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Lst>
  <p:notesMasterIdLst>
    <p:notesMasterId r:id="rId62"/>
  </p:notesMasterIdLst>
  <p:sldIdLst>
    <p:sldId id="257" r:id="rId3"/>
    <p:sldId id="1349" r:id="rId4"/>
    <p:sldId id="1271" r:id="rId5"/>
    <p:sldId id="729" r:id="rId6"/>
    <p:sldId id="1398" r:id="rId7"/>
    <p:sldId id="3824" r:id="rId8"/>
    <p:sldId id="3869" r:id="rId9"/>
    <p:sldId id="3870" r:id="rId10"/>
    <p:sldId id="3871" r:id="rId11"/>
    <p:sldId id="3876" r:id="rId12"/>
    <p:sldId id="3838" r:id="rId13"/>
    <p:sldId id="3818" r:id="rId14"/>
    <p:sldId id="3898" r:id="rId15"/>
    <p:sldId id="3863" r:id="rId16"/>
    <p:sldId id="3882" r:id="rId17"/>
    <p:sldId id="3897" r:id="rId18"/>
    <p:sldId id="3864" r:id="rId19"/>
    <p:sldId id="3839" r:id="rId20"/>
    <p:sldId id="3843" r:id="rId21"/>
    <p:sldId id="3872" r:id="rId22"/>
    <p:sldId id="3894" r:id="rId23"/>
    <p:sldId id="3844" r:id="rId24"/>
    <p:sldId id="3845" r:id="rId25"/>
    <p:sldId id="3895" r:id="rId26"/>
    <p:sldId id="3896" r:id="rId27"/>
    <p:sldId id="3891" r:id="rId28"/>
    <p:sldId id="3846" r:id="rId29"/>
    <p:sldId id="3873" r:id="rId30"/>
    <p:sldId id="3890" r:id="rId31"/>
    <p:sldId id="3878" r:id="rId32"/>
    <p:sldId id="3847" r:id="rId33"/>
    <p:sldId id="3874" r:id="rId34"/>
    <p:sldId id="3848" r:id="rId35"/>
    <p:sldId id="3849" r:id="rId36"/>
    <p:sldId id="3877" r:id="rId37"/>
    <p:sldId id="3892" r:id="rId38"/>
    <p:sldId id="3850" r:id="rId39"/>
    <p:sldId id="3893" r:id="rId40"/>
    <p:sldId id="3851" r:id="rId41"/>
    <p:sldId id="3857" r:id="rId42"/>
    <p:sldId id="3899" r:id="rId43"/>
    <p:sldId id="3856" r:id="rId44"/>
    <p:sldId id="3883" r:id="rId45"/>
    <p:sldId id="3861" r:id="rId46"/>
    <p:sldId id="3888" r:id="rId47"/>
    <p:sldId id="3859" r:id="rId48"/>
    <p:sldId id="3855" r:id="rId49"/>
    <p:sldId id="3875" r:id="rId50"/>
    <p:sldId id="3867" r:id="rId51"/>
    <p:sldId id="3881" r:id="rId52"/>
    <p:sldId id="3866" r:id="rId53"/>
    <p:sldId id="3880" r:id="rId54"/>
    <p:sldId id="3865" r:id="rId55"/>
    <p:sldId id="3887" r:id="rId56"/>
    <p:sldId id="3889" r:id="rId57"/>
    <p:sldId id="3885" r:id="rId58"/>
    <p:sldId id="3884" r:id="rId59"/>
    <p:sldId id="949" r:id="rId60"/>
    <p:sldId id="310"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8088"/>
    <a:srgbClr val="80879A"/>
    <a:srgbClr val="DB42DE"/>
    <a:srgbClr val="C3A2DB"/>
    <a:srgbClr val="8E8389"/>
    <a:srgbClr val="B5AFCB"/>
    <a:srgbClr val="C6AECE"/>
    <a:srgbClr val="4D5B8A"/>
    <a:srgbClr val="002D3D"/>
    <a:srgbClr val="6363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17" d="100"/>
          <a:sy n="117" d="100"/>
        </p:scale>
        <p:origin x="9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6/2/24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4</a:t>
            </a:fld>
            <a:endParaRPr lang="en-US"/>
          </a:p>
        </p:txBody>
      </p:sp>
    </p:spTree>
    <p:extLst>
      <p:ext uri="{BB962C8B-B14F-4D97-AF65-F5344CB8AC3E}">
        <p14:creationId xmlns:p14="http://schemas.microsoft.com/office/powerpoint/2010/main" val="10142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5</a:t>
            </a:fld>
            <a:endParaRPr lang="en-US"/>
          </a:p>
        </p:txBody>
      </p:sp>
    </p:spTree>
    <p:extLst>
      <p:ext uri="{BB962C8B-B14F-4D97-AF65-F5344CB8AC3E}">
        <p14:creationId xmlns:p14="http://schemas.microsoft.com/office/powerpoint/2010/main" val="162223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A0413A7F-53B5-46F5-B019-30121A04A1A6}" type="datetimeFigureOut">
              <a:rPr lang="en-US" smtClean="0"/>
              <a:t>6/2/24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5291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3496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2333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74946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45851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5960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59885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45312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80329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6/2/24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633900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6/2/24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6/2/24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6/2/24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6/2/24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6/2/24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331848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2474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6/2/24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04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6/2/24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3686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6/2/24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9064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19050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774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0413A7F-53B5-46F5-B019-30121A04A1A6}" type="datetimeFigureOut">
              <a:rPr lang="en-US" smtClean="0"/>
              <a:t>6/2/24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264417720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6/2/24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1026" name="Picture 2" descr="A person sitting on a rock writing on a paper&#10;&#10;Description automatically generated">
            <a:extLst>
              <a:ext uri="{FF2B5EF4-FFF2-40B4-BE49-F238E27FC236}">
                <a16:creationId xmlns:a16="http://schemas.microsoft.com/office/drawing/2014/main" id="{E6D83413-341F-7319-FE10-117DE08F9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1" b="210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CAC65-07EA-1819-C303-C6390F257615}"/>
              </a:ext>
            </a:extLst>
          </p:cNvPr>
          <p:cNvSpPr txBox="1"/>
          <p:nvPr/>
        </p:nvSpPr>
        <p:spPr>
          <a:xfrm>
            <a:off x="4634362" y="219456"/>
            <a:ext cx="7351693" cy="3323987"/>
          </a:xfrm>
          <a:prstGeom prst="rect">
            <a:avLst/>
          </a:prstGeom>
          <a:noFill/>
        </p:spPr>
        <p:txBody>
          <a:bodyPr wrap="none" rtlCol="0">
            <a:spAutoFit/>
          </a:bodyPr>
          <a:lstStyle/>
          <a:p>
            <a:pPr algn="ctr"/>
            <a:r>
              <a:rPr lang="en-US" sz="5400">
                <a:effectLst>
                  <a:glow rad="139700">
                    <a:schemeClr val="bg1">
                      <a:alpha val="60000"/>
                    </a:schemeClr>
                  </a:glow>
                </a:effectLst>
                <a:latin typeface="Engravers MT" panose="02090707080505020304" pitchFamily="18" charset="0"/>
              </a:rPr>
              <a:t>The Prophecy</a:t>
            </a:r>
          </a:p>
          <a:p>
            <a:pPr algn="ctr"/>
            <a:r>
              <a:rPr lang="en-US" sz="5400">
                <a:effectLst>
                  <a:glow rad="139700">
                    <a:schemeClr val="bg1">
                      <a:alpha val="60000"/>
                    </a:schemeClr>
                  </a:glow>
                </a:effectLst>
                <a:latin typeface="Engravers MT" panose="02090707080505020304" pitchFamily="18" charset="0"/>
              </a:rPr>
              <a:t>Of</a:t>
            </a:r>
            <a:r>
              <a:rPr lang="en-US" sz="6000">
                <a:effectLst>
                  <a:glow rad="139700">
                    <a:schemeClr val="bg1">
                      <a:alpha val="60000"/>
                    </a:schemeClr>
                  </a:glow>
                </a:effectLst>
                <a:latin typeface="Cooper Black" panose="0208090404030B020404" pitchFamily="18" charset="0"/>
              </a:rPr>
              <a:t> </a:t>
            </a:r>
          </a:p>
          <a:p>
            <a:pPr algn="ctr"/>
            <a:r>
              <a:rPr lang="en-US" sz="9600" b="1">
                <a:effectLst>
                  <a:glow rad="139700">
                    <a:schemeClr val="bg1">
                      <a:alpha val="60000"/>
                    </a:schemeClr>
                  </a:glow>
                </a:effectLst>
                <a:latin typeface="Engravers MT" panose="02090707080505020304" pitchFamily="18" charset="0"/>
              </a:rPr>
              <a:t>Isaiah</a:t>
            </a:r>
          </a:p>
        </p:txBody>
      </p:sp>
      <p:sp>
        <p:nvSpPr>
          <p:cNvPr id="3" name="TextBox 2">
            <a:extLst>
              <a:ext uri="{FF2B5EF4-FFF2-40B4-BE49-F238E27FC236}">
                <a16:creationId xmlns:a16="http://schemas.microsoft.com/office/drawing/2014/main" id="{B3821981-1193-7809-F1B2-355697AC1879}"/>
              </a:ext>
            </a:extLst>
          </p:cNvPr>
          <p:cNvSpPr txBox="1"/>
          <p:nvPr/>
        </p:nvSpPr>
        <p:spPr>
          <a:xfrm>
            <a:off x="3712029" y="3507950"/>
            <a:ext cx="9361714" cy="1692771"/>
          </a:xfrm>
          <a:prstGeom prst="rect">
            <a:avLst/>
          </a:prstGeom>
          <a:noFill/>
        </p:spPr>
        <p:txBody>
          <a:bodyPr wrap="square" rtlCol="0">
            <a:spAutoFit/>
          </a:bodyPr>
          <a:lstStyle/>
          <a:p>
            <a:pPr algn="ctr"/>
            <a:r>
              <a:rPr lang="en-US" sz="52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Isaiah 23</a:t>
            </a:r>
          </a:p>
          <a:p>
            <a:pPr algn="ctr"/>
            <a:r>
              <a:rPr lang="en-US" sz="52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Problem with Success</a:t>
            </a:r>
          </a:p>
        </p:txBody>
      </p:sp>
      <p:sp>
        <p:nvSpPr>
          <p:cNvPr id="4" name="Rectangle 3">
            <a:extLst>
              <a:ext uri="{FF2B5EF4-FFF2-40B4-BE49-F238E27FC236}">
                <a16:creationId xmlns:a16="http://schemas.microsoft.com/office/drawing/2014/main" id="{357093BB-F3E3-5945-50D6-533489EDC480}"/>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extLst>
      <p:ext uri="{BB962C8B-B14F-4D97-AF65-F5344CB8AC3E}">
        <p14:creationId xmlns:p14="http://schemas.microsoft.com/office/powerpoint/2010/main" val="367007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europe with different colored spots&#10;&#10;Description automatically generated">
            <a:extLst>
              <a:ext uri="{FF2B5EF4-FFF2-40B4-BE49-F238E27FC236}">
                <a16:creationId xmlns:a16="http://schemas.microsoft.com/office/drawing/2014/main" id="{902822F6-0855-8BE0-4530-42F0CC59D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 y="0"/>
            <a:ext cx="12189543"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14" name="TextBox 13">
            <a:extLst>
              <a:ext uri="{FF2B5EF4-FFF2-40B4-BE49-F238E27FC236}">
                <a16:creationId xmlns:a16="http://schemas.microsoft.com/office/drawing/2014/main" id="{51B63A70-11A5-6E34-D47B-456DF521967E}"/>
              </a:ext>
            </a:extLst>
          </p:cNvPr>
          <p:cNvSpPr txBox="1"/>
          <p:nvPr/>
        </p:nvSpPr>
        <p:spPr>
          <a:xfrm>
            <a:off x="865413" y="108857"/>
            <a:ext cx="10461172" cy="2708434"/>
          </a:xfrm>
          <a:prstGeom prst="rect">
            <a:avLst/>
          </a:prstGeom>
          <a:solidFill>
            <a:schemeClr val="bg2">
              <a:alpha val="70000"/>
            </a:schemeClr>
          </a:solidFill>
        </p:spPr>
        <p:txBody>
          <a:bodyPr wrap="square" rtlCol="0">
            <a:spAutoFit/>
          </a:bodyPr>
          <a:lstStyle>
            <a:defPPr>
              <a:defRPr lang="en-US"/>
            </a:defPPr>
            <a:lvl1pPr marL="571500" indent="-571500">
              <a:buFont typeface="Arial" panose="020B0604020202020204" pitchFamily="34" charset="0"/>
              <a:buChar char="•"/>
              <a:defRPr sz="4000" b="1">
                <a:solidFill>
                  <a:srgbClr val="FFFF00"/>
                </a:solidFill>
                <a:effectLst>
                  <a:glow rad="101600">
                    <a:schemeClr val="bg1"/>
                  </a:glow>
                </a:effectLst>
                <a:latin typeface="Calibri" panose="020F0502020204030204" pitchFamily="34" charset="0"/>
                <a:cs typeface="Calibri" panose="020F0502020204030204" pitchFamily="34" charset="0"/>
              </a:defRPr>
            </a:lvl1pPr>
          </a:lstStyle>
          <a:p>
            <a:pPr marL="0" indent="0">
              <a:spcAft>
                <a:spcPts val="1200"/>
              </a:spcAft>
              <a:buNone/>
            </a:pPr>
            <a:r>
              <a:rPr lang="en-US" dirty="0"/>
              <a:t>“It was trade, not conquest, which drove Tyrians; not lordship, but money…</a:t>
            </a:r>
          </a:p>
          <a:p>
            <a:pPr marL="0" indent="0">
              <a:buNone/>
            </a:pPr>
            <a:r>
              <a:rPr lang="en-US" dirty="0" err="1"/>
              <a:t>Tyre</a:t>
            </a:r>
            <a:r>
              <a:rPr lang="en-US" dirty="0"/>
              <a:t> represents the ways of the world exerting their influence.”                           </a:t>
            </a:r>
            <a:r>
              <a:rPr lang="en-US" sz="3600" dirty="0"/>
              <a:t>Alec </a:t>
            </a:r>
            <a:r>
              <a:rPr lang="en-US" sz="3600" dirty="0" err="1"/>
              <a:t>Motyer</a:t>
            </a:r>
            <a:endParaRPr lang="en-US" sz="3600" dirty="0"/>
          </a:p>
        </p:txBody>
      </p:sp>
    </p:spTree>
    <p:extLst>
      <p:ext uri="{BB962C8B-B14F-4D97-AF65-F5344CB8AC3E}">
        <p14:creationId xmlns:p14="http://schemas.microsoft.com/office/powerpoint/2010/main" val="3497415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F0C571DF-3934-EE63-5EA1-C3FB4F44C90A}"/>
              </a:ext>
            </a:extLst>
          </p:cNvPr>
          <p:cNvSpPr txBox="1"/>
          <p:nvPr/>
        </p:nvSpPr>
        <p:spPr>
          <a:xfrm>
            <a:off x="6981443" y="1497605"/>
            <a:ext cx="3732111" cy="1938992"/>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Ancient </a:t>
            </a:r>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a:t>
            </a:r>
          </a:p>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Mainland City</a:t>
            </a:r>
          </a:p>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Island City</a:t>
            </a:r>
          </a:p>
        </p:txBody>
      </p:sp>
      <p:sp>
        <p:nvSpPr>
          <p:cNvPr id="8" name="TextBox 7">
            <a:extLst>
              <a:ext uri="{FF2B5EF4-FFF2-40B4-BE49-F238E27FC236}">
                <a16:creationId xmlns:a16="http://schemas.microsoft.com/office/drawing/2014/main" id="{11A8D9F2-B750-3AE7-B531-EA72F65CF0C5}"/>
              </a:ext>
            </a:extLst>
          </p:cNvPr>
          <p:cNvSpPr txBox="1"/>
          <p:nvPr/>
        </p:nvSpPr>
        <p:spPr>
          <a:xfrm>
            <a:off x="2906291" y="278639"/>
            <a:ext cx="1819794" cy="1323439"/>
          </a:xfrm>
          <a:prstGeom prst="rect">
            <a:avLst/>
          </a:prstGeom>
          <a:noFill/>
        </p:spPr>
        <p:txBody>
          <a:bodyPr wrap="none" rtlCol="0">
            <a:spAutoFit/>
          </a:bodyPr>
          <a:lstStyle/>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Ancient</a:t>
            </a:r>
          </a:p>
          <a:p>
            <a:pPr algn="ctr"/>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endParaRPr lang="en-US" sz="4000" b="1" dirty="0">
              <a:solidFill>
                <a:srgbClr val="FFFF00"/>
              </a:solidFill>
              <a:effectLst>
                <a:glow rad="101600">
                  <a:schemeClr val="bg1"/>
                </a:glow>
              </a:effectLst>
              <a:latin typeface="Calibri" panose="020F0502020204030204" pitchFamily="34" charset="0"/>
              <a:cs typeface="Calibri" panose="020F0502020204030204" pitchFamily="34" charset="0"/>
            </a:endParaRPr>
          </a:p>
        </p:txBody>
      </p:sp>
      <p:pic>
        <p:nvPicPr>
          <p:cNvPr id="12" name="Picture 11" descr="A map of the island of tyre&#10;&#10;Description automatically generated">
            <a:extLst>
              <a:ext uri="{FF2B5EF4-FFF2-40B4-BE49-F238E27FC236}">
                <a16:creationId xmlns:a16="http://schemas.microsoft.com/office/drawing/2014/main" id="{D5C41A5E-556E-106F-B041-BBA371B44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46" y="169947"/>
            <a:ext cx="5410689" cy="6518105"/>
          </a:xfrm>
          <a:prstGeom prst="rect">
            <a:avLst/>
          </a:prstGeom>
          <a:ln w="101600">
            <a:solidFill>
              <a:schemeClr val="tx1"/>
            </a:solidFill>
          </a:ln>
        </p:spPr>
      </p:pic>
    </p:spTree>
    <p:extLst>
      <p:ext uri="{BB962C8B-B14F-4D97-AF65-F5344CB8AC3E}">
        <p14:creationId xmlns:p14="http://schemas.microsoft.com/office/powerpoint/2010/main" val="4085483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Tree>
    <p:extLst>
      <p:ext uri="{BB962C8B-B14F-4D97-AF65-F5344CB8AC3E}">
        <p14:creationId xmlns:p14="http://schemas.microsoft.com/office/powerpoint/2010/main" val="902415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5" name="TextBox 4">
            <a:extLst>
              <a:ext uri="{FF2B5EF4-FFF2-40B4-BE49-F238E27FC236}">
                <a16:creationId xmlns:a16="http://schemas.microsoft.com/office/drawing/2014/main" id="{F0C571DF-3934-EE63-5EA1-C3FB4F44C90A}"/>
              </a:ext>
            </a:extLst>
          </p:cNvPr>
          <p:cNvSpPr txBox="1"/>
          <p:nvPr/>
        </p:nvSpPr>
        <p:spPr>
          <a:xfrm>
            <a:off x="6981443" y="1497605"/>
            <a:ext cx="3732111" cy="1938992"/>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Ancient </a:t>
            </a:r>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a:t>
            </a:r>
          </a:p>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Mainland City</a:t>
            </a:r>
          </a:p>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Island City</a:t>
            </a:r>
          </a:p>
        </p:txBody>
      </p:sp>
      <p:grpSp>
        <p:nvGrpSpPr>
          <p:cNvPr id="4" name="Group 3">
            <a:extLst>
              <a:ext uri="{FF2B5EF4-FFF2-40B4-BE49-F238E27FC236}">
                <a16:creationId xmlns:a16="http://schemas.microsoft.com/office/drawing/2014/main" id="{D7B73D32-E8D4-E801-316E-21FA51CA2A15}"/>
              </a:ext>
            </a:extLst>
          </p:cNvPr>
          <p:cNvGrpSpPr/>
          <p:nvPr/>
        </p:nvGrpSpPr>
        <p:grpSpPr>
          <a:xfrm>
            <a:off x="5982725" y="589232"/>
            <a:ext cx="5997640" cy="5744845"/>
            <a:chOff x="189800" y="556577"/>
            <a:chExt cx="5997640" cy="5744845"/>
          </a:xfrm>
        </p:grpSpPr>
        <p:pic>
          <p:nvPicPr>
            <p:cNvPr id="2050" name="Picture 2">
              <a:extLst>
                <a:ext uri="{FF2B5EF4-FFF2-40B4-BE49-F238E27FC236}">
                  <a16:creationId xmlns:a16="http://schemas.microsoft.com/office/drawing/2014/main" id="{CEDD37CE-92C9-2C11-0107-3BD6A6B650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99"/>
            <a:stretch/>
          </p:blipFill>
          <p:spPr bwMode="auto">
            <a:xfrm>
              <a:off x="189800" y="556577"/>
              <a:ext cx="5997640" cy="5744845"/>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2E99EF-F411-ADEC-9EE7-96488AE948AB}"/>
                </a:ext>
              </a:extLst>
            </p:cNvPr>
            <p:cNvSpPr txBox="1"/>
            <p:nvPr/>
          </p:nvSpPr>
          <p:spPr>
            <a:xfrm>
              <a:off x="793973" y="748135"/>
              <a:ext cx="2870016" cy="1323439"/>
            </a:xfrm>
            <a:prstGeom prst="rect">
              <a:avLst/>
            </a:prstGeom>
            <a:noFill/>
            <a:ln>
              <a:noFill/>
            </a:ln>
          </p:spPr>
          <p:txBody>
            <a:bodyPr wrap="none" rtlCol="0">
              <a:spAutoFit/>
            </a:bodyPr>
            <a:lstStyle/>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Modern-Day</a:t>
              </a:r>
            </a:p>
            <a:p>
              <a:pPr algn="ctr"/>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endParaRPr lang="en-US" sz="4000" b="1" dirty="0">
                <a:solidFill>
                  <a:srgbClr val="FFFF00"/>
                </a:solidFill>
                <a:effectLst>
                  <a:glow rad="101600">
                    <a:schemeClr val="bg1"/>
                  </a:glow>
                </a:effectLst>
                <a:latin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11A8D9F2-B750-3AE7-B531-EA72F65CF0C5}"/>
              </a:ext>
            </a:extLst>
          </p:cNvPr>
          <p:cNvSpPr txBox="1"/>
          <p:nvPr/>
        </p:nvSpPr>
        <p:spPr>
          <a:xfrm>
            <a:off x="2906291" y="278639"/>
            <a:ext cx="1819794" cy="1323439"/>
          </a:xfrm>
          <a:prstGeom prst="rect">
            <a:avLst/>
          </a:prstGeom>
          <a:noFill/>
        </p:spPr>
        <p:txBody>
          <a:bodyPr wrap="none" rtlCol="0">
            <a:spAutoFit/>
          </a:bodyPr>
          <a:lstStyle/>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Ancient</a:t>
            </a:r>
          </a:p>
          <a:p>
            <a:pPr algn="ctr"/>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endParaRPr lang="en-US" sz="4000" b="1" dirty="0">
              <a:solidFill>
                <a:srgbClr val="FFFF00"/>
              </a:solidFill>
              <a:effectLst>
                <a:glow rad="101600">
                  <a:schemeClr val="bg1"/>
                </a:glow>
              </a:effectLst>
              <a:latin typeface="Calibri" panose="020F0502020204030204" pitchFamily="34" charset="0"/>
              <a:cs typeface="Calibri" panose="020F0502020204030204" pitchFamily="34" charset="0"/>
            </a:endParaRPr>
          </a:p>
        </p:txBody>
      </p:sp>
      <p:pic>
        <p:nvPicPr>
          <p:cNvPr id="12" name="Picture 11" descr="A map of the island of tyre&#10;&#10;Description automatically generated">
            <a:extLst>
              <a:ext uri="{FF2B5EF4-FFF2-40B4-BE49-F238E27FC236}">
                <a16:creationId xmlns:a16="http://schemas.microsoft.com/office/drawing/2014/main" id="{D5C41A5E-556E-106F-B041-BBA371B44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46" y="169947"/>
            <a:ext cx="5410689" cy="6518105"/>
          </a:xfrm>
          <a:prstGeom prst="rect">
            <a:avLst/>
          </a:prstGeom>
          <a:ln w="101600">
            <a:solidFill>
              <a:schemeClr val="tx1"/>
            </a:solidFill>
          </a:ln>
        </p:spPr>
      </p:pic>
    </p:spTree>
    <p:extLst>
      <p:ext uri="{BB962C8B-B14F-4D97-AF65-F5344CB8AC3E}">
        <p14:creationId xmlns:p14="http://schemas.microsoft.com/office/powerpoint/2010/main" val="16263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the island of tyre&#10;&#10;Description automatically generated">
            <a:extLst>
              <a:ext uri="{FF2B5EF4-FFF2-40B4-BE49-F238E27FC236}">
                <a16:creationId xmlns:a16="http://schemas.microsoft.com/office/drawing/2014/main" id="{6CD408C5-43DD-6583-9514-0D8ED9E70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83" y="210097"/>
            <a:ext cx="5370498" cy="6469688"/>
          </a:xfrm>
          <a:prstGeom prst="rect">
            <a:avLst/>
          </a:prstGeom>
          <a:ln w="101600">
            <a:solidFill>
              <a:schemeClr val="tx1"/>
            </a:solidFill>
          </a:ln>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grpSp>
        <p:nvGrpSpPr>
          <p:cNvPr id="7" name="Group 6">
            <a:extLst>
              <a:ext uri="{FF2B5EF4-FFF2-40B4-BE49-F238E27FC236}">
                <a16:creationId xmlns:a16="http://schemas.microsoft.com/office/drawing/2014/main" id="{15ED4FD0-54F6-6316-6BC8-23E7E8FE1C70}"/>
              </a:ext>
            </a:extLst>
          </p:cNvPr>
          <p:cNvGrpSpPr/>
          <p:nvPr/>
        </p:nvGrpSpPr>
        <p:grpSpPr>
          <a:xfrm>
            <a:off x="5982725" y="589232"/>
            <a:ext cx="5997640" cy="5744845"/>
            <a:chOff x="189800" y="556577"/>
            <a:chExt cx="5997640" cy="5744845"/>
          </a:xfrm>
        </p:grpSpPr>
        <p:pic>
          <p:nvPicPr>
            <p:cNvPr id="8" name="Picture 2">
              <a:extLst>
                <a:ext uri="{FF2B5EF4-FFF2-40B4-BE49-F238E27FC236}">
                  <a16:creationId xmlns:a16="http://schemas.microsoft.com/office/drawing/2014/main" id="{536E8E62-FBD3-25F8-FF37-4721B0613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99"/>
            <a:stretch/>
          </p:blipFill>
          <p:spPr bwMode="auto">
            <a:xfrm>
              <a:off x="189800" y="556577"/>
              <a:ext cx="5997640" cy="5744845"/>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0C274B-9740-5562-826D-CBEBF73F5769}"/>
                </a:ext>
              </a:extLst>
            </p:cNvPr>
            <p:cNvSpPr txBox="1"/>
            <p:nvPr/>
          </p:nvSpPr>
          <p:spPr>
            <a:xfrm>
              <a:off x="793973" y="748135"/>
              <a:ext cx="2870016" cy="1323439"/>
            </a:xfrm>
            <a:prstGeom prst="rect">
              <a:avLst/>
            </a:prstGeom>
            <a:noFill/>
          </p:spPr>
          <p:txBody>
            <a:bodyPr wrap="none" rtlCol="0">
              <a:spAutoFit/>
            </a:bodyPr>
            <a:lstStyle/>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Modern-Day</a:t>
              </a:r>
            </a:p>
            <a:p>
              <a:pPr algn="ctr"/>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endParaRPr lang="en-US" sz="4000" b="1" dirty="0">
                <a:solidFill>
                  <a:srgbClr val="FFFF00"/>
                </a:solidFill>
                <a:effectLst>
                  <a:glow rad="101600">
                    <a:schemeClr val="bg1"/>
                  </a:glow>
                </a:effectLst>
                <a:latin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D00FC552-6C2B-810C-F35F-E40C3AD58AA2}"/>
              </a:ext>
            </a:extLst>
          </p:cNvPr>
          <p:cNvSpPr txBox="1"/>
          <p:nvPr/>
        </p:nvSpPr>
        <p:spPr>
          <a:xfrm>
            <a:off x="1535404" y="4817407"/>
            <a:ext cx="2345514" cy="1938992"/>
          </a:xfrm>
          <a:prstGeom prst="rect">
            <a:avLst/>
          </a:prstGeom>
          <a:noFill/>
        </p:spPr>
        <p:txBody>
          <a:bodyPr wrap="none" rtlCol="0">
            <a:spAutoFit/>
          </a:bodyPr>
          <a:lstStyle/>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332 BC</a:t>
            </a:r>
          </a:p>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Alexander</a:t>
            </a:r>
          </a:p>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The Great</a:t>
            </a:r>
          </a:p>
        </p:txBody>
      </p:sp>
    </p:spTree>
    <p:extLst>
      <p:ext uri="{BB962C8B-B14F-4D97-AF65-F5344CB8AC3E}">
        <p14:creationId xmlns:p14="http://schemas.microsoft.com/office/powerpoint/2010/main" val="316307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grpSp>
        <p:nvGrpSpPr>
          <p:cNvPr id="7" name="Group 6">
            <a:extLst>
              <a:ext uri="{FF2B5EF4-FFF2-40B4-BE49-F238E27FC236}">
                <a16:creationId xmlns:a16="http://schemas.microsoft.com/office/drawing/2014/main" id="{15ED4FD0-54F6-6316-6BC8-23E7E8FE1C70}"/>
              </a:ext>
            </a:extLst>
          </p:cNvPr>
          <p:cNvGrpSpPr/>
          <p:nvPr/>
        </p:nvGrpSpPr>
        <p:grpSpPr>
          <a:xfrm>
            <a:off x="5982725" y="589232"/>
            <a:ext cx="5997640" cy="5744845"/>
            <a:chOff x="189800" y="556577"/>
            <a:chExt cx="5997640" cy="5744845"/>
          </a:xfrm>
        </p:grpSpPr>
        <p:pic>
          <p:nvPicPr>
            <p:cNvPr id="8" name="Picture 2">
              <a:extLst>
                <a:ext uri="{FF2B5EF4-FFF2-40B4-BE49-F238E27FC236}">
                  <a16:creationId xmlns:a16="http://schemas.microsoft.com/office/drawing/2014/main" id="{536E8E62-FBD3-25F8-FF37-4721B0613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99"/>
            <a:stretch/>
          </p:blipFill>
          <p:spPr bwMode="auto">
            <a:xfrm>
              <a:off x="189800" y="556577"/>
              <a:ext cx="5997640" cy="5744845"/>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0C274B-9740-5562-826D-CBEBF73F5769}"/>
                </a:ext>
              </a:extLst>
            </p:cNvPr>
            <p:cNvSpPr txBox="1"/>
            <p:nvPr/>
          </p:nvSpPr>
          <p:spPr>
            <a:xfrm>
              <a:off x="793973" y="748135"/>
              <a:ext cx="2870016" cy="1323439"/>
            </a:xfrm>
            <a:prstGeom prst="rect">
              <a:avLst/>
            </a:prstGeom>
            <a:noFill/>
          </p:spPr>
          <p:txBody>
            <a:bodyPr wrap="none" rtlCol="0">
              <a:spAutoFit/>
            </a:bodyPr>
            <a:lstStyle/>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Modern-Day</a:t>
              </a:r>
            </a:p>
            <a:p>
              <a:pPr algn="ctr"/>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endParaRPr lang="en-US" sz="4000" b="1" dirty="0">
                <a:solidFill>
                  <a:srgbClr val="FFFF00"/>
                </a:solidFill>
                <a:effectLst>
                  <a:glow rad="101600">
                    <a:schemeClr val="bg1"/>
                  </a:glow>
                </a:effectLst>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9699B2AF-1CCB-78D6-9BFB-C1F20AF908B8}"/>
              </a:ext>
            </a:extLst>
          </p:cNvPr>
          <p:cNvSpPr txBox="1"/>
          <p:nvPr/>
        </p:nvSpPr>
        <p:spPr>
          <a:xfrm>
            <a:off x="5964843" y="4047532"/>
            <a:ext cx="6037294" cy="2308324"/>
          </a:xfrm>
          <a:prstGeom prst="rect">
            <a:avLst/>
          </a:prstGeom>
          <a:solidFill>
            <a:srgbClr val="002D3D">
              <a:alpha val="50000"/>
            </a:srgbClr>
          </a:solidFill>
        </p:spPr>
        <p:txBody>
          <a:bodyPr wrap="none" rtlCol="0">
            <a:spAutoFit/>
          </a:bodyPr>
          <a:lstStyle/>
          <a:p>
            <a:r>
              <a:rPr lang="en-US" sz="3600" b="1" dirty="0">
                <a:effectLst>
                  <a:glow rad="101600">
                    <a:schemeClr val="bg1"/>
                  </a:glow>
                </a:effectLst>
                <a:latin typeface="Calibri" panose="020F0502020204030204" pitchFamily="34" charset="0"/>
                <a:cs typeface="Calibri" panose="020F0502020204030204" pitchFamily="34" charset="0"/>
              </a:rPr>
              <a:t>Mainland City Destroyed:</a:t>
            </a:r>
          </a:p>
          <a:p>
            <a:pPr marL="571500" indent="-571500">
              <a:buFontTx/>
              <a:buChar char="-"/>
            </a:pPr>
            <a:r>
              <a:rPr lang="en-US" sz="3600" b="1" dirty="0">
                <a:effectLst>
                  <a:glow rad="101600">
                    <a:schemeClr val="bg1"/>
                  </a:glow>
                </a:effectLst>
                <a:latin typeface="Calibri" panose="020F0502020204030204" pitchFamily="34" charset="0"/>
                <a:cs typeface="Calibri" panose="020F0502020204030204" pitchFamily="34" charset="0"/>
              </a:rPr>
              <a:t>701 BC Sennacherib</a:t>
            </a:r>
          </a:p>
          <a:p>
            <a:pPr marL="571500" indent="-571500">
              <a:buFontTx/>
              <a:buChar char="-"/>
            </a:pPr>
            <a:r>
              <a:rPr lang="en-US" sz="3600" b="1" dirty="0">
                <a:effectLst>
                  <a:glow rad="101600">
                    <a:schemeClr val="bg1"/>
                  </a:glow>
                </a:effectLst>
                <a:latin typeface="Calibri" panose="020F0502020204030204" pitchFamily="34" charset="0"/>
                <a:cs typeface="Calibri" panose="020F0502020204030204" pitchFamily="34" charset="0"/>
              </a:rPr>
              <a:t>586 BC Nebuchadnezzar</a:t>
            </a:r>
          </a:p>
          <a:p>
            <a:pPr marL="571500" indent="-571500">
              <a:buFontTx/>
              <a:buChar char="-"/>
            </a:pPr>
            <a:r>
              <a:rPr lang="en-US" sz="3600" b="1" dirty="0">
                <a:effectLst>
                  <a:glow rad="101600">
                    <a:schemeClr val="bg1"/>
                  </a:glow>
                </a:effectLst>
                <a:latin typeface="Calibri" panose="020F0502020204030204" pitchFamily="34" charset="0"/>
                <a:cs typeface="Calibri" panose="020F0502020204030204" pitchFamily="34" charset="0"/>
              </a:rPr>
              <a:t>332 BC Alexander the Great</a:t>
            </a:r>
          </a:p>
        </p:txBody>
      </p:sp>
      <p:pic>
        <p:nvPicPr>
          <p:cNvPr id="3" name="Picture 2" descr="A map of the island of tyre&#10;&#10;Description automatically generated">
            <a:extLst>
              <a:ext uri="{FF2B5EF4-FFF2-40B4-BE49-F238E27FC236}">
                <a16:creationId xmlns:a16="http://schemas.microsoft.com/office/drawing/2014/main" id="{664C78CC-F29B-B663-96E6-50234B0CC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83" y="210097"/>
            <a:ext cx="5370498" cy="6469688"/>
          </a:xfrm>
          <a:prstGeom prst="rect">
            <a:avLst/>
          </a:prstGeom>
          <a:ln w="101600">
            <a:solidFill>
              <a:schemeClr val="tx1"/>
            </a:solidFill>
          </a:ln>
        </p:spPr>
      </p:pic>
    </p:spTree>
    <p:extLst>
      <p:ext uri="{BB962C8B-B14F-4D97-AF65-F5344CB8AC3E}">
        <p14:creationId xmlns:p14="http://schemas.microsoft.com/office/powerpoint/2010/main" val="3799769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13" name="TextBox 12">
            <a:extLst>
              <a:ext uri="{FF2B5EF4-FFF2-40B4-BE49-F238E27FC236}">
                <a16:creationId xmlns:a16="http://schemas.microsoft.com/office/drawing/2014/main" id="{E57A9F99-1D76-1FEB-105B-728E782B3D13}"/>
              </a:ext>
            </a:extLst>
          </p:cNvPr>
          <p:cNvSpPr txBox="1"/>
          <p:nvPr/>
        </p:nvSpPr>
        <p:spPr>
          <a:xfrm>
            <a:off x="249954" y="5279495"/>
            <a:ext cx="6621428" cy="1323439"/>
          </a:xfrm>
          <a:prstGeom prst="rect">
            <a:avLst/>
          </a:prstGeom>
          <a:solidFill>
            <a:srgbClr val="002D3D">
              <a:alpha val="50000"/>
            </a:srgbClr>
          </a:solidFill>
        </p:spPr>
        <p:txBody>
          <a:bodyPr wrap="none" rtlCol="0">
            <a:spAutoFit/>
          </a:bodyPr>
          <a:lstStyle/>
          <a:p>
            <a:r>
              <a:rPr lang="en-US" sz="4000" b="1" dirty="0">
                <a:effectLst>
                  <a:glow rad="101600">
                    <a:schemeClr val="bg1"/>
                  </a:glow>
                </a:effectLst>
                <a:latin typeface="Calibri" panose="020F0502020204030204" pitchFamily="34" charset="0"/>
                <a:cs typeface="Calibri" panose="020F0502020204030204" pitchFamily="34" charset="0"/>
              </a:rPr>
              <a:t>Island City Captured:</a:t>
            </a:r>
          </a:p>
          <a:p>
            <a:pPr marL="571500" indent="-571500">
              <a:buFontTx/>
              <a:buChar char="-"/>
            </a:pPr>
            <a:r>
              <a:rPr lang="en-US" sz="4000" b="1" dirty="0">
                <a:effectLst>
                  <a:glow rad="101600">
                    <a:schemeClr val="bg1"/>
                  </a:glow>
                </a:effectLst>
                <a:latin typeface="Calibri" panose="020F0502020204030204" pitchFamily="34" charset="0"/>
                <a:cs typeface="Calibri" panose="020F0502020204030204" pitchFamily="34" charset="0"/>
              </a:rPr>
              <a:t>332 BC Alexander the Great</a:t>
            </a:r>
          </a:p>
        </p:txBody>
      </p:sp>
    </p:spTree>
    <p:extLst>
      <p:ext uri="{BB962C8B-B14F-4D97-AF65-F5344CB8AC3E}">
        <p14:creationId xmlns:p14="http://schemas.microsoft.com/office/powerpoint/2010/main" val="230720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pic>
        <p:nvPicPr>
          <p:cNvPr id="8" name="Picture 2">
            <a:extLst>
              <a:ext uri="{FF2B5EF4-FFF2-40B4-BE49-F238E27FC236}">
                <a16:creationId xmlns:a16="http://schemas.microsoft.com/office/drawing/2014/main" id="{D33EDDBA-115E-16AA-87D6-389EEE6516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99"/>
          <a:stretch/>
        </p:blipFill>
        <p:spPr bwMode="auto">
          <a:xfrm>
            <a:off x="5982725" y="589232"/>
            <a:ext cx="5997640" cy="5744845"/>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B5D9FA-1D1F-DDAB-465F-3335C93D72DF}"/>
              </a:ext>
            </a:extLst>
          </p:cNvPr>
          <p:cNvSpPr txBox="1"/>
          <p:nvPr/>
        </p:nvSpPr>
        <p:spPr>
          <a:xfrm>
            <a:off x="7189502" y="560811"/>
            <a:ext cx="2691095" cy="1938992"/>
          </a:xfrm>
          <a:prstGeom prst="rect">
            <a:avLst/>
          </a:prstGeom>
          <a:noFill/>
        </p:spPr>
        <p:txBody>
          <a:bodyPr wrap="squar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Most likely context for Isaiah 23</a:t>
            </a:r>
          </a:p>
        </p:txBody>
      </p:sp>
      <p:pic>
        <p:nvPicPr>
          <p:cNvPr id="3" name="Picture 2" descr="A map of the island of tyre&#10;&#10;Description automatically generated">
            <a:extLst>
              <a:ext uri="{FF2B5EF4-FFF2-40B4-BE49-F238E27FC236}">
                <a16:creationId xmlns:a16="http://schemas.microsoft.com/office/drawing/2014/main" id="{274B46AE-0727-2885-FF70-F4A254A2E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83" y="210097"/>
            <a:ext cx="5370498" cy="6469688"/>
          </a:xfrm>
          <a:prstGeom prst="rect">
            <a:avLst/>
          </a:prstGeom>
          <a:ln w="101600">
            <a:solidFill>
              <a:schemeClr val="tx1"/>
            </a:solidFill>
          </a:ln>
        </p:spPr>
      </p:pic>
      <p:sp>
        <p:nvSpPr>
          <p:cNvPr id="4" name="TextBox 3">
            <a:extLst>
              <a:ext uri="{FF2B5EF4-FFF2-40B4-BE49-F238E27FC236}">
                <a16:creationId xmlns:a16="http://schemas.microsoft.com/office/drawing/2014/main" id="{8A0DF82F-A3C6-093A-7DB7-9CA3DD31F6FB}"/>
              </a:ext>
            </a:extLst>
          </p:cNvPr>
          <p:cNvSpPr txBox="1"/>
          <p:nvPr/>
        </p:nvSpPr>
        <p:spPr>
          <a:xfrm>
            <a:off x="5964843" y="4047532"/>
            <a:ext cx="6037294" cy="2308324"/>
          </a:xfrm>
          <a:prstGeom prst="rect">
            <a:avLst/>
          </a:prstGeom>
          <a:solidFill>
            <a:srgbClr val="002D3D">
              <a:alpha val="50000"/>
            </a:srgbClr>
          </a:solidFill>
        </p:spPr>
        <p:txBody>
          <a:bodyPr wrap="none" rtlCol="0">
            <a:spAutoFit/>
          </a:bodyPr>
          <a:lstStyle/>
          <a:p>
            <a:r>
              <a:rPr lang="en-US" sz="3600" b="1" dirty="0">
                <a:effectLst>
                  <a:glow rad="101600">
                    <a:schemeClr val="bg1"/>
                  </a:glow>
                </a:effectLst>
                <a:latin typeface="Calibri" panose="020F0502020204030204" pitchFamily="34" charset="0"/>
                <a:cs typeface="Calibri" panose="020F0502020204030204" pitchFamily="34" charset="0"/>
              </a:rPr>
              <a:t>Mainland City Destroyed:</a:t>
            </a:r>
          </a:p>
          <a:p>
            <a:pPr marL="571500" indent="-571500">
              <a:buFontTx/>
              <a:buChar char="-"/>
            </a:pPr>
            <a:r>
              <a:rPr lang="en-US" sz="3600" b="1" dirty="0">
                <a:solidFill>
                  <a:srgbClr val="FFFF00"/>
                </a:solidFill>
                <a:effectLst>
                  <a:glow rad="101600">
                    <a:schemeClr val="bg1"/>
                  </a:glow>
                </a:effectLst>
                <a:latin typeface="Calibri" panose="020F0502020204030204" pitchFamily="34" charset="0"/>
                <a:cs typeface="Calibri" panose="020F0502020204030204" pitchFamily="34" charset="0"/>
              </a:rPr>
              <a:t>701 BC Sennacherib</a:t>
            </a:r>
          </a:p>
          <a:p>
            <a:pPr marL="571500" indent="-571500">
              <a:buFontTx/>
              <a:buChar char="-"/>
            </a:pPr>
            <a:r>
              <a:rPr lang="en-US" sz="3600" b="1" dirty="0">
                <a:effectLst>
                  <a:glow rad="101600">
                    <a:schemeClr val="bg1"/>
                  </a:glow>
                </a:effectLst>
                <a:latin typeface="Calibri" panose="020F0502020204030204" pitchFamily="34" charset="0"/>
                <a:cs typeface="Calibri" panose="020F0502020204030204" pitchFamily="34" charset="0"/>
              </a:rPr>
              <a:t>586 BC Nebuchadnezzar</a:t>
            </a:r>
          </a:p>
          <a:p>
            <a:pPr marL="571500" indent="-571500">
              <a:buFontTx/>
              <a:buChar char="-"/>
            </a:pPr>
            <a:r>
              <a:rPr lang="en-US" sz="3600" b="1" dirty="0">
                <a:effectLst>
                  <a:glow rad="101600">
                    <a:schemeClr val="bg1"/>
                  </a:glow>
                </a:effectLst>
                <a:latin typeface="Calibri" panose="020F0502020204030204" pitchFamily="34" charset="0"/>
                <a:cs typeface="Calibri" panose="020F0502020204030204" pitchFamily="34" charset="0"/>
              </a:rPr>
              <a:t>332 BC Alexander the Great</a:t>
            </a:r>
          </a:p>
        </p:txBody>
      </p:sp>
    </p:spTree>
    <p:extLst>
      <p:ext uri="{BB962C8B-B14F-4D97-AF65-F5344CB8AC3E}">
        <p14:creationId xmlns:p14="http://schemas.microsoft.com/office/powerpoint/2010/main" val="894439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3" name="TextBox 2">
            <a:extLst>
              <a:ext uri="{FF2B5EF4-FFF2-40B4-BE49-F238E27FC236}">
                <a16:creationId xmlns:a16="http://schemas.microsoft.com/office/drawing/2014/main" id="{88CED4CC-ABAE-5074-04FE-0483561D0064}"/>
              </a:ext>
            </a:extLst>
          </p:cNvPr>
          <p:cNvSpPr txBox="1"/>
          <p:nvPr/>
        </p:nvSpPr>
        <p:spPr>
          <a:xfrm>
            <a:off x="1810595" y="2209548"/>
            <a:ext cx="8570805" cy="4154984"/>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dirty="0">
                <a:solidFill>
                  <a:schemeClr val="tx1"/>
                </a:solidFill>
              </a:rPr>
              <a:t>Two Main Sections:</a:t>
            </a:r>
          </a:p>
          <a:p>
            <a:pPr marL="742950" indent="-742950" algn="l">
              <a:buFont typeface="+mj-lt"/>
              <a:buAutoNum type="arabicPeriod"/>
            </a:pPr>
            <a:r>
              <a:rPr lang="en-US" dirty="0">
                <a:solidFill>
                  <a:schemeClr val="tx1"/>
                </a:solidFill>
              </a:rPr>
              <a:t>Song of Lament over </a:t>
            </a:r>
            <a:r>
              <a:rPr lang="en-US" dirty="0" err="1">
                <a:solidFill>
                  <a:schemeClr val="tx1"/>
                </a:solidFill>
              </a:rPr>
              <a:t>Tyre</a:t>
            </a:r>
            <a:r>
              <a:rPr lang="en-US" dirty="0">
                <a:solidFill>
                  <a:schemeClr val="tx1"/>
                </a:solidFill>
              </a:rPr>
              <a:t> (1-14)</a:t>
            </a:r>
          </a:p>
          <a:p>
            <a:pPr marL="1371600" indent="-571500" algn="l">
              <a:buFont typeface="Arial" panose="020B0604020202020204" pitchFamily="34" charset="0"/>
              <a:buChar char="•"/>
            </a:pPr>
            <a:r>
              <a:rPr lang="en-US" dirty="0">
                <a:solidFill>
                  <a:schemeClr val="tx1"/>
                </a:solidFill>
              </a:rPr>
              <a:t>Call to Lament (1-7)</a:t>
            </a:r>
          </a:p>
          <a:p>
            <a:pPr marL="1371600" indent="-571500" algn="l">
              <a:buFont typeface="Arial" panose="020B0604020202020204" pitchFamily="34" charset="0"/>
              <a:buChar char="•"/>
            </a:pPr>
            <a:r>
              <a:rPr lang="en-US" dirty="0">
                <a:solidFill>
                  <a:schemeClr val="tx1"/>
                </a:solidFill>
              </a:rPr>
              <a:t>God’s Purposes (8-13)</a:t>
            </a:r>
          </a:p>
          <a:p>
            <a:pPr marL="1371600" indent="-571500" algn="l">
              <a:buFont typeface="Arial" panose="020B0604020202020204" pitchFamily="34" charset="0"/>
              <a:buChar char="•"/>
            </a:pPr>
            <a:r>
              <a:rPr lang="en-US" dirty="0">
                <a:solidFill>
                  <a:schemeClr val="tx1"/>
                </a:solidFill>
              </a:rPr>
              <a:t>Call to Lament (14)</a:t>
            </a:r>
          </a:p>
          <a:p>
            <a:pPr marL="742950" indent="-742950" algn="l">
              <a:buFont typeface="+mj-lt"/>
              <a:buAutoNum type="arabicPeriod" startAt="2"/>
            </a:pPr>
            <a:r>
              <a:rPr lang="en-US" dirty="0">
                <a:solidFill>
                  <a:schemeClr val="tx1"/>
                </a:solidFill>
              </a:rPr>
              <a:t>Rise and Renewal of </a:t>
            </a:r>
            <a:r>
              <a:rPr lang="en-US" dirty="0" err="1">
                <a:solidFill>
                  <a:schemeClr val="tx1"/>
                </a:solidFill>
              </a:rPr>
              <a:t>Tyre</a:t>
            </a:r>
            <a:r>
              <a:rPr lang="en-US" dirty="0">
                <a:solidFill>
                  <a:schemeClr val="tx1"/>
                </a:solidFill>
              </a:rPr>
              <a:t> (15-18)</a:t>
            </a:r>
          </a:p>
        </p:txBody>
      </p:sp>
    </p:spTree>
    <p:extLst>
      <p:ext uri="{BB962C8B-B14F-4D97-AF65-F5344CB8AC3E}">
        <p14:creationId xmlns:p14="http://schemas.microsoft.com/office/powerpoint/2010/main" val="224140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3" name="TextBox 2">
            <a:extLst>
              <a:ext uri="{FF2B5EF4-FFF2-40B4-BE49-F238E27FC236}">
                <a16:creationId xmlns:a16="http://schemas.microsoft.com/office/drawing/2014/main" id="{88CED4CC-ABAE-5074-04FE-0483561D0064}"/>
              </a:ext>
            </a:extLst>
          </p:cNvPr>
          <p:cNvSpPr txBox="1"/>
          <p:nvPr/>
        </p:nvSpPr>
        <p:spPr>
          <a:xfrm>
            <a:off x="101598" y="3847310"/>
            <a:ext cx="11988800" cy="278537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800"/>
              </a:spcAft>
            </a:pPr>
            <a:r>
              <a:rPr lang="en-US" sz="4000" baseline="30000" dirty="0">
                <a:solidFill>
                  <a:schemeClr val="tx1"/>
                </a:solidFill>
              </a:rPr>
              <a:t>1 </a:t>
            </a:r>
            <a:r>
              <a:rPr lang="en-US" sz="4000" dirty="0">
                <a:solidFill>
                  <a:schemeClr val="tx1"/>
                </a:solidFill>
              </a:rPr>
              <a:t>The oracle concerning </a:t>
            </a:r>
            <a:r>
              <a:rPr lang="en-US" sz="4000" dirty="0" err="1">
                <a:solidFill>
                  <a:schemeClr val="tx1"/>
                </a:solidFill>
              </a:rPr>
              <a:t>Tyre</a:t>
            </a:r>
            <a:r>
              <a:rPr lang="en-US" sz="4000" dirty="0">
                <a:solidFill>
                  <a:schemeClr val="tx1"/>
                </a:solidFill>
              </a:rPr>
              <a:t>.</a:t>
            </a:r>
          </a:p>
          <a:p>
            <a:pPr algn="l"/>
            <a:r>
              <a:rPr lang="en-US" sz="4000" dirty="0"/>
              <a:t>Wail, O ships of Tarshish</a:t>
            </a:r>
            <a:r>
              <a:rPr lang="en-US" sz="4000" dirty="0">
                <a:solidFill>
                  <a:schemeClr val="tx1"/>
                </a:solidFill>
              </a:rPr>
              <a:t>,</a:t>
            </a:r>
          </a:p>
          <a:p>
            <a:pPr algn="l"/>
            <a:r>
              <a:rPr lang="en-US" sz="4000" dirty="0">
                <a:solidFill>
                  <a:schemeClr val="tx1"/>
                </a:solidFill>
              </a:rPr>
              <a:t>    </a:t>
            </a:r>
            <a:r>
              <a:rPr lang="en-US" sz="4000" dirty="0"/>
              <a:t>for </a:t>
            </a:r>
            <a:r>
              <a:rPr lang="en-US" sz="4000" dirty="0" err="1"/>
              <a:t>Tyre</a:t>
            </a:r>
            <a:r>
              <a:rPr lang="en-US" sz="4000" dirty="0"/>
              <a:t> is laid waste, without house or harbor!</a:t>
            </a:r>
          </a:p>
          <a:p>
            <a:pPr algn="l"/>
            <a:r>
              <a:rPr lang="en-US" sz="4000" dirty="0">
                <a:solidFill>
                  <a:schemeClr val="tx1"/>
                </a:solidFill>
              </a:rPr>
              <a:t>From the land of Cyprus it is revealed to them.</a:t>
            </a:r>
          </a:p>
        </p:txBody>
      </p:sp>
      <p:sp>
        <p:nvSpPr>
          <p:cNvPr id="4" name="Rectangle: Rounded Corners 3">
            <a:extLst>
              <a:ext uri="{FF2B5EF4-FFF2-40B4-BE49-F238E27FC236}">
                <a16:creationId xmlns:a16="http://schemas.microsoft.com/office/drawing/2014/main" id="{C5B0E925-255E-992B-4624-031C47728C75}"/>
              </a:ext>
            </a:extLst>
          </p:cNvPr>
          <p:cNvSpPr/>
          <p:nvPr/>
        </p:nvSpPr>
        <p:spPr>
          <a:xfrm>
            <a:off x="6718627" y="4388784"/>
            <a:ext cx="3384756" cy="878462"/>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 Lament!</a:t>
            </a:r>
          </a:p>
        </p:txBody>
      </p:sp>
      <p:sp>
        <p:nvSpPr>
          <p:cNvPr id="5" name="Rectangle: Rounded Corners 4">
            <a:extLst>
              <a:ext uri="{FF2B5EF4-FFF2-40B4-BE49-F238E27FC236}">
                <a16:creationId xmlns:a16="http://schemas.microsoft.com/office/drawing/2014/main" id="{42BE9008-E94A-A269-C9D8-3F22CB38FA9F}"/>
              </a:ext>
            </a:extLst>
          </p:cNvPr>
          <p:cNvSpPr/>
          <p:nvPr/>
        </p:nvSpPr>
        <p:spPr>
          <a:xfrm>
            <a:off x="1786611" y="4680489"/>
            <a:ext cx="3737564" cy="723479"/>
          </a:xfrm>
          <a:prstGeom prst="roundRect">
            <a:avLst/>
          </a:prstGeom>
          <a:noFill/>
          <a:ln w="63500">
            <a:solidFill>
              <a:srgbClr val="FFFF00"/>
            </a:solidFill>
          </a:ln>
          <a:effectLst>
            <a:glow rad="101600">
              <a:schemeClr val="bg1">
                <a:alpha val="7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E9CF6AB-58E0-5DF8-A0E7-269E829E554A}"/>
              </a:ext>
            </a:extLst>
          </p:cNvPr>
          <p:cNvSpPr/>
          <p:nvPr/>
        </p:nvSpPr>
        <p:spPr>
          <a:xfrm>
            <a:off x="4819416" y="1101564"/>
            <a:ext cx="7184423" cy="2785377"/>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“Ships of Tarshish" </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refers not to ships from a particular location, but to a class of ships: </a:t>
            </a:r>
            <a:r>
              <a:rPr lang="en-US" sz="36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large vessels for long-distance trade</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t>
            </a:r>
          </a:p>
        </p:txBody>
      </p:sp>
      <p:pic>
        <p:nvPicPr>
          <p:cNvPr id="7" name="Picture 2">
            <a:extLst>
              <a:ext uri="{FF2B5EF4-FFF2-40B4-BE49-F238E27FC236}">
                <a16:creationId xmlns:a16="http://schemas.microsoft.com/office/drawing/2014/main" id="{F2ED3A01-771F-E7CA-2D6B-EC37B6369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6" y="696244"/>
            <a:ext cx="4414015" cy="348829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2606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0C6135-CDEA-5E29-7C4E-B406F1AD4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0A64C01-FC6B-2CEC-ADFC-F3DDFE21D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09" y="3602213"/>
            <a:ext cx="4693566" cy="3129044"/>
          </a:xfrm>
          <a:prstGeom prst="rect">
            <a:avLst/>
          </a:prstGeom>
          <a:noFill/>
          <a:ln w="12700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BED5B7-66C5-0881-0086-E1C8C0EB5377}"/>
              </a:ext>
            </a:extLst>
          </p:cNvPr>
          <p:cNvSpPr txBox="1"/>
          <p:nvPr/>
        </p:nvSpPr>
        <p:spPr>
          <a:xfrm>
            <a:off x="94879" y="5407818"/>
            <a:ext cx="11981324" cy="1323439"/>
          </a:xfrm>
          <a:prstGeom prst="rect">
            <a:avLst/>
          </a:prstGeom>
          <a:noFill/>
          <a:ln w="63500">
            <a:noFill/>
          </a:ln>
        </p:spPr>
        <p:txBody>
          <a:bodyPr wrap="square" rtlCol="0">
            <a:spAutoFit/>
          </a:bodyPr>
          <a:lstStyle/>
          <a:p>
            <a:pPr algn="ctr">
              <a:spcAft>
                <a:spcPts val="1200"/>
              </a:spcAft>
            </a:pPr>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would God say in a message to today’s most successful business leaders or wealthiest nations?</a:t>
            </a:r>
          </a:p>
        </p:txBody>
      </p:sp>
    </p:spTree>
    <p:extLst>
      <p:ext uri="{BB962C8B-B14F-4D97-AF65-F5344CB8AC3E}">
        <p14:creationId xmlns:p14="http://schemas.microsoft.com/office/powerpoint/2010/main" val="3693003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3" name="TextBox 2">
            <a:extLst>
              <a:ext uri="{FF2B5EF4-FFF2-40B4-BE49-F238E27FC236}">
                <a16:creationId xmlns:a16="http://schemas.microsoft.com/office/drawing/2014/main" id="{88CED4CC-ABAE-5074-04FE-0483561D0064}"/>
              </a:ext>
            </a:extLst>
          </p:cNvPr>
          <p:cNvSpPr txBox="1"/>
          <p:nvPr/>
        </p:nvSpPr>
        <p:spPr>
          <a:xfrm>
            <a:off x="700402" y="1995650"/>
            <a:ext cx="10791192" cy="4401205"/>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2</a:t>
            </a:r>
            <a:r>
              <a:rPr lang="en-US" sz="4000" dirty="0">
                <a:solidFill>
                  <a:schemeClr val="tx1"/>
                </a:solidFill>
              </a:rPr>
              <a:t> Be still, O </a:t>
            </a:r>
            <a:r>
              <a:rPr lang="en-US" sz="4000" dirty="0"/>
              <a:t>inhabitants of the coast</a:t>
            </a:r>
            <a:r>
              <a:rPr lang="en-US" sz="4000" dirty="0">
                <a:solidFill>
                  <a:schemeClr val="tx1"/>
                </a:solidFill>
              </a:rPr>
              <a:t>;</a:t>
            </a:r>
          </a:p>
          <a:p>
            <a:pPr algn="l"/>
            <a:r>
              <a:rPr lang="en-US" sz="4000" dirty="0">
                <a:solidFill>
                  <a:schemeClr val="tx1"/>
                </a:solidFill>
              </a:rPr>
              <a:t>    the merchants of Sidon, who cross the sea, have</a:t>
            </a:r>
          </a:p>
          <a:p>
            <a:pPr algn="l"/>
            <a:r>
              <a:rPr lang="en-US" sz="4000" dirty="0">
                <a:solidFill>
                  <a:schemeClr val="tx1"/>
                </a:solidFill>
              </a:rPr>
              <a:t>    filled you.</a:t>
            </a:r>
          </a:p>
          <a:p>
            <a:pPr algn="l"/>
            <a:r>
              <a:rPr lang="en-US" sz="4000" baseline="30000" dirty="0">
                <a:solidFill>
                  <a:schemeClr val="tx1"/>
                </a:solidFill>
              </a:rPr>
              <a:t>3 </a:t>
            </a:r>
            <a:r>
              <a:rPr lang="en-US" sz="4000" dirty="0">
                <a:solidFill>
                  <a:schemeClr val="tx1"/>
                </a:solidFill>
              </a:rPr>
              <a:t>And on many waters</a:t>
            </a:r>
          </a:p>
          <a:p>
            <a:pPr algn="l"/>
            <a:r>
              <a:rPr lang="en-US" sz="4000" dirty="0">
                <a:solidFill>
                  <a:schemeClr val="tx1"/>
                </a:solidFill>
              </a:rPr>
              <a:t>your revenue was the grain of </a:t>
            </a:r>
            <a:r>
              <a:rPr lang="en-US" sz="4000" dirty="0" err="1">
                <a:solidFill>
                  <a:schemeClr val="tx1"/>
                </a:solidFill>
              </a:rPr>
              <a:t>Shihor</a:t>
            </a:r>
            <a:r>
              <a:rPr lang="en-US" sz="4000" dirty="0">
                <a:solidFill>
                  <a:schemeClr val="tx1"/>
                </a:solidFill>
              </a:rPr>
              <a:t>,</a:t>
            </a:r>
          </a:p>
          <a:p>
            <a:pPr algn="l"/>
            <a:r>
              <a:rPr lang="en-US" sz="4000" dirty="0">
                <a:solidFill>
                  <a:schemeClr val="tx1"/>
                </a:solidFill>
              </a:rPr>
              <a:t>    the harvest of the Nile;</a:t>
            </a:r>
          </a:p>
          <a:p>
            <a:pPr algn="l"/>
            <a:r>
              <a:rPr lang="en-US" sz="4000" dirty="0">
                <a:solidFill>
                  <a:schemeClr val="tx1"/>
                </a:solidFill>
              </a:rPr>
              <a:t>    you were the merchant of the nations.</a:t>
            </a:r>
          </a:p>
        </p:txBody>
      </p:sp>
      <p:sp>
        <p:nvSpPr>
          <p:cNvPr id="4" name="Rectangle: Rounded Corners 3">
            <a:extLst>
              <a:ext uri="{FF2B5EF4-FFF2-40B4-BE49-F238E27FC236}">
                <a16:creationId xmlns:a16="http://schemas.microsoft.com/office/drawing/2014/main" id="{2F92C4A4-0FF4-098F-591D-0711B8CCA1A9}"/>
              </a:ext>
            </a:extLst>
          </p:cNvPr>
          <p:cNvSpPr/>
          <p:nvPr/>
        </p:nvSpPr>
        <p:spPr>
          <a:xfrm>
            <a:off x="3445442" y="1117188"/>
            <a:ext cx="4128127" cy="878462"/>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People of </a:t>
            </a:r>
            <a:r>
              <a:rPr lang="en-US" sz="3600" b="1" dirty="0"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Tyre</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9696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3" name="TextBox 2">
            <a:extLst>
              <a:ext uri="{FF2B5EF4-FFF2-40B4-BE49-F238E27FC236}">
                <a16:creationId xmlns:a16="http://schemas.microsoft.com/office/drawing/2014/main" id="{88CED4CC-ABAE-5074-04FE-0483561D0064}"/>
              </a:ext>
            </a:extLst>
          </p:cNvPr>
          <p:cNvSpPr txBox="1"/>
          <p:nvPr/>
        </p:nvSpPr>
        <p:spPr>
          <a:xfrm>
            <a:off x="700402" y="1995650"/>
            <a:ext cx="10791192" cy="4401205"/>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2</a:t>
            </a:r>
            <a:r>
              <a:rPr lang="en-US" sz="4000" dirty="0">
                <a:solidFill>
                  <a:schemeClr val="tx1"/>
                </a:solidFill>
              </a:rPr>
              <a:t> Be still, O inhabitants of the coast;</a:t>
            </a:r>
          </a:p>
          <a:p>
            <a:pPr algn="l"/>
            <a:r>
              <a:rPr lang="en-US" sz="4000" dirty="0">
                <a:solidFill>
                  <a:schemeClr val="tx1"/>
                </a:solidFill>
              </a:rPr>
              <a:t>    the merchants of Sidon, who cross the sea, have</a:t>
            </a:r>
          </a:p>
          <a:p>
            <a:pPr algn="l"/>
            <a:r>
              <a:rPr lang="en-US" sz="4000" dirty="0">
                <a:solidFill>
                  <a:schemeClr val="tx1"/>
                </a:solidFill>
              </a:rPr>
              <a:t>    filled you.</a:t>
            </a:r>
          </a:p>
          <a:p>
            <a:pPr algn="l"/>
            <a:r>
              <a:rPr lang="en-US" sz="4000" baseline="30000" dirty="0">
                <a:solidFill>
                  <a:schemeClr val="tx1"/>
                </a:solidFill>
              </a:rPr>
              <a:t>3 </a:t>
            </a:r>
            <a:r>
              <a:rPr lang="en-US" sz="4000" dirty="0"/>
              <a:t>And on many waters</a:t>
            </a:r>
          </a:p>
          <a:p>
            <a:pPr algn="l"/>
            <a:r>
              <a:rPr lang="en-US" sz="4000" dirty="0"/>
              <a:t>your revenue was the grain of </a:t>
            </a:r>
            <a:r>
              <a:rPr lang="en-US" sz="4000" dirty="0" err="1"/>
              <a:t>Shihor</a:t>
            </a:r>
            <a:r>
              <a:rPr lang="en-US" sz="4000" dirty="0"/>
              <a:t>,</a:t>
            </a:r>
          </a:p>
          <a:p>
            <a:pPr algn="l"/>
            <a:r>
              <a:rPr lang="en-US" sz="4000" dirty="0"/>
              <a:t>    the harvest of the Nile;</a:t>
            </a:r>
          </a:p>
          <a:p>
            <a:pPr algn="l"/>
            <a:r>
              <a:rPr lang="en-US" sz="4000" dirty="0"/>
              <a:t>    you were the merchant of the nations</a:t>
            </a:r>
            <a:r>
              <a:rPr lang="en-US" sz="4000" dirty="0">
                <a:solidFill>
                  <a:schemeClr val="tx1"/>
                </a:solidFill>
              </a:rPr>
              <a:t>.</a:t>
            </a:r>
          </a:p>
        </p:txBody>
      </p:sp>
      <p:sp>
        <p:nvSpPr>
          <p:cNvPr id="5" name="Rectangle: Rounded Corners 4">
            <a:extLst>
              <a:ext uri="{FF2B5EF4-FFF2-40B4-BE49-F238E27FC236}">
                <a16:creationId xmlns:a16="http://schemas.microsoft.com/office/drawing/2014/main" id="{A303F7C0-A836-9B9C-E8C4-E4BA707CA5E0}"/>
              </a:ext>
            </a:extLst>
          </p:cNvPr>
          <p:cNvSpPr/>
          <p:nvPr/>
        </p:nvSpPr>
        <p:spPr>
          <a:xfrm>
            <a:off x="6470194" y="3429000"/>
            <a:ext cx="4128127" cy="878462"/>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Greatness of </a:t>
            </a:r>
            <a:r>
              <a:rPr lang="en-US" sz="3600" b="1" dirty="0"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Tyre</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847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1031237" y="3420725"/>
            <a:ext cx="10129522" cy="3170099"/>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4</a:t>
            </a:r>
            <a:r>
              <a:rPr lang="en-US" sz="4000" dirty="0">
                <a:solidFill>
                  <a:schemeClr val="tx1"/>
                </a:solidFill>
              </a:rPr>
              <a:t> Be ashamed, O Sidon, for the sea has spoken,</a:t>
            </a:r>
          </a:p>
          <a:p>
            <a:pPr algn="l"/>
            <a:r>
              <a:rPr lang="en-US" sz="4000" dirty="0">
                <a:solidFill>
                  <a:schemeClr val="tx1"/>
                </a:solidFill>
              </a:rPr>
              <a:t>    the stronghold of the sea, saying:</a:t>
            </a:r>
          </a:p>
          <a:p>
            <a:pPr algn="l"/>
            <a:r>
              <a:rPr lang="en-US" sz="4000" dirty="0">
                <a:solidFill>
                  <a:schemeClr val="tx1"/>
                </a:solidFill>
              </a:rPr>
              <a:t>“I have neither labored nor given birth,</a:t>
            </a:r>
          </a:p>
          <a:p>
            <a:pPr algn="l"/>
            <a:r>
              <a:rPr lang="en-US" sz="4000" dirty="0">
                <a:solidFill>
                  <a:schemeClr val="tx1"/>
                </a:solidFill>
              </a:rPr>
              <a:t>    I have neither reared young men</a:t>
            </a:r>
          </a:p>
          <a:p>
            <a:pPr algn="l"/>
            <a:r>
              <a:rPr lang="en-US" sz="4000" dirty="0">
                <a:solidFill>
                  <a:schemeClr val="tx1"/>
                </a:solidFill>
              </a:rPr>
              <a:t>    nor brought up young women.”</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B2783307-B672-63D4-5D16-5AB703F5A712}"/>
              </a:ext>
            </a:extLst>
          </p:cNvPr>
          <p:cNvSpPr/>
          <p:nvPr/>
        </p:nvSpPr>
        <p:spPr>
          <a:xfrm>
            <a:off x="1926436" y="964341"/>
            <a:ext cx="8339124" cy="2261483"/>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Figurative lament of barrenness</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Sea itself (sea has spoken) or</a:t>
            </a:r>
          </a:p>
          <a:p>
            <a:pPr marL="571500" indent="-571500">
              <a:buFont typeface="Arial" panose="020B0604020202020204" pitchFamily="34" charset="0"/>
              <a:buChar char="•"/>
            </a:pP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City of </a:t>
            </a:r>
            <a:r>
              <a:rPr lang="en-US" sz="4000" b="1" dirty="0"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Tyre</a:t>
            </a: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(stronghold of the sea)</a:t>
            </a:r>
          </a:p>
        </p:txBody>
      </p:sp>
    </p:spTree>
    <p:extLst>
      <p:ext uri="{BB962C8B-B14F-4D97-AF65-F5344CB8AC3E}">
        <p14:creationId xmlns:p14="http://schemas.microsoft.com/office/powerpoint/2010/main" val="152773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492757" y="1305341"/>
            <a:ext cx="11206482" cy="501675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5 </a:t>
            </a:r>
            <a:r>
              <a:rPr lang="en-US" sz="4000" dirty="0"/>
              <a:t>When the report comes to Egypt,</a:t>
            </a:r>
          </a:p>
          <a:p>
            <a:pPr algn="l"/>
            <a:r>
              <a:rPr lang="en-US" sz="4000" dirty="0"/>
              <a:t>    they will be in anguish over the report about </a:t>
            </a:r>
            <a:r>
              <a:rPr lang="en-US" sz="4000" dirty="0" err="1"/>
              <a:t>Tyre</a:t>
            </a:r>
            <a:r>
              <a:rPr lang="en-US" sz="4000" dirty="0">
                <a:solidFill>
                  <a:schemeClr val="tx1"/>
                </a:solidFill>
              </a:rPr>
              <a:t>.</a:t>
            </a:r>
          </a:p>
          <a:p>
            <a:pPr algn="l"/>
            <a:r>
              <a:rPr lang="en-US" sz="4000" baseline="30000" dirty="0">
                <a:solidFill>
                  <a:schemeClr val="tx1"/>
                </a:solidFill>
              </a:rPr>
              <a:t>6</a:t>
            </a:r>
            <a:r>
              <a:rPr lang="en-US" sz="4000" dirty="0">
                <a:solidFill>
                  <a:schemeClr val="tx1"/>
                </a:solidFill>
              </a:rPr>
              <a:t> Cross over to Tarshish;</a:t>
            </a:r>
          </a:p>
          <a:p>
            <a:pPr algn="l"/>
            <a:r>
              <a:rPr lang="en-US" sz="4000" dirty="0">
                <a:solidFill>
                  <a:schemeClr val="tx1"/>
                </a:solidFill>
              </a:rPr>
              <a:t>    wail, O inhabitants of the coast!</a:t>
            </a:r>
          </a:p>
          <a:p>
            <a:pPr algn="l"/>
            <a:r>
              <a:rPr lang="en-US" sz="4000" baseline="30000" dirty="0">
                <a:solidFill>
                  <a:schemeClr val="tx1"/>
                </a:solidFill>
              </a:rPr>
              <a:t>7</a:t>
            </a:r>
            <a:r>
              <a:rPr lang="en-US" sz="4000" dirty="0">
                <a:solidFill>
                  <a:schemeClr val="tx1"/>
                </a:solidFill>
              </a:rPr>
              <a:t> Is this your exultant city</a:t>
            </a:r>
          </a:p>
          <a:p>
            <a:pPr algn="l"/>
            <a:r>
              <a:rPr lang="en-US" sz="4000" dirty="0">
                <a:solidFill>
                  <a:schemeClr val="tx1"/>
                </a:solidFill>
              </a:rPr>
              <a:t>    whose origin is from days of old,</a:t>
            </a:r>
          </a:p>
          <a:p>
            <a:pPr algn="l"/>
            <a:r>
              <a:rPr lang="en-US" sz="4000" dirty="0">
                <a:solidFill>
                  <a:schemeClr val="tx1"/>
                </a:solidFill>
              </a:rPr>
              <a:t>whose feet carried her</a:t>
            </a:r>
          </a:p>
          <a:p>
            <a:pPr algn="l"/>
            <a:r>
              <a:rPr lang="en-US" sz="4000" dirty="0">
                <a:solidFill>
                  <a:schemeClr val="tx1"/>
                </a:solidFill>
              </a:rPr>
              <a:t>    to settle far away?</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6" name="Rectangle: Rounded Corners 5">
            <a:extLst>
              <a:ext uri="{FF2B5EF4-FFF2-40B4-BE49-F238E27FC236}">
                <a16:creationId xmlns:a16="http://schemas.microsoft.com/office/drawing/2014/main" id="{10FEBA8A-D029-CB37-9B44-44B14FF556E6}"/>
              </a:ext>
            </a:extLst>
          </p:cNvPr>
          <p:cNvSpPr/>
          <p:nvPr/>
        </p:nvSpPr>
        <p:spPr>
          <a:xfrm>
            <a:off x="6235483" y="2659558"/>
            <a:ext cx="4954294" cy="769442"/>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“Wall Street is gone!”</a:t>
            </a:r>
          </a:p>
        </p:txBody>
      </p:sp>
    </p:spTree>
    <p:extLst>
      <p:ext uri="{BB962C8B-B14F-4D97-AF65-F5344CB8AC3E}">
        <p14:creationId xmlns:p14="http://schemas.microsoft.com/office/powerpoint/2010/main" val="10881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492757" y="1305341"/>
            <a:ext cx="11206482" cy="501675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5 </a:t>
            </a:r>
            <a:r>
              <a:rPr lang="en-US" sz="4000" dirty="0">
                <a:solidFill>
                  <a:schemeClr val="tx1"/>
                </a:solidFill>
              </a:rPr>
              <a:t>When the report comes to Egypt,</a:t>
            </a:r>
          </a:p>
          <a:p>
            <a:pPr algn="l"/>
            <a:r>
              <a:rPr lang="en-US" sz="4000" dirty="0">
                <a:solidFill>
                  <a:schemeClr val="tx1"/>
                </a:solidFill>
              </a:rPr>
              <a:t>    they will be in anguish over the report about </a:t>
            </a:r>
            <a:r>
              <a:rPr lang="en-US" sz="4000" dirty="0" err="1">
                <a:solidFill>
                  <a:schemeClr val="tx1"/>
                </a:solidFill>
              </a:rPr>
              <a:t>Tyre</a:t>
            </a:r>
            <a:r>
              <a:rPr lang="en-US" sz="4000" dirty="0">
                <a:solidFill>
                  <a:schemeClr val="tx1"/>
                </a:solidFill>
              </a:rPr>
              <a:t>.</a:t>
            </a:r>
          </a:p>
          <a:p>
            <a:pPr algn="l"/>
            <a:r>
              <a:rPr lang="en-US" sz="4000" baseline="30000" dirty="0">
                <a:solidFill>
                  <a:schemeClr val="tx1"/>
                </a:solidFill>
              </a:rPr>
              <a:t>6</a:t>
            </a:r>
            <a:r>
              <a:rPr lang="en-US" sz="4000" dirty="0">
                <a:solidFill>
                  <a:schemeClr val="tx1"/>
                </a:solidFill>
              </a:rPr>
              <a:t> </a:t>
            </a:r>
            <a:r>
              <a:rPr lang="en-US" sz="4000" dirty="0"/>
              <a:t>Cross over to Tarshish;</a:t>
            </a:r>
          </a:p>
          <a:p>
            <a:pPr algn="l"/>
            <a:r>
              <a:rPr lang="en-US" sz="4000" dirty="0"/>
              <a:t>    wail, O inhabitants of the coast!</a:t>
            </a:r>
          </a:p>
          <a:p>
            <a:pPr algn="l"/>
            <a:r>
              <a:rPr lang="en-US" sz="4000" baseline="30000" dirty="0">
                <a:solidFill>
                  <a:schemeClr val="tx1"/>
                </a:solidFill>
              </a:rPr>
              <a:t>7</a:t>
            </a:r>
            <a:r>
              <a:rPr lang="en-US" sz="4000" dirty="0">
                <a:solidFill>
                  <a:schemeClr val="tx1"/>
                </a:solidFill>
              </a:rPr>
              <a:t> Is this your exultant city</a:t>
            </a:r>
          </a:p>
          <a:p>
            <a:pPr algn="l"/>
            <a:r>
              <a:rPr lang="en-US" sz="4000" dirty="0">
                <a:solidFill>
                  <a:schemeClr val="tx1"/>
                </a:solidFill>
              </a:rPr>
              <a:t>    whose origin is from days of old,</a:t>
            </a:r>
          </a:p>
          <a:p>
            <a:pPr algn="l"/>
            <a:r>
              <a:rPr lang="en-US" sz="4000" dirty="0">
                <a:solidFill>
                  <a:schemeClr val="tx1"/>
                </a:solidFill>
              </a:rPr>
              <a:t>whose feet carried her</a:t>
            </a:r>
          </a:p>
          <a:p>
            <a:pPr algn="l"/>
            <a:r>
              <a:rPr lang="en-US" sz="4000" dirty="0">
                <a:solidFill>
                  <a:schemeClr val="tx1"/>
                </a:solidFill>
              </a:rPr>
              <a:t>    to settle far away?</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16A8FDE3-440E-55BC-6F38-3DC749BAA8E6}"/>
              </a:ext>
            </a:extLst>
          </p:cNvPr>
          <p:cNvSpPr/>
          <p:nvPr/>
        </p:nvSpPr>
        <p:spPr>
          <a:xfrm>
            <a:off x="8130644" y="2825124"/>
            <a:ext cx="2764665" cy="769442"/>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Refugees</a:t>
            </a:r>
          </a:p>
        </p:txBody>
      </p:sp>
    </p:spTree>
    <p:extLst>
      <p:ext uri="{BB962C8B-B14F-4D97-AF65-F5344CB8AC3E}">
        <p14:creationId xmlns:p14="http://schemas.microsoft.com/office/powerpoint/2010/main" val="349880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492757" y="1305341"/>
            <a:ext cx="11206482" cy="501675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5 </a:t>
            </a:r>
            <a:r>
              <a:rPr lang="en-US" sz="4000" dirty="0">
                <a:solidFill>
                  <a:schemeClr val="tx1"/>
                </a:solidFill>
              </a:rPr>
              <a:t>When the report comes to Egypt,</a:t>
            </a:r>
          </a:p>
          <a:p>
            <a:pPr algn="l"/>
            <a:r>
              <a:rPr lang="en-US" sz="4000" dirty="0">
                <a:solidFill>
                  <a:schemeClr val="tx1"/>
                </a:solidFill>
              </a:rPr>
              <a:t>    they will be in anguish over the report about </a:t>
            </a:r>
            <a:r>
              <a:rPr lang="en-US" sz="4000" dirty="0" err="1">
                <a:solidFill>
                  <a:schemeClr val="tx1"/>
                </a:solidFill>
              </a:rPr>
              <a:t>Tyre</a:t>
            </a:r>
            <a:r>
              <a:rPr lang="en-US" sz="4000" dirty="0">
                <a:solidFill>
                  <a:schemeClr val="tx1"/>
                </a:solidFill>
              </a:rPr>
              <a:t>.</a:t>
            </a:r>
          </a:p>
          <a:p>
            <a:pPr algn="l"/>
            <a:r>
              <a:rPr lang="en-US" sz="4000" baseline="30000" dirty="0">
                <a:solidFill>
                  <a:schemeClr val="tx1"/>
                </a:solidFill>
              </a:rPr>
              <a:t>6</a:t>
            </a:r>
            <a:r>
              <a:rPr lang="en-US" sz="4000" dirty="0">
                <a:solidFill>
                  <a:schemeClr val="tx1"/>
                </a:solidFill>
              </a:rPr>
              <a:t> Cross over to Tarshish;</a:t>
            </a:r>
          </a:p>
          <a:p>
            <a:pPr algn="l"/>
            <a:r>
              <a:rPr lang="en-US" sz="4000" dirty="0">
                <a:solidFill>
                  <a:schemeClr val="tx1"/>
                </a:solidFill>
              </a:rPr>
              <a:t>    wail, O inhabitants of the coast!</a:t>
            </a:r>
          </a:p>
          <a:p>
            <a:pPr algn="l"/>
            <a:r>
              <a:rPr lang="en-US" sz="4000" baseline="30000" dirty="0">
                <a:solidFill>
                  <a:schemeClr val="tx1"/>
                </a:solidFill>
              </a:rPr>
              <a:t>7</a:t>
            </a:r>
            <a:r>
              <a:rPr lang="en-US" sz="4000" dirty="0">
                <a:solidFill>
                  <a:schemeClr val="tx1"/>
                </a:solidFill>
              </a:rPr>
              <a:t> </a:t>
            </a:r>
            <a:r>
              <a:rPr lang="en-US" sz="4000" dirty="0"/>
              <a:t>Is this your exultant city</a:t>
            </a:r>
          </a:p>
          <a:p>
            <a:pPr algn="l"/>
            <a:r>
              <a:rPr lang="en-US" sz="4000" dirty="0"/>
              <a:t>    whose origin is from days of old,</a:t>
            </a:r>
          </a:p>
          <a:p>
            <a:pPr algn="l"/>
            <a:r>
              <a:rPr lang="en-US" sz="4000" dirty="0"/>
              <a:t>whose feet carried her</a:t>
            </a:r>
          </a:p>
          <a:p>
            <a:pPr algn="l"/>
            <a:r>
              <a:rPr lang="en-US" sz="4000" dirty="0"/>
              <a:t>    to settle far away?</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5" name="Rectangle: Rounded Corners 4">
            <a:extLst>
              <a:ext uri="{FF2B5EF4-FFF2-40B4-BE49-F238E27FC236}">
                <a16:creationId xmlns:a16="http://schemas.microsoft.com/office/drawing/2014/main" id="{784A3BCF-233F-7FD8-CDE4-E586297F69D1}"/>
              </a:ext>
            </a:extLst>
          </p:cNvPr>
          <p:cNvSpPr/>
          <p:nvPr/>
        </p:nvSpPr>
        <p:spPr>
          <a:xfrm>
            <a:off x="6095998" y="5192977"/>
            <a:ext cx="4923297" cy="769442"/>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Merchant colonies</a:t>
            </a:r>
          </a:p>
        </p:txBody>
      </p:sp>
    </p:spTree>
    <p:extLst>
      <p:ext uri="{BB962C8B-B14F-4D97-AF65-F5344CB8AC3E}">
        <p14:creationId xmlns:p14="http://schemas.microsoft.com/office/powerpoint/2010/main" val="145406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3" name="TextBox 2">
            <a:extLst>
              <a:ext uri="{FF2B5EF4-FFF2-40B4-BE49-F238E27FC236}">
                <a16:creationId xmlns:a16="http://schemas.microsoft.com/office/drawing/2014/main" id="{88CED4CC-ABAE-5074-04FE-0483561D0064}"/>
              </a:ext>
            </a:extLst>
          </p:cNvPr>
          <p:cNvSpPr txBox="1"/>
          <p:nvPr/>
        </p:nvSpPr>
        <p:spPr>
          <a:xfrm>
            <a:off x="1841592" y="2178552"/>
            <a:ext cx="8508812" cy="4154984"/>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dirty="0">
                <a:solidFill>
                  <a:schemeClr val="tx1"/>
                </a:solidFill>
              </a:rPr>
              <a:t>Two Main Sections:</a:t>
            </a:r>
          </a:p>
          <a:p>
            <a:pPr marL="742950" indent="-742950" algn="l">
              <a:buFont typeface="+mj-lt"/>
              <a:buAutoNum type="arabicPeriod"/>
            </a:pPr>
            <a:r>
              <a:rPr lang="en-US" dirty="0">
                <a:solidFill>
                  <a:schemeClr val="tx1"/>
                </a:solidFill>
              </a:rPr>
              <a:t>Song of Lament over </a:t>
            </a:r>
            <a:r>
              <a:rPr lang="en-US" dirty="0" err="1">
                <a:solidFill>
                  <a:schemeClr val="tx1"/>
                </a:solidFill>
              </a:rPr>
              <a:t>Tyre</a:t>
            </a:r>
            <a:r>
              <a:rPr lang="en-US" dirty="0">
                <a:solidFill>
                  <a:schemeClr val="tx1"/>
                </a:solidFill>
              </a:rPr>
              <a:t> (1-14)</a:t>
            </a:r>
          </a:p>
          <a:p>
            <a:pPr marL="1371600" indent="-571500" algn="l">
              <a:buFont typeface="Arial" panose="020B0604020202020204" pitchFamily="34" charset="0"/>
              <a:buChar char="•"/>
            </a:pPr>
            <a:r>
              <a:rPr lang="en-US" dirty="0">
                <a:solidFill>
                  <a:schemeClr val="tx1"/>
                </a:solidFill>
              </a:rPr>
              <a:t>Call to Lament (1-7)</a:t>
            </a:r>
          </a:p>
          <a:p>
            <a:pPr marL="1371600" indent="-571500" algn="l">
              <a:buFont typeface="Arial" panose="020B0604020202020204" pitchFamily="34" charset="0"/>
              <a:buChar char="•"/>
            </a:pPr>
            <a:r>
              <a:rPr lang="en-US" dirty="0"/>
              <a:t>God’s Purposes (8-13)</a:t>
            </a:r>
          </a:p>
          <a:p>
            <a:pPr marL="1371600" indent="-571500" algn="l">
              <a:buFont typeface="Arial" panose="020B0604020202020204" pitchFamily="34" charset="0"/>
              <a:buChar char="•"/>
            </a:pPr>
            <a:r>
              <a:rPr lang="en-US" dirty="0">
                <a:solidFill>
                  <a:schemeClr val="tx1"/>
                </a:solidFill>
              </a:rPr>
              <a:t>Call to Lament (14)</a:t>
            </a:r>
          </a:p>
          <a:p>
            <a:pPr marL="742950" indent="-742950" algn="l">
              <a:buFont typeface="+mj-lt"/>
              <a:buAutoNum type="arabicPeriod" startAt="2"/>
            </a:pPr>
            <a:r>
              <a:rPr lang="en-US" dirty="0">
                <a:solidFill>
                  <a:schemeClr val="tx1"/>
                </a:solidFill>
              </a:rPr>
              <a:t>Rise and Renewal of </a:t>
            </a:r>
            <a:r>
              <a:rPr lang="en-US" dirty="0" err="1">
                <a:solidFill>
                  <a:schemeClr val="tx1"/>
                </a:solidFill>
              </a:rPr>
              <a:t>Tyre</a:t>
            </a:r>
            <a:r>
              <a:rPr lang="en-US" dirty="0">
                <a:solidFill>
                  <a:schemeClr val="tx1"/>
                </a:solidFill>
              </a:rPr>
              <a:t> (15-18)</a:t>
            </a:r>
          </a:p>
        </p:txBody>
      </p:sp>
    </p:spTree>
    <p:extLst>
      <p:ext uri="{BB962C8B-B14F-4D97-AF65-F5344CB8AC3E}">
        <p14:creationId xmlns:p14="http://schemas.microsoft.com/office/powerpoint/2010/main" val="1885515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F72144D-923E-F179-25F3-5D2123C52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78" b="5925"/>
          <a:stretch/>
        </p:blipFill>
        <p:spPr bwMode="auto">
          <a:xfrm>
            <a:off x="0" y="-1"/>
            <a:ext cx="12192000" cy="687728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529937" y="2189261"/>
            <a:ext cx="11206482" cy="4401205"/>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t>8 </a:t>
            </a:r>
            <a:r>
              <a:rPr lang="en-US" sz="4000" dirty="0"/>
              <a:t>Who has purposed this</a:t>
            </a:r>
          </a:p>
          <a:p>
            <a:pPr algn="l"/>
            <a:r>
              <a:rPr lang="en-US" sz="4000" dirty="0"/>
              <a:t>    against </a:t>
            </a:r>
            <a:r>
              <a:rPr lang="en-US" sz="4000" dirty="0" err="1"/>
              <a:t>Tyre</a:t>
            </a:r>
            <a:r>
              <a:rPr lang="en-US" sz="4000" dirty="0"/>
              <a:t>, the bestower of crowns,</a:t>
            </a:r>
          </a:p>
          <a:p>
            <a:pPr algn="l"/>
            <a:r>
              <a:rPr lang="en-US" sz="4000" dirty="0"/>
              <a:t>whose merchants were princes,</a:t>
            </a:r>
          </a:p>
          <a:p>
            <a:pPr algn="l"/>
            <a:r>
              <a:rPr lang="en-US" sz="4000" dirty="0"/>
              <a:t>    whose traders were the honored of the earth?</a:t>
            </a:r>
          </a:p>
          <a:p>
            <a:pPr algn="l"/>
            <a:r>
              <a:rPr lang="en-US" sz="4000" baseline="30000" dirty="0">
                <a:solidFill>
                  <a:schemeClr val="tx1"/>
                </a:solidFill>
              </a:rPr>
              <a:t>9</a:t>
            </a:r>
            <a:r>
              <a:rPr lang="en-US" sz="4000" dirty="0">
                <a:solidFill>
                  <a:schemeClr val="tx1"/>
                </a:solidFill>
              </a:rPr>
              <a:t> The Lord of hosts has purposed it,</a:t>
            </a:r>
          </a:p>
          <a:p>
            <a:pPr algn="l"/>
            <a:r>
              <a:rPr lang="en-US" sz="4000" dirty="0">
                <a:solidFill>
                  <a:schemeClr val="tx1"/>
                </a:solidFill>
              </a:rPr>
              <a:t>    to defile the pompous pride of all glory,</a:t>
            </a:r>
          </a:p>
          <a:p>
            <a:pPr algn="l"/>
            <a:r>
              <a:rPr lang="en-US" sz="4000" dirty="0">
                <a:solidFill>
                  <a:schemeClr val="tx1"/>
                </a:solidFill>
              </a:rPr>
              <a:t>    to dishonor all the honored of the earth.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80C4C46B-355A-73CC-AFA2-36EC9392D0CA}"/>
              </a:ext>
            </a:extLst>
          </p:cNvPr>
          <p:cNvSpPr/>
          <p:nvPr/>
        </p:nvSpPr>
        <p:spPr>
          <a:xfrm>
            <a:off x="5998029" y="791464"/>
            <a:ext cx="5738390" cy="1951736"/>
          </a:xfrm>
          <a:prstGeom prst="roundRect">
            <a:avLst/>
          </a:prstGeom>
          <a:solidFill>
            <a:srgbClr val="8A8088"/>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Tyre</a:t>
            </a: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established colonies and appointed Kings over them…</a:t>
            </a:r>
          </a:p>
        </p:txBody>
      </p:sp>
    </p:spTree>
    <p:extLst>
      <p:ext uri="{BB962C8B-B14F-4D97-AF65-F5344CB8AC3E}">
        <p14:creationId xmlns:p14="http://schemas.microsoft.com/office/powerpoint/2010/main" val="2771040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F72144D-923E-F179-25F3-5D2123C52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78" b="5925"/>
          <a:stretch/>
        </p:blipFill>
        <p:spPr bwMode="auto">
          <a:xfrm>
            <a:off x="0" y="-1"/>
            <a:ext cx="12192000" cy="687728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529937" y="2189261"/>
            <a:ext cx="11206482" cy="4401205"/>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8 </a:t>
            </a:r>
            <a:r>
              <a:rPr lang="en-US" sz="4000" dirty="0">
                <a:solidFill>
                  <a:schemeClr val="tx1"/>
                </a:solidFill>
              </a:rPr>
              <a:t>Who has purposed this</a:t>
            </a:r>
          </a:p>
          <a:p>
            <a:pPr algn="l"/>
            <a:r>
              <a:rPr lang="en-US" sz="4000" dirty="0">
                <a:solidFill>
                  <a:schemeClr val="tx1"/>
                </a:solidFill>
              </a:rPr>
              <a:t>    against </a:t>
            </a:r>
            <a:r>
              <a:rPr lang="en-US" sz="4000" dirty="0" err="1">
                <a:solidFill>
                  <a:schemeClr val="tx1"/>
                </a:solidFill>
              </a:rPr>
              <a:t>Tyre</a:t>
            </a:r>
            <a:r>
              <a:rPr lang="en-US" sz="4000" dirty="0">
                <a:solidFill>
                  <a:schemeClr val="tx1"/>
                </a:solidFill>
              </a:rPr>
              <a:t>, the bestower of crowns,</a:t>
            </a:r>
          </a:p>
          <a:p>
            <a:pPr algn="l"/>
            <a:r>
              <a:rPr lang="en-US" sz="4000" dirty="0">
                <a:solidFill>
                  <a:schemeClr val="tx1"/>
                </a:solidFill>
              </a:rPr>
              <a:t>whose merchants were princes,</a:t>
            </a:r>
          </a:p>
          <a:p>
            <a:pPr algn="l"/>
            <a:r>
              <a:rPr lang="en-US" sz="4000" dirty="0">
                <a:solidFill>
                  <a:schemeClr val="tx1"/>
                </a:solidFill>
              </a:rPr>
              <a:t>    whose traders were the honored of the earth?</a:t>
            </a:r>
          </a:p>
          <a:p>
            <a:pPr algn="l"/>
            <a:r>
              <a:rPr lang="en-US" sz="4000" baseline="30000" dirty="0"/>
              <a:t>9</a:t>
            </a:r>
            <a:r>
              <a:rPr lang="en-US" sz="4000" dirty="0"/>
              <a:t> The Lord of hosts has purposed it,</a:t>
            </a:r>
          </a:p>
          <a:p>
            <a:pPr algn="l"/>
            <a:r>
              <a:rPr lang="en-US" sz="4000" dirty="0"/>
              <a:t>    to defile the pompous pride of all glory,</a:t>
            </a:r>
          </a:p>
          <a:p>
            <a:pPr algn="l"/>
            <a:r>
              <a:rPr lang="en-US" sz="4000" dirty="0"/>
              <a:t>    to dishonor all the honored of the earth.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80C4C46B-355A-73CC-AFA2-36EC9392D0CA}"/>
              </a:ext>
            </a:extLst>
          </p:cNvPr>
          <p:cNvSpPr/>
          <p:nvPr/>
        </p:nvSpPr>
        <p:spPr>
          <a:xfrm>
            <a:off x="5998029" y="791464"/>
            <a:ext cx="5738390" cy="1951736"/>
          </a:xfrm>
          <a:prstGeom prst="roundRect">
            <a:avLst/>
          </a:prstGeom>
          <a:solidFill>
            <a:srgbClr val="8A8088"/>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 was going to destroy them </a:t>
            </a:r>
            <a:r>
              <a:rPr lang="en-US" sz="40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due to their pride</a:t>
            </a: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589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F72144D-923E-F179-25F3-5D2123C52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78" b="5925"/>
          <a:stretch/>
        </p:blipFill>
        <p:spPr bwMode="auto">
          <a:xfrm>
            <a:off x="0" y="-1"/>
            <a:ext cx="12192000" cy="687728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529937" y="2189261"/>
            <a:ext cx="11206482" cy="4401205"/>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8 </a:t>
            </a:r>
            <a:r>
              <a:rPr lang="en-US" sz="4000" dirty="0">
                <a:solidFill>
                  <a:schemeClr val="tx1"/>
                </a:solidFill>
              </a:rPr>
              <a:t>Who has purposed this</a:t>
            </a:r>
          </a:p>
          <a:p>
            <a:pPr algn="l"/>
            <a:r>
              <a:rPr lang="en-US" sz="4000" dirty="0">
                <a:solidFill>
                  <a:schemeClr val="tx1"/>
                </a:solidFill>
              </a:rPr>
              <a:t>    against </a:t>
            </a:r>
            <a:r>
              <a:rPr lang="en-US" sz="4000" dirty="0" err="1">
                <a:solidFill>
                  <a:schemeClr val="tx1"/>
                </a:solidFill>
              </a:rPr>
              <a:t>Tyre</a:t>
            </a:r>
            <a:r>
              <a:rPr lang="en-US" sz="4000" dirty="0">
                <a:solidFill>
                  <a:schemeClr val="tx1"/>
                </a:solidFill>
              </a:rPr>
              <a:t>, the bestower of crowns,</a:t>
            </a:r>
          </a:p>
          <a:p>
            <a:pPr algn="l"/>
            <a:r>
              <a:rPr lang="en-US" sz="4000" dirty="0">
                <a:solidFill>
                  <a:schemeClr val="tx1"/>
                </a:solidFill>
              </a:rPr>
              <a:t>whose merchants were princes,</a:t>
            </a:r>
          </a:p>
          <a:p>
            <a:pPr algn="l"/>
            <a:r>
              <a:rPr lang="en-US" sz="4000" dirty="0">
                <a:solidFill>
                  <a:schemeClr val="tx1"/>
                </a:solidFill>
              </a:rPr>
              <a:t>    whose traders were the honored of the earth?</a:t>
            </a:r>
          </a:p>
          <a:p>
            <a:pPr algn="l"/>
            <a:r>
              <a:rPr lang="en-US" sz="4000" baseline="30000" dirty="0"/>
              <a:t>9</a:t>
            </a:r>
            <a:r>
              <a:rPr lang="en-US" sz="4000" dirty="0"/>
              <a:t> The Lord of hosts has purposed it,</a:t>
            </a:r>
          </a:p>
          <a:p>
            <a:pPr algn="l"/>
            <a:r>
              <a:rPr lang="en-US" sz="4000" dirty="0"/>
              <a:t>    to defile the pompous pride of all glory,</a:t>
            </a:r>
          </a:p>
          <a:p>
            <a:pPr algn="l"/>
            <a:r>
              <a:rPr lang="en-US" sz="4000" dirty="0"/>
              <a:t>    to dishonor all the honored of the earth.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80C4C46B-355A-73CC-AFA2-36EC9392D0CA}"/>
              </a:ext>
            </a:extLst>
          </p:cNvPr>
          <p:cNvSpPr/>
          <p:nvPr/>
        </p:nvSpPr>
        <p:spPr>
          <a:xfrm>
            <a:off x="5998029" y="791464"/>
            <a:ext cx="5738390" cy="1951736"/>
          </a:xfrm>
          <a:prstGeom prst="roundRect">
            <a:avLst/>
          </a:prstGeom>
          <a:solidFill>
            <a:srgbClr val="8A8088"/>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Why was God so concerned about pride?</a:t>
            </a:r>
          </a:p>
        </p:txBody>
      </p:sp>
    </p:spTree>
    <p:extLst>
      <p:ext uri="{BB962C8B-B14F-4D97-AF65-F5344CB8AC3E}">
        <p14:creationId xmlns:p14="http://schemas.microsoft.com/office/powerpoint/2010/main" val="280262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769441"/>
          </a:xfrm>
          <a:prstGeom prst="rect">
            <a:avLst/>
          </a:prstGeom>
          <a:noFill/>
          <a:ln w="63500">
            <a:noFill/>
          </a:ln>
        </p:spPr>
        <p:txBody>
          <a:bodyPr wrap="square" rtlCol="0">
            <a:spAutoFit/>
          </a:bodyPr>
          <a:lstStyle/>
          <a:p>
            <a:pPr algn="ctr"/>
            <a:r>
              <a:rPr lang="en-US" sz="44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13-27: God’s Universal Kingdom</a:t>
            </a:r>
          </a:p>
        </p:txBody>
      </p:sp>
      <p:sp>
        <p:nvSpPr>
          <p:cNvPr id="3" name="TextBox 2">
            <a:extLst>
              <a:ext uri="{FF2B5EF4-FFF2-40B4-BE49-F238E27FC236}">
                <a16:creationId xmlns:a16="http://schemas.microsoft.com/office/drawing/2014/main" id="{F4F66C1A-B98B-51A6-9A07-395956E353F3}"/>
              </a:ext>
            </a:extLst>
          </p:cNvPr>
          <p:cNvSpPr txBox="1"/>
          <p:nvPr/>
        </p:nvSpPr>
        <p:spPr>
          <a:xfrm>
            <a:off x="307665" y="733566"/>
            <a:ext cx="11103219" cy="646331"/>
          </a:xfrm>
          <a:prstGeom prst="rect">
            <a:avLst/>
          </a:prstGeom>
          <a:noFill/>
          <a:ln w="63500">
            <a:noFill/>
          </a:ln>
        </p:spPr>
        <p:txBody>
          <a:bodyPr wrap="square" rtlCol="0">
            <a:spAutoFit/>
          </a:bodyPr>
          <a:lstStyle/>
          <a:p>
            <a:pPr marL="571500" indent="-571500">
              <a:spcAft>
                <a:spcPts val="1200"/>
              </a:spcAft>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13-23:  10 Oracles Regarding the Nations</a:t>
            </a:r>
          </a:p>
        </p:txBody>
      </p:sp>
      <p:sp>
        <p:nvSpPr>
          <p:cNvPr id="5" name="TextBox 4">
            <a:extLst>
              <a:ext uri="{FF2B5EF4-FFF2-40B4-BE49-F238E27FC236}">
                <a16:creationId xmlns:a16="http://schemas.microsoft.com/office/drawing/2014/main" id="{393DD4ED-FCF6-60B7-CE0E-79A4CA0FADED}"/>
              </a:ext>
            </a:extLst>
          </p:cNvPr>
          <p:cNvSpPr txBox="1"/>
          <p:nvPr/>
        </p:nvSpPr>
        <p:spPr>
          <a:xfrm>
            <a:off x="873082" y="1319694"/>
            <a:ext cx="5956439" cy="2862322"/>
          </a:xfrm>
          <a:prstGeom prst="rect">
            <a:avLst/>
          </a:prstGeom>
          <a:noFill/>
        </p:spPr>
        <p:txBody>
          <a:bodyPr wrap="none" rtlCol="0">
            <a:spAutoFit/>
          </a:bodyPr>
          <a:lstStyle/>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Babylon (13:1-14:27)</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Philistia (14:28-32)</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Moab (15:1-16:14)</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Syria/Israel/Cush (17:1-18:7)</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Egypt (19:1-20:6)</a:t>
            </a:r>
          </a:p>
        </p:txBody>
      </p:sp>
      <p:sp>
        <p:nvSpPr>
          <p:cNvPr id="6" name="TextBox 5">
            <a:extLst>
              <a:ext uri="{FF2B5EF4-FFF2-40B4-BE49-F238E27FC236}">
                <a16:creationId xmlns:a16="http://schemas.microsoft.com/office/drawing/2014/main" id="{1A28B056-AEBE-213A-0A4C-C6BD72A617EB}"/>
              </a:ext>
            </a:extLst>
          </p:cNvPr>
          <p:cNvSpPr txBox="1"/>
          <p:nvPr/>
        </p:nvSpPr>
        <p:spPr>
          <a:xfrm>
            <a:off x="7482658" y="1319694"/>
            <a:ext cx="4522392" cy="2862322"/>
          </a:xfrm>
          <a:prstGeom prst="rect">
            <a:avLst/>
          </a:prstGeom>
          <a:noFill/>
        </p:spPr>
        <p:txBody>
          <a:bodyPr wrap="none" rtlCol="0">
            <a:spAutoFit/>
          </a:bodyPr>
          <a:lstStyle/>
          <a:p>
            <a:pPr marL="571500" indent="-57150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Babylon (21:1-10)</a:t>
            </a:r>
          </a:p>
          <a:p>
            <a:pPr marL="571500" indent="-57150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Edom (21:11-12)</a:t>
            </a:r>
          </a:p>
          <a:p>
            <a:pPr marL="571500" indent="-57150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Arabia (21:13-17)</a:t>
            </a:r>
          </a:p>
          <a:p>
            <a:pPr marL="571500" indent="-57150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Jerusalem (22:1-25)</a:t>
            </a:r>
          </a:p>
          <a:p>
            <a:pPr marL="571500" indent="-571500">
              <a:buFont typeface="Arial" panose="020B0604020202020204" pitchFamily="34" charset="0"/>
              <a:buChar char="•"/>
            </a:pP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Tyre</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(23:1-18)</a:t>
            </a:r>
          </a:p>
        </p:txBody>
      </p:sp>
      <p:sp>
        <p:nvSpPr>
          <p:cNvPr id="7" name="TextBox 6">
            <a:extLst>
              <a:ext uri="{FF2B5EF4-FFF2-40B4-BE49-F238E27FC236}">
                <a16:creationId xmlns:a16="http://schemas.microsoft.com/office/drawing/2014/main" id="{72D95FA7-85FD-40CD-90DE-43A9657DDCE0}"/>
              </a:ext>
            </a:extLst>
          </p:cNvPr>
          <p:cNvSpPr txBox="1"/>
          <p:nvPr/>
        </p:nvSpPr>
        <p:spPr>
          <a:xfrm>
            <a:off x="307665" y="4221255"/>
            <a:ext cx="11103219" cy="2539157"/>
          </a:xfrm>
          <a:prstGeom prst="rect">
            <a:avLst/>
          </a:prstGeom>
          <a:noFill/>
          <a:ln w="63500">
            <a:noFill/>
          </a:ln>
        </p:spPr>
        <p:txBody>
          <a:bodyPr wrap="square" rtlCol="0">
            <a:spAutoFit/>
          </a:bodyPr>
          <a:lstStyle/>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24: Worldwide Judgment / A Remnant</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25: Fulfillment of God’s Plans</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26: The People of God</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27: Israel Fulfills its Purpose</a:t>
            </a:r>
          </a:p>
        </p:txBody>
      </p:sp>
    </p:spTree>
    <p:extLst>
      <p:ext uri="{BB962C8B-B14F-4D97-AF65-F5344CB8AC3E}">
        <p14:creationId xmlns:p14="http://schemas.microsoft.com/office/powerpoint/2010/main" val="17738238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152397" y="63263"/>
            <a:ext cx="11876313" cy="6740307"/>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3600" baseline="30000" dirty="0">
                <a:solidFill>
                  <a:schemeClr val="tx1"/>
                </a:solidFill>
              </a:rPr>
              <a:t>4 </a:t>
            </a:r>
            <a:r>
              <a:rPr lang="en-US" sz="3600" dirty="0">
                <a:solidFill>
                  <a:schemeClr val="tx1"/>
                </a:solidFill>
              </a:rPr>
              <a:t>by your wisdom and your understanding</a:t>
            </a:r>
          </a:p>
          <a:p>
            <a:pPr algn="l"/>
            <a:r>
              <a:rPr lang="en-US" sz="3600" dirty="0">
                <a:solidFill>
                  <a:schemeClr val="tx1"/>
                </a:solidFill>
              </a:rPr>
              <a:t>    </a:t>
            </a:r>
            <a:r>
              <a:rPr lang="en-US" sz="3600" dirty="0"/>
              <a:t>you have made wealth for yourself</a:t>
            </a:r>
            <a:r>
              <a:rPr lang="en-US" sz="3600" dirty="0">
                <a:solidFill>
                  <a:schemeClr val="tx1"/>
                </a:solidFill>
              </a:rPr>
              <a:t>,</a:t>
            </a:r>
          </a:p>
          <a:p>
            <a:pPr algn="l"/>
            <a:r>
              <a:rPr lang="en-US" sz="3600" dirty="0">
                <a:solidFill>
                  <a:schemeClr val="tx1"/>
                </a:solidFill>
              </a:rPr>
              <a:t>and have gathered gold and silver into your treasuries;</a:t>
            </a:r>
          </a:p>
          <a:p>
            <a:pPr algn="l"/>
            <a:r>
              <a:rPr lang="en-US" sz="3600" baseline="30000" dirty="0">
                <a:solidFill>
                  <a:schemeClr val="tx1"/>
                </a:solidFill>
              </a:rPr>
              <a:t>5</a:t>
            </a:r>
            <a:r>
              <a:rPr lang="en-US" sz="3600" dirty="0">
                <a:solidFill>
                  <a:schemeClr val="tx1"/>
                </a:solidFill>
              </a:rPr>
              <a:t> </a:t>
            </a:r>
            <a:r>
              <a:rPr lang="en-US" sz="3600" dirty="0"/>
              <a:t>by your great wisdom in your trade</a:t>
            </a:r>
          </a:p>
          <a:p>
            <a:pPr algn="l"/>
            <a:r>
              <a:rPr lang="en-US" sz="3600" dirty="0"/>
              <a:t>    you have increased your wealth</a:t>
            </a:r>
            <a:r>
              <a:rPr lang="en-US" sz="3600" dirty="0">
                <a:solidFill>
                  <a:schemeClr val="tx1"/>
                </a:solidFill>
              </a:rPr>
              <a:t>,</a:t>
            </a:r>
          </a:p>
          <a:p>
            <a:pPr algn="l"/>
            <a:r>
              <a:rPr lang="en-US" sz="3600" dirty="0">
                <a:solidFill>
                  <a:schemeClr val="tx1"/>
                </a:solidFill>
              </a:rPr>
              <a:t>    and </a:t>
            </a:r>
            <a:r>
              <a:rPr lang="en-US" sz="3600" dirty="0"/>
              <a:t>your heart has become proud in your wealth</a:t>
            </a:r>
            <a:r>
              <a:rPr lang="en-US" sz="3600" dirty="0">
                <a:solidFill>
                  <a:schemeClr val="tx1"/>
                </a:solidFill>
              </a:rPr>
              <a:t>—</a:t>
            </a:r>
          </a:p>
          <a:p>
            <a:pPr algn="l"/>
            <a:r>
              <a:rPr lang="en-US" sz="3600" baseline="30000" dirty="0">
                <a:solidFill>
                  <a:schemeClr val="tx1"/>
                </a:solidFill>
              </a:rPr>
              <a:t>6</a:t>
            </a:r>
            <a:r>
              <a:rPr lang="en-US" sz="3600" dirty="0">
                <a:solidFill>
                  <a:schemeClr val="tx1"/>
                </a:solidFill>
              </a:rPr>
              <a:t> therefore thus says the Lord God:</a:t>
            </a:r>
          </a:p>
          <a:p>
            <a:pPr algn="l"/>
            <a:r>
              <a:rPr lang="en-US" sz="3600" dirty="0">
                <a:solidFill>
                  <a:schemeClr val="tx1"/>
                </a:solidFill>
              </a:rPr>
              <a:t>Because </a:t>
            </a:r>
            <a:r>
              <a:rPr lang="en-US" sz="3600" dirty="0"/>
              <a:t>you make your heart like the heart of a god</a:t>
            </a:r>
            <a:r>
              <a:rPr lang="en-US" sz="3600" dirty="0">
                <a:solidFill>
                  <a:schemeClr val="tx1"/>
                </a:solidFill>
              </a:rPr>
              <a:t>,</a:t>
            </a:r>
          </a:p>
          <a:p>
            <a:pPr algn="l"/>
            <a:r>
              <a:rPr lang="en-US" sz="3600" baseline="30000" dirty="0">
                <a:solidFill>
                  <a:schemeClr val="tx1"/>
                </a:solidFill>
              </a:rPr>
              <a:t>7</a:t>
            </a:r>
            <a:r>
              <a:rPr lang="en-US" sz="3600" dirty="0">
                <a:solidFill>
                  <a:schemeClr val="tx1"/>
                </a:solidFill>
              </a:rPr>
              <a:t> therefore, behold, I will bring foreigners upon you,</a:t>
            </a:r>
          </a:p>
          <a:p>
            <a:pPr algn="l"/>
            <a:r>
              <a:rPr lang="en-US" sz="3600" dirty="0">
                <a:solidFill>
                  <a:schemeClr val="tx1"/>
                </a:solidFill>
              </a:rPr>
              <a:t>    the most ruthless of the nations;</a:t>
            </a:r>
          </a:p>
          <a:p>
            <a:pPr algn="l"/>
            <a:r>
              <a:rPr lang="en-US" sz="3600" dirty="0">
                <a:solidFill>
                  <a:schemeClr val="tx1"/>
                </a:solidFill>
              </a:rPr>
              <a:t>and they shall draw their swords against the beauty of your wisdom and defile your splendor.              Ezekiel 28:4-7</a:t>
            </a:r>
          </a:p>
        </p:txBody>
      </p:sp>
    </p:spTree>
    <p:extLst>
      <p:ext uri="{BB962C8B-B14F-4D97-AF65-F5344CB8AC3E}">
        <p14:creationId xmlns:p14="http://schemas.microsoft.com/office/powerpoint/2010/main" val="35464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F72144D-923E-F179-25F3-5D2123C52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78" b="5925"/>
          <a:stretch/>
        </p:blipFill>
        <p:spPr bwMode="auto">
          <a:xfrm>
            <a:off x="0" y="-1"/>
            <a:ext cx="12192000" cy="687728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529937" y="2189261"/>
            <a:ext cx="11206482" cy="4401205"/>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t>10 </a:t>
            </a:r>
            <a:r>
              <a:rPr lang="en-US" sz="4000" dirty="0"/>
              <a:t>Cross over your land like the Nile,</a:t>
            </a:r>
          </a:p>
          <a:p>
            <a:pPr algn="l"/>
            <a:r>
              <a:rPr lang="en-US" sz="4000" dirty="0"/>
              <a:t>    O daughter of Tarshish;</a:t>
            </a:r>
          </a:p>
          <a:p>
            <a:pPr algn="l"/>
            <a:r>
              <a:rPr lang="en-US" sz="4000" dirty="0"/>
              <a:t>    there is no restraint anymore.</a:t>
            </a:r>
          </a:p>
          <a:p>
            <a:pPr algn="l"/>
            <a:r>
              <a:rPr lang="en-US" sz="4000" baseline="30000" dirty="0">
                <a:solidFill>
                  <a:schemeClr val="tx1"/>
                </a:solidFill>
              </a:rPr>
              <a:t>11</a:t>
            </a:r>
            <a:r>
              <a:rPr lang="en-US" sz="4000" dirty="0">
                <a:solidFill>
                  <a:schemeClr val="tx1"/>
                </a:solidFill>
              </a:rPr>
              <a:t> He has stretched out his hand over the sea;</a:t>
            </a:r>
          </a:p>
          <a:p>
            <a:pPr algn="l"/>
            <a:r>
              <a:rPr lang="en-US" sz="4000" dirty="0">
                <a:solidFill>
                  <a:schemeClr val="tx1"/>
                </a:solidFill>
              </a:rPr>
              <a:t>    he has shaken the kingdoms;</a:t>
            </a:r>
          </a:p>
          <a:p>
            <a:pPr algn="l"/>
            <a:r>
              <a:rPr lang="en-US" sz="4000" dirty="0">
                <a:solidFill>
                  <a:schemeClr val="tx1"/>
                </a:solidFill>
              </a:rPr>
              <a:t>the Lord has given command concerning Canaan</a:t>
            </a:r>
          </a:p>
          <a:p>
            <a:pPr algn="l"/>
            <a:r>
              <a:rPr lang="en-US" sz="4000" dirty="0">
                <a:solidFill>
                  <a:schemeClr val="tx1"/>
                </a:solidFill>
              </a:rPr>
              <a:t>    to destroy its strongholds.</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283A6514-D2DE-88D1-42A0-62A0D246A934}"/>
              </a:ext>
            </a:extLst>
          </p:cNvPr>
          <p:cNvSpPr/>
          <p:nvPr/>
        </p:nvSpPr>
        <p:spPr>
          <a:xfrm>
            <a:off x="1698352" y="1011167"/>
            <a:ext cx="8795291" cy="936368"/>
          </a:xfrm>
          <a:prstGeom prst="roundRect">
            <a:avLst/>
          </a:prstGeom>
          <a:solidFill>
            <a:srgbClr val="8A8088"/>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No longer in control over her colonies…</a:t>
            </a:r>
          </a:p>
        </p:txBody>
      </p:sp>
    </p:spTree>
    <p:extLst>
      <p:ext uri="{BB962C8B-B14F-4D97-AF65-F5344CB8AC3E}">
        <p14:creationId xmlns:p14="http://schemas.microsoft.com/office/powerpoint/2010/main" val="5258587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F72144D-923E-F179-25F3-5D2123C52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78" b="5925"/>
          <a:stretch/>
        </p:blipFill>
        <p:spPr bwMode="auto">
          <a:xfrm>
            <a:off x="0" y="-1"/>
            <a:ext cx="12192000" cy="687728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529937" y="2189261"/>
            <a:ext cx="11206482" cy="4401205"/>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10 </a:t>
            </a:r>
            <a:r>
              <a:rPr lang="en-US" sz="4000" dirty="0">
                <a:solidFill>
                  <a:schemeClr val="tx1"/>
                </a:solidFill>
              </a:rPr>
              <a:t>Cross over your land like the Nile,</a:t>
            </a:r>
          </a:p>
          <a:p>
            <a:pPr algn="l"/>
            <a:r>
              <a:rPr lang="en-US" sz="4000" dirty="0">
                <a:solidFill>
                  <a:schemeClr val="tx1"/>
                </a:solidFill>
              </a:rPr>
              <a:t>    O daughter of Tarshish;</a:t>
            </a:r>
          </a:p>
          <a:p>
            <a:pPr algn="l"/>
            <a:r>
              <a:rPr lang="en-US" sz="4000" dirty="0">
                <a:solidFill>
                  <a:schemeClr val="tx1"/>
                </a:solidFill>
              </a:rPr>
              <a:t>    there is no restraint anymore.</a:t>
            </a:r>
          </a:p>
          <a:p>
            <a:pPr algn="l"/>
            <a:r>
              <a:rPr lang="en-US" sz="4000" baseline="30000" dirty="0"/>
              <a:t>11</a:t>
            </a:r>
            <a:r>
              <a:rPr lang="en-US" sz="4000" dirty="0"/>
              <a:t> He has stretched out his hand over the sea;</a:t>
            </a:r>
          </a:p>
          <a:p>
            <a:pPr algn="l"/>
            <a:r>
              <a:rPr lang="en-US" sz="4000" dirty="0"/>
              <a:t>    he has shaken the kingdoms;</a:t>
            </a:r>
          </a:p>
          <a:p>
            <a:pPr algn="l"/>
            <a:r>
              <a:rPr lang="en-US" sz="4000" dirty="0"/>
              <a:t>the Lord has given command concerning Canaan</a:t>
            </a:r>
          </a:p>
          <a:p>
            <a:pPr algn="l"/>
            <a:r>
              <a:rPr lang="en-US" sz="4000" dirty="0"/>
              <a:t>    to destroy its strongholds.</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Tree>
    <p:extLst>
      <p:ext uri="{BB962C8B-B14F-4D97-AF65-F5344CB8AC3E}">
        <p14:creationId xmlns:p14="http://schemas.microsoft.com/office/powerpoint/2010/main" val="1352600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F72144D-923E-F179-25F3-5D2123C52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78" b="5925"/>
          <a:stretch/>
        </p:blipFill>
        <p:spPr bwMode="auto">
          <a:xfrm>
            <a:off x="0" y="-1"/>
            <a:ext cx="12192000" cy="687728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1634946" y="3429000"/>
            <a:ext cx="8922103" cy="3170099"/>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12 </a:t>
            </a:r>
            <a:r>
              <a:rPr lang="en-US" sz="4000" dirty="0">
                <a:solidFill>
                  <a:schemeClr val="tx1"/>
                </a:solidFill>
              </a:rPr>
              <a:t>And he said:</a:t>
            </a:r>
          </a:p>
          <a:p>
            <a:pPr algn="l"/>
            <a:r>
              <a:rPr lang="en-US" sz="4000" dirty="0">
                <a:solidFill>
                  <a:schemeClr val="tx1"/>
                </a:solidFill>
              </a:rPr>
              <a:t>“You will no more exult,</a:t>
            </a:r>
          </a:p>
          <a:p>
            <a:pPr algn="l"/>
            <a:r>
              <a:rPr lang="en-US" sz="4000" dirty="0">
                <a:solidFill>
                  <a:schemeClr val="tx1"/>
                </a:solidFill>
              </a:rPr>
              <a:t>    O oppressed virgin daughter of Sidon;</a:t>
            </a:r>
          </a:p>
          <a:p>
            <a:pPr algn="l"/>
            <a:r>
              <a:rPr lang="en-US" sz="4000" dirty="0">
                <a:solidFill>
                  <a:schemeClr val="tx1"/>
                </a:solidFill>
              </a:rPr>
              <a:t>arise, cross over to Cyprus,</a:t>
            </a:r>
          </a:p>
          <a:p>
            <a:pPr algn="l"/>
            <a:r>
              <a:rPr lang="en-US" sz="4000" dirty="0">
                <a:solidFill>
                  <a:schemeClr val="tx1"/>
                </a:solidFill>
              </a:rPr>
              <a:t>    even there you will have no rest.”</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E70EEBDF-B929-7A63-4DA5-37DA5943E58D}"/>
              </a:ext>
            </a:extLst>
          </p:cNvPr>
          <p:cNvSpPr/>
          <p:nvPr/>
        </p:nvSpPr>
        <p:spPr>
          <a:xfrm>
            <a:off x="1698351" y="2214451"/>
            <a:ext cx="8795291" cy="936368"/>
          </a:xfrm>
          <a:prstGeom prst="roundRect">
            <a:avLst/>
          </a:prstGeom>
          <a:solidFill>
            <a:srgbClr val="8A8088"/>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Refugees fleeing, but not finding rest…</a:t>
            </a:r>
          </a:p>
        </p:txBody>
      </p:sp>
    </p:spTree>
    <p:extLst>
      <p:ext uri="{BB962C8B-B14F-4D97-AF65-F5344CB8AC3E}">
        <p14:creationId xmlns:p14="http://schemas.microsoft.com/office/powerpoint/2010/main" val="128254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F72144D-923E-F179-25F3-5D2123C52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78" b="5925"/>
          <a:stretch/>
        </p:blipFill>
        <p:spPr bwMode="auto">
          <a:xfrm>
            <a:off x="0" y="-1"/>
            <a:ext cx="12192000" cy="687728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55" y="3973286"/>
            <a:ext cx="11481486" cy="2554545"/>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13 </a:t>
            </a:r>
            <a:r>
              <a:rPr lang="en-US" sz="4000" dirty="0">
                <a:solidFill>
                  <a:schemeClr val="tx1"/>
                </a:solidFill>
              </a:rPr>
              <a:t>Behold the land of the Chaldeans! This is the people that was not; Assyria destined it for wild beasts. They erected their siege towers, they stripped her palaces bare, they made her a ruin.</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8753828F-2902-F643-D653-610BF863BB82}"/>
              </a:ext>
            </a:extLst>
          </p:cNvPr>
          <p:cNvSpPr/>
          <p:nvPr/>
        </p:nvSpPr>
        <p:spPr>
          <a:xfrm>
            <a:off x="2772030" y="2056888"/>
            <a:ext cx="6647935" cy="1655651"/>
          </a:xfrm>
          <a:prstGeom prst="roundRect">
            <a:avLst/>
          </a:prstGeom>
          <a:solidFill>
            <a:srgbClr val="8A8088"/>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Look what the Assyrians did to the Chaldeans… and fear!</a:t>
            </a:r>
          </a:p>
        </p:txBody>
      </p:sp>
    </p:spTree>
    <p:extLst>
      <p:ext uri="{BB962C8B-B14F-4D97-AF65-F5344CB8AC3E}">
        <p14:creationId xmlns:p14="http://schemas.microsoft.com/office/powerpoint/2010/main" val="41668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F72144D-923E-F179-25F3-5D2123C52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78" b="5925"/>
          <a:stretch/>
        </p:blipFill>
        <p:spPr bwMode="auto">
          <a:xfrm>
            <a:off x="0" y="-1"/>
            <a:ext cx="12192000" cy="6877281"/>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8753828F-2902-F643-D653-610BF863BB82}"/>
              </a:ext>
            </a:extLst>
          </p:cNvPr>
          <p:cNvSpPr/>
          <p:nvPr/>
        </p:nvSpPr>
        <p:spPr>
          <a:xfrm>
            <a:off x="5214551" y="2080970"/>
            <a:ext cx="5616735" cy="1655651"/>
          </a:xfrm>
          <a:prstGeom prst="roundRect">
            <a:avLst/>
          </a:prstGeom>
          <a:solidFill>
            <a:srgbClr val="8A8088"/>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 was going to use ordinary human means</a:t>
            </a:r>
          </a:p>
        </p:txBody>
      </p:sp>
      <p:sp>
        <p:nvSpPr>
          <p:cNvPr id="5" name="TextBox 4">
            <a:extLst>
              <a:ext uri="{FF2B5EF4-FFF2-40B4-BE49-F238E27FC236}">
                <a16:creationId xmlns:a16="http://schemas.microsoft.com/office/drawing/2014/main" id="{AF7C4835-9096-463F-3979-A8CEC103D3DB}"/>
              </a:ext>
            </a:extLst>
          </p:cNvPr>
          <p:cNvSpPr txBox="1"/>
          <p:nvPr/>
        </p:nvSpPr>
        <p:spPr>
          <a:xfrm>
            <a:off x="355255" y="3973286"/>
            <a:ext cx="11481486" cy="2554545"/>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13 </a:t>
            </a:r>
            <a:r>
              <a:rPr lang="en-US" sz="4000" dirty="0">
                <a:solidFill>
                  <a:schemeClr val="tx1"/>
                </a:solidFill>
              </a:rPr>
              <a:t>Behold the land of the Chaldeans! This is the people that was not; </a:t>
            </a:r>
            <a:r>
              <a:rPr lang="en-US" sz="4000" dirty="0"/>
              <a:t>Assyria</a:t>
            </a:r>
            <a:r>
              <a:rPr lang="en-US" sz="4000" dirty="0">
                <a:solidFill>
                  <a:schemeClr val="tx1"/>
                </a:solidFill>
              </a:rPr>
              <a:t> destined it for wild beasts. They erected their siege towers, they stripped her palaces bare, they made her a ruin.</a:t>
            </a:r>
          </a:p>
        </p:txBody>
      </p:sp>
    </p:spTree>
    <p:extLst>
      <p:ext uri="{BB962C8B-B14F-4D97-AF65-F5344CB8AC3E}">
        <p14:creationId xmlns:p14="http://schemas.microsoft.com/office/powerpoint/2010/main" val="414224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3" name="TextBox 2">
            <a:extLst>
              <a:ext uri="{FF2B5EF4-FFF2-40B4-BE49-F238E27FC236}">
                <a16:creationId xmlns:a16="http://schemas.microsoft.com/office/drawing/2014/main" id="{88CED4CC-ABAE-5074-04FE-0483561D0064}"/>
              </a:ext>
            </a:extLst>
          </p:cNvPr>
          <p:cNvSpPr txBox="1"/>
          <p:nvPr/>
        </p:nvSpPr>
        <p:spPr>
          <a:xfrm>
            <a:off x="1826094" y="2194049"/>
            <a:ext cx="8539808" cy="4154984"/>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dirty="0">
                <a:solidFill>
                  <a:schemeClr val="tx1"/>
                </a:solidFill>
              </a:rPr>
              <a:t>Two Main Sections:</a:t>
            </a:r>
          </a:p>
          <a:p>
            <a:pPr marL="742950" indent="-742950" algn="l">
              <a:buFont typeface="+mj-lt"/>
              <a:buAutoNum type="arabicPeriod"/>
            </a:pPr>
            <a:r>
              <a:rPr lang="en-US" dirty="0">
                <a:solidFill>
                  <a:schemeClr val="tx1"/>
                </a:solidFill>
              </a:rPr>
              <a:t>Song of Lament over </a:t>
            </a:r>
            <a:r>
              <a:rPr lang="en-US" dirty="0" err="1">
                <a:solidFill>
                  <a:schemeClr val="tx1"/>
                </a:solidFill>
              </a:rPr>
              <a:t>Tyre</a:t>
            </a:r>
            <a:r>
              <a:rPr lang="en-US" dirty="0">
                <a:solidFill>
                  <a:schemeClr val="tx1"/>
                </a:solidFill>
              </a:rPr>
              <a:t> (1-14)</a:t>
            </a:r>
          </a:p>
          <a:p>
            <a:pPr marL="1371600" indent="-571500" algn="l">
              <a:buFont typeface="Arial" panose="020B0604020202020204" pitchFamily="34" charset="0"/>
              <a:buChar char="•"/>
            </a:pPr>
            <a:r>
              <a:rPr lang="en-US" dirty="0">
                <a:solidFill>
                  <a:schemeClr val="tx1"/>
                </a:solidFill>
              </a:rPr>
              <a:t>Call to Lament (1-7)</a:t>
            </a:r>
          </a:p>
          <a:p>
            <a:pPr marL="1371600" indent="-571500" algn="l">
              <a:buFont typeface="Arial" panose="020B0604020202020204" pitchFamily="34" charset="0"/>
              <a:buChar char="•"/>
            </a:pPr>
            <a:r>
              <a:rPr lang="en-US" dirty="0">
                <a:solidFill>
                  <a:schemeClr val="tx1"/>
                </a:solidFill>
              </a:rPr>
              <a:t>God’s Purposes (8-13)</a:t>
            </a:r>
          </a:p>
          <a:p>
            <a:pPr marL="1371600" indent="-571500" algn="l">
              <a:buFont typeface="Arial" panose="020B0604020202020204" pitchFamily="34" charset="0"/>
              <a:buChar char="•"/>
            </a:pPr>
            <a:r>
              <a:rPr lang="en-US" dirty="0"/>
              <a:t>Call to Lament (14)</a:t>
            </a:r>
          </a:p>
          <a:p>
            <a:pPr marL="742950" indent="-742950" algn="l">
              <a:buFont typeface="+mj-lt"/>
              <a:buAutoNum type="arabicPeriod" startAt="2"/>
            </a:pPr>
            <a:r>
              <a:rPr lang="en-US" dirty="0">
                <a:solidFill>
                  <a:schemeClr val="tx1"/>
                </a:solidFill>
              </a:rPr>
              <a:t>Rise and Renewal of </a:t>
            </a:r>
            <a:r>
              <a:rPr lang="en-US" dirty="0" err="1">
                <a:solidFill>
                  <a:schemeClr val="tx1"/>
                </a:solidFill>
              </a:rPr>
              <a:t>Tyre</a:t>
            </a:r>
            <a:r>
              <a:rPr lang="en-US" dirty="0">
                <a:solidFill>
                  <a:schemeClr val="tx1"/>
                </a:solidFill>
              </a:rPr>
              <a:t> (15-18)</a:t>
            </a:r>
          </a:p>
        </p:txBody>
      </p:sp>
    </p:spTree>
    <p:extLst>
      <p:ext uri="{BB962C8B-B14F-4D97-AF65-F5344CB8AC3E}">
        <p14:creationId xmlns:p14="http://schemas.microsoft.com/office/powerpoint/2010/main" val="3415643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7315199" y="3928201"/>
            <a:ext cx="4438299" cy="2554545"/>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t>14</a:t>
            </a:r>
            <a:r>
              <a:rPr lang="en-US" sz="4000" baseline="30000" dirty="0">
                <a:solidFill>
                  <a:schemeClr val="tx1"/>
                </a:solidFill>
              </a:rPr>
              <a:t> </a:t>
            </a:r>
            <a:r>
              <a:rPr lang="en-US" sz="4000" dirty="0">
                <a:solidFill>
                  <a:schemeClr val="tx1"/>
                </a:solidFill>
              </a:rPr>
              <a:t>Wail, O ships of Tarshish, for your stronghold is laid waste.</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pic>
        <p:nvPicPr>
          <p:cNvPr id="4098" name="Picture 2">
            <a:extLst>
              <a:ext uri="{FF2B5EF4-FFF2-40B4-BE49-F238E27FC236}">
                <a16:creationId xmlns:a16="http://schemas.microsoft.com/office/drawing/2014/main" id="{37FAB0E1-7868-0CF1-0137-8F3A0793A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32" y="952818"/>
            <a:ext cx="6858000" cy="5419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133F3F-9E83-2262-1AE0-52A55A3D9C17}"/>
              </a:ext>
            </a:extLst>
          </p:cNvPr>
          <p:cNvSpPr txBox="1"/>
          <p:nvPr/>
        </p:nvSpPr>
        <p:spPr>
          <a:xfrm>
            <a:off x="7315200" y="874455"/>
            <a:ext cx="4438299" cy="2554545"/>
          </a:xfrm>
          <a:prstGeom prst="rect">
            <a:avLst/>
          </a:prstGeom>
          <a:solidFill>
            <a:srgbClr val="8E8389">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t>1</a:t>
            </a:r>
            <a:r>
              <a:rPr lang="en-US" sz="4000" baseline="30000" dirty="0">
                <a:solidFill>
                  <a:schemeClr val="tx1"/>
                </a:solidFill>
              </a:rPr>
              <a:t> </a:t>
            </a:r>
            <a:r>
              <a:rPr lang="en-US" sz="4000" dirty="0">
                <a:solidFill>
                  <a:schemeClr val="tx1"/>
                </a:solidFill>
              </a:rPr>
              <a:t>Wail, O ships of Tarshish, for </a:t>
            </a:r>
            <a:r>
              <a:rPr lang="en-US" sz="4000" dirty="0" err="1">
                <a:solidFill>
                  <a:schemeClr val="tx1"/>
                </a:solidFill>
              </a:rPr>
              <a:t>Tyre</a:t>
            </a:r>
            <a:r>
              <a:rPr lang="en-US" sz="4000" dirty="0">
                <a:solidFill>
                  <a:schemeClr val="tx1"/>
                </a:solidFill>
              </a:rPr>
              <a:t> is laid waste, without house or harbor!</a:t>
            </a:r>
          </a:p>
        </p:txBody>
      </p:sp>
      <p:sp>
        <p:nvSpPr>
          <p:cNvPr id="5" name="Oval 4">
            <a:extLst>
              <a:ext uri="{FF2B5EF4-FFF2-40B4-BE49-F238E27FC236}">
                <a16:creationId xmlns:a16="http://schemas.microsoft.com/office/drawing/2014/main" id="{045978AB-6794-F009-4BAB-D54A6A271EDD}"/>
              </a:ext>
            </a:extLst>
          </p:cNvPr>
          <p:cNvSpPr/>
          <p:nvPr/>
        </p:nvSpPr>
        <p:spPr>
          <a:xfrm>
            <a:off x="7195457" y="807816"/>
            <a:ext cx="620486" cy="645702"/>
          </a:xfrm>
          <a:prstGeom prst="ellipse">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76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2" name="TextBox 1">
            <a:extLst>
              <a:ext uri="{FF2B5EF4-FFF2-40B4-BE49-F238E27FC236}">
                <a16:creationId xmlns:a16="http://schemas.microsoft.com/office/drawing/2014/main" id="{4BCC07DA-7002-7C2F-6EAE-6DFD25CF5364}"/>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3" name="TextBox 2">
            <a:extLst>
              <a:ext uri="{FF2B5EF4-FFF2-40B4-BE49-F238E27FC236}">
                <a16:creationId xmlns:a16="http://schemas.microsoft.com/office/drawing/2014/main" id="{88CED4CC-ABAE-5074-04FE-0483561D0064}"/>
              </a:ext>
            </a:extLst>
          </p:cNvPr>
          <p:cNvSpPr txBox="1"/>
          <p:nvPr/>
        </p:nvSpPr>
        <p:spPr>
          <a:xfrm>
            <a:off x="1833843" y="2194050"/>
            <a:ext cx="8524310" cy="4154984"/>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dirty="0">
                <a:solidFill>
                  <a:schemeClr val="tx1"/>
                </a:solidFill>
              </a:rPr>
              <a:t>Two Main Sections:</a:t>
            </a:r>
          </a:p>
          <a:p>
            <a:pPr marL="742950" indent="-742950" algn="l">
              <a:buFont typeface="+mj-lt"/>
              <a:buAutoNum type="arabicPeriod"/>
            </a:pPr>
            <a:r>
              <a:rPr lang="en-US" dirty="0">
                <a:solidFill>
                  <a:schemeClr val="tx1"/>
                </a:solidFill>
              </a:rPr>
              <a:t>Song of Lament over </a:t>
            </a:r>
            <a:r>
              <a:rPr lang="en-US" dirty="0" err="1">
                <a:solidFill>
                  <a:schemeClr val="tx1"/>
                </a:solidFill>
              </a:rPr>
              <a:t>Tyre</a:t>
            </a:r>
            <a:r>
              <a:rPr lang="en-US" dirty="0">
                <a:solidFill>
                  <a:schemeClr val="tx1"/>
                </a:solidFill>
              </a:rPr>
              <a:t> (1-14)</a:t>
            </a:r>
          </a:p>
          <a:p>
            <a:pPr marL="1371600" indent="-571500" algn="l">
              <a:buFont typeface="Arial" panose="020B0604020202020204" pitchFamily="34" charset="0"/>
              <a:buChar char="•"/>
            </a:pPr>
            <a:r>
              <a:rPr lang="en-US" dirty="0">
                <a:solidFill>
                  <a:schemeClr val="tx1"/>
                </a:solidFill>
              </a:rPr>
              <a:t>Call to Lament (1-7)</a:t>
            </a:r>
          </a:p>
          <a:p>
            <a:pPr marL="1371600" indent="-571500" algn="l">
              <a:buFont typeface="Arial" panose="020B0604020202020204" pitchFamily="34" charset="0"/>
              <a:buChar char="•"/>
            </a:pPr>
            <a:r>
              <a:rPr lang="en-US" dirty="0">
                <a:solidFill>
                  <a:schemeClr val="tx1"/>
                </a:solidFill>
              </a:rPr>
              <a:t>God’s Purposes (8-13)</a:t>
            </a:r>
          </a:p>
          <a:p>
            <a:pPr marL="1371600" indent="-571500" algn="l">
              <a:buFont typeface="Arial" panose="020B0604020202020204" pitchFamily="34" charset="0"/>
              <a:buChar char="•"/>
            </a:pPr>
            <a:r>
              <a:rPr lang="en-US" dirty="0">
                <a:solidFill>
                  <a:schemeClr val="tx1"/>
                </a:solidFill>
              </a:rPr>
              <a:t>Call to Lament (14)</a:t>
            </a:r>
          </a:p>
          <a:p>
            <a:pPr marL="742950" indent="-742950" algn="l">
              <a:buFont typeface="+mj-lt"/>
              <a:buAutoNum type="arabicPeriod" startAt="2"/>
            </a:pPr>
            <a:r>
              <a:rPr lang="en-US" dirty="0"/>
              <a:t>Rise and Renewal of </a:t>
            </a:r>
            <a:r>
              <a:rPr lang="en-US" dirty="0" err="1"/>
              <a:t>Tyre</a:t>
            </a:r>
            <a:r>
              <a:rPr lang="en-US" dirty="0"/>
              <a:t> (15-18)</a:t>
            </a:r>
          </a:p>
        </p:txBody>
      </p:sp>
    </p:spTree>
    <p:extLst>
      <p:ext uri="{BB962C8B-B14F-4D97-AF65-F5344CB8AC3E}">
        <p14:creationId xmlns:p14="http://schemas.microsoft.com/office/powerpoint/2010/main" val="3321102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6" y="907026"/>
            <a:ext cx="11481527" cy="594008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200"/>
              </a:spcAft>
            </a:pPr>
            <a:r>
              <a:rPr lang="en-US" sz="3600" baseline="30000" dirty="0">
                <a:solidFill>
                  <a:schemeClr val="tx1"/>
                </a:solidFill>
              </a:rPr>
              <a:t>15 </a:t>
            </a:r>
            <a:r>
              <a:rPr lang="en-US" sz="3600" dirty="0">
                <a:solidFill>
                  <a:schemeClr val="tx1"/>
                </a:solidFill>
              </a:rPr>
              <a:t>In that day </a:t>
            </a:r>
            <a:r>
              <a:rPr lang="en-US" sz="3600" dirty="0" err="1">
                <a:solidFill>
                  <a:schemeClr val="tx1"/>
                </a:solidFill>
              </a:rPr>
              <a:t>Tyre</a:t>
            </a:r>
            <a:r>
              <a:rPr lang="en-US" sz="3600" dirty="0">
                <a:solidFill>
                  <a:schemeClr val="tx1"/>
                </a:solidFill>
              </a:rPr>
              <a:t> will be forgotten for seventy years, like the days of one king. At the end of seventy years, it will happen to </a:t>
            </a:r>
            <a:r>
              <a:rPr lang="en-US" sz="3600" dirty="0" err="1">
                <a:solidFill>
                  <a:schemeClr val="tx1"/>
                </a:solidFill>
              </a:rPr>
              <a:t>Tyre</a:t>
            </a:r>
            <a:r>
              <a:rPr lang="en-US" sz="3600" dirty="0">
                <a:solidFill>
                  <a:schemeClr val="tx1"/>
                </a:solidFill>
              </a:rPr>
              <a:t> as in the song of the prostitute:</a:t>
            </a:r>
          </a:p>
          <a:p>
            <a:pPr marL="457200" algn="l"/>
            <a:r>
              <a:rPr lang="en-US" sz="3600" baseline="30000" dirty="0">
                <a:solidFill>
                  <a:schemeClr val="tx1"/>
                </a:solidFill>
              </a:rPr>
              <a:t>16</a:t>
            </a:r>
            <a:r>
              <a:rPr lang="en-US" sz="3600" dirty="0">
                <a:solidFill>
                  <a:schemeClr val="tx1"/>
                </a:solidFill>
              </a:rPr>
              <a:t> “Take a harp; go about the city,</a:t>
            </a:r>
          </a:p>
          <a:p>
            <a:pPr marL="457200" algn="l"/>
            <a:r>
              <a:rPr lang="en-US" sz="3600" dirty="0">
                <a:solidFill>
                  <a:schemeClr val="tx1"/>
                </a:solidFill>
              </a:rPr>
              <a:t>    O forgotten prostitute!</a:t>
            </a:r>
          </a:p>
          <a:p>
            <a:pPr marL="457200" algn="l"/>
            <a:r>
              <a:rPr lang="en-US" sz="3600" dirty="0">
                <a:solidFill>
                  <a:schemeClr val="tx1"/>
                </a:solidFill>
              </a:rPr>
              <a:t>Make sweet melody; sing many songs,</a:t>
            </a:r>
          </a:p>
          <a:p>
            <a:pPr marL="457200" algn="l">
              <a:spcAft>
                <a:spcPts val="1200"/>
              </a:spcAft>
            </a:pPr>
            <a:r>
              <a:rPr lang="en-US" sz="3600" dirty="0">
                <a:solidFill>
                  <a:schemeClr val="tx1"/>
                </a:solidFill>
              </a:rPr>
              <a:t>    that you may be remembered.”</a:t>
            </a:r>
          </a:p>
          <a:p>
            <a:pPr algn="l"/>
            <a:r>
              <a:rPr lang="en-US" sz="3600" baseline="30000" dirty="0">
                <a:solidFill>
                  <a:schemeClr val="tx1"/>
                </a:solidFill>
              </a:rPr>
              <a:t>17</a:t>
            </a:r>
            <a:r>
              <a:rPr lang="en-US" sz="3600" dirty="0">
                <a:solidFill>
                  <a:schemeClr val="tx1"/>
                </a:solidFill>
              </a:rPr>
              <a:t> At the end of seventy years, the Lord will visit </a:t>
            </a:r>
            <a:r>
              <a:rPr lang="en-US" sz="3600" dirty="0" err="1">
                <a:solidFill>
                  <a:schemeClr val="tx1"/>
                </a:solidFill>
              </a:rPr>
              <a:t>Tyre</a:t>
            </a:r>
            <a:r>
              <a:rPr lang="en-US" sz="3600" dirty="0">
                <a:solidFill>
                  <a:schemeClr val="tx1"/>
                </a:solidFill>
              </a:rPr>
              <a:t>, and she will return to her wages and will prostitute herself with all the kingdoms of the world on the face of the earth. </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Tree>
    <p:extLst>
      <p:ext uri="{BB962C8B-B14F-4D97-AF65-F5344CB8AC3E}">
        <p14:creationId xmlns:p14="http://schemas.microsoft.com/office/powerpoint/2010/main" val="17582425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(~740BC)</a:t>
            </a:r>
          </a:p>
        </p:txBody>
      </p:sp>
    </p:spTree>
    <p:extLst>
      <p:ext uri="{BB962C8B-B14F-4D97-AF65-F5344CB8AC3E}">
        <p14:creationId xmlns:p14="http://schemas.microsoft.com/office/powerpoint/2010/main" val="84847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6" y="907026"/>
            <a:ext cx="11481527" cy="594008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200"/>
              </a:spcAft>
            </a:pPr>
            <a:r>
              <a:rPr lang="en-US" sz="3600" baseline="30000" dirty="0">
                <a:solidFill>
                  <a:schemeClr val="tx1"/>
                </a:solidFill>
              </a:rPr>
              <a:t>15 </a:t>
            </a:r>
            <a:r>
              <a:rPr lang="en-US" sz="3600" dirty="0"/>
              <a:t>In that day </a:t>
            </a:r>
            <a:r>
              <a:rPr lang="en-US" sz="3600" dirty="0" err="1"/>
              <a:t>Tyre</a:t>
            </a:r>
            <a:r>
              <a:rPr lang="en-US" sz="3600" dirty="0"/>
              <a:t> will be forgotten for seventy years</a:t>
            </a:r>
            <a:r>
              <a:rPr lang="en-US" sz="3600" dirty="0">
                <a:solidFill>
                  <a:schemeClr val="tx1"/>
                </a:solidFill>
              </a:rPr>
              <a:t>, like the days of one king. At the end of seventy years, it will happen to </a:t>
            </a:r>
            <a:r>
              <a:rPr lang="en-US" sz="3600" dirty="0" err="1">
                <a:solidFill>
                  <a:schemeClr val="tx1"/>
                </a:solidFill>
              </a:rPr>
              <a:t>Tyre</a:t>
            </a:r>
            <a:r>
              <a:rPr lang="en-US" sz="3600" dirty="0">
                <a:solidFill>
                  <a:schemeClr val="tx1"/>
                </a:solidFill>
              </a:rPr>
              <a:t> as in the song of the prostitute:</a:t>
            </a:r>
          </a:p>
          <a:p>
            <a:pPr marL="457200" algn="l"/>
            <a:r>
              <a:rPr lang="en-US" sz="3600" baseline="30000" dirty="0">
                <a:solidFill>
                  <a:schemeClr val="tx1"/>
                </a:solidFill>
              </a:rPr>
              <a:t>16</a:t>
            </a:r>
            <a:r>
              <a:rPr lang="en-US" sz="3600" dirty="0">
                <a:solidFill>
                  <a:schemeClr val="tx1"/>
                </a:solidFill>
              </a:rPr>
              <a:t> “Take a harp; go about the city,</a:t>
            </a:r>
          </a:p>
          <a:p>
            <a:pPr marL="457200" algn="l"/>
            <a:r>
              <a:rPr lang="en-US" sz="3600" dirty="0">
                <a:solidFill>
                  <a:schemeClr val="tx1"/>
                </a:solidFill>
              </a:rPr>
              <a:t>    O forgotten prostitute!</a:t>
            </a:r>
          </a:p>
          <a:p>
            <a:pPr marL="457200" algn="l"/>
            <a:r>
              <a:rPr lang="en-US" sz="3600" dirty="0">
                <a:solidFill>
                  <a:schemeClr val="tx1"/>
                </a:solidFill>
              </a:rPr>
              <a:t>Make sweet melody; sing many songs,</a:t>
            </a:r>
          </a:p>
          <a:p>
            <a:pPr marL="457200" algn="l">
              <a:spcAft>
                <a:spcPts val="1200"/>
              </a:spcAft>
            </a:pPr>
            <a:r>
              <a:rPr lang="en-US" sz="3600" dirty="0">
                <a:solidFill>
                  <a:schemeClr val="tx1"/>
                </a:solidFill>
              </a:rPr>
              <a:t>    that you may be remembered.”</a:t>
            </a:r>
          </a:p>
          <a:p>
            <a:pPr algn="l"/>
            <a:r>
              <a:rPr lang="en-US" sz="3600" baseline="30000" dirty="0">
                <a:solidFill>
                  <a:schemeClr val="tx1"/>
                </a:solidFill>
              </a:rPr>
              <a:t>17</a:t>
            </a:r>
            <a:r>
              <a:rPr lang="en-US" sz="3600" dirty="0">
                <a:solidFill>
                  <a:schemeClr val="tx1"/>
                </a:solidFill>
              </a:rPr>
              <a:t> At the end of seventy years, the Lord will visit </a:t>
            </a:r>
            <a:r>
              <a:rPr lang="en-US" sz="3600" dirty="0" err="1">
                <a:solidFill>
                  <a:schemeClr val="tx1"/>
                </a:solidFill>
              </a:rPr>
              <a:t>Tyre</a:t>
            </a:r>
            <a:r>
              <a:rPr lang="en-US" sz="3600" dirty="0">
                <a:solidFill>
                  <a:schemeClr val="tx1"/>
                </a:solidFill>
              </a:rPr>
              <a:t>, and she will return to her wages and will prostitute herself with all the kingdoms of the world on the face of the earth. </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9" name="Rectangle: Rounded Corners 8">
            <a:extLst>
              <a:ext uri="{FF2B5EF4-FFF2-40B4-BE49-F238E27FC236}">
                <a16:creationId xmlns:a16="http://schemas.microsoft.com/office/drawing/2014/main" id="{254A05C4-4D17-247A-CA14-18442AB7A810}"/>
              </a:ext>
            </a:extLst>
          </p:cNvPr>
          <p:cNvSpPr/>
          <p:nvPr/>
        </p:nvSpPr>
        <p:spPr>
          <a:xfrm>
            <a:off x="903514" y="73746"/>
            <a:ext cx="10192488" cy="769441"/>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701 BC – Sennacherib destroyed mainland city</a:t>
            </a:r>
          </a:p>
        </p:txBody>
      </p:sp>
    </p:spTree>
    <p:extLst>
      <p:ext uri="{BB962C8B-B14F-4D97-AF65-F5344CB8AC3E}">
        <p14:creationId xmlns:p14="http://schemas.microsoft.com/office/powerpoint/2010/main" val="65497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6" y="907026"/>
            <a:ext cx="11481527" cy="594008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200"/>
              </a:spcAft>
            </a:pPr>
            <a:r>
              <a:rPr lang="en-US" sz="3600" baseline="30000" dirty="0">
                <a:solidFill>
                  <a:schemeClr val="tx1"/>
                </a:solidFill>
              </a:rPr>
              <a:t>15 </a:t>
            </a:r>
            <a:r>
              <a:rPr lang="en-US" sz="3600" dirty="0">
                <a:solidFill>
                  <a:schemeClr val="tx1"/>
                </a:solidFill>
              </a:rPr>
              <a:t>In that day </a:t>
            </a:r>
            <a:r>
              <a:rPr lang="en-US" sz="3600" dirty="0" err="1">
                <a:solidFill>
                  <a:schemeClr val="tx1"/>
                </a:solidFill>
              </a:rPr>
              <a:t>Tyre</a:t>
            </a:r>
            <a:r>
              <a:rPr lang="en-US" sz="3600" dirty="0">
                <a:solidFill>
                  <a:schemeClr val="tx1"/>
                </a:solidFill>
              </a:rPr>
              <a:t> will be forgotten for seventy years, like the days of one king. </a:t>
            </a:r>
            <a:r>
              <a:rPr lang="en-US" sz="3600" dirty="0"/>
              <a:t>At the end of seventy years, it will happen to </a:t>
            </a:r>
            <a:r>
              <a:rPr lang="en-US" sz="3600" dirty="0" err="1"/>
              <a:t>Tyre</a:t>
            </a:r>
            <a:r>
              <a:rPr lang="en-US" sz="3600" dirty="0"/>
              <a:t> as in the song of the prostitute:</a:t>
            </a:r>
          </a:p>
          <a:p>
            <a:pPr marL="457200" algn="l"/>
            <a:r>
              <a:rPr lang="en-US" sz="3600" baseline="30000" dirty="0"/>
              <a:t>16</a:t>
            </a:r>
            <a:r>
              <a:rPr lang="en-US" sz="3600" dirty="0"/>
              <a:t> “Take a harp; go about the city,</a:t>
            </a:r>
          </a:p>
          <a:p>
            <a:pPr marL="457200" algn="l"/>
            <a:r>
              <a:rPr lang="en-US" sz="3600" dirty="0"/>
              <a:t>    O forgotten prostitute!</a:t>
            </a:r>
          </a:p>
          <a:p>
            <a:pPr marL="457200" algn="l"/>
            <a:r>
              <a:rPr lang="en-US" sz="3600" dirty="0"/>
              <a:t>Make sweet melody; sing many songs,</a:t>
            </a:r>
          </a:p>
          <a:p>
            <a:pPr marL="457200" algn="l">
              <a:spcAft>
                <a:spcPts val="1200"/>
              </a:spcAft>
            </a:pPr>
            <a:r>
              <a:rPr lang="en-US" sz="3600" dirty="0"/>
              <a:t>    that you may be remembered.”</a:t>
            </a:r>
          </a:p>
          <a:p>
            <a:pPr algn="l"/>
            <a:r>
              <a:rPr lang="en-US" sz="3600" baseline="30000" dirty="0">
                <a:solidFill>
                  <a:schemeClr val="tx1"/>
                </a:solidFill>
              </a:rPr>
              <a:t>17</a:t>
            </a:r>
            <a:r>
              <a:rPr lang="en-US" sz="3600" dirty="0">
                <a:solidFill>
                  <a:schemeClr val="tx1"/>
                </a:solidFill>
              </a:rPr>
              <a:t> At the end of seventy years, the Lord will visit </a:t>
            </a:r>
            <a:r>
              <a:rPr lang="en-US" sz="3600" dirty="0" err="1">
                <a:solidFill>
                  <a:schemeClr val="tx1"/>
                </a:solidFill>
              </a:rPr>
              <a:t>Tyre</a:t>
            </a:r>
            <a:r>
              <a:rPr lang="en-US" sz="3600" dirty="0">
                <a:solidFill>
                  <a:schemeClr val="tx1"/>
                </a:solidFill>
              </a:rPr>
              <a:t>, and she will return to her wages and will prostitute herself with all the kingdoms of the world on the face of the earth. </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9" name="Rectangle: Rounded Corners 8">
            <a:extLst>
              <a:ext uri="{FF2B5EF4-FFF2-40B4-BE49-F238E27FC236}">
                <a16:creationId xmlns:a16="http://schemas.microsoft.com/office/drawing/2014/main" id="{254A05C4-4D17-247A-CA14-18442AB7A810}"/>
              </a:ext>
            </a:extLst>
          </p:cNvPr>
          <p:cNvSpPr/>
          <p:nvPr/>
        </p:nvSpPr>
        <p:spPr>
          <a:xfrm>
            <a:off x="903514" y="73746"/>
            <a:ext cx="10192488" cy="769441"/>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701 BC – Sennacherib destroyed mainland city</a:t>
            </a:r>
          </a:p>
        </p:txBody>
      </p:sp>
    </p:spTree>
    <p:extLst>
      <p:ext uri="{BB962C8B-B14F-4D97-AF65-F5344CB8AC3E}">
        <p14:creationId xmlns:p14="http://schemas.microsoft.com/office/powerpoint/2010/main" val="177734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6" y="907026"/>
            <a:ext cx="11481527" cy="594008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200"/>
              </a:spcAft>
            </a:pPr>
            <a:r>
              <a:rPr lang="en-US" sz="3600" baseline="30000" dirty="0">
                <a:solidFill>
                  <a:schemeClr val="tx1"/>
                </a:solidFill>
              </a:rPr>
              <a:t>15 </a:t>
            </a:r>
            <a:r>
              <a:rPr lang="en-US" sz="3600" dirty="0">
                <a:solidFill>
                  <a:schemeClr val="tx1"/>
                </a:solidFill>
              </a:rPr>
              <a:t>In that day </a:t>
            </a:r>
            <a:r>
              <a:rPr lang="en-US" sz="3600" dirty="0" err="1">
                <a:solidFill>
                  <a:schemeClr val="tx1"/>
                </a:solidFill>
              </a:rPr>
              <a:t>Tyre</a:t>
            </a:r>
            <a:r>
              <a:rPr lang="en-US" sz="3600" dirty="0">
                <a:solidFill>
                  <a:schemeClr val="tx1"/>
                </a:solidFill>
              </a:rPr>
              <a:t> will be forgotten for seventy years, like the days of one king. At the end of seventy years, it will happen to </a:t>
            </a:r>
            <a:r>
              <a:rPr lang="en-US" sz="3600" dirty="0" err="1">
                <a:solidFill>
                  <a:schemeClr val="tx1"/>
                </a:solidFill>
              </a:rPr>
              <a:t>Tyre</a:t>
            </a:r>
            <a:r>
              <a:rPr lang="en-US" sz="3600" dirty="0">
                <a:solidFill>
                  <a:schemeClr val="tx1"/>
                </a:solidFill>
              </a:rPr>
              <a:t> as in the song of the prostitute:</a:t>
            </a:r>
          </a:p>
          <a:p>
            <a:pPr marL="457200" algn="l"/>
            <a:r>
              <a:rPr lang="en-US" sz="3600" baseline="30000" dirty="0">
                <a:solidFill>
                  <a:schemeClr val="tx1"/>
                </a:solidFill>
              </a:rPr>
              <a:t>16</a:t>
            </a:r>
            <a:r>
              <a:rPr lang="en-US" sz="3600" dirty="0">
                <a:solidFill>
                  <a:schemeClr val="tx1"/>
                </a:solidFill>
              </a:rPr>
              <a:t> “Take a harp; go about the city,</a:t>
            </a:r>
          </a:p>
          <a:p>
            <a:pPr marL="457200" algn="l"/>
            <a:r>
              <a:rPr lang="en-US" sz="3600" dirty="0">
                <a:solidFill>
                  <a:schemeClr val="tx1"/>
                </a:solidFill>
              </a:rPr>
              <a:t>    O forgotten prostitute!</a:t>
            </a:r>
          </a:p>
          <a:p>
            <a:pPr marL="457200" algn="l"/>
            <a:r>
              <a:rPr lang="en-US" sz="3600" dirty="0">
                <a:solidFill>
                  <a:schemeClr val="tx1"/>
                </a:solidFill>
              </a:rPr>
              <a:t>Make sweet melody; sing many songs,</a:t>
            </a:r>
          </a:p>
          <a:p>
            <a:pPr marL="457200" algn="l">
              <a:spcAft>
                <a:spcPts val="1200"/>
              </a:spcAft>
            </a:pPr>
            <a:r>
              <a:rPr lang="en-US" sz="3600" dirty="0">
                <a:solidFill>
                  <a:schemeClr val="tx1"/>
                </a:solidFill>
              </a:rPr>
              <a:t>    that you may be remembered.”</a:t>
            </a:r>
          </a:p>
          <a:p>
            <a:pPr algn="l"/>
            <a:r>
              <a:rPr lang="en-US" sz="3600" baseline="30000" dirty="0">
                <a:solidFill>
                  <a:schemeClr val="tx1"/>
                </a:solidFill>
              </a:rPr>
              <a:t>17</a:t>
            </a:r>
            <a:r>
              <a:rPr lang="en-US" sz="3600" dirty="0">
                <a:solidFill>
                  <a:schemeClr val="tx1"/>
                </a:solidFill>
              </a:rPr>
              <a:t> </a:t>
            </a:r>
            <a:r>
              <a:rPr lang="en-US" sz="3600" dirty="0"/>
              <a:t>At the end of seventy years, the Lord will visit </a:t>
            </a:r>
            <a:r>
              <a:rPr lang="en-US" sz="3600" dirty="0" err="1"/>
              <a:t>Tyre</a:t>
            </a:r>
            <a:r>
              <a:rPr lang="en-US" sz="3600" dirty="0"/>
              <a:t>, and she will return to her wages and will prostitute herself with all the kingdoms of the world on the face of the earth</a:t>
            </a:r>
            <a:r>
              <a:rPr lang="en-US" sz="3600" dirty="0">
                <a:solidFill>
                  <a:schemeClr val="tx1"/>
                </a:solidFill>
              </a:rPr>
              <a:t>. </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7" name="Rectangle: Rounded Corners 6">
            <a:extLst>
              <a:ext uri="{FF2B5EF4-FFF2-40B4-BE49-F238E27FC236}">
                <a16:creationId xmlns:a16="http://schemas.microsoft.com/office/drawing/2014/main" id="{22EF96E1-C1B2-E2BF-E909-778B9F47316A}"/>
              </a:ext>
            </a:extLst>
          </p:cNvPr>
          <p:cNvSpPr/>
          <p:nvPr/>
        </p:nvSpPr>
        <p:spPr>
          <a:xfrm>
            <a:off x="903514" y="73746"/>
            <a:ext cx="10192488" cy="769441"/>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701 BC – Sennacherib destroyed mainland city</a:t>
            </a:r>
          </a:p>
        </p:txBody>
      </p:sp>
      <p:sp>
        <p:nvSpPr>
          <p:cNvPr id="8" name="Rectangle: Rounded Corners 7">
            <a:extLst>
              <a:ext uri="{FF2B5EF4-FFF2-40B4-BE49-F238E27FC236}">
                <a16:creationId xmlns:a16="http://schemas.microsoft.com/office/drawing/2014/main" id="{0B1450AC-90F7-E9C2-5D54-582FE1DBAAC5}"/>
              </a:ext>
            </a:extLst>
          </p:cNvPr>
          <p:cNvSpPr/>
          <p:nvPr/>
        </p:nvSpPr>
        <p:spPr>
          <a:xfrm>
            <a:off x="6571524" y="2801588"/>
            <a:ext cx="5442858" cy="2150963"/>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630 BC</a:t>
            </a:r>
          </a:p>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Decline of Assyria &amp; </a:t>
            </a:r>
            <a:r>
              <a:rPr lang="en-US" sz="3600" b="1" dirty="0"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Tyre</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regained independence</a:t>
            </a:r>
          </a:p>
        </p:txBody>
      </p:sp>
    </p:spTree>
    <p:extLst>
      <p:ext uri="{BB962C8B-B14F-4D97-AF65-F5344CB8AC3E}">
        <p14:creationId xmlns:p14="http://schemas.microsoft.com/office/powerpoint/2010/main" val="208549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6" y="907026"/>
            <a:ext cx="11481527" cy="594008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200"/>
              </a:spcAft>
            </a:pPr>
            <a:r>
              <a:rPr lang="en-US" sz="3600" baseline="30000" dirty="0">
                <a:solidFill>
                  <a:schemeClr val="tx1"/>
                </a:solidFill>
              </a:rPr>
              <a:t>15 </a:t>
            </a:r>
            <a:r>
              <a:rPr lang="en-US" sz="3600" dirty="0">
                <a:solidFill>
                  <a:schemeClr val="tx1"/>
                </a:solidFill>
              </a:rPr>
              <a:t>In that day </a:t>
            </a:r>
            <a:r>
              <a:rPr lang="en-US" sz="3600" dirty="0" err="1">
                <a:solidFill>
                  <a:schemeClr val="tx1"/>
                </a:solidFill>
              </a:rPr>
              <a:t>Tyre</a:t>
            </a:r>
            <a:r>
              <a:rPr lang="en-US" sz="3600" dirty="0">
                <a:solidFill>
                  <a:schemeClr val="tx1"/>
                </a:solidFill>
              </a:rPr>
              <a:t> will be forgotten for seventy years, like the days of one king. At the end of seventy years, it will happen to </a:t>
            </a:r>
            <a:r>
              <a:rPr lang="en-US" sz="3600" dirty="0" err="1">
                <a:solidFill>
                  <a:schemeClr val="tx1"/>
                </a:solidFill>
              </a:rPr>
              <a:t>Tyre</a:t>
            </a:r>
            <a:r>
              <a:rPr lang="en-US" sz="3600" dirty="0">
                <a:solidFill>
                  <a:schemeClr val="tx1"/>
                </a:solidFill>
              </a:rPr>
              <a:t> as in the song of the prostitute:</a:t>
            </a:r>
          </a:p>
          <a:p>
            <a:pPr marL="457200" algn="l"/>
            <a:r>
              <a:rPr lang="en-US" sz="3600" baseline="30000" dirty="0">
                <a:solidFill>
                  <a:schemeClr val="tx1"/>
                </a:solidFill>
              </a:rPr>
              <a:t>16</a:t>
            </a:r>
            <a:r>
              <a:rPr lang="en-US" sz="3600" dirty="0">
                <a:solidFill>
                  <a:schemeClr val="tx1"/>
                </a:solidFill>
              </a:rPr>
              <a:t> “Take a harp; go about the city,</a:t>
            </a:r>
          </a:p>
          <a:p>
            <a:pPr marL="457200" algn="l"/>
            <a:r>
              <a:rPr lang="en-US" sz="3600" dirty="0">
                <a:solidFill>
                  <a:schemeClr val="tx1"/>
                </a:solidFill>
              </a:rPr>
              <a:t>    O forgotten prostitute!</a:t>
            </a:r>
          </a:p>
          <a:p>
            <a:pPr marL="457200" algn="l"/>
            <a:r>
              <a:rPr lang="en-US" sz="3600" dirty="0">
                <a:solidFill>
                  <a:schemeClr val="tx1"/>
                </a:solidFill>
              </a:rPr>
              <a:t>Make sweet melody; sing many songs,</a:t>
            </a:r>
          </a:p>
          <a:p>
            <a:pPr marL="457200" algn="l">
              <a:spcAft>
                <a:spcPts val="1200"/>
              </a:spcAft>
            </a:pPr>
            <a:r>
              <a:rPr lang="en-US" sz="3600" dirty="0">
                <a:solidFill>
                  <a:schemeClr val="tx1"/>
                </a:solidFill>
              </a:rPr>
              <a:t>    that you may be remembered.”</a:t>
            </a:r>
          </a:p>
          <a:p>
            <a:pPr algn="l"/>
            <a:r>
              <a:rPr lang="en-US" sz="3600" baseline="30000" dirty="0">
                <a:solidFill>
                  <a:schemeClr val="tx1"/>
                </a:solidFill>
              </a:rPr>
              <a:t>17</a:t>
            </a:r>
            <a:r>
              <a:rPr lang="en-US" sz="3600" dirty="0">
                <a:solidFill>
                  <a:schemeClr val="tx1"/>
                </a:solidFill>
              </a:rPr>
              <a:t> </a:t>
            </a:r>
            <a:r>
              <a:rPr lang="en-US" sz="3600" dirty="0"/>
              <a:t>At the end of seventy years, the Lord will visit </a:t>
            </a:r>
            <a:r>
              <a:rPr lang="en-US" sz="3600" dirty="0" err="1"/>
              <a:t>Tyre</a:t>
            </a:r>
            <a:r>
              <a:rPr lang="en-US" sz="3600" dirty="0"/>
              <a:t>, and she will return to her wages and will prostitute herself with all the kingdoms of the world on the face of the earth</a:t>
            </a:r>
            <a:r>
              <a:rPr lang="en-US" sz="3600" dirty="0">
                <a:solidFill>
                  <a:schemeClr val="tx1"/>
                </a:solidFill>
              </a:rPr>
              <a:t>. </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8" name="Rectangle: Rounded Corners 7">
            <a:extLst>
              <a:ext uri="{FF2B5EF4-FFF2-40B4-BE49-F238E27FC236}">
                <a16:creationId xmlns:a16="http://schemas.microsoft.com/office/drawing/2014/main" id="{0B1450AC-90F7-E9C2-5D54-582FE1DBAAC5}"/>
              </a:ext>
            </a:extLst>
          </p:cNvPr>
          <p:cNvSpPr/>
          <p:nvPr/>
        </p:nvSpPr>
        <p:spPr>
          <a:xfrm>
            <a:off x="6571524" y="2801588"/>
            <a:ext cx="5442858" cy="2150963"/>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No change of heart…</a:t>
            </a:r>
          </a:p>
        </p:txBody>
      </p:sp>
    </p:spTree>
    <p:extLst>
      <p:ext uri="{BB962C8B-B14F-4D97-AF65-F5344CB8AC3E}">
        <p14:creationId xmlns:p14="http://schemas.microsoft.com/office/powerpoint/2010/main" val="131464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4" y="3955026"/>
            <a:ext cx="11481527" cy="2554545"/>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200"/>
              </a:spcAft>
            </a:pPr>
            <a:r>
              <a:rPr lang="en-US" sz="4000" baseline="30000" dirty="0">
                <a:solidFill>
                  <a:schemeClr val="tx1"/>
                </a:solidFill>
              </a:rPr>
              <a:t>18 </a:t>
            </a:r>
            <a:r>
              <a:rPr lang="en-US" sz="4000" dirty="0">
                <a:solidFill>
                  <a:schemeClr val="tx1"/>
                </a:solidFill>
              </a:rPr>
              <a:t>Her merchandise and her wages will be holy to the Lord. It will not be stored or hoarded, but her merchandise will supply abundant food and fine clothing for those who dwell before the Lord.</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Tree>
    <p:extLst>
      <p:ext uri="{BB962C8B-B14F-4D97-AF65-F5344CB8AC3E}">
        <p14:creationId xmlns:p14="http://schemas.microsoft.com/office/powerpoint/2010/main" val="2400863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4" y="3955026"/>
            <a:ext cx="11481527" cy="2554545"/>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200"/>
              </a:spcAft>
            </a:pPr>
            <a:r>
              <a:rPr lang="en-US" sz="4000" baseline="30000" dirty="0">
                <a:solidFill>
                  <a:schemeClr val="tx1"/>
                </a:solidFill>
              </a:rPr>
              <a:t>18 </a:t>
            </a:r>
            <a:r>
              <a:rPr lang="en-US" sz="4000" dirty="0">
                <a:solidFill>
                  <a:schemeClr val="tx1"/>
                </a:solidFill>
              </a:rPr>
              <a:t>Her merchandise and her wages will be holy to the Lord. </a:t>
            </a:r>
            <a:r>
              <a:rPr lang="en-US" sz="4000" dirty="0"/>
              <a:t>It will not be stored or hoarded</a:t>
            </a:r>
            <a:r>
              <a:rPr lang="en-US" sz="4000" dirty="0">
                <a:solidFill>
                  <a:schemeClr val="tx1"/>
                </a:solidFill>
              </a:rPr>
              <a:t>, but her merchandise will supply abundant food and fine clothing for those who dwell before the Lord.</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2" name="Rectangle: Rounded Corners 1">
            <a:extLst>
              <a:ext uri="{FF2B5EF4-FFF2-40B4-BE49-F238E27FC236}">
                <a16:creationId xmlns:a16="http://schemas.microsoft.com/office/drawing/2014/main" id="{2342A881-2AAA-B8B5-238E-4200647EE0A8}"/>
              </a:ext>
            </a:extLst>
          </p:cNvPr>
          <p:cNvSpPr/>
          <p:nvPr/>
        </p:nvSpPr>
        <p:spPr>
          <a:xfrm>
            <a:off x="6746226" y="1055914"/>
            <a:ext cx="5090535" cy="2670482"/>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Greed replaced by willing generosity!</a:t>
            </a:r>
          </a:p>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Picture of Repentance and True Worship!</a:t>
            </a:r>
          </a:p>
        </p:txBody>
      </p:sp>
    </p:spTree>
    <p:extLst>
      <p:ext uri="{BB962C8B-B14F-4D97-AF65-F5344CB8AC3E}">
        <p14:creationId xmlns:p14="http://schemas.microsoft.com/office/powerpoint/2010/main" val="216431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4" y="3955026"/>
            <a:ext cx="11481527" cy="2554545"/>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200"/>
              </a:spcAft>
            </a:pPr>
            <a:r>
              <a:rPr lang="en-US" sz="4000" baseline="30000" dirty="0">
                <a:solidFill>
                  <a:schemeClr val="tx1"/>
                </a:solidFill>
              </a:rPr>
              <a:t>18 </a:t>
            </a:r>
            <a:r>
              <a:rPr lang="en-US" sz="4000" dirty="0">
                <a:solidFill>
                  <a:schemeClr val="tx1"/>
                </a:solidFill>
              </a:rPr>
              <a:t>Her merchandise and her wages will be holy to the Lord. It will not be stored or hoarded, but her merchandise will supply abundant food and fine clothing for those who dwell before the Lord.</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2" name="Rectangle: Rounded Corners 1">
            <a:extLst>
              <a:ext uri="{FF2B5EF4-FFF2-40B4-BE49-F238E27FC236}">
                <a16:creationId xmlns:a16="http://schemas.microsoft.com/office/drawing/2014/main" id="{6E9F7EAF-81D2-CB12-8BF3-32E79EF9F33E}"/>
              </a:ext>
            </a:extLst>
          </p:cNvPr>
          <p:cNvSpPr/>
          <p:nvPr/>
        </p:nvSpPr>
        <p:spPr>
          <a:xfrm>
            <a:off x="8077742" y="2282499"/>
            <a:ext cx="3759019" cy="1324098"/>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When is this referring to?</a:t>
            </a:r>
          </a:p>
        </p:txBody>
      </p:sp>
    </p:spTree>
    <p:extLst>
      <p:ext uri="{BB962C8B-B14F-4D97-AF65-F5344CB8AC3E}">
        <p14:creationId xmlns:p14="http://schemas.microsoft.com/office/powerpoint/2010/main" val="41055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4" y="2485189"/>
            <a:ext cx="11481527" cy="4170372"/>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600"/>
              </a:spcAft>
            </a:pPr>
            <a:r>
              <a:rPr lang="en-US" sz="4000" dirty="0">
                <a:solidFill>
                  <a:schemeClr val="tx1"/>
                </a:solidFill>
              </a:rPr>
              <a:t>630 BC – </a:t>
            </a:r>
            <a:r>
              <a:rPr lang="en-US" sz="4000" dirty="0" err="1">
                <a:solidFill>
                  <a:schemeClr val="tx1"/>
                </a:solidFill>
              </a:rPr>
              <a:t>Tyre</a:t>
            </a:r>
            <a:r>
              <a:rPr lang="en-US" sz="4000" dirty="0">
                <a:solidFill>
                  <a:schemeClr val="tx1"/>
                </a:solidFill>
              </a:rPr>
              <a:t> regained its independence</a:t>
            </a:r>
          </a:p>
          <a:p>
            <a:pPr algn="l">
              <a:spcAft>
                <a:spcPts val="600"/>
              </a:spcAft>
            </a:pPr>
            <a:r>
              <a:rPr lang="en-US" sz="4000" dirty="0">
                <a:solidFill>
                  <a:schemeClr val="tx1"/>
                </a:solidFill>
              </a:rPr>
              <a:t>~590 BC – Ezekiel’s prophecy against </a:t>
            </a:r>
            <a:r>
              <a:rPr lang="en-US" sz="4000" dirty="0" err="1">
                <a:solidFill>
                  <a:schemeClr val="tx1"/>
                </a:solidFill>
              </a:rPr>
              <a:t>Tyre</a:t>
            </a:r>
            <a:r>
              <a:rPr lang="en-US" sz="4000" dirty="0">
                <a:solidFill>
                  <a:schemeClr val="tx1"/>
                </a:solidFill>
              </a:rPr>
              <a:t> </a:t>
            </a:r>
            <a:r>
              <a:rPr lang="en-US" sz="4000" dirty="0"/>
              <a:t>(still proud)</a:t>
            </a:r>
          </a:p>
          <a:p>
            <a:pPr algn="l">
              <a:spcAft>
                <a:spcPts val="600"/>
              </a:spcAft>
            </a:pPr>
            <a:r>
              <a:rPr lang="en-US" sz="4000" dirty="0">
                <a:solidFill>
                  <a:schemeClr val="tx1"/>
                </a:solidFill>
              </a:rPr>
              <a:t>586 BC – Mainland city destroyed by Nebuchadnezzar</a:t>
            </a:r>
          </a:p>
          <a:p>
            <a:pPr algn="l">
              <a:spcAft>
                <a:spcPts val="600"/>
              </a:spcAft>
            </a:pPr>
            <a:r>
              <a:rPr lang="en-US" sz="4000" dirty="0">
                <a:solidFill>
                  <a:schemeClr val="tx1"/>
                </a:solidFill>
              </a:rPr>
              <a:t>485 BC – </a:t>
            </a:r>
            <a:r>
              <a:rPr lang="en-US" sz="4000" dirty="0" err="1">
                <a:solidFill>
                  <a:schemeClr val="tx1"/>
                </a:solidFill>
              </a:rPr>
              <a:t>Tyre</a:t>
            </a:r>
            <a:r>
              <a:rPr lang="en-US" sz="4000" dirty="0">
                <a:solidFill>
                  <a:schemeClr val="tx1"/>
                </a:solidFill>
              </a:rPr>
              <a:t> supplied wood for the new temple</a:t>
            </a:r>
          </a:p>
          <a:p>
            <a:pPr algn="l">
              <a:spcAft>
                <a:spcPts val="600"/>
              </a:spcAft>
            </a:pPr>
            <a:r>
              <a:rPr lang="en-US" sz="4000" dirty="0">
                <a:solidFill>
                  <a:schemeClr val="tx1"/>
                </a:solidFill>
              </a:rPr>
              <a:t>332 BC – Mainland and island city destroyed by</a:t>
            </a:r>
          </a:p>
          <a:p>
            <a:pPr algn="l">
              <a:spcAft>
                <a:spcPts val="600"/>
              </a:spcAft>
            </a:pPr>
            <a:r>
              <a:rPr lang="en-US" sz="4000" dirty="0">
                <a:solidFill>
                  <a:schemeClr val="tx1"/>
                </a:solidFill>
              </a:rPr>
              <a:t>                 Alexander the Great </a:t>
            </a:r>
            <a:r>
              <a:rPr lang="en-US" sz="4000" dirty="0"/>
              <a:t>(never recovered)</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Tree>
    <p:extLst>
      <p:ext uri="{BB962C8B-B14F-4D97-AF65-F5344CB8AC3E}">
        <p14:creationId xmlns:p14="http://schemas.microsoft.com/office/powerpoint/2010/main" val="328661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506185" y="2613497"/>
            <a:ext cx="11179629" cy="3785652"/>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dirty="0">
                <a:solidFill>
                  <a:schemeClr val="tx1"/>
                </a:solidFill>
              </a:rPr>
              <a:t>When will this repentance happen?</a:t>
            </a:r>
          </a:p>
          <a:p>
            <a:pPr marL="571500" indent="-571500" algn="l">
              <a:buFont typeface="Arial" panose="020B0604020202020204" pitchFamily="34" charset="0"/>
              <a:buChar char="•"/>
            </a:pPr>
            <a:r>
              <a:rPr lang="en-US" sz="4000" dirty="0" err="1">
                <a:solidFill>
                  <a:schemeClr val="tx1"/>
                </a:solidFill>
              </a:rPr>
              <a:t>Syro</a:t>
            </a:r>
            <a:r>
              <a:rPr lang="en-US" sz="4000" dirty="0">
                <a:solidFill>
                  <a:schemeClr val="tx1"/>
                </a:solidFill>
              </a:rPr>
              <a:t>-Phoenician woman – Matthew 15:21-28</a:t>
            </a:r>
          </a:p>
          <a:p>
            <a:pPr marL="571500" indent="-571500" algn="l">
              <a:buFont typeface="Arial" panose="020B0604020202020204" pitchFamily="34" charset="0"/>
              <a:buChar char="•"/>
            </a:pPr>
            <a:r>
              <a:rPr lang="en-US" sz="4000" dirty="0">
                <a:solidFill>
                  <a:schemeClr val="tx1"/>
                </a:solidFill>
              </a:rPr>
              <a:t>Disciples in </a:t>
            </a:r>
            <a:r>
              <a:rPr lang="en-US" sz="4000" dirty="0" err="1">
                <a:solidFill>
                  <a:schemeClr val="tx1"/>
                </a:solidFill>
              </a:rPr>
              <a:t>Tyre</a:t>
            </a:r>
            <a:r>
              <a:rPr lang="en-US" sz="4000" dirty="0">
                <a:solidFill>
                  <a:schemeClr val="tx1"/>
                </a:solidFill>
              </a:rPr>
              <a:t> – Acts 21:3-6</a:t>
            </a:r>
          </a:p>
          <a:p>
            <a:pPr marL="571500" indent="-571500" algn="l">
              <a:buFont typeface="Arial" panose="020B0604020202020204" pitchFamily="34" charset="0"/>
              <a:buChar char="•"/>
            </a:pPr>
            <a:r>
              <a:rPr lang="en-US" sz="4000" dirty="0">
                <a:solidFill>
                  <a:schemeClr val="tx1"/>
                </a:solidFill>
              </a:rPr>
              <a:t>Many believers in Lebanon today!</a:t>
            </a:r>
          </a:p>
          <a:p>
            <a:pPr marL="571500" indent="-571500" algn="l">
              <a:buFont typeface="Arial" panose="020B0604020202020204" pitchFamily="34" charset="0"/>
              <a:buChar char="•"/>
            </a:pPr>
            <a:r>
              <a:rPr lang="en-US" sz="4000" dirty="0">
                <a:solidFill>
                  <a:schemeClr val="tx1"/>
                </a:solidFill>
              </a:rPr>
              <a:t>As a nation under the reign of the Messiah!</a:t>
            </a:r>
          </a:p>
          <a:p>
            <a:pPr algn="l"/>
            <a:r>
              <a:rPr lang="en-US" sz="4000" dirty="0">
                <a:solidFill>
                  <a:schemeClr val="tx1"/>
                </a:solidFill>
              </a:rPr>
              <a:t>                                               (Psalm 87; Isaiah 60)</a:t>
            </a:r>
          </a:p>
        </p:txBody>
      </p:sp>
    </p:spTree>
    <p:extLst>
      <p:ext uri="{BB962C8B-B14F-4D97-AF65-F5344CB8AC3E}">
        <p14:creationId xmlns:p14="http://schemas.microsoft.com/office/powerpoint/2010/main" val="31827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506185" y="920621"/>
            <a:ext cx="11179629" cy="5632311"/>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4</a:t>
            </a:r>
            <a:r>
              <a:rPr lang="en-US" sz="4000" dirty="0">
                <a:solidFill>
                  <a:schemeClr val="tx1"/>
                </a:solidFill>
              </a:rPr>
              <a:t> Among those who know me I mention </a:t>
            </a:r>
            <a:r>
              <a:rPr lang="en-US" sz="4000" dirty="0"/>
              <a:t>Rahab</a:t>
            </a:r>
            <a:r>
              <a:rPr lang="en-US" sz="4000" dirty="0">
                <a:solidFill>
                  <a:schemeClr val="tx1"/>
                </a:solidFill>
              </a:rPr>
              <a:t> and </a:t>
            </a:r>
            <a:r>
              <a:rPr lang="en-US" sz="4000" dirty="0"/>
              <a:t>Babylon</a:t>
            </a:r>
            <a:r>
              <a:rPr lang="en-US" sz="4000" dirty="0">
                <a:solidFill>
                  <a:schemeClr val="tx1"/>
                </a:solidFill>
              </a:rPr>
              <a:t>; behold, </a:t>
            </a:r>
            <a:r>
              <a:rPr lang="en-US" sz="4000" dirty="0"/>
              <a:t>Philistia</a:t>
            </a:r>
            <a:r>
              <a:rPr lang="en-US" sz="4000" dirty="0">
                <a:solidFill>
                  <a:schemeClr val="tx1"/>
                </a:solidFill>
              </a:rPr>
              <a:t> and </a:t>
            </a:r>
            <a:r>
              <a:rPr lang="en-US" sz="4000" dirty="0" err="1"/>
              <a:t>Tyre</a:t>
            </a:r>
            <a:r>
              <a:rPr lang="en-US" sz="4000" dirty="0">
                <a:solidFill>
                  <a:schemeClr val="tx1"/>
                </a:solidFill>
              </a:rPr>
              <a:t>, with </a:t>
            </a:r>
            <a:r>
              <a:rPr lang="en-US" sz="4000" dirty="0"/>
              <a:t>Cush</a:t>
            </a:r>
            <a:r>
              <a:rPr lang="en-US" sz="4000" dirty="0">
                <a:solidFill>
                  <a:schemeClr val="tx1"/>
                </a:solidFill>
              </a:rPr>
              <a:t>—</a:t>
            </a:r>
          </a:p>
          <a:p>
            <a:pPr algn="l"/>
            <a:r>
              <a:rPr lang="en-US" sz="4000" dirty="0">
                <a:solidFill>
                  <a:schemeClr val="tx1"/>
                </a:solidFill>
              </a:rPr>
              <a:t>    “This one was born there,” they say.</a:t>
            </a:r>
          </a:p>
          <a:p>
            <a:pPr algn="l"/>
            <a:r>
              <a:rPr lang="en-US" sz="4000" baseline="30000" dirty="0">
                <a:solidFill>
                  <a:schemeClr val="tx1"/>
                </a:solidFill>
              </a:rPr>
              <a:t>5</a:t>
            </a:r>
            <a:r>
              <a:rPr lang="en-US" sz="4000" dirty="0">
                <a:solidFill>
                  <a:schemeClr val="tx1"/>
                </a:solidFill>
              </a:rPr>
              <a:t> </a:t>
            </a:r>
            <a:r>
              <a:rPr lang="en-US" sz="4000" dirty="0"/>
              <a:t>And of Zion it shall be said,</a:t>
            </a:r>
          </a:p>
          <a:p>
            <a:pPr algn="l"/>
            <a:r>
              <a:rPr lang="en-US" sz="4000" dirty="0"/>
              <a:t>    “This one and that one were born in her”;</a:t>
            </a:r>
          </a:p>
          <a:p>
            <a:pPr algn="l"/>
            <a:r>
              <a:rPr lang="en-US" sz="4000" dirty="0">
                <a:solidFill>
                  <a:schemeClr val="tx1"/>
                </a:solidFill>
              </a:rPr>
              <a:t>    for the Most High himself will establish her.</a:t>
            </a:r>
          </a:p>
          <a:p>
            <a:pPr algn="l"/>
            <a:r>
              <a:rPr lang="en-US" sz="4000" baseline="30000" dirty="0">
                <a:solidFill>
                  <a:schemeClr val="tx1"/>
                </a:solidFill>
              </a:rPr>
              <a:t>6</a:t>
            </a:r>
            <a:r>
              <a:rPr lang="en-US" sz="4000" dirty="0">
                <a:solidFill>
                  <a:schemeClr val="tx1"/>
                </a:solidFill>
              </a:rPr>
              <a:t> The Lord records as he registers the peoples,</a:t>
            </a:r>
          </a:p>
          <a:p>
            <a:pPr algn="l"/>
            <a:r>
              <a:rPr lang="en-US" sz="4000" dirty="0">
                <a:solidFill>
                  <a:schemeClr val="tx1"/>
                </a:solidFill>
              </a:rPr>
              <a:t>    “This one was born there.” </a:t>
            </a:r>
          </a:p>
          <a:p>
            <a:pPr algn="l"/>
            <a:r>
              <a:rPr lang="en-US" sz="4000" dirty="0">
                <a:solidFill>
                  <a:schemeClr val="tx1"/>
                </a:solidFill>
              </a:rPr>
              <a:t>                                               Psalm 87:4-6</a:t>
            </a:r>
          </a:p>
        </p:txBody>
      </p:sp>
    </p:spTree>
    <p:extLst>
      <p:ext uri="{BB962C8B-B14F-4D97-AF65-F5344CB8AC3E}">
        <p14:creationId xmlns:p14="http://schemas.microsoft.com/office/powerpoint/2010/main" val="62736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0" name="TextBox 9">
            <a:extLst>
              <a:ext uri="{FF2B5EF4-FFF2-40B4-BE49-F238E27FC236}">
                <a16:creationId xmlns:a16="http://schemas.microsoft.com/office/drawing/2014/main" id="{F656331E-7CB3-7C26-A04F-F87682C841CC}"/>
              </a:ext>
            </a:extLst>
          </p:cNvPr>
          <p:cNvSpPr txBox="1"/>
          <p:nvPr/>
        </p:nvSpPr>
        <p:spPr>
          <a:xfrm>
            <a:off x="7559911" y="2721114"/>
            <a:ext cx="19195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Babylon</a:t>
            </a:r>
          </a:p>
        </p:txBody>
      </p:sp>
      <p:sp>
        <p:nvSpPr>
          <p:cNvPr id="11" name="TextBox 10">
            <a:extLst>
              <a:ext uri="{FF2B5EF4-FFF2-40B4-BE49-F238E27FC236}">
                <a16:creationId xmlns:a16="http://schemas.microsoft.com/office/drawing/2014/main" id="{E79CEF52-86A2-8D57-12B4-01BB24A8ADE9}"/>
              </a:ext>
            </a:extLst>
          </p:cNvPr>
          <p:cNvSpPr txBox="1"/>
          <p:nvPr/>
        </p:nvSpPr>
        <p:spPr>
          <a:xfrm>
            <a:off x="586087" y="6055626"/>
            <a:ext cx="1212191"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Cush</a:t>
            </a:r>
          </a:p>
        </p:txBody>
      </p:sp>
      <p:sp>
        <p:nvSpPr>
          <p:cNvPr id="12" name="TextBox 11">
            <a:extLst>
              <a:ext uri="{FF2B5EF4-FFF2-40B4-BE49-F238E27FC236}">
                <a16:creationId xmlns:a16="http://schemas.microsoft.com/office/drawing/2014/main" id="{E5B86318-9B9E-7150-AEFC-3EE2D5F8CFA7}"/>
              </a:ext>
            </a:extLst>
          </p:cNvPr>
          <p:cNvSpPr txBox="1"/>
          <p:nvPr/>
        </p:nvSpPr>
        <p:spPr>
          <a:xfrm>
            <a:off x="293479" y="4598682"/>
            <a:ext cx="137370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Egypt</a:t>
            </a:r>
          </a:p>
        </p:txBody>
      </p:sp>
      <p:grpSp>
        <p:nvGrpSpPr>
          <p:cNvPr id="5" name="Group 4">
            <a:extLst>
              <a:ext uri="{FF2B5EF4-FFF2-40B4-BE49-F238E27FC236}">
                <a16:creationId xmlns:a16="http://schemas.microsoft.com/office/drawing/2014/main" id="{5EA4B237-2B0F-DB0B-1D17-BEE95227094C}"/>
              </a:ext>
            </a:extLst>
          </p:cNvPr>
          <p:cNvGrpSpPr/>
          <p:nvPr/>
        </p:nvGrpSpPr>
        <p:grpSpPr>
          <a:xfrm>
            <a:off x="2884911" y="3978044"/>
            <a:ext cx="1395447" cy="941273"/>
            <a:chOff x="2884911" y="3978044"/>
            <a:chExt cx="1395447" cy="941273"/>
          </a:xfrm>
        </p:grpSpPr>
        <p:sp>
          <p:nvSpPr>
            <p:cNvPr id="13" name="TextBox 12">
              <a:extLst>
                <a:ext uri="{FF2B5EF4-FFF2-40B4-BE49-F238E27FC236}">
                  <a16:creationId xmlns:a16="http://schemas.microsoft.com/office/drawing/2014/main" id="{6F8C5E1F-5418-A675-9433-1C0A2485BEE3}"/>
                </a:ext>
              </a:extLst>
            </p:cNvPr>
            <p:cNvSpPr txBox="1"/>
            <p:nvPr/>
          </p:nvSpPr>
          <p:spPr>
            <a:xfrm>
              <a:off x="2884911" y="4211431"/>
              <a:ext cx="139544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Edom</a:t>
              </a:r>
            </a:p>
          </p:txBody>
        </p:sp>
        <p:cxnSp>
          <p:nvCxnSpPr>
            <p:cNvPr id="18" name="Straight Connector 17">
              <a:extLst>
                <a:ext uri="{FF2B5EF4-FFF2-40B4-BE49-F238E27FC236}">
                  <a16:creationId xmlns:a16="http://schemas.microsoft.com/office/drawing/2014/main" id="{FD1A7979-E48B-1283-C349-DF4A69514EDC}"/>
                </a:ext>
              </a:extLst>
            </p:cNvPr>
            <p:cNvCxnSpPr/>
            <p:nvPr/>
          </p:nvCxnSpPr>
          <p:spPr>
            <a:xfrm>
              <a:off x="3111375" y="3978044"/>
              <a:ext cx="180465" cy="46677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395A33C-8D37-F071-6CF2-B4C59281C89E}"/>
              </a:ext>
            </a:extLst>
          </p:cNvPr>
          <p:cNvGrpSpPr/>
          <p:nvPr/>
        </p:nvGrpSpPr>
        <p:grpSpPr>
          <a:xfrm>
            <a:off x="3430741" y="3594231"/>
            <a:ext cx="1523922" cy="858312"/>
            <a:chOff x="3430741" y="3594231"/>
            <a:chExt cx="1523922" cy="858312"/>
          </a:xfrm>
        </p:grpSpPr>
        <p:sp>
          <p:nvSpPr>
            <p:cNvPr id="16" name="TextBox 15">
              <a:extLst>
                <a:ext uri="{FF2B5EF4-FFF2-40B4-BE49-F238E27FC236}">
                  <a16:creationId xmlns:a16="http://schemas.microsoft.com/office/drawing/2014/main" id="{E898376D-6090-4A8C-E244-32799BF912BB}"/>
                </a:ext>
              </a:extLst>
            </p:cNvPr>
            <p:cNvSpPr txBox="1"/>
            <p:nvPr/>
          </p:nvSpPr>
          <p:spPr>
            <a:xfrm>
              <a:off x="3516449" y="3744657"/>
              <a:ext cx="1438214"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Moab</a:t>
              </a:r>
            </a:p>
          </p:txBody>
        </p:sp>
        <p:cxnSp>
          <p:nvCxnSpPr>
            <p:cNvPr id="19" name="Straight Connector 18">
              <a:extLst>
                <a:ext uri="{FF2B5EF4-FFF2-40B4-BE49-F238E27FC236}">
                  <a16:creationId xmlns:a16="http://schemas.microsoft.com/office/drawing/2014/main" id="{6641E7E5-547B-A8BE-9F0A-3DF06B270543}"/>
                </a:ext>
              </a:extLst>
            </p:cNvPr>
            <p:cNvCxnSpPr>
              <a:cxnSpLocks/>
            </p:cNvCxnSpPr>
            <p:nvPr/>
          </p:nvCxnSpPr>
          <p:spPr>
            <a:xfrm>
              <a:off x="3430741" y="3594231"/>
              <a:ext cx="394499" cy="33881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8DC20A4-42D5-8C34-E97A-8BF0F50E699E}"/>
              </a:ext>
            </a:extLst>
          </p:cNvPr>
          <p:cNvGrpSpPr/>
          <p:nvPr/>
        </p:nvGrpSpPr>
        <p:grpSpPr>
          <a:xfrm>
            <a:off x="3516449" y="2645923"/>
            <a:ext cx="3261357" cy="707886"/>
            <a:chOff x="3516449" y="2645923"/>
            <a:chExt cx="3261357" cy="707886"/>
          </a:xfrm>
        </p:grpSpPr>
        <p:sp>
          <p:nvSpPr>
            <p:cNvPr id="15" name="TextBox 14">
              <a:extLst>
                <a:ext uri="{FF2B5EF4-FFF2-40B4-BE49-F238E27FC236}">
                  <a16:creationId xmlns:a16="http://schemas.microsoft.com/office/drawing/2014/main" id="{D134C6B4-F069-0CF8-8017-35594487884A}"/>
                </a:ext>
              </a:extLst>
            </p:cNvPr>
            <p:cNvSpPr txBox="1"/>
            <p:nvPr/>
          </p:nvSpPr>
          <p:spPr>
            <a:xfrm>
              <a:off x="3963509" y="2645923"/>
              <a:ext cx="281429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Aram (Syria)</a:t>
              </a:r>
            </a:p>
          </p:txBody>
        </p:sp>
        <p:cxnSp>
          <p:nvCxnSpPr>
            <p:cNvPr id="23" name="Straight Connector 22">
              <a:extLst>
                <a:ext uri="{FF2B5EF4-FFF2-40B4-BE49-F238E27FC236}">
                  <a16:creationId xmlns:a16="http://schemas.microsoft.com/office/drawing/2014/main" id="{8F91CA71-59E7-3C0E-A6E2-D7AEF1C904BF}"/>
                </a:ext>
              </a:extLst>
            </p:cNvPr>
            <p:cNvCxnSpPr>
              <a:cxnSpLocks/>
              <a:endCxn id="15" idx="1"/>
            </p:cNvCxnSpPr>
            <p:nvPr/>
          </p:nvCxnSpPr>
          <p:spPr>
            <a:xfrm>
              <a:off x="3516449" y="2965314"/>
              <a:ext cx="447060" cy="3455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003D8F5-780A-CD43-F543-F233542A354B}"/>
              </a:ext>
            </a:extLst>
          </p:cNvPr>
          <p:cNvGrpSpPr/>
          <p:nvPr/>
        </p:nvGrpSpPr>
        <p:grpSpPr>
          <a:xfrm>
            <a:off x="457877" y="2946776"/>
            <a:ext cx="2283109" cy="707886"/>
            <a:chOff x="457877" y="2946776"/>
            <a:chExt cx="2283109" cy="707886"/>
          </a:xfrm>
        </p:grpSpPr>
        <p:sp>
          <p:nvSpPr>
            <p:cNvPr id="29" name="TextBox 28">
              <a:extLst>
                <a:ext uri="{FF2B5EF4-FFF2-40B4-BE49-F238E27FC236}">
                  <a16:creationId xmlns:a16="http://schemas.microsoft.com/office/drawing/2014/main" id="{89B69B58-33FC-758B-BFC3-9C5C7C50DE86}"/>
                </a:ext>
              </a:extLst>
            </p:cNvPr>
            <p:cNvSpPr txBox="1"/>
            <p:nvPr/>
          </p:nvSpPr>
          <p:spPr>
            <a:xfrm>
              <a:off x="457877" y="2946776"/>
              <a:ext cx="18700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Philistia</a:t>
              </a:r>
            </a:p>
          </p:txBody>
        </p:sp>
        <p:cxnSp>
          <p:nvCxnSpPr>
            <p:cNvPr id="30" name="Straight Connector 29">
              <a:extLst>
                <a:ext uri="{FF2B5EF4-FFF2-40B4-BE49-F238E27FC236}">
                  <a16:creationId xmlns:a16="http://schemas.microsoft.com/office/drawing/2014/main" id="{9185408C-14F7-66CC-3AA7-AABECADC50DC}"/>
                </a:ext>
              </a:extLst>
            </p:cNvPr>
            <p:cNvCxnSpPr>
              <a:cxnSpLocks/>
            </p:cNvCxnSpPr>
            <p:nvPr/>
          </p:nvCxnSpPr>
          <p:spPr>
            <a:xfrm>
              <a:off x="2242140" y="3334828"/>
              <a:ext cx="498846" cy="17644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E22ED63-8412-65CF-D70D-C52D8C00C512}"/>
              </a:ext>
            </a:extLst>
          </p:cNvPr>
          <p:cNvGrpSpPr/>
          <p:nvPr/>
        </p:nvGrpSpPr>
        <p:grpSpPr>
          <a:xfrm>
            <a:off x="1098773" y="1642215"/>
            <a:ext cx="2263761" cy="1211271"/>
            <a:chOff x="1098773" y="1642215"/>
            <a:chExt cx="2263761" cy="1211271"/>
          </a:xfrm>
        </p:grpSpPr>
        <p:sp>
          <p:nvSpPr>
            <p:cNvPr id="28" name="TextBox 27">
              <a:extLst>
                <a:ext uri="{FF2B5EF4-FFF2-40B4-BE49-F238E27FC236}">
                  <a16:creationId xmlns:a16="http://schemas.microsoft.com/office/drawing/2014/main" id="{355749DB-8779-8B6E-838E-EDD001382414}"/>
                </a:ext>
              </a:extLst>
            </p:cNvPr>
            <p:cNvSpPr txBox="1"/>
            <p:nvPr/>
          </p:nvSpPr>
          <p:spPr>
            <a:xfrm>
              <a:off x="1098773" y="1642215"/>
              <a:ext cx="2263761"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Phoenicia</a:t>
              </a:r>
            </a:p>
          </p:txBody>
        </p:sp>
        <p:cxnSp>
          <p:nvCxnSpPr>
            <p:cNvPr id="32" name="Straight Connector 31">
              <a:extLst>
                <a:ext uri="{FF2B5EF4-FFF2-40B4-BE49-F238E27FC236}">
                  <a16:creationId xmlns:a16="http://schemas.microsoft.com/office/drawing/2014/main" id="{616E6ED5-2B87-C5AE-5115-DA6505CC9AE1}"/>
                </a:ext>
              </a:extLst>
            </p:cNvPr>
            <p:cNvCxnSpPr>
              <a:cxnSpLocks/>
            </p:cNvCxnSpPr>
            <p:nvPr/>
          </p:nvCxnSpPr>
          <p:spPr>
            <a:xfrm>
              <a:off x="2712525" y="2217420"/>
              <a:ext cx="398850" cy="63606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2D371A8-08E8-E271-8141-6A1F4B671FFF}"/>
              </a:ext>
            </a:extLst>
          </p:cNvPr>
          <p:cNvGrpSpPr/>
          <p:nvPr/>
        </p:nvGrpSpPr>
        <p:grpSpPr>
          <a:xfrm>
            <a:off x="1153437" y="2281664"/>
            <a:ext cx="1957938" cy="869613"/>
            <a:chOff x="1153437" y="2281664"/>
            <a:chExt cx="1957938" cy="869613"/>
          </a:xfrm>
        </p:grpSpPr>
        <p:cxnSp>
          <p:nvCxnSpPr>
            <p:cNvPr id="35" name="Straight Connector 34">
              <a:extLst>
                <a:ext uri="{FF2B5EF4-FFF2-40B4-BE49-F238E27FC236}">
                  <a16:creationId xmlns:a16="http://schemas.microsoft.com/office/drawing/2014/main" id="{77C9F5ED-EAFF-CC92-0C37-8B0C0A4089C6}"/>
                </a:ext>
              </a:extLst>
            </p:cNvPr>
            <p:cNvCxnSpPr>
              <a:cxnSpLocks/>
            </p:cNvCxnSpPr>
            <p:nvPr/>
          </p:nvCxnSpPr>
          <p:spPr>
            <a:xfrm>
              <a:off x="2475023" y="2858555"/>
              <a:ext cx="636352" cy="29272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87A703-9F93-F40C-A43A-A8A4AA2FC0C3}"/>
                </a:ext>
              </a:extLst>
            </p:cNvPr>
            <p:cNvSpPr txBox="1"/>
            <p:nvPr/>
          </p:nvSpPr>
          <p:spPr>
            <a:xfrm>
              <a:off x="1153437" y="2281664"/>
              <a:ext cx="1335558"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Israel</a:t>
              </a:r>
            </a:p>
          </p:txBody>
        </p:sp>
      </p:gr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(~740BC)</a:t>
            </a:r>
          </a:p>
        </p:txBody>
      </p:sp>
      <p:sp>
        <p:nvSpPr>
          <p:cNvPr id="20" name="TextBox 19">
            <a:extLst>
              <a:ext uri="{FF2B5EF4-FFF2-40B4-BE49-F238E27FC236}">
                <a16:creationId xmlns:a16="http://schemas.microsoft.com/office/drawing/2014/main" id="{38FAF82D-93BD-EF22-98EE-5716DE81ACC5}"/>
              </a:ext>
            </a:extLst>
          </p:cNvPr>
          <p:cNvSpPr txBox="1"/>
          <p:nvPr/>
        </p:nvSpPr>
        <p:spPr>
          <a:xfrm>
            <a:off x="3430741" y="4919317"/>
            <a:ext cx="1576009"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Arabia</a:t>
            </a:r>
          </a:p>
        </p:txBody>
      </p:sp>
    </p:spTree>
    <p:extLst>
      <p:ext uri="{BB962C8B-B14F-4D97-AF65-F5344CB8AC3E}">
        <p14:creationId xmlns:p14="http://schemas.microsoft.com/office/powerpoint/2010/main" val="1101360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605608" y="79709"/>
            <a:ext cx="10759078" cy="6678751"/>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3800" baseline="30000" dirty="0">
                <a:solidFill>
                  <a:schemeClr val="tx1"/>
                </a:solidFill>
              </a:rPr>
              <a:t>2 </a:t>
            </a:r>
            <a:r>
              <a:rPr lang="en-US" sz="3800" dirty="0">
                <a:solidFill>
                  <a:schemeClr val="tx1"/>
                </a:solidFill>
              </a:rPr>
              <a:t>…the Lord will arise upon you,</a:t>
            </a:r>
          </a:p>
          <a:p>
            <a:pPr algn="l"/>
            <a:r>
              <a:rPr lang="en-US" sz="3800" dirty="0">
                <a:solidFill>
                  <a:schemeClr val="tx1"/>
                </a:solidFill>
              </a:rPr>
              <a:t>    and his glory will be seen upon you.</a:t>
            </a:r>
          </a:p>
          <a:p>
            <a:pPr algn="l"/>
            <a:r>
              <a:rPr lang="en-US" sz="3800" baseline="30000" dirty="0">
                <a:solidFill>
                  <a:schemeClr val="tx1"/>
                </a:solidFill>
              </a:rPr>
              <a:t>3</a:t>
            </a:r>
            <a:r>
              <a:rPr lang="en-US" sz="3800" dirty="0">
                <a:solidFill>
                  <a:schemeClr val="tx1"/>
                </a:solidFill>
              </a:rPr>
              <a:t> And </a:t>
            </a:r>
            <a:r>
              <a:rPr lang="en-US" sz="3800" dirty="0"/>
              <a:t>nations shall come to your light</a:t>
            </a:r>
            <a:r>
              <a:rPr lang="en-US" sz="3800" dirty="0">
                <a:solidFill>
                  <a:schemeClr val="tx1"/>
                </a:solidFill>
              </a:rPr>
              <a:t>,</a:t>
            </a:r>
          </a:p>
          <a:p>
            <a:pPr algn="l">
              <a:spcAft>
                <a:spcPts val="1200"/>
              </a:spcAft>
            </a:pPr>
            <a:r>
              <a:rPr lang="en-US" sz="3800" dirty="0">
                <a:solidFill>
                  <a:schemeClr val="tx1"/>
                </a:solidFill>
              </a:rPr>
              <a:t>    and </a:t>
            </a:r>
            <a:r>
              <a:rPr lang="en-US" sz="3800" dirty="0"/>
              <a:t>kings to the brightness of your rising</a:t>
            </a:r>
            <a:r>
              <a:rPr lang="en-US" sz="3800" dirty="0">
                <a:solidFill>
                  <a:schemeClr val="tx1"/>
                </a:solidFill>
              </a:rPr>
              <a:t>.</a:t>
            </a:r>
          </a:p>
          <a:p>
            <a:pPr algn="l"/>
            <a:r>
              <a:rPr lang="en-US" sz="3800" baseline="30000" dirty="0">
                <a:solidFill>
                  <a:schemeClr val="tx1"/>
                </a:solidFill>
              </a:rPr>
              <a:t>4</a:t>
            </a:r>
            <a:r>
              <a:rPr lang="en-US" sz="3800" dirty="0">
                <a:solidFill>
                  <a:schemeClr val="tx1"/>
                </a:solidFill>
              </a:rPr>
              <a:t> Lift up your eyes all around, and see;</a:t>
            </a:r>
          </a:p>
          <a:p>
            <a:pPr algn="l"/>
            <a:r>
              <a:rPr lang="en-US" sz="3800" dirty="0">
                <a:solidFill>
                  <a:schemeClr val="tx1"/>
                </a:solidFill>
              </a:rPr>
              <a:t>    they all gather together, they come to you;</a:t>
            </a:r>
          </a:p>
          <a:p>
            <a:pPr algn="l"/>
            <a:r>
              <a:rPr lang="en-US" sz="3800" dirty="0">
                <a:solidFill>
                  <a:schemeClr val="tx1"/>
                </a:solidFill>
              </a:rPr>
              <a:t>your sons shall come from afar,</a:t>
            </a:r>
          </a:p>
          <a:p>
            <a:pPr algn="l"/>
            <a:r>
              <a:rPr lang="en-US" sz="3800" dirty="0">
                <a:solidFill>
                  <a:schemeClr val="tx1"/>
                </a:solidFill>
              </a:rPr>
              <a:t>    and your daughters shall be carried on the hip.</a:t>
            </a:r>
          </a:p>
          <a:p>
            <a:pPr algn="l"/>
            <a:r>
              <a:rPr lang="en-US" sz="3800" baseline="30000" dirty="0">
                <a:solidFill>
                  <a:schemeClr val="tx1"/>
                </a:solidFill>
              </a:rPr>
              <a:t>5 </a:t>
            </a:r>
            <a:r>
              <a:rPr lang="en-US" sz="3800" dirty="0">
                <a:solidFill>
                  <a:schemeClr val="tx1"/>
                </a:solidFill>
              </a:rPr>
              <a:t>…</a:t>
            </a:r>
            <a:r>
              <a:rPr lang="en-US" sz="3800" dirty="0"/>
              <a:t>the abundance of the sea shall be turned to you,</a:t>
            </a:r>
          </a:p>
          <a:p>
            <a:pPr algn="l"/>
            <a:r>
              <a:rPr lang="en-US" sz="3800" dirty="0"/>
              <a:t>    the wealth of the nations shall come to you</a:t>
            </a:r>
            <a:r>
              <a:rPr lang="en-US" sz="3800" dirty="0">
                <a:solidFill>
                  <a:schemeClr val="tx1"/>
                </a:solidFill>
              </a:rPr>
              <a:t>.</a:t>
            </a:r>
          </a:p>
          <a:p>
            <a:pPr algn="l"/>
            <a:r>
              <a:rPr lang="en-US" sz="3800" dirty="0">
                <a:solidFill>
                  <a:schemeClr val="tx1"/>
                </a:solidFill>
              </a:rPr>
              <a:t>                                                         Isaiah 60:2-5</a:t>
            </a:r>
          </a:p>
        </p:txBody>
      </p:sp>
    </p:spTree>
    <p:extLst>
      <p:ext uri="{BB962C8B-B14F-4D97-AF65-F5344CB8AC3E}">
        <p14:creationId xmlns:p14="http://schemas.microsoft.com/office/powerpoint/2010/main" val="1862618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1334952" y="387778"/>
            <a:ext cx="9200244" cy="6247864"/>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4000" baseline="30000" dirty="0">
                <a:solidFill>
                  <a:schemeClr val="tx1"/>
                </a:solidFill>
              </a:rPr>
              <a:t>8</a:t>
            </a:r>
            <a:r>
              <a:rPr lang="en-US" sz="4000" dirty="0">
                <a:solidFill>
                  <a:schemeClr val="tx1"/>
                </a:solidFill>
              </a:rPr>
              <a:t> Who are these that fly like a cloud,</a:t>
            </a:r>
          </a:p>
          <a:p>
            <a:pPr algn="l"/>
            <a:r>
              <a:rPr lang="en-US" sz="4000" dirty="0">
                <a:solidFill>
                  <a:schemeClr val="tx1"/>
                </a:solidFill>
              </a:rPr>
              <a:t>    and like doves to their windows?</a:t>
            </a:r>
          </a:p>
          <a:p>
            <a:pPr algn="l"/>
            <a:r>
              <a:rPr lang="en-US" sz="4000" baseline="30000" dirty="0">
                <a:solidFill>
                  <a:schemeClr val="tx1"/>
                </a:solidFill>
              </a:rPr>
              <a:t>9</a:t>
            </a:r>
            <a:r>
              <a:rPr lang="en-US" sz="4000" dirty="0">
                <a:solidFill>
                  <a:schemeClr val="tx1"/>
                </a:solidFill>
              </a:rPr>
              <a:t> </a:t>
            </a:r>
            <a:r>
              <a:rPr lang="en-US" sz="4000" dirty="0"/>
              <a:t>For the coastlands shall hope for me,</a:t>
            </a:r>
          </a:p>
          <a:p>
            <a:pPr algn="l"/>
            <a:r>
              <a:rPr lang="en-US" sz="4000" dirty="0"/>
              <a:t>    the ships of Tarshish first,</a:t>
            </a:r>
          </a:p>
          <a:p>
            <a:pPr algn="l"/>
            <a:r>
              <a:rPr lang="en-US" sz="4000" dirty="0"/>
              <a:t>to bring your children from afar,</a:t>
            </a:r>
          </a:p>
          <a:p>
            <a:pPr algn="l"/>
            <a:r>
              <a:rPr lang="en-US" sz="4000" dirty="0"/>
              <a:t>    their silver and gold with them,</a:t>
            </a:r>
          </a:p>
          <a:p>
            <a:pPr algn="l"/>
            <a:r>
              <a:rPr lang="en-US" sz="4000" dirty="0"/>
              <a:t>for the name of the Lord your God,</a:t>
            </a:r>
          </a:p>
          <a:p>
            <a:pPr algn="l"/>
            <a:r>
              <a:rPr lang="en-US" sz="4000" dirty="0"/>
              <a:t>    and for the Holy One of Israel</a:t>
            </a:r>
            <a:r>
              <a:rPr lang="en-US" sz="4000" dirty="0">
                <a:solidFill>
                  <a:schemeClr val="tx1"/>
                </a:solidFill>
              </a:rPr>
              <a:t>,</a:t>
            </a:r>
          </a:p>
          <a:p>
            <a:pPr algn="l"/>
            <a:r>
              <a:rPr lang="en-US" sz="4000" dirty="0">
                <a:solidFill>
                  <a:schemeClr val="tx1"/>
                </a:solidFill>
              </a:rPr>
              <a:t>    because he has made you beautiful.</a:t>
            </a:r>
          </a:p>
          <a:p>
            <a:pPr algn="l"/>
            <a:r>
              <a:rPr lang="en-US" sz="4000" dirty="0">
                <a:solidFill>
                  <a:schemeClr val="tx1"/>
                </a:solidFill>
              </a:rPr>
              <a:t>                                             Isaiah 60:8-9</a:t>
            </a:r>
          </a:p>
        </p:txBody>
      </p:sp>
    </p:spTree>
    <p:extLst>
      <p:ext uri="{BB962C8B-B14F-4D97-AF65-F5344CB8AC3E}">
        <p14:creationId xmlns:p14="http://schemas.microsoft.com/office/powerpoint/2010/main" val="1543862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355234" y="3955026"/>
            <a:ext cx="11481527" cy="2554545"/>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spcAft>
                <a:spcPts val="1200"/>
              </a:spcAft>
            </a:pPr>
            <a:r>
              <a:rPr lang="en-US" sz="4000" baseline="30000" dirty="0">
                <a:solidFill>
                  <a:schemeClr val="tx1"/>
                </a:solidFill>
              </a:rPr>
              <a:t>18 </a:t>
            </a:r>
            <a:r>
              <a:rPr lang="en-US" sz="4000" dirty="0">
                <a:solidFill>
                  <a:schemeClr val="tx1"/>
                </a:solidFill>
              </a:rPr>
              <a:t>Her merchandise and her wages will be holy to the Lord. It will not be stored or hoarded, but her merchandise will supply abundant food and fine clothing for those who dwell before the Lord.</a:t>
            </a:r>
          </a:p>
        </p:txBody>
      </p:sp>
      <p:sp>
        <p:nvSpPr>
          <p:cNvPr id="6" name="TextBox 5">
            <a:extLst>
              <a:ext uri="{FF2B5EF4-FFF2-40B4-BE49-F238E27FC236}">
                <a16:creationId xmlns:a16="http://schemas.microsoft.com/office/drawing/2014/main" id="{D5D3334D-CF7C-E807-6A54-CD4661B32C40}"/>
              </a:ext>
            </a:extLst>
          </p:cNvPr>
          <p:cNvSpPr txBox="1"/>
          <p:nvPr/>
        </p:nvSpPr>
        <p:spPr>
          <a:xfrm>
            <a:off x="529937" y="0"/>
            <a:ext cx="11132122" cy="769441"/>
          </a:xfrm>
          <a:prstGeom prst="rect">
            <a:avLst/>
          </a:prstGeom>
          <a:noFill/>
        </p:spPr>
        <p:txBody>
          <a:bodyPr wrap="square" rtlCol="0">
            <a:spAutoFit/>
          </a:bodyPr>
          <a:lstStyle/>
          <a:p>
            <a:pPr algn="ct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#10 – </a:t>
            </a:r>
            <a:r>
              <a:rPr lang="en-US" sz="4400" b="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Tyre</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(Isaiah 23)</a:t>
            </a:r>
          </a:p>
        </p:txBody>
      </p:sp>
      <p:sp>
        <p:nvSpPr>
          <p:cNvPr id="4" name="Rectangle: Rounded Corners 3">
            <a:extLst>
              <a:ext uri="{FF2B5EF4-FFF2-40B4-BE49-F238E27FC236}">
                <a16:creationId xmlns:a16="http://schemas.microsoft.com/office/drawing/2014/main" id="{B5FEA939-394E-684E-7D2F-3E6E7F15172F}"/>
              </a:ext>
            </a:extLst>
          </p:cNvPr>
          <p:cNvSpPr/>
          <p:nvPr/>
        </p:nvSpPr>
        <p:spPr>
          <a:xfrm>
            <a:off x="6746226" y="1055914"/>
            <a:ext cx="5090535" cy="2670482"/>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How does this happen?</a:t>
            </a:r>
          </a:p>
        </p:txBody>
      </p:sp>
    </p:spTree>
    <p:extLst>
      <p:ext uri="{BB962C8B-B14F-4D97-AF65-F5344CB8AC3E}">
        <p14:creationId xmlns:p14="http://schemas.microsoft.com/office/powerpoint/2010/main" val="146581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563879" y="458956"/>
            <a:ext cx="11244943" cy="594008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3800" baseline="30000" dirty="0">
                <a:solidFill>
                  <a:schemeClr val="tx1"/>
                </a:solidFill>
              </a:rPr>
              <a:t>9 </a:t>
            </a:r>
            <a:r>
              <a:rPr lang="en-US" sz="3800" dirty="0">
                <a:solidFill>
                  <a:schemeClr val="tx1"/>
                </a:solidFill>
              </a:rPr>
              <a:t>Or do you not know that </a:t>
            </a:r>
            <a:r>
              <a:rPr lang="en-US" sz="3800" dirty="0"/>
              <a:t>the unrighteous will not inherit the kingdom of God</a:t>
            </a:r>
            <a:r>
              <a:rPr lang="en-US" sz="3800" dirty="0">
                <a:solidFill>
                  <a:schemeClr val="tx1"/>
                </a:solidFill>
              </a:rPr>
              <a:t>? Do not be deceived: neither the sexually immoral, nor idolaters, nor adulterers, nor men who practice homosexuality, </a:t>
            </a:r>
            <a:r>
              <a:rPr lang="en-US" sz="3800" baseline="30000" dirty="0">
                <a:solidFill>
                  <a:schemeClr val="tx1"/>
                </a:solidFill>
              </a:rPr>
              <a:t>10</a:t>
            </a:r>
            <a:r>
              <a:rPr lang="en-US" sz="3800" dirty="0">
                <a:solidFill>
                  <a:schemeClr val="tx1"/>
                </a:solidFill>
              </a:rPr>
              <a:t> nor thieves, nor the </a:t>
            </a:r>
            <a:r>
              <a:rPr lang="en-US" sz="3800" dirty="0"/>
              <a:t>greedy</a:t>
            </a:r>
            <a:r>
              <a:rPr lang="en-US" sz="3800" dirty="0">
                <a:solidFill>
                  <a:schemeClr val="tx1"/>
                </a:solidFill>
              </a:rPr>
              <a:t>, nor drunkards, nor revilers, nor swindlers will inherit the kingdom of God. </a:t>
            </a:r>
            <a:r>
              <a:rPr lang="en-US" sz="3800" baseline="30000" dirty="0">
                <a:solidFill>
                  <a:schemeClr val="tx1"/>
                </a:solidFill>
              </a:rPr>
              <a:t>11</a:t>
            </a:r>
            <a:r>
              <a:rPr lang="en-US" sz="3800" dirty="0">
                <a:solidFill>
                  <a:schemeClr val="tx1"/>
                </a:solidFill>
              </a:rPr>
              <a:t> </a:t>
            </a:r>
            <a:r>
              <a:rPr lang="en-US" sz="3800" dirty="0"/>
              <a:t>And such were some of you. </a:t>
            </a:r>
            <a:r>
              <a:rPr lang="en-US" sz="3800" dirty="0">
                <a:solidFill>
                  <a:schemeClr val="tx1"/>
                </a:solidFill>
              </a:rPr>
              <a:t>But you were washed, you were sanctified, you were justified in the name of the Lord Jesus Christ and by the Spirit of our God. </a:t>
            </a:r>
          </a:p>
          <a:p>
            <a:pPr algn="l"/>
            <a:r>
              <a:rPr lang="en-US" sz="3800" dirty="0">
                <a:solidFill>
                  <a:schemeClr val="tx1"/>
                </a:solidFill>
              </a:rPr>
              <a:t>                                              1 Corinthians 6:9-11</a:t>
            </a:r>
          </a:p>
        </p:txBody>
      </p:sp>
    </p:spTree>
    <p:extLst>
      <p:ext uri="{BB962C8B-B14F-4D97-AF65-F5344CB8AC3E}">
        <p14:creationId xmlns:p14="http://schemas.microsoft.com/office/powerpoint/2010/main" val="2346671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563879" y="458956"/>
            <a:ext cx="11244943" cy="5940088"/>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3800" baseline="30000" dirty="0">
                <a:solidFill>
                  <a:schemeClr val="tx1"/>
                </a:solidFill>
              </a:rPr>
              <a:t>9 </a:t>
            </a:r>
            <a:r>
              <a:rPr lang="en-US" sz="3800" dirty="0">
                <a:solidFill>
                  <a:schemeClr val="tx1"/>
                </a:solidFill>
              </a:rPr>
              <a:t>Or do you not know that the unrighteous will not inherit the kingdom of God? Do not be deceived: neither the sexually immoral, nor idolaters, nor adulterers, nor men who practice homosexuality, </a:t>
            </a:r>
            <a:r>
              <a:rPr lang="en-US" sz="3800" baseline="30000" dirty="0">
                <a:solidFill>
                  <a:schemeClr val="tx1"/>
                </a:solidFill>
              </a:rPr>
              <a:t>10</a:t>
            </a:r>
            <a:r>
              <a:rPr lang="en-US" sz="3800" dirty="0">
                <a:solidFill>
                  <a:schemeClr val="tx1"/>
                </a:solidFill>
              </a:rPr>
              <a:t> nor thieves, nor the greedy, nor drunkards, nor revilers, nor swindlers will inherit the kingdom of God. </a:t>
            </a:r>
            <a:r>
              <a:rPr lang="en-US" sz="3800" baseline="30000" dirty="0">
                <a:solidFill>
                  <a:schemeClr val="tx1"/>
                </a:solidFill>
              </a:rPr>
              <a:t>11</a:t>
            </a:r>
            <a:r>
              <a:rPr lang="en-US" sz="3800" dirty="0">
                <a:solidFill>
                  <a:schemeClr val="tx1"/>
                </a:solidFill>
              </a:rPr>
              <a:t> And such were some of you.</a:t>
            </a:r>
            <a:r>
              <a:rPr lang="en-US" sz="3800" dirty="0"/>
              <a:t> But you were washed, you were sanctified, you were justified in the name of the Lord Jesus Christ and by the Spirit of our God.</a:t>
            </a:r>
            <a:r>
              <a:rPr lang="en-US" sz="3800" dirty="0">
                <a:solidFill>
                  <a:schemeClr val="tx1"/>
                </a:solidFill>
              </a:rPr>
              <a:t> </a:t>
            </a:r>
          </a:p>
          <a:p>
            <a:pPr algn="l"/>
            <a:r>
              <a:rPr lang="en-US" sz="3800" dirty="0">
                <a:solidFill>
                  <a:schemeClr val="tx1"/>
                </a:solidFill>
              </a:rPr>
              <a:t>                                              1 Corinthians 6:9-11</a:t>
            </a:r>
          </a:p>
        </p:txBody>
      </p:sp>
      <p:sp>
        <p:nvSpPr>
          <p:cNvPr id="2" name="Rectangle: Rounded Corners 1">
            <a:extLst>
              <a:ext uri="{FF2B5EF4-FFF2-40B4-BE49-F238E27FC236}">
                <a16:creationId xmlns:a16="http://schemas.microsoft.com/office/drawing/2014/main" id="{0590A641-BD6E-F22D-BB9A-DBB8816EC535}"/>
              </a:ext>
            </a:extLst>
          </p:cNvPr>
          <p:cNvSpPr/>
          <p:nvPr/>
        </p:nvSpPr>
        <p:spPr>
          <a:xfrm>
            <a:off x="2371091" y="1197428"/>
            <a:ext cx="7449818" cy="2670482"/>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It only happens when </a:t>
            </a:r>
            <a:r>
              <a:rPr lang="en-US" sz="4000" b="1" dirty="0">
                <a:solidFill>
                  <a:srgbClr val="FFFF00"/>
                </a:solidFill>
                <a:effectLst>
                  <a:glow rad="101600">
                    <a:schemeClr val="bg1">
                      <a:alpha val="80000"/>
                    </a:schemeClr>
                  </a:glow>
                </a:effectLst>
                <a:latin typeface="Calibri" panose="020F0502020204030204" pitchFamily="34" charset="0"/>
                <a:cs typeface="Calibri" panose="020F0502020204030204" pitchFamily="34" charset="0"/>
              </a:rPr>
              <a:t>God washes our hearts</a:t>
            </a: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He does this when we put our trust in Jesus.</a:t>
            </a:r>
          </a:p>
        </p:txBody>
      </p:sp>
    </p:spTree>
    <p:extLst>
      <p:ext uri="{BB962C8B-B14F-4D97-AF65-F5344CB8AC3E}">
        <p14:creationId xmlns:p14="http://schemas.microsoft.com/office/powerpoint/2010/main" val="368222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0C6135-CDEA-5E29-7C4E-B406F1AD4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0A64C01-FC6B-2CEC-ADFC-F3DDFE21D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09" y="3602213"/>
            <a:ext cx="4693566" cy="3129044"/>
          </a:xfrm>
          <a:prstGeom prst="rect">
            <a:avLst/>
          </a:prstGeom>
          <a:noFill/>
          <a:ln w="12700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BED5B7-66C5-0881-0086-E1C8C0EB5377}"/>
              </a:ext>
            </a:extLst>
          </p:cNvPr>
          <p:cNvSpPr txBox="1"/>
          <p:nvPr/>
        </p:nvSpPr>
        <p:spPr>
          <a:xfrm>
            <a:off x="94879" y="5407818"/>
            <a:ext cx="11981324" cy="1323439"/>
          </a:xfrm>
          <a:prstGeom prst="rect">
            <a:avLst/>
          </a:prstGeom>
          <a:noFill/>
          <a:ln w="63500">
            <a:noFill/>
          </a:ln>
        </p:spPr>
        <p:txBody>
          <a:bodyPr wrap="square" rtlCol="0">
            <a:spAutoFit/>
          </a:bodyPr>
          <a:lstStyle/>
          <a:p>
            <a:pPr algn="ctr">
              <a:spcAft>
                <a:spcPts val="1200"/>
              </a:spcAft>
            </a:pPr>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would God say in a message to today’s most successful business leaders or wealthiest nations?</a:t>
            </a:r>
          </a:p>
        </p:txBody>
      </p:sp>
    </p:spTree>
    <p:extLst>
      <p:ext uri="{BB962C8B-B14F-4D97-AF65-F5344CB8AC3E}">
        <p14:creationId xmlns:p14="http://schemas.microsoft.com/office/powerpoint/2010/main" val="3784288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0C6135-CDEA-5E29-7C4E-B406F1AD4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0A64C01-FC6B-2CEC-ADFC-F3DDFE21D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09" y="3602213"/>
            <a:ext cx="4693566" cy="3129044"/>
          </a:xfrm>
          <a:prstGeom prst="rect">
            <a:avLst/>
          </a:prstGeom>
          <a:noFill/>
          <a:ln w="12700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BED5B7-66C5-0881-0086-E1C8C0EB5377}"/>
              </a:ext>
            </a:extLst>
          </p:cNvPr>
          <p:cNvSpPr txBox="1"/>
          <p:nvPr/>
        </p:nvSpPr>
        <p:spPr>
          <a:xfrm>
            <a:off x="87088" y="4959906"/>
            <a:ext cx="11981324" cy="1785104"/>
          </a:xfrm>
          <a:prstGeom prst="rect">
            <a:avLst/>
          </a:prstGeom>
          <a:noFill/>
          <a:ln w="63500">
            <a:noFill/>
          </a:ln>
        </p:spPr>
        <p:txBody>
          <a:bodyPr wrap="square" rtlCol="0">
            <a:spAutoFit/>
          </a:bodyPr>
          <a:lstStyle/>
          <a:p>
            <a:pPr algn="ctr">
              <a:spcAft>
                <a:spcPts val="1200"/>
              </a:spcAft>
            </a:pPr>
            <a:r>
              <a:rPr lang="en-US" sz="4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 problem is not success – it is </a:t>
            </a:r>
            <a:r>
              <a:rPr lang="en-US" sz="6000" b="1" u="sng"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Pride</a:t>
            </a:r>
          </a:p>
          <a:p>
            <a:pPr algn="ctr">
              <a:spcAft>
                <a:spcPts val="1200"/>
              </a:spcAft>
            </a:pPr>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 problem for all of us when we succeed at anything!</a:t>
            </a:r>
          </a:p>
        </p:txBody>
      </p:sp>
    </p:spTree>
    <p:extLst>
      <p:ext uri="{BB962C8B-B14F-4D97-AF65-F5344CB8AC3E}">
        <p14:creationId xmlns:p14="http://schemas.microsoft.com/office/powerpoint/2010/main" val="19811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BBBCE2B-07DB-756C-9182-E3B8C2831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
            <a:ext cx="12192000" cy="6848094"/>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88CED4CC-ABAE-5074-04FE-0483561D0064}"/>
              </a:ext>
            </a:extLst>
          </p:cNvPr>
          <p:cNvSpPr txBox="1"/>
          <p:nvPr/>
        </p:nvSpPr>
        <p:spPr>
          <a:xfrm>
            <a:off x="473528" y="4236299"/>
            <a:ext cx="11244943" cy="2431435"/>
          </a:xfrm>
          <a:prstGeom prst="rect">
            <a:avLst/>
          </a:prstGeom>
          <a:solidFill>
            <a:srgbClr val="4D5B8A">
              <a:alpha val="70000"/>
            </a:srgbClr>
          </a:solidFill>
        </p:spPr>
        <p:txBody>
          <a:bodyPr wrap="square" rtlCol="0">
            <a:spAutoFit/>
          </a:bodyPr>
          <a:lstStyle>
            <a:defPPr>
              <a:defRPr lang="en-US"/>
            </a:defPPr>
            <a:lvl1pPr algn="ctr">
              <a:defRPr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l"/>
            <a:r>
              <a:rPr lang="en-US" sz="3800" dirty="0">
                <a:solidFill>
                  <a:schemeClr val="tx1"/>
                </a:solidFill>
              </a:rPr>
              <a:t>For who makes you different from anyone else? What do you have that you did not receive? And if you did receive it, why do you boast as though you did not?</a:t>
            </a:r>
          </a:p>
          <a:p>
            <a:pPr algn="l"/>
            <a:r>
              <a:rPr lang="en-US" sz="3800" dirty="0">
                <a:solidFill>
                  <a:schemeClr val="tx1"/>
                </a:solidFill>
              </a:rPr>
              <a:t>                                              1 Corinthians 4:7</a:t>
            </a:r>
          </a:p>
        </p:txBody>
      </p:sp>
      <p:sp>
        <p:nvSpPr>
          <p:cNvPr id="2" name="Rectangle: Rounded Corners 1">
            <a:extLst>
              <a:ext uri="{FF2B5EF4-FFF2-40B4-BE49-F238E27FC236}">
                <a16:creationId xmlns:a16="http://schemas.microsoft.com/office/drawing/2014/main" id="{43FA268A-1B58-95AF-9F33-1B7EB5355D74}"/>
              </a:ext>
            </a:extLst>
          </p:cNvPr>
          <p:cNvSpPr/>
          <p:nvPr/>
        </p:nvSpPr>
        <p:spPr>
          <a:xfrm>
            <a:off x="2825783" y="1197428"/>
            <a:ext cx="6540434" cy="2431435"/>
          </a:xfrm>
          <a:prstGeom prst="roundRect">
            <a:avLst/>
          </a:prstGeom>
          <a:solidFill>
            <a:srgbClr val="4D5B8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From first to last, life is about what God has done – not what we have done!</a:t>
            </a:r>
          </a:p>
        </p:txBody>
      </p:sp>
    </p:spTree>
    <p:extLst>
      <p:ext uri="{BB962C8B-B14F-4D97-AF65-F5344CB8AC3E}">
        <p14:creationId xmlns:p14="http://schemas.microsoft.com/office/powerpoint/2010/main" val="9680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2A451-E199-02C4-247A-7750B1EE9B08}"/>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3228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F2E22ED-1FE1-0A0F-DC73-A12114ACA4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671" r="44597" b="10584"/>
          <a:stretch/>
        </p:blipFill>
        <p:spPr bwMode="auto">
          <a:xfrm>
            <a:off x="139791" y="287988"/>
            <a:ext cx="7012812" cy="6282023"/>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grpSp>
        <p:nvGrpSpPr>
          <p:cNvPr id="3" name="Group 2">
            <a:extLst>
              <a:ext uri="{FF2B5EF4-FFF2-40B4-BE49-F238E27FC236}">
                <a16:creationId xmlns:a16="http://schemas.microsoft.com/office/drawing/2014/main" id="{30702A14-58D9-F648-68C0-D4B5B08E5C59}"/>
              </a:ext>
            </a:extLst>
          </p:cNvPr>
          <p:cNvGrpSpPr/>
          <p:nvPr/>
        </p:nvGrpSpPr>
        <p:grpSpPr>
          <a:xfrm>
            <a:off x="4844309" y="2868050"/>
            <a:ext cx="1350783" cy="707886"/>
            <a:chOff x="4844309" y="2868050"/>
            <a:chExt cx="1350783" cy="707886"/>
          </a:xfrm>
        </p:grpSpPr>
        <p:sp>
          <p:nvSpPr>
            <p:cNvPr id="4" name="Star: 5 Points 3">
              <a:extLst>
                <a:ext uri="{FF2B5EF4-FFF2-40B4-BE49-F238E27FC236}">
                  <a16:creationId xmlns:a16="http://schemas.microsoft.com/office/drawing/2014/main" id="{4A9ABA53-329B-198A-0735-CA1D55EDC098}"/>
                </a:ext>
              </a:extLst>
            </p:cNvPr>
            <p:cNvSpPr/>
            <p:nvPr/>
          </p:nvSpPr>
          <p:spPr>
            <a:xfrm>
              <a:off x="5847620" y="3153954"/>
              <a:ext cx="347472" cy="356831"/>
            </a:xfrm>
            <a:prstGeom prst="star5">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DBCE3A-077A-589F-84BC-A991F6D6C9A9}"/>
                </a:ext>
              </a:extLst>
            </p:cNvPr>
            <p:cNvSpPr txBox="1"/>
            <p:nvPr/>
          </p:nvSpPr>
          <p:spPr>
            <a:xfrm>
              <a:off x="4844309" y="2868050"/>
              <a:ext cx="1100622" cy="707886"/>
            </a:xfrm>
            <a:prstGeom prst="rect">
              <a:avLst/>
            </a:prstGeom>
            <a:noFill/>
          </p:spPr>
          <p:txBody>
            <a:bodyPr wrap="none" rtlCol="0">
              <a:spAutoFit/>
            </a:bodyPr>
            <a:lstStyle/>
            <a:p>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endParaRPr lang="en-US" sz="4000" b="1" dirty="0">
                <a:solidFill>
                  <a:srgbClr val="FFFF00"/>
                </a:solidFill>
                <a:effectLst>
                  <a:glow rad="101600">
                    <a:schemeClr val="bg1"/>
                  </a:glow>
                </a:effectLst>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01010555-2AAB-A3EE-6A9C-E2B112162695}"/>
              </a:ext>
            </a:extLst>
          </p:cNvPr>
          <p:cNvGrpSpPr/>
          <p:nvPr/>
        </p:nvGrpSpPr>
        <p:grpSpPr>
          <a:xfrm>
            <a:off x="4703908" y="2421723"/>
            <a:ext cx="1587577" cy="790730"/>
            <a:chOff x="4703908" y="2421723"/>
            <a:chExt cx="1587577" cy="790730"/>
          </a:xfrm>
        </p:grpSpPr>
        <p:sp>
          <p:nvSpPr>
            <p:cNvPr id="6" name="Star: 5 Points 5">
              <a:extLst>
                <a:ext uri="{FF2B5EF4-FFF2-40B4-BE49-F238E27FC236}">
                  <a16:creationId xmlns:a16="http://schemas.microsoft.com/office/drawing/2014/main" id="{61AE1C4B-7891-6801-1A28-1A366FEE2067}"/>
                </a:ext>
              </a:extLst>
            </p:cNvPr>
            <p:cNvSpPr/>
            <p:nvPr/>
          </p:nvSpPr>
          <p:spPr>
            <a:xfrm>
              <a:off x="5944013" y="2855622"/>
              <a:ext cx="347472" cy="356831"/>
            </a:xfrm>
            <a:prstGeom prst="star5">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F2DC3F-C0D0-8004-41E4-60CFDFC368B6}"/>
                </a:ext>
              </a:extLst>
            </p:cNvPr>
            <p:cNvSpPr txBox="1"/>
            <p:nvPr/>
          </p:nvSpPr>
          <p:spPr>
            <a:xfrm>
              <a:off x="4703908" y="2421723"/>
              <a:ext cx="1380506"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Sidon</a:t>
              </a:r>
            </a:p>
          </p:txBody>
        </p:sp>
      </p:grpSp>
      <p:grpSp>
        <p:nvGrpSpPr>
          <p:cNvPr id="20" name="Group 19">
            <a:extLst>
              <a:ext uri="{FF2B5EF4-FFF2-40B4-BE49-F238E27FC236}">
                <a16:creationId xmlns:a16="http://schemas.microsoft.com/office/drawing/2014/main" id="{C8C6FA61-8A50-08E0-696D-6158B36943A2}"/>
              </a:ext>
            </a:extLst>
          </p:cNvPr>
          <p:cNvGrpSpPr/>
          <p:nvPr/>
        </p:nvGrpSpPr>
        <p:grpSpPr>
          <a:xfrm>
            <a:off x="7333829" y="136595"/>
            <a:ext cx="4693993" cy="6584810"/>
            <a:chOff x="6865739" y="136595"/>
            <a:chExt cx="4693993" cy="6584810"/>
          </a:xfrm>
        </p:grpSpPr>
        <p:pic>
          <p:nvPicPr>
            <p:cNvPr id="1028" name="Picture 4" descr="CDN media">
              <a:extLst>
                <a:ext uri="{FF2B5EF4-FFF2-40B4-BE49-F238E27FC236}">
                  <a16:creationId xmlns:a16="http://schemas.microsoft.com/office/drawing/2014/main" id="{4F5E4F80-AFDC-EA71-A950-DC88A0C26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60" t="7600" r="5744" b="26000"/>
            <a:stretch/>
          </p:blipFill>
          <p:spPr bwMode="auto">
            <a:xfrm>
              <a:off x="6865739" y="136595"/>
              <a:ext cx="4693993" cy="658481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FD32890-CB1F-85CB-82BF-0BC2B2FD0979}"/>
                </a:ext>
              </a:extLst>
            </p:cNvPr>
            <p:cNvGrpSpPr/>
            <p:nvPr/>
          </p:nvGrpSpPr>
          <p:grpSpPr>
            <a:xfrm>
              <a:off x="7345389" y="4665711"/>
              <a:ext cx="1823067" cy="707886"/>
              <a:chOff x="822669" y="398511"/>
              <a:chExt cx="1823067" cy="707886"/>
            </a:xfrm>
          </p:grpSpPr>
          <p:sp>
            <p:nvSpPr>
              <p:cNvPr id="11" name="Star: 5 Points 10">
                <a:extLst>
                  <a:ext uri="{FF2B5EF4-FFF2-40B4-BE49-F238E27FC236}">
                    <a16:creationId xmlns:a16="http://schemas.microsoft.com/office/drawing/2014/main" id="{D03AC0D5-66D6-5BB5-5B1D-0B64D8068689}"/>
                  </a:ext>
                </a:extLst>
              </p:cNvPr>
              <p:cNvSpPr/>
              <p:nvPr/>
            </p:nvSpPr>
            <p:spPr>
              <a:xfrm>
                <a:off x="1937489" y="481556"/>
                <a:ext cx="708247" cy="624841"/>
              </a:xfrm>
              <a:prstGeom prst="star5">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49780E7-35E5-8797-4CB5-512CE2F3C411}"/>
                  </a:ext>
                </a:extLst>
              </p:cNvPr>
              <p:cNvSpPr txBox="1"/>
              <p:nvPr/>
            </p:nvSpPr>
            <p:spPr>
              <a:xfrm>
                <a:off x="822669" y="398511"/>
                <a:ext cx="1100622" cy="707886"/>
              </a:xfrm>
              <a:prstGeom prst="rect">
                <a:avLst/>
              </a:prstGeom>
              <a:noFill/>
            </p:spPr>
            <p:txBody>
              <a:bodyPr wrap="none" rtlCol="0">
                <a:spAutoFit/>
              </a:bodyPr>
              <a:lstStyle/>
              <a:p>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endParaRPr lang="en-US" sz="4000" b="1" dirty="0">
                  <a:solidFill>
                    <a:srgbClr val="FFFF00"/>
                  </a:solidFill>
                  <a:effectLst>
                    <a:glow rad="101600">
                      <a:schemeClr val="bg1"/>
                    </a:glow>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13801281-E7AC-B0A6-DF1E-64D2F88B0490}"/>
                </a:ext>
              </a:extLst>
            </p:cNvPr>
            <p:cNvGrpSpPr/>
            <p:nvPr/>
          </p:nvGrpSpPr>
          <p:grpSpPr>
            <a:xfrm>
              <a:off x="7342517" y="3957825"/>
              <a:ext cx="2088753" cy="707886"/>
              <a:chOff x="7342517" y="3957825"/>
              <a:chExt cx="2088753" cy="707886"/>
            </a:xfrm>
          </p:grpSpPr>
          <p:sp>
            <p:nvSpPr>
              <p:cNvPr id="16" name="TextBox 15">
                <a:extLst>
                  <a:ext uri="{FF2B5EF4-FFF2-40B4-BE49-F238E27FC236}">
                    <a16:creationId xmlns:a16="http://schemas.microsoft.com/office/drawing/2014/main" id="{87B2C376-71C0-2F24-610E-B995BC8E0720}"/>
                  </a:ext>
                </a:extLst>
              </p:cNvPr>
              <p:cNvSpPr txBox="1"/>
              <p:nvPr/>
            </p:nvSpPr>
            <p:spPr>
              <a:xfrm>
                <a:off x="7342517" y="3957825"/>
                <a:ext cx="1380506"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Sidon</a:t>
                </a:r>
              </a:p>
            </p:txBody>
          </p:sp>
          <p:sp>
            <p:nvSpPr>
              <p:cNvPr id="17" name="Star: 5 Points 16">
                <a:extLst>
                  <a:ext uri="{FF2B5EF4-FFF2-40B4-BE49-F238E27FC236}">
                    <a16:creationId xmlns:a16="http://schemas.microsoft.com/office/drawing/2014/main" id="{FE4724D8-7631-60D1-678A-521D9BA81AA6}"/>
                  </a:ext>
                </a:extLst>
              </p:cNvPr>
              <p:cNvSpPr/>
              <p:nvPr/>
            </p:nvSpPr>
            <p:spPr>
              <a:xfrm>
                <a:off x="8723023" y="4040870"/>
                <a:ext cx="708247" cy="624841"/>
              </a:xfrm>
              <a:prstGeom prst="star5">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7505ADD8-3F22-BDC7-1365-EB5365978E53}"/>
                </a:ext>
              </a:extLst>
            </p:cNvPr>
            <p:cNvSpPr txBox="1"/>
            <p:nvPr/>
          </p:nvSpPr>
          <p:spPr>
            <a:xfrm>
              <a:off x="7000993" y="644732"/>
              <a:ext cx="2988319" cy="1754326"/>
            </a:xfrm>
            <a:prstGeom prst="rect">
              <a:avLst/>
            </a:prstGeom>
            <a:noFill/>
          </p:spPr>
          <p:txBody>
            <a:bodyPr wrap="none" rtlCol="0">
              <a:spAutoFit/>
            </a:bodyPr>
            <a:lstStyle/>
            <a:p>
              <a:pPr algn="ctr"/>
              <a:r>
                <a:rPr lang="en-US" sz="5400" b="1" dirty="0">
                  <a:solidFill>
                    <a:srgbClr val="FFFF00"/>
                  </a:solidFill>
                  <a:effectLst>
                    <a:glow rad="101600">
                      <a:schemeClr val="bg1"/>
                    </a:glow>
                  </a:effectLst>
                  <a:latin typeface="Calibri" panose="020F0502020204030204" pitchFamily="34" charset="0"/>
                  <a:cs typeface="Calibri" panose="020F0502020204030204" pitchFamily="34" charset="0"/>
                </a:rPr>
                <a:t>Phoenicia</a:t>
              </a:r>
            </a:p>
            <a:p>
              <a:pPr algn="ctr"/>
              <a:r>
                <a:rPr lang="en-US" sz="5400" b="1" dirty="0">
                  <a:solidFill>
                    <a:srgbClr val="FFFF00"/>
                  </a:solidFill>
                  <a:effectLst>
                    <a:glow rad="101600">
                      <a:schemeClr val="bg1"/>
                    </a:glow>
                  </a:effectLst>
                  <a:latin typeface="Calibri" panose="020F0502020204030204" pitchFamily="34" charset="0"/>
                  <a:cs typeface="Calibri" panose="020F0502020204030204" pitchFamily="34" charset="0"/>
                </a:rPr>
                <a:t>(Canaan)</a:t>
              </a:r>
            </a:p>
          </p:txBody>
        </p:sp>
      </p:grpSp>
      <p:sp>
        <p:nvSpPr>
          <p:cNvPr id="15" name="Star: 5 Points 14">
            <a:extLst>
              <a:ext uri="{FF2B5EF4-FFF2-40B4-BE49-F238E27FC236}">
                <a16:creationId xmlns:a16="http://schemas.microsoft.com/office/drawing/2014/main" id="{114EC3DE-FA46-5999-0122-E1EDF56D2628}"/>
              </a:ext>
            </a:extLst>
          </p:cNvPr>
          <p:cNvSpPr/>
          <p:nvPr/>
        </p:nvSpPr>
        <p:spPr>
          <a:xfrm>
            <a:off x="5585528" y="3724457"/>
            <a:ext cx="871656" cy="707886"/>
          </a:xfrm>
          <a:prstGeom prst="star5">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E91D7F-2540-7050-63DE-08BDFD3D3120}"/>
              </a:ext>
            </a:extLst>
          </p:cNvPr>
          <p:cNvSpPr txBox="1"/>
          <p:nvPr/>
        </p:nvSpPr>
        <p:spPr>
          <a:xfrm>
            <a:off x="4869931" y="4332512"/>
            <a:ext cx="2331087"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Jerusalem</a:t>
            </a:r>
          </a:p>
        </p:txBody>
      </p:sp>
    </p:spTree>
    <p:extLst>
      <p:ext uri="{BB962C8B-B14F-4D97-AF65-F5344CB8AC3E}">
        <p14:creationId xmlns:p14="http://schemas.microsoft.com/office/powerpoint/2010/main" val="45519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52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anim calcmode="lin" valueType="num">
                                      <p:cBhvr>
                                        <p:cTn id="21" dur="500" fill="hold"/>
                                        <p:tgtEl>
                                          <p:spTgt spid="20"/>
                                        </p:tgtEl>
                                        <p:attrNameLst>
                                          <p:attrName>ppt_x</p:attrName>
                                        </p:attrNameLst>
                                      </p:cBhvr>
                                      <p:tavLst>
                                        <p:tav tm="0">
                                          <p:val>
                                            <p:fltVal val="0.5"/>
                                          </p:val>
                                        </p:tav>
                                        <p:tav tm="100000">
                                          <p:val>
                                            <p:strVal val="#ppt_x"/>
                                          </p:val>
                                        </p:tav>
                                      </p:tavLst>
                                    </p:anim>
                                    <p:anim calcmode="lin" valueType="num">
                                      <p:cBhvr>
                                        <p:cTn id="22" dur="500" fill="hold"/>
                                        <p:tgtEl>
                                          <p:spTgt spid="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europe with different colored spots&#10;&#10;Description automatically generated">
            <a:extLst>
              <a:ext uri="{FF2B5EF4-FFF2-40B4-BE49-F238E27FC236}">
                <a16:creationId xmlns:a16="http://schemas.microsoft.com/office/drawing/2014/main" id="{E794AB0F-ACDF-4DC5-75C3-8218C3058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 y="0"/>
            <a:ext cx="12189543"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FD01DA33-E272-94CC-BB40-D9EB1250320B}"/>
              </a:ext>
            </a:extLst>
          </p:cNvPr>
          <p:cNvSpPr txBox="1"/>
          <p:nvPr/>
        </p:nvSpPr>
        <p:spPr>
          <a:xfrm>
            <a:off x="2635594" y="0"/>
            <a:ext cx="6725605" cy="707886"/>
          </a:xfrm>
          <a:prstGeom prst="rect">
            <a:avLst/>
          </a:prstGeom>
          <a:solidFill>
            <a:srgbClr val="80879A"/>
          </a:solidFill>
        </p:spPr>
        <p:txBody>
          <a:bodyPr wrap="square" rtlCol="0">
            <a:spAutoFit/>
          </a:bodyPr>
          <a:lstStyle/>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Phoenicia in Isaiah’s Time</a:t>
            </a:r>
          </a:p>
        </p:txBody>
      </p:sp>
    </p:spTree>
    <p:extLst>
      <p:ext uri="{BB962C8B-B14F-4D97-AF65-F5344CB8AC3E}">
        <p14:creationId xmlns:p14="http://schemas.microsoft.com/office/powerpoint/2010/main" val="32346921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europe with different colored spots&#10;&#10;Description automatically generated">
            <a:extLst>
              <a:ext uri="{FF2B5EF4-FFF2-40B4-BE49-F238E27FC236}">
                <a16:creationId xmlns:a16="http://schemas.microsoft.com/office/drawing/2014/main" id="{E794AB0F-ACDF-4DC5-75C3-8218C3058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 y="0"/>
            <a:ext cx="12189543" cy="6858000"/>
          </a:xfrm>
          <a:prstGeom prst="rect">
            <a:avLst/>
          </a:prstGeom>
        </p:spPr>
      </p:pic>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sp>
        <p:nvSpPr>
          <p:cNvPr id="3" name="TextBox 2">
            <a:extLst>
              <a:ext uri="{FF2B5EF4-FFF2-40B4-BE49-F238E27FC236}">
                <a16:creationId xmlns:a16="http://schemas.microsoft.com/office/drawing/2014/main" id="{FD01DA33-E272-94CC-BB40-D9EB1250320B}"/>
              </a:ext>
            </a:extLst>
          </p:cNvPr>
          <p:cNvSpPr txBox="1"/>
          <p:nvPr/>
        </p:nvSpPr>
        <p:spPr>
          <a:xfrm>
            <a:off x="2635594" y="0"/>
            <a:ext cx="6725605" cy="707886"/>
          </a:xfrm>
          <a:prstGeom prst="rect">
            <a:avLst/>
          </a:prstGeom>
          <a:solidFill>
            <a:srgbClr val="80879A"/>
          </a:solidFill>
        </p:spPr>
        <p:txBody>
          <a:bodyPr wrap="square" rtlCol="0">
            <a:spAutoFit/>
          </a:bodyPr>
          <a:lstStyle/>
          <a:p>
            <a:pPr algn="ct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Phoenicia in Isaiah’s Time</a:t>
            </a:r>
          </a:p>
        </p:txBody>
      </p:sp>
      <p:sp>
        <p:nvSpPr>
          <p:cNvPr id="2" name="TextBox 1">
            <a:extLst>
              <a:ext uri="{FF2B5EF4-FFF2-40B4-BE49-F238E27FC236}">
                <a16:creationId xmlns:a16="http://schemas.microsoft.com/office/drawing/2014/main" id="{BE414A00-FEA9-1BC8-DBBB-37C00AD8AC79}"/>
              </a:ext>
            </a:extLst>
          </p:cNvPr>
          <p:cNvSpPr txBox="1"/>
          <p:nvPr/>
        </p:nvSpPr>
        <p:spPr>
          <a:xfrm>
            <a:off x="898696" y="5534561"/>
            <a:ext cx="10394606" cy="1323439"/>
          </a:xfrm>
          <a:prstGeom prst="rect">
            <a:avLst/>
          </a:prstGeom>
          <a:solidFill>
            <a:srgbClr val="80879A">
              <a:alpha val="70000"/>
            </a:srgbClr>
          </a:solidFill>
        </p:spPr>
        <p:txBody>
          <a:bodyPr wrap="square" rtlCol="0">
            <a:spAutoFit/>
          </a:bodyPr>
          <a:lstStyle/>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Assyria, Egypt, Babylon grew by force</a:t>
            </a:r>
          </a:p>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Phoenicia grew by trade</a:t>
            </a:r>
          </a:p>
        </p:txBody>
      </p:sp>
    </p:spTree>
    <p:extLst>
      <p:ext uri="{BB962C8B-B14F-4D97-AF65-F5344CB8AC3E}">
        <p14:creationId xmlns:p14="http://schemas.microsoft.com/office/powerpoint/2010/main" val="385196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pic>
        <p:nvPicPr>
          <p:cNvPr id="1028" name="Picture 4" descr="CDN media">
            <a:extLst>
              <a:ext uri="{FF2B5EF4-FFF2-40B4-BE49-F238E27FC236}">
                <a16:creationId xmlns:a16="http://schemas.microsoft.com/office/drawing/2014/main" id="{4F5E4F80-AFDC-EA71-A950-DC88A0C26E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60" t="7600" r="5744" b="26000"/>
          <a:stretch/>
        </p:blipFill>
        <p:spPr bwMode="auto">
          <a:xfrm>
            <a:off x="7272139" y="136595"/>
            <a:ext cx="4693993" cy="658481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FD32890-CB1F-85CB-82BF-0BC2B2FD0979}"/>
              </a:ext>
            </a:extLst>
          </p:cNvPr>
          <p:cNvGrpSpPr/>
          <p:nvPr/>
        </p:nvGrpSpPr>
        <p:grpSpPr>
          <a:xfrm>
            <a:off x="7751789" y="4665711"/>
            <a:ext cx="1823067" cy="707886"/>
            <a:chOff x="822669" y="398511"/>
            <a:chExt cx="1823067" cy="707886"/>
          </a:xfrm>
        </p:grpSpPr>
        <p:sp>
          <p:nvSpPr>
            <p:cNvPr id="11" name="Star: 5 Points 10">
              <a:extLst>
                <a:ext uri="{FF2B5EF4-FFF2-40B4-BE49-F238E27FC236}">
                  <a16:creationId xmlns:a16="http://schemas.microsoft.com/office/drawing/2014/main" id="{D03AC0D5-66D6-5BB5-5B1D-0B64D8068689}"/>
                </a:ext>
              </a:extLst>
            </p:cNvPr>
            <p:cNvSpPr/>
            <p:nvPr/>
          </p:nvSpPr>
          <p:spPr>
            <a:xfrm>
              <a:off x="1937489" y="481556"/>
              <a:ext cx="708247" cy="624841"/>
            </a:xfrm>
            <a:prstGeom prst="star5">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49780E7-35E5-8797-4CB5-512CE2F3C411}"/>
                </a:ext>
              </a:extLst>
            </p:cNvPr>
            <p:cNvSpPr txBox="1"/>
            <p:nvPr/>
          </p:nvSpPr>
          <p:spPr>
            <a:xfrm>
              <a:off x="822669" y="398511"/>
              <a:ext cx="1100622" cy="707886"/>
            </a:xfrm>
            <a:prstGeom prst="rect">
              <a:avLst/>
            </a:prstGeom>
            <a:noFill/>
          </p:spPr>
          <p:txBody>
            <a:bodyPr wrap="none" rtlCol="0">
              <a:spAutoFit/>
            </a:bodyPr>
            <a:lstStyle/>
            <a:p>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endParaRPr lang="en-US" sz="4000" b="1" dirty="0">
                <a:solidFill>
                  <a:srgbClr val="FFFF00"/>
                </a:solidFill>
                <a:effectLst>
                  <a:glow rad="101600">
                    <a:schemeClr val="bg1"/>
                  </a:glow>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13801281-E7AC-B0A6-DF1E-64D2F88B0490}"/>
              </a:ext>
            </a:extLst>
          </p:cNvPr>
          <p:cNvGrpSpPr/>
          <p:nvPr/>
        </p:nvGrpSpPr>
        <p:grpSpPr>
          <a:xfrm>
            <a:off x="9129423" y="3999347"/>
            <a:ext cx="2137168" cy="707886"/>
            <a:chOff x="8723023" y="3999347"/>
            <a:chExt cx="2137168" cy="707886"/>
          </a:xfrm>
        </p:grpSpPr>
        <p:sp>
          <p:nvSpPr>
            <p:cNvPr id="16" name="TextBox 15">
              <a:extLst>
                <a:ext uri="{FF2B5EF4-FFF2-40B4-BE49-F238E27FC236}">
                  <a16:creationId xmlns:a16="http://schemas.microsoft.com/office/drawing/2014/main" id="{87B2C376-71C0-2F24-610E-B995BC8E0720}"/>
                </a:ext>
              </a:extLst>
            </p:cNvPr>
            <p:cNvSpPr txBox="1"/>
            <p:nvPr/>
          </p:nvSpPr>
          <p:spPr>
            <a:xfrm>
              <a:off x="9479685" y="3999347"/>
              <a:ext cx="1380506"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Sidon</a:t>
              </a:r>
            </a:p>
          </p:txBody>
        </p:sp>
        <p:sp>
          <p:nvSpPr>
            <p:cNvPr id="17" name="Star: 5 Points 16">
              <a:extLst>
                <a:ext uri="{FF2B5EF4-FFF2-40B4-BE49-F238E27FC236}">
                  <a16:creationId xmlns:a16="http://schemas.microsoft.com/office/drawing/2014/main" id="{FE4724D8-7631-60D1-678A-521D9BA81AA6}"/>
                </a:ext>
              </a:extLst>
            </p:cNvPr>
            <p:cNvSpPr/>
            <p:nvPr/>
          </p:nvSpPr>
          <p:spPr>
            <a:xfrm>
              <a:off x="8723023" y="4040870"/>
              <a:ext cx="708247" cy="624841"/>
            </a:xfrm>
            <a:prstGeom prst="star5">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7505ADD8-3F22-BDC7-1365-EB5365978E53}"/>
              </a:ext>
            </a:extLst>
          </p:cNvPr>
          <p:cNvSpPr txBox="1"/>
          <p:nvPr/>
        </p:nvSpPr>
        <p:spPr>
          <a:xfrm>
            <a:off x="7407393" y="644732"/>
            <a:ext cx="2988319" cy="1754326"/>
          </a:xfrm>
          <a:prstGeom prst="rect">
            <a:avLst/>
          </a:prstGeom>
          <a:noFill/>
        </p:spPr>
        <p:txBody>
          <a:bodyPr wrap="none" rtlCol="0">
            <a:spAutoFit/>
          </a:bodyPr>
          <a:lstStyle/>
          <a:p>
            <a:pPr algn="ctr"/>
            <a:r>
              <a:rPr lang="en-US" sz="5400" b="1" dirty="0">
                <a:solidFill>
                  <a:srgbClr val="FFFF00"/>
                </a:solidFill>
                <a:effectLst>
                  <a:glow rad="101600">
                    <a:schemeClr val="bg1"/>
                  </a:glow>
                </a:effectLst>
                <a:latin typeface="Calibri" panose="020F0502020204030204" pitchFamily="34" charset="0"/>
                <a:cs typeface="Calibri" panose="020F0502020204030204" pitchFamily="34" charset="0"/>
              </a:rPr>
              <a:t>Phoenicia</a:t>
            </a:r>
          </a:p>
          <a:p>
            <a:pPr algn="ctr"/>
            <a:r>
              <a:rPr lang="en-US" sz="5400" b="1" dirty="0">
                <a:solidFill>
                  <a:srgbClr val="FFFF00"/>
                </a:solidFill>
                <a:effectLst>
                  <a:glow rad="101600">
                    <a:schemeClr val="bg1"/>
                  </a:glow>
                </a:effectLst>
                <a:latin typeface="Calibri" panose="020F0502020204030204" pitchFamily="34" charset="0"/>
                <a:cs typeface="Calibri" panose="020F0502020204030204" pitchFamily="34" charset="0"/>
              </a:rPr>
              <a:t>(Canaan)</a:t>
            </a:r>
          </a:p>
        </p:txBody>
      </p:sp>
      <p:sp>
        <p:nvSpPr>
          <p:cNvPr id="14" name="TextBox 13">
            <a:extLst>
              <a:ext uri="{FF2B5EF4-FFF2-40B4-BE49-F238E27FC236}">
                <a16:creationId xmlns:a16="http://schemas.microsoft.com/office/drawing/2014/main" id="{51B63A70-11A5-6E34-D47B-456DF521967E}"/>
              </a:ext>
            </a:extLst>
          </p:cNvPr>
          <p:cNvSpPr txBox="1"/>
          <p:nvPr/>
        </p:nvSpPr>
        <p:spPr>
          <a:xfrm>
            <a:off x="367587" y="356839"/>
            <a:ext cx="6546569" cy="6247864"/>
          </a:xfrm>
          <a:prstGeom prst="rect">
            <a:avLst/>
          </a:prstGeom>
          <a:noFill/>
        </p:spPr>
        <p:txBody>
          <a:bodyPr wrap="squar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Connections with Israel:</a:t>
            </a:r>
          </a:p>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King Hiram supplied cedar for Solomon’s temple and palace</a:t>
            </a:r>
          </a:p>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Birthplace of Queen Jezebel</a:t>
            </a:r>
          </a:p>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Brought worship of Baal and Ashtoreth to Israel</a:t>
            </a:r>
          </a:p>
          <a:p>
            <a:pPr marL="571500" indent="-571500">
              <a:buFont typeface="Arial" panose="020B0604020202020204" pitchFamily="34" charset="0"/>
              <a:buChar char="•"/>
            </a:pPr>
            <a:r>
              <a:rPr lang="en-US" sz="4000" b="1" dirty="0" err="1">
                <a:solidFill>
                  <a:srgbClr val="FFFF00"/>
                </a:solidFill>
                <a:effectLst>
                  <a:glow rad="101600">
                    <a:schemeClr val="bg1"/>
                  </a:glow>
                </a:effectLst>
                <a:latin typeface="Calibri" panose="020F0502020204030204" pitchFamily="34" charset="0"/>
                <a:cs typeface="Calibri" panose="020F0502020204030204" pitchFamily="34" charset="0"/>
              </a:rPr>
              <a:t>Tyre</a:t>
            </a: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 corrupted nations by exporting her culture! </a:t>
            </a:r>
          </a:p>
        </p:txBody>
      </p:sp>
    </p:spTree>
    <p:extLst>
      <p:ext uri="{BB962C8B-B14F-4D97-AF65-F5344CB8AC3E}">
        <p14:creationId xmlns:p14="http://schemas.microsoft.com/office/powerpoint/2010/main" val="11595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3700</TotalTime>
  <Words>3630</Words>
  <Application>Microsoft Macintosh PowerPoint</Application>
  <PresentationFormat>Widescreen</PresentationFormat>
  <Paragraphs>418</Paragraphs>
  <Slides>59</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Calisto MT</vt:lpstr>
      <vt:lpstr>Cooper Black</vt:lpstr>
      <vt:lpstr>Corbel</vt:lpstr>
      <vt:lpstr>Engravers MT</vt:lpstr>
      <vt:lpstr>Times New Roman</vt:lpstr>
      <vt:lpstr>Wingdings 2</vt:lpstr>
      <vt:lpstr>Depth</vt:lpstr>
      <vt:lpstr>Slate</vt:lpstr>
      <vt:lpstr>PowerPoint Presentation</vt:lpstr>
      <vt:lpstr>PowerPoint Presentation</vt:lpstr>
      <vt:lpstr>PowerPoint Presentation</vt:lpstr>
      <vt:lpstr>PowerPoint Presentation</vt:lpstr>
      <vt:lpstr>PowerPoint Presentation</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Old City and Kidron Valley from north</vt:lpstr>
      <vt:lpstr>PowerPoint Presentation</vt:lpstr>
      <vt:lpstr>PowerPoint Presentation</vt:lpstr>
      <vt:lpstr>Old City and Kidron Valley from north</vt:lpstr>
      <vt:lpstr>PowerPoint Presentation</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Bridges</dc:creator>
  <cp:lastModifiedBy>Rick Griffith</cp:lastModifiedBy>
  <cp:revision>8</cp:revision>
  <dcterms:created xsi:type="dcterms:W3CDTF">2023-11-07T11:17:49Z</dcterms:created>
  <dcterms:modified xsi:type="dcterms:W3CDTF">2024-06-02T08:31:07Z</dcterms:modified>
</cp:coreProperties>
</file>