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notesMasterIdLst>
    <p:notesMasterId r:id="rId55"/>
  </p:notesMasterIdLst>
  <p:sldIdLst>
    <p:sldId id="257" r:id="rId3"/>
    <p:sldId id="3858" r:id="rId4"/>
    <p:sldId id="3860" r:id="rId5"/>
    <p:sldId id="3861" r:id="rId6"/>
    <p:sldId id="729" r:id="rId7"/>
    <p:sldId id="1398" r:id="rId8"/>
    <p:sldId id="1462" r:id="rId9"/>
    <p:sldId id="3818" r:id="rId10"/>
    <p:sldId id="3824" r:id="rId11"/>
    <p:sldId id="3819" r:id="rId12"/>
    <p:sldId id="3837" r:id="rId13"/>
    <p:sldId id="3838" r:id="rId14"/>
    <p:sldId id="3816" r:id="rId15"/>
    <p:sldId id="3840" r:id="rId16"/>
    <p:sldId id="3839" r:id="rId17"/>
    <p:sldId id="3841" r:id="rId18"/>
    <p:sldId id="3842" r:id="rId19"/>
    <p:sldId id="3843" r:id="rId20"/>
    <p:sldId id="3844" r:id="rId21"/>
    <p:sldId id="3859" r:id="rId22"/>
    <p:sldId id="3817" r:id="rId23"/>
    <p:sldId id="925" r:id="rId24"/>
    <p:sldId id="3825" r:id="rId25"/>
    <p:sldId id="3820" r:id="rId26"/>
    <p:sldId id="3845" r:id="rId27"/>
    <p:sldId id="3846" r:id="rId28"/>
    <p:sldId id="3821" r:id="rId29"/>
    <p:sldId id="3847" r:id="rId30"/>
    <p:sldId id="3851" r:id="rId31"/>
    <p:sldId id="3822" r:id="rId32"/>
    <p:sldId id="3848" r:id="rId33"/>
    <p:sldId id="3823" r:id="rId34"/>
    <p:sldId id="3849" r:id="rId35"/>
    <p:sldId id="3826" r:id="rId36"/>
    <p:sldId id="3828" r:id="rId37"/>
    <p:sldId id="3850" r:id="rId38"/>
    <p:sldId id="3829" r:id="rId39"/>
    <p:sldId id="3830" r:id="rId40"/>
    <p:sldId id="3827" r:id="rId41"/>
    <p:sldId id="3832" r:id="rId42"/>
    <p:sldId id="3836" r:id="rId43"/>
    <p:sldId id="3833" r:id="rId44"/>
    <p:sldId id="3834" r:id="rId45"/>
    <p:sldId id="3835" r:id="rId46"/>
    <p:sldId id="3852" r:id="rId47"/>
    <p:sldId id="3853" r:id="rId48"/>
    <p:sldId id="3856" r:id="rId49"/>
    <p:sldId id="3855" r:id="rId50"/>
    <p:sldId id="3854" r:id="rId51"/>
    <p:sldId id="3857" r:id="rId52"/>
    <p:sldId id="949" r:id="rId53"/>
    <p:sldId id="31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32C"/>
    <a:srgbClr val="5D232E"/>
    <a:srgbClr val="15131C"/>
    <a:srgbClr val="484A49"/>
    <a:srgbClr val="606362"/>
    <a:srgbClr val="4E3933"/>
    <a:srgbClr val="63473D"/>
    <a:srgbClr val="27311B"/>
    <a:srgbClr val="223913"/>
    <a:srgbClr val="3139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38499-51CC-4F1A-8567-F2308D0471F1}" v="602" dt="2024-05-18T07:24:17.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5"/>
    <p:restoredTop sz="70678"/>
  </p:normalViewPr>
  <p:slideViewPr>
    <p:cSldViewPr snapToGrid="0">
      <p:cViewPr varScale="1">
        <p:scale>
          <a:sx n="98" d="100"/>
          <a:sy n="98" d="100"/>
        </p:scale>
        <p:origin x="20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5/19/24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5</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6</a:t>
            </a:fld>
            <a:endParaRPr lang="en-US"/>
          </a:p>
        </p:txBody>
      </p:sp>
    </p:spTree>
    <p:extLst>
      <p:ext uri="{BB962C8B-B14F-4D97-AF65-F5344CB8AC3E}">
        <p14:creationId xmlns:p14="http://schemas.microsoft.com/office/powerpoint/2010/main" val="162223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CBEC71-F2EA-4B56-8282-D5B5CCDB2376}" type="slidenum">
              <a:rPr lang="en-US" smtClean="0"/>
              <a:t>7</a:t>
            </a:fld>
            <a:endParaRPr lang="en-US"/>
          </a:p>
        </p:txBody>
      </p:sp>
    </p:spTree>
    <p:extLst>
      <p:ext uri="{BB962C8B-B14F-4D97-AF65-F5344CB8AC3E}">
        <p14:creationId xmlns:p14="http://schemas.microsoft.com/office/powerpoint/2010/main" val="9024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A0413A7F-53B5-46F5-B019-30121A04A1A6}" type="datetimeFigureOut">
              <a:rPr lang="en-US" smtClean="0"/>
              <a:t>5/19/24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529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3496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233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946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4585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5/19/24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5960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5/19/24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59885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45312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8032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633900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5/19/24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5/19/24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5/19/24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331848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5/19/24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5/19/24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2474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5/19/24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0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5/19/24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368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5/19/24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90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19050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7748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13A7F-53B5-46F5-B019-30121A04A1A6}" type="datetimeFigureOut">
              <a:rPr lang="en-US" smtClean="0"/>
              <a:t>5/19/24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26441772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5/19/24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slideLayout" Target="../slideLayouts/slideLayout23.xml"/><Relationship Id="rId1" Type="http://schemas.openxmlformats.org/officeDocument/2006/relationships/tags" Target="../tags/tag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slideLayout" Target="../slideLayouts/slideLayout23.xml"/><Relationship Id="rId1" Type="http://schemas.openxmlformats.org/officeDocument/2006/relationships/tags" Target="../tags/tag10.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slideLayout" Target="../slideLayouts/slideLayout23.xml"/><Relationship Id="rId1" Type="http://schemas.openxmlformats.org/officeDocument/2006/relationships/tags" Target="../tags/tag13.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0.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1.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3.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4.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5.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6.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2770968" y="128016"/>
            <a:ext cx="8730791" cy="3323987"/>
          </a:xfrm>
          <a:prstGeom prst="rect">
            <a:avLst/>
          </a:prstGeom>
          <a:noFill/>
        </p:spPr>
        <p:txBody>
          <a:bodyPr wrap="square" rtlCol="0">
            <a:spAutoFit/>
          </a:bodyPr>
          <a:lstStyle/>
          <a:p>
            <a:pPr algn="ctr"/>
            <a:r>
              <a:rPr lang="en-US" sz="5400" dirty="0">
                <a:effectLst>
                  <a:glow rad="139700">
                    <a:schemeClr val="bg1">
                      <a:alpha val="60000"/>
                    </a:schemeClr>
                  </a:glow>
                </a:effectLst>
                <a:latin typeface="Engravers MT" panose="02090707080505020304" pitchFamily="18" charset="0"/>
              </a:rPr>
              <a:t>The Prophecy</a:t>
            </a:r>
          </a:p>
          <a:p>
            <a:pPr algn="ctr"/>
            <a:r>
              <a:rPr lang="en-US" sz="5400" dirty="0">
                <a:effectLst>
                  <a:glow rad="139700">
                    <a:schemeClr val="bg1">
                      <a:alpha val="60000"/>
                    </a:schemeClr>
                  </a:glow>
                </a:effectLst>
                <a:latin typeface="Engravers MT" panose="02090707080505020304" pitchFamily="18" charset="0"/>
              </a:rPr>
              <a:t>Of</a:t>
            </a:r>
            <a:r>
              <a:rPr lang="en-US" sz="6000" dirty="0">
                <a:effectLst>
                  <a:glow rad="139700">
                    <a:schemeClr val="bg1">
                      <a:alpha val="60000"/>
                    </a:schemeClr>
                  </a:glow>
                </a:effectLst>
                <a:latin typeface="Cooper Black" panose="0208090404030B020404" pitchFamily="18" charset="0"/>
              </a:rPr>
              <a:t> </a:t>
            </a:r>
          </a:p>
          <a:p>
            <a:pPr algn="ctr"/>
            <a:r>
              <a:rPr lang="en-US" sz="9600" b="1" dirty="0">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2103791" y="3337560"/>
            <a:ext cx="10065144" cy="1692771"/>
          </a:xfrm>
          <a:prstGeom prst="rect">
            <a:avLst/>
          </a:prstGeom>
          <a:noFill/>
        </p:spPr>
        <p:txBody>
          <a:bodyPr wrap="square" rtlCol="0">
            <a:spAutoFit/>
          </a:bodyPr>
          <a:lstStyle/>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22</a:t>
            </a:r>
          </a:p>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What’s Wrong with Self-Reliance?</a:t>
            </a:r>
          </a:p>
        </p:txBody>
      </p:sp>
      <p:sp>
        <p:nvSpPr>
          <p:cNvPr id="4" name="Rectangle 3">
            <a:extLst>
              <a:ext uri="{FF2B5EF4-FFF2-40B4-BE49-F238E27FC236}">
                <a16:creationId xmlns:a16="http://schemas.microsoft.com/office/drawing/2014/main" id="{D1CF9C5B-A8E5-CAD5-BF6B-4C6FA6ADD2C7}"/>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67007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43594" y="3056100"/>
            <a:ext cx="10046623" cy="3170099"/>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oracle concerning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valley of vision</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What do you mean that you have gone up,</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of you, to the housetops,</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2a</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 who are full of </a:t>
            </a:r>
            <a:r>
              <a:rPr lang="en-US" sz="40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shoutings</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tumultuous city, exultant town?</a:t>
            </a:r>
          </a:p>
        </p:txBody>
      </p:sp>
      <p:sp>
        <p:nvSpPr>
          <p:cNvPr id="4" name="Rectangle: Rounded Corners 3">
            <a:extLst>
              <a:ext uri="{FF2B5EF4-FFF2-40B4-BE49-F238E27FC236}">
                <a16:creationId xmlns:a16="http://schemas.microsoft.com/office/drawing/2014/main" id="{08B8B47E-0E88-543F-E2C4-449DF726C831}"/>
              </a:ext>
            </a:extLst>
          </p:cNvPr>
          <p:cNvSpPr/>
          <p:nvPr/>
        </p:nvSpPr>
        <p:spPr>
          <a:xfrm>
            <a:off x="5871004" y="1453813"/>
            <a:ext cx="4370276" cy="1496651"/>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Verse 8-10 confirm this is Jerusalem</a:t>
            </a:r>
          </a:p>
        </p:txBody>
      </p:sp>
    </p:spTree>
    <p:extLst>
      <p:ext uri="{BB962C8B-B14F-4D97-AF65-F5344CB8AC3E}">
        <p14:creationId xmlns:p14="http://schemas.microsoft.com/office/powerpoint/2010/main" val="205239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43594" y="3056100"/>
            <a:ext cx="10046623" cy="3170099"/>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oracle concerning the valley of vision.</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What do you mean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that you have gone up,</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of you, to the housetops,</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2a</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 who are full of </a:t>
            </a:r>
            <a:r>
              <a:rPr lang="en-US" sz="40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shoutings</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tumultuous city, exultant town?</a:t>
            </a:r>
          </a:p>
        </p:txBody>
      </p:sp>
      <p:sp>
        <p:nvSpPr>
          <p:cNvPr id="4" name="Rectangle: Rounded Corners 3">
            <a:extLst>
              <a:ext uri="{FF2B5EF4-FFF2-40B4-BE49-F238E27FC236}">
                <a16:creationId xmlns:a16="http://schemas.microsoft.com/office/drawing/2014/main" id="{08B8B47E-0E88-543F-E2C4-449DF726C831}"/>
              </a:ext>
            </a:extLst>
          </p:cNvPr>
          <p:cNvSpPr/>
          <p:nvPr/>
        </p:nvSpPr>
        <p:spPr>
          <a:xfrm>
            <a:off x="5871004" y="1453813"/>
            <a:ext cx="4370276" cy="1496651"/>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What’s with you???</a:t>
            </a:r>
          </a:p>
        </p:txBody>
      </p:sp>
    </p:spTree>
    <p:extLst>
      <p:ext uri="{BB962C8B-B14F-4D97-AF65-F5344CB8AC3E}">
        <p14:creationId xmlns:p14="http://schemas.microsoft.com/office/powerpoint/2010/main" val="28449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43594" y="3056100"/>
            <a:ext cx="10046623" cy="3170099"/>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oracle concerning the valley of vision.</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What do you mean that you have gone up,</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of you, to the housetops,</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2a</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 who are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full of </a:t>
            </a:r>
            <a:r>
              <a:rPr lang="en-US" sz="4000" b="1" dirty="0" err="1">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shoutings</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tumultuous city</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exultant town</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08B8B47E-0E88-543F-E2C4-449DF726C831}"/>
              </a:ext>
            </a:extLst>
          </p:cNvPr>
          <p:cNvSpPr/>
          <p:nvPr/>
        </p:nvSpPr>
        <p:spPr>
          <a:xfrm>
            <a:off x="5871003" y="1453813"/>
            <a:ext cx="5119213" cy="1366879"/>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Atmosphere of excessive celebrating (verse 13)</a:t>
            </a:r>
          </a:p>
        </p:txBody>
      </p:sp>
    </p:spTree>
    <p:extLst>
      <p:ext uri="{BB962C8B-B14F-4D97-AF65-F5344CB8AC3E}">
        <p14:creationId xmlns:p14="http://schemas.microsoft.com/office/powerpoint/2010/main" val="18885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1330232" y="2642443"/>
            <a:ext cx="9531531" cy="3785652"/>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2b</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Your slain are not slain with the sword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or dead in battle.</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your leaders have fled together;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without the bow they were captured.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All of you who were found were captured,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though they had fled far away.</a:t>
            </a:r>
          </a:p>
        </p:txBody>
      </p:sp>
      <p:sp>
        <p:nvSpPr>
          <p:cNvPr id="4" name="Rectangle: Rounded Corners 3">
            <a:extLst>
              <a:ext uri="{FF2B5EF4-FFF2-40B4-BE49-F238E27FC236}">
                <a16:creationId xmlns:a16="http://schemas.microsoft.com/office/drawing/2014/main" id="{F117B900-D887-0961-2C84-14C3A06D3BF2}"/>
              </a:ext>
            </a:extLst>
          </p:cNvPr>
          <p:cNvSpPr/>
          <p:nvPr/>
        </p:nvSpPr>
        <p:spPr>
          <a:xfrm>
            <a:off x="7292382" y="1146489"/>
            <a:ext cx="3416948" cy="1366879"/>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When is this talking about?</a:t>
            </a:r>
          </a:p>
        </p:txBody>
      </p:sp>
    </p:spTree>
    <p:extLst>
      <p:ext uri="{BB962C8B-B14F-4D97-AF65-F5344CB8AC3E}">
        <p14:creationId xmlns:p14="http://schemas.microsoft.com/office/powerpoint/2010/main" val="88869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2470440" y="2915915"/>
            <a:ext cx="9531531" cy="3785652"/>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2b</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Your slain are not slain with the sword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or dead in battle.</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your leaders have fled together;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without the bow they were captured.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All of you who were found were captured,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though they had fled far away.</a:t>
            </a:r>
          </a:p>
        </p:txBody>
      </p:sp>
      <p:sp>
        <p:nvSpPr>
          <p:cNvPr id="4" name="Rectangle: Rounded Corners 3">
            <a:extLst>
              <a:ext uri="{FF2B5EF4-FFF2-40B4-BE49-F238E27FC236}">
                <a16:creationId xmlns:a16="http://schemas.microsoft.com/office/drawing/2014/main" id="{F117B900-D887-0961-2C84-14C3A06D3BF2}"/>
              </a:ext>
            </a:extLst>
          </p:cNvPr>
          <p:cNvSpPr/>
          <p:nvPr/>
        </p:nvSpPr>
        <p:spPr>
          <a:xfrm>
            <a:off x="7490341" y="1272913"/>
            <a:ext cx="4479011" cy="1366879"/>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Destruction of Jerusalem in 586 BC</a:t>
            </a:r>
          </a:p>
        </p:txBody>
      </p:sp>
      <p:grpSp>
        <p:nvGrpSpPr>
          <p:cNvPr id="5" name="Group 4">
            <a:extLst>
              <a:ext uri="{FF2B5EF4-FFF2-40B4-BE49-F238E27FC236}">
                <a16:creationId xmlns:a16="http://schemas.microsoft.com/office/drawing/2014/main" id="{149E08F7-96D9-AE3B-7A2E-6CFAF9F38A40}"/>
              </a:ext>
            </a:extLst>
          </p:cNvPr>
          <p:cNvGrpSpPr>
            <a:grpSpLocks noChangeAspect="1"/>
          </p:cNvGrpSpPr>
          <p:nvPr/>
        </p:nvGrpSpPr>
        <p:grpSpPr>
          <a:xfrm flipH="1">
            <a:off x="190023" y="898516"/>
            <a:ext cx="2280417" cy="2286000"/>
            <a:chOff x="9029700" y="534924"/>
            <a:chExt cx="2006600" cy="2055876"/>
          </a:xfrm>
        </p:grpSpPr>
        <p:sp>
          <p:nvSpPr>
            <p:cNvPr id="6" name="Rectangle: Rounded Corners 5">
              <a:extLst>
                <a:ext uri="{FF2B5EF4-FFF2-40B4-BE49-F238E27FC236}">
                  <a16:creationId xmlns:a16="http://schemas.microsoft.com/office/drawing/2014/main" id="{7F3AFDC6-8EA6-6788-3CE5-E25218A6FC28}"/>
                </a:ext>
              </a:extLst>
            </p:cNvPr>
            <p:cNvSpPr/>
            <p:nvPr/>
          </p:nvSpPr>
          <p:spPr>
            <a:xfrm>
              <a:off x="9029700" y="534924"/>
              <a:ext cx="2006600" cy="205587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D1A35B-1817-0AF3-8819-F6DE683ABFE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104" l="10000" r="90000">
                          <a14:foregroundMark x1="27708" y1="90104" x2="27708" y2="90104"/>
                          <a14:foregroundMark x1="36979" y1="89531" x2="36979" y2="89531"/>
                          <a14:foregroundMark x1="41458" y1="89531" x2="41458" y2="89531"/>
                          <a14:foregroundMark x1="25781" y1="90104" x2="25781" y2="90104"/>
                          <a14:foregroundMark x1="24375" y1="90104" x2="24375" y2="90104"/>
                          <a14:foregroundMark x1="53229" y1="89844" x2="53229" y2="89844"/>
                          <a14:foregroundMark x1="68646" y1="90104" x2="68646" y2="90104"/>
                          <a14:foregroundMark x1="70625" y1="90104" x2="70625" y2="90104"/>
                          <a14:foregroundMark x1="72292" y1="89844" x2="72292" y2="89844"/>
                        </a14:backgroundRemoval>
                      </a14:imgEffect>
                    </a14:imgLayer>
                  </a14:imgProps>
                </a:ext>
                <a:ext uri="{28A0092B-C50C-407E-A947-70E740481C1C}">
                  <a14:useLocalDpi xmlns:a14="http://schemas.microsoft.com/office/drawing/2010/main" val="0"/>
                </a:ext>
              </a:extLst>
            </a:blip>
            <a:srcRect l="23691" t="10330" r="19476" b="6858"/>
            <a:stretch/>
          </p:blipFill>
          <p:spPr bwMode="auto">
            <a:xfrm flipH="1">
              <a:off x="9236538" y="697480"/>
              <a:ext cx="1179789" cy="1719072"/>
            </a:xfrm>
            <a:prstGeom prst="rect">
              <a:avLst/>
            </a:prstGeom>
            <a:noFill/>
            <a:effectLst>
              <a:glow rad="76200">
                <a:schemeClr val="tx1">
                  <a:alpha val="80000"/>
                </a:schemeClr>
              </a:glo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5243B2E-94BB-F47D-3D80-58CB1E6AA06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r="9808" b="18298"/>
            <a:stretch/>
          </p:blipFill>
          <p:spPr bwMode="auto">
            <a:xfrm>
              <a:off x="10101994" y="1103559"/>
              <a:ext cx="730938" cy="1344168"/>
            </a:xfrm>
            <a:prstGeom prst="rect">
              <a:avLst/>
            </a:prstGeom>
            <a:noFill/>
            <a:effectLst>
              <a:glow rad="139700">
                <a:schemeClr val="tx1">
                  <a:alpha val="8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752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1330232" y="2642443"/>
            <a:ext cx="9531531" cy="3785652"/>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2b</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Your slain are not slain with the sword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or dead in battle.</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your leaders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have fled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together;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without the bow they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were captured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All of you who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were found were captured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though they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had fled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far away.</a:t>
            </a:r>
          </a:p>
        </p:txBody>
      </p:sp>
      <p:sp>
        <p:nvSpPr>
          <p:cNvPr id="4" name="Rectangle: Rounded Corners 3">
            <a:extLst>
              <a:ext uri="{FF2B5EF4-FFF2-40B4-BE49-F238E27FC236}">
                <a16:creationId xmlns:a16="http://schemas.microsoft.com/office/drawing/2014/main" id="{F117B900-D887-0961-2C84-14C3A06D3BF2}"/>
              </a:ext>
            </a:extLst>
          </p:cNvPr>
          <p:cNvSpPr/>
          <p:nvPr/>
        </p:nvSpPr>
        <p:spPr>
          <a:xfrm>
            <a:off x="6230319" y="1146489"/>
            <a:ext cx="4479011" cy="1366879"/>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“Prophetic Perfect” Tense</a:t>
            </a:r>
          </a:p>
        </p:txBody>
      </p:sp>
    </p:spTree>
    <p:extLst>
      <p:ext uri="{BB962C8B-B14F-4D97-AF65-F5344CB8AC3E}">
        <p14:creationId xmlns:p14="http://schemas.microsoft.com/office/powerpoint/2010/main" val="41259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1330232" y="2890416"/>
            <a:ext cx="9531531" cy="3785652"/>
          </a:xfrm>
          <a:prstGeom prst="rect">
            <a:avLst/>
          </a:prstGeom>
          <a:solidFill>
            <a:srgbClr val="374317">
              <a:alpha val="70000"/>
            </a:srgbClr>
          </a:solidFill>
          <a:ln w="63500">
            <a:noFill/>
          </a:ln>
        </p:spPr>
        <p:txBody>
          <a:bodyPr wrap="square" rtlCol="0">
            <a:spAutoFit/>
          </a:bodyPr>
          <a:lstStyle/>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prophetic perfect tense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is a literary technique… which describes future events that are so certain to happen that they are referred to in the past tense as if they had already happened.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Roy </a:t>
            </a:r>
            <a:r>
              <a:rPr lang="en-US" sz="36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Zuck</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 </a:t>
            </a:r>
            <a:r>
              <a:rPr lang="en-US" sz="3600" b="1" i="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Basic Bible Interpretation</a:t>
            </a:r>
          </a:p>
        </p:txBody>
      </p:sp>
      <p:sp>
        <p:nvSpPr>
          <p:cNvPr id="4" name="Rectangle: Rounded Corners 3">
            <a:extLst>
              <a:ext uri="{FF2B5EF4-FFF2-40B4-BE49-F238E27FC236}">
                <a16:creationId xmlns:a16="http://schemas.microsoft.com/office/drawing/2014/main" id="{F117B900-D887-0961-2C84-14C3A06D3BF2}"/>
              </a:ext>
            </a:extLst>
          </p:cNvPr>
          <p:cNvSpPr/>
          <p:nvPr/>
        </p:nvSpPr>
        <p:spPr>
          <a:xfrm>
            <a:off x="6230319" y="1146489"/>
            <a:ext cx="4479011" cy="1366879"/>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“Prophetic Perfect” Tense</a:t>
            </a:r>
          </a:p>
        </p:txBody>
      </p:sp>
    </p:spTree>
    <p:extLst>
      <p:ext uri="{BB962C8B-B14F-4D97-AF65-F5344CB8AC3E}">
        <p14:creationId xmlns:p14="http://schemas.microsoft.com/office/powerpoint/2010/main" val="246587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2470440" y="2915915"/>
            <a:ext cx="9531531" cy="3785652"/>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2b</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Your slain are not slain with the sword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or dead in battle.</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your leaders have fled together;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without the bow they were captured.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All of you who were found were captured,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though they had fled far away.</a:t>
            </a:r>
          </a:p>
        </p:txBody>
      </p:sp>
      <p:sp>
        <p:nvSpPr>
          <p:cNvPr id="4" name="Rectangle: Rounded Corners 3">
            <a:extLst>
              <a:ext uri="{FF2B5EF4-FFF2-40B4-BE49-F238E27FC236}">
                <a16:creationId xmlns:a16="http://schemas.microsoft.com/office/drawing/2014/main" id="{F117B900-D887-0961-2C84-14C3A06D3BF2}"/>
              </a:ext>
            </a:extLst>
          </p:cNvPr>
          <p:cNvSpPr/>
          <p:nvPr/>
        </p:nvSpPr>
        <p:spPr>
          <a:xfrm>
            <a:off x="7490341" y="1272913"/>
            <a:ext cx="4479011" cy="1366879"/>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Destruction of Jerusalem in 586 BC</a:t>
            </a:r>
          </a:p>
        </p:txBody>
      </p:sp>
      <p:grpSp>
        <p:nvGrpSpPr>
          <p:cNvPr id="5" name="Group 4">
            <a:extLst>
              <a:ext uri="{FF2B5EF4-FFF2-40B4-BE49-F238E27FC236}">
                <a16:creationId xmlns:a16="http://schemas.microsoft.com/office/drawing/2014/main" id="{149E08F7-96D9-AE3B-7A2E-6CFAF9F38A40}"/>
              </a:ext>
            </a:extLst>
          </p:cNvPr>
          <p:cNvGrpSpPr>
            <a:grpSpLocks noChangeAspect="1"/>
          </p:cNvGrpSpPr>
          <p:nvPr/>
        </p:nvGrpSpPr>
        <p:grpSpPr>
          <a:xfrm flipH="1">
            <a:off x="190023" y="898516"/>
            <a:ext cx="2280417" cy="2286000"/>
            <a:chOff x="9029700" y="534924"/>
            <a:chExt cx="2006600" cy="2055876"/>
          </a:xfrm>
        </p:grpSpPr>
        <p:sp>
          <p:nvSpPr>
            <p:cNvPr id="6" name="Rectangle: Rounded Corners 5">
              <a:extLst>
                <a:ext uri="{FF2B5EF4-FFF2-40B4-BE49-F238E27FC236}">
                  <a16:creationId xmlns:a16="http://schemas.microsoft.com/office/drawing/2014/main" id="{7F3AFDC6-8EA6-6788-3CE5-E25218A6FC28}"/>
                </a:ext>
              </a:extLst>
            </p:cNvPr>
            <p:cNvSpPr/>
            <p:nvPr/>
          </p:nvSpPr>
          <p:spPr>
            <a:xfrm>
              <a:off x="9029700" y="534924"/>
              <a:ext cx="2006600" cy="205587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D1A35B-1817-0AF3-8819-F6DE683ABFE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104" l="10000" r="90000">
                          <a14:foregroundMark x1="27708" y1="90104" x2="27708" y2="90104"/>
                          <a14:foregroundMark x1="36979" y1="89531" x2="36979" y2="89531"/>
                          <a14:foregroundMark x1="41458" y1="89531" x2="41458" y2="89531"/>
                          <a14:foregroundMark x1="25781" y1="90104" x2="25781" y2="90104"/>
                          <a14:foregroundMark x1="24375" y1="90104" x2="24375" y2="90104"/>
                          <a14:foregroundMark x1="53229" y1="89844" x2="53229" y2="89844"/>
                          <a14:foregroundMark x1="68646" y1="90104" x2="68646" y2="90104"/>
                          <a14:foregroundMark x1="70625" y1="90104" x2="70625" y2="90104"/>
                          <a14:foregroundMark x1="72292" y1="89844" x2="72292" y2="89844"/>
                        </a14:backgroundRemoval>
                      </a14:imgEffect>
                    </a14:imgLayer>
                  </a14:imgProps>
                </a:ext>
                <a:ext uri="{28A0092B-C50C-407E-A947-70E740481C1C}">
                  <a14:useLocalDpi xmlns:a14="http://schemas.microsoft.com/office/drawing/2010/main" val="0"/>
                </a:ext>
              </a:extLst>
            </a:blip>
            <a:srcRect l="23691" t="10330" r="19476" b="6858"/>
            <a:stretch/>
          </p:blipFill>
          <p:spPr bwMode="auto">
            <a:xfrm flipH="1">
              <a:off x="9236538" y="697480"/>
              <a:ext cx="1179789" cy="1719072"/>
            </a:xfrm>
            <a:prstGeom prst="rect">
              <a:avLst/>
            </a:prstGeom>
            <a:noFill/>
            <a:effectLst>
              <a:glow rad="76200">
                <a:schemeClr val="tx1">
                  <a:alpha val="80000"/>
                </a:schemeClr>
              </a:glo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5243B2E-94BB-F47D-3D80-58CB1E6AA06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r="9808" b="18298"/>
            <a:stretch/>
          </p:blipFill>
          <p:spPr bwMode="auto">
            <a:xfrm>
              <a:off x="10101994" y="1103559"/>
              <a:ext cx="730938" cy="1344168"/>
            </a:xfrm>
            <a:prstGeom prst="rect">
              <a:avLst/>
            </a:prstGeom>
            <a:noFill/>
            <a:effectLst>
              <a:glow rad="139700">
                <a:schemeClr val="tx1">
                  <a:alpha val="8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740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8CED4CC-ABAE-5074-04FE-0483561D0064}"/>
              </a:ext>
            </a:extLst>
          </p:cNvPr>
          <p:cNvSpPr txBox="1"/>
          <p:nvPr/>
        </p:nvSpPr>
        <p:spPr>
          <a:xfrm>
            <a:off x="178752" y="56876"/>
            <a:ext cx="11834496" cy="6740307"/>
          </a:xfrm>
          <a:prstGeom prst="rect">
            <a:avLst/>
          </a:prstGeom>
          <a:solidFill>
            <a:srgbClr val="374317">
              <a:alpha val="80000"/>
            </a:srgbClr>
          </a:solidFill>
          <a:ln w="63500">
            <a:noFill/>
          </a:ln>
        </p:spPr>
        <p:txBody>
          <a:bodyPr wrap="square" rtlCol="0">
            <a:spAutoFit/>
          </a:bodyPr>
          <a:lstStyle/>
          <a:p>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in the ninth year of his reign, in the tenth month, on the tenth day of the month, Nebuchadnezzar king of Babylon came with all his army against Jerusalem and laid siege to it. And they built siegeworks all around it. </a:t>
            </a: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So the city was besieged till the eleventh year of King Zedekiah. </a:t>
            </a: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3</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On the ninth day of the fourth month the famine was so severe in the city that there was no food for the people of the land. </a:t>
            </a: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4 </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Then a breach was made in the city, and all the men of war fled by night by the way of the gate between the two walls, by the king's garden, and the Chaldeans were around the city. And they went in the direction of the Arabah. </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2 Kings 25:1-7</a:t>
            </a:r>
          </a:p>
        </p:txBody>
      </p:sp>
    </p:spTree>
    <p:extLst>
      <p:ext uri="{BB962C8B-B14F-4D97-AF65-F5344CB8AC3E}">
        <p14:creationId xmlns:p14="http://schemas.microsoft.com/office/powerpoint/2010/main" val="2518385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8CED4CC-ABAE-5074-04FE-0483561D0064}"/>
              </a:ext>
            </a:extLst>
          </p:cNvPr>
          <p:cNvSpPr txBox="1"/>
          <p:nvPr/>
        </p:nvSpPr>
        <p:spPr>
          <a:xfrm>
            <a:off x="178752" y="2110003"/>
            <a:ext cx="11834496" cy="4524315"/>
          </a:xfrm>
          <a:prstGeom prst="rect">
            <a:avLst/>
          </a:prstGeom>
          <a:solidFill>
            <a:srgbClr val="374317">
              <a:alpha val="80000"/>
            </a:srgbClr>
          </a:solidFill>
          <a:ln w="63500">
            <a:noFill/>
          </a:ln>
        </p:spPr>
        <p:txBody>
          <a:bodyPr wrap="square" rtlCol="0">
            <a:spAutoFit/>
          </a:bodyPr>
          <a:lstStyle/>
          <a:p>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5</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But the army of the Chaldeans pursued the king and overtook him in the plains of Jericho, and all his army was scattered from him. </a:t>
            </a: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6</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Then they captured the king and brought him up to the king of Babylon at </a:t>
            </a:r>
            <a:r>
              <a:rPr lang="en-US" sz="36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Riblah</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they passed sentence on him. </a:t>
            </a: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7</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They slaughtered the sons of Zedekiah before his eyes, and put out the eyes of Zedekiah and bound him in chains and took him to Babylon.</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2 Kings 25:1-7</a:t>
            </a:r>
          </a:p>
        </p:txBody>
      </p:sp>
    </p:spTree>
    <p:extLst>
      <p:ext uri="{BB962C8B-B14F-4D97-AF65-F5344CB8AC3E}">
        <p14:creationId xmlns:p14="http://schemas.microsoft.com/office/powerpoint/2010/main" val="130083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A1AFD484-006B-0272-A1AD-E23EE15B1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11"/>
          <a:stretch/>
        </p:blipFill>
        <p:spPr bwMode="auto">
          <a:xfrm>
            <a:off x="0" y="-16234"/>
            <a:ext cx="12192000" cy="68795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B359B0-8711-D6C8-9904-E85E3E617504}"/>
              </a:ext>
            </a:extLst>
          </p:cNvPr>
          <p:cNvSpPr txBox="1"/>
          <p:nvPr/>
        </p:nvSpPr>
        <p:spPr>
          <a:xfrm>
            <a:off x="6926363" y="70729"/>
            <a:ext cx="5178552" cy="2354491"/>
          </a:xfrm>
          <a:prstGeom prst="rect">
            <a:avLst/>
          </a:prstGeom>
          <a:solidFill>
            <a:srgbClr val="20132C"/>
          </a:solidFill>
        </p:spPr>
        <p:txBody>
          <a:bodyPr wrap="square" rtlCol="0">
            <a:spAutoFit/>
          </a:bodyPr>
          <a:lstStyle/>
          <a:p>
            <a:pPr algn="ctr">
              <a:spcAft>
                <a:spcPts val="18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“Marlboro Man”</a:t>
            </a:r>
          </a:p>
          <a:p>
            <a:pPr algn="ct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Independent </a:t>
            </a:r>
          </a:p>
          <a:p>
            <a:pPr algn="ct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Self-Reliant</a:t>
            </a:r>
          </a:p>
        </p:txBody>
      </p:sp>
    </p:spTree>
    <p:extLst>
      <p:ext uri="{BB962C8B-B14F-4D97-AF65-F5344CB8AC3E}">
        <p14:creationId xmlns:p14="http://schemas.microsoft.com/office/powerpoint/2010/main" val="94778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2470440" y="2915915"/>
            <a:ext cx="9531531" cy="3785652"/>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2b</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Your slain are not slain with the sword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or dead in battle.</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your leaders have fled together;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without the bow they were captured.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All of you who were found were captured,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though they had fled far away.</a:t>
            </a:r>
          </a:p>
        </p:txBody>
      </p:sp>
      <p:sp>
        <p:nvSpPr>
          <p:cNvPr id="4" name="Rectangle: Rounded Corners 3">
            <a:extLst>
              <a:ext uri="{FF2B5EF4-FFF2-40B4-BE49-F238E27FC236}">
                <a16:creationId xmlns:a16="http://schemas.microsoft.com/office/drawing/2014/main" id="{F117B900-D887-0961-2C84-14C3A06D3BF2}"/>
              </a:ext>
            </a:extLst>
          </p:cNvPr>
          <p:cNvSpPr/>
          <p:nvPr/>
        </p:nvSpPr>
        <p:spPr>
          <a:xfrm>
            <a:off x="7490341" y="1272913"/>
            <a:ext cx="4479011" cy="1366879"/>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Destruction of Jerusalem in 586 BC</a:t>
            </a:r>
          </a:p>
        </p:txBody>
      </p:sp>
      <p:grpSp>
        <p:nvGrpSpPr>
          <p:cNvPr id="5" name="Group 4">
            <a:extLst>
              <a:ext uri="{FF2B5EF4-FFF2-40B4-BE49-F238E27FC236}">
                <a16:creationId xmlns:a16="http://schemas.microsoft.com/office/drawing/2014/main" id="{149E08F7-96D9-AE3B-7A2E-6CFAF9F38A40}"/>
              </a:ext>
            </a:extLst>
          </p:cNvPr>
          <p:cNvGrpSpPr>
            <a:grpSpLocks noChangeAspect="1"/>
          </p:cNvGrpSpPr>
          <p:nvPr/>
        </p:nvGrpSpPr>
        <p:grpSpPr>
          <a:xfrm flipH="1">
            <a:off x="190023" y="898516"/>
            <a:ext cx="2280417" cy="2286000"/>
            <a:chOff x="9029700" y="534924"/>
            <a:chExt cx="2006600" cy="2055876"/>
          </a:xfrm>
        </p:grpSpPr>
        <p:sp>
          <p:nvSpPr>
            <p:cNvPr id="6" name="Rectangle: Rounded Corners 5">
              <a:extLst>
                <a:ext uri="{FF2B5EF4-FFF2-40B4-BE49-F238E27FC236}">
                  <a16:creationId xmlns:a16="http://schemas.microsoft.com/office/drawing/2014/main" id="{7F3AFDC6-8EA6-6788-3CE5-E25218A6FC28}"/>
                </a:ext>
              </a:extLst>
            </p:cNvPr>
            <p:cNvSpPr/>
            <p:nvPr/>
          </p:nvSpPr>
          <p:spPr>
            <a:xfrm>
              <a:off x="9029700" y="534924"/>
              <a:ext cx="2006600" cy="205587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D1A35B-1817-0AF3-8819-F6DE683ABFE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104" l="10000" r="90000">
                          <a14:foregroundMark x1="27708" y1="90104" x2="27708" y2="90104"/>
                          <a14:foregroundMark x1="36979" y1="89531" x2="36979" y2="89531"/>
                          <a14:foregroundMark x1="41458" y1="89531" x2="41458" y2="89531"/>
                          <a14:foregroundMark x1="25781" y1="90104" x2="25781" y2="90104"/>
                          <a14:foregroundMark x1="24375" y1="90104" x2="24375" y2="90104"/>
                          <a14:foregroundMark x1="53229" y1="89844" x2="53229" y2="89844"/>
                          <a14:foregroundMark x1="68646" y1="90104" x2="68646" y2="90104"/>
                          <a14:foregroundMark x1="70625" y1="90104" x2="70625" y2="90104"/>
                          <a14:foregroundMark x1="72292" y1="89844" x2="72292" y2="89844"/>
                        </a14:backgroundRemoval>
                      </a14:imgEffect>
                    </a14:imgLayer>
                  </a14:imgProps>
                </a:ext>
                <a:ext uri="{28A0092B-C50C-407E-A947-70E740481C1C}">
                  <a14:useLocalDpi xmlns:a14="http://schemas.microsoft.com/office/drawing/2010/main" val="0"/>
                </a:ext>
              </a:extLst>
            </a:blip>
            <a:srcRect l="23691" t="10330" r="19476" b="6858"/>
            <a:stretch/>
          </p:blipFill>
          <p:spPr bwMode="auto">
            <a:xfrm flipH="1">
              <a:off x="9236538" y="697480"/>
              <a:ext cx="1179789" cy="1719072"/>
            </a:xfrm>
            <a:prstGeom prst="rect">
              <a:avLst/>
            </a:prstGeom>
            <a:noFill/>
            <a:effectLst>
              <a:glow rad="76200">
                <a:schemeClr val="tx1">
                  <a:alpha val="80000"/>
                </a:schemeClr>
              </a:glo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5243B2E-94BB-F47D-3D80-58CB1E6AA06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r="9808" b="18298"/>
            <a:stretch/>
          </p:blipFill>
          <p:spPr bwMode="auto">
            <a:xfrm>
              <a:off x="10101994" y="1103559"/>
              <a:ext cx="730938" cy="1344168"/>
            </a:xfrm>
            <a:prstGeom prst="rect">
              <a:avLst/>
            </a:prstGeom>
            <a:noFill/>
            <a:effectLst>
              <a:glow rad="139700">
                <a:schemeClr val="tx1">
                  <a:alpha val="80000"/>
                </a:schemeClr>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133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25286" y="2465180"/>
            <a:ext cx="10101943" cy="3785652"/>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4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Therefore I said:</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“Look away from me;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let me weep bitter tears;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do not labor to comfort me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concerning the destruction of the daughter</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of my people.”</a:t>
            </a:r>
          </a:p>
        </p:txBody>
      </p:sp>
      <p:sp>
        <p:nvSpPr>
          <p:cNvPr id="4" name="Rectangle: Rounded Corners 3">
            <a:extLst>
              <a:ext uri="{FF2B5EF4-FFF2-40B4-BE49-F238E27FC236}">
                <a16:creationId xmlns:a16="http://schemas.microsoft.com/office/drawing/2014/main" id="{FCDD629B-5F39-8524-CF19-342269236F93}"/>
              </a:ext>
            </a:extLst>
          </p:cNvPr>
          <p:cNvSpPr/>
          <p:nvPr/>
        </p:nvSpPr>
        <p:spPr>
          <a:xfrm>
            <a:off x="7183048" y="1481127"/>
            <a:ext cx="4479011" cy="3179804"/>
          </a:xfrm>
          <a:prstGeom prst="roundRect">
            <a:avLst/>
          </a:prstGeom>
          <a:solidFill>
            <a:srgbClr val="374317"/>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Isaiah’s </a:t>
            </a: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heartbreak</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at the unrepentant heart of his people and their coming destruction…</a:t>
            </a:r>
          </a:p>
        </p:txBody>
      </p:sp>
    </p:spTree>
    <p:extLst>
      <p:ext uri="{BB962C8B-B14F-4D97-AF65-F5344CB8AC3E}">
        <p14:creationId xmlns:p14="http://schemas.microsoft.com/office/powerpoint/2010/main" val="3519581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ere Sennacherib's army was conquered – Judith heroine of Israel was  prophetess Huldah">
            <a:extLst>
              <a:ext uri="{FF2B5EF4-FFF2-40B4-BE49-F238E27FC236}">
                <a16:creationId xmlns:a16="http://schemas.microsoft.com/office/drawing/2014/main" id="{14478628-155D-01C7-5CA2-8E870A0C6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188718" y="1138123"/>
            <a:ext cx="9814559" cy="5632311"/>
          </a:xfrm>
          <a:prstGeom prst="rect">
            <a:avLst/>
          </a:prstGeom>
          <a:solidFill>
            <a:srgbClr val="303030">
              <a:alpha val="60000"/>
            </a:srgbClr>
          </a:solidFill>
          <a:ln w="63500">
            <a:noFill/>
          </a:ln>
        </p:spPr>
        <p:txBody>
          <a:bodyPr wrap="square" rtlCol="0">
            <a:spAutoFit/>
          </a:bodyPr>
          <a:lstStyle/>
          <a:p>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5 </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For the Lord God of hosts has a day</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of tumult and trampling and confusion</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in the valley of vision,</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 battering down of walls</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a shouting to the mountains.</a:t>
            </a:r>
          </a:p>
          <a:p>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6</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Elam bore the quiver</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with chariots and horsemen,</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Kir uncovered the shield.</a:t>
            </a:r>
          </a:p>
          <a:p>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7</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Your choicest valleys were full of chariots,</a:t>
            </a:r>
          </a:p>
          <a:p>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horsemen took their stand at the gates.</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Tree>
    <p:extLst>
      <p:ext uri="{BB962C8B-B14F-4D97-AF65-F5344CB8AC3E}">
        <p14:creationId xmlns:p14="http://schemas.microsoft.com/office/powerpoint/2010/main" val="3921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43594" y="3056100"/>
            <a:ext cx="10046623" cy="3170099"/>
          </a:xfrm>
          <a:prstGeom prst="rect">
            <a:avLst/>
          </a:prstGeom>
          <a:solidFill>
            <a:srgbClr val="374317">
              <a:alpha val="70000"/>
            </a:srgbClr>
          </a:solidFill>
          <a:ln w="63500">
            <a:noFill/>
          </a:ln>
        </p:spPr>
        <p:txBody>
          <a:bodyPr wrap="square" rtlCol="0">
            <a:spAutoFit/>
          </a:bodyPr>
          <a:lstStyle/>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Four Sections:</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Destruction of Jerusalem Described (1-7)</a:t>
            </a:r>
          </a:p>
          <a:p>
            <a:pPr marL="571500" indent="-571500">
              <a:buFont typeface="Arial" panose="020B0604020202020204" pitchFamily="34" charset="0"/>
              <a:buChar char="•"/>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Self-Reliance Condemned (8-14)</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Individual Self-Reliance Exposed (15-19)</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Reliance on People Exposed (20-25)</a:t>
            </a:r>
          </a:p>
        </p:txBody>
      </p:sp>
    </p:spTree>
    <p:extLst>
      <p:ext uri="{BB962C8B-B14F-4D97-AF65-F5344CB8AC3E}">
        <p14:creationId xmlns:p14="http://schemas.microsoft.com/office/powerpoint/2010/main" val="215616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12CE51-EBD9-FD64-2C84-2615E5957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866500" y="1987208"/>
            <a:ext cx="10458996" cy="4401205"/>
          </a:xfrm>
          <a:prstGeom prst="rect">
            <a:avLst/>
          </a:prstGeom>
          <a:solidFill>
            <a:srgbClr val="303030">
              <a:alpha val="60000"/>
            </a:srgbClr>
          </a:solidFill>
          <a:ln w="63500">
            <a:noFill/>
          </a:ln>
        </p:spPr>
        <p:txBody>
          <a:bodyPr wrap="square" rtlCol="0">
            <a:spAutoFit/>
          </a:bodyPr>
          <a:lstStyle/>
          <a:p>
            <a:pPr>
              <a:spcAft>
                <a:spcPts val="1800"/>
              </a:spcAft>
            </a:pP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8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He has taken away the covering of Judah. </a:t>
            </a:r>
            <a:b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b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 that day you looked to the weapons of the House of the Forest,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9</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you saw that the breaches of the city of David were many. You collected the waters of the lower pool,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10</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you counted the houses of Jerusalem, and you broke down the houses to fortify the wall. </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Tree>
    <p:extLst>
      <p:ext uri="{BB962C8B-B14F-4D97-AF65-F5344CB8AC3E}">
        <p14:creationId xmlns:p14="http://schemas.microsoft.com/office/powerpoint/2010/main" val="15218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12CE51-EBD9-FD64-2C84-2615E5957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866500" y="1987208"/>
            <a:ext cx="10458996" cy="4401205"/>
          </a:xfrm>
          <a:prstGeom prst="rect">
            <a:avLst/>
          </a:prstGeom>
          <a:solidFill>
            <a:srgbClr val="303030">
              <a:alpha val="60000"/>
            </a:srgbClr>
          </a:solidFill>
          <a:ln w="63500">
            <a:noFill/>
          </a:ln>
        </p:spPr>
        <p:txBody>
          <a:bodyPr wrap="square" rtlCol="0">
            <a:spAutoFit/>
          </a:bodyPr>
          <a:lstStyle/>
          <a:p>
            <a:pPr>
              <a:spcAft>
                <a:spcPts val="1800"/>
              </a:spcAft>
            </a:pP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8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He has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taken away the covering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of Judah.</a:t>
            </a:r>
            <a:b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b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 that day you looked to the weapons of the House of the Forest,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9</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you saw that the breaches of the city of David were many. You collected the waters of the lower pool,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10</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you counted the houses of Jerusalem, and you broke down the houses to fortify the wall. </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
        <p:nvSpPr>
          <p:cNvPr id="2" name="Rectangle: Rounded Corners 1">
            <a:extLst>
              <a:ext uri="{FF2B5EF4-FFF2-40B4-BE49-F238E27FC236}">
                <a16:creationId xmlns:a16="http://schemas.microsoft.com/office/drawing/2014/main" id="{F6A57A10-5566-8CB3-1611-8ACE225FECE6}"/>
              </a:ext>
            </a:extLst>
          </p:cNvPr>
          <p:cNvSpPr/>
          <p:nvPr/>
        </p:nvSpPr>
        <p:spPr>
          <a:xfrm>
            <a:off x="2673041" y="2767487"/>
            <a:ext cx="5494566" cy="1835510"/>
          </a:xfrm>
          <a:prstGeom prst="roundRect">
            <a:avLst/>
          </a:prstGeom>
          <a:solidFill>
            <a:srgbClr val="27311B"/>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He has taken away their honor – like captives stripped of their clothes.</a:t>
            </a:r>
          </a:p>
        </p:txBody>
      </p:sp>
    </p:spTree>
    <p:extLst>
      <p:ext uri="{BB962C8B-B14F-4D97-AF65-F5344CB8AC3E}">
        <p14:creationId xmlns:p14="http://schemas.microsoft.com/office/powerpoint/2010/main" val="255731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12CE51-EBD9-FD64-2C84-2615E5957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866500" y="1987208"/>
            <a:ext cx="10458996" cy="4401205"/>
          </a:xfrm>
          <a:prstGeom prst="rect">
            <a:avLst/>
          </a:prstGeom>
          <a:solidFill>
            <a:srgbClr val="303030">
              <a:alpha val="60000"/>
            </a:srgbClr>
          </a:solidFill>
          <a:ln w="63500">
            <a:noFill/>
          </a:ln>
        </p:spPr>
        <p:txBody>
          <a:bodyPr wrap="square" rtlCol="0">
            <a:spAutoFit/>
          </a:bodyPr>
          <a:lstStyle/>
          <a:p>
            <a:pPr>
              <a:spcAft>
                <a:spcPts val="1800"/>
              </a:spcAft>
            </a:pP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8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He has taken away the covering of Judah.</a:t>
            </a:r>
            <a:b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b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 that day you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looked to the weapons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of the House of the Forest,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9</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you saw that the breaches of the city of David were many. You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collected the waters of the lower pool</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10</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you counted the houses of Jerusalem, and you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broke down the houses to fortify the wall</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
        <p:nvSpPr>
          <p:cNvPr id="2" name="Rectangle: Rounded Corners 1">
            <a:extLst>
              <a:ext uri="{FF2B5EF4-FFF2-40B4-BE49-F238E27FC236}">
                <a16:creationId xmlns:a16="http://schemas.microsoft.com/office/drawing/2014/main" id="{1B4BA94B-8B93-2B7A-60B5-D8FE1608922A}"/>
              </a:ext>
            </a:extLst>
          </p:cNvPr>
          <p:cNvSpPr/>
          <p:nvPr/>
        </p:nvSpPr>
        <p:spPr>
          <a:xfrm>
            <a:off x="3478953" y="956515"/>
            <a:ext cx="4874634" cy="843618"/>
          </a:xfrm>
          <a:prstGeom prst="roundRect">
            <a:avLst/>
          </a:prstGeom>
          <a:solidFill>
            <a:srgbClr val="27311B"/>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Preparing for a siege…</a:t>
            </a:r>
          </a:p>
        </p:txBody>
      </p:sp>
    </p:spTree>
    <p:extLst>
      <p:ext uri="{BB962C8B-B14F-4D97-AF65-F5344CB8AC3E}">
        <p14:creationId xmlns:p14="http://schemas.microsoft.com/office/powerpoint/2010/main" val="39096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12CE51-EBD9-FD64-2C84-2615E5957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757642" y="3429000"/>
            <a:ext cx="10458996" cy="2554545"/>
          </a:xfrm>
          <a:prstGeom prst="rect">
            <a:avLst/>
          </a:prstGeom>
          <a:solidFill>
            <a:srgbClr val="303030">
              <a:alpha val="60000"/>
            </a:srgbClr>
          </a:solidFill>
          <a:ln w="63500">
            <a:noFill/>
          </a:ln>
        </p:spPr>
        <p:txBody>
          <a:bodyPr wrap="square" rtlCol="0">
            <a:spAutoFit/>
          </a:bodyPr>
          <a:lstStyle/>
          <a:p>
            <a:pPr>
              <a:spcAft>
                <a:spcPts val="1800"/>
              </a:spcAft>
            </a:pP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11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You made a reservoir between the two walls for the water of the old pool.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But you did not look to him who did it, or see him who planned it long ago</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
        <p:nvSpPr>
          <p:cNvPr id="2" name="Rectangle: Rounded Corners 1">
            <a:extLst>
              <a:ext uri="{FF2B5EF4-FFF2-40B4-BE49-F238E27FC236}">
                <a16:creationId xmlns:a16="http://schemas.microsoft.com/office/drawing/2014/main" id="{A4693F57-39B6-43F3-192C-94A5C069142F}"/>
              </a:ext>
            </a:extLst>
          </p:cNvPr>
          <p:cNvSpPr/>
          <p:nvPr/>
        </p:nvSpPr>
        <p:spPr>
          <a:xfrm>
            <a:off x="4495220" y="1768526"/>
            <a:ext cx="2983840" cy="1572038"/>
          </a:xfrm>
          <a:prstGeom prst="roundRect">
            <a:avLst/>
          </a:prstGeom>
          <a:solidFill>
            <a:srgbClr val="27311B"/>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 Sin of Self-Reliance</a:t>
            </a:r>
          </a:p>
        </p:txBody>
      </p:sp>
    </p:spTree>
    <p:extLst>
      <p:ext uri="{BB962C8B-B14F-4D97-AF65-F5344CB8AC3E}">
        <p14:creationId xmlns:p14="http://schemas.microsoft.com/office/powerpoint/2010/main" val="136436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12CE51-EBD9-FD64-2C84-2615E5957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757642" y="3429000"/>
            <a:ext cx="10458996" cy="2554545"/>
          </a:xfrm>
          <a:prstGeom prst="rect">
            <a:avLst/>
          </a:prstGeom>
          <a:solidFill>
            <a:srgbClr val="303030">
              <a:alpha val="60000"/>
            </a:srgbClr>
          </a:solidFill>
          <a:ln w="63500">
            <a:noFill/>
          </a:ln>
        </p:spPr>
        <p:txBody>
          <a:bodyPr wrap="square" rtlCol="0">
            <a:spAutoFit/>
          </a:bodyPr>
          <a:lstStyle/>
          <a:p>
            <a:pPr>
              <a:spcAft>
                <a:spcPts val="1800"/>
              </a:spcAft>
            </a:pP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11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You made a reservoir between the two walls for the water of the old pool.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But you did not look to him who did it, or see him who planned it long ago</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
        <p:nvSpPr>
          <p:cNvPr id="2" name="Rectangle: Rounded Corners 1">
            <a:extLst>
              <a:ext uri="{FF2B5EF4-FFF2-40B4-BE49-F238E27FC236}">
                <a16:creationId xmlns:a16="http://schemas.microsoft.com/office/drawing/2014/main" id="{A4693F57-39B6-43F3-192C-94A5C069142F}"/>
              </a:ext>
            </a:extLst>
          </p:cNvPr>
          <p:cNvSpPr/>
          <p:nvPr/>
        </p:nvSpPr>
        <p:spPr>
          <a:xfrm>
            <a:off x="4584899" y="1768526"/>
            <a:ext cx="2804482" cy="1572038"/>
          </a:xfrm>
          <a:prstGeom prst="roundRect">
            <a:avLst/>
          </a:prstGeom>
          <a:solidFill>
            <a:srgbClr val="27311B"/>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What did God want?</a:t>
            </a:r>
          </a:p>
        </p:txBody>
      </p:sp>
    </p:spTree>
    <p:extLst>
      <p:ext uri="{BB962C8B-B14F-4D97-AF65-F5344CB8AC3E}">
        <p14:creationId xmlns:p14="http://schemas.microsoft.com/office/powerpoint/2010/main" val="120057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12CE51-EBD9-FD64-2C84-2615E5957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211181" y="335845"/>
            <a:ext cx="11769638" cy="6247864"/>
          </a:xfrm>
          <a:prstGeom prst="rect">
            <a:avLst/>
          </a:prstGeom>
          <a:solidFill>
            <a:srgbClr val="303030">
              <a:alpha val="60000"/>
            </a:srgbClr>
          </a:solidFill>
          <a:ln w="63500">
            <a:noFill/>
          </a:ln>
        </p:spPr>
        <p:txBody>
          <a:bodyPr wrap="square" rtlCol="0">
            <a:spAutoFit/>
          </a:bodyPr>
          <a:lstStyle/>
          <a:p>
            <a:pPr>
              <a:spcAft>
                <a:spcPts val="1800"/>
              </a:spcAft>
            </a:pP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9 </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Zerah the Ethiopian came out against [Judah] with an army of a million men and 300 chariots, and came as far as </a:t>
            </a:r>
            <a:r>
              <a:rPr lang="en-US" sz="36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Mareshah</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10 </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Asa went out to meet him, and they drew up their lines of battle in the Valley of </a:t>
            </a:r>
            <a:r>
              <a:rPr lang="en-US" sz="36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Zephathah</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t>
            </a:r>
            <a:r>
              <a:rPr lang="en-US" sz="36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Mareshah</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11</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Asa cried to the L</a:t>
            </a:r>
            <a:r>
              <a:rPr lang="en-US" sz="32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his God, “O L</a:t>
            </a:r>
            <a:r>
              <a:rPr lang="en-US" sz="32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there is none like you to help, between the mighty and the weak. Help us, O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L</a:t>
            </a:r>
            <a:r>
              <a:rPr lang="en-US" sz="32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our God, for we rely on you, and in your name we have come against this multitude. O L</a:t>
            </a:r>
            <a:r>
              <a:rPr lang="en-US" sz="32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 are our God; let not man prevail against you.” </a:t>
            </a:r>
            <a:r>
              <a:rPr lang="en-US" sz="36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12</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So the Lord defeated the Ethiopians before Asa and before Judah, and the Ethiopians fled.                              2 Chronicles 14:9-12</a:t>
            </a:r>
          </a:p>
        </p:txBody>
      </p:sp>
      <p:sp>
        <p:nvSpPr>
          <p:cNvPr id="4" name="Rectangle: Rounded Corners 3">
            <a:extLst>
              <a:ext uri="{FF2B5EF4-FFF2-40B4-BE49-F238E27FC236}">
                <a16:creationId xmlns:a16="http://schemas.microsoft.com/office/drawing/2014/main" id="{64877FD6-05E5-4405-3659-F31DB7AED3A4}"/>
              </a:ext>
            </a:extLst>
          </p:cNvPr>
          <p:cNvSpPr/>
          <p:nvPr/>
        </p:nvSpPr>
        <p:spPr>
          <a:xfrm>
            <a:off x="7414337" y="205216"/>
            <a:ext cx="4566482" cy="2233184"/>
          </a:xfrm>
          <a:prstGeom prst="roundRect">
            <a:avLst/>
          </a:prstGeom>
          <a:solidFill>
            <a:srgbClr val="4E3933"/>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God wanted them to depend on him – to ask him for help!</a:t>
            </a:r>
          </a:p>
        </p:txBody>
      </p:sp>
    </p:spTree>
    <p:extLst>
      <p:ext uri="{BB962C8B-B14F-4D97-AF65-F5344CB8AC3E}">
        <p14:creationId xmlns:p14="http://schemas.microsoft.com/office/powerpoint/2010/main" val="163343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830997"/>
          </a:xfrm>
          <a:prstGeom prst="rect">
            <a:avLst/>
          </a:prstGeom>
          <a:noFill/>
          <a:ln w="635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The Book of Isaiah</a:t>
            </a:r>
          </a:p>
        </p:txBody>
      </p:sp>
      <p:sp>
        <p:nvSpPr>
          <p:cNvPr id="4" name="TextBox 3">
            <a:extLst>
              <a:ext uri="{FF2B5EF4-FFF2-40B4-BE49-F238E27FC236}">
                <a16:creationId xmlns:a16="http://schemas.microsoft.com/office/drawing/2014/main" id="{350528DB-B47E-2BB8-EECB-D2F860AAFECE}"/>
              </a:ext>
            </a:extLst>
          </p:cNvPr>
          <p:cNvSpPr txBox="1"/>
          <p:nvPr/>
        </p:nvSpPr>
        <p:spPr>
          <a:xfrm>
            <a:off x="302989" y="1024673"/>
            <a:ext cx="5805335" cy="646331"/>
          </a:xfrm>
          <a:prstGeom prst="rect">
            <a:avLst/>
          </a:prstGeom>
          <a:noFill/>
          <a:ln w="635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Chapters 1–39 - Judgment</a:t>
            </a:r>
          </a:p>
        </p:txBody>
      </p:sp>
      <p:sp>
        <p:nvSpPr>
          <p:cNvPr id="6" name="Rectangle 5">
            <a:extLst>
              <a:ext uri="{FF2B5EF4-FFF2-40B4-BE49-F238E27FC236}">
                <a16:creationId xmlns:a16="http://schemas.microsoft.com/office/drawing/2014/main" id="{3E951134-4CA3-03BE-7075-5EB10AFC6FFE}"/>
              </a:ext>
            </a:extLst>
          </p:cNvPr>
          <p:cNvSpPr/>
          <p:nvPr/>
        </p:nvSpPr>
        <p:spPr>
          <a:xfrm>
            <a:off x="389744" y="1019331"/>
            <a:ext cx="11332564" cy="5471410"/>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cxnSp>
        <p:nvCxnSpPr>
          <p:cNvPr id="8" name="Straight Connector 7">
            <a:extLst>
              <a:ext uri="{FF2B5EF4-FFF2-40B4-BE49-F238E27FC236}">
                <a16:creationId xmlns:a16="http://schemas.microsoft.com/office/drawing/2014/main" id="{8661B5FD-0F20-0A96-B438-95F075474317}"/>
              </a:ext>
            </a:extLst>
          </p:cNvPr>
          <p:cNvCxnSpPr/>
          <p:nvPr/>
        </p:nvCxnSpPr>
        <p:spPr>
          <a:xfrm>
            <a:off x="389744" y="1678898"/>
            <a:ext cx="113325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B0ACAF-7E77-7E27-609B-FFE15105B140}"/>
              </a:ext>
            </a:extLst>
          </p:cNvPr>
          <p:cNvCxnSpPr>
            <a:cxnSpLocks/>
          </p:cNvCxnSpPr>
          <p:nvPr/>
        </p:nvCxnSpPr>
        <p:spPr>
          <a:xfrm>
            <a:off x="5916971" y="1035118"/>
            <a:ext cx="0" cy="547141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DECB31F-CDC7-DA3C-CE18-8440D255BE02}"/>
              </a:ext>
            </a:extLst>
          </p:cNvPr>
          <p:cNvSpPr txBox="1"/>
          <p:nvPr/>
        </p:nvSpPr>
        <p:spPr>
          <a:xfrm>
            <a:off x="5916971" y="1035118"/>
            <a:ext cx="5805337" cy="646331"/>
          </a:xfrm>
          <a:prstGeom prst="rect">
            <a:avLst/>
          </a:prstGeom>
          <a:noFill/>
          <a:ln w="635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Chapters 40–66 - Restoration</a:t>
            </a:r>
          </a:p>
        </p:txBody>
      </p:sp>
      <p:sp>
        <p:nvSpPr>
          <p:cNvPr id="12" name="TextBox 11">
            <a:extLst>
              <a:ext uri="{FF2B5EF4-FFF2-40B4-BE49-F238E27FC236}">
                <a16:creationId xmlns:a16="http://schemas.microsoft.com/office/drawing/2014/main" id="{ECFCCB1E-2804-BD18-6E98-292624E0628B}"/>
              </a:ext>
            </a:extLst>
          </p:cNvPr>
          <p:cNvSpPr txBox="1"/>
          <p:nvPr/>
        </p:nvSpPr>
        <p:spPr>
          <a:xfrm>
            <a:off x="521991" y="1762665"/>
            <a:ext cx="5255926" cy="4524315"/>
          </a:xfrm>
          <a:prstGeom prst="rect">
            <a:avLst/>
          </a:prstGeom>
          <a:noFill/>
          <a:ln w="635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Focus: 	Isaiah’s Day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1–6:  	Introduction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7–12:	Assyrian Invasion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			Messiah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13–27:	God’s Universal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			Kingdom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28–39:	God as the Lord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			History</a:t>
            </a:r>
          </a:p>
        </p:txBody>
      </p:sp>
      <p:sp>
        <p:nvSpPr>
          <p:cNvPr id="3" name="TextBox 2">
            <a:extLst>
              <a:ext uri="{FF2B5EF4-FFF2-40B4-BE49-F238E27FC236}">
                <a16:creationId xmlns:a16="http://schemas.microsoft.com/office/drawing/2014/main" id="{D3A20214-06E8-1C77-B215-B3D60240A6E6}"/>
              </a:ext>
            </a:extLst>
          </p:cNvPr>
          <p:cNvSpPr txBox="1"/>
          <p:nvPr/>
        </p:nvSpPr>
        <p:spPr>
          <a:xfrm>
            <a:off x="6069719" y="1746878"/>
            <a:ext cx="5255926" cy="646331"/>
          </a:xfrm>
          <a:prstGeom prst="rect">
            <a:avLst/>
          </a:prstGeom>
          <a:noFill/>
          <a:ln w="63500">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Focus: 	Future</a:t>
            </a:r>
          </a:p>
        </p:txBody>
      </p:sp>
    </p:spTree>
    <p:extLst>
      <p:ext uri="{BB962C8B-B14F-4D97-AF65-F5344CB8AC3E}">
        <p14:creationId xmlns:p14="http://schemas.microsoft.com/office/powerpoint/2010/main" val="25492311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DE5E841-A9AC-623E-B354-707D90A16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11"/>
          <a:stretch/>
        </p:blipFill>
        <p:spPr bwMode="auto">
          <a:xfrm>
            <a:off x="0" y="0"/>
            <a:ext cx="12192000" cy="68577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821176" y="1578428"/>
            <a:ext cx="8549644" cy="5016758"/>
          </a:xfrm>
          <a:prstGeom prst="rect">
            <a:avLst/>
          </a:prstGeom>
          <a:solidFill>
            <a:srgbClr val="303030">
              <a:alpha val="6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12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 that day the Lord God of hosts</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called for weeping and mourning,</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for baldness and wearing sackcloth</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behold, joy and gladness,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killing oxen and slaughtering sheep,</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eating flesh and drinking wine.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“Let us eat and drink,</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for tomorrow we die.”</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
        <p:nvSpPr>
          <p:cNvPr id="2" name="Rectangle: Rounded Corners 1">
            <a:extLst>
              <a:ext uri="{FF2B5EF4-FFF2-40B4-BE49-F238E27FC236}">
                <a16:creationId xmlns:a16="http://schemas.microsoft.com/office/drawing/2014/main" id="{8DDDC309-6436-6D70-B0C4-E3B1C72E98C0}"/>
              </a:ext>
            </a:extLst>
          </p:cNvPr>
          <p:cNvSpPr/>
          <p:nvPr/>
        </p:nvSpPr>
        <p:spPr>
          <a:xfrm>
            <a:off x="4011461" y="3531703"/>
            <a:ext cx="3210749" cy="1747869"/>
          </a:xfrm>
          <a:prstGeom prst="roundRect">
            <a:avLst/>
          </a:prstGeom>
          <a:solidFill>
            <a:srgbClr val="4E3933"/>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God wanted repentance!</a:t>
            </a:r>
          </a:p>
        </p:txBody>
      </p:sp>
    </p:spTree>
    <p:extLst>
      <p:ext uri="{BB962C8B-B14F-4D97-AF65-F5344CB8AC3E}">
        <p14:creationId xmlns:p14="http://schemas.microsoft.com/office/powerpoint/2010/main" val="30848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DE5E841-A9AC-623E-B354-707D90A16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11"/>
          <a:stretch/>
        </p:blipFill>
        <p:spPr bwMode="auto">
          <a:xfrm>
            <a:off x="0" y="0"/>
            <a:ext cx="12192000" cy="68577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821176" y="1578428"/>
            <a:ext cx="8549644" cy="5016758"/>
          </a:xfrm>
          <a:prstGeom prst="rect">
            <a:avLst/>
          </a:prstGeom>
          <a:solidFill>
            <a:srgbClr val="303030">
              <a:alpha val="6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12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 that day the Lord God of hosts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called for weeping and mourning,</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for baldness and wearing sackcloth;</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behold, joy and gladness,</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killing oxen and slaughtering sheep,</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eating flesh and drinking wine.</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“Let us eat and drink,</a:t>
            </a:r>
          </a:p>
          <a:p>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for tomorrow we die.”</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Tree>
    <p:extLst>
      <p:ext uri="{BB962C8B-B14F-4D97-AF65-F5344CB8AC3E}">
        <p14:creationId xmlns:p14="http://schemas.microsoft.com/office/powerpoint/2010/main" val="205975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DE5E841-A9AC-623E-B354-707D90A16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11"/>
          <a:stretch/>
        </p:blipFill>
        <p:spPr bwMode="auto">
          <a:xfrm>
            <a:off x="0" y="0"/>
            <a:ext cx="12192000" cy="68577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821176" y="3581400"/>
            <a:ext cx="8549644" cy="3170099"/>
          </a:xfrm>
          <a:prstGeom prst="rect">
            <a:avLst/>
          </a:prstGeom>
          <a:solidFill>
            <a:srgbClr val="303030">
              <a:alpha val="6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14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Lord of hosts has revealed himself in my ears:</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“Surely this iniquity will not be atoned for you until you die,”</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says the Lord God of hosts.</a:t>
            </a:r>
          </a:p>
        </p:txBody>
      </p:sp>
      <p:sp>
        <p:nvSpPr>
          <p:cNvPr id="3" name="TextBox 2">
            <a:extLst>
              <a:ext uri="{FF2B5EF4-FFF2-40B4-BE49-F238E27FC236}">
                <a16:creationId xmlns:a16="http://schemas.microsoft.com/office/drawing/2014/main" id="{FC5D39CC-10C7-CF91-8501-CED2F32D85B7}"/>
              </a:ext>
            </a:extLst>
          </p:cNvPr>
          <p:cNvSpPr txBox="1"/>
          <p:nvPr/>
        </p:nvSpPr>
        <p:spPr>
          <a:xfrm>
            <a:off x="529937" y="0"/>
            <a:ext cx="11132122" cy="769441"/>
          </a:xfrm>
          <a:prstGeom prst="rect">
            <a:avLst/>
          </a:prstGeom>
          <a:solidFill>
            <a:srgbClr val="303030">
              <a:alpha val="60000"/>
            </a:srgbClr>
          </a:solidFill>
          <a:ln w="63500">
            <a:noFill/>
          </a:ln>
        </p:spPr>
        <p:txBody>
          <a:bodyPr wrap="square" rtlCol="0">
            <a:spAutoFit/>
          </a:bodyPr>
          <a:lstStyle>
            <a:defPPr>
              <a:defRPr lang="en-US"/>
            </a:defPPr>
            <a:lvl1pPr>
              <a:defRPr sz="4000" b="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dirty="0">
                <a:solidFill>
                  <a:srgbClr val="FFFF00"/>
                </a:solidFill>
              </a:rPr>
              <a:t>Oracle #9 – The Valley of Vision (Isaiah 22)</a:t>
            </a:r>
          </a:p>
        </p:txBody>
      </p:sp>
      <p:sp>
        <p:nvSpPr>
          <p:cNvPr id="2" name="Rectangle: Rounded Corners 1">
            <a:extLst>
              <a:ext uri="{FF2B5EF4-FFF2-40B4-BE49-F238E27FC236}">
                <a16:creationId xmlns:a16="http://schemas.microsoft.com/office/drawing/2014/main" id="{C0F1D45A-2469-C7CB-F583-5F5BD7B5B44F}"/>
              </a:ext>
            </a:extLst>
          </p:cNvPr>
          <p:cNvSpPr/>
          <p:nvPr/>
        </p:nvSpPr>
        <p:spPr>
          <a:xfrm>
            <a:off x="3856478" y="1680992"/>
            <a:ext cx="4373122" cy="1747869"/>
          </a:xfrm>
          <a:prstGeom prst="roundRect">
            <a:avLst/>
          </a:prstGeom>
          <a:solidFill>
            <a:srgbClr val="4E3933"/>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Why was God so upset about this sin of self-reliance?</a:t>
            </a:r>
          </a:p>
        </p:txBody>
      </p:sp>
    </p:spTree>
    <p:extLst>
      <p:ext uri="{BB962C8B-B14F-4D97-AF65-F5344CB8AC3E}">
        <p14:creationId xmlns:p14="http://schemas.microsoft.com/office/powerpoint/2010/main" val="300645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DE5E841-A9AC-623E-B354-707D90A16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11"/>
          <a:stretch/>
        </p:blipFill>
        <p:spPr bwMode="auto">
          <a:xfrm>
            <a:off x="0" y="0"/>
            <a:ext cx="12192000" cy="68577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252B03-F4B5-74A3-3EAF-3952B7F02284}"/>
              </a:ext>
            </a:extLst>
          </p:cNvPr>
          <p:cNvSpPr txBox="1"/>
          <p:nvPr/>
        </p:nvSpPr>
        <p:spPr>
          <a:xfrm>
            <a:off x="1287714" y="178876"/>
            <a:ext cx="9616572" cy="4632037"/>
          </a:xfrm>
          <a:prstGeom prst="rect">
            <a:avLst/>
          </a:prstGeom>
          <a:solidFill>
            <a:srgbClr val="303030">
              <a:alpha val="6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5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Thus says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“Cursed is the man who trusts in man</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makes flesh his strength,</a:t>
            </a:r>
          </a:p>
          <a:p>
            <a:pPr>
              <a:spcAft>
                <a:spcPts val="1800"/>
              </a:spcAft>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whose heart turns away from the Lord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7</a:t>
            </a:r>
            <a:r>
              <a:rPr lang="en-US" sz="4000"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“Blessed is the man who trusts in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whose trust is the L</a:t>
            </a:r>
            <a:r>
              <a:rPr lang="en-US" sz="36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Jeremiah 17:5, 7</a:t>
            </a:r>
          </a:p>
        </p:txBody>
      </p:sp>
      <p:sp>
        <p:nvSpPr>
          <p:cNvPr id="4" name="Rectangle: Rounded Corners 3">
            <a:extLst>
              <a:ext uri="{FF2B5EF4-FFF2-40B4-BE49-F238E27FC236}">
                <a16:creationId xmlns:a16="http://schemas.microsoft.com/office/drawing/2014/main" id="{EAEB780C-0FBE-9A8F-DDF2-DA86933B67C3}"/>
              </a:ext>
            </a:extLst>
          </p:cNvPr>
          <p:cNvSpPr/>
          <p:nvPr/>
        </p:nvSpPr>
        <p:spPr>
          <a:xfrm>
            <a:off x="1531749" y="4958793"/>
            <a:ext cx="9128501" cy="1747869"/>
          </a:xfrm>
          <a:prstGeom prst="roundRect">
            <a:avLst/>
          </a:prstGeom>
          <a:solidFill>
            <a:srgbClr val="4E3933"/>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We cannot trust in self or other people without our hearts turning from God.  </a:t>
            </a:r>
          </a:p>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Therefore, it is rebellion against him!</a:t>
            </a:r>
          </a:p>
        </p:txBody>
      </p:sp>
    </p:spTree>
    <p:extLst>
      <p:ext uri="{BB962C8B-B14F-4D97-AF65-F5344CB8AC3E}">
        <p14:creationId xmlns:p14="http://schemas.microsoft.com/office/powerpoint/2010/main" val="257066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43594" y="3056100"/>
            <a:ext cx="10046623" cy="3170099"/>
          </a:xfrm>
          <a:prstGeom prst="rect">
            <a:avLst/>
          </a:prstGeom>
          <a:solidFill>
            <a:srgbClr val="374317">
              <a:alpha val="70000"/>
            </a:srgbClr>
          </a:solidFill>
          <a:ln w="63500">
            <a:noFill/>
          </a:ln>
        </p:spPr>
        <p:txBody>
          <a:bodyPr wrap="square" rtlCol="0">
            <a:spAutoFit/>
          </a:bodyPr>
          <a:lstStyle/>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Four Sections:</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Destruction of Jerusalem Described (1-7)</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Self-Reliance Condemned (8-14)</a:t>
            </a:r>
          </a:p>
          <a:p>
            <a:pPr marL="571500" indent="-571500">
              <a:buFont typeface="Arial" panose="020B0604020202020204" pitchFamily="34" charset="0"/>
              <a:buChar char="•"/>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Individual Self-Reliance Exposed (15-19)</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Reliance on People Exposed (20-25)</a:t>
            </a:r>
          </a:p>
        </p:txBody>
      </p:sp>
    </p:spTree>
    <p:extLst>
      <p:ext uri="{BB962C8B-B14F-4D97-AF65-F5344CB8AC3E}">
        <p14:creationId xmlns:p14="http://schemas.microsoft.com/office/powerpoint/2010/main" val="3107613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CA96890-54F6-7A1D-6538-E9D2E79B1BE5}"/>
              </a:ext>
            </a:extLst>
          </p:cNvPr>
          <p:cNvPicPr>
            <a:picLocks noChangeArrowheads="1"/>
          </p:cNvPicPr>
          <p:nvPr/>
        </p:nvPicPr>
        <p:blipFill rotWithShape="1">
          <a:blip r:embed="rId2">
            <a:extLst>
              <a:ext uri="{28A0092B-C50C-407E-A947-70E740481C1C}">
                <a14:useLocalDpi xmlns:a14="http://schemas.microsoft.com/office/drawing/2010/main" val="0"/>
              </a:ext>
            </a:extLst>
          </a:blip>
          <a:srcRect b="16803"/>
          <a:stretch/>
        </p:blipFill>
        <p:spPr bwMode="auto">
          <a:xfrm>
            <a:off x="-1" y="-2"/>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234489" y="2141700"/>
            <a:ext cx="4483815" cy="4401205"/>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15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Thus</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says the Lord God of hosts, “Come, go to this steward, to Shebna, who is over the household, and say to him:</a:t>
            </a:r>
          </a:p>
        </p:txBody>
      </p:sp>
    </p:spTree>
    <p:extLst>
      <p:ext uri="{BB962C8B-B14F-4D97-AF65-F5344CB8AC3E}">
        <p14:creationId xmlns:p14="http://schemas.microsoft.com/office/powerpoint/2010/main" val="3599683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CA96890-54F6-7A1D-6538-E9D2E79B1BE5}"/>
              </a:ext>
            </a:extLst>
          </p:cNvPr>
          <p:cNvPicPr>
            <a:picLocks noChangeArrowheads="1"/>
          </p:cNvPicPr>
          <p:nvPr/>
        </p:nvPicPr>
        <p:blipFill rotWithShape="1">
          <a:blip r:embed="rId2">
            <a:extLst>
              <a:ext uri="{28A0092B-C50C-407E-A947-70E740481C1C}">
                <a14:useLocalDpi xmlns:a14="http://schemas.microsoft.com/office/drawing/2010/main" val="0"/>
              </a:ext>
            </a:extLst>
          </a:blip>
          <a:srcRect b="16803"/>
          <a:stretch/>
        </p:blipFill>
        <p:spPr bwMode="auto">
          <a:xfrm>
            <a:off x="-1" y="-2"/>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234489" y="2141700"/>
            <a:ext cx="4483815" cy="4401205"/>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15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Thus says the Lord God of hosts, “Come, go to this steward, to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Shebna</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who is over the household, and say to him:</a:t>
            </a:r>
          </a:p>
        </p:txBody>
      </p:sp>
    </p:spTree>
    <p:extLst>
      <p:ext uri="{BB962C8B-B14F-4D97-AF65-F5344CB8AC3E}">
        <p14:creationId xmlns:p14="http://schemas.microsoft.com/office/powerpoint/2010/main" val="3558455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CA96890-54F6-7A1D-6538-E9D2E79B1BE5}"/>
              </a:ext>
            </a:extLst>
          </p:cNvPr>
          <p:cNvPicPr>
            <a:picLocks noChangeArrowheads="1"/>
          </p:cNvPicPr>
          <p:nvPr/>
        </p:nvPicPr>
        <p:blipFill rotWithShape="1">
          <a:blip r:embed="rId2">
            <a:extLst>
              <a:ext uri="{28A0092B-C50C-407E-A947-70E740481C1C}">
                <a14:useLocalDpi xmlns:a14="http://schemas.microsoft.com/office/drawing/2010/main" val="0"/>
              </a:ext>
            </a:extLst>
          </a:blip>
          <a:srcRect b="16803"/>
          <a:stretch/>
        </p:blipFill>
        <p:spPr bwMode="auto">
          <a:xfrm>
            <a:off x="-1" y="-2"/>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197913" y="1519908"/>
            <a:ext cx="5739591" cy="5016758"/>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16</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What have you to do here, and whom have you here, that you have cut out here a tomb for yourself, you who cut out a tomb on the height and carve a dwelling for yourself in the rock?</a:t>
            </a:r>
          </a:p>
        </p:txBody>
      </p:sp>
      <p:sp>
        <p:nvSpPr>
          <p:cNvPr id="4" name="Rectangle: Rounded Corners 3">
            <a:extLst>
              <a:ext uri="{FF2B5EF4-FFF2-40B4-BE49-F238E27FC236}">
                <a16:creationId xmlns:a16="http://schemas.microsoft.com/office/drawing/2014/main" id="{D6200A39-B77D-EBD9-3EE8-695BE959975A}"/>
              </a:ext>
            </a:extLst>
          </p:cNvPr>
          <p:cNvSpPr/>
          <p:nvPr/>
        </p:nvSpPr>
        <p:spPr>
          <a:xfrm>
            <a:off x="6194866" y="1620709"/>
            <a:ext cx="5739772" cy="4386020"/>
          </a:xfrm>
          <a:prstGeom prst="roundRect">
            <a:avLst/>
          </a:prstGeom>
          <a:solidFill>
            <a:srgbClr val="484A49"/>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Why this change to focus on an individual?</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Shebna was representative of Judah (especially the leaders) – living a life of self-reliance and selfish gain.</a:t>
            </a:r>
          </a:p>
        </p:txBody>
      </p:sp>
    </p:spTree>
    <p:extLst>
      <p:ext uri="{BB962C8B-B14F-4D97-AF65-F5344CB8AC3E}">
        <p14:creationId xmlns:p14="http://schemas.microsoft.com/office/powerpoint/2010/main" val="583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CA96890-54F6-7A1D-6538-E9D2E79B1BE5}"/>
              </a:ext>
            </a:extLst>
          </p:cNvPr>
          <p:cNvPicPr>
            <a:picLocks noChangeArrowheads="1"/>
          </p:cNvPicPr>
          <p:nvPr/>
        </p:nvPicPr>
        <p:blipFill rotWithShape="1">
          <a:blip r:embed="rId2">
            <a:extLst>
              <a:ext uri="{28A0092B-C50C-407E-A947-70E740481C1C}">
                <a14:useLocalDpi xmlns:a14="http://schemas.microsoft.com/office/drawing/2010/main" val="0"/>
              </a:ext>
            </a:extLst>
          </a:blip>
          <a:srcRect b="16803"/>
          <a:stretch/>
        </p:blipFill>
        <p:spPr bwMode="auto">
          <a:xfrm>
            <a:off x="-1" y="-2"/>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2168288"/>
            <a:ext cx="11464146" cy="4401205"/>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17</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Behold,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will hurl you away violently, O you strong man. He will seize firm hold on you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18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whirl you around and around, and throw you like a ball into a wide land. There you shall die, and there shall be your glorious chariots, you shame of your master's house.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19</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 will thrust you from your office, and you will be pulled down from your station. </a:t>
            </a:r>
          </a:p>
        </p:txBody>
      </p:sp>
    </p:spTree>
    <p:extLst>
      <p:ext uri="{BB962C8B-B14F-4D97-AF65-F5344CB8AC3E}">
        <p14:creationId xmlns:p14="http://schemas.microsoft.com/office/powerpoint/2010/main" val="3557802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43594" y="3056100"/>
            <a:ext cx="10046623" cy="3170099"/>
          </a:xfrm>
          <a:prstGeom prst="rect">
            <a:avLst/>
          </a:prstGeom>
          <a:solidFill>
            <a:srgbClr val="374317">
              <a:alpha val="70000"/>
            </a:srgbClr>
          </a:solidFill>
          <a:ln w="63500">
            <a:noFill/>
          </a:ln>
        </p:spPr>
        <p:txBody>
          <a:bodyPr wrap="square" rtlCol="0">
            <a:spAutoFit/>
          </a:bodyPr>
          <a:lstStyle/>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Four Sections:</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Destruction of Jerusalem Described (1-7)</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Self-Reliance Condemned (8-14)</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Individual Self-Reliance Exposed (15-19)</a:t>
            </a:r>
          </a:p>
          <a:p>
            <a:pPr marL="571500" indent="-571500">
              <a:buFont typeface="Arial" panose="020B0604020202020204" pitchFamily="34" charset="0"/>
              <a:buChar char="•"/>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Reliance on People Exposed (20-25)</a:t>
            </a:r>
          </a:p>
        </p:txBody>
      </p:sp>
    </p:spTree>
    <p:extLst>
      <p:ext uri="{BB962C8B-B14F-4D97-AF65-F5344CB8AC3E}">
        <p14:creationId xmlns:p14="http://schemas.microsoft.com/office/powerpoint/2010/main" val="317098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769441"/>
          </a:xfrm>
          <a:prstGeom prst="rect">
            <a:avLst/>
          </a:prstGeom>
          <a:noFill/>
          <a:ln w="635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Isaiah 13–27: God’s Universal Kingdom</a:t>
            </a:r>
          </a:p>
        </p:txBody>
      </p:sp>
      <p:sp>
        <p:nvSpPr>
          <p:cNvPr id="3" name="TextBox 2">
            <a:extLst>
              <a:ext uri="{FF2B5EF4-FFF2-40B4-BE49-F238E27FC236}">
                <a16:creationId xmlns:a16="http://schemas.microsoft.com/office/drawing/2014/main" id="{F4F66C1A-B98B-51A6-9A07-395956E353F3}"/>
              </a:ext>
            </a:extLst>
          </p:cNvPr>
          <p:cNvSpPr txBox="1"/>
          <p:nvPr/>
        </p:nvSpPr>
        <p:spPr>
          <a:xfrm>
            <a:off x="307665" y="733566"/>
            <a:ext cx="11103219" cy="646331"/>
          </a:xfrm>
          <a:prstGeom prst="rect">
            <a:avLst/>
          </a:prstGeom>
          <a:noFill/>
          <a:ln w="63500">
            <a:noFill/>
          </a:ln>
        </p:spPr>
        <p:txBody>
          <a:bodyPr wrap="square" rtlCol="0">
            <a:spAutoFit/>
          </a:bodyPr>
          <a:lstStyle/>
          <a:p>
            <a:pPr marL="571500" marR="0" lvl="0" indent="-5715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Chapters 13–23:  10 Oracles Regarding the Nations</a:t>
            </a:r>
          </a:p>
        </p:txBody>
      </p:sp>
      <p:sp>
        <p:nvSpPr>
          <p:cNvPr id="5" name="TextBox 4">
            <a:extLst>
              <a:ext uri="{FF2B5EF4-FFF2-40B4-BE49-F238E27FC236}">
                <a16:creationId xmlns:a16="http://schemas.microsoft.com/office/drawing/2014/main" id="{393DD4ED-FCF6-60B7-CE0E-79A4CA0FADED}"/>
              </a:ext>
            </a:extLst>
          </p:cNvPr>
          <p:cNvSpPr txBox="1"/>
          <p:nvPr/>
        </p:nvSpPr>
        <p:spPr>
          <a:xfrm>
            <a:off x="873082" y="1319694"/>
            <a:ext cx="6044603" cy="2862322"/>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Babylon (13:1–14:27)</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Philistia (14:28-32)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Moab (15:1-16:14)</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Syria/Israel/Cush (17:1–18:7)</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Egypt (19:1–20:6)</a:t>
            </a:r>
          </a:p>
        </p:txBody>
      </p:sp>
      <p:sp>
        <p:nvSpPr>
          <p:cNvPr id="6" name="TextBox 5">
            <a:extLst>
              <a:ext uri="{FF2B5EF4-FFF2-40B4-BE49-F238E27FC236}">
                <a16:creationId xmlns:a16="http://schemas.microsoft.com/office/drawing/2014/main" id="{1A28B056-AEBE-213A-0A4C-C6BD72A617EB}"/>
              </a:ext>
            </a:extLst>
          </p:cNvPr>
          <p:cNvSpPr txBox="1"/>
          <p:nvPr/>
        </p:nvSpPr>
        <p:spPr>
          <a:xfrm>
            <a:off x="7482658" y="1319694"/>
            <a:ext cx="4522392" cy="2862322"/>
          </a:xfrm>
          <a:prstGeom prst="rect">
            <a:avLst/>
          </a:prstGeom>
          <a:noFill/>
        </p:spPr>
        <p:txBody>
          <a:bodyPr wrap="non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Babylon (21:1-10)</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Edom (21:11-12)</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Arabia (21:13-17)</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rPr>
              <a:t>Jerusalem (22:1-25)</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Tyre (23:1-18)</a:t>
            </a:r>
          </a:p>
        </p:txBody>
      </p:sp>
      <p:sp>
        <p:nvSpPr>
          <p:cNvPr id="7" name="TextBox 6">
            <a:extLst>
              <a:ext uri="{FF2B5EF4-FFF2-40B4-BE49-F238E27FC236}">
                <a16:creationId xmlns:a16="http://schemas.microsoft.com/office/drawing/2014/main" id="{72D95FA7-85FD-40CD-90DE-43A9657DDCE0}"/>
              </a:ext>
            </a:extLst>
          </p:cNvPr>
          <p:cNvSpPr txBox="1"/>
          <p:nvPr/>
        </p:nvSpPr>
        <p:spPr>
          <a:xfrm>
            <a:off x="307665" y="4221255"/>
            <a:ext cx="11103219" cy="2539157"/>
          </a:xfrm>
          <a:prstGeom prst="rect">
            <a:avLst/>
          </a:prstGeom>
          <a:noFill/>
          <a:ln w="63500">
            <a:noFill/>
          </a:ln>
        </p:spPr>
        <p:txBody>
          <a:bodyPr wrap="square" rtlCol="0">
            <a:spAutoFit/>
          </a:bodyPr>
          <a:lstStyle/>
          <a:p>
            <a:pPr marL="571500" marR="0" lvl="0" indent="-5715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Chapter 24: Worldwide Judgment / A Remnant</a:t>
            </a:r>
          </a:p>
          <a:p>
            <a:pPr marL="571500" marR="0" lvl="0" indent="-5715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Chapter 25: Fulfillment of God’s Plans</a:t>
            </a:r>
          </a:p>
          <a:p>
            <a:pPr marL="571500" marR="0" lvl="0" indent="-5715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Chapter 26: The People of God</a:t>
            </a:r>
          </a:p>
          <a:p>
            <a:pPr marL="571500" marR="0" lvl="0" indent="-5715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a:ln>
                  <a:noFill/>
                </a:ln>
                <a:solidFill>
                  <a:prstClr val="white"/>
                </a:solidFill>
                <a:effectLst>
                  <a:glow rad="101600">
                    <a:prstClr val="black">
                      <a:alpha val="80000"/>
                    </a:prstClr>
                  </a:glow>
                </a:effectLst>
                <a:uLnTx/>
                <a:uFillTx/>
                <a:latin typeface="Calibri" panose="020F0502020204030204" pitchFamily="34" charset="0"/>
                <a:ea typeface="Calibri" panose="020F0502020204030204" pitchFamily="34" charset="0"/>
                <a:cs typeface="Calibri" panose="020F0502020204030204" pitchFamily="34" charset="0"/>
              </a:rPr>
              <a:t>Chapter 27: Israel Fulfills its Purpose</a:t>
            </a:r>
          </a:p>
        </p:txBody>
      </p:sp>
    </p:spTree>
    <p:extLst>
      <p:ext uri="{BB962C8B-B14F-4D97-AF65-F5344CB8AC3E}">
        <p14:creationId xmlns:p14="http://schemas.microsoft.com/office/powerpoint/2010/main" val="5324993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B2FD1-1AE8-D452-9579-75C21D4E0FF3}"/>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1305340"/>
            <a:ext cx="11464146" cy="5016758"/>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20</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In that day I will call my servant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Eliakim the son of Hilkiah</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21</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I will clothe him with your robe, and will bind your sash on him, and will commit your authority to his hand. And he shall be a father to the inhabitants of Jerusalem and to the house of Judah.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22</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I will place on his shoulder the key of the house of David. He shall open, and none shall shut; and he shall shut, and none shall open. </a:t>
            </a:r>
          </a:p>
        </p:txBody>
      </p:sp>
    </p:spTree>
    <p:extLst>
      <p:ext uri="{BB962C8B-B14F-4D97-AF65-F5344CB8AC3E}">
        <p14:creationId xmlns:p14="http://schemas.microsoft.com/office/powerpoint/2010/main" val="12251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46EFEB9-0C78-963B-B6EA-EB97644BE242}"/>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999587"/>
            <a:ext cx="11464146" cy="5016758"/>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20</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In that day I will call my servant Eliakim the son of Hilkiah,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21</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 will clothe him with your robe</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will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bind your sash on him</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will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commit your authority to his hand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he shall be a father to the inhabitants of Jerusalem and to the house of Judah.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22</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 will place on his shoulder the key of the house of David. He shall open, and none shall shut; and he shall shut, and none shall open</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Rectangle: Rounded Corners 3">
            <a:extLst>
              <a:ext uri="{FF2B5EF4-FFF2-40B4-BE49-F238E27FC236}">
                <a16:creationId xmlns:a16="http://schemas.microsoft.com/office/drawing/2014/main" id="{EE2E7176-8AC7-4E96-C7AD-C4A2725210F8}"/>
              </a:ext>
            </a:extLst>
          </p:cNvPr>
          <p:cNvSpPr/>
          <p:nvPr/>
        </p:nvSpPr>
        <p:spPr>
          <a:xfrm>
            <a:off x="6095998" y="5302857"/>
            <a:ext cx="5721095" cy="1426975"/>
          </a:xfrm>
          <a:prstGeom prst="roundRect">
            <a:avLst/>
          </a:prstGeom>
          <a:solidFill>
            <a:srgbClr val="484A49"/>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Eliakim is being honored and lifted up by God!</a:t>
            </a:r>
          </a:p>
        </p:txBody>
      </p:sp>
    </p:spTree>
    <p:extLst>
      <p:ext uri="{BB962C8B-B14F-4D97-AF65-F5344CB8AC3E}">
        <p14:creationId xmlns:p14="http://schemas.microsoft.com/office/powerpoint/2010/main" val="24900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4819-02A5-8454-6301-8B331F337DF9}"/>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964906"/>
            <a:ext cx="11464146" cy="5632311"/>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I will fasten him like a peg in a secure place, and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he will become a throne of honor to his father's house</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24</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they will hang on him the whole honor of his father's house, the offspring and issue, every small vessel, from the cups to all the flagons.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25</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In that day, declares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of hosts, the peg that was fastened in a secure place will give way, and it will be cut down and fall, and the load that was on it will be cut off, for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has spoken.”</a:t>
            </a:r>
          </a:p>
        </p:txBody>
      </p:sp>
    </p:spTree>
    <p:extLst>
      <p:ext uri="{BB962C8B-B14F-4D97-AF65-F5344CB8AC3E}">
        <p14:creationId xmlns:p14="http://schemas.microsoft.com/office/powerpoint/2010/main" val="2633694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7B5873-53AE-BF5C-1298-A57DD870DCDB}"/>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964906"/>
            <a:ext cx="11464146" cy="5632311"/>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I will fasten him like a peg in a secure place, and he will become a throne of honor to his father's house.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24</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they will hang on him the whole honor of his father's house, the offspring and issue, every small vessel, from the cups to all the flagons.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25</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In that day, declares the Lord of hosts, the peg that was fastened in a secure place will give way, and it will be cut down and fall, and the load that was on it will be cut off, for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has spoken.”</a:t>
            </a:r>
          </a:p>
        </p:txBody>
      </p:sp>
      <p:sp>
        <p:nvSpPr>
          <p:cNvPr id="4" name="Rectangle: Rounded Corners 3">
            <a:extLst>
              <a:ext uri="{FF2B5EF4-FFF2-40B4-BE49-F238E27FC236}">
                <a16:creationId xmlns:a16="http://schemas.microsoft.com/office/drawing/2014/main" id="{36B8B3FB-3076-1CC4-2604-AFE475E528CB}"/>
              </a:ext>
            </a:extLst>
          </p:cNvPr>
          <p:cNvSpPr/>
          <p:nvPr/>
        </p:nvSpPr>
        <p:spPr>
          <a:xfrm>
            <a:off x="5715001" y="4125685"/>
            <a:ext cx="4974771" cy="2253344"/>
          </a:xfrm>
          <a:prstGeom prst="roundRect">
            <a:avLst/>
          </a:prstGeom>
          <a:solidFill>
            <a:srgbClr val="484A49"/>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Eliakim’s family is now trusting in him – rather than in God.</a:t>
            </a:r>
          </a:p>
        </p:txBody>
      </p:sp>
    </p:spTree>
    <p:extLst>
      <p:ext uri="{BB962C8B-B14F-4D97-AF65-F5344CB8AC3E}">
        <p14:creationId xmlns:p14="http://schemas.microsoft.com/office/powerpoint/2010/main" val="38238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6B361-0C6C-F2DE-3DBE-A1BF3B578531}"/>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964906"/>
            <a:ext cx="11464146" cy="5632311"/>
          </a:xfrm>
          <a:prstGeom prst="rect">
            <a:avLst/>
          </a:prstGeom>
          <a:solidFill>
            <a:srgbClr val="636362">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23</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I will fasten him like a peg in a secure place, and he will become a throne of honor to his father's house.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24</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they will hang on him the whole honor of his father's house, the offspring and issue, every small vessel, from the cups to all the flagons. </a:t>
            </a:r>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25</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 that day, declares the Lord of hosts, the peg that was fastened in a secure place will give way, and it will be cut down and fall, and the load that was on it will be cut off</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for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has spoken.”</a:t>
            </a:r>
          </a:p>
        </p:txBody>
      </p:sp>
    </p:spTree>
    <p:extLst>
      <p:ext uri="{BB962C8B-B14F-4D97-AF65-F5344CB8AC3E}">
        <p14:creationId xmlns:p14="http://schemas.microsoft.com/office/powerpoint/2010/main" val="501789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6B361-0C6C-F2DE-3DBE-A1BF3B578531}"/>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1258820"/>
            <a:ext cx="11464146" cy="4878259"/>
          </a:xfrm>
          <a:prstGeom prst="rect">
            <a:avLst/>
          </a:prstGeom>
          <a:solidFill>
            <a:srgbClr val="636362">
              <a:alpha val="90000"/>
            </a:srgbClr>
          </a:solidFill>
          <a:ln w="63500">
            <a:noFill/>
          </a:ln>
        </p:spPr>
        <p:txBody>
          <a:bodyPr wrap="square" rtlCol="0">
            <a:spAutoFit/>
          </a:bodyPr>
          <a:lstStyle/>
          <a:p>
            <a:pPr>
              <a:spcAft>
                <a:spcPts val="18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Sin of Self-Reliance:</a:t>
            </a:r>
          </a:p>
          <a:p>
            <a:pPr marL="571500" indent="-571500">
              <a:spcAft>
                <a:spcPts val="1800"/>
              </a:spcAft>
              <a:buFont typeface="Arial" panose="020B0604020202020204" pitchFamily="34" charset="0"/>
              <a:buChar char="•"/>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people of Judah depended on their weapons, walls and water supply to survive the siege</a:t>
            </a:r>
          </a:p>
          <a:p>
            <a:pPr marL="571500" indent="-571500">
              <a:spcAft>
                <a:spcPts val="1800"/>
              </a:spcAft>
              <a:buFont typeface="Arial" panose="020B0604020202020204" pitchFamily="34" charset="0"/>
              <a:buChar char="•"/>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Shebna depended on himself for his reputation and honor</a:t>
            </a:r>
          </a:p>
          <a:p>
            <a:pPr marL="571500" indent="-571500">
              <a:spcAft>
                <a:spcPts val="1800"/>
              </a:spcAft>
              <a:buFont typeface="Arial" panose="020B0604020202020204" pitchFamily="34" charset="0"/>
              <a:buChar char="•"/>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Eliakim’s family depended on him for their family honor and well-being</a:t>
            </a:r>
          </a:p>
        </p:txBody>
      </p:sp>
      <p:sp>
        <p:nvSpPr>
          <p:cNvPr id="5" name="Rectangle: Rounded Corners 4">
            <a:extLst>
              <a:ext uri="{FF2B5EF4-FFF2-40B4-BE49-F238E27FC236}">
                <a16:creationId xmlns:a16="http://schemas.microsoft.com/office/drawing/2014/main" id="{503E2282-079F-123F-AC4E-7EC2042271D9}"/>
              </a:ext>
            </a:extLst>
          </p:cNvPr>
          <p:cNvSpPr/>
          <p:nvPr/>
        </p:nvSpPr>
        <p:spPr>
          <a:xfrm>
            <a:off x="3752847" y="2707492"/>
            <a:ext cx="4686302" cy="1980913"/>
          </a:xfrm>
          <a:prstGeom prst="roundRect">
            <a:avLst/>
          </a:prstGeom>
          <a:solidFill>
            <a:srgbClr val="484A49"/>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Why is this such a big deal to God?</a:t>
            </a:r>
          </a:p>
        </p:txBody>
      </p:sp>
    </p:spTree>
    <p:extLst>
      <p:ext uri="{BB962C8B-B14F-4D97-AF65-F5344CB8AC3E}">
        <p14:creationId xmlns:p14="http://schemas.microsoft.com/office/powerpoint/2010/main" val="8208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6B361-0C6C-F2DE-3DBE-A1BF3B578531}"/>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1258820"/>
            <a:ext cx="11464146" cy="4801314"/>
          </a:xfrm>
          <a:prstGeom prst="rect">
            <a:avLst/>
          </a:prstGeom>
          <a:solidFill>
            <a:srgbClr val="636362">
              <a:alpha val="90000"/>
            </a:srgbClr>
          </a:solidFill>
          <a:ln w="63500">
            <a:noFill/>
          </a:ln>
        </p:spPr>
        <p:txBody>
          <a:bodyPr wrap="square" rtlCol="0">
            <a:spAutoFit/>
          </a:bodyPr>
          <a:lstStyle/>
          <a:p>
            <a:pPr>
              <a:spcAft>
                <a:spcPts val="3000"/>
              </a:spcAft>
            </a:pPr>
            <a:r>
              <a:rPr lang="en-US" sz="38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God is our creator and sustainer.  In relying on him, we recognize our dependence on him for every breath we take!</a:t>
            </a:r>
          </a:p>
          <a:p>
            <a:pPr lvl="1">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Know that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he is God!</a:t>
            </a:r>
          </a:p>
          <a:p>
            <a:pPr lvl="1">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It is he who made us, and we are his;</a:t>
            </a:r>
          </a:p>
          <a:p>
            <a:pPr lvl="1">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we are his people, and the sheep of his pasture.</a:t>
            </a:r>
          </a:p>
          <a:p>
            <a:pPr lvl="1">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Psalm 100:3</a:t>
            </a:r>
          </a:p>
        </p:txBody>
      </p:sp>
    </p:spTree>
    <p:extLst>
      <p:ext uri="{BB962C8B-B14F-4D97-AF65-F5344CB8AC3E}">
        <p14:creationId xmlns:p14="http://schemas.microsoft.com/office/powerpoint/2010/main" val="283315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6B361-0C6C-F2DE-3DBE-A1BF3B578531}"/>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1258820"/>
            <a:ext cx="11464146" cy="4878259"/>
          </a:xfrm>
          <a:prstGeom prst="rect">
            <a:avLst/>
          </a:prstGeom>
          <a:solidFill>
            <a:srgbClr val="636362">
              <a:alpha val="90000"/>
            </a:srgbClr>
          </a:solidFill>
          <a:ln w="63500">
            <a:noFill/>
          </a:ln>
        </p:spPr>
        <p:txBody>
          <a:bodyPr wrap="square" rtlCol="0">
            <a:spAutoFit/>
          </a:bodyPr>
          <a:lstStyle/>
          <a:p>
            <a:pPr>
              <a:spcAft>
                <a:spcPts val="3000"/>
              </a:spcAft>
            </a:pPr>
            <a:r>
              <a:rPr lang="en-US" sz="38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Reliance on ourselves or others instead of God always leads to sin and rebellion.</a:t>
            </a:r>
          </a:p>
          <a:p>
            <a:pPr lvl="1">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Thus says the L</a:t>
            </a:r>
            <a:r>
              <a:rPr lang="en-US" sz="36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lvl="2">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Cursed is the man who trusts in man</a:t>
            </a:r>
          </a:p>
          <a:p>
            <a:pPr lvl="2">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and makes flesh his strength,</a:t>
            </a:r>
          </a:p>
          <a:p>
            <a:pPr lvl="2">
              <a:spcAft>
                <a:spcPts val="600"/>
              </a:spcAft>
            </a:pPr>
            <a:r>
              <a:rPr lang="en-US" sz="38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whose heart turns away from the Lord</a:t>
            </a: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lvl="1">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Jeremiah 17:5</a:t>
            </a:r>
          </a:p>
        </p:txBody>
      </p:sp>
    </p:spTree>
    <p:extLst>
      <p:ext uri="{BB962C8B-B14F-4D97-AF65-F5344CB8AC3E}">
        <p14:creationId xmlns:p14="http://schemas.microsoft.com/office/powerpoint/2010/main" val="5448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6B361-0C6C-F2DE-3DBE-A1BF3B578531}"/>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1258820"/>
            <a:ext cx="11464146" cy="4647426"/>
          </a:xfrm>
          <a:prstGeom prst="rect">
            <a:avLst/>
          </a:prstGeom>
          <a:solidFill>
            <a:srgbClr val="636362">
              <a:alpha val="90000"/>
            </a:srgbClr>
          </a:solidFill>
          <a:ln w="63500">
            <a:noFill/>
          </a:ln>
        </p:spPr>
        <p:txBody>
          <a:bodyPr wrap="square" rtlCol="0">
            <a:spAutoFit/>
          </a:bodyPr>
          <a:lstStyle/>
          <a:p>
            <a:pPr>
              <a:spcAft>
                <a:spcPts val="3000"/>
              </a:spcAft>
            </a:pPr>
            <a:r>
              <a:rPr lang="en-US" sz="38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When we ask for God’s help, we are relating to him in the way he has designed for us.</a:t>
            </a:r>
          </a:p>
          <a:p>
            <a:pPr lvl="1">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Ask, and it will be given to you; seek, and you will find; knock, and it will be opened to you. For everyone who asks receives, and the one who seeks finds, and to the one who knocks it will be opened.</a:t>
            </a:r>
          </a:p>
          <a:p>
            <a:pPr lvl="1">
              <a:spcAft>
                <a:spcPts val="6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Matthew 7:7-8</a:t>
            </a:r>
          </a:p>
        </p:txBody>
      </p:sp>
    </p:spTree>
    <p:extLst>
      <p:ext uri="{BB962C8B-B14F-4D97-AF65-F5344CB8AC3E}">
        <p14:creationId xmlns:p14="http://schemas.microsoft.com/office/powerpoint/2010/main" val="395141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6B361-0C6C-F2DE-3DBE-A1BF3B578531}"/>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636362">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5" y="1258820"/>
            <a:ext cx="11464146" cy="5155257"/>
          </a:xfrm>
          <a:prstGeom prst="rect">
            <a:avLst/>
          </a:prstGeom>
          <a:solidFill>
            <a:srgbClr val="636362">
              <a:alpha val="90000"/>
            </a:srgbClr>
          </a:solidFill>
          <a:ln w="63500">
            <a:noFill/>
          </a:ln>
        </p:spPr>
        <p:txBody>
          <a:bodyPr wrap="square" rtlCol="0">
            <a:spAutoFit/>
          </a:bodyPr>
          <a:lstStyle/>
          <a:p>
            <a:pPr>
              <a:spcAft>
                <a:spcPts val="3000"/>
              </a:spcAft>
            </a:pPr>
            <a:r>
              <a:rPr lang="en-US" sz="38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God’s first priority after bringing the people out of Egypt was to teach them to depend on him.</a:t>
            </a:r>
          </a:p>
          <a:p>
            <a:pPr lvl="1"/>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Exodus 14:9 – Trapped between the Egyptian army</a:t>
            </a:r>
          </a:p>
          <a:p>
            <a:pPr lvl="1"/>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 the Red Sea</a:t>
            </a:r>
          </a:p>
          <a:p>
            <a:pPr lvl="1"/>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Exodus 15:23 – No water to drink</a:t>
            </a:r>
          </a:p>
          <a:p>
            <a:pPr lvl="1"/>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Exodus 16:3 – No food to eat</a:t>
            </a:r>
          </a:p>
          <a:p>
            <a:pPr lvl="1"/>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Exodus 17:1 – No water to drink</a:t>
            </a:r>
          </a:p>
          <a:p>
            <a:pPr lvl="1"/>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Exodus 17:8 – Attacked by the Amalekites</a:t>
            </a:r>
          </a:p>
        </p:txBody>
      </p:sp>
    </p:spTree>
    <p:extLst>
      <p:ext uri="{BB962C8B-B14F-4D97-AF65-F5344CB8AC3E}">
        <p14:creationId xmlns:p14="http://schemas.microsoft.com/office/powerpoint/2010/main" val="30040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7E63FECB-9BD1-39BC-6857-3931F7EC12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 y="0"/>
            <a:ext cx="12289535" cy="6858000"/>
          </a:xfrm>
          <a:prstGeom prst="rect">
            <a:avLst/>
          </a:prstGeom>
        </p:spPr>
      </p:pic>
      <p:sp>
        <p:nvSpPr>
          <p:cNvPr id="9" name="TextBox 8">
            <a:extLst>
              <a:ext uri="{FF2B5EF4-FFF2-40B4-BE49-F238E27FC236}">
                <a16:creationId xmlns:a16="http://schemas.microsoft.com/office/drawing/2014/main" id="{93494920-FB0F-A739-D860-CDC583AA0E9E}"/>
              </a:ext>
            </a:extLst>
          </p:cNvPr>
          <p:cNvSpPr txBox="1"/>
          <p:nvPr/>
        </p:nvSpPr>
        <p:spPr>
          <a:xfrm>
            <a:off x="3761627" y="1107414"/>
            <a:ext cx="3218060" cy="1323439"/>
          </a:xfrm>
          <a:prstGeom prst="rect">
            <a:avLst/>
          </a:prstGeom>
          <a:noFill/>
        </p:spPr>
        <p:txBody>
          <a:bodyPr wrap="none" rtlCol="0">
            <a:spAutoFit/>
          </a:bodyPr>
          <a:lstStyle/>
          <a:p>
            <a:r>
              <a:rPr lang="en-US" sz="8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37" name="TextBox 36">
            <a:extLst>
              <a:ext uri="{FF2B5EF4-FFF2-40B4-BE49-F238E27FC236}">
                <a16:creationId xmlns:a16="http://schemas.microsoft.com/office/drawing/2014/main" id="{CFB620CF-3D2E-ECAE-BD30-7F346B57B185}"/>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rgbClr val="FFFF00"/>
                </a:solidFill>
                <a:effectLst>
                  <a:glow rad="101600">
                    <a:schemeClr val="bg1"/>
                  </a:glow>
                </a:effectLst>
                <a:latin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5EB36362-48F5-1D8B-8AEE-34EAB6956574}"/>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C7B3DB-B2B7-9536-DB2C-44B032344BC9}"/>
              </a:ext>
            </a:extLst>
          </p:cNvPr>
          <p:cNvSpPr txBox="1"/>
          <p:nvPr/>
        </p:nvSpPr>
        <p:spPr>
          <a:xfrm>
            <a:off x="6535240" y="4919317"/>
            <a:ext cx="5543697" cy="1815882"/>
          </a:xfrm>
          <a:prstGeom prst="rect">
            <a:avLst/>
          </a:prstGeom>
          <a:solidFill>
            <a:schemeClr val="accent1">
              <a:lumMod val="40000"/>
              <a:lumOff val="60000"/>
              <a:alpha val="60000"/>
            </a:schemeClr>
          </a:solidFill>
        </p:spPr>
        <p:txBody>
          <a:bodyPr wrap="none" rtlCol="0">
            <a:spAutoFit/>
          </a:bodyPr>
          <a:lstStyle/>
          <a:p>
            <a:r>
              <a:rPr lang="en-US" sz="72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Isaiah’s World</a:t>
            </a:r>
          </a:p>
          <a:p>
            <a:pPr algn="ctr"/>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(~740 BC)</a:t>
            </a:r>
          </a:p>
        </p:txBody>
      </p:sp>
    </p:spTree>
    <p:extLst>
      <p:ext uri="{BB962C8B-B14F-4D97-AF65-F5344CB8AC3E}">
        <p14:creationId xmlns:p14="http://schemas.microsoft.com/office/powerpoint/2010/main" val="84847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6B361-0C6C-F2DE-3DBE-A1BF3B578531}"/>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8CED4CC-ABAE-5074-04FE-0483561D0064}"/>
              </a:ext>
            </a:extLst>
          </p:cNvPr>
          <p:cNvSpPr txBox="1"/>
          <p:nvPr/>
        </p:nvSpPr>
        <p:spPr>
          <a:xfrm>
            <a:off x="363927" y="366622"/>
            <a:ext cx="11464146" cy="6124754"/>
          </a:xfrm>
          <a:prstGeom prst="rect">
            <a:avLst/>
          </a:prstGeom>
          <a:solidFill>
            <a:srgbClr val="636362">
              <a:alpha val="90000"/>
            </a:srgbClr>
          </a:solidFill>
          <a:ln w="63500">
            <a:noFill/>
          </a:ln>
        </p:spPr>
        <p:txBody>
          <a:bodyPr wrap="square" rtlCol="0">
            <a:spAutoFit/>
          </a:bodyPr>
          <a:lstStyle/>
          <a:p>
            <a:pPr>
              <a:spcAft>
                <a:spcPts val="3000"/>
              </a:spcAft>
            </a:pPr>
            <a:r>
              <a:rPr lang="en-US" sz="38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“God desires our radical, daily dependence. </a:t>
            </a: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We aren’t self-sufficient, and God doesn’t want us to think we are. </a:t>
            </a:r>
            <a:r>
              <a:rPr lang="en-US" sz="38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God wants us to see His generous provision and to deepen our reliance on Him every day</a:t>
            </a: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30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“Overcoming the illusion of self-sufficiency is about </a:t>
            </a:r>
            <a:r>
              <a:rPr lang="en-US" sz="38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being so radically God-centered in our thinking that we use the details of our daily lives to petition, praise, and thank God</a:t>
            </a: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pPr>
              <a:spcAft>
                <a:spcPts val="3000"/>
              </a:spcAft>
            </a:pPr>
            <a:r>
              <a:rPr lang="en-US" sz="38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Andrea Lee – Radical.net </a:t>
            </a:r>
          </a:p>
        </p:txBody>
      </p:sp>
    </p:spTree>
    <p:extLst>
      <p:ext uri="{BB962C8B-B14F-4D97-AF65-F5344CB8AC3E}">
        <p14:creationId xmlns:p14="http://schemas.microsoft.com/office/powerpoint/2010/main" val="25186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7E63FECB-9BD1-39BC-6857-3931F7EC12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 y="0"/>
            <a:ext cx="12289535" cy="6858000"/>
          </a:xfrm>
          <a:prstGeom prst="rect">
            <a:avLst/>
          </a:prstGeom>
        </p:spPr>
      </p:pic>
      <p:sp>
        <p:nvSpPr>
          <p:cNvPr id="9" name="TextBox 8">
            <a:extLst>
              <a:ext uri="{FF2B5EF4-FFF2-40B4-BE49-F238E27FC236}">
                <a16:creationId xmlns:a16="http://schemas.microsoft.com/office/drawing/2014/main" id="{93494920-FB0F-A739-D860-CDC583AA0E9E}"/>
              </a:ext>
            </a:extLst>
          </p:cNvPr>
          <p:cNvSpPr txBox="1"/>
          <p:nvPr/>
        </p:nvSpPr>
        <p:spPr>
          <a:xfrm>
            <a:off x="3761627" y="1107414"/>
            <a:ext cx="3218060" cy="1323439"/>
          </a:xfrm>
          <a:prstGeom prst="rect">
            <a:avLst/>
          </a:prstGeom>
          <a:noFill/>
        </p:spPr>
        <p:txBody>
          <a:bodyPr wrap="none" rtlCol="0">
            <a:spAutoFit/>
          </a:bodyPr>
          <a:lstStyle/>
          <a:p>
            <a:r>
              <a:rPr lang="en-US" sz="8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10" name="TextBox 9">
            <a:extLst>
              <a:ext uri="{FF2B5EF4-FFF2-40B4-BE49-F238E27FC236}">
                <a16:creationId xmlns:a16="http://schemas.microsoft.com/office/drawing/2014/main" id="{F656331E-7CB3-7C26-A04F-F87682C841CC}"/>
              </a:ext>
            </a:extLst>
          </p:cNvPr>
          <p:cNvSpPr txBox="1"/>
          <p:nvPr/>
        </p:nvSpPr>
        <p:spPr>
          <a:xfrm>
            <a:off x="7559911" y="2721114"/>
            <a:ext cx="191956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cs typeface="Calibri" panose="020F0502020204030204" pitchFamily="34" charset="0"/>
              </a:rPr>
              <a:t>Babylon</a:t>
            </a:r>
          </a:p>
        </p:txBody>
      </p:sp>
      <p:sp>
        <p:nvSpPr>
          <p:cNvPr id="11" name="TextBox 10">
            <a:extLst>
              <a:ext uri="{FF2B5EF4-FFF2-40B4-BE49-F238E27FC236}">
                <a16:creationId xmlns:a16="http://schemas.microsoft.com/office/drawing/2014/main" id="{E79CEF52-86A2-8D57-12B4-01BB24A8ADE9}"/>
              </a:ext>
            </a:extLst>
          </p:cNvPr>
          <p:cNvSpPr txBox="1"/>
          <p:nvPr/>
        </p:nvSpPr>
        <p:spPr>
          <a:xfrm>
            <a:off x="586087" y="6055626"/>
            <a:ext cx="1212191"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Cush</a:t>
            </a:r>
          </a:p>
        </p:txBody>
      </p:sp>
      <p:sp>
        <p:nvSpPr>
          <p:cNvPr id="12" name="TextBox 11">
            <a:extLst>
              <a:ext uri="{FF2B5EF4-FFF2-40B4-BE49-F238E27FC236}">
                <a16:creationId xmlns:a16="http://schemas.microsoft.com/office/drawing/2014/main" id="{E5B86318-9B9E-7150-AEFC-3EE2D5F8CFA7}"/>
              </a:ext>
            </a:extLst>
          </p:cNvPr>
          <p:cNvSpPr txBox="1"/>
          <p:nvPr/>
        </p:nvSpPr>
        <p:spPr>
          <a:xfrm>
            <a:off x="293479" y="4598682"/>
            <a:ext cx="1373709"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cs typeface="Calibri" panose="020F0502020204030204" pitchFamily="34" charset="0"/>
              </a:rPr>
              <a:t>Egypt</a:t>
            </a:r>
          </a:p>
        </p:txBody>
      </p:sp>
      <p:grpSp>
        <p:nvGrpSpPr>
          <p:cNvPr id="5" name="Group 4">
            <a:extLst>
              <a:ext uri="{FF2B5EF4-FFF2-40B4-BE49-F238E27FC236}">
                <a16:creationId xmlns:a16="http://schemas.microsoft.com/office/drawing/2014/main" id="{5EA4B237-2B0F-DB0B-1D17-BEE95227094C}"/>
              </a:ext>
            </a:extLst>
          </p:cNvPr>
          <p:cNvGrpSpPr/>
          <p:nvPr/>
        </p:nvGrpSpPr>
        <p:grpSpPr>
          <a:xfrm>
            <a:off x="2884911" y="3978044"/>
            <a:ext cx="1395447" cy="941273"/>
            <a:chOff x="2884911" y="3978044"/>
            <a:chExt cx="1395447" cy="941273"/>
          </a:xfrm>
        </p:grpSpPr>
        <p:sp>
          <p:nvSpPr>
            <p:cNvPr id="13" name="TextBox 12">
              <a:extLst>
                <a:ext uri="{FF2B5EF4-FFF2-40B4-BE49-F238E27FC236}">
                  <a16:creationId xmlns:a16="http://schemas.microsoft.com/office/drawing/2014/main" id="{6F8C5E1F-5418-A675-9433-1C0A2485BEE3}"/>
                </a:ext>
              </a:extLst>
            </p:cNvPr>
            <p:cNvSpPr txBox="1"/>
            <p:nvPr/>
          </p:nvSpPr>
          <p:spPr>
            <a:xfrm>
              <a:off x="2884911" y="4211431"/>
              <a:ext cx="1395447"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Edom</a:t>
              </a:r>
            </a:p>
          </p:txBody>
        </p:sp>
        <p:cxnSp>
          <p:nvCxnSpPr>
            <p:cNvPr id="18" name="Straight Connector 17">
              <a:extLst>
                <a:ext uri="{FF2B5EF4-FFF2-40B4-BE49-F238E27FC236}">
                  <a16:creationId xmlns:a16="http://schemas.microsoft.com/office/drawing/2014/main" id="{FD1A7979-E48B-1283-C349-DF4A69514EDC}"/>
                </a:ext>
              </a:extLst>
            </p:cNvPr>
            <p:cNvCxnSpPr/>
            <p:nvPr/>
          </p:nvCxnSpPr>
          <p:spPr>
            <a:xfrm>
              <a:off x="3111375" y="3978044"/>
              <a:ext cx="180465" cy="46677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9395A33C-8D37-F071-6CF2-B4C59281C89E}"/>
              </a:ext>
            </a:extLst>
          </p:cNvPr>
          <p:cNvGrpSpPr/>
          <p:nvPr/>
        </p:nvGrpSpPr>
        <p:grpSpPr>
          <a:xfrm>
            <a:off x="3430741" y="3594231"/>
            <a:ext cx="1523922" cy="858312"/>
            <a:chOff x="3430741" y="3594231"/>
            <a:chExt cx="1523922" cy="858312"/>
          </a:xfrm>
        </p:grpSpPr>
        <p:sp>
          <p:nvSpPr>
            <p:cNvPr id="16" name="TextBox 15">
              <a:extLst>
                <a:ext uri="{FF2B5EF4-FFF2-40B4-BE49-F238E27FC236}">
                  <a16:creationId xmlns:a16="http://schemas.microsoft.com/office/drawing/2014/main" id="{E898376D-6090-4A8C-E244-32799BF912BB}"/>
                </a:ext>
              </a:extLst>
            </p:cNvPr>
            <p:cNvSpPr txBox="1"/>
            <p:nvPr/>
          </p:nvSpPr>
          <p:spPr>
            <a:xfrm>
              <a:off x="3516449" y="3744657"/>
              <a:ext cx="1438214"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Moab</a:t>
              </a:r>
            </a:p>
          </p:txBody>
        </p:sp>
        <p:cxnSp>
          <p:nvCxnSpPr>
            <p:cNvPr id="19" name="Straight Connector 18">
              <a:extLst>
                <a:ext uri="{FF2B5EF4-FFF2-40B4-BE49-F238E27FC236}">
                  <a16:creationId xmlns:a16="http://schemas.microsoft.com/office/drawing/2014/main" id="{6641E7E5-547B-A8BE-9F0A-3DF06B270543}"/>
                </a:ext>
              </a:extLst>
            </p:cNvPr>
            <p:cNvCxnSpPr>
              <a:cxnSpLocks/>
            </p:cNvCxnSpPr>
            <p:nvPr/>
          </p:nvCxnSpPr>
          <p:spPr>
            <a:xfrm>
              <a:off x="3430741" y="3594231"/>
              <a:ext cx="394499" cy="338816"/>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8DC20A4-42D5-8C34-E97A-8BF0F50E699E}"/>
              </a:ext>
            </a:extLst>
          </p:cNvPr>
          <p:cNvGrpSpPr/>
          <p:nvPr/>
        </p:nvGrpSpPr>
        <p:grpSpPr>
          <a:xfrm>
            <a:off x="3516449" y="2645923"/>
            <a:ext cx="3261357" cy="707886"/>
            <a:chOff x="3516449" y="2645923"/>
            <a:chExt cx="3261357" cy="707886"/>
          </a:xfrm>
        </p:grpSpPr>
        <p:sp>
          <p:nvSpPr>
            <p:cNvPr id="15" name="TextBox 14">
              <a:extLst>
                <a:ext uri="{FF2B5EF4-FFF2-40B4-BE49-F238E27FC236}">
                  <a16:creationId xmlns:a16="http://schemas.microsoft.com/office/drawing/2014/main" id="{D134C6B4-F069-0CF8-8017-35594487884A}"/>
                </a:ext>
              </a:extLst>
            </p:cNvPr>
            <p:cNvSpPr txBox="1"/>
            <p:nvPr/>
          </p:nvSpPr>
          <p:spPr>
            <a:xfrm>
              <a:off x="3963509" y="2645923"/>
              <a:ext cx="2814297"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Aram (Syria)</a:t>
              </a:r>
            </a:p>
          </p:txBody>
        </p:sp>
        <p:cxnSp>
          <p:nvCxnSpPr>
            <p:cNvPr id="23" name="Straight Connector 22">
              <a:extLst>
                <a:ext uri="{FF2B5EF4-FFF2-40B4-BE49-F238E27FC236}">
                  <a16:creationId xmlns:a16="http://schemas.microsoft.com/office/drawing/2014/main" id="{8F91CA71-59E7-3C0E-A6E2-D7AEF1C904BF}"/>
                </a:ext>
              </a:extLst>
            </p:cNvPr>
            <p:cNvCxnSpPr>
              <a:cxnSpLocks/>
              <a:endCxn id="15" idx="1"/>
            </p:cNvCxnSpPr>
            <p:nvPr/>
          </p:nvCxnSpPr>
          <p:spPr>
            <a:xfrm>
              <a:off x="3516449" y="2965314"/>
              <a:ext cx="447060" cy="3455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7003D8F5-780A-CD43-F543-F233542A354B}"/>
              </a:ext>
            </a:extLst>
          </p:cNvPr>
          <p:cNvGrpSpPr/>
          <p:nvPr/>
        </p:nvGrpSpPr>
        <p:grpSpPr>
          <a:xfrm>
            <a:off x="457877" y="2946776"/>
            <a:ext cx="2283109" cy="707886"/>
            <a:chOff x="457877" y="2946776"/>
            <a:chExt cx="2283109" cy="707886"/>
          </a:xfrm>
        </p:grpSpPr>
        <p:sp>
          <p:nvSpPr>
            <p:cNvPr id="29" name="TextBox 28">
              <a:extLst>
                <a:ext uri="{FF2B5EF4-FFF2-40B4-BE49-F238E27FC236}">
                  <a16:creationId xmlns:a16="http://schemas.microsoft.com/office/drawing/2014/main" id="{89B69B58-33FC-758B-BFC3-9C5C7C50DE86}"/>
                </a:ext>
              </a:extLst>
            </p:cNvPr>
            <p:cNvSpPr txBox="1"/>
            <p:nvPr/>
          </p:nvSpPr>
          <p:spPr>
            <a:xfrm>
              <a:off x="457877" y="2946776"/>
              <a:ext cx="187006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Philistia</a:t>
              </a:r>
            </a:p>
          </p:txBody>
        </p:sp>
        <p:cxnSp>
          <p:nvCxnSpPr>
            <p:cNvPr id="30" name="Straight Connector 29">
              <a:extLst>
                <a:ext uri="{FF2B5EF4-FFF2-40B4-BE49-F238E27FC236}">
                  <a16:creationId xmlns:a16="http://schemas.microsoft.com/office/drawing/2014/main" id="{9185408C-14F7-66CC-3AA7-AABECADC50DC}"/>
                </a:ext>
              </a:extLst>
            </p:cNvPr>
            <p:cNvCxnSpPr>
              <a:cxnSpLocks/>
            </p:cNvCxnSpPr>
            <p:nvPr/>
          </p:nvCxnSpPr>
          <p:spPr>
            <a:xfrm>
              <a:off x="2242140" y="3334828"/>
              <a:ext cx="498846" cy="17644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E22ED63-8412-65CF-D70D-C52D8C00C512}"/>
              </a:ext>
            </a:extLst>
          </p:cNvPr>
          <p:cNvGrpSpPr/>
          <p:nvPr/>
        </p:nvGrpSpPr>
        <p:grpSpPr>
          <a:xfrm>
            <a:off x="1098773" y="1642215"/>
            <a:ext cx="2263761" cy="1211271"/>
            <a:chOff x="1098773" y="1642215"/>
            <a:chExt cx="2263761" cy="1211271"/>
          </a:xfrm>
        </p:grpSpPr>
        <p:sp>
          <p:nvSpPr>
            <p:cNvPr id="28" name="TextBox 27">
              <a:extLst>
                <a:ext uri="{FF2B5EF4-FFF2-40B4-BE49-F238E27FC236}">
                  <a16:creationId xmlns:a16="http://schemas.microsoft.com/office/drawing/2014/main" id="{355749DB-8779-8B6E-838E-EDD001382414}"/>
                </a:ext>
              </a:extLst>
            </p:cNvPr>
            <p:cNvSpPr txBox="1"/>
            <p:nvPr/>
          </p:nvSpPr>
          <p:spPr>
            <a:xfrm>
              <a:off x="1098773" y="1642215"/>
              <a:ext cx="2263761"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Phoenicia</a:t>
              </a:r>
            </a:p>
          </p:txBody>
        </p:sp>
        <p:cxnSp>
          <p:nvCxnSpPr>
            <p:cNvPr id="32" name="Straight Connector 31">
              <a:extLst>
                <a:ext uri="{FF2B5EF4-FFF2-40B4-BE49-F238E27FC236}">
                  <a16:creationId xmlns:a16="http://schemas.microsoft.com/office/drawing/2014/main" id="{616E6ED5-2B87-C5AE-5115-DA6505CC9AE1}"/>
                </a:ext>
              </a:extLst>
            </p:cNvPr>
            <p:cNvCxnSpPr>
              <a:cxnSpLocks/>
            </p:cNvCxnSpPr>
            <p:nvPr/>
          </p:nvCxnSpPr>
          <p:spPr>
            <a:xfrm>
              <a:off x="2712525" y="2217420"/>
              <a:ext cx="398850" cy="636066"/>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2D371A8-08E8-E271-8141-6A1F4B671FFF}"/>
              </a:ext>
            </a:extLst>
          </p:cNvPr>
          <p:cNvGrpSpPr/>
          <p:nvPr/>
        </p:nvGrpSpPr>
        <p:grpSpPr>
          <a:xfrm>
            <a:off x="1153437" y="2281664"/>
            <a:ext cx="1957938" cy="869613"/>
            <a:chOff x="1153437" y="2281664"/>
            <a:chExt cx="1957938" cy="869613"/>
          </a:xfrm>
        </p:grpSpPr>
        <p:cxnSp>
          <p:nvCxnSpPr>
            <p:cNvPr id="35" name="Straight Connector 34">
              <a:extLst>
                <a:ext uri="{FF2B5EF4-FFF2-40B4-BE49-F238E27FC236}">
                  <a16:creationId xmlns:a16="http://schemas.microsoft.com/office/drawing/2014/main" id="{77C9F5ED-EAFF-CC92-0C37-8B0C0A4089C6}"/>
                </a:ext>
              </a:extLst>
            </p:cNvPr>
            <p:cNvCxnSpPr>
              <a:cxnSpLocks/>
            </p:cNvCxnSpPr>
            <p:nvPr/>
          </p:nvCxnSpPr>
          <p:spPr>
            <a:xfrm>
              <a:off x="2475023" y="2858555"/>
              <a:ext cx="636352" cy="29272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987A703-9F93-F40C-A43A-A8A4AA2FC0C3}"/>
                </a:ext>
              </a:extLst>
            </p:cNvPr>
            <p:cNvSpPr txBox="1"/>
            <p:nvPr/>
          </p:nvSpPr>
          <p:spPr>
            <a:xfrm>
              <a:off x="1153437" y="2281664"/>
              <a:ext cx="1335558"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Israel</a:t>
              </a:r>
            </a:p>
          </p:txBody>
        </p:sp>
      </p:grpSp>
      <p:sp>
        <p:nvSpPr>
          <p:cNvPr id="37" name="TextBox 36">
            <a:extLst>
              <a:ext uri="{FF2B5EF4-FFF2-40B4-BE49-F238E27FC236}">
                <a16:creationId xmlns:a16="http://schemas.microsoft.com/office/drawing/2014/main" id="{CFB620CF-3D2E-ECAE-BD30-7F346B57B185}"/>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rgbClr val="FFFF00"/>
                </a:solidFill>
                <a:effectLst>
                  <a:glow rad="101600">
                    <a:schemeClr val="bg1"/>
                  </a:glow>
                </a:effectLst>
                <a:latin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5EB36362-48F5-1D8B-8AEE-34EAB6956574}"/>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C7B3DB-B2B7-9536-DB2C-44B032344BC9}"/>
              </a:ext>
            </a:extLst>
          </p:cNvPr>
          <p:cNvSpPr txBox="1"/>
          <p:nvPr/>
        </p:nvSpPr>
        <p:spPr>
          <a:xfrm>
            <a:off x="6535240" y="4919317"/>
            <a:ext cx="5543697" cy="1815882"/>
          </a:xfrm>
          <a:prstGeom prst="rect">
            <a:avLst/>
          </a:prstGeom>
          <a:solidFill>
            <a:schemeClr val="accent1">
              <a:lumMod val="40000"/>
              <a:lumOff val="60000"/>
              <a:alpha val="60000"/>
            </a:schemeClr>
          </a:solidFill>
        </p:spPr>
        <p:txBody>
          <a:bodyPr wrap="none" rtlCol="0">
            <a:spAutoFit/>
          </a:bodyPr>
          <a:lstStyle/>
          <a:p>
            <a:r>
              <a:rPr lang="en-US" sz="72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Isaiah’s World</a:t>
            </a:r>
          </a:p>
          <a:p>
            <a:pPr algn="ctr"/>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(~740 BC)</a:t>
            </a:r>
          </a:p>
        </p:txBody>
      </p:sp>
      <p:sp>
        <p:nvSpPr>
          <p:cNvPr id="20" name="TextBox 19">
            <a:extLst>
              <a:ext uri="{FF2B5EF4-FFF2-40B4-BE49-F238E27FC236}">
                <a16:creationId xmlns:a16="http://schemas.microsoft.com/office/drawing/2014/main" id="{38FAF82D-93BD-EF22-98EE-5716DE81ACC5}"/>
              </a:ext>
            </a:extLst>
          </p:cNvPr>
          <p:cNvSpPr txBox="1"/>
          <p:nvPr/>
        </p:nvSpPr>
        <p:spPr>
          <a:xfrm>
            <a:off x="3430741" y="4919317"/>
            <a:ext cx="1576009"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Arabia</a:t>
            </a:r>
          </a:p>
        </p:txBody>
      </p:sp>
    </p:spTree>
    <p:extLst>
      <p:ext uri="{BB962C8B-B14F-4D97-AF65-F5344CB8AC3E}">
        <p14:creationId xmlns:p14="http://schemas.microsoft.com/office/powerpoint/2010/main" val="110136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7E63FECB-9BD1-39BC-6857-3931F7EC12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 y="0"/>
            <a:ext cx="12289535" cy="6858000"/>
          </a:xfrm>
          <a:prstGeom prst="rect">
            <a:avLst/>
          </a:prstGeom>
        </p:spPr>
      </p:pic>
      <p:sp>
        <p:nvSpPr>
          <p:cNvPr id="9" name="TextBox 8">
            <a:extLst>
              <a:ext uri="{FF2B5EF4-FFF2-40B4-BE49-F238E27FC236}">
                <a16:creationId xmlns:a16="http://schemas.microsoft.com/office/drawing/2014/main" id="{93494920-FB0F-A739-D860-CDC583AA0E9E}"/>
              </a:ext>
            </a:extLst>
          </p:cNvPr>
          <p:cNvSpPr txBox="1"/>
          <p:nvPr/>
        </p:nvSpPr>
        <p:spPr>
          <a:xfrm>
            <a:off x="3761627" y="1107414"/>
            <a:ext cx="3218060" cy="1323439"/>
          </a:xfrm>
          <a:prstGeom prst="rect">
            <a:avLst/>
          </a:prstGeom>
          <a:noFill/>
        </p:spPr>
        <p:txBody>
          <a:bodyPr wrap="none" rtlCol="0">
            <a:spAutoFit/>
          </a:bodyPr>
          <a:lstStyle/>
          <a:p>
            <a:r>
              <a:rPr lang="en-US" sz="8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Assyria</a:t>
            </a:r>
          </a:p>
        </p:txBody>
      </p:sp>
      <p:sp>
        <p:nvSpPr>
          <p:cNvPr id="10" name="TextBox 9">
            <a:extLst>
              <a:ext uri="{FF2B5EF4-FFF2-40B4-BE49-F238E27FC236}">
                <a16:creationId xmlns:a16="http://schemas.microsoft.com/office/drawing/2014/main" id="{F656331E-7CB3-7C26-A04F-F87682C841CC}"/>
              </a:ext>
            </a:extLst>
          </p:cNvPr>
          <p:cNvSpPr txBox="1"/>
          <p:nvPr/>
        </p:nvSpPr>
        <p:spPr>
          <a:xfrm>
            <a:off x="7559911" y="2721114"/>
            <a:ext cx="191956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Babylon</a:t>
            </a:r>
          </a:p>
        </p:txBody>
      </p:sp>
      <p:sp>
        <p:nvSpPr>
          <p:cNvPr id="11" name="TextBox 10">
            <a:extLst>
              <a:ext uri="{FF2B5EF4-FFF2-40B4-BE49-F238E27FC236}">
                <a16:creationId xmlns:a16="http://schemas.microsoft.com/office/drawing/2014/main" id="{E79CEF52-86A2-8D57-12B4-01BB24A8ADE9}"/>
              </a:ext>
            </a:extLst>
          </p:cNvPr>
          <p:cNvSpPr txBox="1"/>
          <p:nvPr/>
        </p:nvSpPr>
        <p:spPr>
          <a:xfrm>
            <a:off x="586087" y="6055626"/>
            <a:ext cx="1212191"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Cush</a:t>
            </a:r>
          </a:p>
        </p:txBody>
      </p:sp>
      <p:sp>
        <p:nvSpPr>
          <p:cNvPr id="12" name="TextBox 11">
            <a:extLst>
              <a:ext uri="{FF2B5EF4-FFF2-40B4-BE49-F238E27FC236}">
                <a16:creationId xmlns:a16="http://schemas.microsoft.com/office/drawing/2014/main" id="{E5B86318-9B9E-7150-AEFC-3EE2D5F8CFA7}"/>
              </a:ext>
            </a:extLst>
          </p:cNvPr>
          <p:cNvSpPr txBox="1"/>
          <p:nvPr/>
        </p:nvSpPr>
        <p:spPr>
          <a:xfrm>
            <a:off x="293479" y="4598682"/>
            <a:ext cx="1373709"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cs typeface="Calibri" panose="020F0502020204030204" pitchFamily="34" charset="0"/>
              </a:rPr>
              <a:t>Egypt</a:t>
            </a:r>
          </a:p>
        </p:txBody>
      </p:sp>
      <p:grpSp>
        <p:nvGrpSpPr>
          <p:cNvPr id="5" name="Group 4">
            <a:extLst>
              <a:ext uri="{FF2B5EF4-FFF2-40B4-BE49-F238E27FC236}">
                <a16:creationId xmlns:a16="http://schemas.microsoft.com/office/drawing/2014/main" id="{5EA4B237-2B0F-DB0B-1D17-BEE95227094C}"/>
              </a:ext>
            </a:extLst>
          </p:cNvPr>
          <p:cNvGrpSpPr/>
          <p:nvPr/>
        </p:nvGrpSpPr>
        <p:grpSpPr>
          <a:xfrm>
            <a:off x="2884911" y="3978044"/>
            <a:ext cx="1395447" cy="941273"/>
            <a:chOff x="2884911" y="3978044"/>
            <a:chExt cx="1395447" cy="941273"/>
          </a:xfrm>
        </p:grpSpPr>
        <p:sp>
          <p:nvSpPr>
            <p:cNvPr id="13" name="TextBox 12">
              <a:extLst>
                <a:ext uri="{FF2B5EF4-FFF2-40B4-BE49-F238E27FC236}">
                  <a16:creationId xmlns:a16="http://schemas.microsoft.com/office/drawing/2014/main" id="{6F8C5E1F-5418-A675-9433-1C0A2485BEE3}"/>
                </a:ext>
              </a:extLst>
            </p:cNvPr>
            <p:cNvSpPr txBox="1"/>
            <p:nvPr/>
          </p:nvSpPr>
          <p:spPr>
            <a:xfrm>
              <a:off x="2884911" y="4211431"/>
              <a:ext cx="1395447"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Edom</a:t>
              </a:r>
            </a:p>
          </p:txBody>
        </p:sp>
        <p:cxnSp>
          <p:nvCxnSpPr>
            <p:cNvPr id="18" name="Straight Connector 17">
              <a:extLst>
                <a:ext uri="{FF2B5EF4-FFF2-40B4-BE49-F238E27FC236}">
                  <a16:creationId xmlns:a16="http://schemas.microsoft.com/office/drawing/2014/main" id="{FD1A7979-E48B-1283-C349-DF4A69514EDC}"/>
                </a:ext>
              </a:extLst>
            </p:cNvPr>
            <p:cNvCxnSpPr/>
            <p:nvPr/>
          </p:nvCxnSpPr>
          <p:spPr>
            <a:xfrm>
              <a:off x="3111375" y="3978044"/>
              <a:ext cx="180465" cy="46677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9395A33C-8D37-F071-6CF2-B4C59281C89E}"/>
              </a:ext>
            </a:extLst>
          </p:cNvPr>
          <p:cNvGrpSpPr/>
          <p:nvPr/>
        </p:nvGrpSpPr>
        <p:grpSpPr>
          <a:xfrm>
            <a:off x="3430741" y="3594231"/>
            <a:ext cx="1523922" cy="858312"/>
            <a:chOff x="3430741" y="3594231"/>
            <a:chExt cx="1523922" cy="858312"/>
          </a:xfrm>
        </p:grpSpPr>
        <p:sp>
          <p:nvSpPr>
            <p:cNvPr id="16" name="TextBox 15">
              <a:extLst>
                <a:ext uri="{FF2B5EF4-FFF2-40B4-BE49-F238E27FC236}">
                  <a16:creationId xmlns:a16="http://schemas.microsoft.com/office/drawing/2014/main" id="{E898376D-6090-4A8C-E244-32799BF912BB}"/>
                </a:ext>
              </a:extLst>
            </p:cNvPr>
            <p:cNvSpPr txBox="1"/>
            <p:nvPr/>
          </p:nvSpPr>
          <p:spPr>
            <a:xfrm>
              <a:off x="3516449" y="3744657"/>
              <a:ext cx="143821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Moab</a:t>
              </a:r>
            </a:p>
          </p:txBody>
        </p:sp>
        <p:cxnSp>
          <p:nvCxnSpPr>
            <p:cNvPr id="19" name="Straight Connector 18">
              <a:extLst>
                <a:ext uri="{FF2B5EF4-FFF2-40B4-BE49-F238E27FC236}">
                  <a16:creationId xmlns:a16="http://schemas.microsoft.com/office/drawing/2014/main" id="{6641E7E5-547B-A8BE-9F0A-3DF06B270543}"/>
                </a:ext>
              </a:extLst>
            </p:cNvPr>
            <p:cNvCxnSpPr>
              <a:cxnSpLocks/>
            </p:cNvCxnSpPr>
            <p:nvPr/>
          </p:nvCxnSpPr>
          <p:spPr>
            <a:xfrm>
              <a:off x="3430741" y="3594231"/>
              <a:ext cx="394499" cy="338816"/>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8DC20A4-42D5-8C34-E97A-8BF0F50E699E}"/>
              </a:ext>
            </a:extLst>
          </p:cNvPr>
          <p:cNvGrpSpPr/>
          <p:nvPr/>
        </p:nvGrpSpPr>
        <p:grpSpPr>
          <a:xfrm>
            <a:off x="3516449" y="2645923"/>
            <a:ext cx="3261357" cy="707886"/>
            <a:chOff x="3516449" y="2645923"/>
            <a:chExt cx="3261357" cy="707886"/>
          </a:xfrm>
        </p:grpSpPr>
        <p:sp>
          <p:nvSpPr>
            <p:cNvPr id="15" name="TextBox 14">
              <a:extLst>
                <a:ext uri="{FF2B5EF4-FFF2-40B4-BE49-F238E27FC236}">
                  <a16:creationId xmlns:a16="http://schemas.microsoft.com/office/drawing/2014/main" id="{D134C6B4-F069-0CF8-8017-35594487884A}"/>
                </a:ext>
              </a:extLst>
            </p:cNvPr>
            <p:cNvSpPr txBox="1"/>
            <p:nvPr/>
          </p:nvSpPr>
          <p:spPr>
            <a:xfrm>
              <a:off x="3963509" y="2645923"/>
              <a:ext cx="2814297"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Aram (Syria)</a:t>
              </a:r>
            </a:p>
          </p:txBody>
        </p:sp>
        <p:cxnSp>
          <p:nvCxnSpPr>
            <p:cNvPr id="23" name="Straight Connector 22">
              <a:extLst>
                <a:ext uri="{FF2B5EF4-FFF2-40B4-BE49-F238E27FC236}">
                  <a16:creationId xmlns:a16="http://schemas.microsoft.com/office/drawing/2014/main" id="{8F91CA71-59E7-3C0E-A6E2-D7AEF1C904BF}"/>
                </a:ext>
              </a:extLst>
            </p:cNvPr>
            <p:cNvCxnSpPr>
              <a:cxnSpLocks/>
              <a:endCxn id="15" idx="1"/>
            </p:cNvCxnSpPr>
            <p:nvPr/>
          </p:nvCxnSpPr>
          <p:spPr>
            <a:xfrm>
              <a:off x="3516449" y="2965314"/>
              <a:ext cx="447060" cy="3455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7003D8F5-780A-CD43-F543-F233542A354B}"/>
              </a:ext>
            </a:extLst>
          </p:cNvPr>
          <p:cNvGrpSpPr/>
          <p:nvPr/>
        </p:nvGrpSpPr>
        <p:grpSpPr>
          <a:xfrm>
            <a:off x="457877" y="2946776"/>
            <a:ext cx="2283109" cy="707886"/>
            <a:chOff x="457877" y="2946776"/>
            <a:chExt cx="2283109" cy="707886"/>
          </a:xfrm>
        </p:grpSpPr>
        <p:sp>
          <p:nvSpPr>
            <p:cNvPr id="29" name="TextBox 28">
              <a:extLst>
                <a:ext uri="{FF2B5EF4-FFF2-40B4-BE49-F238E27FC236}">
                  <a16:creationId xmlns:a16="http://schemas.microsoft.com/office/drawing/2014/main" id="{89B69B58-33FC-758B-BFC3-9C5C7C50DE86}"/>
                </a:ext>
              </a:extLst>
            </p:cNvPr>
            <p:cNvSpPr txBox="1"/>
            <p:nvPr/>
          </p:nvSpPr>
          <p:spPr>
            <a:xfrm>
              <a:off x="457877" y="2946776"/>
              <a:ext cx="1870064"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Philistia</a:t>
              </a:r>
            </a:p>
          </p:txBody>
        </p:sp>
        <p:cxnSp>
          <p:nvCxnSpPr>
            <p:cNvPr id="30" name="Straight Connector 29">
              <a:extLst>
                <a:ext uri="{FF2B5EF4-FFF2-40B4-BE49-F238E27FC236}">
                  <a16:creationId xmlns:a16="http://schemas.microsoft.com/office/drawing/2014/main" id="{9185408C-14F7-66CC-3AA7-AABECADC50DC}"/>
                </a:ext>
              </a:extLst>
            </p:cNvPr>
            <p:cNvCxnSpPr>
              <a:cxnSpLocks/>
            </p:cNvCxnSpPr>
            <p:nvPr/>
          </p:nvCxnSpPr>
          <p:spPr>
            <a:xfrm>
              <a:off x="2242140" y="3334828"/>
              <a:ext cx="498846" cy="17644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E22ED63-8412-65CF-D70D-C52D8C00C512}"/>
              </a:ext>
            </a:extLst>
          </p:cNvPr>
          <p:cNvGrpSpPr/>
          <p:nvPr/>
        </p:nvGrpSpPr>
        <p:grpSpPr>
          <a:xfrm>
            <a:off x="1098773" y="1642215"/>
            <a:ext cx="2263761" cy="1211271"/>
            <a:chOff x="1098773" y="1642215"/>
            <a:chExt cx="2263761" cy="1211271"/>
          </a:xfrm>
        </p:grpSpPr>
        <p:sp>
          <p:nvSpPr>
            <p:cNvPr id="28" name="TextBox 27">
              <a:extLst>
                <a:ext uri="{FF2B5EF4-FFF2-40B4-BE49-F238E27FC236}">
                  <a16:creationId xmlns:a16="http://schemas.microsoft.com/office/drawing/2014/main" id="{355749DB-8779-8B6E-838E-EDD001382414}"/>
                </a:ext>
              </a:extLst>
            </p:cNvPr>
            <p:cNvSpPr txBox="1"/>
            <p:nvPr/>
          </p:nvSpPr>
          <p:spPr>
            <a:xfrm>
              <a:off x="1098773" y="1642215"/>
              <a:ext cx="2263761"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Phoenicia</a:t>
              </a:r>
            </a:p>
          </p:txBody>
        </p:sp>
        <p:cxnSp>
          <p:nvCxnSpPr>
            <p:cNvPr id="32" name="Straight Connector 31">
              <a:extLst>
                <a:ext uri="{FF2B5EF4-FFF2-40B4-BE49-F238E27FC236}">
                  <a16:creationId xmlns:a16="http://schemas.microsoft.com/office/drawing/2014/main" id="{616E6ED5-2B87-C5AE-5115-DA6505CC9AE1}"/>
                </a:ext>
              </a:extLst>
            </p:cNvPr>
            <p:cNvCxnSpPr>
              <a:cxnSpLocks/>
            </p:cNvCxnSpPr>
            <p:nvPr/>
          </p:nvCxnSpPr>
          <p:spPr>
            <a:xfrm>
              <a:off x="2712525" y="2217420"/>
              <a:ext cx="398850" cy="636066"/>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2D371A8-08E8-E271-8141-6A1F4B671FFF}"/>
              </a:ext>
            </a:extLst>
          </p:cNvPr>
          <p:cNvGrpSpPr/>
          <p:nvPr/>
        </p:nvGrpSpPr>
        <p:grpSpPr>
          <a:xfrm>
            <a:off x="1153437" y="2281664"/>
            <a:ext cx="1957938" cy="869613"/>
            <a:chOff x="1153437" y="2281664"/>
            <a:chExt cx="1957938" cy="869613"/>
          </a:xfrm>
        </p:grpSpPr>
        <p:cxnSp>
          <p:nvCxnSpPr>
            <p:cNvPr id="35" name="Straight Connector 34">
              <a:extLst>
                <a:ext uri="{FF2B5EF4-FFF2-40B4-BE49-F238E27FC236}">
                  <a16:creationId xmlns:a16="http://schemas.microsoft.com/office/drawing/2014/main" id="{77C9F5ED-EAFF-CC92-0C37-8B0C0A4089C6}"/>
                </a:ext>
              </a:extLst>
            </p:cNvPr>
            <p:cNvCxnSpPr>
              <a:cxnSpLocks/>
            </p:cNvCxnSpPr>
            <p:nvPr/>
          </p:nvCxnSpPr>
          <p:spPr>
            <a:xfrm>
              <a:off x="2475023" y="2858555"/>
              <a:ext cx="636352" cy="292722"/>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987A703-9F93-F40C-A43A-A8A4AA2FC0C3}"/>
                </a:ext>
              </a:extLst>
            </p:cNvPr>
            <p:cNvSpPr txBox="1"/>
            <p:nvPr/>
          </p:nvSpPr>
          <p:spPr>
            <a:xfrm>
              <a:off x="1153437" y="2281664"/>
              <a:ext cx="1335558" cy="707886"/>
            </a:xfrm>
            <a:prstGeom prst="rect">
              <a:avLst/>
            </a:prstGeom>
            <a:noFill/>
          </p:spPr>
          <p:txBody>
            <a:bodyPr wrap="none" rtlCol="0">
              <a:spAutoFit/>
            </a:bodyPr>
            <a:lstStyle/>
            <a:p>
              <a:r>
                <a:rPr lang="en-US" sz="4000" b="1">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Israel</a:t>
              </a:r>
            </a:p>
          </p:txBody>
        </p:sp>
      </p:grpSp>
      <p:sp>
        <p:nvSpPr>
          <p:cNvPr id="37" name="TextBox 36">
            <a:extLst>
              <a:ext uri="{FF2B5EF4-FFF2-40B4-BE49-F238E27FC236}">
                <a16:creationId xmlns:a16="http://schemas.microsoft.com/office/drawing/2014/main" id="{CFB620CF-3D2E-ECAE-BD30-7F346B57B185}"/>
              </a:ext>
            </a:extLst>
          </p:cNvPr>
          <p:cNvSpPr txBox="1"/>
          <p:nvPr/>
        </p:nvSpPr>
        <p:spPr>
          <a:xfrm>
            <a:off x="782084" y="3638373"/>
            <a:ext cx="1435008" cy="707886"/>
          </a:xfrm>
          <a:prstGeom prst="rect">
            <a:avLst/>
          </a:prstGeom>
          <a:noFill/>
          <a:effectLst>
            <a:glow rad="127000">
              <a:schemeClr val="bg1"/>
            </a:glow>
          </a:effectLst>
        </p:spPr>
        <p:txBody>
          <a:bodyPr wrap="none" rtlCol="0">
            <a:spAutoFit/>
          </a:bodyPr>
          <a:lstStyle/>
          <a:p>
            <a:r>
              <a:rPr lang="en-US" sz="4000" b="1" dirty="0">
                <a:solidFill>
                  <a:srgbClr val="FFFF00"/>
                </a:solidFill>
                <a:effectLst>
                  <a:glow rad="101600">
                    <a:schemeClr val="bg1"/>
                  </a:glow>
                </a:effectLst>
                <a:latin typeface="Calibri" panose="020F0502020204030204" pitchFamily="34" charset="0"/>
                <a:cs typeface="Calibri" panose="020F0502020204030204" pitchFamily="34" charset="0"/>
              </a:rPr>
              <a:t>Judah</a:t>
            </a:r>
          </a:p>
        </p:txBody>
      </p:sp>
      <p:cxnSp>
        <p:nvCxnSpPr>
          <p:cNvPr id="38" name="Straight Connector 37">
            <a:extLst>
              <a:ext uri="{FF2B5EF4-FFF2-40B4-BE49-F238E27FC236}">
                <a16:creationId xmlns:a16="http://schemas.microsoft.com/office/drawing/2014/main" id="{5EB36362-48F5-1D8B-8AEE-34EAB6956574}"/>
              </a:ext>
            </a:extLst>
          </p:cNvPr>
          <p:cNvCxnSpPr>
            <a:cxnSpLocks/>
          </p:cNvCxnSpPr>
          <p:nvPr/>
        </p:nvCxnSpPr>
        <p:spPr>
          <a:xfrm flipV="1">
            <a:off x="2198406" y="3536226"/>
            <a:ext cx="797227" cy="532684"/>
          </a:xfrm>
          <a:prstGeom prst="line">
            <a:avLst/>
          </a:prstGeom>
          <a:ln w="38100">
            <a:solidFill>
              <a:schemeClr val="bg1"/>
            </a:solidFill>
          </a:ln>
          <a:effectLst>
            <a:glow rad="101600">
              <a:schemeClr val="tx1">
                <a:alpha val="80000"/>
              </a:schemeClr>
            </a:glow>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FAF82D-93BD-EF22-98EE-5716DE81ACC5}"/>
              </a:ext>
            </a:extLst>
          </p:cNvPr>
          <p:cNvSpPr txBox="1"/>
          <p:nvPr/>
        </p:nvSpPr>
        <p:spPr>
          <a:xfrm>
            <a:off x="3430741" y="4919317"/>
            <a:ext cx="1576009" cy="707886"/>
          </a:xfrm>
          <a:prstGeom prst="rect">
            <a:avLst/>
          </a:prstGeom>
          <a:noFill/>
        </p:spPr>
        <p:txBody>
          <a:bodyPr wrap="none" rtlCol="0">
            <a:spAutoFit/>
          </a:bodyPr>
          <a:lstStyle/>
          <a:p>
            <a:r>
              <a:rPr lang="en-US" sz="4000" b="1" dirty="0">
                <a:solidFill>
                  <a:schemeClr val="bg1"/>
                </a:solidFill>
                <a:effectLst>
                  <a:glow rad="101600">
                    <a:schemeClr val="tx1">
                      <a:alpha val="80000"/>
                    </a:schemeClr>
                  </a:glow>
                </a:effectLst>
                <a:latin typeface="Calibri" panose="020F0502020204030204" pitchFamily="34" charset="0"/>
                <a:ea typeface="Calibri" panose="020F0502020204030204" pitchFamily="34" charset="0"/>
                <a:cs typeface="Calibri" panose="020F0502020204030204" pitchFamily="34" charset="0"/>
              </a:rPr>
              <a:t>Arabia</a:t>
            </a:r>
          </a:p>
        </p:txBody>
      </p:sp>
      <p:sp>
        <p:nvSpPr>
          <p:cNvPr id="7" name="Rectangle: Rounded Corners 6">
            <a:extLst>
              <a:ext uri="{FF2B5EF4-FFF2-40B4-BE49-F238E27FC236}">
                <a16:creationId xmlns:a16="http://schemas.microsoft.com/office/drawing/2014/main" id="{4E915640-BE22-827E-B7D4-04126C02413F}"/>
              </a:ext>
            </a:extLst>
          </p:cNvPr>
          <p:cNvSpPr/>
          <p:nvPr/>
        </p:nvSpPr>
        <p:spPr>
          <a:xfrm>
            <a:off x="6161227" y="2864148"/>
            <a:ext cx="5553698" cy="3831034"/>
          </a:xfrm>
          <a:prstGeom prst="roundRect">
            <a:avLst/>
          </a:prstGeom>
          <a:solidFill>
            <a:srgbClr val="000000"/>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en-US" sz="3600" b="1" dirty="0">
                <a:latin typeface="Calibri" panose="020F0502020204030204" pitchFamily="34" charset="0"/>
                <a:cs typeface="Calibri" panose="020F0502020204030204" pitchFamily="34" charset="0"/>
              </a:rPr>
              <a:t>Why include Judah in all these oracles about / against the nations?</a:t>
            </a:r>
          </a:p>
          <a:p>
            <a:r>
              <a:rPr lang="en-US" sz="3600" b="1" dirty="0">
                <a:latin typeface="Calibri" panose="020F0502020204030204" pitchFamily="34" charset="0"/>
                <a:cs typeface="Calibri" panose="020F0502020204030204" pitchFamily="34" charset="0"/>
              </a:rPr>
              <a:t>Chapters 1–5:  Judah had become just like the other nations…</a:t>
            </a:r>
          </a:p>
        </p:txBody>
      </p:sp>
    </p:spTree>
    <p:extLst>
      <p:ext uri="{BB962C8B-B14F-4D97-AF65-F5344CB8AC3E}">
        <p14:creationId xmlns:p14="http://schemas.microsoft.com/office/powerpoint/2010/main" val="42743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43594" y="3056100"/>
            <a:ext cx="10046623" cy="3170099"/>
          </a:xfrm>
          <a:prstGeom prst="rect">
            <a:avLst/>
          </a:prstGeom>
          <a:solidFill>
            <a:srgbClr val="374317">
              <a:alpha val="70000"/>
            </a:srgbClr>
          </a:solidFill>
          <a:ln w="63500">
            <a:noFill/>
          </a:ln>
        </p:spPr>
        <p:txBody>
          <a:bodyPr wrap="square" rtlCol="0">
            <a:spAutoFit/>
          </a:bodyPr>
          <a:lstStyle/>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Four Sections:</a:t>
            </a:r>
          </a:p>
          <a:p>
            <a:pPr marL="571500" indent="-571500">
              <a:buFont typeface="Arial" panose="020B0604020202020204" pitchFamily="34" charset="0"/>
              <a:buChar char="•"/>
            </a:pPr>
            <a:r>
              <a:rPr lang="en-US" sz="4000" b="1" dirty="0">
                <a:solidFill>
                  <a:srgbClr val="FFFF00"/>
                </a:solidFill>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Destruction of Jerusalem Described (1-7)</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National Self-Reliance Condemned (8-14)</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Individual Self-Reliance Exposed (15-19)</a:t>
            </a:r>
          </a:p>
          <a:p>
            <a:pPr marL="571500" indent="-571500">
              <a:buFont typeface="Arial" panose="020B0604020202020204" pitchFamily="34" charset="0"/>
              <a:buChar char="•"/>
            </a:pP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Reliance on People Exposed (20-25)</a:t>
            </a:r>
          </a:p>
        </p:txBody>
      </p:sp>
    </p:spTree>
    <p:extLst>
      <p:ext uri="{BB962C8B-B14F-4D97-AF65-F5344CB8AC3E}">
        <p14:creationId xmlns:p14="http://schemas.microsoft.com/office/powerpoint/2010/main" val="9024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8DBC7FFE-74FC-0140-B20B-41C4AB361FC6}"/>
              </a:ext>
            </a:extLst>
          </p:cNvP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a:ext>
            </a:extLst>
          </a:blip>
          <a:srcRect t="17728"/>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TextBox 1">
            <a:extLst>
              <a:ext uri="{FF2B5EF4-FFF2-40B4-BE49-F238E27FC236}">
                <a16:creationId xmlns:a16="http://schemas.microsoft.com/office/drawing/2014/main" id="{4BCC07DA-7002-7C2F-6EAE-6DFD25CF5364}"/>
              </a:ext>
            </a:extLst>
          </p:cNvPr>
          <p:cNvSpPr txBox="1"/>
          <p:nvPr/>
        </p:nvSpPr>
        <p:spPr>
          <a:xfrm>
            <a:off x="529937" y="0"/>
            <a:ext cx="11132122" cy="769441"/>
          </a:xfrm>
          <a:prstGeom prst="rect">
            <a:avLst/>
          </a:prstGeom>
          <a:solidFill>
            <a:srgbClr val="374317">
              <a:alpha val="70000"/>
            </a:srgbClr>
          </a:solidFill>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Oracle #9 – The Valley of Vision (Isaiah 22)</a:t>
            </a:r>
          </a:p>
        </p:txBody>
      </p:sp>
      <p:sp>
        <p:nvSpPr>
          <p:cNvPr id="3" name="TextBox 2">
            <a:extLst>
              <a:ext uri="{FF2B5EF4-FFF2-40B4-BE49-F238E27FC236}">
                <a16:creationId xmlns:a16="http://schemas.microsoft.com/office/drawing/2014/main" id="{88CED4CC-ABAE-5074-04FE-0483561D0064}"/>
              </a:ext>
            </a:extLst>
          </p:cNvPr>
          <p:cNvSpPr txBox="1"/>
          <p:nvPr/>
        </p:nvSpPr>
        <p:spPr>
          <a:xfrm>
            <a:off x="943594" y="3056100"/>
            <a:ext cx="10046623" cy="3170099"/>
          </a:xfrm>
          <a:prstGeom prst="rect">
            <a:avLst/>
          </a:prstGeom>
          <a:solidFill>
            <a:srgbClr val="374317">
              <a:alpha val="70000"/>
            </a:srgbClr>
          </a:solidFill>
          <a:ln w="63500">
            <a:noFill/>
          </a:ln>
        </p:spPr>
        <p:txBody>
          <a:bodyPr wrap="square" rtlCol="0">
            <a:spAutoFit/>
          </a:bodyPr>
          <a:lstStyle/>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1 </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The oracle concerning the valley of vision.</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What do you mean that you have gone up,</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all of you, to the housetops,</a:t>
            </a:r>
          </a:p>
          <a:p>
            <a:r>
              <a:rPr lang="en-US" sz="4000" b="1" baseline="30000"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2a</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you who are full of </a:t>
            </a:r>
            <a:r>
              <a:rPr lang="en-US" sz="4000" b="1" dirty="0" err="1">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shoutings</a:t>
            </a:r>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4000" b="1" dirty="0">
                <a:effectLst>
                  <a:glow rad="152400">
                    <a:schemeClr val="bg1"/>
                  </a:glow>
                </a:effectLst>
                <a:latin typeface="Calibri" panose="020F0502020204030204" pitchFamily="34" charset="0"/>
                <a:ea typeface="Calibri" panose="020F0502020204030204" pitchFamily="34" charset="0"/>
                <a:cs typeface="Calibri" panose="020F0502020204030204" pitchFamily="34" charset="0"/>
              </a:rPr>
              <a:t>    tumultuous city, exultant town?</a:t>
            </a:r>
          </a:p>
        </p:txBody>
      </p:sp>
    </p:spTree>
    <p:extLst>
      <p:ext uri="{BB962C8B-B14F-4D97-AF65-F5344CB8AC3E}">
        <p14:creationId xmlns:p14="http://schemas.microsoft.com/office/powerpoint/2010/main" val="455199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0.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1.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2.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3.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4.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5.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6.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7.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8.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19.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0.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1.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2.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3.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4.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5.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6.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7.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28.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ags/tag9.xml><?xml version="1.0" encoding="utf-8"?>
<p:tagLst xmlns:a="http://schemas.openxmlformats.org/drawingml/2006/main" xmlns:r="http://schemas.openxmlformats.org/officeDocument/2006/relationships" xmlns:p="http://schemas.openxmlformats.org/presentationml/2006/main">
  <p:tag name="PHOTO" val="TRUE"/>
  <p:tag name="FILENAME" val="E:\Todd Sites\0 Adds\df\3 Jerusalem\Other\sr\Old City and Kidron Valley from northeast, df 020602.jpg"/>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3325</TotalTime>
  <Words>3804</Words>
  <Application>Microsoft Macintosh PowerPoint</Application>
  <PresentationFormat>Widescreen</PresentationFormat>
  <Paragraphs>331</Paragraphs>
  <Slides>52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Arial</vt:lpstr>
      <vt:lpstr>Calibri</vt:lpstr>
      <vt:lpstr>Calisto MT</vt:lpstr>
      <vt:lpstr>Cooper Black</vt:lpstr>
      <vt:lpstr>Corbel</vt:lpstr>
      <vt:lpstr>Engravers MT</vt:lpstr>
      <vt:lpstr>Times New Roman</vt:lpstr>
      <vt:lpstr>Wingdings 2</vt:lpstr>
      <vt:lpstr>Depth</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Old City and Kidron Valley from north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17</cp:revision>
  <dcterms:created xsi:type="dcterms:W3CDTF">2023-11-07T11:17:49Z</dcterms:created>
  <dcterms:modified xsi:type="dcterms:W3CDTF">2024-05-19T03:07:20Z</dcterms:modified>
</cp:coreProperties>
</file>