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32" r:id="rId2"/>
  </p:sldMasterIdLst>
  <p:notesMasterIdLst>
    <p:notesMasterId r:id="rId50"/>
  </p:notesMasterIdLst>
  <p:sldIdLst>
    <p:sldId id="257" r:id="rId3"/>
    <p:sldId id="1349" r:id="rId4"/>
    <p:sldId id="772" r:id="rId5"/>
    <p:sldId id="1271" r:id="rId6"/>
    <p:sldId id="729" r:id="rId7"/>
    <p:sldId id="1398" r:id="rId8"/>
    <p:sldId id="1462" r:id="rId9"/>
    <p:sldId id="1429" r:id="rId10"/>
    <p:sldId id="1475" r:id="rId11"/>
    <p:sldId id="1508" r:id="rId12"/>
    <p:sldId id="1464" r:id="rId13"/>
    <p:sldId id="1467" r:id="rId14"/>
    <p:sldId id="1465" r:id="rId15"/>
    <p:sldId id="1480" r:id="rId16"/>
    <p:sldId id="1481" r:id="rId17"/>
    <p:sldId id="1507" r:id="rId18"/>
    <p:sldId id="1466" r:id="rId19"/>
    <p:sldId id="1468" r:id="rId20"/>
    <p:sldId id="1483" r:id="rId21"/>
    <p:sldId id="1484" r:id="rId22"/>
    <p:sldId id="1486" r:id="rId23"/>
    <p:sldId id="1469" r:id="rId24"/>
    <p:sldId id="1470" r:id="rId25"/>
    <p:sldId id="1485" r:id="rId26"/>
    <p:sldId id="1510" r:id="rId27"/>
    <p:sldId id="1471" r:id="rId28"/>
    <p:sldId id="1487" r:id="rId29"/>
    <p:sldId id="1488" r:id="rId30"/>
    <p:sldId id="1472" r:id="rId31"/>
    <p:sldId id="1489" r:id="rId32"/>
    <p:sldId id="1511" r:id="rId33"/>
    <p:sldId id="1490" r:id="rId34"/>
    <p:sldId id="1491" r:id="rId35"/>
    <p:sldId id="1492" r:id="rId36"/>
    <p:sldId id="1493" r:id="rId37"/>
    <p:sldId id="1494" r:id="rId38"/>
    <p:sldId id="1495" r:id="rId39"/>
    <p:sldId id="1496" r:id="rId40"/>
    <p:sldId id="1497" r:id="rId41"/>
    <p:sldId id="1498" r:id="rId42"/>
    <p:sldId id="1505" r:id="rId43"/>
    <p:sldId id="1509" r:id="rId44"/>
    <p:sldId id="1512" r:id="rId45"/>
    <p:sldId id="1502" r:id="rId46"/>
    <p:sldId id="1506" r:id="rId47"/>
    <p:sldId id="949" r:id="rId48"/>
    <p:sldId id="310"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3B39"/>
    <a:srgbClr val="2B3942"/>
    <a:srgbClr val="404040"/>
    <a:srgbClr val="58522F"/>
    <a:srgbClr val="5B3237"/>
    <a:srgbClr val="5B5137"/>
    <a:srgbClr val="998973"/>
    <a:srgbClr val="3D5C83"/>
    <a:srgbClr val="020100"/>
    <a:srgbClr val="130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38"/>
    <p:restoredTop sz="94694"/>
  </p:normalViewPr>
  <p:slideViewPr>
    <p:cSldViewPr snapToGrid="0">
      <p:cViewPr varScale="1">
        <p:scale>
          <a:sx n="57" d="100"/>
          <a:sy n="57" d="100"/>
        </p:scale>
        <p:origin x="168" y="2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9200C-7631-4FE6-A00A-04BA47EBE37E}" type="datetimeFigureOut">
              <a:rPr lang="en-US" smtClean="0"/>
              <a:t>5/19/24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F0EDD-2A63-4035-A82B-6D53DBFCCD7F}" type="slidenum">
              <a:rPr lang="en-US" smtClean="0"/>
              <a:t>‹#›</a:t>
            </a:fld>
            <a:endParaRPr lang="en-US"/>
          </a:p>
        </p:txBody>
      </p:sp>
    </p:spTree>
    <p:extLst>
      <p:ext uri="{BB962C8B-B14F-4D97-AF65-F5344CB8AC3E}">
        <p14:creationId xmlns:p14="http://schemas.microsoft.com/office/powerpoint/2010/main" val="355670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5</a:t>
            </a:fld>
            <a:endParaRPr lang="en-US"/>
          </a:p>
        </p:txBody>
      </p:sp>
    </p:spTree>
    <p:extLst>
      <p:ext uri="{BB962C8B-B14F-4D97-AF65-F5344CB8AC3E}">
        <p14:creationId xmlns:p14="http://schemas.microsoft.com/office/powerpoint/2010/main" val="101420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6</a:t>
            </a:fld>
            <a:endParaRPr lang="en-US"/>
          </a:p>
        </p:txBody>
      </p:sp>
    </p:spTree>
    <p:extLst>
      <p:ext uri="{BB962C8B-B14F-4D97-AF65-F5344CB8AC3E}">
        <p14:creationId xmlns:p14="http://schemas.microsoft.com/office/powerpoint/2010/main" val="1622235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7</a:t>
            </a:fld>
            <a:endParaRPr lang="en-US"/>
          </a:p>
        </p:txBody>
      </p:sp>
    </p:spTree>
    <p:extLst>
      <p:ext uri="{BB962C8B-B14F-4D97-AF65-F5344CB8AC3E}">
        <p14:creationId xmlns:p14="http://schemas.microsoft.com/office/powerpoint/2010/main" val="90247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A0413A7F-53B5-46F5-B019-30121A04A1A6}" type="datetimeFigureOut">
              <a:rPr lang="en-US" smtClean="0"/>
              <a:t>5/19/24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52912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34965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23333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174946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458510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5/19/24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59601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5/19/24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598852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5/19/24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453126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5/19/24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803290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5/19/24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050470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5/19/24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49443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5/19/24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633900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13A7F-53B5-46F5-B019-30121A04A1A6}" type="datetimeFigureOut">
              <a:rPr lang="en-US" smtClean="0"/>
              <a:t>5/19/24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96257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5/19/24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251683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5/19/24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15493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5/19/24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780593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5/19/24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392997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49820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90226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954176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13619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046722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5/19/24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3318482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444015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5/19/24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221566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5/19/24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300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5/19/24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335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5/19/24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38804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5/19/24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24743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5/19/24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045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5/19/24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36860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5/19/24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9064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190505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77484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A0413A7F-53B5-46F5-B019-30121A04A1A6}" type="datetimeFigureOut">
              <a:rPr lang="en-US" smtClean="0"/>
              <a:t>5/19/24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2644177209"/>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0413A7F-53B5-46F5-B019-30121A04A1A6}" type="datetimeFigureOut">
              <a:rPr lang="en-US" smtClean="0"/>
              <a:t>5/19/24</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125107508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4.xml"/><Relationship Id="rId4" Type="http://schemas.openxmlformats.org/officeDocument/2006/relationships/image" Target="../media/image17.svg"/></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1026" name="Picture 2" descr="A person sitting on a rock writing on a paper&#10;&#10;Description automatically generated">
            <a:extLst>
              <a:ext uri="{FF2B5EF4-FFF2-40B4-BE49-F238E27FC236}">
                <a16:creationId xmlns:a16="http://schemas.microsoft.com/office/drawing/2014/main" id="{E6D83413-341F-7319-FE10-117DE08F9A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01" b="2109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9CAC65-07EA-1819-C303-C6390F257615}"/>
              </a:ext>
            </a:extLst>
          </p:cNvPr>
          <p:cNvSpPr txBox="1"/>
          <p:nvPr/>
        </p:nvSpPr>
        <p:spPr>
          <a:xfrm>
            <a:off x="3677298" y="147740"/>
            <a:ext cx="7351693" cy="3323987"/>
          </a:xfrm>
          <a:prstGeom prst="rect">
            <a:avLst/>
          </a:prstGeom>
          <a:noFill/>
        </p:spPr>
        <p:txBody>
          <a:bodyPr wrap="none" rtlCol="0">
            <a:spAutoFit/>
          </a:bodyPr>
          <a:lstStyle/>
          <a:p>
            <a:pPr algn="ctr"/>
            <a:r>
              <a:rPr lang="en-US" sz="5400" dirty="0">
                <a:effectLst>
                  <a:glow rad="139700">
                    <a:schemeClr val="bg1">
                      <a:alpha val="60000"/>
                    </a:schemeClr>
                  </a:glow>
                </a:effectLst>
                <a:latin typeface="Engravers MT" panose="02090707080505020304" pitchFamily="18" charset="0"/>
              </a:rPr>
              <a:t>The Prophecy</a:t>
            </a:r>
          </a:p>
          <a:p>
            <a:pPr algn="ctr"/>
            <a:r>
              <a:rPr lang="en-US" sz="5400" dirty="0">
                <a:effectLst>
                  <a:glow rad="139700">
                    <a:schemeClr val="bg1">
                      <a:alpha val="60000"/>
                    </a:schemeClr>
                  </a:glow>
                </a:effectLst>
                <a:latin typeface="Engravers MT" panose="02090707080505020304" pitchFamily="18" charset="0"/>
              </a:rPr>
              <a:t>Of</a:t>
            </a:r>
            <a:r>
              <a:rPr lang="en-US" sz="6000" dirty="0">
                <a:effectLst>
                  <a:glow rad="139700">
                    <a:schemeClr val="bg1">
                      <a:alpha val="60000"/>
                    </a:schemeClr>
                  </a:glow>
                </a:effectLst>
                <a:latin typeface="Cooper Black" panose="0208090404030B020404" pitchFamily="18" charset="0"/>
              </a:rPr>
              <a:t> </a:t>
            </a:r>
          </a:p>
          <a:p>
            <a:pPr algn="ctr"/>
            <a:r>
              <a:rPr lang="en-US" sz="9600" b="1" dirty="0">
                <a:effectLst>
                  <a:glow rad="139700">
                    <a:schemeClr val="bg1">
                      <a:alpha val="60000"/>
                    </a:schemeClr>
                  </a:glow>
                </a:effectLst>
                <a:latin typeface="Engravers MT" panose="02090707080505020304" pitchFamily="18" charset="0"/>
              </a:rPr>
              <a:t>Isaiah</a:t>
            </a:r>
          </a:p>
        </p:txBody>
      </p:sp>
      <p:sp>
        <p:nvSpPr>
          <p:cNvPr id="3" name="TextBox 2">
            <a:extLst>
              <a:ext uri="{FF2B5EF4-FFF2-40B4-BE49-F238E27FC236}">
                <a16:creationId xmlns:a16="http://schemas.microsoft.com/office/drawing/2014/main" id="{B3821981-1193-7809-F1B2-355697AC1879}"/>
              </a:ext>
            </a:extLst>
          </p:cNvPr>
          <p:cNvSpPr txBox="1"/>
          <p:nvPr/>
        </p:nvSpPr>
        <p:spPr>
          <a:xfrm>
            <a:off x="2223243" y="3485292"/>
            <a:ext cx="10259802" cy="1569660"/>
          </a:xfrm>
          <a:prstGeom prst="rect">
            <a:avLst/>
          </a:prstGeom>
          <a:noFill/>
        </p:spPr>
        <p:txBody>
          <a:bodyPr wrap="square" rtlCol="0">
            <a:spAutoFit/>
          </a:bodyPr>
          <a:lstStyle/>
          <a:p>
            <a:pPr algn="ctr"/>
            <a:r>
              <a:rPr lang="en-US" sz="48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Isaiah 21</a:t>
            </a:r>
          </a:p>
          <a:p>
            <a:pPr algn="ctr"/>
            <a:r>
              <a:rPr lang="en-US" sz="48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Salvation is Found in No Other Name</a:t>
            </a:r>
          </a:p>
        </p:txBody>
      </p:sp>
      <p:sp>
        <p:nvSpPr>
          <p:cNvPr id="4" name="Rectangle 3">
            <a:extLst>
              <a:ext uri="{FF2B5EF4-FFF2-40B4-BE49-F238E27FC236}">
                <a16:creationId xmlns:a16="http://schemas.microsoft.com/office/drawing/2014/main" id="{202F4D64-0CE6-C7B4-7242-3CEFA16D4660}"/>
              </a:ext>
            </a:extLst>
          </p:cNvPr>
          <p:cNvSpPr>
            <a:spLocks noChangeArrowheads="1"/>
          </p:cNvSpPr>
          <p:nvPr/>
        </p:nvSpPr>
        <p:spPr bwMode="auto">
          <a:xfrm>
            <a:off x="13751" y="5356368"/>
            <a:ext cx="12192000" cy="1501632"/>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algn="ctr" defTabSz="1219036" fontAlgn="base">
              <a:spcBef>
                <a:spcPct val="20000"/>
              </a:spcBef>
              <a:buClr>
                <a:srgbClr val="FFCC00"/>
              </a:buClr>
              <a:buSzPct val="70000"/>
              <a:defRPr/>
            </a:pP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Preached by Dan Bridges</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Amman International Church, Jordan (AmmanChurch.org)</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extLst>
      <p:ext uri="{BB962C8B-B14F-4D97-AF65-F5344CB8AC3E}">
        <p14:creationId xmlns:p14="http://schemas.microsoft.com/office/powerpoint/2010/main" val="3670072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00E4406-BE64-5ECB-CC1C-7D581A105B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96"/>
          <a:stretch/>
        </p:blipFill>
        <p:spPr bwMode="auto">
          <a:xfrm>
            <a:off x="0" y="0"/>
            <a:ext cx="12192000" cy="68797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276919" y="1885594"/>
            <a:ext cx="6962079" cy="4862870"/>
          </a:xfrm>
          <a:prstGeom prst="rect">
            <a:avLst/>
          </a:prstGeom>
          <a:solidFill>
            <a:srgbClr val="58522F">
              <a:alpha val="80000"/>
            </a:srgbClr>
          </a:solidFill>
          <a:ln w="63500">
            <a:noFill/>
          </a:ln>
        </p:spPr>
        <p:txBody>
          <a:bodyPr wrap="square" rtlCol="0">
            <a:spAutoFit/>
          </a:bodyPr>
          <a:lstStyle/>
          <a:p>
            <a:pPr>
              <a:spcAft>
                <a:spcPts val="1200"/>
              </a:spcAft>
            </a:pPr>
            <a:r>
              <a:rPr lang="en-US" sz="40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 </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 vision of the wilderness.</a:t>
            </a:r>
          </a:p>
          <a:p>
            <a:pPr>
              <a:spcAft>
                <a:spcPts val="12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As a whirlwind might pass through a wilderness —</a:t>
            </a:r>
          </a:p>
          <a:p>
            <a:pPr>
              <a:spcAft>
                <a:spcPts val="12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coming from a wilderness, from land — dreadful and harsh is the vision declared to me;    </a:t>
            </a:r>
          </a:p>
          <a:p>
            <a:pPr>
              <a:spcAft>
                <a:spcPts val="12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(Septuagint)</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1754326"/>
          </a:xfrm>
          <a:prstGeom prst="rect">
            <a:avLst/>
          </a:prstGeom>
          <a:solidFill>
            <a:srgbClr val="58522F">
              <a:alpha val="80000"/>
            </a:srgbClr>
          </a:solid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#6 – The Wilderness of the Sea</a:t>
            </a:r>
          </a:p>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21:1-10</a:t>
            </a:r>
          </a:p>
        </p:txBody>
      </p:sp>
      <p:sp>
        <p:nvSpPr>
          <p:cNvPr id="2" name="Rectangle: Rounded Corners 1">
            <a:extLst>
              <a:ext uri="{FF2B5EF4-FFF2-40B4-BE49-F238E27FC236}">
                <a16:creationId xmlns:a16="http://schemas.microsoft.com/office/drawing/2014/main" id="{4ECD9998-F8C4-256F-A200-248EF8848E6F}"/>
              </a:ext>
            </a:extLst>
          </p:cNvPr>
          <p:cNvSpPr/>
          <p:nvPr/>
        </p:nvSpPr>
        <p:spPr>
          <a:xfrm>
            <a:off x="7414000" y="2590800"/>
            <a:ext cx="4602998" cy="3810000"/>
          </a:xfrm>
          <a:prstGeom prst="roundRect">
            <a:avLst/>
          </a:prstGeom>
          <a:solidFill>
            <a:srgbClr val="58522F"/>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Emphasis of verse 1 is more on the vision itself than on the fall of Babylon</a:t>
            </a:r>
          </a:p>
          <a:p>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(matches context of verses 3-4)</a:t>
            </a:r>
          </a:p>
        </p:txBody>
      </p:sp>
    </p:spTree>
    <p:extLst>
      <p:ext uri="{BB962C8B-B14F-4D97-AF65-F5344CB8AC3E}">
        <p14:creationId xmlns:p14="http://schemas.microsoft.com/office/powerpoint/2010/main" val="20517635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00E4406-BE64-5ECB-CC1C-7D581A105B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96"/>
          <a:stretch/>
        </p:blipFill>
        <p:spPr bwMode="auto">
          <a:xfrm>
            <a:off x="0" y="0"/>
            <a:ext cx="12192000" cy="68797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244497" y="1747192"/>
            <a:ext cx="6924399" cy="4862870"/>
          </a:xfrm>
          <a:prstGeom prst="rect">
            <a:avLst/>
          </a:prstGeom>
          <a:solidFill>
            <a:srgbClr val="58522F">
              <a:alpha val="80000"/>
            </a:srgbClr>
          </a:solidFill>
          <a:ln w="63500">
            <a:noFill/>
          </a:ln>
        </p:spPr>
        <p:txBody>
          <a:bodyPr wrap="square" rtlCol="0">
            <a:spAutoFit/>
          </a:bodyPr>
          <a:lstStyle/>
          <a:p>
            <a:pPr>
              <a:spcAft>
                <a:spcPts val="600"/>
              </a:spcAft>
            </a:pPr>
            <a:r>
              <a:rPr lang="en-US" sz="40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2 </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 stern vision is told to me;</a:t>
            </a:r>
          </a:p>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the traitor betrays,</a:t>
            </a:r>
          </a:p>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and the destroyer destroys.</a:t>
            </a:r>
          </a:p>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Go up, O Elam;</a:t>
            </a:r>
          </a:p>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lay siege, O Media;</a:t>
            </a:r>
          </a:p>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all the sighing she has caused</a:t>
            </a:r>
          </a:p>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I bring to an end.</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no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#6 – The Wilderness of the Sea</a:t>
            </a:r>
          </a:p>
        </p:txBody>
      </p:sp>
    </p:spTree>
    <p:extLst>
      <p:ext uri="{BB962C8B-B14F-4D97-AF65-F5344CB8AC3E}">
        <p14:creationId xmlns:p14="http://schemas.microsoft.com/office/powerpoint/2010/main" val="142468078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00E4406-BE64-5ECB-CC1C-7D581A105B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96"/>
          <a:stretch/>
        </p:blipFill>
        <p:spPr bwMode="auto">
          <a:xfrm>
            <a:off x="0" y="0"/>
            <a:ext cx="12192000" cy="68797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1134618" y="1393152"/>
            <a:ext cx="9922760" cy="5016758"/>
          </a:xfrm>
          <a:prstGeom prst="rect">
            <a:avLst/>
          </a:prstGeom>
          <a:solidFill>
            <a:srgbClr val="58522F">
              <a:alpha val="80000"/>
            </a:srgbClr>
          </a:solidFill>
          <a:ln w="63500">
            <a:noFill/>
          </a:ln>
        </p:spPr>
        <p:txBody>
          <a:bodyPr wrap="square" rtlCol="0">
            <a:spAutoFit/>
          </a:bodyPr>
          <a:lstStyle/>
          <a:p>
            <a:r>
              <a:rPr lang="en-US" sz="40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3</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Therefore my loins are filled with anguish;</a:t>
            </a:r>
          </a:p>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pangs have seized me,</a:t>
            </a:r>
          </a:p>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like the pangs of a woman in labor;</a:t>
            </a:r>
          </a:p>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I am bowed down so that I cannot hear;</a:t>
            </a:r>
          </a:p>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I am dismayed so that I cannot see.</a:t>
            </a:r>
          </a:p>
          <a:p>
            <a:r>
              <a:rPr lang="en-US" sz="40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4</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My heart staggers; horror has appalled me;</a:t>
            </a:r>
          </a:p>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the twilight I longed for</a:t>
            </a:r>
          </a:p>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has been turned for me into trembling.</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no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#6 – The Wilderness of the Sea</a:t>
            </a:r>
          </a:p>
        </p:txBody>
      </p:sp>
      <p:sp>
        <p:nvSpPr>
          <p:cNvPr id="2" name="Rectangle: Rounded Corners 1">
            <a:extLst>
              <a:ext uri="{FF2B5EF4-FFF2-40B4-BE49-F238E27FC236}">
                <a16:creationId xmlns:a16="http://schemas.microsoft.com/office/drawing/2014/main" id="{18C4F35B-27B8-65F5-D1A4-B402DF11D5A2}"/>
              </a:ext>
            </a:extLst>
          </p:cNvPr>
          <p:cNvSpPr/>
          <p:nvPr/>
        </p:nvSpPr>
        <p:spPr>
          <a:xfrm>
            <a:off x="2775857" y="3941132"/>
            <a:ext cx="6234031" cy="2734270"/>
          </a:xfrm>
          <a:prstGeom prst="roundRect">
            <a:avLst/>
          </a:prstGeom>
          <a:solidFill>
            <a:srgbClr val="58522F"/>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Isaiah is so affected physically by the vision that he can hardly function… </a:t>
            </a:r>
          </a:p>
          <a:p>
            <a:pPr algn="ctr">
              <a:spcBef>
                <a:spcPts val="1200"/>
              </a:spcBef>
            </a:pP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Why?  What did he see?</a:t>
            </a:r>
          </a:p>
        </p:txBody>
      </p:sp>
    </p:spTree>
    <p:extLst>
      <p:ext uri="{BB962C8B-B14F-4D97-AF65-F5344CB8AC3E}">
        <p14:creationId xmlns:p14="http://schemas.microsoft.com/office/powerpoint/2010/main" val="897871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F440E878-4EF6-C731-39FB-900B7633DB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46"/>
          <a:stretch/>
        </p:blipFill>
        <p:spPr bwMode="auto">
          <a:xfrm>
            <a:off x="-1" y="0"/>
            <a:ext cx="12192001" cy="6877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207590" y="1084354"/>
            <a:ext cx="11776815" cy="5786199"/>
          </a:xfrm>
          <a:prstGeom prst="rect">
            <a:avLst/>
          </a:prstGeom>
          <a:solidFill>
            <a:srgbClr val="5B3237">
              <a:alpha val="80000"/>
            </a:srgbClr>
          </a:solidFill>
          <a:ln w="63500">
            <a:noFill/>
          </a:ln>
        </p:spPr>
        <p:txBody>
          <a:bodyPr wrap="square" rtlCol="0">
            <a:spAutoFit/>
          </a:bodyPr>
          <a:lstStyle/>
          <a:p>
            <a:pPr>
              <a:spcAft>
                <a:spcPts val="600"/>
              </a:spcAft>
            </a:pPr>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12 </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that time </a:t>
            </a:r>
            <a:r>
              <a:rPr lang="en-US" sz="4000" b="1" dirty="0" err="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Merodach-baladan</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the son of </a:t>
            </a:r>
            <a:r>
              <a:rPr lang="en-US" sz="4000" b="1" dirty="0" err="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Baladan</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king of Babylon, sent envoys with letters and a present to Hezekiah, for he heard that Hezekiah had been sick.</a:t>
            </a:r>
          </a:p>
          <a:p>
            <a:pPr>
              <a:spcAft>
                <a:spcPts val="600"/>
              </a:spcAft>
            </a:pPr>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13</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And Hezekiah welcomed them, and he showed them all his treasure house, the silver, the gold, the spices, the precious oil, his armory, all that was found in his storehouses. There was nothing in his house or in all his realm that Hezekiah did not show them.</a:t>
            </a:r>
          </a:p>
          <a:p>
            <a:pPr>
              <a:spcAft>
                <a:spcPts val="600"/>
              </a:spcAft>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2 Kings 20:12-18</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noFill/>
        </p:spPr>
        <p:txBody>
          <a:bodyPr wrap="square" rtlCol="0">
            <a:spAutoFit/>
          </a:bodyPr>
          <a:lstStyle/>
          <a:p>
            <a:pPr algn="ctr"/>
            <a:r>
              <a:rPr lang="en-US" sz="5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Sometime between 701 &amp; 689 BC…</a:t>
            </a:r>
          </a:p>
        </p:txBody>
      </p:sp>
    </p:spTree>
    <p:extLst>
      <p:ext uri="{BB962C8B-B14F-4D97-AF65-F5344CB8AC3E}">
        <p14:creationId xmlns:p14="http://schemas.microsoft.com/office/powerpoint/2010/main" val="23562611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F440E878-4EF6-C731-39FB-900B7633DB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46"/>
          <a:stretch/>
        </p:blipFill>
        <p:spPr bwMode="auto">
          <a:xfrm>
            <a:off x="-1" y="0"/>
            <a:ext cx="12192001" cy="6877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207591" y="1084354"/>
            <a:ext cx="11571122" cy="5016758"/>
          </a:xfrm>
          <a:prstGeom prst="rect">
            <a:avLst/>
          </a:prstGeom>
          <a:solidFill>
            <a:srgbClr val="5B3237">
              <a:alpha val="80000"/>
            </a:srgbClr>
          </a:solidFill>
          <a:ln w="63500">
            <a:noFill/>
          </a:ln>
        </p:spPr>
        <p:txBody>
          <a:bodyPr wrap="square" rtlCol="0">
            <a:spAutoFit/>
          </a:bodyPr>
          <a:lstStyle/>
          <a:p>
            <a:pPr>
              <a:spcAft>
                <a:spcPts val="600"/>
              </a:spcAft>
            </a:pPr>
            <a:r>
              <a:rPr lang="en-US" sz="40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14  </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Then Isaiah the prophet came to King Hezekiah, and said to him, “What did these men say? And from where did they come to you?” And Hezekiah said, “They have come from a far country, from Babylon.” </a:t>
            </a:r>
            <a:r>
              <a:rPr lang="en-US" sz="40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15</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He said, “What have they seen in your house?” And Hezekiah answered, “They have seen all that is in my house; there is nothing in my storehouses that I did not show them.”                                     2 Kings 20:12-18</a:t>
            </a:r>
          </a:p>
        </p:txBody>
      </p:sp>
      <p:sp>
        <p:nvSpPr>
          <p:cNvPr id="2" name="TextBox 1">
            <a:extLst>
              <a:ext uri="{FF2B5EF4-FFF2-40B4-BE49-F238E27FC236}">
                <a16:creationId xmlns:a16="http://schemas.microsoft.com/office/drawing/2014/main" id="{734703A5-F6CF-4A8E-4019-34C624F694EE}"/>
              </a:ext>
            </a:extLst>
          </p:cNvPr>
          <p:cNvSpPr txBox="1"/>
          <p:nvPr/>
        </p:nvSpPr>
        <p:spPr>
          <a:xfrm>
            <a:off x="529937" y="0"/>
            <a:ext cx="11132122" cy="923330"/>
          </a:xfrm>
          <a:prstGeom prst="rect">
            <a:avLst/>
          </a:prstGeom>
          <a:noFill/>
        </p:spPr>
        <p:txBody>
          <a:bodyPr wrap="square" rtlCol="0">
            <a:spAutoFit/>
          </a:bodyPr>
          <a:lstStyle/>
          <a:p>
            <a:pPr algn="ctr"/>
            <a:r>
              <a:rPr lang="en-US" sz="5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Sometime between 701 &amp; 689 BC…</a:t>
            </a:r>
          </a:p>
        </p:txBody>
      </p:sp>
    </p:spTree>
    <p:extLst>
      <p:ext uri="{BB962C8B-B14F-4D97-AF65-F5344CB8AC3E}">
        <p14:creationId xmlns:p14="http://schemas.microsoft.com/office/powerpoint/2010/main" val="2386558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F440E878-4EF6-C731-39FB-900B7633DB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46"/>
          <a:stretch/>
        </p:blipFill>
        <p:spPr bwMode="auto">
          <a:xfrm>
            <a:off x="-1" y="0"/>
            <a:ext cx="12192001" cy="6877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207591" y="1084354"/>
            <a:ext cx="11571122" cy="5709255"/>
          </a:xfrm>
          <a:prstGeom prst="rect">
            <a:avLst/>
          </a:prstGeom>
          <a:solidFill>
            <a:srgbClr val="5B3237">
              <a:alpha val="80000"/>
            </a:srgbClr>
          </a:solidFill>
          <a:ln w="63500">
            <a:noFill/>
          </a:ln>
        </p:spPr>
        <p:txBody>
          <a:bodyPr wrap="square" rtlCol="0">
            <a:spAutoFit/>
          </a:bodyPr>
          <a:lstStyle/>
          <a:p>
            <a:pPr>
              <a:spcAft>
                <a:spcPts val="600"/>
              </a:spcAft>
            </a:pPr>
            <a:r>
              <a:rPr lang="en-US" sz="40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16  </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Then Isaiah said to Hezekiah, “Hear the word of the Lord: </a:t>
            </a:r>
            <a:r>
              <a:rPr lang="en-US" sz="40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17</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Behold, the days are coming, when all that is in your house, and that which your fathers have stored up till this day, shall be carried to Babylon. Nothing shall be left, says the Lord. </a:t>
            </a:r>
            <a:r>
              <a:rPr lang="en-US" sz="40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18</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And some of your own sons, who will come from you, whom you will father, shall be taken away, and they shall be eunuchs in the palace of the king of Babylon.”   </a:t>
            </a:r>
          </a:p>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2 Kings 20:12-18</a:t>
            </a:r>
          </a:p>
        </p:txBody>
      </p:sp>
      <p:sp>
        <p:nvSpPr>
          <p:cNvPr id="2" name="TextBox 1">
            <a:extLst>
              <a:ext uri="{FF2B5EF4-FFF2-40B4-BE49-F238E27FC236}">
                <a16:creationId xmlns:a16="http://schemas.microsoft.com/office/drawing/2014/main" id="{3FE56AD3-10D5-59D1-307E-22FA9362B6A5}"/>
              </a:ext>
            </a:extLst>
          </p:cNvPr>
          <p:cNvSpPr txBox="1"/>
          <p:nvPr/>
        </p:nvSpPr>
        <p:spPr>
          <a:xfrm>
            <a:off x="529937" y="0"/>
            <a:ext cx="11132122" cy="923330"/>
          </a:xfrm>
          <a:prstGeom prst="rect">
            <a:avLst/>
          </a:prstGeom>
          <a:noFill/>
        </p:spPr>
        <p:txBody>
          <a:bodyPr wrap="square" rtlCol="0">
            <a:spAutoFit/>
          </a:bodyPr>
          <a:lstStyle/>
          <a:p>
            <a:pPr algn="ctr"/>
            <a:r>
              <a:rPr lang="en-US" sz="5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Sometime between 701 &amp; 689 BC…</a:t>
            </a:r>
          </a:p>
        </p:txBody>
      </p:sp>
    </p:spTree>
    <p:extLst>
      <p:ext uri="{BB962C8B-B14F-4D97-AF65-F5344CB8AC3E}">
        <p14:creationId xmlns:p14="http://schemas.microsoft.com/office/powerpoint/2010/main" val="1742757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00E4406-BE64-5ECB-CC1C-7D581A105B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96"/>
          <a:stretch/>
        </p:blipFill>
        <p:spPr bwMode="auto">
          <a:xfrm>
            <a:off x="0" y="0"/>
            <a:ext cx="12192000" cy="68797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244497" y="1747192"/>
            <a:ext cx="6924399" cy="4862870"/>
          </a:xfrm>
          <a:prstGeom prst="rect">
            <a:avLst/>
          </a:prstGeom>
          <a:solidFill>
            <a:srgbClr val="58522F">
              <a:alpha val="80000"/>
            </a:srgbClr>
          </a:solidFill>
          <a:ln w="63500">
            <a:noFill/>
          </a:ln>
        </p:spPr>
        <p:txBody>
          <a:bodyPr wrap="square" rtlCol="0">
            <a:spAutoFit/>
          </a:bodyPr>
          <a:lstStyle/>
          <a:p>
            <a:pPr>
              <a:spcAft>
                <a:spcPts val="600"/>
              </a:spcAft>
            </a:pPr>
            <a:r>
              <a:rPr lang="en-US" sz="40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2 </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 stern vision is told to me;</a:t>
            </a:r>
          </a:p>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the traitor betrays,</a:t>
            </a:r>
          </a:p>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and the destroyer destroys.</a:t>
            </a:r>
          </a:p>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Go up, O Elam;</a:t>
            </a:r>
          </a:p>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lay siege, O Media;</a:t>
            </a:r>
          </a:p>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all the sighing she has caused</a:t>
            </a:r>
          </a:p>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I bring to an end.</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no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#6 – The Wilderness of the Sea</a:t>
            </a:r>
          </a:p>
        </p:txBody>
      </p:sp>
    </p:spTree>
    <p:extLst>
      <p:ext uri="{BB962C8B-B14F-4D97-AF65-F5344CB8AC3E}">
        <p14:creationId xmlns:p14="http://schemas.microsoft.com/office/powerpoint/2010/main" val="33729170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F440E878-4EF6-C731-39FB-900B7633DB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46"/>
          <a:stretch/>
        </p:blipFill>
        <p:spPr bwMode="auto">
          <a:xfrm>
            <a:off x="-1" y="0"/>
            <a:ext cx="12192001" cy="6877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207591" y="1280297"/>
            <a:ext cx="7741594" cy="4862870"/>
          </a:xfrm>
          <a:prstGeom prst="rect">
            <a:avLst/>
          </a:prstGeom>
          <a:solidFill>
            <a:srgbClr val="5B3237">
              <a:alpha val="80000"/>
            </a:srgbClr>
          </a:solidFill>
          <a:ln w="63500">
            <a:noFill/>
          </a:ln>
        </p:spPr>
        <p:txBody>
          <a:bodyPr wrap="square" rtlCol="0">
            <a:spAutoFit/>
          </a:bodyPr>
          <a:lstStyle/>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Envoys from Babylon who said,</a:t>
            </a:r>
          </a:p>
          <a:p>
            <a:pPr lvl="1">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 traitor betrays,</a:t>
            </a:r>
          </a:p>
          <a:p>
            <a:pPr lvl="1">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and the destroyer destroys.</a:t>
            </a:r>
          </a:p>
          <a:p>
            <a:pPr lvl="1">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Go up, O Elam;</a:t>
            </a:r>
          </a:p>
          <a:p>
            <a:pPr lvl="1">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lay siege, O Media;</a:t>
            </a:r>
          </a:p>
          <a:p>
            <a:pPr lvl="1">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all the sighing she has caused</a:t>
            </a:r>
          </a:p>
          <a:p>
            <a:pPr lvl="1">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I bring to an end.”</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no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#6 – The Wilderness of the Sea</a:t>
            </a:r>
          </a:p>
        </p:txBody>
      </p:sp>
      <p:sp>
        <p:nvSpPr>
          <p:cNvPr id="2" name="Rectangle: Rounded Corners 1">
            <a:extLst>
              <a:ext uri="{FF2B5EF4-FFF2-40B4-BE49-F238E27FC236}">
                <a16:creationId xmlns:a16="http://schemas.microsoft.com/office/drawing/2014/main" id="{C7933444-E124-3009-4D95-74C0A3F07FAE}"/>
              </a:ext>
            </a:extLst>
          </p:cNvPr>
          <p:cNvSpPr/>
          <p:nvPr/>
        </p:nvSpPr>
        <p:spPr>
          <a:xfrm>
            <a:off x="7090517" y="2281803"/>
            <a:ext cx="4970094" cy="3401901"/>
          </a:xfrm>
          <a:prstGeom prst="roundRect">
            <a:avLst/>
          </a:prstGeom>
          <a:solidFill>
            <a:srgbClr val="5B3237"/>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1200"/>
              </a:spcAft>
            </a:pPr>
            <a:r>
              <a:rPr lang="en-US" sz="34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“Assyria continues to betray and destroy…</a:t>
            </a:r>
          </a:p>
          <a:p>
            <a:r>
              <a:rPr lang="en-US" sz="34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Elam and Media are ready to join us… I will bring Assyria to an end!”</a:t>
            </a:r>
          </a:p>
        </p:txBody>
      </p:sp>
    </p:spTree>
    <p:extLst>
      <p:ext uri="{BB962C8B-B14F-4D97-AF65-F5344CB8AC3E}">
        <p14:creationId xmlns:p14="http://schemas.microsoft.com/office/powerpoint/2010/main" val="181307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F440E878-4EF6-C731-39FB-900B7633DB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46"/>
          <a:stretch/>
        </p:blipFill>
        <p:spPr bwMode="auto">
          <a:xfrm>
            <a:off x="-1" y="0"/>
            <a:ext cx="12192001" cy="6877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529937" y="2978490"/>
            <a:ext cx="6117009" cy="3477875"/>
          </a:xfrm>
          <a:prstGeom prst="rect">
            <a:avLst/>
          </a:prstGeom>
          <a:solidFill>
            <a:srgbClr val="5B3237">
              <a:alpha val="80000"/>
            </a:srgbClr>
          </a:solidFill>
          <a:ln w="63500">
            <a:noFill/>
          </a:ln>
        </p:spPr>
        <p:txBody>
          <a:bodyPr wrap="square" rtlCol="0">
            <a:spAutoFit/>
          </a:bodyPr>
          <a:lstStyle/>
          <a:p>
            <a:pPr>
              <a:spcAft>
                <a:spcPts val="600"/>
              </a:spcAft>
            </a:pPr>
            <a:r>
              <a:rPr lang="en-US" sz="40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5 </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They prepare the table,</a:t>
            </a:r>
          </a:p>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they spread the rugs,</a:t>
            </a:r>
          </a:p>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they eat, they drink.</a:t>
            </a:r>
          </a:p>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Arise, O princes;</a:t>
            </a:r>
          </a:p>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oil the shield!</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no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#6 – The Wilderness of the Sea</a:t>
            </a:r>
          </a:p>
        </p:txBody>
      </p:sp>
      <p:sp>
        <p:nvSpPr>
          <p:cNvPr id="2" name="Rectangle: Rounded Corners 1">
            <a:extLst>
              <a:ext uri="{FF2B5EF4-FFF2-40B4-BE49-F238E27FC236}">
                <a16:creationId xmlns:a16="http://schemas.microsoft.com/office/drawing/2014/main" id="{C7933444-E124-3009-4D95-74C0A3F07FAE}"/>
              </a:ext>
            </a:extLst>
          </p:cNvPr>
          <p:cNvSpPr/>
          <p:nvPr/>
        </p:nvSpPr>
        <p:spPr>
          <a:xfrm>
            <a:off x="6820507" y="4067062"/>
            <a:ext cx="5197931" cy="1844039"/>
          </a:xfrm>
          <a:prstGeom prst="roundRect">
            <a:avLst/>
          </a:prstGeom>
          <a:solidFill>
            <a:srgbClr val="5B3237"/>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Hezekiah and his staff entertaining the envoys…</a:t>
            </a:r>
          </a:p>
        </p:txBody>
      </p:sp>
    </p:spTree>
    <p:extLst>
      <p:ext uri="{BB962C8B-B14F-4D97-AF65-F5344CB8AC3E}">
        <p14:creationId xmlns:p14="http://schemas.microsoft.com/office/powerpoint/2010/main" val="357769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F440E878-4EF6-C731-39FB-900B7633DB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46"/>
          <a:stretch/>
        </p:blipFill>
        <p:spPr bwMode="auto">
          <a:xfrm>
            <a:off x="-1" y="0"/>
            <a:ext cx="12192001" cy="6877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529937" y="2978490"/>
            <a:ext cx="6117009" cy="3477875"/>
          </a:xfrm>
          <a:prstGeom prst="rect">
            <a:avLst/>
          </a:prstGeom>
          <a:solidFill>
            <a:srgbClr val="5B3237">
              <a:alpha val="80000"/>
            </a:srgbClr>
          </a:solidFill>
          <a:ln w="63500">
            <a:noFill/>
          </a:ln>
        </p:spPr>
        <p:txBody>
          <a:bodyPr wrap="square" rtlCol="0">
            <a:spAutoFit/>
          </a:bodyPr>
          <a:lstStyle/>
          <a:p>
            <a:pPr>
              <a:spcAft>
                <a:spcPts val="600"/>
              </a:spcAft>
            </a:pPr>
            <a:r>
              <a:rPr lang="en-US" sz="40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5 </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They prepare the table,</a:t>
            </a:r>
          </a:p>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they spread the rugs,</a:t>
            </a:r>
          </a:p>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they eat, they drink.</a:t>
            </a:r>
          </a:p>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Arise, O princes;</a:t>
            </a:r>
          </a:p>
          <a:p>
            <a:pPr>
              <a:spcAft>
                <a:spcPts val="600"/>
              </a:spcAft>
            </a:pPr>
            <a:r>
              <a:rPr lang="en-US" sz="40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oil the shield</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no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#6 – The Wilderness of the Sea</a:t>
            </a:r>
          </a:p>
        </p:txBody>
      </p:sp>
      <p:sp>
        <p:nvSpPr>
          <p:cNvPr id="2" name="Rectangle: Rounded Corners 1">
            <a:extLst>
              <a:ext uri="{FF2B5EF4-FFF2-40B4-BE49-F238E27FC236}">
                <a16:creationId xmlns:a16="http://schemas.microsoft.com/office/drawing/2014/main" id="{C7933444-E124-3009-4D95-74C0A3F07FAE}"/>
              </a:ext>
            </a:extLst>
          </p:cNvPr>
          <p:cNvSpPr/>
          <p:nvPr/>
        </p:nvSpPr>
        <p:spPr>
          <a:xfrm>
            <a:off x="6757261" y="2867186"/>
            <a:ext cx="5261177" cy="3589179"/>
          </a:xfrm>
          <a:prstGeom prst="roundRect">
            <a:avLst/>
          </a:prstGeom>
          <a:solidFill>
            <a:srgbClr val="5B3237"/>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1800"/>
              </a:spcAft>
            </a:pPr>
            <a:r>
              <a:rPr lang="en-US" sz="3600" b="1">
                <a:solidFill>
                  <a:srgbClr val="FFFF00"/>
                </a:solidFill>
                <a:effectLst>
                  <a:glow rad="101600">
                    <a:schemeClr val="bg1">
                      <a:alpha val="80000"/>
                    </a:schemeClr>
                  </a:glow>
                </a:effectLst>
                <a:latin typeface="Calibri" panose="020F0502020204030204" pitchFamily="34" charset="0"/>
                <a:cs typeface="Calibri" panose="020F0502020204030204" pitchFamily="34" charset="0"/>
              </a:rPr>
              <a:t>“Anoint the shield”</a:t>
            </a:r>
          </a:p>
          <a:p>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They think they’re going to war with God’s blessing!</a:t>
            </a:r>
          </a:p>
        </p:txBody>
      </p:sp>
    </p:spTree>
    <p:extLst>
      <p:ext uri="{BB962C8B-B14F-4D97-AF65-F5344CB8AC3E}">
        <p14:creationId xmlns:p14="http://schemas.microsoft.com/office/powerpoint/2010/main" val="123633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B19DF94-26FD-D3C4-E1E6-73ED63845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2" y="-4445"/>
            <a:ext cx="12203901" cy="68606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BED5B7-66C5-0881-0086-E1C8C0EB5377}"/>
              </a:ext>
            </a:extLst>
          </p:cNvPr>
          <p:cNvSpPr txBox="1"/>
          <p:nvPr/>
        </p:nvSpPr>
        <p:spPr>
          <a:xfrm>
            <a:off x="99386" y="5612584"/>
            <a:ext cx="11981324" cy="830997"/>
          </a:xfrm>
          <a:prstGeom prst="rect">
            <a:avLst/>
          </a:prstGeom>
          <a:noFill/>
          <a:ln w="63500">
            <a:noFill/>
          </a:ln>
        </p:spPr>
        <p:txBody>
          <a:bodyPr wrap="square" rtlCol="0">
            <a:spAutoFit/>
          </a:bodyPr>
          <a:lstStyle/>
          <a:p>
            <a:pPr algn="ctr">
              <a:spcAft>
                <a:spcPts val="1200"/>
              </a:spcAft>
            </a:pPr>
            <a:r>
              <a:rPr lang="en-US" sz="48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Do you ever feel like the Bible is Repetitive?</a:t>
            </a:r>
          </a:p>
        </p:txBody>
      </p:sp>
    </p:spTree>
    <p:extLst>
      <p:ext uri="{BB962C8B-B14F-4D97-AF65-F5344CB8AC3E}">
        <p14:creationId xmlns:p14="http://schemas.microsoft.com/office/powerpoint/2010/main" val="36930033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F440E878-4EF6-C731-39FB-900B7633DB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46"/>
          <a:stretch/>
        </p:blipFill>
        <p:spPr bwMode="auto">
          <a:xfrm>
            <a:off x="-1" y="0"/>
            <a:ext cx="12192001" cy="6877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657590" y="2395104"/>
            <a:ext cx="10876816" cy="4016484"/>
          </a:xfrm>
          <a:prstGeom prst="rect">
            <a:avLst/>
          </a:prstGeom>
          <a:solidFill>
            <a:srgbClr val="5B3237">
              <a:alpha val="80000"/>
            </a:srgbClr>
          </a:solidFill>
          <a:ln w="63500">
            <a:noFill/>
          </a:ln>
        </p:spPr>
        <p:txBody>
          <a:bodyPr wrap="square" rtlCol="0">
            <a:spAutoFit/>
          </a:bodyPr>
          <a:lstStyle/>
          <a:p>
            <a:pPr>
              <a:spcAft>
                <a:spcPts val="6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Possible causes for Isaiah’s extreme reaction:</a:t>
            </a:r>
          </a:p>
          <a:p>
            <a:pPr marL="571500" indent="-571500">
              <a:spcAft>
                <a:spcPts val="600"/>
              </a:spcAft>
              <a:buFont typeface="Arial" panose="020B0604020202020204" pitchFamily="34" charset="0"/>
              <a:buChar char="•"/>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Pain of seeing his people ready to join Babylon in war against Assyria</a:t>
            </a:r>
          </a:p>
          <a:p>
            <a:pPr marL="571500" indent="-571500">
              <a:spcAft>
                <a:spcPts val="600"/>
              </a:spcAft>
              <a:buFont typeface="Arial" panose="020B0604020202020204" pitchFamily="34" charset="0"/>
              <a:buChar char="•"/>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Pain of seeing them reject God to join a hopeless alliance</a:t>
            </a:r>
          </a:p>
          <a:p>
            <a:pPr marL="571500" indent="-571500">
              <a:spcAft>
                <a:spcPts val="600"/>
              </a:spcAft>
              <a:buFont typeface="Arial" panose="020B0604020202020204" pitchFamily="34" charset="0"/>
              <a:buChar char="•"/>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Seeing this as sowing seeds for a future exile</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no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#6 – The Wilderness of the Sea</a:t>
            </a:r>
          </a:p>
        </p:txBody>
      </p:sp>
    </p:spTree>
    <p:extLst>
      <p:ext uri="{BB962C8B-B14F-4D97-AF65-F5344CB8AC3E}">
        <p14:creationId xmlns:p14="http://schemas.microsoft.com/office/powerpoint/2010/main" val="51979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E6D5FCC1-816E-3988-0BAB-CAD57CDDD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3171" y="0"/>
            <a:ext cx="4778828" cy="68655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376812" y="1481257"/>
            <a:ext cx="6628421" cy="4524315"/>
          </a:xfrm>
          <a:prstGeom prst="rect">
            <a:avLst/>
          </a:prstGeom>
          <a:solidFill>
            <a:srgbClr val="404040"/>
          </a:solidFill>
          <a:ln w="63500">
            <a:noFill/>
          </a:ln>
        </p:spPr>
        <p:txBody>
          <a:bodyPr wrap="square" rtlCol="0">
            <a:spAutoFit/>
          </a:bodyPr>
          <a:lstStyle/>
          <a:p>
            <a:r>
              <a:rPr lang="en-US" sz="36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6 </a:t>
            </a: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For thus the Lord said to me:</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r>
              <a:rPr lang="en-US" sz="36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Go, set a watchman</a:t>
            </a: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let him announce what he sees.</a:t>
            </a:r>
          </a:p>
          <a:p>
            <a:r>
              <a:rPr lang="en-US" sz="36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7</a:t>
            </a: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When he sees riders, </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horsemen in pairs, riders on </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donkeys, riders on camels,</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let him listen diligently, </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very diligently.”</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no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#6 – The Wilderness of the Sea</a:t>
            </a:r>
          </a:p>
        </p:txBody>
      </p:sp>
      <p:sp>
        <p:nvSpPr>
          <p:cNvPr id="2" name="Rectangle: Rounded Corners 1">
            <a:extLst>
              <a:ext uri="{FF2B5EF4-FFF2-40B4-BE49-F238E27FC236}">
                <a16:creationId xmlns:a16="http://schemas.microsoft.com/office/drawing/2014/main" id="{779DA34E-6AAD-9922-4821-AD3FED968F1F}"/>
              </a:ext>
            </a:extLst>
          </p:cNvPr>
          <p:cNvSpPr/>
          <p:nvPr/>
        </p:nvSpPr>
        <p:spPr>
          <a:xfrm>
            <a:off x="6386555" y="1724186"/>
            <a:ext cx="2416483" cy="892396"/>
          </a:xfrm>
          <a:prstGeom prst="roundRect">
            <a:avLst/>
          </a:prstGeom>
          <a:solidFill>
            <a:srgbClr val="404040"/>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Isaiah</a:t>
            </a:r>
          </a:p>
        </p:txBody>
      </p:sp>
    </p:spTree>
    <p:extLst>
      <p:ext uri="{BB962C8B-B14F-4D97-AF65-F5344CB8AC3E}">
        <p14:creationId xmlns:p14="http://schemas.microsoft.com/office/powerpoint/2010/main" val="394618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E6D5FCC1-816E-3988-0BAB-CAD57CDDD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3171" y="0"/>
            <a:ext cx="4778828" cy="68655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376812" y="1481257"/>
            <a:ext cx="6628421" cy="4524315"/>
          </a:xfrm>
          <a:prstGeom prst="rect">
            <a:avLst/>
          </a:prstGeom>
          <a:solidFill>
            <a:srgbClr val="404040"/>
          </a:solidFill>
          <a:ln w="63500">
            <a:noFill/>
          </a:ln>
        </p:spPr>
        <p:txBody>
          <a:bodyPr wrap="square" rtlCol="0">
            <a:spAutoFit/>
          </a:bodyPr>
          <a:lstStyle/>
          <a:p>
            <a:r>
              <a:rPr lang="en-US" sz="36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6 </a:t>
            </a: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For thus the Lord said to me:</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“Go, set a watchman;</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let him announce what he sees.</a:t>
            </a:r>
          </a:p>
          <a:p>
            <a:r>
              <a:rPr lang="en-US" sz="36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7</a:t>
            </a: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36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When he sees </a:t>
            </a: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riders, </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horsemen in pairs, riders on </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donkeys, riders on camels,</a:t>
            </a:r>
          </a:p>
          <a:p>
            <a:r>
              <a:rPr lang="en-US" sz="36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let him listen diligently</a:t>
            </a: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36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very diligently</a:t>
            </a: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no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#6 – The Wilderness of the Sea</a:t>
            </a:r>
          </a:p>
        </p:txBody>
      </p:sp>
    </p:spTree>
    <p:extLst>
      <p:ext uri="{BB962C8B-B14F-4D97-AF65-F5344CB8AC3E}">
        <p14:creationId xmlns:p14="http://schemas.microsoft.com/office/powerpoint/2010/main" val="1085375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E6D5FCC1-816E-3988-0BAB-CAD57CDDD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3171" y="0"/>
            <a:ext cx="4778828" cy="68655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200753" y="1001356"/>
            <a:ext cx="8859971" cy="5632311"/>
          </a:xfrm>
          <a:prstGeom prst="rect">
            <a:avLst/>
          </a:prstGeom>
          <a:solidFill>
            <a:srgbClr val="404040"/>
          </a:solidFill>
          <a:ln w="63500">
            <a:noFill/>
          </a:ln>
        </p:spPr>
        <p:txBody>
          <a:bodyPr wrap="square" rtlCol="0">
            <a:spAutoFit/>
          </a:bodyPr>
          <a:lstStyle/>
          <a:p>
            <a:r>
              <a:rPr lang="en-US" sz="36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8 </a:t>
            </a: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Then he who saw cried out:</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“Upon a watchtower I stand, O Lord,</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continually by day,</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and at my post I am stationed whole nights.</a:t>
            </a:r>
          </a:p>
          <a:p>
            <a:r>
              <a:rPr lang="en-US" sz="36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9</a:t>
            </a: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And </a:t>
            </a:r>
            <a:r>
              <a:rPr lang="en-US" sz="36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behold, here come riders,</a:t>
            </a:r>
          </a:p>
          <a:p>
            <a:r>
              <a:rPr lang="en-US" sz="36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horsemen in pairs</a:t>
            </a: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And he answered,</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“Fallen, fallen is Babylon;</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and all the carved images of her gods</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he has shattered to the ground.”</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769441"/>
          </a:xfrm>
          <a:prstGeom prst="rect">
            <a:avLst/>
          </a:prstGeom>
          <a:noFill/>
        </p:spPr>
        <p:txBody>
          <a:bodyPr wrap="square" rtlCol="0">
            <a:spAutoFit/>
          </a:bodyPr>
          <a:lstStyle/>
          <a:p>
            <a:pPr algn="ctr"/>
            <a:r>
              <a:rPr lang="en-US"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#6 – The Wilderness of the Sea</a:t>
            </a:r>
          </a:p>
        </p:txBody>
      </p:sp>
      <p:sp>
        <p:nvSpPr>
          <p:cNvPr id="2" name="Rectangle: Rounded Corners 1">
            <a:extLst>
              <a:ext uri="{FF2B5EF4-FFF2-40B4-BE49-F238E27FC236}">
                <a16:creationId xmlns:a16="http://schemas.microsoft.com/office/drawing/2014/main" id="{A45396F3-20B7-C625-FED8-C01ECE37E87A}"/>
              </a:ext>
            </a:extLst>
          </p:cNvPr>
          <p:cNvSpPr/>
          <p:nvPr/>
        </p:nvSpPr>
        <p:spPr>
          <a:xfrm>
            <a:off x="6557036" y="3429000"/>
            <a:ext cx="3237893" cy="892396"/>
          </a:xfrm>
          <a:prstGeom prst="roundRect">
            <a:avLst/>
          </a:prstGeom>
          <a:solidFill>
            <a:srgbClr val="404040"/>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What he saw…</a:t>
            </a:r>
          </a:p>
        </p:txBody>
      </p:sp>
    </p:spTree>
    <p:extLst>
      <p:ext uri="{BB962C8B-B14F-4D97-AF65-F5344CB8AC3E}">
        <p14:creationId xmlns:p14="http://schemas.microsoft.com/office/powerpoint/2010/main" val="141473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E6D5FCC1-816E-3988-0BAB-CAD57CDDD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3171" y="0"/>
            <a:ext cx="4778828" cy="68655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200753" y="1001356"/>
            <a:ext cx="8859971" cy="5632311"/>
          </a:xfrm>
          <a:prstGeom prst="rect">
            <a:avLst/>
          </a:prstGeom>
          <a:solidFill>
            <a:srgbClr val="404040"/>
          </a:solidFill>
          <a:ln w="63500">
            <a:noFill/>
          </a:ln>
        </p:spPr>
        <p:txBody>
          <a:bodyPr wrap="square" rtlCol="0">
            <a:spAutoFit/>
          </a:bodyPr>
          <a:lstStyle/>
          <a:p>
            <a:r>
              <a:rPr lang="en-US" sz="36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8 </a:t>
            </a: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Then he who saw cried out:</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“Upon a watchtower I stand, O Lord,</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continually by day,</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and at my post I am stationed whole nights.</a:t>
            </a:r>
          </a:p>
          <a:p>
            <a:r>
              <a:rPr lang="en-US" sz="36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9</a:t>
            </a: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And </a:t>
            </a:r>
            <a:r>
              <a:rPr lang="en-US" sz="36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behold, here come riders,</a:t>
            </a:r>
          </a:p>
          <a:p>
            <a:r>
              <a:rPr lang="en-US" sz="36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horsemen in pairs</a:t>
            </a: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And he answered,</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36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Fallen, fallen is Babylon;</a:t>
            </a:r>
          </a:p>
          <a:p>
            <a:r>
              <a:rPr lang="en-US" sz="36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and all the carved images of her gods</a:t>
            </a:r>
          </a:p>
          <a:p>
            <a:r>
              <a:rPr lang="en-US" sz="36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he has shattered to the ground</a:t>
            </a: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769441"/>
          </a:xfrm>
          <a:prstGeom prst="rect">
            <a:avLst/>
          </a:prstGeom>
          <a:noFill/>
        </p:spPr>
        <p:txBody>
          <a:bodyPr wrap="square" rtlCol="0">
            <a:spAutoFit/>
          </a:bodyPr>
          <a:lstStyle/>
          <a:p>
            <a:pPr algn="ctr"/>
            <a:r>
              <a:rPr lang="en-US"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#6 – The Wilderness of the Sea</a:t>
            </a:r>
          </a:p>
        </p:txBody>
      </p:sp>
      <p:sp>
        <p:nvSpPr>
          <p:cNvPr id="2" name="Rectangle: Rounded Corners 1">
            <a:extLst>
              <a:ext uri="{FF2B5EF4-FFF2-40B4-BE49-F238E27FC236}">
                <a16:creationId xmlns:a16="http://schemas.microsoft.com/office/drawing/2014/main" id="{A45396F3-20B7-C625-FED8-C01ECE37E87A}"/>
              </a:ext>
            </a:extLst>
          </p:cNvPr>
          <p:cNvSpPr/>
          <p:nvPr/>
        </p:nvSpPr>
        <p:spPr>
          <a:xfrm>
            <a:off x="6557036" y="3429000"/>
            <a:ext cx="3237893" cy="892396"/>
          </a:xfrm>
          <a:prstGeom prst="roundRect">
            <a:avLst/>
          </a:prstGeom>
          <a:solidFill>
            <a:srgbClr val="404040"/>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What he saw…</a:t>
            </a:r>
          </a:p>
        </p:txBody>
      </p:sp>
      <p:sp>
        <p:nvSpPr>
          <p:cNvPr id="3" name="Rectangle: Rounded Corners 2">
            <a:extLst>
              <a:ext uri="{FF2B5EF4-FFF2-40B4-BE49-F238E27FC236}">
                <a16:creationId xmlns:a16="http://schemas.microsoft.com/office/drawing/2014/main" id="{C41AE3B0-7885-DC74-F6DA-137362A76BC6}"/>
              </a:ext>
            </a:extLst>
          </p:cNvPr>
          <p:cNvSpPr/>
          <p:nvPr/>
        </p:nvSpPr>
        <p:spPr>
          <a:xfrm>
            <a:off x="6557035" y="4585135"/>
            <a:ext cx="3470368" cy="892396"/>
          </a:xfrm>
          <a:prstGeom prst="roundRect">
            <a:avLst/>
          </a:prstGeom>
          <a:solidFill>
            <a:srgbClr val="404040"/>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What he heard…</a:t>
            </a:r>
          </a:p>
        </p:txBody>
      </p:sp>
    </p:spTree>
    <p:extLst>
      <p:ext uri="{BB962C8B-B14F-4D97-AF65-F5344CB8AC3E}">
        <p14:creationId xmlns:p14="http://schemas.microsoft.com/office/powerpoint/2010/main" val="164878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E6D5FCC1-816E-3988-0BAB-CAD57CDDD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3171" y="0"/>
            <a:ext cx="4778828" cy="68655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200753" y="1001356"/>
            <a:ext cx="8859971" cy="5632311"/>
          </a:xfrm>
          <a:prstGeom prst="rect">
            <a:avLst/>
          </a:prstGeom>
          <a:solidFill>
            <a:srgbClr val="404040"/>
          </a:solidFill>
          <a:ln w="63500">
            <a:noFill/>
          </a:ln>
        </p:spPr>
        <p:txBody>
          <a:bodyPr wrap="square" rtlCol="0">
            <a:spAutoFit/>
          </a:bodyPr>
          <a:lstStyle/>
          <a:p>
            <a:r>
              <a:rPr lang="en-US" sz="36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8 </a:t>
            </a: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Then he who saw cried out:</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“Upon a watchtower I stand, O Lord,</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continually by day,</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and at my post I am stationed whole nights.</a:t>
            </a:r>
          </a:p>
          <a:p>
            <a:r>
              <a:rPr lang="en-US" sz="36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9</a:t>
            </a: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And </a:t>
            </a:r>
            <a:r>
              <a:rPr lang="en-US" sz="36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behold, here come riders,</a:t>
            </a:r>
          </a:p>
          <a:p>
            <a:r>
              <a:rPr lang="en-US" sz="36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horsemen in pairs</a:t>
            </a: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And he answered,</a:t>
            </a:r>
          </a:p>
          <a:p>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36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Fallen, fallen is Babylon;</a:t>
            </a:r>
          </a:p>
          <a:p>
            <a:r>
              <a:rPr lang="en-US" sz="36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and all the carved images of her gods</a:t>
            </a:r>
          </a:p>
          <a:p>
            <a:r>
              <a:rPr lang="en-US" sz="36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he has shattered to the ground</a:t>
            </a: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769441"/>
          </a:xfrm>
          <a:prstGeom prst="rect">
            <a:avLst/>
          </a:prstGeom>
          <a:noFill/>
        </p:spPr>
        <p:txBody>
          <a:bodyPr wrap="square" rtlCol="0">
            <a:spAutoFit/>
          </a:bodyPr>
          <a:lstStyle/>
          <a:p>
            <a:pPr algn="ctr"/>
            <a:r>
              <a:rPr lang="en-US"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#6 – The Wilderness of the Sea</a:t>
            </a:r>
          </a:p>
        </p:txBody>
      </p:sp>
      <p:sp>
        <p:nvSpPr>
          <p:cNvPr id="2" name="Rectangle: Rounded Corners 1">
            <a:extLst>
              <a:ext uri="{FF2B5EF4-FFF2-40B4-BE49-F238E27FC236}">
                <a16:creationId xmlns:a16="http://schemas.microsoft.com/office/drawing/2014/main" id="{A45396F3-20B7-C625-FED8-C01ECE37E87A}"/>
              </a:ext>
            </a:extLst>
          </p:cNvPr>
          <p:cNvSpPr/>
          <p:nvPr/>
        </p:nvSpPr>
        <p:spPr>
          <a:xfrm>
            <a:off x="7378891" y="2217420"/>
            <a:ext cx="4612356" cy="3497580"/>
          </a:xfrm>
          <a:prstGeom prst="roundRect">
            <a:avLst/>
          </a:prstGeom>
          <a:solidFill>
            <a:srgbClr val="404040"/>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1800"/>
              </a:spcAft>
            </a:pP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King Hezekiah and Judah saw Babylon as a desirable ally.</a:t>
            </a:r>
          </a:p>
          <a:p>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Isaiah saw Babylon as God saw it.</a:t>
            </a:r>
          </a:p>
        </p:txBody>
      </p:sp>
    </p:spTree>
    <p:extLst>
      <p:ext uri="{BB962C8B-B14F-4D97-AF65-F5344CB8AC3E}">
        <p14:creationId xmlns:p14="http://schemas.microsoft.com/office/powerpoint/2010/main" val="804022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E6D5FCC1-816E-3988-0BAB-CAD57CDDD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3171" y="0"/>
            <a:ext cx="4778828" cy="68655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505553" y="1770798"/>
            <a:ext cx="6419285" cy="4247317"/>
          </a:xfrm>
          <a:prstGeom prst="rect">
            <a:avLst/>
          </a:prstGeom>
          <a:solidFill>
            <a:srgbClr val="404040"/>
          </a:solidFill>
          <a:ln w="63500">
            <a:noFill/>
          </a:ln>
        </p:spPr>
        <p:txBody>
          <a:bodyPr wrap="square" rtlCol="0">
            <a:spAutoFit/>
          </a:bodyPr>
          <a:lstStyle/>
          <a:p>
            <a:r>
              <a:rPr lang="en-US" sz="40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10 </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O my threshed and</a:t>
            </a:r>
          </a:p>
          <a:p>
            <a:pPr>
              <a:spcAft>
                <a:spcPts val="18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winnowed one,</a:t>
            </a:r>
          </a:p>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what I have heard from the</a:t>
            </a:r>
          </a:p>
          <a:p>
            <a:pPr>
              <a:spcAft>
                <a:spcPts val="18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40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Lord of hosts</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 </a:t>
            </a:r>
            <a:r>
              <a:rPr lang="en-US" sz="40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God of Israel</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I announce</a:t>
            </a:r>
          </a:p>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to you.</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no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#6 – The Wilderness of the Sea</a:t>
            </a:r>
          </a:p>
        </p:txBody>
      </p:sp>
    </p:spTree>
    <p:extLst>
      <p:ext uri="{BB962C8B-B14F-4D97-AF65-F5344CB8AC3E}">
        <p14:creationId xmlns:p14="http://schemas.microsoft.com/office/powerpoint/2010/main" val="1594477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E6D5FCC1-816E-3988-0BAB-CAD57CDDD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3171" y="0"/>
            <a:ext cx="4778828" cy="68655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175477" y="1923584"/>
            <a:ext cx="7109096" cy="3724096"/>
          </a:xfrm>
          <a:prstGeom prst="rect">
            <a:avLst/>
          </a:prstGeom>
          <a:solidFill>
            <a:srgbClr val="404040"/>
          </a:solidFill>
          <a:ln w="63500">
            <a:noFill/>
          </a:ln>
        </p:spPr>
        <p:txBody>
          <a:bodyPr wrap="square" rtlCol="0">
            <a:spAutoFit/>
          </a:bodyPr>
          <a:lstStyle/>
          <a:p>
            <a:pPr>
              <a:spcAft>
                <a:spcPts val="1200"/>
              </a:spcAft>
            </a:pP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What was God’s message for the people of Judah?</a:t>
            </a:r>
          </a:p>
          <a:p>
            <a:pPr marL="571500" indent="-571500">
              <a:spcAft>
                <a:spcPts val="1200"/>
              </a:spcAft>
              <a:buFont typeface="Arial" panose="020B0604020202020204" pitchFamily="34" charset="0"/>
              <a:buChar char="•"/>
            </a:pP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Do not ally yourselves with </a:t>
            </a:r>
            <a:r>
              <a:rPr lang="en-US" sz="3600" b="1" err="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Merodach-Baladan</a:t>
            </a:r>
            <a:endPar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endParaRPr>
          </a:p>
          <a:p>
            <a:pPr marL="571500" indent="-571500">
              <a:spcAft>
                <a:spcPts val="1200"/>
              </a:spcAft>
              <a:buFont typeface="Arial" panose="020B0604020202020204" pitchFamily="34" charset="0"/>
              <a:buChar char="•"/>
            </a:pPr>
            <a:r>
              <a:rPr lang="en-US" sz="36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Your only protection lies in reliance on Yahweh</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no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#6 – The Wilderness of the Sea</a:t>
            </a:r>
          </a:p>
        </p:txBody>
      </p:sp>
    </p:spTree>
    <p:extLst>
      <p:ext uri="{BB962C8B-B14F-4D97-AF65-F5344CB8AC3E}">
        <p14:creationId xmlns:p14="http://schemas.microsoft.com/office/powerpoint/2010/main" val="238572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4100" name="Picture 4">
            <a:extLst>
              <a:ext uri="{FF2B5EF4-FFF2-40B4-BE49-F238E27FC236}">
                <a16:creationId xmlns:a16="http://schemas.microsoft.com/office/drawing/2014/main" id="{02737A7C-AE1D-3AC4-5C96-EB96FD0C7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35929" y="1617967"/>
            <a:ext cx="8650872" cy="5170646"/>
          </a:xfrm>
          <a:prstGeom prst="rect">
            <a:avLst/>
          </a:prstGeom>
          <a:solidFill>
            <a:srgbClr val="443B39">
              <a:alpha val="80000"/>
            </a:srgbClr>
          </a:solidFill>
          <a:ln w="63500">
            <a:noFill/>
          </a:ln>
        </p:spPr>
        <p:txBody>
          <a:bodyPr wrap="square" rtlCol="0">
            <a:spAutoFit/>
          </a:bodyPr>
          <a:lstStyle/>
          <a:p>
            <a:pPr>
              <a:spcAft>
                <a:spcPts val="1200"/>
              </a:spcAft>
            </a:pPr>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11 </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 oracle concerning </a:t>
            </a:r>
            <a:r>
              <a:rPr lang="en-US" sz="4000" b="1" dirty="0" err="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Dumah</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One is calling to me from Seir,</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“Watchman, what time of the night?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Watchman, what time of the night?”</a:t>
            </a:r>
          </a:p>
          <a:p>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12</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The watchman says:</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“Morning comes, and also the night.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If you will inquire, inquire;</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come back again.”</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solidFill>
            <a:srgbClr val="443B39">
              <a:alpha val="80000"/>
            </a:srgbClr>
          </a:solidFill>
        </p:spPr>
        <p:txBody>
          <a:bodyPr wrap="square" rtlCol="0">
            <a:spAutoFit/>
          </a:bodyPr>
          <a:lstStyle/>
          <a:p>
            <a:pPr algn="ctr"/>
            <a:r>
              <a:rPr lang="en-US" sz="5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#7 – </a:t>
            </a:r>
            <a:r>
              <a:rPr lang="en-US" sz="5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Dumah</a:t>
            </a:r>
            <a:r>
              <a:rPr lang="en-US" sz="5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21:11-12)</a:t>
            </a:r>
          </a:p>
        </p:txBody>
      </p:sp>
    </p:spTree>
    <p:extLst>
      <p:ext uri="{BB962C8B-B14F-4D97-AF65-F5344CB8AC3E}">
        <p14:creationId xmlns:p14="http://schemas.microsoft.com/office/powerpoint/2010/main" val="3162129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4100" name="Picture 4">
            <a:extLst>
              <a:ext uri="{FF2B5EF4-FFF2-40B4-BE49-F238E27FC236}">
                <a16:creationId xmlns:a16="http://schemas.microsoft.com/office/drawing/2014/main" id="{02737A7C-AE1D-3AC4-5C96-EB96FD0C7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solidFill>
            <a:srgbClr val="443B39">
              <a:alpha val="80000"/>
            </a:srgbClr>
          </a:solidFill>
        </p:spPr>
        <p:txBody>
          <a:bodyPr wrap="square" rtlCol="0">
            <a:spAutoFit/>
          </a:bodyPr>
          <a:lstStyle/>
          <a:p>
            <a:pPr algn="ctr"/>
            <a:r>
              <a:rPr lang="en-US" sz="5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#7 – </a:t>
            </a:r>
            <a:r>
              <a:rPr lang="en-US" sz="5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Dumah</a:t>
            </a:r>
            <a:r>
              <a:rPr lang="en-US" sz="5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21:11-12)</a:t>
            </a:r>
          </a:p>
        </p:txBody>
      </p:sp>
      <p:sp>
        <p:nvSpPr>
          <p:cNvPr id="3" name="TextBox 2">
            <a:extLst>
              <a:ext uri="{FF2B5EF4-FFF2-40B4-BE49-F238E27FC236}">
                <a16:creationId xmlns:a16="http://schemas.microsoft.com/office/drawing/2014/main" id="{2BC39E25-1F9B-4477-4AFE-77F26E361D50}"/>
              </a:ext>
            </a:extLst>
          </p:cNvPr>
          <p:cNvSpPr txBox="1"/>
          <p:nvPr/>
        </p:nvSpPr>
        <p:spPr>
          <a:xfrm>
            <a:off x="35929" y="1617967"/>
            <a:ext cx="8650872" cy="5170646"/>
          </a:xfrm>
          <a:prstGeom prst="rect">
            <a:avLst/>
          </a:prstGeom>
          <a:solidFill>
            <a:srgbClr val="443B39">
              <a:alpha val="80000"/>
            </a:srgbClr>
          </a:solidFill>
          <a:ln w="63500">
            <a:noFill/>
          </a:ln>
        </p:spPr>
        <p:txBody>
          <a:bodyPr wrap="square" rtlCol="0">
            <a:spAutoFit/>
          </a:bodyPr>
          <a:lstStyle/>
          <a:p>
            <a:pPr>
              <a:spcAft>
                <a:spcPts val="1200"/>
              </a:spcAft>
            </a:pPr>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11 </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 oracle concerning </a:t>
            </a:r>
            <a:r>
              <a:rPr lang="en-US" sz="4000" b="1" dirty="0" err="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Dumah</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One is calling to me from Seir,</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“Watchman, what time of the night?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Watchman, what time of the night?”</a:t>
            </a:r>
          </a:p>
          <a:p>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12</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The watchman says:</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“Morning comes, and also the night.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If you will inquire, inquire;</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come back again.”</a:t>
            </a:r>
          </a:p>
        </p:txBody>
      </p:sp>
      <p:sp>
        <p:nvSpPr>
          <p:cNvPr id="2" name="Rectangle: Rounded Corners 1">
            <a:extLst>
              <a:ext uri="{FF2B5EF4-FFF2-40B4-BE49-F238E27FC236}">
                <a16:creationId xmlns:a16="http://schemas.microsoft.com/office/drawing/2014/main" id="{35727C5B-2651-13FE-A745-496215B28ABE}"/>
              </a:ext>
            </a:extLst>
          </p:cNvPr>
          <p:cNvSpPr/>
          <p:nvPr/>
        </p:nvSpPr>
        <p:spPr>
          <a:xfrm>
            <a:off x="7668183" y="923330"/>
            <a:ext cx="4403729" cy="892396"/>
          </a:xfrm>
          <a:prstGeom prst="roundRect">
            <a:avLst/>
          </a:prstGeom>
          <a:solidFill>
            <a:srgbClr val="443B39"/>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Silence – as in death!</a:t>
            </a:r>
          </a:p>
        </p:txBody>
      </p:sp>
    </p:spTree>
    <p:extLst>
      <p:ext uri="{BB962C8B-B14F-4D97-AF65-F5344CB8AC3E}">
        <p14:creationId xmlns:p14="http://schemas.microsoft.com/office/powerpoint/2010/main" val="372741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EF5D5-8078-8E13-10F5-E3D5D01F633E}"/>
              </a:ext>
            </a:extLst>
          </p:cNvPr>
          <p:cNvSpPr txBox="1"/>
          <p:nvPr/>
        </p:nvSpPr>
        <p:spPr>
          <a:xfrm>
            <a:off x="918063" y="24489"/>
            <a:ext cx="10355874" cy="830997"/>
          </a:xfrm>
          <a:prstGeom prst="rect">
            <a:avLst/>
          </a:prstGeom>
          <a:noFill/>
          <a:ln w="63500">
            <a:noFill/>
          </a:ln>
        </p:spPr>
        <p:txBody>
          <a:bodyPr wrap="square" rtlCol="0">
            <a:spAutoFit/>
          </a:bodyPr>
          <a:lstStyle/>
          <a:p>
            <a:pPr algn="ctr"/>
            <a:r>
              <a:rPr lang="en-US" sz="4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Book of Isaiah</a:t>
            </a:r>
          </a:p>
        </p:txBody>
      </p:sp>
      <p:sp>
        <p:nvSpPr>
          <p:cNvPr id="4" name="TextBox 3">
            <a:extLst>
              <a:ext uri="{FF2B5EF4-FFF2-40B4-BE49-F238E27FC236}">
                <a16:creationId xmlns:a16="http://schemas.microsoft.com/office/drawing/2014/main" id="{350528DB-B47E-2BB8-EECB-D2F860AAFECE}"/>
              </a:ext>
            </a:extLst>
          </p:cNvPr>
          <p:cNvSpPr txBox="1"/>
          <p:nvPr/>
        </p:nvSpPr>
        <p:spPr>
          <a:xfrm>
            <a:off x="302989" y="1024673"/>
            <a:ext cx="5805335" cy="646331"/>
          </a:xfrm>
          <a:prstGeom prst="rect">
            <a:avLst/>
          </a:prstGeom>
          <a:noFill/>
          <a:ln w="63500">
            <a:noFill/>
          </a:ln>
        </p:spPr>
        <p:txBody>
          <a:bodyPr wrap="square" rtlCol="0">
            <a:spAutoFit/>
          </a:bodyP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Chapters 1–39 - Judgment</a:t>
            </a:r>
          </a:p>
        </p:txBody>
      </p:sp>
      <p:sp>
        <p:nvSpPr>
          <p:cNvPr id="6" name="Rectangle 5">
            <a:extLst>
              <a:ext uri="{FF2B5EF4-FFF2-40B4-BE49-F238E27FC236}">
                <a16:creationId xmlns:a16="http://schemas.microsoft.com/office/drawing/2014/main" id="{3E951134-4CA3-03BE-7075-5EB10AFC6FFE}"/>
              </a:ext>
            </a:extLst>
          </p:cNvPr>
          <p:cNvSpPr/>
          <p:nvPr/>
        </p:nvSpPr>
        <p:spPr>
          <a:xfrm>
            <a:off x="389744" y="1019331"/>
            <a:ext cx="11332564" cy="5471410"/>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8661B5FD-0F20-0A96-B438-95F075474317}"/>
              </a:ext>
            </a:extLst>
          </p:cNvPr>
          <p:cNvCxnSpPr/>
          <p:nvPr/>
        </p:nvCxnSpPr>
        <p:spPr>
          <a:xfrm>
            <a:off x="389744" y="1678898"/>
            <a:ext cx="11332564"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B0ACAF-7E77-7E27-609B-FFE15105B140}"/>
              </a:ext>
            </a:extLst>
          </p:cNvPr>
          <p:cNvCxnSpPr>
            <a:cxnSpLocks/>
          </p:cNvCxnSpPr>
          <p:nvPr/>
        </p:nvCxnSpPr>
        <p:spPr>
          <a:xfrm>
            <a:off x="5916971" y="1035118"/>
            <a:ext cx="0" cy="547141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DECB31F-CDC7-DA3C-CE18-8440D255BE02}"/>
              </a:ext>
            </a:extLst>
          </p:cNvPr>
          <p:cNvSpPr txBox="1"/>
          <p:nvPr/>
        </p:nvSpPr>
        <p:spPr>
          <a:xfrm>
            <a:off x="5916971" y="1035118"/>
            <a:ext cx="5805337" cy="646331"/>
          </a:xfrm>
          <a:prstGeom prst="rect">
            <a:avLst/>
          </a:prstGeom>
          <a:noFill/>
          <a:ln w="63500">
            <a:noFill/>
          </a:ln>
        </p:spPr>
        <p:txBody>
          <a:bodyPr wrap="square" rtlCol="0">
            <a:spAutoFit/>
          </a:bodyP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Chapters 40–66 - Restoration</a:t>
            </a:r>
          </a:p>
        </p:txBody>
      </p:sp>
      <p:sp>
        <p:nvSpPr>
          <p:cNvPr id="12" name="TextBox 11">
            <a:extLst>
              <a:ext uri="{FF2B5EF4-FFF2-40B4-BE49-F238E27FC236}">
                <a16:creationId xmlns:a16="http://schemas.microsoft.com/office/drawing/2014/main" id="{ECFCCB1E-2804-BD18-6E98-292624E0628B}"/>
              </a:ext>
            </a:extLst>
          </p:cNvPr>
          <p:cNvSpPr txBox="1"/>
          <p:nvPr/>
        </p:nvSpPr>
        <p:spPr>
          <a:xfrm>
            <a:off x="521991" y="1762665"/>
            <a:ext cx="5255926" cy="4524315"/>
          </a:xfrm>
          <a:prstGeom prst="rect">
            <a:avLst/>
          </a:prstGeom>
          <a:no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Focus: 	Isaiah’s Day</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1–6:  	Introduction</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7–12:	Assyrian Invasion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Messiah</a:t>
            </a:r>
          </a:p>
          <a:p>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13–27:	God’s Universal </a:t>
            </a:r>
          </a:p>
          <a:p>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Kingdom</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28–39:	God as the Lord of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History</a:t>
            </a:r>
          </a:p>
        </p:txBody>
      </p:sp>
      <p:sp>
        <p:nvSpPr>
          <p:cNvPr id="3" name="TextBox 2">
            <a:extLst>
              <a:ext uri="{FF2B5EF4-FFF2-40B4-BE49-F238E27FC236}">
                <a16:creationId xmlns:a16="http://schemas.microsoft.com/office/drawing/2014/main" id="{D3A20214-06E8-1C77-B215-B3D60240A6E6}"/>
              </a:ext>
            </a:extLst>
          </p:cNvPr>
          <p:cNvSpPr txBox="1"/>
          <p:nvPr/>
        </p:nvSpPr>
        <p:spPr>
          <a:xfrm>
            <a:off x="6069719" y="1746878"/>
            <a:ext cx="5255926" cy="646331"/>
          </a:xfrm>
          <a:prstGeom prst="rect">
            <a:avLst/>
          </a:prstGeom>
          <a:noFill/>
          <a:ln w="63500">
            <a:noFill/>
          </a:ln>
        </p:spPr>
        <p:txBody>
          <a:bodyPr wrap="square" rtlCol="0">
            <a:spAutoFit/>
          </a:bodyPr>
          <a:lstStyle/>
          <a:p>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Focus: 	Future</a:t>
            </a:r>
          </a:p>
        </p:txBody>
      </p:sp>
    </p:spTree>
    <p:extLst>
      <p:ext uri="{BB962C8B-B14F-4D97-AF65-F5344CB8AC3E}">
        <p14:creationId xmlns:p14="http://schemas.microsoft.com/office/powerpoint/2010/main" val="12519215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4100" name="Picture 4">
            <a:extLst>
              <a:ext uri="{FF2B5EF4-FFF2-40B4-BE49-F238E27FC236}">
                <a16:creationId xmlns:a16="http://schemas.microsoft.com/office/drawing/2014/main" id="{02737A7C-AE1D-3AC4-5C96-EB96FD0C7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solidFill>
            <a:srgbClr val="443B39">
              <a:alpha val="80000"/>
            </a:srgbClr>
          </a:solidFill>
        </p:spPr>
        <p:txBody>
          <a:bodyPr wrap="square" rtlCol="0">
            <a:spAutoFit/>
          </a:bodyPr>
          <a:lstStyle>
            <a:defPPr>
              <a:defRPr lang="en-US"/>
            </a:defPPr>
            <a:lvl1pPr algn="ctr">
              <a:defRPr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t>Oracle #7 – </a:t>
            </a:r>
            <a:r>
              <a:rPr lang="en-US" dirty="0" err="1"/>
              <a:t>Dumah</a:t>
            </a:r>
            <a:r>
              <a:rPr lang="en-US" dirty="0"/>
              <a:t> (Isaiah 21:11-12)</a:t>
            </a:r>
          </a:p>
        </p:txBody>
      </p:sp>
      <p:sp>
        <p:nvSpPr>
          <p:cNvPr id="8" name="TextBox 7">
            <a:extLst>
              <a:ext uri="{FF2B5EF4-FFF2-40B4-BE49-F238E27FC236}">
                <a16:creationId xmlns:a16="http://schemas.microsoft.com/office/drawing/2014/main" id="{F1EAB22E-6E60-C8B5-3E69-09425045D949}"/>
              </a:ext>
            </a:extLst>
          </p:cNvPr>
          <p:cNvSpPr txBox="1"/>
          <p:nvPr/>
        </p:nvSpPr>
        <p:spPr>
          <a:xfrm>
            <a:off x="35929" y="1617967"/>
            <a:ext cx="8650872" cy="5170646"/>
          </a:xfrm>
          <a:prstGeom prst="rect">
            <a:avLst/>
          </a:prstGeom>
          <a:solidFill>
            <a:srgbClr val="443B39">
              <a:alpha val="80000"/>
            </a:srgbClr>
          </a:solidFill>
          <a:ln w="63500">
            <a:noFill/>
          </a:ln>
        </p:spPr>
        <p:txBody>
          <a:bodyPr wrap="square" rtlCol="0">
            <a:spAutoFit/>
          </a:bodyPr>
          <a:lstStyle/>
          <a:p>
            <a:pPr>
              <a:spcAft>
                <a:spcPts val="1200"/>
              </a:spcAft>
            </a:pPr>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11 </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 oracle concerning </a:t>
            </a:r>
            <a:r>
              <a:rPr lang="en-US" sz="4000" b="1" dirty="0" err="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Dumah</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One is calling to me from </a:t>
            </a:r>
            <a:r>
              <a:rPr lang="en-US" sz="40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Seir</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“Watchman, what time of the night?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Watchman, what time of the night?”</a:t>
            </a:r>
          </a:p>
          <a:p>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12</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The watchman says:</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“Morning comes, and also the night.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If you will inquire, inquire;</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come back again.”</a:t>
            </a:r>
          </a:p>
        </p:txBody>
      </p:sp>
      <p:sp>
        <p:nvSpPr>
          <p:cNvPr id="2" name="Rectangle: Rounded Corners 1">
            <a:extLst>
              <a:ext uri="{FF2B5EF4-FFF2-40B4-BE49-F238E27FC236}">
                <a16:creationId xmlns:a16="http://schemas.microsoft.com/office/drawing/2014/main" id="{35727C5B-2651-13FE-A745-496215B28ABE}"/>
              </a:ext>
            </a:extLst>
          </p:cNvPr>
          <p:cNvSpPr/>
          <p:nvPr/>
        </p:nvSpPr>
        <p:spPr>
          <a:xfrm>
            <a:off x="7668183" y="923330"/>
            <a:ext cx="4403729" cy="892396"/>
          </a:xfrm>
          <a:prstGeom prst="roundRect">
            <a:avLst/>
          </a:prstGeom>
          <a:solidFill>
            <a:srgbClr val="443B39"/>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Silence – as in death!</a:t>
            </a:r>
          </a:p>
        </p:txBody>
      </p:sp>
      <p:sp>
        <p:nvSpPr>
          <p:cNvPr id="3" name="Rectangle: Rounded Corners 2">
            <a:extLst>
              <a:ext uri="{FF2B5EF4-FFF2-40B4-BE49-F238E27FC236}">
                <a16:creationId xmlns:a16="http://schemas.microsoft.com/office/drawing/2014/main" id="{0F1B9A91-533F-35A5-F425-65946F838613}"/>
              </a:ext>
            </a:extLst>
          </p:cNvPr>
          <p:cNvSpPr/>
          <p:nvPr/>
        </p:nvSpPr>
        <p:spPr>
          <a:xfrm>
            <a:off x="7668183" y="2105873"/>
            <a:ext cx="4403729" cy="1408780"/>
          </a:xfrm>
          <a:prstGeom prst="roundRect">
            <a:avLst/>
          </a:prstGeom>
          <a:solidFill>
            <a:srgbClr val="443B39"/>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Mountains of Edom</a:t>
            </a:r>
          </a:p>
          <a:p>
            <a:pPr algn="ct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Wadi Dana / Petra!</a:t>
            </a:r>
          </a:p>
        </p:txBody>
      </p:sp>
      <p:grpSp>
        <p:nvGrpSpPr>
          <p:cNvPr id="11" name="Group 10">
            <a:extLst>
              <a:ext uri="{FF2B5EF4-FFF2-40B4-BE49-F238E27FC236}">
                <a16:creationId xmlns:a16="http://schemas.microsoft.com/office/drawing/2014/main" id="{3CB6B91A-994A-74A4-3A58-7C1C69E09833}"/>
              </a:ext>
            </a:extLst>
          </p:cNvPr>
          <p:cNvGrpSpPr/>
          <p:nvPr/>
        </p:nvGrpSpPr>
        <p:grpSpPr>
          <a:xfrm>
            <a:off x="5679204" y="3824449"/>
            <a:ext cx="4928342" cy="1746169"/>
            <a:chOff x="5896181" y="4188501"/>
            <a:chExt cx="4928342" cy="1746169"/>
          </a:xfrm>
        </p:grpSpPr>
        <p:sp>
          <p:nvSpPr>
            <p:cNvPr id="5" name="Rectangle: Rounded Corners 4">
              <a:extLst>
                <a:ext uri="{FF2B5EF4-FFF2-40B4-BE49-F238E27FC236}">
                  <a16:creationId xmlns:a16="http://schemas.microsoft.com/office/drawing/2014/main" id="{B6FD8E9F-77D7-42DD-BCC3-9E30D0DEEE1E}"/>
                </a:ext>
              </a:extLst>
            </p:cNvPr>
            <p:cNvSpPr/>
            <p:nvPr/>
          </p:nvSpPr>
          <p:spPr>
            <a:xfrm>
              <a:off x="5896181" y="4188501"/>
              <a:ext cx="4928342" cy="1746169"/>
            </a:xfrm>
            <a:prstGeom prst="roundRect">
              <a:avLst/>
            </a:prstGeom>
            <a:solidFill>
              <a:srgbClr val="443B39"/>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Play on words?</a:t>
              </a:r>
            </a:p>
            <a:p>
              <a:pPr algn="ctr"/>
              <a:r>
                <a:rPr lang="en-US" sz="3600" b="1">
                  <a:solidFill>
                    <a:srgbClr val="FFFF00"/>
                  </a:solidFill>
                  <a:effectLst>
                    <a:glow rad="101600">
                      <a:schemeClr val="bg1">
                        <a:alpha val="80000"/>
                      </a:schemeClr>
                    </a:glow>
                  </a:effectLst>
                  <a:latin typeface="Calibri" panose="020F0502020204030204" pitchFamily="34" charset="0"/>
                  <a:cs typeface="Calibri" panose="020F0502020204030204" pitchFamily="34" charset="0"/>
                </a:rPr>
                <a:t>E</a:t>
              </a: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dom </a:t>
              </a: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sym typeface="Wingdings" panose="05000000000000000000" pitchFamily="2" charset="2"/>
                </a:rPr>
                <a:t> </a:t>
              </a:r>
              <a:r>
                <a:rPr lang="en-US" sz="3600" b="1" err="1">
                  <a:solidFill>
                    <a:schemeClr val="tx1"/>
                  </a:solidFill>
                  <a:effectLst>
                    <a:glow rad="101600">
                      <a:schemeClr val="bg1">
                        <a:alpha val="80000"/>
                      </a:schemeClr>
                    </a:glow>
                  </a:effectLst>
                  <a:latin typeface="Calibri" panose="020F0502020204030204" pitchFamily="34" charset="0"/>
                  <a:cs typeface="Calibri" panose="020F0502020204030204" pitchFamily="34" charset="0"/>
                  <a:sym typeface="Wingdings" panose="05000000000000000000" pitchFamily="2" charset="2"/>
                </a:rPr>
                <a:t>Dum</a:t>
              </a:r>
              <a:r>
                <a:rPr lang="en-US" sz="3600" b="1" err="1">
                  <a:solidFill>
                    <a:srgbClr val="FFFF00"/>
                  </a:solidFill>
                  <a:effectLst>
                    <a:glow rad="101600">
                      <a:schemeClr val="bg1">
                        <a:alpha val="80000"/>
                      </a:schemeClr>
                    </a:glow>
                  </a:effectLst>
                  <a:latin typeface="Calibri" panose="020F0502020204030204" pitchFamily="34" charset="0"/>
                  <a:cs typeface="Calibri" panose="020F0502020204030204" pitchFamily="34" charset="0"/>
                  <a:sym typeface="Wingdings" panose="05000000000000000000" pitchFamily="2" charset="2"/>
                </a:rPr>
                <a:t>ah</a:t>
              </a:r>
              <a:endParaRPr lang="en-US" sz="3600" b="1">
                <a:solidFill>
                  <a:srgbClr val="FFFF00"/>
                </a:solidFill>
                <a:effectLst>
                  <a:glow rad="101600">
                    <a:schemeClr val="bg1">
                      <a:alpha val="80000"/>
                    </a:schemeClr>
                  </a:glow>
                </a:effectLst>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E072432A-AB16-A6B1-BE6E-8DE6F417BF4A}"/>
                </a:ext>
              </a:extLst>
            </p:cNvPr>
            <p:cNvGrpSpPr/>
            <p:nvPr/>
          </p:nvGrpSpPr>
          <p:grpSpPr>
            <a:xfrm>
              <a:off x="6989738" y="5371956"/>
              <a:ext cx="2648242" cy="362416"/>
              <a:chOff x="7036232" y="5294466"/>
              <a:chExt cx="2648242" cy="362416"/>
            </a:xfrm>
          </p:grpSpPr>
          <p:sp>
            <p:nvSpPr>
              <p:cNvPr id="7" name="Right Bracket 6">
                <a:extLst>
                  <a:ext uri="{FF2B5EF4-FFF2-40B4-BE49-F238E27FC236}">
                    <a16:creationId xmlns:a16="http://schemas.microsoft.com/office/drawing/2014/main" id="{59E1817D-740B-B210-B5D4-559DF6BDD130}"/>
                  </a:ext>
                </a:extLst>
              </p:cNvPr>
              <p:cNvSpPr/>
              <p:nvPr/>
            </p:nvSpPr>
            <p:spPr>
              <a:xfrm rot="5400000">
                <a:off x="8233390" y="4205799"/>
                <a:ext cx="253925" cy="2648241"/>
              </a:xfrm>
              <a:prstGeom prst="rightBracket">
                <a:avLst/>
              </a:prstGeom>
              <a:ln w="635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CB65762F-6CED-F01D-FEF5-07B9932D2E5E}"/>
                  </a:ext>
                </a:extLst>
              </p:cNvPr>
              <p:cNvCxnSpPr/>
              <p:nvPr/>
            </p:nvCxnSpPr>
            <p:spPr>
              <a:xfrm flipV="1">
                <a:off x="9684474" y="5294466"/>
                <a:ext cx="0" cy="253927"/>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03311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4100" name="Picture 4">
            <a:extLst>
              <a:ext uri="{FF2B5EF4-FFF2-40B4-BE49-F238E27FC236}">
                <a16:creationId xmlns:a16="http://schemas.microsoft.com/office/drawing/2014/main" id="{02737A7C-AE1D-3AC4-5C96-EB96FD0C7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35928" y="1617967"/>
            <a:ext cx="10552591" cy="5170646"/>
          </a:xfrm>
          <a:prstGeom prst="rect">
            <a:avLst/>
          </a:prstGeom>
          <a:solidFill>
            <a:srgbClr val="443B39">
              <a:alpha val="80000"/>
            </a:srgbClr>
          </a:solidFill>
          <a:ln w="63500">
            <a:noFill/>
          </a:ln>
        </p:spPr>
        <p:txBody>
          <a:bodyPr wrap="square" rtlCol="0">
            <a:spAutoFit/>
          </a:bodyPr>
          <a:lstStyle/>
          <a:p>
            <a:pPr>
              <a:spcAft>
                <a:spcPts val="1200"/>
              </a:spcAft>
            </a:pPr>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11 </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 oracle concerning </a:t>
            </a:r>
            <a:r>
              <a:rPr lang="en-US" sz="4000" b="1" dirty="0" err="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Dumah</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One is calling to me from Seir,</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“Watchman, what time of the night?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Watchman, what time of the night?”</a:t>
            </a:r>
          </a:p>
          <a:p>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12</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The watchman says:</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“Morning comes, and also the night.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If you will inquire, inquire;</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come back again.”</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solidFill>
            <a:srgbClr val="443B39">
              <a:alpha val="80000"/>
            </a:srgbClr>
          </a:solidFill>
        </p:spPr>
        <p:txBody>
          <a:bodyPr wrap="square" rtlCol="0">
            <a:spAutoFit/>
          </a:bodyPr>
          <a:lstStyle>
            <a:defPPr>
              <a:defRPr lang="en-US"/>
            </a:defPPr>
            <a:lvl1pPr algn="ctr">
              <a:defRPr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t>Oracle #7 – </a:t>
            </a:r>
            <a:r>
              <a:rPr lang="en-US" dirty="0" err="1"/>
              <a:t>Dumah</a:t>
            </a:r>
            <a:r>
              <a:rPr lang="en-US" dirty="0"/>
              <a:t> (Isaiah 21:11-12)</a:t>
            </a:r>
          </a:p>
        </p:txBody>
      </p:sp>
      <p:pic>
        <p:nvPicPr>
          <p:cNvPr id="2" name="Graphic 1">
            <a:extLst>
              <a:ext uri="{FF2B5EF4-FFF2-40B4-BE49-F238E27FC236}">
                <a16:creationId xmlns:a16="http://schemas.microsoft.com/office/drawing/2014/main" id="{60949DE6-C306-E79C-5D41-87588BC59CF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4384"/>
          <a:stretch/>
        </p:blipFill>
        <p:spPr>
          <a:xfrm>
            <a:off x="8408849" y="1586213"/>
            <a:ext cx="3783151" cy="5271787"/>
          </a:xfrm>
          <a:prstGeom prst="rect">
            <a:avLst/>
          </a:prstGeom>
        </p:spPr>
      </p:pic>
      <p:sp>
        <p:nvSpPr>
          <p:cNvPr id="3" name="TextBox 2">
            <a:extLst>
              <a:ext uri="{FF2B5EF4-FFF2-40B4-BE49-F238E27FC236}">
                <a16:creationId xmlns:a16="http://schemas.microsoft.com/office/drawing/2014/main" id="{9EB6336F-BE93-C7D2-EDEB-59ECF54EC92E}"/>
              </a:ext>
            </a:extLst>
          </p:cNvPr>
          <p:cNvSpPr txBox="1"/>
          <p:nvPr/>
        </p:nvSpPr>
        <p:spPr>
          <a:xfrm>
            <a:off x="9413035" y="5634345"/>
            <a:ext cx="1395447" cy="707886"/>
          </a:xfrm>
          <a:prstGeom prst="rect">
            <a:avLst/>
          </a:prstGeom>
          <a:noFill/>
          <a:effectLst>
            <a:glow rad="127000">
              <a:schemeClr val="bg1"/>
            </a:glow>
          </a:effectLst>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Edom</a:t>
            </a:r>
          </a:p>
        </p:txBody>
      </p:sp>
    </p:spTree>
    <p:extLst>
      <p:ext uri="{BB962C8B-B14F-4D97-AF65-F5344CB8AC3E}">
        <p14:creationId xmlns:p14="http://schemas.microsoft.com/office/powerpoint/2010/main" val="382928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4100" name="Picture 4">
            <a:extLst>
              <a:ext uri="{FF2B5EF4-FFF2-40B4-BE49-F238E27FC236}">
                <a16:creationId xmlns:a16="http://schemas.microsoft.com/office/drawing/2014/main" id="{02737A7C-AE1D-3AC4-5C96-EB96FD0C7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819703" y="1563534"/>
            <a:ext cx="8541468" cy="5170646"/>
          </a:xfrm>
          <a:prstGeom prst="rect">
            <a:avLst/>
          </a:prstGeom>
          <a:solidFill>
            <a:srgbClr val="443B39">
              <a:alpha val="80000"/>
            </a:srgbClr>
          </a:solidFill>
          <a:ln w="63500">
            <a:noFill/>
          </a:ln>
        </p:spPr>
        <p:txBody>
          <a:bodyPr wrap="square" rtlCol="0">
            <a:spAutoFit/>
          </a:bodyPr>
          <a:lstStyle/>
          <a:p>
            <a:pPr>
              <a:spcAft>
                <a:spcPts val="1200"/>
              </a:spcAft>
            </a:pPr>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11 </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 oracle concerning </a:t>
            </a:r>
            <a:r>
              <a:rPr lang="en-US" sz="4000" b="1" dirty="0" err="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Dumah</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40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One is calling to me from Seir,</a:t>
            </a:r>
          </a:p>
          <a:p>
            <a:r>
              <a:rPr lang="en-US" sz="40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“Watchman, what time of the night?</a:t>
            </a:r>
          </a:p>
          <a:p>
            <a:r>
              <a:rPr lang="en-US" sz="40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Watchman, what time of the night?”</a:t>
            </a:r>
          </a:p>
          <a:p>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12</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The watchman says:</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“Morning comes, and also the night.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If you will inquire, inquire;</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come back again.”</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solidFill>
            <a:srgbClr val="443B39">
              <a:alpha val="80000"/>
            </a:srgbClr>
          </a:solidFill>
        </p:spPr>
        <p:txBody>
          <a:bodyPr wrap="square" rtlCol="0">
            <a:spAutoFit/>
          </a:bodyPr>
          <a:lstStyle>
            <a:defPPr>
              <a:defRPr lang="en-US"/>
            </a:defPPr>
            <a:lvl1pPr algn="ctr">
              <a:defRPr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t>Oracle #7 – </a:t>
            </a:r>
            <a:r>
              <a:rPr lang="en-US" dirty="0" err="1"/>
              <a:t>Dumah</a:t>
            </a:r>
            <a:r>
              <a:rPr lang="en-US" dirty="0"/>
              <a:t> (Isaiah 21:11-12)</a:t>
            </a:r>
          </a:p>
        </p:txBody>
      </p:sp>
      <p:sp>
        <p:nvSpPr>
          <p:cNvPr id="2" name="Rectangle: Rounded Corners 1">
            <a:extLst>
              <a:ext uri="{FF2B5EF4-FFF2-40B4-BE49-F238E27FC236}">
                <a16:creationId xmlns:a16="http://schemas.microsoft.com/office/drawing/2014/main" id="{8AD4E3D3-73B0-590E-5CA3-3D6DA1B522F1}"/>
              </a:ext>
            </a:extLst>
          </p:cNvPr>
          <p:cNvSpPr/>
          <p:nvPr/>
        </p:nvSpPr>
        <p:spPr>
          <a:xfrm>
            <a:off x="4785498" y="4404493"/>
            <a:ext cx="6140807" cy="1748333"/>
          </a:xfrm>
          <a:prstGeom prst="roundRect">
            <a:avLst/>
          </a:prstGeom>
          <a:solidFill>
            <a:srgbClr val="443B39"/>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Watchman – Isaiah</a:t>
            </a:r>
          </a:p>
          <a:p>
            <a:pPr algn="ct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(Known prophet of God)</a:t>
            </a:r>
          </a:p>
        </p:txBody>
      </p:sp>
    </p:spTree>
    <p:extLst>
      <p:ext uri="{BB962C8B-B14F-4D97-AF65-F5344CB8AC3E}">
        <p14:creationId xmlns:p14="http://schemas.microsoft.com/office/powerpoint/2010/main" val="326636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4100" name="Picture 4">
            <a:extLst>
              <a:ext uri="{FF2B5EF4-FFF2-40B4-BE49-F238E27FC236}">
                <a16:creationId xmlns:a16="http://schemas.microsoft.com/office/drawing/2014/main" id="{02737A7C-AE1D-3AC4-5C96-EB96FD0C7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819703" y="1563534"/>
            <a:ext cx="8541467" cy="5170646"/>
          </a:xfrm>
          <a:prstGeom prst="rect">
            <a:avLst/>
          </a:prstGeom>
          <a:solidFill>
            <a:srgbClr val="443B39">
              <a:alpha val="80000"/>
            </a:srgbClr>
          </a:solidFill>
          <a:ln w="63500">
            <a:noFill/>
          </a:ln>
        </p:spPr>
        <p:txBody>
          <a:bodyPr wrap="square" rtlCol="0">
            <a:spAutoFit/>
          </a:bodyPr>
          <a:lstStyle/>
          <a:p>
            <a:pPr>
              <a:spcAft>
                <a:spcPts val="1200"/>
              </a:spcAft>
            </a:pPr>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11 </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 oracle concerning </a:t>
            </a:r>
            <a:r>
              <a:rPr lang="en-US" sz="4000" b="1" dirty="0" err="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Dumah</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40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One is calling to me from Seir,</a:t>
            </a:r>
          </a:p>
          <a:p>
            <a:r>
              <a:rPr lang="en-US" sz="40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“Watchman, what time of the night?</a:t>
            </a:r>
          </a:p>
          <a:p>
            <a:r>
              <a:rPr lang="en-US" sz="40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Watchman, what time of the night?”</a:t>
            </a:r>
          </a:p>
          <a:p>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12</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The watchman says:</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“Morning comes, and also the night.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If you will inquire, inquire;</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come back again.”</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solidFill>
            <a:srgbClr val="443B39">
              <a:alpha val="80000"/>
            </a:srgbClr>
          </a:solidFill>
        </p:spPr>
        <p:txBody>
          <a:bodyPr wrap="square" rtlCol="0">
            <a:spAutoFit/>
          </a:bodyPr>
          <a:lstStyle>
            <a:defPPr>
              <a:defRPr lang="en-US"/>
            </a:defPPr>
            <a:lvl1pPr algn="ctr">
              <a:defRPr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t>Oracle #7 – </a:t>
            </a:r>
            <a:r>
              <a:rPr lang="en-US" dirty="0" err="1"/>
              <a:t>Dumah</a:t>
            </a:r>
            <a:r>
              <a:rPr lang="en-US" dirty="0"/>
              <a:t> (Isaiah 21:11-12)</a:t>
            </a:r>
          </a:p>
        </p:txBody>
      </p:sp>
      <p:sp>
        <p:nvSpPr>
          <p:cNvPr id="2" name="Rectangle: Rounded Corners 1">
            <a:extLst>
              <a:ext uri="{FF2B5EF4-FFF2-40B4-BE49-F238E27FC236}">
                <a16:creationId xmlns:a16="http://schemas.microsoft.com/office/drawing/2014/main" id="{8AD4E3D3-73B0-590E-5CA3-3D6DA1B522F1}"/>
              </a:ext>
            </a:extLst>
          </p:cNvPr>
          <p:cNvSpPr/>
          <p:nvPr/>
        </p:nvSpPr>
        <p:spPr>
          <a:xfrm>
            <a:off x="5083401" y="4807449"/>
            <a:ext cx="6698746" cy="1748333"/>
          </a:xfrm>
          <a:prstGeom prst="roundRect">
            <a:avLst/>
          </a:prstGeom>
          <a:solidFill>
            <a:srgbClr val="443B39"/>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How much longer will the night (Assyrian destruction) last?</a:t>
            </a:r>
          </a:p>
        </p:txBody>
      </p:sp>
    </p:spTree>
    <p:extLst>
      <p:ext uri="{BB962C8B-B14F-4D97-AF65-F5344CB8AC3E}">
        <p14:creationId xmlns:p14="http://schemas.microsoft.com/office/powerpoint/2010/main" val="69975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4100" name="Picture 4">
            <a:extLst>
              <a:ext uri="{FF2B5EF4-FFF2-40B4-BE49-F238E27FC236}">
                <a16:creationId xmlns:a16="http://schemas.microsoft.com/office/drawing/2014/main" id="{02737A7C-AE1D-3AC4-5C96-EB96FD0C7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819703" y="1563534"/>
            <a:ext cx="8509354" cy="5170646"/>
          </a:xfrm>
          <a:prstGeom prst="rect">
            <a:avLst/>
          </a:prstGeom>
          <a:solidFill>
            <a:srgbClr val="443B39">
              <a:alpha val="80000"/>
            </a:srgbClr>
          </a:solidFill>
          <a:ln w="63500">
            <a:noFill/>
          </a:ln>
        </p:spPr>
        <p:txBody>
          <a:bodyPr wrap="square" rtlCol="0">
            <a:spAutoFit/>
          </a:bodyPr>
          <a:lstStyle/>
          <a:p>
            <a:pPr>
              <a:spcAft>
                <a:spcPts val="1200"/>
              </a:spcAft>
            </a:pPr>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11 </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 oracle concerning </a:t>
            </a:r>
            <a:r>
              <a:rPr lang="en-US" sz="4000" b="1" dirty="0" err="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Dumah</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One is calling to me from Seir,</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“Watchman, what time of the night?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Watchman, what time of the night?”</a:t>
            </a:r>
          </a:p>
          <a:p>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12</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40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 watchman says:</a:t>
            </a:r>
          </a:p>
          <a:p>
            <a:r>
              <a:rPr lang="en-US" sz="40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“Morning comes, and also the night</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If you will inquire, inquire;</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come back again.”</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solidFill>
            <a:srgbClr val="443B39">
              <a:alpha val="80000"/>
            </a:srgbClr>
          </a:solidFill>
        </p:spPr>
        <p:txBody>
          <a:bodyPr wrap="square" rtlCol="0">
            <a:spAutoFit/>
          </a:bodyPr>
          <a:lstStyle>
            <a:defPPr>
              <a:defRPr lang="en-US"/>
            </a:defPPr>
            <a:lvl1pPr algn="ctr">
              <a:defRPr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t>Oracle #7 – </a:t>
            </a:r>
            <a:r>
              <a:rPr lang="en-US" dirty="0" err="1"/>
              <a:t>Dumah</a:t>
            </a:r>
            <a:r>
              <a:rPr lang="en-US" dirty="0"/>
              <a:t> (Isaiah 21:11-12)</a:t>
            </a:r>
          </a:p>
        </p:txBody>
      </p:sp>
      <p:sp>
        <p:nvSpPr>
          <p:cNvPr id="2" name="Rectangle: Rounded Corners 1">
            <a:extLst>
              <a:ext uri="{FF2B5EF4-FFF2-40B4-BE49-F238E27FC236}">
                <a16:creationId xmlns:a16="http://schemas.microsoft.com/office/drawing/2014/main" id="{8AD4E3D3-73B0-590E-5CA3-3D6DA1B522F1}"/>
              </a:ext>
            </a:extLst>
          </p:cNvPr>
          <p:cNvSpPr/>
          <p:nvPr/>
        </p:nvSpPr>
        <p:spPr>
          <a:xfrm>
            <a:off x="6602235" y="2885659"/>
            <a:ext cx="4246578" cy="1748333"/>
          </a:xfrm>
          <a:prstGeom prst="roundRect">
            <a:avLst/>
          </a:prstGeom>
          <a:solidFill>
            <a:srgbClr val="443B39"/>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Relief is coming, but also more night!</a:t>
            </a:r>
          </a:p>
        </p:txBody>
      </p:sp>
    </p:spTree>
    <p:extLst>
      <p:ext uri="{BB962C8B-B14F-4D97-AF65-F5344CB8AC3E}">
        <p14:creationId xmlns:p14="http://schemas.microsoft.com/office/powerpoint/2010/main" val="269102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4100" name="Picture 4">
            <a:extLst>
              <a:ext uri="{FF2B5EF4-FFF2-40B4-BE49-F238E27FC236}">
                <a16:creationId xmlns:a16="http://schemas.microsoft.com/office/drawing/2014/main" id="{02737A7C-AE1D-3AC4-5C96-EB96FD0C7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819702" y="1563534"/>
            <a:ext cx="8596441" cy="5170646"/>
          </a:xfrm>
          <a:prstGeom prst="rect">
            <a:avLst/>
          </a:prstGeom>
          <a:solidFill>
            <a:srgbClr val="443B39">
              <a:alpha val="80000"/>
            </a:srgbClr>
          </a:solidFill>
          <a:ln w="63500">
            <a:noFill/>
          </a:ln>
        </p:spPr>
        <p:txBody>
          <a:bodyPr wrap="square" rtlCol="0">
            <a:spAutoFit/>
          </a:bodyPr>
          <a:lstStyle/>
          <a:p>
            <a:pPr>
              <a:spcAft>
                <a:spcPts val="1200"/>
              </a:spcAft>
            </a:pPr>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11 </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 oracle concerning </a:t>
            </a:r>
            <a:r>
              <a:rPr lang="en-US" sz="4000" b="1" dirty="0" err="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Dumah</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One is calling to me from Seir,</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“Watchman, what time of the night?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Watchman, what time of the night?”</a:t>
            </a:r>
          </a:p>
          <a:p>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12</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The watchman says:</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“Morning comes, and also the night.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40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If you will inquire, inquire</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come back again.”</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solidFill>
            <a:srgbClr val="443B39">
              <a:alpha val="80000"/>
            </a:srgbClr>
          </a:solidFill>
        </p:spPr>
        <p:txBody>
          <a:bodyPr wrap="square" rtlCol="0">
            <a:spAutoFit/>
          </a:bodyPr>
          <a:lstStyle>
            <a:defPPr>
              <a:defRPr lang="en-US"/>
            </a:defPPr>
            <a:lvl1pPr algn="ctr">
              <a:defRPr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t>Oracle #7 – </a:t>
            </a:r>
            <a:r>
              <a:rPr lang="en-US" dirty="0" err="1"/>
              <a:t>Dumah</a:t>
            </a:r>
            <a:r>
              <a:rPr lang="en-US" dirty="0"/>
              <a:t> (Isaiah 21:11-12)</a:t>
            </a:r>
          </a:p>
        </p:txBody>
      </p:sp>
      <p:sp>
        <p:nvSpPr>
          <p:cNvPr id="2" name="Rectangle: Rounded Corners 1">
            <a:extLst>
              <a:ext uri="{FF2B5EF4-FFF2-40B4-BE49-F238E27FC236}">
                <a16:creationId xmlns:a16="http://schemas.microsoft.com/office/drawing/2014/main" id="{8AD4E3D3-73B0-590E-5CA3-3D6DA1B522F1}"/>
              </a:ext>
            </a:extLst>
          </p:cNvPr>
          <p:cNvSpPr/>
          <p:nvPr/>
        </p:nvSpPr>
        <p:spPr>
          <a:xfrm>
            <a:off x="5269423" y="3707069"/>
            <a:ext cx="5594888" cy="1748333"/>
          </a:xfrm>
          <a:prstGeom prst="roundRect">
            <a:avLst/>
          </a:prstGeom>
          <a:solidFill>
            <a:srgbClr val="443B39"/>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If you really want to know, you must inquire seriously (with all your heart)</a:t>
            </a:r>
          </a:p>
        </p:txBody>
      </p:sp>
    </p:spTree>
    <p:extLst>
      <p:ext uri="{BB962C8B-B14F-4D97-AF65-F5344CB8AC3E}">
        <p14:creationId xmlns:p14="http://schemas.microsoft.com/office/powerpoint/2010/main" val="18807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4100" name="Picture 4">
            <a:extLst>
              <a:ext uri="{FF2B5EF4-FFF2-40B4-BE49-F238E27FC236}">
                <a16:creationId xmlns:a16="http://schemas.microsoft.com/office/drawing/2014/main" id="{02737A7C-AE1D-3AC4-5C96-EB96FD0C7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819702" y="1563534"/>
            <a:ext cx="8509355" cy="5170646"/>
          </a:xfrm>
          <a:prstGeom prst="rect">
            <a:avLst/>
          </a:prstGeom>
          <a:solidFill>
            <a:srgbClr val="443B39">
              <a:alpha val="80000"/>
            </a:srgbClr>
          </a:solidFill>
          <a:ln w="63500">
            <a:noFill/>
          </a:ln>
        </p:spPr>
        <p:txBody>
          <a:bodyPr wrap="square" rtlCol="0">
            <a:spAutoFit/>
          </a:bodyPr>
          <a:lstStyle/>
          <a:p>
            <a:pPr>
              <a:spcAft>
                <a:spcPts val="1200"/>
              </a:spcAft>
            </a:pPr>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11 </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 oracle concerning </a:t>
            </a:r>
            <a:r>
              <a:rPr lang="en-US" sz="4000" b="1" dirty="0" err="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Dumah</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One is calling to me from Seir,</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“Watchman, what time of the night?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Watchman, what time of the night?”</a:t>
            </a:r>
          </a:p>
          <a:p>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12</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The watchman says:</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“Morning comes, and also the night.</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If you will inquire, inquire;</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40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come back again</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solidFill>
            <a:srgbClr val="443B39">
              <a:alpha val="80000"/>
            </a:srgbClr>
          </a:solidFill>
        </p:spPr>
        <p:txBody>
          <a:bodyPr wrap="square" rtlCol="0">
            <a:spAutoFit/>
          </a:bodyPr>
          <a:lstStyle>
            <a:defPPr>
              <a:defRPr lang="en-US"/>
            </a:defPPr>
            <a:lvl1pPr algn="ctr">
              <a:defRPr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t>Oracle #7 – </a:t>
            </a:r>
            <a:r>
              <a:rPr lang="en-US" dirty="0" err="1"/>
              <a:t>Dumah</a:t>
            </a:r>
            <a:r>
              <a:rPr lang="en-US" dirty="0"/>
              <a:t> (Isaiah 21:11-12)</a:t>
            </a:r>
          </a:p>
        </p:txBody>
      </p:sp>
      <p:sp>
        <p:nvSpPr>
          <p:cNvPr id="2" name="Rectangle: Rounded Corners 1">
            <a:extLst>
              <a:ext uri="{FF2B5EF4-FFF2-40B4-BE49-F238E27FC236}">
                <a16:creationId xmlns:a16="http://schemas.microsoft.com/office/drawing/2014/main" id="{8AD4E3D3-73B0-590E-5CA3-3D6DA1B522F1}"/>
              </a:ext>
            </a:extLst>
          </p:cNvPr>
          <p:cNvSpPr/>
          <p:nvPr/>
        </p:nvSpPr>
        <p:spPr>
          <a:xfrm>
            <a:off x="5532852" y="4992844"/>
            <a:ext cx="4246578" cy="1456839"/>
          </a:xfrm>
          <a:prstGeom prst="roundRect">
            <a:avLst/>
          </a:prstGeom>
          <a:solidFill>
            <a:srgbClr val="443B39"/>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Literally:</a:t>
            </a:r>
          </a:p>
          <a:p>
            <a:pPr algn="ct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“Return, come.”</a:t>
            </a:r>
          </a:p>
        </p:txBody>
      </p:sp>
    </p:spTree>
    <p:extLst>
      <p:ext uri="{BB962C8B-B14F-4D97-AF65-F5344CB8AC3E}">
        <p14:creationId xmlns:p14="http://schemas.microsoft.com/office/powerpoint/2010/main" val="220308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4100" name="Picture 4">
            <a:extLst>
              <a:ext uri="{FF2B5EF4-FFF2-40B4-BE49-F238E27FC236}">
                <a16:creationId xmlns:a16="http://schemas.microsoft.com/office/drawing/2014/main" id="{02737A7C-AE1D-3AC4-5C96-EB96FD0C7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819702" y="3764294"/>
            <a:ext cx="10552591" cy="2862322"/>
          </a:xfrm>
          <a:prstGeom prst="rect">
            <a:avLst/>
          </a:prstGeom>
          <a:solidFill>
            <a:srgbClr val="443B39">
              <a:alpha val="80000"/>
            </a:srgbClr>
          </a:solidFill>
          <a:ln w="63500">
            <a:noFill/>
          </a:ln>
        </p:spPr>
        <p:txBody>
          <a:bodyPr wrap="square" rtlCol="0">
            <a:spAutoFit/>
          </a:bodyPr>
          <a:lstStyle/>
          <a:p>
            <a:pPr>
              <a:spcAft>
                <a:spcPts val="1200"/>
              </a:spcAft>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Message for Edom and for Judah:</a:t>
            </a:r>
          </a:p>
          <a:p>
            <a:pPr marL="571500" indent="-571500">
              <a:spcAft>
                <a:spcPts val="1200"/>
              </a:spcAft>
              <a:buFont typeface="Arial" panose="020B0604020202020204" pitchFamily="34" charset="0"/>
              <a:buChar char="•"/>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Edom is doomed – there is no hope</a:t>
            </a:r>
          </a:p>
          <a:p>
            <a:pPr marL="571500" indent="-571500">
              <a:spcAft>
                <a:spcPts val="1200"/>
              </a:spcAft>
              <a:buFont typeface="Arial" panose="020B0604020202020204" pitchFamily="34" charset="0"/>
              <a:buChar char="•"/>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 only answer is repentance and becoming part of Yahweh’s people</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solidFill>
            <a:srgbClr val="443B39">
              <a:alpha val="80000"/>
            </a:srgbClr>
          </a:solidFill>
        </p:spPr>
        <p:txBody>
          <a:bodyPr wrap="square" rtlCol="0">
            <a:spAutoFit/>
          </a:bodyPr>
          <a:lstStyle>
            <a:defPPr>
              <a:defRPr lang="en-US"/>
            </a:defPPr>
            <a:lvl1pPr algn="ctr">
              <a:defRPr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t>Oracle #7 – </a:t>
            </a:r>
            <a:r>
              <a:rPr lang="en-US" dirty="0" err="1"/>
              <a:t>Dumah</a:t>
            </a:r>
            <a:r>
              <a:rPr lang="en-US" dirty="0"/>
              <a:t> (Isaiah 21:11-12)</a:t>
            </a:r>
          </a:p>
        </p:txBody>
      </p:sp>
    </p:spTree>
    <p:extLst>
      <p:ext uri="{BB962C8B-B14F-4D97-AF65-F5344CB8AC3E}">
        <p14:creationId xmlns:p14="http://schemas.microsoft.com/office/powerpoint/2010/main" val="257222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60E6181F-A55C-2E86-FAEF-E0A1942053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89" b="968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819702" y="960989"/>
            <a:ext cx="10552591" cy="5786199"/>
          </a:xfrm>
          <a:prstGeom prst="rect">
            <a:avLst/>
          </a:prstGeom>
          <a:solidFill>
            <a:srgbClr val="443B39">
              <a:alpha val="70000"/>
            </a:srgbClr>
          </a:solidFill>
          <a:ln w="63500">
            <a:noFill/>
          </a:ln>
        </p:spPr>
        <p:txBody>
          <a:bodyPr wrap="square" rtlCol="0">
            <a:spAutoFit/>
          </a:bodyPr>
          <a:lstStyle/>
          <a:p>
            <a:pPr>
              <a:spcAft>
                <a:spcPts val="1200"/>
              </a:spcAft>
            </a:pPr>
            <a:r>
              <a:rPr lang="en-US" sz="40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13 </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 oracle concerning </a:t>
            </a:r>
            <a:r>
              <a:rPr lang="en-US" sz="40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Arabia</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In the thickets in Arabia you will lodge,</a:t>
            </a:r>
          </a:p>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O caravans of </a:t>
            </a:r>
            <a:r>
              <a:rPr lang="en-US" sz="4000" b="1" err="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Dedanites</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40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14</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To the thirsty bring water;</a:t>
            </a:r>
          </a:p>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meet the fugitive with bread,</a:t>
            </a:r>
          </a:p>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O inhabitants of the land of Tema.</a:t>
            </a:r>
          </a:p>
          <a:p>
            <a:r>
              <a:rPr lang="en-US" sz="40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15 </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For they have fled from the swords,</a:t>
            </a:r>
          </a:p>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from the drawn sword,</a:t>
            </a:r>
          </a:p>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from the bent bow, and from the press of battle.</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no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#8 – Arabia (Isaiah 21:13-17)</a:t>
            </a:r>
          </a:p>
        </p:txBody>
      </p:sp>
      <p:sp>
        <p:nvSpPr>
          <p:cNvPr id="2" name="Rectangle: Rounded Corners 1">
            <a:extLst>
              <a:ext uri="{FF2B5EF4-FFF2-40B4-BE49-F238E27FC236}">
                <a16:creationId xmlns:a16="http://schemas.microsoft.com/office/drawing/2014/main" id="{DBA986B9-CA7D-D6C1-FBB9-3DE36C462A32}"/>
              </a:ext>
            </a:extLst>
          </p:cNvPr>
          <p:cNvSpPr/>
          <p:nvPr/>
        </p:nvSpPr>
        <p:spPr>
          <a:xfrm>
            <a:off x="4143168" y="1817472"/>
            <a:ext cx="5388289" cy="3223055"/>
          </a:xfrm>
          <a:prstGeom prst="roundRect">
            <a:avLst/>
          </a:prstGeom>
          <a:solidFill>
            <a:srgbClr val="443B39"/>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All Arabian Tribes:</a:t>
            </a:r>
          </a:p>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a:t>
            </a: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Genesis 25</a:t>
            </a: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a:t>
            </a:r>
          </a:p>
          <a:p>
            <a:r>
              <a:rPr lang="en-US" sz="3600" b="1" dirty="0" err="1">
                <a:solidFill>
                  <a:srgbClr val="FFFF00"/>
                </a:solidFill>
                <a:effectLst>
                  <a:glow rad="101600">
                    <a:schemeClr val="bg1">
                      <a:alpha val="80000"/>
                    </a:schemeClr>
                  </a:glow>
                </a:effectLst>
                <a:latin typeface="Calibri" panose="020F0502020204030204" pitchFamily="34" charset="0"/>
                <a:cs typeface="Calibri" panose="020F0502020204030204" pitchFamily="34" charset="0"/>
              </a:rPr>
              <a:t>Dedan</a:t>
            </a: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 – Son of Keturah</a:t>
            </a:r>
          </a:p>
          <a:p>
            <a:r>
              <a:rPr lang="en-US" sz="3600" b="1" dirty="0">
                <a:solidFill>
                  <a:srgbClr val="FFFF00"/>
                </a:solidFill>
                <a:effectLst>
                  <a:glow rad="101600">
                    <a:schemeClr val="bg1">
                      <a:alpha val="80000"/>
                    </a:schemeClr>
                  </a:glow>
                </a:effectLst>
                <a:latin typeface="Calibri" panose="020F0502020204030204" pitchFamily="34" charset="0"/>
                <a:cs typeface="Calibri" panose="020F0502020204030204" pitchFamily="34" charset="0"/>
              </a:rPr>
              <a:t>Tema</a:t>
            </a: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 – Son of Ishmael</a:t>
            </a:r>
          </a:p>
          <a:p>
            <a:r>
              <a:rPr lang="en-US" sz="3600" b="1" dirty="0">
                <a:solidFill>
                  <a:srgbClr val="FFFF00"/>
                </a:solidFill>
                <a:effectLst>
                  <a:glow rad="101600">
                    <a:schemeClr val="bg1">
                      <a:alpha val="80000"/>
                    </a:schemeClr>
                  </a:glow>
                </a:effectLst>
                <a:latin typeface="Calibri" panose="020F0502020204030204" pitchFamily="34" charset="0"/>
                <a:cs typeface="Calibri" panose="020F0502020204030204" pitchFamily="34" charset="0"/>
              </a:rPr>
              <a:t>Kedar</a:t>
            </a: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 – Son of Ishmael</a:t>
            </a:r>
          </a:p>
        </p:txBody>
      </p:sp>
    </p:spTree>
    <p:extLst>
      <p:ext uri="{BB962C8B-B14F-4D97-AF65-F5344CB8AC3E}">
        <p14:creationId xmlns:p14="http://schemas.microsoft.com/office/powerpoint/2010/main" val="41837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60E6181F-A55C-2E86-FAEF-E0A1942053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89" b="968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819702" y="960989"/>
            <a:ext cx="10552591" cy="5786199"/>
          </a:xfrm>
          <a:prstGeom prst="rect">
            <a:avLst/>
          </a:prstGeom>
          <a:solidFill>
            <a:srgbClr val="443B39">
              <a:alpha val="70000"/>
            </a:srgbClr>
          </a:solidFill>
          <a:ln w="63500">
            <a:noFill/>
          </a:ln>
        </p:spPr>
        <p:txBody>
          <a:bodyPr wrap="square" rtlCol="0">
            <a:spAutoFit/>
          </a:bodyPr>
          <a:lstStyle/>
          <a:p>
            <a:pPr>
              <a:spcAft>
                <a:spcPts val="1200"/>
              </a:spcAft>
            </a:pPr>
            <a:r>
              <a:rPr lang="en-US" sz="40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13 </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 oracle concerning Arabia.</a:t>
            </a:r>
          </a:p>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In the thickets in Arabia you will lodge,</a:t>
            </a:r>
          </a:p>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O caravans of </a:t>
            </a:r>
            <a:r>
              <a:rPr lang="en-US" sz="4000" b="1" err="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Dedanites</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40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14</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To the thirsty bring water;</a:t>
            </a:r>
          </a:p>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meet the fugitive with bread,</a:t>
            </a:r>
          </a:p>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O inhabitants of the land of Tema.</a:t>
            </a:r>
          </a:p>
          <a:p>
            <a:r>
              <a:rPr lang="en-US" sz="40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15 </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For they have fled from the swords,</a:t>
            </a:r>
          </a:p>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from the drawn sword,</a:t>
            </a:r>
          </a:p>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from the bent bow, and from the press of battle.</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no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#8 – Arabia (Isaiah 21:13-17)</a:t>
            </a:r>
          </a:p>
        </p:txBody>
      </p:sp>
      <p:sp>
        <p:nvSpPr>
          <p:cNvPr id="2" name="Rectangle: Rounded Corners 1">
            <a:extLst>
              <a:ext uri="{FF2B5EF4-FFF2-40B4-BE49-F238E27FC236}">
                <a16:creationId xmlns:a16="http://schemas.microsoft.com/office/drawing/2014/main" id="{DBA986B9-CA7D-D6C1-FBB9-3DE36C462A32}"/>
              </a:ext>
            </a:extLst>
          </p:cNvPr>
          <p:cNvSpPr/>
          <p:nvPr/>
        </p:nvSpPr>
        <p:spPr>
          <a:xfrm>
            <a:off x="6683623" y="110812"/>
            <a:ext cx="5388289" cy="2824893"/>
          </a:xfrm>
          <a:prstGeom prst="roundRect">
            <a:avLst/>
          </a:prstGeom>
          <a:solidFill>
            <a:srgbClr val="443B39"/>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Picture:</a:t>
            </a:r>
          </a:p>
          <a:p>
            <a:r>
              <a:rPr lang="en-US" sz="3600" b="1" err="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Dedanites</a:t>
            </a: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 hiding and providing food and water to fugitives fleeing the Assyrians</a:t>
            </a:r>
          </a:p>
        </p:txBody>
      </p:sp>
    </p:spTree>
    <p:extLst>
      <p:ext uri="{BB962C8B-B14F-4D97-AF65-F5344CB8AC3E}">
        <p14:creationId xmlns:p14="http://schemas.microsoft.com/office/powerpoint/2010/main" val="376332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EF5D5-8078-8E13-10F5-E3D5D01F633E}"/>
              </a:ext>
            </a:extLst>
          </p:cNvPr>
          <p:cNvSpPr txBox="1"/>
          <p:nvPr/>
        </p:nvSpPr>
        <p:spPr>
          <a:xfrm>
            <a:off x="918063" y="24489"/>
            <a:ext cx="10355874" cy="769441"/>
          </a:xfrm>
          <a:prstGeom prst="rect">
            <a:avLst/>
          </a:prstGeom>
          <a:noFill/>
          <a:ln w="63500">
            <a:noFill/>
          </a:ln>
        </p:spPr>
        <p:txBody>
          <a:bodyPr wrap="square" rtlCol="0">
            <a:spAutoFit/>
          </a:bodyPr>
          <a:lstStyle/>
          <a:p>
            <a:pPr algn="ctr"/>
            <a:r>
              <a:rPr lang="en-US" sz="4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13–27: God’s Universal Kingdom</a:t>
            </a:r>
          </a:p>
        </p:txBody>
      </p:sp>
      <p:sp>
        <p:nvSpPr>
          <p:cNvPr id="3" name="TextBox 2">
            <a:extLst>
              <a:ext uri="{FF2B5EF4-FFF2-40B4-BE49-F238E27FC236}">
                <a16:creationId xmlns:a16="http://schemas.microsoft.com/office/drawing/2014/main" id="{F4F66C1A-B98B-51A6-9A07-395956E353F3}"/>
              </a:ext>
            </a:extLst>
          </p:cNvPr>
          <p:cNvSpPr txBox="1"/>
          <p:nvPr/>
        </p:nvSpPr>
        <p:spPr>
          <a:xfrm>
            <a:off x="307665" y="733566"/>
            <a:ext cx="11103219" cy="646331"/>
          </a:xfrm>
          <a:prstGeom prst="rect">
            <a:avLst/>
          </a:prstGeom>
          <a:noFill/>
          <a:ln w="63500">
            <a:noFill/>
          </a:ln>
        </p:spPr>
        <p:txBody>
          <a:bodyPr wrap="square" rtlCol="0">
            <a:spAutoFit/>
          </a:bodyPr>
          <a:lstStyle/>
          <a:p>
            <a:pPr marL="571500" indent="-571500">
              <a:spcAft>
                <a:spcPts val="1200"/>
              </a:spcAft>
              <a:buFont typeface="Arial" panose="020B0604020202020204" pitchFamily="34" charset="0"/>
              <a:buChar char="•"/>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Chapters 13–23:  10 Oracles Regarding the Nations</a:t>
            </a:r>
          </a:p>
        </p:txBody>
      </p:sp>
      <p:sp>
        <p:nvSpPr>
          <p:cNvPr id="5" name="TextBox 4">
            <a:extLst>
              <a:ext uri="{FF2B5EF4-FFF2-40B4-BE49-F238E27FC236}">
                <a16:creationId xmlns:a16="http://schemas.microsoft.com/office/drawing/2014/main" id="{393DD4ED-FCF6-60B7-CE0E-79A4CA0FADED}"/>
              </a:ext>
            </a:extLst>
          </p:cNvPr>
          <p:cNvSpPr txBox="1"/>
          <p:nvPr/>
        </p:nvSpPr>
        <p:spPr>
          <a:xfrm>
            <a:off x="873082" y="1319694"/>
            <a:ext cx="6044603" cy="2862322"/>
          </a:xfrm>
          <a:prstGeom prst="rect">
            <a:avLst/>
          </a:prstGeom>
          <a:noFill/>
        </p:spPr>
        <p:txBody>
          <a:bodyPr wrap="none" rtlCol="0">
            <a:spAutoFit/>
          </a:bodyPr>
          <a:lstStyle/>
          <a:p>
            <a:pPr marL="285750" indent="-28575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Babylon (13:1–14:27)</a:t>
            </a:r>
          </a:p>
          <a:p>
            <a:pPr marL="285750" indent="-28575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Philistia (14:28-32)</a:t>
            </a:r>
          </a:p>
          <a:p>
            <a:pPr marL="285750" indent="-28575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Moab (15:1-16:14)</a:t>
            </a:r>
          </a:p>
          <a:p>
            <a:pPr marL="285750" indent="-28575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Syria/Israel/Cush (17:1–18:7)</a:t>
            </a:r>
          </a:p>
          <a:p>
            <a:pPr marL="285750" indent="-28575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Egypt (19:1–20:6)</a:t>
            </a:r>
          </a:p>
        </p:txBody>
      </p:sp>
      <p:sp>
        <p:nvSpPr>
          <p:cNvPr id="6" name="TextBox 5">
            <a:extLst>
              <a:ext uri="{FF2B5EF4-FFF2-40B4-BE49-F238E27FC236}">
                <a16:creationId xmlns:a16="http://schemas.microsoft.com/office/drawing/2014/main" id="{1A28B056-AEBE-213A-0A4C-C6BD72A617EB}"/>
              </a:ext>
            </a:extLst>
          </p:cNvPr>
          <p:cNvSpPr txBox="1"/>
          <p:nvPr/>
        </p:nvSpPr>
        <p:spPr>
          <a:xfrm>
            <a:off x="7482658" y="1319694"/>
            <a:ext cx="4522392" cy="2862322"/>
          </a:xfrm>
          <a:prstGeom prst="rect">
            <a:avLst/>
          </a:prstGeom>
          <a:noFill/>
        </p:spPr>
        <p:txBody>
          <a:bodyPr wrap="none" rtlCol="0">
            <a:spAutoFit/>
          </a:bodyPr>
          <a:lstStyle/>
          <a:p>
            <a:pPr marL="571500" indent="-571500">
              <a:buFont typeface="Arial" panose="020B0604020202020204" pitchFamily="34" charset="0"/>
              <a:buChar char="•"/>
            </a:pPr>
            <a:r>
              <a:rPr lang="en-US" sz="3600" b="1">
                <a:solidFill>
                  <a:srgbClr val="FFFF00"/>
                </a:solidFill>
                <a:latin typeface="Calibri" panose="020F0502020204030204" pitchFamily="34" charset="0"/>
                <a:ea typeface="Calibri" panose="020F0502020204030204" pitchFamily="34" charset="0"/>
                <a:cs typeface="Calibri" panose="020F0502020204030204" pitchFamily="34" charset="0"/>
              </a:rPr>
              <a:t>Babylon (21:1-10)</a:t>
            </a:r>
          </a:p>
          <a:p>
            <a:pPr marL="571500" indent="-571500">
              <a:buFont typeface="Arial" panose="020B0604020202020204" pitchFamily="34" charset="0"/>
              <a:buChar char="•"/>
            </a:pPr>
            <a:r>
              <a:rPr lang="en-US" sz="3600" b="1">
                <a:solidFill>
                  <a:srgbClr val="FFFF00"/>
                </a:solidFill>
                <a:latin typeface="Calibri" panose="020F0502020204030204" pitchFamily="34" charset="0"/>
                <a:ea typeface="Calibri" panose="020F0502020204030204" pitchFamily="34" charset="0"/>
                <a:cs typeface="Calibri" panose="020F0502020204030204" pitchFamily="34" charset="0"/>
              </a:rPr>
              <a:t>Edom (21:11-12)</a:t>
            </a:r>
          </a:p>
          <a:p>
            <a:pPr marL="571500" indent="-571500">
              <a:buFont typeface="Arial" panose="020B0604020202020204" pitchFamily="34" charset="0"/>
              <a:buChar char="•"/>
            </a:pPr>
            <a:r>
              <a:rPr lang="en-US" sz="3600" b="1">
                <a:solidFill>
                  <a:srgbClr val="FFFF00"/>
                </a:solidFill>
                <a:latin typeface="Calibri" panose="020F0502020204030204" pitchFamily="34" charset="0"/>
                <a:ea typeface="Calibri" panose="020F0502020204030204" pitchFamily="34" charset="0"/>
                <a:cs typeface="Calibri" panose="020F0502020204030204" pitchFamily="34" charset="0"/>
              </a:rPr>
              <a:t>Arabia (21:13-17)</a:t>
            </a:r>
          </a:p>
          <a:p>
            <a:pPr marL="571500" indent="-57150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Jerusalem (22:1-25)</a:t>
            </a:r>
          </a:p>
          <a:p>
            <a:pPr marL="571500" indent="-571500">
              <a:buFont typeface="Arial" panose="020B0604020202020204" pitchFamily="34" charset="0"/>
              <a:buChar char="•"/>
            </a:pPr>
            <a:r>
              <a:rPr lang="en-US" sz="3600" b="1" err="1">
                <a:latin typeface="Calibri" panose="020F0502020204030204" pitchFamily="34" charset="0"/>
                <a:ea typeface="Calibri" panose="020F0502020204030204" pitchFamily="34" charset="0"/>
                <a:cs typeface="Calibri" panose="020F0502020204030204" pitchFamily="34" charset="0"/>
              </a:rPr>
              <a:t>Tyre</a:t>
            </a:r>
            <a:r>
              <a:rPr lang="en-US" sz="3600" b="1">
                <a:latin typeface="Calibri" panose="020F0502020204030204" pitchFamily="34" charset="0"/>
                <a:ea typeface="Calibri" panose="020F0502020204030204" pitchFamily="34" charset="0"/>
                <a:cs typeface="Calibri" panose="020F0502020204030204" pitchFamily="34" charset="0"/>
              </a:rPr>
              <a:t> (23:1-18)</a:t>
            </a:r>
          </a:p>
        </p:txBody>
      </p:sp>
      <p:sp>
        <p:nvSpPr>
          <p:cNvPr id="7" name="TextBox 6">
            <a:extLst>
              <a:ext uri="{FF2B5EF4-FFF2-40B4-BE49-F238E27FC236}">
                <a16:creationId xmlns:a16="http://schemas.microsoft.com/office/drawing/2014/main" id="{72D95FA7-85FD-40CD-90DE-43A9657DDCE0}"/>
              </a:ext>
            </a:extLst>
          </p:cNvPr>
          <p:cNvSpPr txBox="1"/>
          <p:nvPr/>
        </p:nvSpPr>
        <p:spPr>
          <a:xfrm>
            <a:off x="307665" y="4221255"/>
            <a:ext cx="11103219" cy="2539157"/>
          </a:xfrm>
          <a:prstGeom prst="rect">
            <a:avLst/>
          </a:prstGeom>
          <a:noFill/>
          <a:ln w="63500">
            <a:noFill/>
          </a:ln>
        </p:spPr>
        <p:txBody>
          <a:bodyPr wrap="square" rtlCol="0">
            <a:spAutoFit/>
          </a:bodyPr>
          <a:lstStyle/>
          <a:p>
            <a:pPr marL="571500" indent="-571500">
              <a:spcAft>
                <a:spcPts val="6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24: Worldwide Judgment / A Remnant</a:t>
            </a:r>
          </a:p>
          <a:p>
            <a:pPr marL="571500" indent="-571500">
              <a:spcAft>
                <a:spcPts val="6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25: Fulfillment of God’s Plans</a:t>
            </a:r>
          </a:p>
          <a:p>
            <a:pPr marL="571500" indent="-571500">
              <a:spcAft>
                <a:spcPts val="6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26: The People of God</a:t>
            </a:r>
          </a:p>
          <a:p>
            <a:pPr marL="571500" indent="-571500">
              <a:spcAft>
                <a:spcPts val="6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27: Israel Fulfills its Purpose</a:t>
            </a:r>
          </a:p>
        </p:txBody>
      </p:sp>
    </p:spTree>
    <p:extLst>
      <p:ext uri="{BB962C8B-B14F-4D97-AF65-F5344CB8AC3E}">
        <p14:creationId xmlns:p14="http://schemas.microsoft.com/office/powerpoint/2010/main" val="17738238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60E6181F-A55C-2E86-FAEF-E0A1942053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89" b="968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819702" y="2720429"/>
            <a:ext cx="10552591" cy="3785652"/>
          </a:xfrm>
          <a:prstGeom prst="rect">
            <a:avLst/>
          </a:prstGeom>
          <a:solidFill>
            <a:srgbClr val="443B39">
              <a:alpha val="70000"/>
            </a:srgbClr>
          </a:solidFill>
          <a:ln w="63500">
            <a:noFill/>
          </a:ln>
        </p:spPr>
        <p:txBody>
          <a:bodyPr wrap="square" rtlCol="0">
            <a:spAutoFit/>
          </a:bodyPr>
          <a:lstStyle/>
          <a:p>
            <a:r>
              <a:rPr lang="en-US" sz="40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16 </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For thus the Lord said to me, “Within a year, according to the years of a hired worker, all the glory of Kedar will come to an end. </a:t>
            </a:r>
            <a:r>
              <a:rPr lang="en-US" sz="40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17</a:t>
            </a: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And the remainder of the archers of the mighty men of the sons of Kedar will be few, for the Lord, the God of Israel, has spoken.”</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923330"/>
          </a:xfrm>
          <a:prstGeom prst="rect">
            <a:avLst/>
          </a:prstGeom>
          <a:no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#8 – Arabia (Isaiah 21:13-17)</a:t>
            </a:r>
          </a:p>
        </p:txBody>
      </p:sp>
      <p:sp>
        <p:nvSpPr>
          <p:cNvPr id="2" name="Rectangle: Rounded Corners 1">
            <a:extLst>
              <a:ext uri="{FF2B5EF4-FFF2-40B4-BE49-F238E27FC236}">
                <a16:creationId xmlns:a16="http://schemas.microsoft.com/office/drawing/2014/main" id="{01583A4D-4E67-67AB-FAA2-46FE661E7738}"/>
              </a:ext>
            </a:extLst>
          </p:cNvPr>
          <p:cNvSpPr/>
          <p:nvPr/>
        </p:nvSpPr>
        <p:spPr>
          <a:xfrm>
            <a:off x="3756374" y="986948"/>
            <a:ext cx="4679245" cy="1669862"/>
          </a:xfrm>
          <a:prstGeom prst="roundRect">
            <a:avLst/>
          </a:prstGeom>
          <a:solidFill>
            <a:srgbClr val="443B39"/>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The Arabian tribes will also be defeated!</a:t>
            </a:r>
          </a:p>
        </p:txBody>
      </p:sp>
    </p:spTree>
    <p:extLst>
      <p:ext uri="{BB962C8B-B14F-4D97-AF65-F5344CB8AC3E}">
        <p14:creationId xmlns:p14="http://schemas.microsoft.com/office/powerpoint/2010/main" val="172638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60E6181F-A55C-2E86-FAEF-E0A1942053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89" b="968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819702" y="3780217"/>
            <a:ext cx="10552591" cy="2554545"/>
          </a:xfrm>
          <a:prstGeom prst="rect">
            <a:avLst/>
          </a:prstGeom>
          <a:solidFill>
            <a:srgbClr val="443B39">
              <a:alpha val="70000"/>
            </a:srgbClr>
          </a:solidFill>
          <a:ln w="63500">
            <a:noFill/>
          </a:ln>
        </p:spPr>
        <p:txBody>
          <a:bodyPr wrap="square" rtlCol="0">
            <a:spAutoFit/>
          </a:bodyPr>
          <a:lstStyle/>
          <a:p>
            <a:pPr marL="571500" indent="-571500">
              <a:buFont typeface="Arial" panose="020B0604020202020204" pitchFamily="34" charset="0"/>
              <a:buChar char="•"/>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Babylon is going to fall</a:t>
            </a:r>
          </a:p>
          <a:p>
            <a:pPr marL="571500" indent="-571500">
              <a:buFont typeface="Arial" panose="020B0604020202020204" pitchFamily="34" charset="0"/>
              <a:buChar char="•"/>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Edom is going to fall – her only hope is repentance and coming to Judah (to Yahweh)</a:t>
            </a:r>
          </a:p>
          <a:p>
            <a:pPr marL="571500" indent="-571500">
              <a:buFont typeface="Arial" panose="020B0604020202020204" pitchFamily="34" charset="0"/>
              <a:buChar char="•"/>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Arabian tribes are going to fall</a:t>
            </a:r>
          </a:p>
        </p:txBody>
      </p:sp>
      <p:sp>
        <p:nvSpPr>
          <p:cNvPr id="2" name="TextBox 1">
            <a:extLst>
              <a:ext uri="{FF2B5EF4-FFF2-40B4-BE49-F238E27FC236}">
                <a16:creationId xmlns:a16="http://schemas.microsoft.com/office/drawing/2014/main" id="{B7279406-F253-3E4C-B0AB-DDD0EC01FDCE}"/>
              </a:ext>
            </a:extLst>
          </p:cNvPr>
          <p:cNvSpPr txBox="1"/>
          <p:nvPr/>
        </p:nvSpPr>
        <p:spPr>
          <a:xfrm>
            <a:off x="529937" y="0"/>
            <a:ext cx="11132122" cy="923330"/>
          </a:xfrm>
          <a:prstGeom prst="rect">
            <a:avLst/>
          </a:prstGeom>
          <a:no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Oracles # 6 - 8</a:t>
            </a:r>
          </a:p>
        </p:txBody>
      </p:sp>
      <p:sp>
        <p:nvSpPr>
          <p:cNvPr id="3" name="TextBox 2">
            <a:extLst>
              <a:ext uri="{FF2B5EF4-FFF2-40B4-BE49-F238E27FC236}">
                <a16:creationId xmlns:a16="http://schemas.microsoft.com/office/drawing/2014/main" id="{0ABAAD90-2DAA-A05C-33A2-AD6D443D8D2D}"/>
              </a:ext>
            </a:extLst>
          </p:cNvPr>
          <p:cNvSpPr txBox="1"/>
          <p:nvPr/>
        </p:nvSpPr>
        <p:spPr>
          <a:xfrm>
            <a:off x="529937" y="2795314"/>
            <a:ext cx="11132122" cy="923330"/>
          </a:xfrm>
          <a:prstGeom prst="rect">
            <a:avLst/>
          </a:prstGeom>
          <a:no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repetitive theme!</a:t>
            </a:r>
          </a:p>
        </p:txBody>
      </p:sp>
    </p:spTree>
    <p:extLst>
      <p:ext uri="{BB962C8B-B14F-4D97-AF65-F5344CB8AC3E}">
        <p14:creationId xmlns:p14="http://schemas.microsoft.com/office/powerpoint/2010/main" val="312312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60E6181F-A55C-2E86-FAEF-E0A1942053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89" b="968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819702" y="3780217"/>
            <a:ext cx="10552591" cy="2554545"/>
          </a:xfrm>
          <a:prstGeom prst="rect">
            <a:avLst/>
          </a:prstGeom>
          <a:solidFill>
            <a:srgbClr val="443B39">
              <a:alpha val="70000"/>
            </a:srgbClr>
          </a:solidFill>
          <a:ln w="63500">
            <a:noFill/>
          </a:ln>
        </p:spPr>
        <p:txBody>
          <a:bodyPr wrap="square" rtlCol="0">
            <a:spAutoFit/>
          </a:bodyPr>
          <a:lstStyle/>
          <a:p>
            <a:pPr marL="571500" indent="-571500">
              <a:buFont typeface="Arial" panose="020B0604020202020204" pitchFamily="34" charset="0"/>
              <a:buChar char="•"/>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Babylon is going to fall</a:t>
            </a:r>
          </a:p>
          <a:p>
            <a:pPr marL="571500" indent="-571500">
              <a:buFont typeface="Arial" panose="020B0604020202020204" pitchFamily="34" charset="0"/>
              <a:buChar char="•"/>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Edom is going to fall – </a:t>
            </a:r>
            <a:r>
              <a:rPr lang="en-US" sz="40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her only hope is repentance and coming to Judah (to Yahweh)</a:t>
            </a:r>
          </a:p>
          <a:p>
            <a:pPr marL="571500" indent="-571500">
              <a:buFont typeface="Arial" panose="020B0604020202020204" pitchFamily="34" charset="0"/>
              <a:buChar char="•"/>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Arabian tribes are going to fall</a:t>
            </a:r>
          </a:p>
        </p:txBody>
      </p:sp>
      <p:sp>
        <p:nvSpPr>
          <p:cNvPr id="2" name="TextBox 1">
            <a:extLst>
              <a:ext uri="{FF2B5EF4-FFF2-40B4-BE49-F238E27FC236}">
                <a16:creationId xmlns:a16="http://schemas.microsoft.com/office/drawing/2014/main" id="{B7279406-F253-3E4C-B0AB-DDD0EC01FDCE}"/>
              </a:ext>
            </a:extLst>
          </p:cNvPr>
          <p:cNvSpPr txBox="1"/>
          <p:nvPr/>
        </p:nvSpPr>
        <p:spPr>
          <a:xfrm>
            <a:off x="529937" y="0"/>
            <a:ext cx="11132122" cy="923330"/>
          </a:xfrm>
          <a:prstGeom prst="rect">
            <a:avLst/>
          </a:prstGeom>
          <a:no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Oracles # 6 - 8</a:t>
            </a:r>
          </a:p>
        </p:txBody>
      </p:sp>
      <p:sp>
        <p:nvSpPr>
          <p:cNvPr id="3" name="TextBox 2">
            <a:extLst>
              <a:ext uri="{FF2B5EF4-FFF2-40B4-BE49-F238E27FC236}">
                <a16:creationId xmlns:a16="http://schemas.microsoft.com/office/drawing/2014/main" id="{0ABAAD90-2DAA-A05C-33A2-AD6D443D8D2D}"/>
              </a:ext>
            </a:extLst>
          </p:cNvPr>
          <p:cNvSpPr txBox="1"/>
          <p:nvPr/>
        </p:nvSpPr>
        <p:spPr>
          <a:xfrm>
            <a:off x="529937" y="2795314"/>
            <a:ext cx="11132122" cy="923330"/>
          </a:xfrm>
          <a:prstGeom prst="rect">
            <a:avLst/>
          </a:prstGeom>
          <a:no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repetitive theme!</a:t>
            </a:r>
          </a:p>
        </p:txBody>
      </p:sp>
    </p:spTree>
    <p:extLst>
      <p:ext uri="{BB962C8B-B14F-4D97-AF65-F5344CB8AC3E}">
        <p14:creationId xmlns:p14="http://schemas.microsoft.com/office/powerpoint/2010/main" val="16029343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60E6181F-A55C-2E86-FAEF-E0A1942053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89" b="968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529937" y="4008817"/>
            <a:ext cx="11132122" cy="1754326"/>
          </a:xfrm>
          <a:prstGeom prst="rect">
            <a:avLst/>
          </a:prstGeom>
          <a:solidFill>
            <a:srgbClr val="443B39">
              <a:alpha val="70000"/>
            </a:srgbClr>
          </a:solidFill>
          <a:ln w="63500">
            <a:noFill/>
          </a:ln>
        </p:spPr>
        <p:txBody>
          <a:bodyPr wrap="square" rtlCol="0">
            <a:spAutoFit/>
          </a:bodyPr>
          <a:lstStyle/>
          <a:p>
            <a:pPr>
              <a:spcAft>
                <a:spcPts val="2400"/>
              </a:spcAft>
            </a:pPr>
            <a:r>
              <a:rPr lang="en-US" sz="44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God says again and again, </a:t>
            </a:r>
          </a:p>
          <a:p>
            <a:pPr algn="ctr">
              <a:spcAft>
                <a:spcPts val="2400"/>
              </a:spcAft>
            </a:pPr>
            <a:r>
              <a:rPr lang="en-US" sz="44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“Trust me – salvation is found in no one else!”</a:t>
            </a:r>
          </a:p>
        </p:txBody>
      </p:sp>
      <p:sp>
        <p:nvSpPr>
          <p:cNvPr id="2" name="TextBox 1">
            <a:extLst>
              <a:ext uri="{FF2B5EF4-FFF2-40B4-BE49-F238E27FC236}">
                <a16:creationId xmlns:a16="http://schemas.microsoft.com/office/drawing/2014/main" id="{B7279406-F253-3E4C-B0AB-DDD0EC01FDCE}"/>
              </a:ext>
            </a:extLst>
          </p:cNvPr>
          <p:cNvSpPr txBox="1"/>
          <p:nvPr/>
        </p:nvSpPr>
        <p:spPr>
          <a:xfrm>
            <a:off x="529937" y="0"/>
            <a:ext cx="11132122" cy="923330"/>
          </a:xfrm>
          <a:prstGeom prst="rect">
            <a:avLst/>
          </a:prstGeom>
          <a:no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Oracles # 6 - 8</a:t>
            </a:r>
          </a:p>
        </p:txBody>
      </p:sp>
      <p:sp>
        <p:nvSpPr>
          <p:cNvPr id="3" name="TextBox 2">
            <a:extLst>
              <a:ext uri="{FF2B5EF4-FFF2-40B4-BE49-F238E27FC236}">
                <a16:creationId xmlns:a16="http://schemas.microsoft.com/office/drawing/2014/main" id="{0ABAAD90-2DAA-A05C-33A2-AD6D443D8D2D}"/>
              </a:ext>
            </a:extLst>
          </p:cNvPr>
          <p:cNvSpPr txBox="1"/>
          <p:nvPr/>
        </p:nvSpPr>
        <p:spPr>
          <a:xfrm>
            <a:off x="529937" y="2795314"/>
            <a:ext cx="11132122" cy="923330"/>
          </a:xfrm>
          <a:prstGeom prst="rect">
            <a:avLst/>
          </a:prstGeom>
          <a:noFill/>
        </p:spPr>
        <p:txBody>
          <a:bodyPr wrap="square" rtlCol="0">
            <a:spAutoFit/>
          </a:bodyPr>
          <a:lstStyle/>
          <a:p>
            <a:pPr algn="ctr"/>
            <a:r>
              <a:rPr lang="en-US" sz="5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repetitive theme!</a:t>
            </a:r>
          </a:p>
        </p:txBody>
      </p:sp>
    </p:spTree>
    <p:extLst>
      <p:ext uri="{BB962C8B-B14F-4D97-AF65-F5344CB8AC3E}">
        <p14:creationId xmlns:p14="http://schemas.microsoft.com/office/powerpoint/2010/main" val="5706223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60E6181F-A55C-2E86-FAEF-E0A1942053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89" b="968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819702" y="2952903"/>
            <a:ext cx="10552591" cy="1938992"/>
          </a:xfrm>
          <a:prstGeom prst="rect">
            <a:avLst/>
          </a:prstGeom>
          <a:solidFill>
            <a:srgbClr val="443B39">
              <a:alpha val="70000"/>
            </a:srgbClr>
          </a:solidFill>
          <a:ln w="63500">
            <a:noFill/>
          </a:ln>
        </p:spPr>
        <p:txBody>
          <a:bodyPr wrap="square" rtlCol="0">
            <a:spAutoFit/>
          </a:bodyPr>
          <a:lstStyle/>
          <a:p>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“Salvation is found in no one else, for there is no other name under heaven given to men by which we must be saved.”                       Acts 4:12</a:t>
            </a:r>
          </a:p>
        </p:txBody>
      </p:sp>
      <p:sp>
        <p:nvSpPr>
          <p:cNvPr id="2" name="TextBox 1">
            <a:extLst>
              <a:ext uri="{FF2B5EF4-FFF2-40B4-BE49-F238E27FC236}">
                <a16:creationId xmlns:a16="http://schemas.microsoft.com/office/drawing/2014/main" id="{D3F49530-12B4-DCE7-DAEC-196E4EF894A0}"/>
              </a:ext>
            </a:extLst>
          </p:cNvPr>
          <p:cNvSpPr txBox="1"/>
          <p:nvPr/>
        </p:nvSpPr>
        <p:spPr>
          <a:xfrm>
            <a:off x="529937" y="0"/>
            <a:ext cx="11132122" cy="923330"/>
          </a:xfrm>
          <a:prstGeom prst="rect">
            <a:avLst/>
          </a:prstGeom>
          <a:no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Oracles # 6 - 8</a:t>
            </a:r>
          </a:p>
        </p:txBody>
      </p:sp>
    </p:spTree>
    <p:extLst>
      <p:ext uri="{BB962C8B-B14F-4D97-AF65-F5344CB8AC3E}">
        <p14:creationId xmlns:p14="http://schemas.microsoft.com/office/powerpoint/2010/main" val="328901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60E6181F-A55C-2E86-FAEF-E0A1942053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89" b="968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681996" y="2190904"/>
            <a:ext cx="10828007" cy="4247317"/>
          </a:xfrm>
          <a:prstGeom prst="rect">
            <a:avLst/>
          </a:prstGeom>
          <a:solidFill>
            <a:srgbClr val="443B39">
              <a:alpha val="70000"/>
            </a:srgbClr>
          </a:solidFill>
          <a:ln w="63500">
            <a:noFill/>
          </a:ln>
        </p:spPr>
        <p:txBody>
          <a:bodyPr wrap="square" rtlCol="0">
            <a:spAutoFit/>
          </a:bodyPr>
          <a:lstStyle/>
          <a:p>
            <a:pPr>
              <a:spcAft>
                <a:spcPts val="1800"/>
              </a:spcAft>
            </a:pPr>
            <a:r>
              <a:rPr lang="en-US" sz="48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How is God calling you to trust him more?</a:t>
            </a:r>
          </a:p>
          <a:p>
            <a:pPr marL="571500" indent="-571500">
              <a:spcAft>
                <a:spcPts val="1800"/>
              </a:spcAft>
              <a:buFont typeface="Arial" panose="020B0604020202020204" pitchFamily="34" charset="0"/>
              <a:buChar char="•"/>
            </a:pPr>
            <a:r>
              <a:rPr lang="en-US" sz="48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What are the challenges in your life (the “Assyrians”)?</a:t>
            </a:r>
          </a:p>
          <a:p>
            <a:pPr marL="571500" indent="-571500">
              <a:spcAft>
                <a:spcPts val="1800"/>
              </a:spcAft>
              <a:buFont typeface="Arial" panose="020B0604020202020204" pitchFamily="34" charset="0"/>
              <a:buChar char="•"/>
            </a:pPr>
            <a:r>
              <a:rPr lang="en-US" sz="48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What are you trusting in to get you through (the “alliances”)?</a:t>
            </a:r>
          </a:p>
        </p:txBody>
      </p:sp>
    </p:spTree>
    <p:extLst>
      <p:ext uri="{BB962C8B-B14F-4D97-AF65-F5344CB8AC3E}">
        <p14:creationId xmlns:p14="http://schemas.microsoft.com/office/powerpoint/2010/main" val="190146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62A451-E199-02C4-247A-7750B1EE9B08}"/>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3228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OT Preaching link at </a:t>
            </a:r>
            <a:r>
              <a:rPr lang="en-US" sz="3733" b="1" dirty="0" err="1">
                <a:solidFill>
                  <a:srgbClr val="FFFFFF"/>
                </a:solidFill>
                <a:latin typeface="Arial" charset="0"/>
                <a:ea typeface="ＭＳ Ｐゴシック" charset="0"/>
              </a:rPr>
              <a:t>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89244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7E63FECB-9BD1-39BC-6857-3931F7EC1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6" y="0"/>
            <a:ext cx="12289535" cy="6858000"/>
          </a:xfrm>
          <a:prstGeom prst="rect">
            <a:avLst/>
          </a:prstGeom>
        </p:spPr>
      </p:pic>
      <p:sp>
        <p:nvSpPr>
          <p:cNvPr id="9" name="TextBox 8">
            <a:extLst>
              <a:ext uri="{FF2B5EF4-FFF2-40B4-BE49-F238E27FC236}">
                <a16:creationId xmlns:a16="http://schemas.microsoft.com/office/drawing/2014/main" id="{93494920-FB0F-A739-D860-CDC583AA0E9E}"/>
              </a:ext>
            </a:extLst>
          </p:cNvPr>
          <p:cNvSpPr txBox="1"/>
          <p:nvPr/>
        </p:nvSpPr>
        <p:spPr>
          <a:xfrm>
            <a:off x="3761627" y="1107414"/>
            <a:ext cx="3218060" cy="1323439"/>
          </a:xfrm>
          <a:prstGeom prst="rect">
            <a:avLst/>
          </a:prstGeom>
          <a:noFill/>
        </p:spPr>
        <p:txBody>
          <a:bodyPr wrap="none" rtlCol="0">
            <a:spAutoFit/>
          </a:bodyPr>
          <a:lstStyle/>
          <a:p>
            <a:r>
              <a:rPr lang="en-US" sz="80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Assyria</a:t>
            </a:r>
          </a:p>
        </p:txBody>
      </p:sp>
      <p:sp>
        <p:nvSpPr>
          <p:cNvPr id="37" name="TextBox 36">
            <a:extLst>
              <a:ext uri="{FF2B5EF4-FFF2-40B4-BE49-F238E27FC236}">
                <a16:creationId xmlns:a16="http://schemas.microsoft.com/office/drawing/2014/main" id="{CFB620CF-3D2E-ECAE-BD30-7F346B57B185}"/>
              </a:ext>
            </a:extLst>
          </p:cNvPr>
          <p:cNvSpPr txBox="1"/>
          <p:nvPr/>
        </p:nvSpPr>
        <p:spPr>
          <a:xfrm>
            <a:off x="782084" y="3638373"/>
            <a:ext cx="1435008" cy="707886"/>
          </a:xfrm>
          <a:prstGeom prst="rect">
            <a:avLst/>
          </a:prstGeom>
          <a:noFill/>
          <a:effectLst>
            <a:glow rad="127000">
              <a:schemeClr val="bg1"/>
            </a:glow>
          </a:effectLst>
        </p:spPr>
        <p:txBody>
          <a:bodyPr wrap="none" rtlCol="0">
            <a:spAutoFit/>
          </a:bodyPr>
          <a:lstStyle/>
          <a:p>
            <a:r>
              <a:rPr lang="en-US" sz="4000" b="1">
                <a:solidFill>
                  <a:srgbClr val="FFFF00"/>
                </a:solidFill>
                <a:effectLst>
                  <a:glow rad="101600">
                    <a:schemeClr val="bg1"/>
                  </a:glow>
                </a:effectLst>
                <a:latin typeface="Calibri" panose="020F0502020204030204" pitchFamily="34" charset="0"/>
                <a:cs typeface="Calibri" panose="020F0502020204030204" pitchFamily="34" charset="0"/>
              </a:rPr>
              <a:t>Judah</a:t>
            </a:r>
          </a:p>
        </p:txBody>
      </p:sp>
      <p:cxnSp>
        <p:nvCxnSpPr>
          <p:cNvPr id="38" name="Straight Connector 37">
            <a:extLst>
              <a:ext uri="{FF2B5EF4-FFF2-40B4-BE49-F238E27FC236}">
                <a16:creationId xmlns:a16="http://schemas.microsoft.com/office/drawing/2014/main" id="{5EB36362-48F5-1D8B-8AEE-34EAB6956574}"/>
              </a:ext>
            </a:extLst>
          </p:cNvPr>
          <p:cNvCxnSpPr>
            <a:cxnSpLocks/>
          </p:cNvCxnSpPr>
          <p:nvPr/>
        </p:nvCxnSpPr>
        <p:spPr>
          <a:xfrm flipV="1">
            <a:off x="2198406" y="3536226"/>
            <a:ext cx="797227" cy="53268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6C7B3DB-B2B7-9536-DB2C-44B032344BC9}"/>
              </a:ext>
            </a:extLst>
          </p:cNvPr>
          <p:cNvSpPr txBox="1"/>
          <p:nvPr/>
        </p:nvSpPr>
        <p:spPr>
          <a:xfrm>
            <a:off x="6535240" y="4919317"/>
            <a:ext cx="5543697" cy="1815882"/>
          </a:xfrm>
          <a:prstGeom prst="rect">
            <a:avLst/>
          </a:prstGeom>
          <a:solidFill>
            <a:schemeClr val="accent1">
              <a:lumMod val="40000"/>
              <a:lumOff val="60000"/>
              <a:alpha val="60000"/>
            </a:schemeClr>
          </a:solidFill>
        </p:spPr>
        <p:txBody>
          <a:bodyPr wrap="none" rtlCol="0">
            <a:spAutoFit/>
          </a:bodyPr>
          <a:lstStyle/>
          <a:p>
            <a:r>
              <a:rPr lang="en-US" sz="72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Isaiah’s World</a:t>
            </a:r>
          </a:p>
          <a:p>
            <a:pPr algn="ct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(~740 BC)</a:t>
            </a:r>
          </a:p>
        </p:txBody>
      </p:sp>
    </p:spTree>
    <p:extLst>
      <p:ext uri="{BB962C8B-B14F-4D97-AF65-F5344CB8AC3E}">
        <p14:creationId xmlns:p14="http://schemas.microsoft.com/office/powerpoint/2010/main" val="848475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7E63FECB-9BD1-39BC-6857-3931F7EC1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6" y="0"/>
            <a:ext cx="12289535" cy="6858000"/>
          </a:xfrm>
          <a:prstGeom prst="rect">
            <a:avLst/>
          </a:prstGeom>
        </p:spPr>
      </p:pic>
      <p:sp>
        <p:nvSpPr>
          <p:cNvPr id="9" name="TextBox 8">
            <a:extLst>
              <a:ext uri="{FF2B5EF4-FFF2-40B4-BE49-F238E27FC236}">
                <a16:creationId xmlns:a16="http://schemas.microsoft.com/office/drawing/2014/main" id="{93494920-FB0F-A739-D860-CDC583AA0E9E}"/>
              </a:ext>
            </a:extLst>
          </p:cNvPr>
          <p:cNvSpPr txBox="1"/>
          <p:nvPr/>
        </p:nvSpPr>
        <p:spPr>
          <a:xfrm>
            <a:off x="3761627" y="1107414"/>
            <a:ext cx="3218060" cy="1323439"/>
          </a:xfrm>
          <a:prstGeom prst="rect">
            <a:avLst/>
          </a:prstGeom>
          <a:noFill/>
        </p:spPr>
        <p:txBody>
          <a:bodyPr wrap="none" rtlCol="0">
            <a:spAutoFit/>
          </a:bodyPr>
          <a:lstStyle/>
          <a:p>
            <a:r>
              <a:rPr lang="en-US" sz="8000" b="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Assyria</a:t>
            </a:r>
          </a:p>
        </p:txBody>
      </p:sp>
      <p:sp>
        <p:nvSpPr>
          <p:cNvPr id="10" name="TextBox 9">
            <a:extLst>
              <a:ext uri="{FF2B5EF4-FFF2-40B4-BE49-F238E27FC236}">
                <a16:creationId xmlns:a16="http://schemas.microsoft.com/office/drawing/2014/main" id="{F656331E-7CB3-7C26-A04F-F87682C841CC}"/>
              </a:ext>
            </a:extLst>
          </p:cNvPr>
          <p:cNvSpPr txBox="1"/>
          <p:nvPr/>
        </p:nvSpPr>
        <p:spPr>
          <a:xfrm>
            <a:off x="7559911" y="2721114"/>
            <a:ext cx="1919564"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cs typeface="Calibri" panose="020F0502020204030204" pitchFamily="34" charset="0"/>
              </a:rPr>
              <a:t>Babylon</a:t>
            </a:r>
          </a:p>
        </p:txBody>
      </p:sp>
      <p:sp>
        <p:nvSpPr>
          <p:cNvPr id="11" name="TextBox 10">
            <a:extLst>
              <a:ext uri="{FF2B5EF4-FFF2-40B4-BE49-F238E27FC236}">
                <a16:creationId xmlns:a16="http://schemas.microsoft.com/office/drawing/2014/main" id="{E79CEF52-86A2-8D57-12B4-01BB24A8ADE9}"/>
              </a:ext>
            </a:extLst>
          </p:cNvPr>
          <p:cNvSpPr txBox="1"/>
          <p:nvPr/>
        </p:nvSpPr>
        <p:spPr>
          <a:xfrm>
            <a:off x="586087" y="6055626"/>
            <a:ext cx="1212191"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Cush</a:t>
            </a:r>
          </a:p>
        </p:txBody>
      </p:sp>
      <p:sp>
        <p:nvSpPr>
          <p:cNvPr id="12" name="TextBox 11">
            <a:extLst>
              <a:ext uri="{FF2B5EF4-FFF2-40B4-BE49-F238E27FC236}">
                <a16:creationId xmlns:a16="http://schemas.microsoft.com/office/drawing/2014/main" id="{E5B86318-9B9E-7150-AEFC-3EE2D5F8CFA7}"/>
              </a:ext>
            </a:extLst>
          </p:cNvPr>
          <p:cNvSpPr txBox="1"/>
          <p:nvPr/>
        </p:nvSpPr>
        <p:spPr>
          <a:xfrm>
            <a:off x="293479" y="4598682"/>
            <a:ext cx="1373709"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cs typeface="Calibri" panose="020F0502020204030204" pitchFamily="34" charset="0"/>
              </a:rPr>
              <a:t>Egypt</a:t>
            </a:r>
          </a:p>
        </p:txBody>
      </p:sp>
      <p:grpSp>
        <p:nvGrpSpPr>
          <p:cNvPr id="5" name="Group 4">
            <a:extLst>
              <a:ext uri="{FF2B5EF4-FFF2-40B4-BE49-F238E27FC236}">
                <a16:creationId xmlns:a16="http://schemas.microsoft.com/office/drawing/2014/main" id="{5EA4B237-2B0F-DB0B-1D17-BEE95227094C}"/>
              </a:ext>
            </a:extLst>
          </p:cNvPr>
          <p:cNvGrpSpPr/>
          <p:nvPr/>
        </p:nvGrpSpPr>
        <p:grpSpPr>
          <a:xfrm>
            <a:off x="2884911" y="3978044"/>
            <a:ext cx="1395447" cy="941273"/>
            <a:chOff x="2884911" y="3978044"/>
            <a:chExt cx="1395447" cy="941273"/>
          </a:xfrm>
        </p:grpSpPr>
        <p:sp>
          <p:nvSpPr>
            <p:cNvPr id="13" name="TextBox 12">
              <a:extLst>
                <a:ext uri="{FF2B5EF4-FFF2-40B4-BE49-F238E27FC236}">
                  <a16:creationId xmlns:a16="http://schemas.microsoft.com/office/drawing/2014/main" id="{6F8C5E1F-5418-A675-9433-1C0A2485BEE3}"/>
                </a:ext>
              </a:extLst>
            </p:cNvPr>
            <p:cNvSpPr txBox="1"/>
            <p:nvPr/>
          </p:nvSpPr>
          <p:spPr>
            <a:xfrm>
              <a:off x="2884911" y="4211431"/>
              <a:ext cx="1395447"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Edom</a:t>
              </a:r>
            </a:p>
          </p:txBody>
        </p:sp>
        <p:cxnSp>
          <p:nvCxnSpPr>
            <p:cNvPr id="18" name="Straight Connector 17">
              <a:extLst>
                <a:ext uri="{FF2B5EF4-FFF2-40B4-BE49-F238E27FC236}">
                  <a16:creationId xmlns:a16="http://schemas.microsoft.com/office/drawing/2014/main" id="{FD1A7979-E48B-1283-C349-DF4A69514EDC}"/>
                </a:ext>
              </a:extLst>
            </p:cNvPr>
            <p:cNvCxnSpPr/>
            <p:nvPr/>
          </p:nvCxnSpPr>
          <p:spPr>
            <a:xfrm>
              <a:off x="3111375" y="3978044"/>
              <a:ext cx="180465" cy="46677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9395A33C-8D37-F071-6CF2-B4C59281C89E}"/>
              </a:ext>
            </a:extLst>
          </p:cNvPr>
          <p:cNvGrpSpPr/>
          <p:nvPr/>
        </p:nvGrpSpPr>
        <p:grpSpPr>
          <a:xfrm>
            <a:off x="3430741" y="3594231"/>
            <a:ext cx="1523922" cy="858312"/>
            <a:chOff x="3430741" y="3594231"/>
            <a:chExt cx="1523922" cy="858312"/>
          </a:xfrm>
        </p:grpSpPr>
        <p:sp>
          <p:nvSpPr>
            <p:cNvPr id="16" name="TextBox 15">
              <a:extLst>
                <a:ext uri="{FF2B5EF4-FFF2-40B4-BE49-F238E27FC236}">
                  <a16:creationId xmlns:a16="http://schemas.microsoft.com/office/drawing/2014/main" id="{E898376D-6090-4A8C-E244-32799BF912BB}"/>
                </a:ext>
              </a:extLst>
            </p:cNvPr>
            <p:cNvSpPr txBox="1"/>
            <p:nvPr/>
          </p:nvSpPr>
          <p:spPr>
            <a:xfrm>
              <a:off x="3516449" y="3744657"/>
              <a:ext cx="1438214"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Moab</a:t>
              </a:r>
            </a:p>
          </p:txBody>
        </p:sp>
        <p:cxnSp>
          <p:nvCxnSpPr>
            <p:cNvPr id="19" name="Straight Connector 18">
              <a:extLst>
                <a:ext uri="{FF2B5EF4-FFF2-40B4-BE49-F238E27FC236}">
                  <a16:creationId xmlns:a16="http://schemas.microsoft.com/office/drawing/2014/main" id="{6641E7E5-547B-A8BE-9F0A-3DF06B270543}"/>
                </a:ext>
              </a:extLst>
            </p:cNvPr>
            <p:cNvCxnSpPr>
              <a:cxnSpLocks/>
            </p:cNvCxnSpPr>
            <p:nvPr/>
          </p:nvCxnSpPr>
          <p:spPr>
            <a:xfrm>
              <a:off x="3430741" y="3594231"/>
              <a:ext cx="394499" cy="338816"/>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88DC20A4-42D5-8C34-E97A-8BF0F50E699E}"/>
              </a:ext>
            </a:extLst>
          </p:cNvPr>
          <p:cNvGrpSpPr/>
          <p:nvPr/>
        </p:nvGrpSpPr>
        <p:grpSpPr>
          <a:xfrm>
            <a:off x="3516449" y="2645923"/>
            <a:ext cx="3261357" cy="707886"/>
            <a:chOff x="3516449" y="2645923"/>
            <a:chExt cx="3261357" cy="707886"/>
          </a:xfrm>
        </p:grpSpPr>
        <p:sp>
          <p:nvSpPr>
            <p:cNvPr id="15" name="TextBox 14">
              <a:extLst>
                <a:ext uri="{FF2B5EF4-FFF2-40B4-BE49-F238E27FC236}">
                  <a16:creationId xmlns:a16="http://schemas.microsoft.com/office/drawing/2014/main" id="{D134C6B4-F069-0CF8-8017-35594487884A}"/>
                </a:ext>
              </a:extLst>
            </p:cNvPr>
            <p:cNvSpPr txBox="1"/>
            <p:nvPr/>
          </p:nvSpPr>
          <p:spPr>
            <a:xfrm>
              <a:off x="3963509" y="2645923"/>
              <a:ext cx="2814297"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Aram (Syria)</a:t>
              </a:r>
            </a:p>
          </p:txBody>
        </p:sp>
        <p:cxnSp>
          <p:nvCxnSpPr>
            <p:cNvPr id="23" name="Straight Connector 22">
              <a:extLst>
                <a:ext uri="{FF2B5EF4-FFF2-40B4-BE49-F238E27FC236}">
                  <a16:creationId xmlns:a16="http://schemas.microsoft.com/office/drawing/2014/main" id="{8F91CA71-59E7-3C0E-A6E2-D7AEF1C904BF}"/>
                </a:ext>
              </a:extLst>
            </p:cNvPr>
            <p:cNvCxnSpPr>
              <a:cxnSpLocks/>
              <a:endCxn id="15" idx="1"/>
            </p:cNvCxnSpPr>
            <p:nvPr/>
          </p:nvCxnSpPr>
          <p:spPr>
            <a:xfrm>
              <a:off x="3516449" y="2965314"/>
              <a:ext cx="447060" cy="3455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7003D8F5-780A-CD43-F543-F233542A354B}"/>
              </a:ext>
            </a:extLst>
          </p:cNvPr>
          <p:cNvGrpSpPr/>
          <p:nvPr/>
        </p:nvGrpSpPr>
        <p:grpSpPr>
          <a:xfrm>
            <a:off x="457877" y="2946776"/>
            <a:ext cx="2283109" cy="707886"/>
            <a:chOff x="457877" y="2946776"/>
            <a:chExt cx="2283109" cy="707886"/>
          </a:xfrm>
        </p:grpSpPr>
        <p:sp>
          <p:nvSpPr>
            <p:cNvPr id="29" name="TextBox 28">
              <a:extLst>
                <a:ext uri="{FF2B5EF4-FFF2-40B4-BE49-F238E27FC236}">
                  <a16:creationId xmlns:a16="http://schemas.microsoft.com/office/drawing/2014/main" id="{89B69B58-33FC-758B-BFC3-9C5C7C50DE86}"/>
                </a:ext>
              </a:extLst>
            </p:cNvPr>
            <p:cNvSpPr txBox="1"/>
            <p:nvPr/>
          </p:nvSpPr>
          <p:spPr>
            <a:xfrm>
              <a:off x="457877" y="2946776"/>
              <a:ext cx="1870064"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Philistia</a:t>
              </a:r>
            </a:p>
          </p:txBody>
        </p:sp>
        <p:cxnSp>
          <p:nvCxnSpPr>
            <p:cNvPr id="30" name="Straight Connector 29">
              <a:extLst>
                <a:ext uri="{FF2B5EF4-FFF2-40B4-BE49-F238E27FC236}">
                  <a16:creationId xmlns:a16="http://schemas.microsoft.com/office/drawing/2014/main" id="{9185408C-14F7-66CC-3AA7-AABECADC50DC}"/>
                </a:ext>
              </a:extLst>
            </p:cNvPr>
            <p:cNvCxnSpPr>
              <a:cxnSpLocks/>
            </p:cNvCxnSpPr>
            <p:nvPr/>
          </p:nvCxnSpPr>
          <p:spPr>
            <a:xfrm>
              <a:off x="2242140" y="3334828"/>
              <a:ext cx="498846" cy="17644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4E22ED63-8412-65CF-D70D-C52D8C00C512}"/>
              </a:ext>
            </a:extLst>
          </p:cNvPr>
          <p:cNvGrpSpPr/>
          <p:nvPr/>
        </p:nvGrpSpPr>
        <p:grpSpPr>
          <a:xfrm>
            <a:off x="1098773" y="1642215"/>
            <a:ext cx="2263761" cy="1211271"/>
            <a:chOff x="1098773" y="1642215"/>
            <a:chExt cx="2263761" cy="1211271"/>
          </a:xfrm>
        </p:grpSpPr>
        <p:sp>
          <p:nvSpPr>
            <p:cNvPr id="28" name="TextBox 27">
              <a:extLst>
                <a:ext uri="{FF2B5EF4-FFF2-40B4-BE49-F238E27FC236}">
                  <a16:creationId xmlns:a16="http://schemas.microsoft.com/office/drawing/2014/main" id="{355749DB-8779-8B6E-838E-EDD001382414}"/>
                </a:ext>
              </a:extLst>
            </p:cNvPr>
            <p:cNvSpPr txBox="1"/>
            <p:nvPr/>
          </p:nvSpPr>
          <p:spPr>
            <a:xfrm>
              <a:off x="1098773" y="1642215"/>
              <a:ext cx="2263761"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Phoenicia</a:t>
              </a:r>
            </a:p>
          </p:txBody>
        </p:sp>
        <p:cxnSp>
          <p:nvCxnSpPr>
            <p:cNvPr id="32" name="Straight Connector 31">
              <a:extLst>
                <a:ext uri="{FF2B5EF4-FFF2-40B4-BE49-F238E27FC236}">
                  <a16:creationId xmlns:a16="http://schemas.microsoft.com/office/drawing/2014/main" id="{616E6ED5-2B87-C5AE-5115-DA6505CC9AE1}"/>
                </a:ext>
              </a:extLst>
            </p:cNvPr>
            <p:cNvCxnSpPr>
              <a:cxnSpLocks/>
            </p:cNvCxnSpPr>
            <p:nvPr/>
          </p:nvCxnSpPr>
          <p:spPr>
            <a:xfrm>
              <a:off x="2712525" y="2217420"/>
              <a:ext cx="398850" cy="636066"/>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2D371A8-08E8-E271-8141-6A1F4B671FFF}"/>
              </a:ext>
            </a:extLst>
          </p:cNvPr>
          <p:cNvGrpSpPr/>
          <p:nvPr/>
        </p:nvGrpSpPr>
        <p:grpSpPr>
          <a:xfrm>
            <a:off x="1153437" y="2281664"/>
            <a:ext cx="1957938" cy="869613"/>
            <a:chOff x="1153437" y="2281664"/>
            <a:chExt cx="1957938" cy="869613"/>
          </a:xfrm>
        </p:grpSpPr>
        <p:cxnSp>
          <p:nvCxnSpPr>
            <p:cNvPr id="35" name="Straight Connector 34">
              <a:extLst>
                <a:ext uri="{FF2B5EF4-FFF2-40B4-BE49-F238E27FC236}">
                  <a16:creationId xmlns:a16="http://schemas.microsoft.com/office/drawing/2014/main" id="{77C9F5ED-EAFF-CC92-0C37-8B0C0A4089C6}"/>
                </a:ext>
              </a:extLst>
            </p:cNvPr>
            <p:cNvCxnSpPr>
              <a:cxnSpLocks/>
            </p:cNvCxnSpPr>
            <p:nvPr/>
          </p:nvCxnSpPr>
          <p:spPr>
            <a:xfrm>
              <a:off x="2475023" y="2858555"/>
              <a:ext cx="636352" cy="29272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987A703-9F93-F40C-A43A-A8A4AA2FC0C3}"/>
                </a:ext>
              </a:extLst>
            </p:cNvPr>
            <p:cNvSpPr txBox="1"/>
            <p:nvPr/>
          </p:nvSpPr>
          <p:spPr>
            <a:xfrm>
              <a:off x="1153437" y="2281664"/>
              <a:ext cx="1335558"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Israel</a:t>
              </a:r>
            </a:p>
          </p:txBody>
        </p:sp>
      </p:grpSp>
      <p:sp>
        <p:nvSpPr>
          <p:cNvPr id="37" name="TextBox 36">
            <a:extLst>
              <a:ext uri="{FF2B5EF4-FFF2-40B4-BE49-F238E27FC236}">
                <a16:creationId xmlns:a16="http://schemas.microsoft.com/office/drawing/2014/main" id="{CFB620CF-3D2E-ECAE-BD30-7F346B57B185}"/>
              </a:ext>
            </a:extLst>
          </p:cNvPr>
          <p:cNvSpPr txBox="1"/>
          <p:nvPr/>
        </p:nvSpPr>
        <p:spPr>
          <a:xfrm>
            <a:off x="782084" y="3638373"/>
            <a:ext cx="1435008" cy="707886"/>
          </a:xfrm>
          <a:prstGeom prst="rect">
            <a:avLst/>
          </a:prstGeom>
          <a:noFill/>
          <a:effectLst>
            <a:glow rad="127000">
              <a:schemeClr val="bg1"/>
            </a:glow>
          </a:effectLst>
        </p:spPr>
        <p:txBody>
          <a:bodyPr wrap="none" rtlCol="0">
            <a:spAutoFit/>
          </a:bodyPr>
          <a:lstStyle/>
          <a:p>
            <a:r>
              <a:rPr lang="en-US" sz="4000" b="1">
                <a:solidFill>
                  <a:srgbClr val="FFFF00"/>
                </a:solidFill>
                <a:effectLst>
                  <a:glow rad="101600">
                    <a:schemeClr val="bg1"/>
                  </a:glow>
                </a:effectLst>
                <a:latin typeface="Calibri" panose="020F0502020204030204" pitchFamily="34" charset="0"/>
                <a:cs typeface="Calibri" panose="020F0502020204030204" pitchFamily="34" charset="0"/>
              </a:rPr>
              <a:t>Judah</a:t>
            </a:r>
          </a:p>
        </p:txBody>
      </p:sp>
      <p:cxnSp>
        <p:nvCxnSpPr>
          <p:cNvPr id="38" name="Straight Connector 37">
            <a:extLst>
              <a:ext uri="{FF2B5EF4-FFF2-40B4-BE49-F238E27FC236}">
                <a16:creationId xmlns:a16="http://schemas.microsoft.com/office/drawing/2014/main" id="{5EB36362-48F5-1D8B-8AEE-34EAB6956574}"/>
              </a:ext>
            </a:extLst>
          </p:cNvPr>
          <p:cNvCxnSpPr>
            <a:cxnSpLocks/>
          </p:cNvCxnSpPr>
          <p:nvPr/>
        </p:nvCxnSpPr>
        <p:spPr>
          <a:xfrm flipV="1">
            <a:off x="2198406" y="3536226"/>
            <a:ext cx="797227" cy="53268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6C7B3DB-B2B7-9536-DB2C-44B032344BC9}"/>
              </a:ext>
            </a:extLst>
          </p:cNvPr>
          <p:cNvSpPr txBox="1"/>
          <p:nvPr/>
        </p:nvSpPr>
        <p:spPr>
          <a:xfrm>
            <a:off x="6535240" y="4919317"/>
            <a:ext cx="5543697" cy="1815882"/>
          </a:xfrm>
          <a:prstGeom prst="rect">
            <a:avLst/>
          </a:prstGeom>
          <a:solidFill>
            <a:schemeClr val="accent1">
              <a:lumMod val="40000"/>
              <a:lumOff val="60000"/>
              <a:alpha val="60000"/>
            </a:schemeClr>
          </a:solidFill>
        </p:spPr>
        <p:txBody>
          <a:bodyPr wrap="none" rtlCol="0">
            <a:spAutoFit/>
          </a:bodyPr>
          <a:lstStyle/>
          <a:p>
            <a:r>
              <a:rPr lang="en-US" sz="72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Isaiah’s World</a:t>
            </a:r>
          </a:p>
          <a:p>
            <a:pPr algn="ct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(~740 BC)</a:t>
            </a:r>
          </a:p>
        </p:txBody>
      </p:sp>
      <p:sp>
        <p:nvSpPr>
          <p:cNvPr id="20" name="TextBox 19">
            <a:extLst>
              <a:ext uri="{FF2B5EF4-FFF2-40B4-BE49-F238E27FC236}">
                <a16:creationId xmlns:a16="http://schemas.microsoft.com/office/drawing/2014/main" id="{38FAF82D-93BD-EF22-98EE-5716DE81ACC5}"/>
              </a:ext>
            </a:extLst>
          </p:cNvPr>
          <p:cNvSpPr txBox="1"/>
          <p:nvPr/>
        </p:nvSpPr>
        <p:spPr>
          <a:xfrm>
            <a:off x="3430741" y="4919317"/>
            <a:ext cx="1576009"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Arabia</a:t>
            </a:r>
          </a:p>
        </p:txBody>
      </p:sp>
      <p:sp>
        <p:nvSpPr>
          <p:cNvPr id="7" name="Rectangle: Rounded Corners 6">
            <a:extLst>
              <a:ext uri="{FF2B5EF4-FFF2-40B4-BE49-F238E27FC236}">
                <a16:creationId xmlns:a16="http://schemas.microsoft.com/office/drawing/2014/main" id="{E8A31E31-D04F-F82F-542C-853517E025FD}"/>
              </a:ext>
            </a:extLst>
          </p:cNvPr>
          <p:cNvSpPr/>
          <p:nvPr/>
        </p:nvSpPr>
        <p:spPr>
          <a:xfrm>
            <a:off x="5040371" y="3542280"/>
            <a:ext cx="6094524" cy="1323439"/>
          </a:xfrm>
          <a:prstGeom prst="roundRect">
            <a:avLst/>
          </a:prstGeom>
          <a:solidFill>
            <a:srgbClr val="000000"/>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latin typeface="Calibri" panose="020F0502020204030204" pitchFamily="34" charset="0"/>
                <a:cs typeface="Calibri" panose="020F0502020204030204" pitchFamily="34" charset="0"/>
              </a:rPr>
              <a:t>What did the “non-Assyrian” nations have in common?</a:t>
            </a:r>
          </a:p>
        </p:txBody>
      </p:sp>
    </p:spTree>
    <p:extLst>
      <p:ext uri="{BB962C8B-B14F-4D97-AF65-F5344CB8AC3E}">
        <p14:creationId xmlns:p14="http://schemas.microsoft.com/office/powerpoint/2010/main" val="110136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7E63FECB-9BD1-39BC-6857-3931F7EC1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6" y="0"/>
            <a:ext cx="12289535" cy="6858000"/>
          </a:xfrm>
          <a:prstGeom prst="rect">
            <a:avLst/>
          </a:prstGeom>
        </p:spPr>
      </p:pic>
      <p:sp>
        <p:nvSpPr>
          <p:cNvPr id="9" name="TextBox 8">
            <a:extLst>
              <a:ext uri="{FF2B5EF4-FFF2-40B4-BE49-F238E27FC236}">
                <a16:creationId xmlns:a16="http://schemas.microsoft.com/office/drawing/2014/main" id="{93494920-FB0F-A739-D860-CDC583AA0E9E}"/>
              </a:ext>
            </a:extLst>
          </p:cNvPr>
          <p:cNvSpPr txBox="1"/>
          <p:nvPr/>
        </p:nvSpPr>
        <p:spPr>
          <a:xfrm>
            <a:off x="3761627" y="1107414"/>
            <a:ext cx="3218060" cy="1323439"/>
          </a:xfrm>
          <a:prstGeom prst="rect">
            <a:avLst/>
          </a:prstGeom>
          <a:noFill/>
        </p:spPr>
        <p:txBody>
          <a:bodyPr wrap="none" rtlCol="0">
            <a:spAutoFit/>
          </a:bodyPr>
          <a:lstStyle/>
          <a:p>
            <a:r>
              <a:rPr lang="en-US" sz="8000" b="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Assyria</a:t>
            </a:r>
          </a:p>
        </p:txBody>
      </p:sp>
      <p:sp>
        <p:nvSpPr>
          <p:cNvPr id="10" name="TextBox 9">
            <a:extLst>
              <a:ext uri="{FF2B5EF4-FFF2-40B4-BE49-F238E27FC236}">
                <a16:creationId xmlns:a16="http://schemas.microsoft.com/office/drawing/2014/main" id="{F656331E-7CB3-7C26-A04F-F87682C841CC}"/>
              </a:ext>
            </a:extLst>
          </p:cNvPr>
          <p:cNvSpPr txBox="1"/>
          <p:nvPr/>
        </p:nvSpPr>
        <p:spPr>
          <a:xfrm>
            <a:off x="7559911" y="2721114"/>
            <a:ext cx="1919564" cy="707886"/>
          </a:xfrm>
          <a:prstGeom prst="rect">
            <a:avLst/>
          </a:prstGeom>
          <a:noFill/>
        </p:spPr>
        <p:txBody>
          <a:bodyPr wrap="none" rtlCol="0">
            <a:spAutoFit/>
          </a:bodyPr>
          <a:lstStyle/>
          <a:p>
            <a:r>
              <a:rPr lang="en-US" sz="4000" b="1">
                <a:solidFill>
                  <a:srgbClr val="FFFF00"/>
                </a:solidFill>
                <a:effectLst>
                  <a:glow rad="101600">
                    <a:schemeClr val="bg1"/>
                  </a:glow>
                </a:effectLst>
                <a:latin typeface="Calibri" panose="020F0502020204030204" pitchFamily="34" charset="0"/>
                <a:cs typeface="Calibri" panose="020F0502020204030204" pitchFamily="34" charset="0"/>
              </a:rPr>
              <a:t>Babylon</a:t>
            </a:r>
          </a:p>
        </p:txBody>
      </p:sp>
      <p:sp>
        <p:nvSpPr>
          <p:cNvPr id="11" name="TextBox 10">
            <a:extLst>
              <a:ext uri="{FF2B5EF4-FFF2-40B4-BE49-F238E27FC236}">
                <a16:creationId xmlns:a16="http://schemas.microsoft.com/office/drawing/2014/main" id="{E79CEF52-86A2-8D57-12B4-01BB24A8ADE9}"/>
              </a:ext>
            </a:extLst>
          </p:cNvPr>
          <p:cNvSpPr txBox="1"/>
          <p:nvPr/>
        </p:nvSpPr>
        <p:spPr>
          <a:xfrm>
            <a:off x="586087" y="6055626"/>
            <a:ext cx="1212191"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Cush</a:t>
            </a:r>
          </a:p>
        </p:txBody>
      </p:sp>
      <p:sp>
        <p:nvSpPr>
          <p:cNvPr id="12" name="TextBox 11">
            <a:extLst>
              <a:ext uri="{FF2B5EF4-FFF2-40B4-BE49-F238E27FC236}">
                <a16:creationId xmlns:a16="http://schemas.microsoft.com/office/drawing/2014/main" id="{E5B86318-9B9E-7150-AEFC-3EE2D5F8CFA7}"/>
              </a:ext>
            </a:extLst>
          </p:cNvPr>
          <p:cNvSpPr txBox="1"/>
          <p:nvPr/>
        </p:nvSpPr>
        <p:spPr>
          <a:xfrm>
            <a:off x="293479" y="4598682"/>
            <a:ext cx="1373709"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cs typeface="Calibri" panose="020F0502020204030204" pitchFamily="34" charset="0"/>
              </a:rPr>
              <a:t>Egypt</a:t>
            </a:r>
          </a:p>
        </p:txBody>
      </p:sp>
      <p:grpSp>
        <p:nvGrpSpPr>
          <p:cNvPr id="5" name="Group 4">
            <a:extLst>
              <a:ext uri="{FF2B5EF4-FFF2-40B4-BE49-F238E27FC236}">
                <a16:creationId xmlns:a16="http://schemas.microsoft.com/office/drawing/2014/main" id="{5EA4B237-2B0F-DB0B-1D17-BEE95227094C}"/>
              </a:ext>
            </a:extLst>
          </p:cNvPr>
          <p:cNvGrpSpPr/>
          <p:nvPr/>
        </p:nvGrpSpPr>
        <p:grpSpPr>
          <a:xfrm>
            <a:off x="2884911" y="3978044"/>
            <a:ext cx="1395447" cy="941273"/>
            <a:chOff x="2884911" y="3978044"/>
            <a:chExt cx="1395447" cy="941273"/>
          </a:xfrm>
        </p:grpSpPr>
        <p:sp>
          <p:nvSpPr>
            <p:cNvPr id="13" name="TextBox 12">
              <a:extLst>
                <a:ext uri="{FF2B5EF4-FFF2-40B4-BE49-F238E27FC236}">
                  <a16:creationId xmlns:a16="http://schemas.microsoft.com/office/drawing/2014/main" id="{6F8C5E1F-5418-A675-9433-1C0A2485BEE3}"/>
                </a:ext>
              </a:extLst>
            </p:cNvPr>
            <p:cNvSpPr txBox="1"/>
            <p:nvPr/>
          </p:nvSpPr>
          <p:spPr>
            <a:xfrm>
              <a:off x="2884911" y="4211431"/>
              <a:ext cx="1395447" cy="707886"/>
            </a:xfrm>
            <a:prstGeom prst="rect">
              <a:avLst/>
            </a:prstGeom>
            <a:noFill/>
          </p:spPr>
          <p:txBody>
            <a:bodyPr wrap="none" rtlCol="0">
              <a:spAutoFit/>
            </a:bodyPr>
            <a:lstStyle/>
            <a:p>
              <a:r>
                <a:rPr lang="en-US" sz="4000" b="1">
                  <a:solidFill>
                    <a:srgbClr val="FFFF00"/>
                  </a:solidFill>
                  <a:effectLst>
                    <a:glow rad="101600">
                      <a:schemeClr val="bg1"/>
                    </a:glow>
                  </a:effectLst>
                  <a:latin typeface="Calibri" panose="020F0502020204030204" pitchFamily="34" charset="0"/>
                  <a:cs typeface="Calibri" panose="020F0502020204030204" pitchFamily="34" charset="0"/>
                </a:rPr>
                <a:t>Edom</a:t>
              </a:r>
            </a:p>
          </p:txBody>
        </p:sp>
        <p:cxnSp>
          <p:nvCxnSpPr>
            <p:cNvPr id="18" name="Straight Connector 17">
              <a:extLst>
                <a:ext uri="{FF2B5EF4-FFF2-40B4-BE49-F238E27FC236}">
                  <a16:creationId xmlns:a16="http://schemas.microsoft.com/office/drawing/2014/main" id="{FD1A7979-E48B-1283-C349-DF4A69514EDC}"/>
                </a:ext>
              </a:extLst>
            </p:cNvPr>
            <p:cNvCxnSpPr/>
            <p:nvPr/>
          </p:nvCxnSpPr>
          <p:spPr>
            <a:xfrm>
              <a:off x="3111375" y="3978044"/>
              <a:ext cx="180465" cy="46677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9395A33C-8D37-F071-6CF2-B4C59281C89E}"/>
              </a:ext>
            </a:extLst>
          </p:cNvPr>
          <p:cNvGrpSpPr/>
          <p:nvPr/>
        </p:nvGrpSpPr>
        <p:grpSpPr>
          <a:xfrm>
            <a:off x="3430741" y="3594231"/>
            <a:ext cx="1523922" cy="858312"/>
            <a:chOff x="3430741" y="3594231"/>
            <a:chExt cx="1523922" cy="858312"/>
          </a:xfrm>
        </p:grpSpPr>
        <p:sp>
          <p:nvSpPr>
            <p:cNvPr id="16" name="TextBox 15">
              <a:extLst>
                <a:ext uri="{FF2B5EF4-FFF2-40B4-BE49-F238E27FC236}">
                  <a16:creationId xmlns:a16="http://schemas.microsoft.com/office/drawing/2014/main" id="{E898376D-6090-4A8C-E244-32799BF912BB}"/>
                </a:ext>
              </a:extLst>
            </p:cNvPr>
            <p:cNvSpPr txBox="1"/>
            <p:nvPr/>
          </p:nvSpPr>
          <p:spPr>
            <a:xfrm>
              <a:off x="3516449" y="3744657"/>
              <a:ext cx="1438214"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Moab</a:t>
              </a:r>
            </a:p>
          </p:txBody>
        </p:sp>
        <p:cxnSp>
          <p:nvCxnSpPr>
            <p:cNvPr id="19" name="Straight Connector 18">
              <a:extLst>
                <a:ext uri="{FF2B5EF4-FFF2-40B4-BE49-F238E27FC236}">
                  <a16:creationId xmlns:a16="http://schemas.microsoft.com/office/drawing/2014/main" id="{6641E7E5-547B-A8BE-9F0A-3DF06B270543}"/>
                </a:ext>
              </a:extLst>
            </p:cNvPr>
            <p:cNvCxnSpPr>
              <a:cxnSpLocks/>
            </p:cNvCxnSpPr>
            <p:nvPr/>
          </p:nvCxnSpPr>
          <p:spPr>
            <a:xfrm>
              <a:off x="3430741" y="3594231"/>
              <a:ext cx="394499" cy="338816"/>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88DC20A4-42D5-8C34-E97A-8BF0F50E699E}"/>
              </a:ext>
            </a:extLst>
          </p:cNvPr>
          <p:cNvGrpSpPr/>
          <p:nvPr/>
        </p:nvGrpSpPr>
        <p:grpSpPr>
          <a:xfrm>
            <a:off x="3516449" y="2645923"/>
            <a:ext cx="3261357" cy="707886"/>
            <a:chOff x="3516449" y="2645923"/>
            <a:chExt cx="3261357" cy="707886"/>
          </a:xfrm>
        </p:grpSpPr>
        <p:sp>
          <p:nvSpPr>
            <p:cNvPr id="15" name="TextBox 14">
              <a:extLst>
                <a:ext uri="{FF2B5EF4-FFF2-40B4-BE49-F238E27FC236}">
                  <a16:creationId xmlns:a16="http://schemas.microsoft.com/office/drawing/2014/main" id="{D134C6B4-F069-0CF8-8017-35594487884A}"/>
                </a:ext>
              </a:extLst>
            </p:cNvPr>
            <p:cNvSpPr txBox="1"/>
            <p:nvPr/>
          </p:nvSpPr>
          <p:spPr>
            <a:xfrm>
              <a:off x="3963509" y="2645923"/>
              <a:ext cx="2814297"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Aram (Syria)</a:t>
              </a:r>
            </a:p>
          </p:txBody>
        </p:sp>
        <p:cxnSp>
          <p:nvCxnSpPr>
            <p:cNvPr id="23" name="Straight Connector 22">
              <a:extLst>
                <a:ext uri="{FF2B5EF4-FFF2-40B4-BE49-F238E27FC236}">
                  <a16:creationId xmlns:a16="http://schemas.microsoft.com/office/drawing/2014/main" id="{8F91CA71-59E7-3C0E-A6E2-D7AEF1C904BF}"/>
                </a:ext>
              </a:extLst>
            </p:cNvPr>
            <p:cNvCxnSpPr>
              <a:cxnSpLocks/>
              <a:endCxn id="15" idx="1"/>
            </p:cNvCxnSpPr>
            <p:nvPr/>
          </p:nvCxnSpPr>
          <p:spPr>
            <a:xfrm>
              <a:off x="3516449" y="2965314"/>
              <a:ext cx="447060" cy="3455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7003D8F5-780A-CD43-F543-F233542A354B}"/>
              </a:ext>
            </a:extLst>
          </p:cNvPr>
          <p:cNvGrpSpPr/>
          <p:nvPr/>
        </p:nvGrpSpPr>
        <p:grpSpPr>
          <a:xfrm>
            <a:off x="457877" y="2946776"/>
            <a:ext cx="2283109" cy="707886"/>
            <a:chOff x="457877" y="2946776"/>
            <a:chExt cx="2283109" cy="707886"/>
          </a:xfrm>
        </p:grpSpPr>
        <p:sp>
          <p:nvSpPr>
            <p:cNvPr id="29" name="TextBox 28">
              <a:extLst>
                <a:ext uri="{FF2B5EF4-FFF2-40B4-BE49-F238E27FC236}">
                  <a16:creationId xmlns:a16="http://schemas.microsoft.com/office/drawing/2014/main" id="{89B69B58-33FC-758B-BFC3-9C5C7C50DE86}"/>
                </a:ext>
              </a:extLst>
            </p:cNvPr>
            <p:cNvSpPr txBox="1"/>
            <p:nvPr/>
          </p:nvSpPr>
          <p:spPr>
            <a:xfrm>
              <a:off x="457877" y="2946776"/>
              <a:ext cx="1870064"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Philistia</a:t>
              </a:r>
            </a:p>
          </p:txBody>
        </p:sp>
        <p:cxnSp>
          <p:nvCxnSpPr>
            <p:cNvPr id="30" name="Straight Connector 29">
              <a:extLst>
                <a:ext uri="{FF2B5EF4-FFF2-40B4-BE49-F238E27FC236}">
                  <a16:creationId xmlns:a16="http://schemas.microsoft.com/office/drawing/2014/main" id="{9185408C-14F7-66CC-3AA7-AABECADC50DC}"/>
                </a:ext>
              </a:extLst>
            </p:cNvPr>
            <p:cNvCxnSpPr>
              <a:cxnSpLocks/>
            </p:cNvCxnSpPr>
            <p:nvPr/>
          </p:nvCxnSpPr>
          <p:spPr>
            <a:xfrm>
              <a:off x="2242140" y="3334828"/>
              <a:ext cx="498846" cy="17644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4E22ED63-8412-65CF-D70D-C52D8C00C512}"/>
              </a:ext>
            </a:extLst>
          </p:cNvPr>
          <p:cNvGrpSpPr/>
          <p:nvPr/>
        </p:nvGrpSpPr>
        <p:grpSpPr>
          <a:xfrm>
            <a:off x="1098773" y="1642215"/>
            <a:ext cx="2263761" cy="1211271"/>
            <a:chOff x="1098773" y="1642215"/>
            <a:chExt cx="2263761" cy="1211271"/>
          </a:xfrm>
        </p:grpSpPr>
        <p:sp>
          <p:nvSpPr>
            <p:cNvPr id="28" name="TextBox 27">
              <a:extLst>
                <a:ext uri="{FF2B5EF4-FFF2-40B4-BE49-F238E27FC236}">
                  <a16:creationId xmlns:a16="http://schemas.microsoft.com/office/drawing/2014/main" id="{355749DB-8779-8B6E-838E-EDD001382414}"/>
                </a:ext>
              </a:extLst>
            </p:cNvPr>
            <p:cNvSpPr txBox="1"/>
            <p:nvPr/>
          </p:nvSpPr>
          <p:spPr>
            <a:xfrm>
              <a:off x="1098773" y="1642215"/>
              <a:ext cx="2263761"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Phoenicia</a:t>
              </a:r>
            </a:p>
          </p:txBody>
        </p:sp>
        <p:cxnSp>
          <p:nvCxnSpPr>
            <p:cNvPr id="32" name="Straight Connector 31">
              <a:extLst>
                <a:ext uri="{FF2B5EF4-FFF2-40B4-BE49-F238E27FC236}">
                  <a16:creationId xmlns:a16="http://schemas.microsoft.com/office/drawing/2014/main" id="{616E6ED5-2B87-C5AE-5115-DA6505CC9AE1}"/>
                </a:ext>
              </a:extLst>
            </p:cNvPr>
            <p:cNvCxnSpPr>
              <a:cxnSpLocks/>
            </p:cNvCxnSpPr>
            <p:nvPr/>
          </p:nvCxnSpPr>
          <p:spPr>
            <a:xfrm>
              <a:off x="2712525" y="2217420"/>
              <a:ext cx="398850" cy="636066"/>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2D371A8-08E8-E271-8141-6A1F4B671FFF}"/>
              </a:ext>
            </a:extLst>
          </p:cNvPr>
          <p:cNvGrpSpPr/>
          <p:nvPr/>
        </p:nvGrpSpPr>
        <p:grpSpPr>
          <a:xfrm>
            <a:off x="1153437" y="2281664"/>
            <a:ext cx="1957938" cy="869613"/>
            <a:chOff x="1153437" y="2281664"/>
            <a:chExt cx="1957938" cy="869613"/>
          </a:xfrm>
        </p:grpSpPr>
        <p:cxnSp>
          <p:nvCxnSpPr>
            <p:cNvPr id="35" name="Straight Connector 34">
              <a:extLst>
                <a:ext uri="{FF2B5EF4-FFF2-40B4-BE49-F238E27FC236}">
                  <a16:creationId xmlns:a16="http://schemas.microsoft.com/office/drawing/2014/main" id="{77C9F5ED-EAFF-CC92-0C37-8B0C0A4089C6}"/>
                </a:ext>
              </a:extLst>
            </p:cNvPr>
            <p:cNvCxnSpPr>
              <a:cxnSpLocks/>
            </p:cNvCxnSpPr>
            <p:nvPr/>
          </p:nvCxnSpPr>
          <p:spPr>
            <a:xfrm>
              <a:off x="2475023" y="2858555"/>
              <a:ext cx="636352" cy="29272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987A703-9F93-F40C-A43A-A8A4AA2FC0C3}"/>
                </a:ext>
              </a:extLst>
            </p:cNvPr>
            <p:cNvSpPr txBox="1"/>
            <p:nvPr/>
          </p:nvSpPr>
          <p:spPr>
            <a:xfrm>
              <a:off x="1153437" y="2281664"/>
              <a:ext cx="1335558"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Israel</a:t>
              </a:r>
            </a:p>
          </p:txBody>
        </p:sp>
      </p:grpSp>
      <p:sp>
        <p:nvSpPr>
          <p:cNvPr id="37" name="TextBox 36">
            <a:extLst>
              <a:ext uri="{FF2B5EF4-FFF2-40B4-BE49-F238E27FC236}">
                <a16:creationId xmlns:a16="http://schemas.microsoft.com/office/drawing/2014/main" id="{CFB620CF-3D2E-ECAE-BD30-7F346B57B185}"/>
              </a:ext>
            </a:extLst>
          </p:cNvPr>
          <p:cNvSpPr txBox="1"/>
          <p:nvPr/>
        </p:nvSpPr>
        <p:spPr>
          <a:xfrm>
            <a:off x="782084" y="3638373"/>
            <a:ext cx="1435008" cy="707886"/>
          </a:xfrm>
          <a:prstGeom prst="rect">
            <a:avLst/>
          </a:prstGeom>
          <a:noFill/>
          <a:effectLst>
            <a:glow rad="127000">
              <a:schemeClr val="bg1"/>
            </a:glow>
          </a:effectLst>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Judah</a:t>
            </a:r>
          </a:p>
        </p:txBody>
      </p:sp>
      <p:cxnSp>
        <p:nvCxnSpPr>
          <p:cNvPr id="38" name="Straight Connector 37">
            <a:extLst>
              <a:ext uri="{FF2B5EF4-FFF2-40B4-BE49-F238E27FC236}">
                <a16:creationId xmlns:a16="http://schemas.microsoft.com/office/drawing/2014/main" id="{5EB36362-48F5-1D8B-8AEE-34EAB6956574}"/>
              </a:ext>
            </a:extLst>
          </p:cNvPr>
          <p:cNvCxnSpPr>
            <a:cxnSpLocks/>
          </p:cNvCxnSpPr>
          <p:nvPr/>
        </p:nvCxnSpPr>
        <p:spPr>
          <a:xfrm flipV="1">
            <a:off x="2198406" y="3536226"/>
            <a:ext cx="797227" cy="53268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8FAF82D-93BD-EF22-98EE-5716DE81ACC5}"/>
              </a:ext>
            </a:extLst>
          </p:cNvPr>
          <p:cNvSpPr txBox="1"/>
          <p:nvPr/>
        </p:nvSpPr>
        <p:spPr>
          <a:xfrm>
            <a:off x="3430741" y="4919317"/>
            <a:ext cx="1576009" cy="707886"/>
          </a:xfrm>
          <a:prstGeom prst="rect">
            <a:avLst/>
          </a:prstGeom>
          <a:noFill/>
        </p:spPr>
        <p:txBody>
          <a:bodyPr wrap="none" rtlCol="0">
            <a:spAutoFit/>
          </a:bodyPr>
          <a:lstStyle/>
          <a:p>
            <a:r>
              <a:rPr lang="en-US" sz="4000" b="1">
                <a:solidFill>
                  <a:srgbClr val="FFFF00"/>
                </a:solidFill>
                <a:effectLst>
                  <a:glow rad="101600">
                    <a:schemeClr val="bg1"/>
                  </a:glow>
                </a:effectLst>
                <a:latin typeface="Calibri" panose="020F0502020204030204" pitchFamily="34" charset="0"/>
                <a:cs typeface="Calibri" panose="020F0502020204030204" pitchFamily="34" charset="0"/>
              </a:rPr>
              <a:t>Arabia</a:t>
            </a:r>
          </a:p>
        </p:txBody>
      </p:sp>
    </p:spTree>
    <p:extLst>
      <p:ext uri="{BB962C8B-B14F-4D97-AF65-F5344CB8AC3E}">
        <p14:creationId xmlns:p14="http://schemas.microsoft.com/office/powerpoint/2010/main" val="4274311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00E4406-BE64-5ECB-CC1C-7D581A105B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96"/>
          <a:stretch/>
        </p:blipFill>
        <p:spPr bwMode="auto">
          <a:xfrm>
            <a:off x="0" y="0"/>
            <a:ext cx="12192000" cy="68797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298690" y="2081536"/>
            <a:ext cx="6962079" cy="4647426"/>
          </a:xfrm>
          <a:prstGeom prst="rect">
            <a:avLst/>
          </a:prstGeom>
          <a:solidFill>
            <a:srgbClr val="58522F">
              <a:alpha val="80000"/>
            </a:srgbClr>
          </a:solidFill>
          <a:ln w="63500">
            <a:noFill/>
          </a:ln>
        </p:spPr>
        <p:txBody>
          <a:bodyPr wrap="square" rtlCol="0">
            <a:spAutoFit/>
          </a:bodyPr>
          <a:lstStyle/>
          <a:p>
            <a:pPr>
              <a:spcAft>
                <a:spcPts val="600"/>
              </a:spcAft>
            </a:pPr>
            <a:r>
              <a:rPr lang="en-US" sz="38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 </a:t>
            </a:r>
            <a:r>
              <a:rPr lang="en-US" sz="38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 oracle concerning the wilderness of the sea.</a:t>
            </a:r>
          </a:p>
          <a:p>
            <a:pPr>
              <a:spcAft>
                <a:spcPts val="600"/>
              </a:spcAft>
            </a:pPr>
            <a:r>
              <a:rPr lang="en-US" sz="38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As whirlwinds in the Negeb sweep on,</a:t>
            </a:r>
          </a:p>
          <a:p>
            <a:pPr>
              <a:spcAft>
                <a:spcPts val="600"/>
              </a:spcAft>
            </a:pPr>
            <a:r>
              <a:rPr lang="en-US" sz="38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it comes from the wilderness,</a:t>
            </a:r>
          </a:p>
          <a:p>
            <a:pPr>
              <a:spcAft>
                <a:spcPts val="600"/>
              </a:spcAft>
            </a:pPr>
            <a:r>
              <a:rPr lang="en-US" sz="38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from a terrible land.    </a:t>
            </a:r>
          </a:p>
          <a:p>
            <a:pPr>
              <a:spcAft>
                <a:spcPts val="600"/>
              </a:spcAft>
            </a:pPr>
            <a:r>
              <a:rPr lang="en-US" sz="38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 stern vision is told to me;</a:t>
            </a:r>
          </a:p>
        </p:txBody>
      </p:sp>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1754326"/>
          </a:xfrm>
          <a:prstGeom prst="rect">
            <a:avLst/>
          </a:prstGeom>
          <a:solidFill>
            <a:srgbClr val="58522F">
              <a:alpha val="80000"/>
            </a:srgbClr>
          </a:solid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#6 – The Wilderness of the Sea</a:t>
            </a:r>
          </a:p>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21:1-10</a:t>
            </a:r>
          </a:p>
        </p:txBody>
      </p:sp>
    </p:spTree>
    <p:extLst>
      <p:ext uri="{BB962C8B-B14F-4D97-AF65-F5344CB8AC3E}">
        <p14:creationId xmlns:p14="http://schemas.microsoft.com/office/powerpoint/2010/main" val="31324531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00E4406-BE64-5ECB-CC1C-7D581A105B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96"/>
          <a:stretch/>
        </p:blipFill>
        <p:spPr bwMode="auto">
          <a:xfrm>
            <a:off x="0" y="0"/>
            <a:ext cx="12192000" cy="68797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5C540AF-18D2-4171-184C-ECAB746FD8D4}"/>
              </a:ext>
            </a:extLst>
          </p:cNvPr>
          <p:cNvSpPr txBox="1"/>
          <p:nvPr/>
        </p:nvSpPr>
        <p:spPr>
          <a:xfrm>
            <a:off x="529937" y="0"/>
            <a:ext cx="11132122" cy="1754326"/>
          </a:xfrm>
          <a:prstGeom prst="rect">
            <a:avLst/>
          </a:prstGeom>
          <a:solidFill>
            <a:srgbClr val="58522F">
              <a:alpha val="80000"/>
            </a:srgbClr>
          </a:solidFill>
        </p:spPr>
        <p:txBody>
          <a:bodyPr wrap="square" rtlCol="0">
            <a:spAutoFit/>
          </a:bodyPr>
          <a:lstStyle/>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#6 – The Wilderness of the Sea</a:t>
            </a:r>
          </a:p>
          <a:p>
            <a:pPr algn="ctr"/>
            <a:r>
              <a:rPr lang="en-US" sz="5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21:1-10</a:t>
            </a:r>
          </a:p>
        </p:txBody>
      </p:sp>
      <p:sp>
        <p:nvSpPr>
          <p:cNvPr id="2" name="Rectangle: Rounded Corners 1">
            <a:extLst>
              <a:ext uri="{FF2B5EF4-FFF2-40B4-BE49-F238E27FC236}">
                <a16:creationId xmlns:a16="http://schemas.microsoft.com/office/drawing/2014/main" id="{72A74F49-24E3-7DAB-BD86-1201778F98C6}"/>
              </a:ext>
            </a:extLst>
          </p:cNvPr>
          <p:cNvSpPr/>
          <p:nvPr/>
        </p:nvSpPr>
        <p:spPr>
          <a:xfrm>
            <a:off x="7414000" y="3103652"/>
            <a:ext cx="4602998" cy="2249370"/>
          </a:xfrm>
          <a:prstGeom prst="roundRect">
            <a:avLst/>
          </a:prstGeom>
          <a:solidFill>
            <a:srgbClr val="58522F"/>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Verse 9:</a:t>
            </a:r>
          </a:p>
          <a:p>
            <a:pPr algn="ctr">
              <a:spcAft>
                <a:spcPts val="1200"/>
              </a:spcAft>
            </a:pP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“Fallen is Babylon…”</a:t>
            </a:r>
          </a:p>
          <a:p>
            <a:pPr algn="ct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So why this title?</a:t>
            </a:r>
          </a:p>
        </p:txBody>
      </p:sp>
      <p:sp>
        <p:nvSpPr>
          <p:cNvPr id="8" name="TextBox 7">
            <a:extLst>
              <a:ext uri="{FF2B5EF4-FFF2-40B4-BE49-F238E27FC236}">
                <a16:creationId xmlns:a16="http://schemas.microsoft.com/office/drawing/2014/main" id="{C7F3948A-737B-9FB7-91F2-62333BE8AAA7}"/>
              </a:ext>
            </a:extLst>
          </p:cNvPr>
          <p:cNvSpPr txBox="1"/>
          <p:nvPr/>
        </p:nvSpPr>
        <p:spPr>
          <a:xfrm>
            <a:off x="298690" y="2081536"/>
            <a:ext cx="6962079" cy="4647426"/>
          </a:xfrm>
          <a:prstGeom prst="rect">
            <a:avLst/>
          </a:prstGeom>
          <a:solidFill>
            <a:srgbClr val="58522F">
              <a:alpha val="80000"/>
            </a:srgbClr>
          </a:solidFill>
          <a:ln w="63500">
            <a:noFill/>
          </a:ln>
        </p:spPr>
        <p:txBody>
          <a:bodyPr wrap="square" rtlCol="0">
            <a:spAutoFit/>
          </a:bodyPr>
          <a:lstStyle/>
          <a:p>
            <a:pPr>
              <a:spcAft>
                <a:spcPts val="600"/>
              </a:spcAft>
            </a:pPr>
            <a:r>
              <a:rPr lang="en-US" sz="3800" b="1" baseline="3000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1 </a:t>
            </a:r>
            <a:r>
              <a:rPr lang="en-US" sz="38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 oracle concerning the wilderness of the sea</a:t>
            </a:r>
            <a:r>
              <a:rPr lang="en-US" sz="38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a:p>
            <a:pPr>
              <a:spcAft>
                <a:spcPts val="600"/>
              </a:spcAft>
            </a:pPr>
            <a:r>
              <a:rPr lang="en-US" sz="38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As whirlwinds in the Negeb sweep on,</a:t>
            </a:r>
          </a:p>
          <a:p>
            <a:pPr>
              <a:spcAft>
                <a:spcPts val="600"/>
              </a:spcAft>
            </a:pPr>
            <a:r>
              <a:rPr lang="en-US" sz="38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it comes from the wilderness,</a:t>
            </a:r>
          </a:p>
          <a:p>
            <a:pPr>
              <a:spcAft>
                <a:spcPts val="600"/>
              </a:spcAft>
            </a:pPr>
            <a:r>
              <a:rPr lang="en-US" sz="38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from a terrible land.    </a:t>
            </a:r>
          </a:p>
          <a:p>
            <a:pPr>
              <a:spcAft>
                <a:spcPts val="600"/>
              </a:spcAft>
            </a:pPr>
            <a:r>
              <a:rPr lang="en-US" sz="38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 stern vision is told to me;</a:t>
            </a:r>
          </a:p>
        </p:txBody>
      </p:sp>
    </p:spTree>
    <p:extLst>
      <p:ext uri="{BB962C8B-B14F-4D97-AF65-F5344CB8AC3E}">
        <p14:creationId xmlns:p14="http://schemas.microsoft.com/office/powerpoint/2010/main" val="29946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262</TotalTime>
  <Words>2879</Words>
  <Application>Microsoft Macintosh PowerPoint</Application>
  <PresentationFormat>Widescreen</PresentationFormat>
  <Paragraphs>380</Paragraphs>
  <Slides>47</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47</vt:i4>
      </vt:variant>
    </vt:vector>
  </HeadingPairs>
  <TitlesOfParts>
    <vt:vector size="57" baseType="lpstr">
      <vt:lpstr>Arial</vt:lpstr>
      <vt:lpstr>Calibri</vt:lpstr>
      <vt:lpstr>Calisto MT</vt:lpstr>
      <vt:lpstr>Cooper Black</vt:lpstr>
      <vt:lpstr>Corbel</vt:lpstr>
      <vt:lpstr>Engravers MT</vt:lpstr>
      <vt:lpstr>Times New Roman</vt:lpstr>
      <vt:lpstr>Wingdings 2</vt:lpstr>
      <vt:lpstr>Depth</vt:lpstr>
      <vt:lpstr>Slate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Bridges</dc:creator>
  <cp:lastModifiedBy>Rick Griffith</cp:lastModifiedBy>
  <cp:revision>4</cp:revision>
  <dcterms:created xsi:type="dcterms:W3CDTF">2023-11-07T11:17:49Z</dcterms:created>
  <dcterms:modified xsi:type="dcterms:W3CDTF">2024-05-19T02:51:55Z</dcterms:modified>
</cp:coreProperties>
</file>