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Lst>
  <p:notesMasterIdLst>
    <p:notesMasterId r:id="rId46"/>
  </p:notesMasterIdLst>
  <p:sldIdLst>
    <p:sldId id="257" r:id="rId3"/>
    <p:sldId id="1349" r:id="rId4"/>
    <p:sldId id="1451" r:id="rId5"/>
    <p:sldId id="772" r:id="rId6"/>
    <p:sldId id="1271" r:id="rId7"/>
    <p:sldId id="729" r:id="rId8"/>
    <p:sldId id="1398" r:id="rId9"/>
    <p:sldId id="1311" r:id="rId10"/>
    <p:sldId id="809" r:id="rId11"/>
    <p:sldId id="1217" r:id="rId12"/>
    <p:sldId id="1425" r:id="rId13"/>
    <p:sldId id="1368" r:id="rId14"/>
    <p:sldId id="1427" r:id="rId15"/>
    <p:sldId id="1429" r:id="rId16"/>
    <p:sldId id="1430" r:id="rId17"/>
    <p:sldId id="1431" r:id="rId18"/>
    <p:sldId id="1432" r:id="rId19"/>
    <p:sldId id="1434" r:id="rId20"/>
    <p:sldId id="1435" r:id="rId21"/>
    <p:sldId id="1436" r:id="rId22"/>
    <p:sldId id="1437" r:id="rId23"/>
    <p:sldId id="1438" r:id="rId24"/>
    <p:sldId id="1439" r:id="rId25"/>
    <p:sldId id="1449" r:id="rId26"/>
    <p:sldId id="1440" r:id="rId27"/>
    <p:sldId id="1441" r:id="rId28"/>
    <p:sldId id="1442" r:id="rId29"/>
    <p:sldId id="1454" r:id="rId30"/>
    <p:sldId id="1443" r:id="rId31"/>
    <p:sldId id="1455" r:id="rId32"/>
    <p:sldId id="1444" r:id="rId33"/>
    <p:sldId id="1445" r:id="rId34"/>
    <p:sldId id="1457" r:id="rId35"/>
    <p:sldId id="1450" r:id="rId36"/>
    <p:sldId id="1446" r:id="rId37"/>
    <p:sldId id="1447" r:id="rId38"/>
    <p:sldId id="1448" r:id="rId39"/>
    <p:sldId id="1456" r:id="rId40"/>
    <p:sldId id="1459" r:id="rId41"/>
    <p:sldId id="1460" r:id="rId42"/>
    <p:sldId id="1461" r:id="rId43"/>
    <p:sldId id="949" r:id="rId44"/>
    <p:sldId id="31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5137"/>
    <a:srgbClr val="998973"/>
    <a:srgbClr val="3D5C83"/>
    <a:srgbClr val="020100"/>
    <a:srgbClr val="130600"/>
    <a:srgbClr val="384044"/>
    <a:srgbClr val="765F40"/>
    <a:srgbClr val="5D8B80"/>
    <a:srgbClr val="315E88"/>
    <a:srgbClr val="3678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31BB18-365E-4F7C-9F03-9651446A4D54}" v="12" dt="2024-04-27T08:16:26.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11"/>
    <p:restoredTop sz="94712"/>
  </p:normalViewPr>
  <p:slideViewPr>
    <p:cSldViewPr snapToGrid="0">
      <p:cViewPr varScale="1">
        <p:scale>
          <a:sx n="84" d="100"/>
          <a:sy n="84" d="100"/>
        </p:scale>
        <p:origin x="200" y="92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9200C-7631-4FE6-A00A-04BA47EBE37E}" type="datetimeFigureOut">
              <a:rPr lang="en-US" smtClean="0"/>
              <a:t>4/28/24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F0EDD-2A63-4035-A82B-6D53DBFCCD7F}" type="slidenum">
              <a:rPr lang="en-US" smtClean="0"/>
              <a:t>‹#›</a:t>
            </a:fld>
            <a:endParaRPr lang="en-US"/>
          </a:p>
        </p:txBody>
      </p:sp>
    </p:spTree>
    <p:extLst>
      <p:ext uri="{BB962C8B-B14F-4D97-AF65-F5344CB8AC3E}">
        <p14:creationId xmlns:p14="http://schemas.microsoft.com/office/powerpoint/2010/main" val="355670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6</a:t>
            </a:fld>
            <a:endParaRPr lang="en-US"/>
          </a:p>
        </p:txBody>
      </p:sp>
    </p:spTree>
    <p:extLst>
      <p:ext uri="{BB962C8B-B14F-4D97-AF65-F5344CB8AC3E}">
        <p14:creationId xmlns:p14="http://schemas.microsoft.com/office/powerpoint/2010/main" val="10142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7</a:t>
            </a:fld>
            <a:endParaRPr lang="en-US"/>
          </a:p>
        </p:txBody>
      </p:sp>
    </p:spTree>
    <p:extLst>
      <p:ext uri="{BB962C8B-B14F-4D97-AF65-F5344CB8AC3E}">
        <p14:creationId xmlns:p14="http://schemas.microsoft.com/office/powerpoint/2010/main" val="162223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8</a:t>
            </a:fld>
            <a:endParaRPr lang="en-US"/>
          </a:p>
        </p:txBody>
      </p:sp>
    </p:spTree>
    <p:extLst>
      <p:ext uri="{BB962C8B-B14F-4D97-AF65-F5344CB8AC3E}">
        <p14:creationId xmlns:p14="http://schemas.microsoft.com/office/powerpoint/2010/main" val="1489190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A0413A7F-53B5-46F5-B019-30121A04A1A6}" type="datetimeFigureOut">
              <a:rPr lang="en-US" smtClean="0"/>
              <a:t>4/28/24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5291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3496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52333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74946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458510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4/28/24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559601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4/28/24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59885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4/28/24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45312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4/28/24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803290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13A7F-53B5-46F5-B019-30121A04A1A6}" type="datetimeFigureOut">
              <a:rPr lang="en-US" smtClean="0"/>
              <a:t>4/28/24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050470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4/28/24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4944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4/28/24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633900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13A7F-53B5-46F5-B019-30121A04A1A6}" type="datetimeFigureOut">
              <a:rPr lang="en-US" smtClean="0"/>
              <a:t>4/28/24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596257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13A7F-53B5-46F5-B019-30121A04A1A6}" type="datetimeFigureOut">
              <a:rPr lang="en-US" smtClean="0"/>
              <a:t>4/28/24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251683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13A7F-53B5-46F5-B019-30121A04A1A6}" type="datetimeFigureOut">
              <a:rPr lang="en-US" smtClean="0"/>
              <a:t>4/28/24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15493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13A7F-53B5-46F5-B019-30121A04A1A6}" type="datetimeFigureOut">
              <a:rPr lang="en-US" smtClean="0"/>
              <a:t>4/28/24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780593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3A7F-53B5-46F5-B019-30121A04A1A6}" type="datetimeFigureOut">
              <a:rPr lang="en-US" smtClean="0"/>
              <a:t>4/28/24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392997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549820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90226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954176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13619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04672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13A7F-53B5-46F5-B019-30121A04A1A6}" type="datetimeFigureOut">
              <a:rPr lang="en-US" smtClean="0"/>
              <a:t>4/28/24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331848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44401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4/28/24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221566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4/28/24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06300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4/28/24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5335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4/28/24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3880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13A7F-53B5-46F5-B019-30121A04A1A6}" type="datetimeFigureOut">
              <a:rPr lang="en-US" smtClean="0"/>
              <a:t>4/28/24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2474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13A7F-53B5-46F5-B019-30121A04A1A6}" type="datetimeFigureOut">
              <a:rPr lang="en-US" smtClean="0"/>
              <a:t>4/28/24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0604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13A7F-53B5-46F5-B019-30121A04A1A6}" type="datetimeFigureOut">
              <a:rPr lang="en-US" smtClean="0"/>
              <a:t>4/28/24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3686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3A7F-53B5-46F5-B019-30121A04A1A6}" type="datetimeFigureOut">
              <a:rPr lang="en-US" smtClean="0"/>
              <a:t>4/28/24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5906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19050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7748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0413A7F-53B5-46F5-B019-30121A04A1A6}" type="datetimeFigureOut">
              <a:rPr lang="en-US" smtClean="0"/>
              <a:t>4/28/24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3A9032-5601-4700-B269-18A8BA3A8FF8}" type="slidenum">
              <a:rPr lang="en-US" smtClean="0"/>
              <a:t>‹#›</a:t>
            </a:fld>
            <a:endParaRPr lang="en-US"/>
          </a:p>
        </p:txBody>
      </p:sp>
    </p:spTree>
    <p:extLst>
      <p:ext uri="{BB962C8B-B14F-4D97-AF65-F5344CB8AC3E}">
        <p14:creationId xmlns:p14="http://schemas.microsoft.com/office/powerpoint/2010/main" val="264417720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0413A7F-53B5-46F5-B019-30121A04A1A6}" type="datetimeFigureOut">
              <a:rPr lang="en-US" smtClean="0"/>
              <a:t>4/28/24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63A9032-5601-4700-B269-18A8BA3A8FF8}" type="slidenum">
              <a:rPr lang="en-US" smtClean="0"/>
              <a:t>‹#›</a:t>
            </a:fld>
            <a:endParaRPr lang="en-US"/>
          </a:p>
        </p:txBody>
      </p:sp>
    </p:spTree>
    <p:extLst>
      <p:ext uri="{BB962C8B-B14F-4D97-AF65-F5344CB8AC3E}">
        <p14:creationId xmlns:p14="http://schemas.microsoft.com/office/powerpoint/2010/main" val="125107508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026" name="Picture 2" descr="A person sitting on a rock writing on a paper&#10;&#10;Description automatically generated">
            <a:extLst>
              <a:ext uri="{FF2B5EF4-FFF2-40B4-BE49-F238E27FC236}">
                <a16:creationId xmlns:a16="http://schemas.microsoft.com/office/drawing/2014/main" id="{E6D83413-341F-7319-FE10-117DE08F9A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01" b="2109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9CAC65-07EA-1819-C303-C6390F257615}"/>
              </a:ext>
            </a:extLst>
          </p:cNvPr>
          <p:cNvSpPr txBox="1"/>
          <p:nvPr/>
        </p:nvSpPr>
        <p:spPr>
          <a:xfrm>
            <a:off x="4634362" y="219456"/>
            <a:ext cx="7351693" cy="3323987"/>
          </a:xfrm>
          <a:prstGeom prst="rect">
            <a:avLst/>
          </a:prstGeom>
          <a:noFill/>
        </p:spPr>
        <p:txBody>
          <a:bodyPr wrap="none" rtlCol="0">
            <a:spAutoFit/>
          </a:bodyPr>
          <a:lstStyle/>
          <a:p>
            <a:pPr algn="ctr"/>
            <a:r>
              <a:rPr lang="en-US" sz="5400">
                <a:effectLst>
                  <a:glow rad="139700">
                    <a:schemeClr val="bg1">
                      <a:alpha val="60000"/>
                    </a:schemeClr>
                  </a:glow>
                </a:effectLst>
                <a:latin typeface="Engravers MT" panose="02090707080505020304" pitchFamily="18" charset="0"/>
              </a:rPr>
              <a:t>The Prophecy</a:t>
            </a:r>
          </a:p>
          <a:p>
            <a:pPr algn="ctr"/>
            <a:r>
              <a:rPr lang="en-US" sz="5400">
                <a:effectLst>
                  <a:glow rad="139700">
                    <a:schemeClr val="bg1">
                      <a:alpha val="60000"/>
                    </a:schemeClr>
                  </a:glow>
                </a:effectLst>
                <a:latin typeface="Engravers MT" panose="02090707080505020304" pitchFamily="18" charset="0"/>
              </a:rPr>
              <a:t>Of</a:t>
            </a:r>
            <a:r>
              <a:rPr lang="en-US" sz="6000">
                <a:effectLst>
                  <a:glow rad="139700">
                    <a:schemeClr val="bg1">
                      <a:alpha val="60000"/>
                    </a:schemeClr>
                  </a:glow>
                </a:effectLst>
                <a:latin typeface="Cooper Black" panose="0208090404030B020404" pitchFamily="18" charset="0"/>
              </a:rPr>
              <a:t> </a:t>
            </a:r>
          </a:p>
          <a:p>
            <a:pPr algn="ctr"/>
            <a:r>
              <a:rPr lang="en-US" sz="9600" b="1">
                <a:effectLst>
                  <a:glow rad="139700">
                    <a:schemeClr val="bg1">
                      <a:alpha val="60000"/>
                    </a:schemeClr>
                  </a:glow>
                </a:effectLst>
                <a:latin typeface="Engravers MT" panose="02090707080505020304" pitchFamily="18" charset="0"/>
              </a:rPr>
              <a:t>Isaiah</a:t>
            </a:r>
          </a:p>
        </p:txBody>
      </p:sp>
      <p:sp>
        <p:nvSpPr>
          <p:cNvPr id="3" name="TextBox 2">
            <a:extLst>
              <a:ext uri="{FF2B5EF4-FFF2-40B4-BE49-F238E27FC236}">
                <a16:creationId xmlns:a16="http://schemas.microsoft.com/office/drawing/2014/main" id="{B3821981-1193-7809-F1B2-355697AC1879}"/>
              </a:ext>
            </a:extLst>
          </p:cNvPr>
          <p:cNvSpPr txBox="1"/>
          <p:nvPr/>
        </p:nvSpPr>
        <p:spPr>
          <a:xfrm>
            <a:off x="5013961" y="3762889"/>
            <a:ext cx="6578772" cy="1446550"/>
          </a:xfrm>
          <a:prstGeom prst="rect">
            <a:avLst/>
          </a:prstGeom>
          <a:noFill/>
        </p:spPr>
        <p:txBody>
          <a:bodyPr wrap="square" rtlCol="0">
            <a:spAutoFit/>
          </a:bodyPr>
          <a:lstStyle/>
          <a:p>
            <a:pPr algn="ct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Isaiah 19–20</a:t>
            </a:r>
          </a:p>
          <a:p>
            <a:pPr algn="ct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The Nations in God’s Eyes!</a:t>
            </a:r>
          </a:p>
        </p:txBody>
      </p:sp>
      <p:sp>
        <p:nvSpPr>
          <p:cNvPr id="4" name="Rectangle 3">
            <a:extLst>
              <a:ext uri="{FF2B5EF4-FFF2-40B4-BE49-F238E27FC236}">
                <a16:creationId xmlns:a16="http://schemas.microsoft.com/office/drawing/2014/main" id="{4D48E9F8-92D5-5D7F-A515-E254647B019D}"/>
              </a:ext>
            </a:extLst>
          </p:cNvPr>
          <p:cNvSpPr>
            <a:spLocks noChangeArrowheads="1"/>
          </p:cNvSpPr>
          <p:nvPr/>
        </p:nvSpPr>
        <p:spPr bwMode="auto">
          <a:xfrm>
            <a:off x="13751" y="5356368"/>
            <a:ext cx="12192000" cy="1501632"/>
          </a:xfrm>
          <a:prstGeom prst="rect">
            <a:avLst/>
          </a:prstGeom>
          <a:solidFill>
            <a:srgbClr val="000000"/>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algn="ctr" defTabSz="1219036" fontAlgn="base">
              <a:spcBef>
                <a:spcPct val="20000"/>
              </a:spcBef>
              <a:buClr>
                <a:srgbClr val="FFCC00"/>
              </a:buClr>
              <a:buSzPct val="70000"/>
              <a:defRPr/>
            </a:pP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Dan Bridges</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Amman International Church, Jordan (AmmanChurch.org)</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3670072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169D5-EAC2-6BFB-26CC-1B77F894D797}"/>
            </a:ext>
          </a:extLst>
        </p:cNvPr>
        <p:cNvGrpSpPr/>
        <p:nvPr/>
      </p:nvGrpSpPr>
      <p:grpSpPr>
        <a:xfrm>
          <a:off x="0" y="0"/>
          <a:ext cx="0" cy="0"/>
          <a:chOff x="0" y="0"/>
          <a:chExt cx="0" cy="0"/>
        </a:xfrm>
      </p:grpSpPr>
      <p:pic>
        <p:nvPicPr>
          <p:cNvPr id="6146" name="Picture 2" descr="What Happens to Roots When Trees Are Cut Down? | American Climbers">
            <a:extLst>
              <a:ext uri="{FF2B5EF4-FFF2-40B4-BE49-F238E27FC236}">
                <a16:creationId xmlns:a16="http://schemas.microsoft.com/office/drawing/2014/main" id="{1B0A3085-59C9-DB43-54B0-0CF0A5911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5A6AF9-F65D-A502-37FB-FBB2FEC0552C}"/>
              </a:ext>
            </a:extLst>
          </p:cNvPr>
          <p:cNvSpPr txBox="1"/>
          <p:nvPr/>
        </p:nvSpPr>
        <p:spPr>
          <a:xfrm>
            <a:off x="134111" y="4799698"/>
            <a:ext cx="11923776" cy="1938992"/>
          </a:xfrm>
          <a:prstGeom prst="rect">
            <a:avLst/>
          </a:prstGeom>
          <a:solidFill>
            <a:srgbClr val="4E453A">
              <a:alpha val="70000"/>
            </a:srgbClr>
          </a:solidFill>
          <a:ln w="63500">
            <a:noFill/>
          </a:ln>
        </p:spPr>
        <p:txBody>
          <a:bodyPr wrap="square" rtlCol="0">
            <a:spAutoFit/>
          </a:bodyPr>
          <a:lstStyle/>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In that day the root of Jesse, who shall stand as a signal for the peoples—of him shall the nations inquire, and his resting place shall be glorious.           Isaiah 11:10</a:t>
            </a:r>
          </a:p>
        </p:txBody>
      </p:sp>
      <p:sp>
        <p:nvSpPr>
          <p:cNvPr id="5" name="TextBox 4">
            <a:extLst>
              <a:ext uri="{FF2B5EF4-FFF2-40B4-BE49-F238E27FC236}">
                <a16:creationId xmlns:a16="http://schemas.microsoft.com/office/drawing/2014/main" id="{9F4EFE86-F13E-E5CA-D316-F5401BCF7F6E}"/>
              </a:ext>
            </a:extLst>
          </p:cNvPr>
          <p:cNvSpPr txBox="1"/>
          <p:nvPr/>
        </p:nvSpPr>
        <p:spPr>
          <a:xfrm>
            <a:off x="918063" y="24489"/>
            <a:ext cx="10355874" cy="830997"/>
          </a:xfrm>
          <a:prstGeom prst="rect">
            <a:avLst/>
          </a:prstGeom>
          <a:noFill/>
          <a:ln w="63500">
            <a:noFill/>
          </a:ln>
        </p:spPr>
        <p:txBody>
          <a:bodyPr wrap="square" rtlCol="0">
            <a:spAutoFit/>
          </a:bodyPr>
          <a:lstStyle/>
          <a:p>
            <a:pPr algn="ctr"/>
            <a:r>
              <a:rPr lang="en-US" sz="4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Review - The Purpose of God’s People</a:t>
            </a:r>
          </a:p>
        </p:txBody>
      </p:sp>
    </p:spTree>
    <p:extLst>
      <p:ext uri="{BB962C8B-B14F-4D97-AF65-F5344CB8AC3E}">
        <p14:creationId xmlns:p14="http://schemas.microsoft.com/office/powerpoint/2010/main" val="16225955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169D5-EAC2-6BFB-26CC-1B77F894D797}"/>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E8BCAF41-ACE3-A93E-C3C2-78277114B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17"/>
            <a:ext cx="12192000" cy="68701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5A6AF9-F65D-A502-37FB-FBB2FEC0552C}"/>
              </a:ext>
            </a:extLst>
          </p:cNvPr>
          <p:cNvSpPr txBox="1"/>
          <p:nvPr/>
        </p:nvSpPr>
        <p:spPr>
          <a:xfrm>
            <a:off x="158495" y="130162"/>
            <a:ext cx="6459281" cy="1938992"/>
          </a:xfrm>
          <a:prstGeom prst="rect">
            <a:avLst/>
          </a:prstGeom>
          <a:solidFill>
            <a:srgbClr val="452F31"/>
          </a:solidFill>
          <a:ln w="63500">
            <a:noFill/>
          </a:ln>
        </p:spPr>
        <p:txBody>
          <a:bodyPr wrap="square" rtlCol="0">
            <a:spAutoFit/>
          </a:bodyPr>
          <a:lstStyle/>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How will this happen?  And on what terms – as co-equals with Judah?</a:t>
            </a:r>
          </a:p>
        </p:txBody>
      </p:sp>
    </p:spTree>
    <p:extLst>
      <p:ext uri="{BB962C8B-B14F-4D97-AF65-F5344CB8AC3E}">
        <p14:creationId xmlns:p14="http://schemas.microsoft.com/office/powerpoint/2010/main" val="15199796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20BBDF5-F329-16B6-E64B-7DE1A25CFC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63"/>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4D2ABA-44B2-1086-3F7A-B82B9D9D34CE}"/>
              </a:ext>
            </a:extLst>
          </p:cNvPr>
          <p:cNvSpPr txBox="1"/>
          <p:nvPr/>
        </p:nvSpPr>
        <p:spPr>
          <a:xfrm>
            <a:off x="529937" y="0"/>
            <a:ext cx="11132122" cy="923330"/>
          </a:xfrm>
          <a:prstGeom prst="rect">
            <a:avLst/>
          </a:prstGeom>
          <a:noFill/>
        </p:spPr>
        <p:txBody>
          <a:bodyPr wrap="square" rtlCol="0">
            <a:spAutoFit/>
          </a:bodyPr>
          <a:lstStyle/>
          <a:p>
            <a:pPr algn="ctr"/>
            <a:r>
              <a:rPr lang="en-US" sz="5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#5 – Egypt (Isaiah 19-20)</a:t>
            </a:r>
          </a:p>
        </p:txBody>
      </p:sp>
      <p:sp>
        <p:nvSpPr>
          <p:cNvPr id="6" name="TextBox 5">
            <a:extLst>
              <a:ext uri="{FF2B5EF4-FFF2-40B4-BE49-F238E27FC236}">
                <a16:creationId xmlns:a16="http://schemas.microsoft.com/office/drawing/2014/main" id="{50FF03FF-8B56-A29F-5D3E-7028CF471EDA}"/>
              </a:ext>
            </a:extLst>
          </p:cNvPr>
          <p:cNvSpPr txBox="1"/>
          <p:nvPr/>
        </p:nvSpPr>
        <p:spPr>
          <a:xfrm>
            <a:off x="1105174" y="3887756"/>
            <a:ext cx="9981648" cy="2554545"/>
          </a:xfrm>
          <a:prstGeom prst="rect">
            <a:avLst/>
          </a:prstGeom>
          <a:solidFill>
            <a:srgbClr val="B38050">
              <a:alpha val="70000"/>
            </a:srgbClr>
          </a:solidFill>
        </p:spPr>
        <p:txBody>
          <a:bodyPr wrap="square" rtlCol="0">
            <a:spAutoFit/>
          </a:bodyPr>
          <a:lstStyle/>
          <a:p>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Three Parts:</a:t>
            </a:r>
          </a:p>
          <a:p>
            <a:pPr marL="742950" indent="-742950">
              <a:buFont typeface="+mj-lt"/>
              <a:buAutoNum type="arabicPeriod"/>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Judgment on Egypt Predicted (19:1-15)</a:t>
            </a:r>
          </a:p>
          <a:p>
            <a:pPr marL="742950" indent="-742950">
              <a:buFont typeface="+mj-lt"/>
              <a:buAutoNum type="arabicPeriod"/>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Healing of Egypt Predicted (19:16-25)</a:t>
            </a:r>
          </a:p>
          <a:p>
            <a:pPr marL="742950" indent="-742950">
              <a:buFont typeface="+mj-lt"/>
              <a:buAutoNum type="arabicPeriod"/>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Judgment on Egypt Exemplified (20:1-6)</a:t>
            </a:r>
          </a:p>
        </p:txBody>
      </p:sp>
    </p:spTree>
    <p:extLst>
      <p:ext uri="{BB962C8B-B14F-4D97-AF65-F5344CB8AC3E}">
        <p14:creationId xmlns:p14="http://schemas.microsoft.com/office/powerpoint/2010/main" val="18233970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20BBDF5-F329-16B6-E64B-7DE1A25CFC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63"/>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4D2ABA-44B2-1086-3F7A-B82B9D9D34CE}"/>
              </a:ext>
            </a:extLst>
          </p:cNvPr>
          <p:cNvSpPr txBox="1"/>
          <p:nvPr/>
        </p:nvSpPr>
        <p:spPr>
          <a:xfrm>
            <a:off x="529937" y="0"/>
            <a:ext cx="11132122" cy="923330"/>
          </a:xfrm>
          <a:prstGeom prst="rect">
            <a:avLst/>
          </a:prstGeom>
          <a:noFill/>
        </p:spPr>
        <p:txBody>
          <a:bodyPr wrap="square" rtlCol="0">
            <a:spAutoFit/>
          </a:bodyPr>
          <a:lstStyle/>
          <a:p>
            <a:pPr algn="ctr"/>
            <a:r>
              <a:rPr lang="en-US" sz="5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#5 – Egypt (Isaiah 19-20)</a:t>
            </a:r>
          </a:p>
        </p:txBody>
      </p:sp>
      <p:sp>
        <p:nvSpPr>
          <p:cNvPr id="6" name="TextBox 5">
            <a:extLst>
              <a:ext uri="{FF2B5EF4-FFF2-40B4-BE49-F238E27FC236}">
                <a16:creationId xmlns:a16="http://schemas.microsoft.com/office/drawing/2014/main" id="{50FF03FF-8B56-A29F-5D3E-7028CF471EDA}"/>
              </a:ext>
            </a:extLst>
          </p:cNvPr>
          <p:cNvSpPr txBox="1"/>
          <p:nvPr/>
        </p:nvSpPr>
        <p:spPr>
          <a:xfrm>
            <a:off x="474196" y="3892368"/>
            <a:ext cx="11203362" cy="2785378"/>
          </a:xfrm>
          <a:prstGeom prst="rect">
            <a:avLst/>
          </a:prstGeom>
          <a:solidFill>
            <a:srgbClr val="B38050">
              <a:alpha val="70000"/>
            </a:srgbClr>
          </a:solidFill>
        </p:spPr>
        <p:txBody>
          <a:bodyPr wrap="square" rtlCol="0">
            <a:spAutoFit/>
          </a:bodyPr>
          <a:lstStyle/>
          <a:p>
            <a:pPr>
              <a:spcAft>
                <a:spcPts val="1800"/>
              </a:spcAft>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When King Hezekiah came to power (715BC), Egypt was the primary military hope against Assyria.</a:t>
            </a:r>
          </a:p>
          <a:p>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There was a strong temptation to trust in Egypt and make an alliance with her!</a:t>
            </a:r>
          </a:p>
        </p:txBody>
      </p:sp>
    </p:spTree>
    <p:extLst>
      <p:ext uri="{BB962C8B-B14F-4D97-AF65-F5344CB8AC3E}">
        <p14:creationId xmlns:p14="http://schemas.microsoft.com/office/powerpoint/2010/main" val="28904911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2B2C3A6F-E8F3-2548-1FEC-6561EFBF9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00228"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231852" y="1548282"/>
            <a:ext cx="11728292" cy="3247043"/>
          </a:xfrm>
          <a:prstGeom prst="rect">
            <a:avLst/>
          </a:prstGeom>
          <a:solidFill>
            <a:srgbClr val="125083">
              <a:alpha val="70000"/>
            </a:srgbClr>
          </a:solidFill>
          <a:ln w="63500">
            <a:noFill/>
          </a:ln>
        </p:spPr>
        <p:txBody>
          <a:bodyPr wrap="square" rtlCol="0">
            <a:spAutoFit/>
          </a:bodyPr>
          <a:lstStyle/>
          <a:p>
            <a:pPr>
              <a:spcAft>
                <a:spcPts val="1800"/>
              </a:spcAft>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An oracle concerning Egypt.</a:t>
            </a:r>
          </a:p>
          <a:p>
            <a:r>
              <a:rPr lang="en-US" sz="38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a:t>
            </a: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Behold, the Lord is riding on a swift cloud</a:t>
            </a:r>
          </a:p>
          <a:p>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comes to Egypt;</a:t>
            </a:r>
          </a:p>
          <a:p>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and the idols of Egypt will tremble at his presence,</a:t>
            </a:r>
          </a:p>
          <a:p>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the heart of the Egyptians will melt within them.</a:t>
            </a:r>
          </a:p>
        </p:txBody>
      </p:sp>
      <p:sp>
        <p:nvSpPr>
          <p:cNvPr id="3" name="TextBox 2">
            <a:extLst>
              <a:ext uri="{FF2B5EF4-FFF2-40B4-BE49-F238E27FC236}">
                <a16:creationId xmlns:a16="http://schemas.microsoft.com/office/drawing/2014/main" id="{C1F93A80-2CE0-979B-792D-9C284443D003}"/>
              </a:ext>
            </a:extLst>
          </p:cNvPr>
          <p:cNvSpPr txBox="1"/>
          <p:nvPr/>
        </p:nvSpPr>
        <p:spPr>
          <a:xfrm>
            <a:off x="529937" y="0"/>
            <a:ext cx="11132122" cy="923330"/>
          </a:xfrm>
          <a:prstGeom prst="rect">
            <a:avLst/>
          </a:prstGeom>
          <a:noFill/>
        </p:spPr>
        <p:txBody>
          <a:bodyPr wrap="square" rtlCol="0">
            <a:spAutoFit/>
          </a:bodyPr>
          <a:lstStyle/>
          <a:p>
            <a:pPr algn="ctr"/>
            <a:r>
              <a:rPr lang="en-US" sz="5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19:1-15 – A Poem of Judgment</a:t>
            </a:r>
          </a:p>
        </p:txBody>
      </p:sp>
      <p:sp>
        <p:nvSpPr>
          <p:cNvPr id="5" name="TextBox 4">
            <a:extLst>
              <a:ext uri="{FF2B5EF4-FFF2-40B4-BE49-F238E27FC236}">
                <a16:creationId xmlns:a16="http://schemas.microsoft.com/office/drawing/2014/main" id="{3BE7120D-B3D9-8EAF-5765-D42D8F83DC0E}"/>
              </a:ext>
            </a:extLst>
          </p:cNvPr>
          <p:cNvSpPr txBox="1"/>
          <p:nvPr/>
        </p:nvSpPr>
        <p:spPr>
          <a:xfrm>
            <a:off x="529937" y="5364997"/>
            <a:ext cx="11132122" cy="923330"/>
          </a:xfrm>
          <a:prstGeom prst="rect">
            <a:avLst/>
          </a:prstGeom>
          <a:noFill/>
        </p:spPr>
        <p:txBody>
          <a:bodyPr wrap="square" rtlCol="0">
            <a:spAutoFit/>
          </a:bodyPr>
          <a:lstStyle/>
          <a:p>
            <a:pPr algn="ctr"/>
            <a:r>
              <a:rPr lang="en-US" sz="5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What was God going to do to Egypt?</a:t>
            </a:r>
          </a:p>
        </p:txBody>
      </p:sp>
    </p:spTree>
    <p:extLst>
      <p:ext uri="{BB962C8B-B14F-4D97-AF65-F5344CB8AC3E}">
        <p14:creationId xmlns:p14="http://schemas.microsoft.com/office/powerpoint/2010/main" val="31324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2B2C3A6F-E8F3-2548-1FEC-6561EFBF9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00228"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4705881" y="1490007"/>
            <a:ext cx="6266919" cy="2400657"/>
          </a:xfrm>
          <a:prstGeom prst="rect">
            <a:avLst/>
          </a:prstGeom>
          <a:solidFill>
            <a:srgbClr val="125083">
              <a:alpha val="70000"/>
            </a:srgbClr>
          </a:solidFill>
          <a:ln w="63500">
            <a:noFill/>
          </a:ln>
        </p:spPr>
        <p:txBody>
          <a:bodyPr wrap="square" rtlCol="0">
            <a:spAutoFit/>
          </a:bodyPr>
          <a:lstStyle/>
          <a:p>
            <a:pPr marL="571500" indent="-571500">
              <a:spcAft>
                <a:spcPts val="1800"/>
              </a:spcAft>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Social Collapse (2-4)</a:t>
            </a:r>
          </a:p>
          <a:p>
            <a:pPr marL="571500" indent="-571500">
              <a:spcAft>
                <a:spcPts val="1800"/>
              </a:spcAft>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Economic Collapse (5-10)</a:t>
            </a:r>
          </a:p>
          <a:p>
            <a:pPr marL="571500" indent="-571500">
              <a:spcAft>
                <a:spcPts val="1800"/>
              </a:spcAft>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Political Collapse (11-15)</a:t>
            </a:r>
          </a:p>
        </p:txBody>
      </p:sp>
      <p:sp>
        <p:nvSpPr>
          <p:cNvPr id="5" name="TextBox 4">
            <a:extLst>
              <a:ext uri="{FF2B5EF4-FFF2-40B4-BE49-F238E27FC236}">
                <a16:creationId xmlns:a16="http://schemas.microsoft.com/office/drawing/2014/main" id="{3BE7120D-B3D9-8EAF-5765-D42D8F83DC0E}"/>
              </a:ext>
            </a:extLst>
          </p:cNvPr>
          <p:cNvSpPr txBox="1"/>
          <p:nvPr/>
        </p:nvSpPr>
        <p:spPr>
          <a:xfrm>
            <a:off x="388423" y="-1"/>
            <a:ext cx="11132122" cy="923330"/>
          </a:xfrm>
          <a:prstGeom prst="rect">
            <a:avLst/>
          </a:prstGeom>
          <a:noFill/>
        </p:spPr>
        <p:txBody>
          <a:bodyPr wrap="square" rtlCol="0">
            <a:spAutoFit/>
          </a:bodyPr>
          <a:lstStyle/>
          <a:p>
            <a:pPr algn="ctr"/>
            <a:r>
              <a:rPr lang="en-US" sz="5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What was God going to do to Egypt?</a:t>
            </a:r>
          </a:p>
        </p:txBody>
      </p:sp>
    </p:spTree>
    <p:extLst>
      <p:ext uri="{BB962C8B-B14F-4D97-AF65-F5344CB8AC3E}">
        <p14:creationId xmlns:p14="http://schemas.microsoft.com/office/powerpoint/2010/main" val="237021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2B2C3A6F-E8F3-2548-1FEC-6561EFBF9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00228"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547537" y="1054578"/>
            <a:ext cx="11132122" cy="5016758"/>
          </a:xfrm>
          <a:prstGeom prst="rect">
            <a:avLst/>
          </a:prstGeom>
          <a:solidFill>
            <a:srgbClr val="125083">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 will stir up Egyptians against Egyptians</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they will fight, each against another</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each against his neighbor,</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city against city, kingdom against kingdom;</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3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and the spirit of the Egyptians within them will be emptied out, and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 will confound their counsel</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and they will inquire of the idols and the sorcerers,</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the mediums and the necromancers;</a:t>
            </a:r>
          </a:p>
        </p:txBody>
      </p:sp>
      <p:sp>
        <p:nvSpPr>
          <p:cNvPr id="5" name="TextBox 4">
            <a:extLst>
              <a:ext uri="{FF2B5EF4-FFF2-40B4-BE49-F238E27FC236}">
                <a16:creationId xmlns:a16="http://schemas.microsoft.com/office/drawing/2014/main" id="{3BE7120D-B3D9-8EAF-5765-D42D8F83DC0E}"/>
              </a:ext>
            </a:extLst>
          </p:cNvPr>
          <p:cNvSpPr txBox="1"/>
          <p:nvPr/>
        </p:nvSpPr>
        <p:spPr>
          <a:xfrm>
            <a:off x="388423" y="-1"/>
            <a:ext cx="11132122" cy="923330"/>
          </a:xfrm>
          <a:prstGeom prst="rect">
            <a:avLst/>
          </a:prstGeom>
          <a:noFill/>
        </p:spPr>
        <p:txBody>
          <a:bodyPr wrap="square" rtlCol="0">
            <a:spAutoFit/>
          </a:bodyPr>
          <a:lstStyle/>
          <a:p>
            <a:pPr algn="ctr"/>
            <a:r>
              <a:rPr lang="en-US" sz="5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Social Collapse</a:t>
            </a:r>
          </a:p>
        </p:txBody>
      </p:sp>
    </p:spTree>
    <p:extLst>
      <p:ext uri="{BB962C8B-B14F-4D97-AF65-F5344CB8AC3E}">
        <p14:creationId xmlns:p14="http://schemas.microsoft.com/office/powerpoint/2010/main" val="244228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2B2C3A6F-E8F3-2548-1FEC-6561EFBF9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00228"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529939" y="1609749"/>
            <a:ext cx="11132122" cy="2554545"/>
          </a:xfrm>
          <a:prstGeom prst="rect">
            <a:avLst/>
          </a:prstGeom>
          <a:solidFill>
            <a:srgbClr val="125083">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4</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 will give over the Egyptians</a:t>
            </a:r>
          </a:p>
          <a:p>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into the hand of a hard master</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and a fierce king will rule over them,</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declares the Lord God of hosts.</a:t>
            </a:r>
          </a:p>
        </p:txBody>
      </p:sp>
      <p:sp>
        <p:nvSpPr>
          <p:cNvPr id="5" name="TextBox 4">
            <a:extLst>
              <a:ext uri="{FF2B5EF4-FFF2-40B4-BE49-F238E27FC236}">
                <a16:creationId xmlns:a16="http://schemas.microsoft.com/office/drawing/2014/main" id="{3BE7120D-B3D9-8EAF-5765-D42D8F83DC0E}"/>
              </a:ext>
            </a:extLst>
          </p:cNvPr>
          <p:cNvSpPr txBox="1"/>
          <p:nvPr/>
        </p:nvSpPr>
        <p:spPr>
          <a:xfrm>
            <a:off x="388423" y="-1"/>
            <a:ext cx="11132122" cy="923330"/>
          </a:xfrm>
          <a:prstGeom prst="rect">
            <a:avLst/>
          </a:prstGeom>
          <a:noFill/>
        </p:spPr>
        <p:txBody>
          <a:bodyPr wrap="square" rtlCol="0">
            <a:spAutoFit/>
          </a:bodyPr>
          <a:lstStyle/>
          <a:p>
            <a:pPr algn="ctr"/>
            <a:r>
              <a:rPr lang="en-US" sz="5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Social Collapse</a:t>
            </a:r>
          </a:p>
        </p:txBody>
      </p:sp>
      <p:sp>
        <p:nvSpPr>
          <p:cNvPr id="3" name="TextBox 2">
            <a:extLst>
              <a:ext uri="{FF2B5EF4-FFF2-40B4-BE49-F238E27FC236}">
                <a16:creationId xmlns:a16="http://schemas.microsoft.com/office/drawing/2014/main" id="{F1E564A8-D8A5-FE60-3C9B-1C1E8CF2C087}"/>
              </a:ext>
            </a:extLst>
          </p:cNvPr>
          <p:cNvSpPr txBox="1"/>
          <p:nvPr/>
        </p:nvSpPr>
        <p:spPr>
          <a:xfrm>
            <a:off x="529939" y="4586531"/>
            <a:ext cx="11132122" cy="1323439"/>
          </a:xfrm>
          <a:prstGeom prst="rect">
            <a:avLst/>
          </a:prstGeom>
          <a:solidFill>
            <a:srgbClr val="125083">
              <a:alpha val="70000"/>
            </a:srgbClr>
          </a:solidFill>
          <a:ln w="63500">
            <a:noFill/>
          </a:ln>
        </p:spPr>
        <p:txBody>
          <a:bodyPr wrap="square" rtlCol="0">
            <a:spAutoFit/>
          </a:bodyPr>
          <a:lstStyle/>
          <a:p>
            <a:pPr>
              <a:spcAft>
                <a:spcPts val="1200"/>
              </a:spcAft>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This was most likely the Assyrian King Esarhaddon, who invaded and conquered Egypt in 680BC </a:t>
            </a:r>
          </a:p>
        </p:txBody>
      </p:sp>
      <p:sp>
        <p:nvSpPr>
          <p:cNvPr id="6" name="Rectangle: Rounded Corners 5">
            <a:extLst>
              <a:ext uri="{FF2B5EF4-FFF2-40B4-BE49-F238E27FC236}">
                <a16:creationId xmlns:a16="http://schemas.microsoft.com/office/drawing/2014/main" id="{271E890C-AA16-928B-B668-4927298CA76A}"/>
              </a:ext>
            </a:extLst>
          </p:cNvPr>
          <p:cNvSpPr/>
          <p:nvPr/>
        </p:nvSpPr>
        <p:spPr>
          <a:xfrm>
            <a:off x="8939978" y="2231756"/>
            <a:ext cx="1970830" cy="945397"/>
          </a:xfrm>
          <a:prstGeom prst="roundRect">
            <a:avLst/>
          </a:prstGeom>
          <a:solidFill>
            <a:srgbClr val="3D5C83"/>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Who?</a:t>
            </a:r>
          </a:p>
        </p:txBody>
      </p:sp>
    </p:spTree>
    <p:extLst>
      <p:ext uri="{BB962C8B-B14F-4D97-AF65-F5344CB8AC3E}">
        <p14:creationId xmlns:p14="http://schemas.microsoft.com/office/powerpoint/2010/main" val="105863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8E832308-C7F3-2F84-4575-948F72A0A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529939" y="923329"/>
            <a:ext cx="11132122" cy="5632311"/>
          </a:xfrm>
          <a:prstGeom prst="rect">
            <a:avLst/>
          </a:prstGeom>
          <a:solidFill>
            <a:srgbClr val="5D8B80">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5</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the waters of the sea will be dried up,</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the river will be dry and parched,</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6</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its canals will become foul,</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the branches of Egypt's Nile will diminish and dry up, reeds and rushes will rot away.</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7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There will be bare places by the Nile,</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on the brink of the Nile,</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and all that is sown by the Nile will be parched,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will be driven away, and will be no more.</a:t>
            </a:r>
          </a:p>
        </p:txBody>
      </p:sp>
      <p:sp>
        <p:nvSpPr>
          <p:cNvPr id="5" name="TextBox 4">
            <a:extLst>
              <a:ext uri="{FF2B5EF4-FFF2-40B4-BE49-F238E27FC236}">
                <a16:creationId xmlns:a16="http://schemas.microsoft.com/office/drawing/2014/main" id="{3BE7120D-B3D9-8EAF-5765-D42D8F83DC0E}"/>
              </a:ext>
            </a:extLst>
          </p:cNvPr>
          <p:cNvSpPr txBox="1"/>
          <p:nvPr/>
        </p:nvSpPr>
        <p:spPr>
          <a:xfrm>
            <a:off x="388423" y="-1"/>
            <a:ext cx="11132122" cy="923330"/>
          </a:xfrm>
          <a:prstGeom prst="rect">
            <a:avLst/>
          </a:prstGeom>
          <a:noFill/>
        </p:spPr>
        <p:txBody>
          <a:bodyPr wrap="square" rtlCol="0">
            <a:spAutoFit/>
          </a:bodyPr>
          <a:lstStyle/>
          <a:p>
            <a:pPr algn="ctr"/>
            <a:r>
              <a:rPr lang="en-US" sz="5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Economic Collapse</a:t>
            </a:r>
          </a:p>
        </p:txBody>
      </p:sp>
    </p:spTree>
    <p:extLst>
      <p:ext uri="{BB962C8B-B14F-4D97-AF65-F5344CB8AC3E}">
        <p14:creationId xmlns:p14="http://schemas.microsoft.com/office/powerpoint/2010/main" val="339745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8E832308-C7F3-2F84-4575-948F72A0A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151986" y="1191553"/>
            <a:ext cx="11869325" cy="5016758"/>
          </a:xfrm>
          <a:prstGeom prst="rect">
            <a:avLst/>
          </a:prstGeom>
          <a:solidFill>
            <a:srgbClr val="5D8B80">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8</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The fishermen will mourn and lament,</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all who cast a hook in the Nile;</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and they will languish</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who spread nets on the water.</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9</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The workers in combed flax will be in despair,</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the weavers of white cotton.</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10</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Those who are the pillars of the land will be crushed,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all who work for pay will be grieved.</a:t>
            </a:r>
          </a:p>
        </p:txBody>
      </p:sp>
      <p:sp>
        <p:nvSpPr>
          <p:cNvPr id="5" name="TextBox 4">
            <a:extLst>
              <a:ext uri="{FF2B5EF4-FFF2-40B4-BE49-F238E27FC236}">
                <a16:creationId xmlns:a16="http://schemas.microsoft.com/office/drawing/2014/main" id="{3BE7120D-B3D9-8EAF-5765-D42D8F83DC0E}"/>
              </a:ext>
            </a:extLst>
          </p:cNvPr>
          <p:cNvSpPr txBox="1"/>
          <p:nvPr/>
        </p:nvSpPr>
        <p:spPr>
          <a:xfrm>
            <a:off x="388423" y="-1"/>
            <a:ext cx="11132122" cy="923330"/>
          </a:xfrm>
          <a:prstGeom prst="rect">
            <a:avLst/>
          </a:prstGeom>
          <a:noFill/>
        </p:spPr>
        <p:txBody>
          <a:bodyPr wrap="square" rtlCol="0">
            <a:spAutoFit/>
          </a:bodyPr>
          <a:lstStyle/>
          <a:p>
            <a:pPr algn="ctr"/>
            <a:r>
              <a:rPr lang="en-US" sz="5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Economic Collapse</a:t>
            </a:r>
          </a:p>
        </p:txBody>
      </p:sp>
    </p:spTree>
    <p:extLst>
      <p:ext uri="{BB962C8B-B14F-4D97-AF65-F5344CB8AC3E}">
        <p14:creationId xmlns:p14="http://schemas.microsoft.com/office/powerpoint/2010/main" val="327811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3BF98C22-45FF-E7F2-E45B-DD8E66FCC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BED5B7-66C5-0881-0086-E1C8C0EB5377}"/>
              </a:ext>
            </a:extLst>
          </p:cNvPr>
          <p:cNvSpPr txBox="1"/>
          <p:nvPr/>
        </p:nvSpPr>
        <p:spPr>
          <a:xfrm>
            <a:off x="7272827" y="0"/>
            <a:ext cx="4459391" cy="1323439"/>
          </a:xfrm>
          <a:prstGeom prst="rect">
            <a:avLst/>
          </a:prstGeom>
          <a:noFill/>
          <a:ln w="63500">
            <a:noFill/>
          </a:ln>
        </p:spPr>
        <p:txBody>
          <a:bodyPr wrap="square" rtlCol="0">
            <a:spAutoFit/>
          </a:bodyPr>
          <a:lstStyle/>
          <a:p>
            <a:pPr algn="ctr">
              <a:spcAft>
                <a:spcPts val="1200"/>
              </a:spcAft>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How do you view the nations?</a:t>
            </a:r>
          </a:p>
        </p:txBody>
      </p:sp>
      <p:sp>
        <p:nvSpPr>
          <p:cNvPr id="2" name="TextBox 1">
            <a:extLst>
              <a:ext uri="{FF2B5EF4-FFF2-40B4-BE49-F238E27FC236}">
                <a16:creationId xmlns:a16="http://schemas.microsoft.com/office/drawing/2014/main" id="{7485878D-C841-DCAB-C756-17E440BF6493}"/>
              </a:ext>
            </a:extLst>
          </p:cNvPr>
          <p:cNvSpPr txBox="1"/>
          <p:nvPr/>
        </p:nvSpPr>
        <p:spPr>
          <a:xfrm>
            <a:off x="8170814" y="1593100"/>
            <a:ext cx="3220442" cy="5016758"/>
          </a:xfrm>
          <a:prstGeom prst="rect">
            <a:avLst/>
          </a:prstGeom>
          <a:noFill/>
          <a:ln w="63500">
            <a:noFill/>
          </a:ln>
        </p:spPr>
        <p:txBody>
          <a:bodyPr wrap="square" rtlCol="0">
            <a:spAutoFit/>
          </a:bodyPr>
          <a:lstStyle/>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Jordan</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Palestine</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Israel</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Iran</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US</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Russia</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China</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930033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5122" name="Picture 2">
            <a:extLst>
              <a:ext uri="{FF2B5EF4-FFF2-40B4-BE49-F238E27FC236}">
                <a16:creationId xmlns:a16="http://schemas.microsoft.com/office/drawing/2014/main" id="{864ECCE6-D8B9-C725-7122-681AEFA915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94" t="25000" r="9305" b="17374"/>
          <a:stretch/>
        </p:blipFill>
        <p:spPr bwMode="auto">
          <a:xfrm>
            <a:off x="-1" y="0"/>
            <a:ext cx="1216180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146238" y="1715809"/>
            <a:ext cx="11869325" cy="5016758"/>
          </a:xfrm>
          <a:prstGeom prst="rect">
            <a:avLst/>
          </a:prstGeom>
          <a:solidFill>
            <a:srgbClr val="765F40">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11</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The princes of </a:t>
            </a:r>
            <a:r>
              <a:rPr lang="en-US" sz="4000" b="1" dirty="0" err="1">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Zoan</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are utterly foolish;</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the wisest counselors of Pharaoh give stupid counsel.</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How can you say to Pharaoh,</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 am a son of the wise, a son of ancient kings”?</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12</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Where then are your wise men?</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Let them tell you</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that they might know what the Lord of hosts has purposed against Egypt.</a:t>
            </a:r>
          </a:p>
        </p:txBody>
      </p:sp>
      <p:sp>
        <p:nvSpPr>
          <p:cNvPr id="5" name="TextBox 4">
            <a:extLst>
              <a:ext uri="{FF2B5EF4-FFF2-40B4-BE49-F238E27FC236}">
                <a16:creationId xmlns:a16="http://schemas.microsoft.com/office/drawing/2014/main" id="{3BE7120D-B3D9-8EAF-5765-D42D8F83DC0E}"/>
              </a:ext>
            </a:extLst>
          </p:cNvPr>
          <p:cNvSpPr txBox="1"/>
          <p:nvPr/>
        </p:nvSpPr>
        <p:spPr>
          <a:xfrm>
            <a:off x="388423" y="-1"/>
            <a:ext cx="11132122" cy="923330"/>
          </a:xfrm>
          <a:prstGeom prst="rect">
            <a:avLst/>
          </a:prstGeom>
          <a:noFill/>
        </p:spPr>
        <p:txBody>
          <a:bodyPr wrap="square" rtlCol="0">
            <a:spAutoFit/>
          </a:bodyPr>
          <a:lstStyle/>
          <a:p>
            <a:pPr algn="ctr"/>
            <a:r>
              <a:rPr lang="en-US" sz="5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Political Collapse</a:t>
            </a:r>
          </a:p>
        </p:txBody>
      </p:sp>
    </p:spTree>
    <p:extLst>
      <p:ext uri="{BB962C8B-B14F-4D97-AF65-F5344CB8AC3E}">
        <p14:creationId xmlns:p14="http://schemas.microsoft.com/office/powerpoint/2010/main" val="115293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5122" name="Picture 2">
            <a:extLst>
              <a:ext uri="{FF2B5EF4-FFF2-40B4-BE49-F238E27FC236}">
                <a16:creationId xmlns:a16="http://schemas.microsoft.com/office/drawing/2014/main" id="{864ECCE6-D8B9-C725-7122-681AEFA915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94" t="25000" r="9305" b="17374"/>
          <a:stretch/>
        </p:blipFill>
        <p:spPr bwMode="auto">
          <a:xfrm>
            <a:off x="-1" y="0"/>
            <a:ext cx="1216180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146238" y="1715809"/>
            <a:ext cx="11869325" cy="4401205"/>
          </a:xfrm>
          <a:prstGeom prst="rect">
            <a:avLst/>
          </a:prstGeom>
          <a:solidFill>
            <a:srgbClr val="765F40">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13</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The princes of </a:t>
            </a:r>
            <a:r>
              <a:rPr lang="en-US" sz="4000" b="1" dirty="0" err="1">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Zoan</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have become fools,</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the princes of Memphis are deluded;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those who are the cornerstones of her tribes</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have made Egypt stagger.</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14</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 Lord has mingled within her a spirit of confusion</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and they will make Egypt stagger in all its deeds,</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as a drunken man staggers in his vomit.</a:t>
            </a:r>
          </a:p>
        </p:txBody>
      </p:sp>
      <p:sp>
        <p:nvSpPr>
          <p:cNvPr id="5" name="TextBox 4">
            <a:extLst>
              <a:ext uri="{FF2B5EF4-FFF2-40B4-BE49-F238E27FC236}">
                <a16:creationId xmlns:a16="http://schemas.microsoft.com/office/drawing/2014/main" id="{3BE7120D-B3D9-8EAF-5765-D42D8F83DC0E}"/>
              </a:ext>
            </a:extLst>
          </p:cNvPr>
          <p:cNvSpPr txBox="1"/>
          <p:nvPr/>
        </p:nvSpPr>
        <p:spPr>
          <a:xfrm>
            <a:off x="388423" y="-1"/>
            <a:ext cx="11132122" cy="923330"/>
          </a:xfrm>
          <a:prstGeom prst="rect">
            <a:avLst/>
          </a:prstGeom>
          <a:noFill/>
        </p:spPr>
        <p:txBody>
          <a:bodyPr wrap="square" rtlCol="0">
            <a:spAutoFit/>
          </a:bodyPr>
          <a:lstStyle/>
          <a:p>
            <a:pPr algn="ctr"/>
            <a:r>
              <a:rPr lang="en-US" sz="5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Political Collapse</a:t>
            </a:r>
          </a:p>
        </p:txBody>
      </p:sp>
    </p:spTree>
    <p:extLst>
      <p:ext uri="{BB962C8B-B14F-4D97-AF65-F5344CB8AC3E}">
        <p14:creationId xmlns:p14="http://schemas.microsoft.com/office/powerpoint/2010/main" val="120717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20BBDF5-F329-16B6-E64B-7DE1A25CFC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63"/>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4D2ABA-44B2-1086-3F7A-B82B9D9D34CE}"/>
              </a:ext>
            </a:extLst>
          </p:cNvPr>
          <p:cNvSpPr txBox="1"/>
          <p:nvPr/>
        </p:nvSpPr>
        <p:spPr>
          <a:xfrm>
            <a:off x="529937" y="0"/>
            <a:ext cx="11132122" cy="923330"/>
          </a:xfrm>
          <a:prstGeom prst="rect">
            <a:avLst/>
          </a:prstGeom>
          <a:noFill/>
        </p:spPr>
        <p:txBody>
          <a:bodyPr wrap="square" rtlCol="0">
            <a:spAutoFit/>
          </a:bodyPr>
          <a:lstStyle/>
          <a:p>
            <a:pPr algn="ctr"/>
            <a:r>
              <a:rPr lang="en-US" sz="5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Total Helplessness!</a:t>
            </a:r>
          </a:p>
        </p:txBody>
      </p:sp>
      <p:sp>
        <p:nvSpPr>
          <p:cNvPr id="6" name="TextBox 5">
            <a:extLst>
              <a:ext uri="{FF2B5EF4-FFF2-40B4-BE49-F238E27FC236}">
                <a16:creationId xmlns:a16="http://schemas.microsoft.com/office/drawing/2014/main" id="{50FF03FF-8B56-A29F-5D3E-7028CF471EDA}"/>
              </a:ext>
            </a:extLst>
          </p:cNvPr>
          <p:cNvSpPr txBox="1"/>
          <p:nvPr/>
        </p:nvSpPr>
        <p:spPr>
          <a:xfrm>
            <a:off x="786715" y="4803462"/>
            <a:ext cx="10618566" cy="1323439"/>
          </a:xfrm>
          <a:prstGeom prst="rect">
            <a:avLst/>
          </a:prstGeom>
          <a:solidFill>
            <a:srgbClr val="B38050">
              <a:alpha val="70000"/>
            </a:srgbClr>
          </a:solidFill>
        </p:spPr>
        <p:txBody>
          <a:bodyPr wrap="square" rtlCol="0">
            <a:spAutoFit/>
          </a:bodyPr>
          <a:lstStyle/>
          <a:p>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15</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there will be nothing for Egypt</a:t>
            </a:r>
          </a:p>
          <a:p>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that head or tail, palm branch or reed, may do.</a:t>
            </a:r>
          </a:p>
        </p:txBody>
      </p:sp>
    </p:spTree>
    <p:extLst>
      <p:ext uri="{BB962C8B-B14F-4D97-AF65-F5344CB8AC3E}">
        <p14:creationId xmlns:p14="http://schemas.microsoft.com/office/powerpoint/2010/main" val="23999445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20BBDF5-F329-16B6-E64B-7DE1A25CFC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63"/>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4D2ABA-44B2-1086-3F7A-B82B9D9D34CE}"/>
              </a:ext>
            </a:extLst>
          </p:cNvPr>
          <p:cNvSpPr txBox="1"/>
          <p:nvPr/>
        </p:nvSpPr>
        <p:spPr>
          <a:xfrm>
            <a:off x="529937" y="0"/>
            <a:ext cx="11132122" cy="923330"/>
          </a:xfrm>
          <a:prstGeom prst="rect">
            <a:avLst/>
          </a:prstGeom>
          <a:noFill/>
        </p:spPr>
        <p:txBody>
          <a:bodyPr wrap="square" rtlCol="0">
            <a:spAutoFit/>
          </a:bodyPr>
          <a:lstStyle/>
          <a:p>
            <a:pPr algn="ctr"/>
            <a:r>
              <a:rPr lang="en-US" sz="5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What Can We Learn?</a:t>
            </a:r>
          </a:p>
        </p:txBody>
      </p:sp>
      <p:sp>
        <p:nvSpPr>
          <p:cNvPr id="6" name="TextBox 5">
            <a:extLst>
              <a:ext uri="{FF2B5EF4-FFF2-40B4-BE49-F238E27FC236}">
                <a16:creationId xmlns:a16="http://schemas.microsoft.com/office/drawing/2014/main" id="{50FF03FF-8B56-A29F-5D3E-7028CF471EDA}"/>
              </a:ext>
            </a:extLst>
          </p:cNvPr>
          <p:cNvSpPr txBox="1"/>
          <p:nvPr/>
        </p:nvSpPr>
        <p:spPr>
          <a:xfrm>
            <a:off x="786715" y="3303292"/>
            <a:ext cx="10618566" cy="1938992"/>
          </a:xfrm>
          <a:prstGeom prst="rect">
            <a:avLst/>
          </a:prstGeom>
          <a:solidFill>
            <a:srgbClr val="B38050">
              <a:alpha val="70000"/>
            </a:srgbClr>
          </a:solidFill>
        </p:spPr>
        <p:txBody>
          <a:bodyPr wrap="square" rtlCol="0">
            <a:spAutoFit/>
          </a:bodyPr>
          <a:lstStyle/>
          <a:p>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Problems of society, economics and politics have a spiritual cause – and their only true solution is by a return to God!</a:t>
            </a:r>
          </a:p>
        </p:txBody>
      </p:sp>
      <p:sp>
        <p:nvSpPr>
          <p:cNvPr id="2" name="TextBox 1">
            <a:extLst>
              <a:ext uri="{FF2B5EF4-FFF2-40B4-BE49-F238E27FC236}">
                <a16:creationId xmlns:a16="http://schemas.microsoft.com/office/drawing/2014/main" id="{8290AF55-DE7D-F915-9180-4A2555F83F68}"/>
              </a:ext>
            </a:extLst>
          </p:cNvPr>
          <p:cNvSpPr txBox="1"/>
          <p:nvPr/>
        </p:nvSpPr>
        <p:spPr>
          <a:xfrm>
            <a:off x="2605974" y="5588477"/>
            <a:ext cx="6980048" cy="923330"/>
          </a:xfrm>
          <a:prstGeom prst="rect">
            <a:avLst/>
          </a:prstGeom>
          <a:solidFill>
            <a:srgbClr val="B38050">
              <a:alpha val="70000"/>
            </a:srgbClr>
          </a:solidFill>
        </p:spPr>
        <p:txBody>
          <a:bodyPr wrap="square" rtlCol="0">
            <a:spAutoFit/>
          </a:bodyPr>
          <a:lstStyle/>
          <a:p>
            <a:pPr algn="ctr"/>
            <a:r>
              <a:rPr lang="en-US" sz="5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Why does God do this?</a:t>
            </a:r>
          </a:p>
        </p:txBody>
      </p:sp>
    </p:spTree>
    <p:extLst>
      <p:ext uri="{BB962C8B-B14F-4D97-AF65-F5344CB8AC3E}">
        <p14:creationId xmlns:p14="http://schemas.microsoft.com/office/powerpoint/2010/main" val="20472074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20BBDF5-F329-16B6-E64B-7DE1A25CFC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63"/>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4D2ABA-44B2-1086-3F7A-B82B9D9D34CE}"/>
              </a:ext>
            </a:extLst>
          </p:cNvPr>
          <p:cNvSpPr txBox="1"/>
          <p:nvPr/>
        </p:nvSpPr>
        <p:spPr>
          <a:xfrm>
            <a:off x="529937" y="0"/>
            <a:ext cx="11132122" cy="923330"/>
          </a:xfrm>
          <a:prstGeom prst="rect">
            <a:avLst/>
          </a:prstGeom>
          <a:noFill/>
        </p:spPr>
        <p:txBody>
          <a:bodyPr wrap="square" rtlCol="0">
            <a:spAutoFit/>
          </a:bodyPr>
          <a:lstStyle/>
          <a:p>
            <a:pPr algn="ctr"/>
            <a:r>
              <a:rPr lang="en-US" sz="5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#5 – Egypt (Isaiah 19-20)</a:t>
            </a:r>
          </a:p>
        </p:txBody>
      </p:sp>
      <p:sp>
        <p:nvSpPr>
          <p:cNvPr id="6" name="TextBox 5">
            <a:extLst>
              <a:ext uri="{FF2B5EF4-FFF2-40B4-BE49-F238E27FC236}">
                <a16:creationId xmlns:a16="http://schemas.microsoft.com/office/drawing/2014/main" id="{50FF03FF-8B56-A29F-5D3E-7028CF471EDA}"/>
              </a:ext>
            </a:extLst>
          </p:cNvPr>
          <p:cNvSpPr txBox="1"/>
          <p:nvPr/>
        </p:nvSpPr>
        <p:spPr>
          <a:xfrm>
            <a:off x="1105174" y="3887756"/>
            <a:ext cx="9981648" cy="2554545"/>
          </a:xfrm>
          <a:prstGeom prst="rect">
            <a:avLst/>
          </a:prstGeom>
          <a:solidFill>
            <a:srgbClr val="B38050">
              <a:alpha val="70000"/>
            </a:srgbClr>
          </a:solidFill>
        </p:spPr>
        <p:txBody>
          <a:bodyPr wrap="square" rtlCol="0">
            <a:spAutoFit/>
          </a:bodyPr>
          <a:lstStyle/>
          <a:p>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Three Parts:</a:t>
            </a:r>
          </a:p>
          <a:p>
            <a:pPr marL="742950" indent="-742950">
              <a:buFont typeface="+mj-lt"/>
              <a:buAutoNum type="arabicPeriod"/>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Judgment on Egypt Predicted (19:1-15)</a:t>
            </a:r>
          </a:p>
          <a:p>
            <a:pPr marL="742950" indent="-742950">
              <a:buFont typeface="+mj-lt"/>
              <a:buAutoNum type="arabicPeriod"/>
            </a:pPr>
            <a:r>
              <a:rPr lang="en-US" sz="40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Healing of Egypt Predicted (19:16-25)</a:t>
            </a:r>
          </a:p>
          <a:p>
            <a:pPr marL="742950" indent="-742950">
              <a:buFont typeface="+mj-lt"/>
              <a:buAutoNum type="arabicPeriod"/>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Judgment on Egypt Exemplified (20:1-6)</a:t>
            </a:r>
          </a:p>
        </p:txBody>
      </p:sp>
    </p:spTree>
    <p:extLst>
      <p:ext uri="{BB962C8B-B14F-4D97-AF65-F5344CB8AC3E}">
        <p14:creationId xmlns:p14="http://schemas.microsoft.com/office/powerpoint/2010/main" val="28381403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79DB4E7-0B85-3F12-86B6-B642E69CABD3}"/>
              </a:ext>
            </a:extLst>
          </p:cNvPr>
          <p:cNvPicPr>
            <a:picLocks noChangeArrowheads="1"/>
          </p:cNvPicPr>
          <p:nvPr/>
        </p:nvPicPr>
        <p:blipFill rotWithShape="1">
          <a:blip r:embed="rId2">
            <a:extLst>
              <a:ext uri="{28A0092B-C50C-407E-A947-70E740481C1C}">
                <a14:useLocalDpi xmlns:a14="http://schemas.microsoft.com/office/drawing/2010/main" val="0"/>
              </a:ext>
            </a:extLst>
          </a:blip>
          <a:srcRect t="7549" r="7585" b="12091"/>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FF03FF-8B56-A29F-5D3E-7028CF471EDA}"/>
              </a:ext>
            </a:extLst>
          </p:cNvPr>
          <p:cNvSpPr txBox="1"/>
          <p:nvPr/>
        </p:nvSpPr>
        <p:spPr>
          <a:xfrm>
            <a:off x="65309" y="55701"/>
            <a:ext cx="5622569" cy="6740307"/>
          </a:xfrm>
          <a:prstGeom prst="rect">
            <a:avLst/>
          </a:prstGeom>
          <a:solidFill>
            <a:srgbClr val="5B5137">
              <a:alpha val="70000"/>
            </a:srgbClr>
          </a:solidFill>
        </p:spPr>
        <p:txBody>
          <a:bodyPr wrap="square" rtlCol="0">
            <a:spAutoFit/>
          </a:bodyPr>
          <a:lstStyle/>
          <a:p>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16</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In that day </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the Egyptians will be like women, and tremble with fear before the hand that the Lord of hosts shakes over them. </a:t>
            </a:r>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17</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the land of Judah will become a terror to the Egyptians. Everyone to whom it is mentioned will fear because of the purpose that the Lord of hosts has purposed against them.</a:t>
            </a:r>
          </a:p>
        </p:txBody>
      </p:sp>
      <p:sp>
        <p:nvSpPr>
          <p:cNvPr id="5" name="Rectangle: Rounded Corners 4">
            <a:extLst>
              <a:ext uri="{FF2B5EF4-FFF2-40B4-BE49-F238E27FC236}">
                <a16:creationId xmlns:a16="http://schemas.microsoft.com/office/drawing/2014/main" id="{B8775972-F415-4430-A1B4-C3901AD3FF1B}"/>
              </a:ext>
            </a:extLst>
          </p:cNvPr>
          <p:cNvSpPr/>
          <p:nvPr/>
        </p:nvSpPr>
        <p:spPr>
          <a:xfrm>
            <a:off x="5829388" y="5439906"/>
            <a:ext cx="6210214" cy="1208868"/>
          </a:xfrm>
          <a:prstGeom prst="roundRect">
            <a:avLst/>
          </a:prstGeom>
          <a:solidFill>
            <a:srgbClr val="5B5137"/>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1. God would break their pride</a:t>
            </a:r>
          </a:p>
        </p:txBody>
      </p:sp>
    </p:spTree>
    <p:extLst>
      <p:ext uri="{BB962C8B-B14F-4D97-AF65-F5344CB8AC3E}">
        <p14:creationId xmlns:p14="http://schemas.microsoft.com/office/powerpoint/2010/main" val="295357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FB607EF-BE4A-6A9E-9222-AB11728D4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FF03FF-8B56-A29F-5D3E-7028CF471EDA}"/>
              </a:ext>
            </a:extLst>
          </p:cNvPr>
          <p:cNvSpPr txBox="1"/>
          <p:nvPr/>
        </p:nvSpPr>
        <p:spPr>
          <a:xfrm>
            <a:off x="402031" y="4224745"/>
            <a:ext cx="11387938" cy="2308324"/>
          </a:xfrm>
          <a:prstGeom prst="rect">
            <a:avLst/>
          </a:prstGeom>
          <a:solidFill>
            <a:srgbClr val="5B5137">
              <a:alpha val="70000"/>
            </a:srgbClr>
          </a:solidFill>
        </p:spPr>
        <p:txBody>
          <a:bodyPr wrap="square" rtlCol="0">
            <a:spAutoFit/>
          </a:bodyPr>
          <a:lstStyle/>
          <a:p>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18</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In that day </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there will be five cities in the land of Egypt that speak the language of Canaan and swear allegiance to the Lord of hosts. One of these will be called the City of Destruction.</a:t>
            </a:r>
          </a:p>
        </p:txBody>
      </p:sp>
      <p:sp>
        <p:nvSpPr>
          <p:cNvPr id="3" name="Rectangle: Rounded Corners 2">
            <a:extLst>
              <a:ext uri="{FF2B5EF4-FFF2-40B4-BE49-F238E27FC236}">
                <a16:creationId xmlns:a16="http://schemas.microsoft.com/office/drawing/2014/main" id="{C07E5C33-02E5-65FF-2C13-36F41A294FA9}"/>
              </a:ext>
            </a:extLst>
          </p:cNvPr>
          <p:cNvSpPr/>
          <p:nvPr/>
        </p:nvSpPr>
        <p:spPr>
          <a:xfrm>
            <a:off x="4101535" y="2824566"/>
            <a:ext cx="7688434" cy="1208868"/>
          </a:xfrm>
          <a:prstGeom prst="roundRect">
            <a:avLst/>
          </a:prstGeom>
          <a:solidFill>
            <a:srgbClr val="5B5137"/>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2. Repentance of a few – a small start!</a:t>
            </a:r>
          </a:p>
        </p:txBody>
      </p:sp>
    </p:spTree>
    <p:extLst>
      <p:ext uri="{BB962C8B-B14F-4D97-AF65-F5344CB8AC3E}">
        <p14:creationId xmlns:p14="http://schemas.microsoft.com/office/powerpoint/2010/main" val="891763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FF03FF-8B56-A29F-5D3E-7028CF471EDA}"/>
              </a:ext>
            </a:extLst>
          </p:cNvPr>
          <p:cNvSpPr txBox="1"/>
          <p:nvPr/>
        </p:nvSpPr>
        <p:spPr>
          <a:xfrm>
            <a:off x="200553" y="612844"/>
            <a:ext cx="6448220" cy="5632311"/>
          </a:xfrm>
          <a:prstGeom prst="rect">
            <a:avLst/>
          </a:prstGeom>
          <a:noFill/>
        </p:spPr>
        <p:txBody>
          <a:bodyPr wrap="square" rtlCol="0">
            <a:spAutoFit/>
          </a:bodyPr>
          <a:lstStyle/>
          <a:p>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19</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In that day </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there will be an altar to the Lord in the midst of the land of Egypt, and a pillar to the Lord at its border. </a:t>
            </a:r>
            <a:r>
              <a:rPr lang="en-US" sz="3600" b="1" baseline="30000" dirty="0">
                <a:effectLst>
                  <a:glow rad="101600">
                    <a:schemeClr val="bg1"/>
                  </a:glow>
                </a:effectLst>
                <a:latin typeface="Calibri" panose="020F0502020204030204" pitchFamily="34" charset="0"/>
                <a:cs typeface="Calibri" panose="020F0502020204030204" pitchFamily="34" charset="0"/>
              </a:rPr>
              <a:t>20</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It will be a sign and a witness to the Lord of hosts in the land of Egypt. When they cry to the Lord because of oppressors, he will send them a savior and defender, and deliver them. </a:t>
            </a:r>
          </a:p>
        </p:txBody>
      </p:sp>
      <p:pic>
        <p:nvPicPr>
          <p:cNvPr id="3074" name="Picture 2">
            <a:extLst>
              <a:ext uri="{FF2B5EF4-FFF2-40B4-BE49-F238E27FC236}">
                <a16:creationId xmlns:a16="http://schemas.microsoft.com/office/drawing/2014/main" id="{72F660A1-CB73-6019-D091-11B82A830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0"/>
            <a:ext cx="5314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277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FF03FF-8B56-A29F-5D3E-7028CF471EDA}"/>
              </a:ext>
            </a:extLst>
          </p:cNvPr>
          <p:cNvSpPr txBox="1"/>
          <p:nvPr/>
        </p:nvSpPr>
        <p:spPr>
          <a:xfrm>
            <a:off x="200553" y="612844"/>
            <a:ext cx="6448220" cy="5632311"/>
          </a:xfrm>
          <a:prstGeom prst="rect">
            <a:avLst/>
          </a:prstGeom>
          <a:noFill/>
        </p:spPr>
        <p:txBody>
          <a:bodyPr wrap="square" rtlCol="0">
            <a:spAutoFit/>
          </a:bodyPr>
          <a:lstStyle/>
          <a:p>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19</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In that day there will be an altar to the Lord in the midst of the land of Egypt, and a pillar to the Lord at its border. </a:t>
            </a:r>
            <a:r>
              <a:rPr lang="en-US" sz="3600" b="1" baseline="30000" dirty="0">
                <a:effectLst>
                  <a:glow rad="101600">
                    <a:schemeClr val="bg1"/>
                  </a:glow>
                </a:effectLst>
                <a:latin typeface="Calibri" panose="020F0502020204030204" pitchFamily="34" charset="0"/>
                <a:cs typeface="Calibri" panose="020F0502020204030204" pitchFamily="34" charset="0"/>
              </a:rPr>
              <a:t>20</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It will be a sign and a witness to the Lord of hosts in the land of Egypt. When they cry to the Lord because of oppressors, he will send them a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savior</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defender, and deliver them. </a:t>
            </a:r>
          </a:p>
        </p:txBody>
      </p:sp>
      <p:pic>
        <p:nvPicPr>
          <p:cNvPr id="3074" name="Picture 2">
            <a:extLst>
              <a:ext uri="{FF2B5EF4-FFF2-40B4-BE49-F238E27FC236}">
                <a16:creationId xmlns:a16="http://schemas.microsoft.com/office/drawing/2014/main" id="{72F660A1-CB73-6019-D091-11B82A830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0"/>
            <a:ext cx="5314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CF2827A-3550-F247-921A-0C45D6FA3FF8}"/>
              </a:ext>
            </a:extLst>
          </p:cNvPr>
          <p:cNvSpPr/>
          <p:nvPr/>
        </p:nvSpPr>
        <p:spPr>
          <a:xfrm>
            <a:off x="1828801" y="4229580"/>
            <a:ext cx="3440623" cy="795745"/>
          </a:xfrm>
          <a:prstGeom prst="roundRect">
            <a:avLst/>
          </a:prstGeom>
          <a:solidFill>
            <a:srgbClr val="5B5137"/>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Yeshua</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 Jesus!</a:t>
            </a:r>
          </a:p>
        </p:txBody>
      </p:sp>
    </p:spTree>
    <p:extLst>
      <p:ext uri="{BB962C8B-B14F-4D97-AF65-F5344CB8AC3E}">
        <p14:creationId xmlns:p14="http://schemas.microsoft.com/office/powerpoint/2010/main" val="250994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FF03FF-8B56-A29F-5D3E-7028CF471EDA}"/>
              </a:ext>
            </a:extLst>
          </p:cNvPr>
          <p:cNvSpPr txBox="1"/>
          <p:nvPr/>
        </p:nvSpPr>
        <p:spPr>
          <a:xfrm>
            <a:off x="200553" y="71199"/>
            <a:ext cx="6448220" cy="6740307"/>
          </a:xfrm>
          <a:prstGeom prst="rect">
            <a:avLst/>
          </a:prstGeom>
          <a:noFill/>
        </p:spPr>
        <p:txBody>
          <a:bodyPr wrap="square" rtlCol="0">
            <a:spAutoFit/>
          </a:bodyPr>
          <a:lstStyle/>
          <a:p>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21</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the Lord will make himself known to the Egyptians, and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the Egyptians will know the Lord in that day </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and worship with sacrifice and offering, and they will make vows to the Lord and perform them. </a:t>
            </a:r>
            <a:r>
              <a:rPr lang="en-US" sz="3600" b="1" baseline="30000" dirty="0">
                <a:effectLst>
                  <a:glow rad="101600">
                    <a:schemeClr val="bg1"/>
                  </a:glow>
                </a:effectLst>
                <a:latin typeface="Calibri" panose="020F0502020204030204" pitchFamily="34" charset="0"/>
                <a:cs typeface="Calibri" panose="020F0502020204030204" pitchFamily="34" charset="0"/>
              </a:rPr>
              <a:t>22</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the Lord will strike Egypt, striking and healing, and they will return to the Lord, and he will listen to their pleas for mercy and heal them.</a:t>
            </a:r>
          </a:p>
        </p:txBody>
      </p:sp>
      <p:pic>
        <p:nvPicPr>
          <p:cNvPr id="3074" name="Picture 2">
            <a:extLst>
              <a:ext uri="{FF2B5EF4-FFF2-40B4-BE49-F238E27FC236}">
                <a16:creationId xmlns:a16="http://schemas.microsoft.com/office/drawing/2014/main" id="{72F660A1-CB73-6019-D091-11B82A830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0"/>
            <a:ext cx="5314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02920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3BF98C22-45FF-E7F2-E45B-DD8E66FCC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BED5B7-66C5-0881-0086-E1C8C0EB5377}"/>
              </a:ext>
            </a:extLst>
          </p:cNvPr>
          <p:cNvSpPr txBox="1"/>
          <p:nvPr/>
        </p:nvSpPr>
        <p:spPr>
          <a:xfrm>
            <a:off x="7272827" y="0"/>
            <a:ext cx="4459391" cy="1323439"/>
          </a:xfrm>
          <a:prstGeom prst="rect">
            <a:avLst/>
          </a:prstGeom>
          <a:noFill/>
          <a:ln w="63500">
            <a:noFill/>
          </a:ln>
        </p:spPr>
        <p:txBody>
          <a:bodyPr wrap="square" rtlCol="0">
            <a:spAutoFit/>
          </a:bodyPr>
          <a:lstStyle/>
          <a:p>
            <a:pPr algn="ctr">
              <a:spcAft>
                <a:spcPts val="1200"/>
              </a:spcAft>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How does God view the nations?</a:t>
            </a:r>
          </a:p>
        </p:txBody>
      </p:sp>
      <p:sp>
        <p:nvSpPr>
          <p:cNvPr id="2" name="TextBox 1">
            <a:extLst>
              <a:ext uri="{FF2B5EF4-FFF2-40B4-BE49-F238E27FC236}">
                <a16:creationId xmlns:a16="http://schemas.microsoft.com/office/drawing/2014/main" id="{7485878D-C841-DCAB-C756-17E440BF6493}"/>
              </a:ext>
            </a:extLst>
          </p:cNvPr>
          <p:cNvSpPr txBox="1"/>
          <p:nvPr/>
        </p:nvSpPr>
        <p:spPr>
          <a:xfrm>
            <a:off x="8170814" y="1593100"/>
            <a:ext cx="3220442" cy="5016758"/>
          </a:xfrm>
          <a:prstGeom prst="rect">
            <a:avLst/>
          </a:prstGeom>
          <a:noFill/>
          <a:ln w="63500">
            <a:noFill/>
          </a:ln>
        </p:spPr>
        <p:txBody>
          <a:bodyPr wrap="square" rtlCol="0">
            <a:spAutoFit/>
          </a:bodyPr>
          <a:lstStyle/>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Jordan</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Palestine</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Israel</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Iran</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US</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Russia</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China</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7694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FF03FF-8B56-A29F-5D3E-7028CF471EDA}"/>
              </a:ext>
            </a:extLst>
          </p:cNvPr>
          <p:cNvSpPr txBox="1"/>
          <p:nvPr/>
        </p:nvSpPr>
        <p:spPr>
          <a:xfrm>
            <a:off x="200553" y="71199"/>
            <a:ext cx="6448220" cy="6740307"/>
          </a:xfrm>
          <a:prstGeom prst="rect">
            <a:avLst/>
          </a:prstGeom>
          <a:noFill/>
        </p:spPr>
        <p:txBody>
          <a:bodyPr wrap="square" rtlCol="0">
            <a:spAutoFit/>
          </a:bodyPr>
          <a:lstStyle/>
          <a:p>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21</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the Lord will make himself known to the Egyptians, and the Egyptians will know the Lord in that day and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worship with sacrifice and offering, and they will make vows to the Lord and perform them</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3600" b="1" baseline="30000" dirty="0">
                <a:effectLst>
                  <a:glow rad="101600">
                    <a:schemeClr val="bg1"/>
                  </a:glow>
                </a:effectLst>
                <a:latin typeface="Calibri" panose="020F0502020204030204" pitchFamily="34" charset="0"/>
                <a:cs typeface="Calibri" panose="020F0502020204030204" pitchFamily="34" charset="0"/>
              </a:rPr>
              <a:t>22</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the Lord will strike Egypt, striking and healing, and they will return to the Lord, and he will listen to their pleas for mercy and heal them.</a:t>
            </a:r>
          </a:p>
        </p:txBody>
      </p:sp>
      <p:pic>
        <p:nvPicPr>
          <p:cNvPr id="3074" name="Picture 2">
            <a:extLst>
              <a:ext uri="{FF2B5EF4-FFF2-40B4-BE49-F238E27FC236}">
                <a16:creationId xmlns:a16="http://schemas.microsoft.com/office/drawing/2014/main" id="{72F660A1-CB73-6019-D091-11B82A830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0"/>
            <a:ext cx="5314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9E85F84-AA46-B315-5100-D2FDB316FA0E}"/>
              </a:ext>
            </a:extLst>
          </p:cNvPr>
          <p:cNvSpPr/>
          <p:nvPr/>
        </p:nvSpPr>
        <p:spPr>
          <a:xfrm>
            <a:off x="7233027" y="5408910"/>
            <a:ext cx="4602996" cy="1208868"/>
          </a:xfrm>
          <a:prstGeom prst="roundRect">
            <a:avLst/>
          </a:prstGeom>
          <a:solidFill>
            <a:srgbClr val="5B5137"/>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3. Revival in Egypt!</a:t>
            </a:r>
          </a:p>
        </p:txBody>
      </p:sp>
    </p:spTree>
    <p:extLst>
      <p:ext uri="{BB962C8B-B14F-4D97-AF65-F5344CB8AC3E}">
        <p14:creationId xmlns:p14="http://schemas.microsoft.com/office/powerpoint/2010/main" val="207120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98DF579-7265-9061-85EC-2D422F7A52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511"/>
          <a:stretch/>
        </p:blipFill>
        <p:spPr bwMode="auto">
          <a:xfrm>
            <a:off x="-2" y="-1"/>
            <a:ext cx="12192001" cy="68342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FF03FF-8B56-A29F-5D3E-7028CF471EDA}"/>
              </a:ext>
            </a:extLst>
          </p:cNvPr>
          <p:cNvSpPr txBox="1"/>
          <p:nvPr/>
        </p:nvSpPr>
        <p:spPr>
          <a:xfrm>
            <a:off x="430907" y="4767185"/>
            <a:ext cx="11330186" cy="1754326"/>
          </a:xfrm>
          <a:prstGeom prst="rect">
            <a:avLst/>
          </a:prstGeom>
          <a:solidFill>
            <a:srgbClr val="020100">
              <a:alpha val="50000"/>
            </a:srgbClr>
          </a:solidFill>
        </p:spPr>
        <p:txBody>
          <a:bodyPr wrap="square" rtlCol="0">
            <a:spAutoFit/>
          </a:bodyPr>
          <a:lstStyle/>
          <a:p>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23</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In that day </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there will be a highway from Egypt to Assyria, and Assyria will come into Egypt, and Egypt into Assyria, and the Egyptians will worship with the Assyrians.</a:t>
            </a:r>
          </a:p>
        </p:txBody>
      </p:sp>
      <p:sp>
        <p:nvSpPr>
          <p:cNvPr id="3" name="Rectangle: Rounded Corners 2">
            <a:extLst>
              <a:ext uri="{FF2B5EF4-FFF2-40B4-BE49-F238E27FC236}">
                <a16:creationId xmlns:a16="http://schemas.microsoft.com/office/drawing/2014/main" id="{D0532693-B13D-99FD-5CE6-803C2D484192}"/>
              </a:ext>
            </a:extLst>
          </p:cNvPr>
          <p:cNvSpPr/>
          <p:nvPr/>
        </p:nvSpPr>
        <p:spPr>
          <a:xfrm>
            <a:off x="2572718" y="3429000"/>
            <a:ext cx="9371793" cy="1204993"/>
          </a:xfrm>
          <a:prstGeom prst="roundRect">
            <a:avLst/>
          </a:prstGeom>
          <a:solidFill>
            <a:schemeClr val="bg1">
              <a:lumMod val="85000"/>
              <a:lumOff val="15000"/>
            </a:schemeClr>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cs typeface="Calibri" panose="020F0502020204030204" pitchFamily="34" charset="0"/>
              </a:rPr>
              <a:t>4. World-wide Revival including restored relationships with former enemies!</a:t>
            </a:r>
          </a:p>
        </p:txBody>
      </p:sp>
    </p:spTree>
    <p:extLst>
      <p:ext uri="{BB962C8B-B14F-4D97-AF65-F5344CB8AC3E}">
        <p14:creationId xmlns:p14="http://schemas.microsoft.com/office/powerpoint/2010/main" val="1516779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71999E35-8696-103C-2AF6-88476A857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FF03FF-8B56-A29F-5D3E-7028CF471EDA}"/>
              </a:ext>
            </a:extLst>
          </p:cNvPr>
          <p:cNvSpPr txBox="1"/>
          <p:nvPr/>
        </p:nvSpPr>
        <p:spPr>
          <a:xfrm>
            <a:off x="136901" y="4398785"/>
            <a:ext cx="11918197" cy="2308324"/>
          </a:xfrm>
          <a:prstGeom prst="rect">
            <a:avLst/>
          </a:prstGeom>
          <a:solidFill>
            <a:schemeClr val="bg1">
              <a:alpha val="50000"/>
            </a:schemeClr>
          </a:solidFill>
        </p:spPr>
        <p:txBody>
          <a:bodyPr wrap="square" rtlCol="0">
            <a:spAutoFit/>
          </a:bodyPr>
          <a:lstStyle/>
          <a:p>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24</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In that day </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Israel will be the third with Egypt and Assyria, a blessing in the midst of the earth, </a:t>
            </a:r>
            <a:r>
              <a:rPr lang="en-US" sz="3600" b="1" baseline="30000" dirty="0">
                <a:effectLst>
                  <a:glow rad="101600">
                    <a:schemeClr val="bg1"/>
                  </a:glow>
                </a:effectLst>
                <a:latin typeface="Calibri" panose="020F0502020204030204" pitchFamily="34" charset="0"/>
                <a:cs typeface="Calibri" panose="020F0502020204030204" pitchFamily="34" charset="0"/>
              </a:rPr>
              <a:t>25</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whom the Lord of hosts has blessed, saying, “Blessed be Egypt my people, and Assyria the work of my hands, and Israel my inheritance.”</a:t>
            </a:r>
          </a:p>
        </p:txBody>
      </p:sp>
      <p:sp>
        <p:nvSpPr>
          <p:cNvPr id="2" name="Rectangle: Rounded Corners 1">
            <a:extLst>
              <a:ext uri="{FF2B5EF4-FFF2-40B4-BE49-F238E27FC236}">
                <a16:creationId xmlns:a16="http://schemas.microsoft.com/office/drawing/2014/main" id="{05920D9F-DCBA-8F1E-E6BF-0B7093C74448}"/>
              </a:ext>
            </a:extLst>
          </p:cNvPr>
          <p:cNvSpPr/>
          <p:nvPr/>
        </p:nvSpPr>
        <p:spPr>
          <a:xfrm>
            <a:off x="4512105" y="3556596"/>
            <a:ext cx="7542993" cy="689940"/>
          </a:xfrm>
          <a:prstGeom prst="roundRect">
            <a:avLst/>
          </a:prstGeom>
          <a:solidFill>
            <a:schemeClr val="bg1">
              <a:lumMod val="85000"/>
              <a:lumOff val="15000"/>
            </a:schemeClr>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5. Full inclusion with God’s people!</a:t>
            </a:r>
          </a:p>
        </p:txBody>
      </p:sp>
    </p:spTree>
    <p:extLst>
      <p:ext uri="{BB962C8B-B14F-4D97-AF65-F5344CB8AC3E}">
        <p14:creationId xmlns:p14="http://schemas.microsoft.com/office/powerpoint/2010/main" val="3862276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71999E35-8696-103C-2AF6-88476A857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FF03FF-8B56-A29F-5D3E-7028CF471EDA}"/>
              </a:ext>
            </a:extLst>
          </p:cNvPr>
          <p:cNvSpPr txBox="1"/>
          <p:nvPr/>
        </p:nvSpPr>
        <p:spPr>
          <a:xfrm>
            <a:off x="136901" y="4392699"/>
            <a:ext cx="11918197" cy="2308324"/>
          </a:xfrm>
          <a:prstGeom prst="rect">
            <a:avLst/>
          </a:prstGeom>
          <a:solidFill>
            <a:schemeClr val="bg1">
              <a:alpha val="50000"/>
            </a:schemeClr>
          </a:solidFill>
        </p:spPr>
        <p:txBody>
          <a:bodyPr wrap="square" rtlCol="0">
            <a:spAutoFit/>
          </a:bodyPr>
          <a:lstStyle/>
          <a:p>
            <a:r>
              <a:rPr lang="en-US" sz="3600" b="1" baseline="30000" dirty="0">
                <a:effectLst>
                  <a:glow rad="101600">
                    <a:schemeClr val="bg1"/>
                  </a:glow>
                </a:effectLst>
                <a:latin typeface="Calibri" panose="020F0502020204030204" pitchFamily="34" charset="0"/>
                <a:cs typeface="Calibri" panose="020F0502020204030204" pitchFamily="34" charset="0"/>
              </a:rPr>
              <a:t>28</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There is neither Jew nor Greek, there is neither slave nor free, there is no male and female, for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you are all one in Christ Jesus</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3600" b="1" baseline="30000" dirty="0">
                <a:effectLst>
                  <a:glow rad="101600">
                    <a:schemeClr val="bg1"/>
                  </a:glow>
                </a:effectLst>
                <a:latin typeface="Calibri" panose="020F0502020204030204" pitchFamily="34" charset="0"/>
                <a:cs typeface="Calibri" panose="020F0502020204030204" pitchFamily="34" charset="0"/>
              </a:rPr>
              <a:t>29</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if you are Christ's, then you are Abraham's offspring, heirs according to promise.        Galatians 3:28-29</a:t>
            </a:r>
          </a:p>
        </p:txBody>
      </p:sp>
      <p:sp>
        <p:nvSpPr>
          <p:cNvPr id="2" name="Rectangle: Rounded Corners 1">
            <a:extLst>
              <a:ext uri="{FF2B5EF4-FFF2-40B4-BE49-F238E27FC236}">
                <a16:creationId xmlns:a16="http://schemas.microsoft.com/office/drawing/2014/main" id="{05920D9F-DCBA-8F1E-E6BF-0B7093C74448}"/>
              </a:ext>
            </a:extLst>
          </p:cNvPr>
          <p:cNvSpPr/>
          <p:nvPr/>
        </p:nvSpPr>
        <p:spPr>
          <a:xfrm>
            <a:off x="4512105" y="3432375"/>
            <a:ext cx="7542993" cy="689940"/>
          </a:xfrm>
          <a:prstGeom prst="roundRect">
            <a:avLst/>
          </a:prstGeom>
          <a:solidFill>
            <a:schemeClr val="bg1">
              <a:lumMod val="85000"/>
              <a:lumOff val="15000"/>
            </a:schemeClr>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5. Full inclusion with God’s people!</a:t>
            </a:r>
          </a:p>
        </p:txBody>
      </p:sp>
    </p:spTree>
    <p:extLst>
      <p:ext uri="{BB962C8B-B14F-4D97-AF65-F5344CB8AC3E}">
        <p14:creationId xmlns:p14="http://schemas.microsoft.com/office/powerpoint/2010/main" val="26420592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20BBDF5-F329-16B6-E64B-7DE1A25CFC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63"/>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4D2ABA-44B2-1086-3F7A-B82B9D9D34CE}"/>
              </a:ext>
            </a:extLst>
          </p:cNvPr>
          <p:cNvSpPr txBox="1"/>
          <p:nvPr/>
        </p:nvSpPr>
        <p:spPr>
          <a:xfrm>
            <a:off x="529937" y="0"/>
            <a:ext cx="11132122" cy="923330"/>
          </a:xfrm>
          <a:prstGeom prst="rect">
            <a:avLst/>
          </a:prstGeom>
          <a:noFill/>
        </p:spPr>
        <p:txBody>
          <a:bodyPr wrap="square" rtlCol="0">
            <a:spAutoFit/>
          </a:bodyPr>
          <a:lstStyle/>
          <a:p>
            <a:pPr algn="ctr"/>
            <a:r>
              <a:rPr lang="en-US" sz="5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#5 – Egypt (Isaiah 19-20)</a:t>
            </a:r>
          </a:p>
        </p:txBody>
      </p:sp>
      <p:sp>
        <p:nvSpPr>
          <p:cNvPr id="6" name="TextBox 5">
            <a:extLst>
              <a:ext uri="{FF2B5EF4-FFF2-40B4-BE49-F238E27FC236}">
                <a16:creationId xmlns:a16="http://schemas.microsoft.com/office/drawing/2014/main" id="{50FF03FF-8B56-A29F-5D3E-7028CF471EDA}"/>
              </a:ext>
            </a:extLst>
          </p:cNvPr>
          <p:cNvSpPr txBox="1"/>
          <p:nvPr/>
        </p:nvSpPr>
        <p:spPr>
          <a:xfrm>
            <a:off x="1105174" y="3887756"/>
            <a:ext cx="9981648" cy="2554545"/>
          </a:xfrm>
          <a:prstGeom prst="rect">
            <a:avLst/>
          </a:prstGeom>
          <a:solidFill>
            <a:srgbClr val="B38050">
              <a:alpha val="70000"/>
            </a:srgbClr>
          </a:solidFill>
        </p:spPr>
        <p:txBody>
          <a:bodyPr wrap="square" rtlCol="0">
            <a:spAutoFit/>
          </a:bodyPr>
          <a:lstStyle/>
          <a:p>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Three Parts:</a:t>
            </a:r>
          </a:p>
          <a:p>
            <a:pPr marL="742950" indent="-742950">
              <a:buFont typeface="+mj-lt"/>
              <a:buAutoNum type="arabicPeriod"/>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Judgment on Egypt Predicted (19:1-15)</a:t>
            </a:r>
          </a:p>
          <a:p>
            <a:pPr marL="742950" indent="-742950">
              <a:buFont typeface="+mj-lt"/>
              <a:buAutoNum type="arabicPeriod"/>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Healing of Egypt Predicted (19:16-25)</a:t>
            </a:r>
          </a:p>
          <a:p>
            <a:pPr marL="742950" indent="-742950">
              <a:buFont typeface="+mj-lt"/>
              <a:buAutoNum type="arabicPeriod"/>
            </a:pPr>
            <a:r>
              <a:rPr lang="en-US" sz="40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Judgment on Egypt Exemplified (20:1-6)</a:t>
            </a:r>
          </a:p>
        </p:txBody>
      </p:sp>
    </p:spTree>
    <p:extLst>
      <p:ext uri="{BB962C8B-B14F-4D97-AF65-F5344CB8AC3E}">
        <p14:creationId xmlns:p14="http://schemas.microsoft.com/office/powerpoint/2010/main" val="32865975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46CAF66-6021-9184-E9D8-E1CA70C0B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2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FF03FF-8B56-A29F-5D3E-7028CF471EDA}"/>
              </a:ext>
            </a:extLst>
          </p:cNvPr>
          <p:cNvSpPr txBox="1"/>
          <p:nvPr/>
        </p:nvSpPr>
        <p:spPr>
          <a:xfrm>
            <a:off x="147233" y="3267409"/>
            <a:ext cx="11918197" cy="3416320"/>
          </a:xfrm>
          <a:prstGeom prst="rect">
            <a:avLst/>
          </a:prstGeom>
          <a:solidFill>
            <a:schemeClr val="bg1">
              <a:alpha val="80000"/>
            </a:schemeClr>
          </a:solidFill>
        </p:spPr>
        <p:txBody>
          <a:bodyPr wrap="square" rtlCol="0">
            <a:spAutoFit/>
          </a:bodyPr>
          <a:lstStyle/>
          <a:p>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1</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In the year that the commander in chief, who was sent by Sargon the king of Assyria, came to Ashdod and fought against it and captured it— </a:t>
            </a:r>
            <a:r>
              <a:rPr lang="en-US" sz="3600" b="1" baseline="30000" dirty="0">
                <a:effectLst>
                  <a:glow rad="101600">
                    <a:schemeClr val="bg1"/>
                  </a:glow>
                </a:effectLst>
                <a:latin typeface="Calibri" panose="020F0502020204030204" pitchFamily="34" charset="0"/>
                <a:cs typeface="Calibri" panose="020F0502020204030204" pitchFamily="34" charset="0"/>
              </a:rPr>
              <a:t>2</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at that time the Lord spoke by Isaiah the son of </a:t>
            </a:r>
            <a:r>
              <a:rPr lang="en-US" sz="3600" b="1" dirty="0" err="1">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Amoz</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saying, “Go, and loose the sackcloth from your waist and take off your sandals from your feet,” and he did so, walking naked and barefoot.</a:t>
            </a:r>
          </a:p>
        </p:txBody>
      </p:sp>
      <p:sp>
        <p:nvSpPr>
          <p:cNvPr id="2" name="Rectangle: Rounded Corners 1">
            <a:extLst>
              <a:ext uri="{FF2B5EF4-FFF2-40B4-BE49-F238E27FC236}">
                <a16:creationId xmlns:a16="http://schemas.microsoft.com/office/drawing/2014/main" id="{5A58491D-5322-5A6A-FE0A-38EC0933BE9D}"/>
              </a:ext>
            </a:extLst>
          </p:cNvPr>
          <p:cNvSpPr/>
          <p:nvPr/>
        </p:nvSpPr>
        <p:spPr>
          <a:xfrm>
            <a:off x="10357549" y="314717"/>
            <a:ext cx="1583895" cy="689940"/>
          </a:xfrm>
          <a:prstGeom prst="roundRect">
            <a:avLst/>
          </a:prstGeom>
          <a:solidFill>
            <a:schemeClr val="bg1">
              <a:lumMod val="85000"/>
              <a:lumOff val="15000"/>
            </a:schemeClr>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711 BC</a:t>
            </a:r>
          </a:p>
        </p:txBody>
      </p:sp>
    </p:spTree>
    <p:extLst>
      <p:ext uri="{BB962C8B-B14F-4D97-AF65-F5344CB8AC3E}">
        <p14:creationId xmlns:p14="http://schemas.microsoft.com/office/powerpoint/2010/main" val="76856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46CAF66-6021-9184-E9D8-E1CA70C0B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2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FF03FF-8B56-A29F-5D3E-7028CF471EDA}"/>
              </a:ext>
            </a:extLst>
          </p:cNvPr>
          <p:cNvSpPr txBox="1"/>
          <p:nvPr/>
        </p:nvSpPr>
        <p:spPr>
          <a:xfrm>
            <a:off x="147233" y="3267409"/>
            <a:ext cx="11918197" cy="3416320"/>
          </a:xfrm>
          <a:prstGeom prst="rect">
            <a:avLst/>
          </a:prstGeom>
          <a:solidFill>
            <a:schemeClr val="bg1">
              <a:alpha val="80000"/>
            </a:schemeClr>
          </a:solidFill>
        </p:spPr>
        <p:txBody>
          <a:bodyPr wrap="square" rtlCol="0">
            <a:spAutoFit/>
          </a:bodyPr>
          <a:lstStyle/>
          <a:p>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3</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Then the Lord said, “As my servant Isaiah has walked naked and barefoot for three years as a sign and a portent against Egypt and Cush, </a:t>
            </a:r>
            <a:r>
              <a:rPr lang="en-US" sz="3600" b="1" baseline="30000" dirty="0">
                <a:effectLst>
                  <a:glow rad="101600">
                    <a:schemeClr val="bg1"/>
                  </a:glow>
                </a:effectLst>
                <a:latin typeface="Calibri" panose="020F0502020204030204" pitchFamily="34" charset="0"/>
                <a:cs typeface="Calibri" panose="020F0502020204030204" pitchFamily="34" charset="0"/>
              </a:rPr>
              <a:t>4</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so shall the king of Assyria lead away the Egyptian captives and the Cushite exiles, both the young and the old, naked and barefoot, with buttocks uncovered, the nakedness of Egypt.</a:t>
            </a:r>
          </a:p>
        </p:txBody>
      </p:sp>
      <p:sp>
        <p:nvSpPr>
          <p:cNvPr id="2" name="Rectangle: Rounded Corners 1">
            <a:extLst>
              <a:ext uri="{FF2B5EF4-FFF2-40B4-BE49-F238E27FC236}">
                <a16:creationId xmlns:a16="http://schemas.microsoft.com/office/drawing/2014/main" id="{53C32581-D079-B8B4-12C3-653C1A75FF87}"/>
              </a:ext>
            </a:extLst>
          </p:cNvPr>
          <p:cNvSpPr/>
          <p:nvPr/>
        </p:nvSpPr>
        <p:spPr>
          <a:xfrm>
            <a:off x="4788977" y="1907252"/>
            <a:ext cx="7276453" cy="1185886"/>
          </a:xfrm>
          <a:prstGeom prst="roundRect">
            <a:avLst/>
          </a:prstGeom>
          <a:solidFill>
            <a:schemeClr val="bg1">
              <a:lumMod val="85000"/>
              <a:lumOff val="15000"/>
            </a:schemeClr>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Sennacherib defeated the Egyptian/Ethiopian army in 701 BC</a:t>
            </a:r>
          </a:p>
        </p:txBody>
      </p:sp>
    </p:spTree>
    <p:extLst>
      <p:ext uri="{BB962C8B-B14F-4D97-AF65-F5344CB8AC3E}">
        <p14:creationId xmlns:p14="http://schemas.microsoft.com/office/powerpoint/2010/main" val="2738105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46CAF66-6021-9184-E9D8-E1CA70C0B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2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FF03FF-8B56-A29F-5D3E-7028CF471EDA}"/>
              </a:ext>
            </a:extLst>
          </p:cNvPr>
          <p:cNvSpPr txBox="1"/>
          <p:nvPr/>
        </p:nvSpPr>
        <p:spPr>
          <a:xfrm>
            <a:off x="147233" y="3267409"/>
            <a:ext cx="11918197" cy="3416320"/>
          </a:xfrm>
          <a:prstGeom prst="rect">
            <a:avLst/>
          </a:prstGeom>
          <a:solidFill>
            <a:schemeClr val="bg1">
              <a:alpha val="80000"/>
            </a:schemeClr>
          </a:solidFill>
        </p:spPr>
        <p:txBody>
          <a:bodyPr wrap="square" rtlCol="0">
            <a:spAutoFit/>
          </a:bodyPr>
          <a:lstStyle/>
          <a:p>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5</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Then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they</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shall be dismayed and ashamed because of Cush their hope and of Egypt their boast. </a:t>
            </a:r>
            <a:r>
              <a:rPr lang="en-US" sz="3600" b="1" baseline="30000" dirty="0">
                <a:effectLst>
                  <a:glow rad="101600">
                    <a:schemeClr val="bg1"/>
                  </a:glow>
                </a:effectLst>
                <a:latin typeface="Calibri" panose="020F0502020204030204" pitchFamily="34" charset="0"/>
                <a:cs typeface="Calibri" panose="020F0502020204030204" pitchFamily="34" charset="0"/>
              </a:rPr>
              <a:t>6</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the inhabitants of this coastland will say in that day, “Behold, this is what has happened to those in whom we hoped and to whom we fled for help to be delivered from the king of Assyria! And we, how shall we escape?”</a:t>
            </a:r>
          </a:p>
        </p:txBody>
      </p:sp>
      <p:sp>
        <p:nvSpPr>
          <p:cNvPr id="2" name="Rectangle: Rounded Corners 1">
            <a:extLst>
              <a:ext uri="{FF2B5EF4-FFF2-40B4-BE49-F238E27FC236}">
                <a16:creationId xmlns:a16="http://schemas.microsoft.com/office/drawing/2014/main" id="{01162CA7-9D22-0B1E-A9D1-EBFA00CBA88C}"/>
              </a:ext>
            </a:extLst>
          </p:cNvPr>
          <p:cNvSpPr/>
          <p:nvPr/>
        </p:nvSpPr>
        <p:spPr>
          <a:xfrm>
            <a:off x="147233" y="2443170"/>
            <a:ext cx="4866467" cy="649968"/>
          </a:xfrm>
          <a:prstGeom prst="roundRect">
            <a:avLst/>
          </a:prstGeom>
          <a:solidFill>
            <a:schemeClr val="bg1">
              <a:lumMod val="85000"/>
              <a:lumOff val="15000"/>
            </a:schemeClr>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People of God – Judah!</a:t>
            </a:r>
          </a:p>
        </p:txBody>
      </p:sp>
    </p:spTree>
    <p:extLst>
      <p:ext uri="{BB962C8B-B14F-4D97-AF65-F5344CB8AC3E}">
        <p14:creationId xmlns:p14="http://schemas.microsoft.com/office/powerpoint/2010/main" val="1470560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46CAF66-6021-9184-E9D8-E1CA70C0B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2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FF03FF-8B56-A29F-5D3E-7028CF471EDA}"/>
              </a:ext>
            </a:extLst>
          </p:cNvPr>
          <p:cNvSpPr txBox="1"/>
          <p:nvPr/>
        </p:nvSpPr>
        <p:spPr>
          <a:xfrm>
            <a:off x="895026" y="2669583"/>
            <a:ext cx="10422611" cy="1200329"/>
          </a:xfrm>
          <a:prstGeom prst="rect">
            <a:avLst/>
          </a:prstGeom>
          <a:solidFill>
            <a:schemeClr val="bg1">
              <a:alpha val="80000"/>
            </a:schemeClr>
          </a:solidFill>
        </p:spPr>
        <p:txBody>
          <a:bodyPr wrap="square" rtlCol="0">
            <a:spAutoFit/>
          </a:bodyPr>
          <a:lstStyle/>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Why finish the previously hope-filled oracle with this message of doom?</a:t>
            </a:r>
          </a:p>
        </p:txBody>
      </p:sp>
      <p:sp>
        <p:nvSpPr>
          <p:cNvPr id="3" name="TextBox 2">
            <a:extLst>
              <a:ext uri="{FF2B5EF4-FFF2-40B4-BE49-F238E27FC236}">
                <a16:creationId xmlns:a16="http://schemas.microsoft.com/office/drawing/2014/main" id="{EB82CAA1-938D-1C22-C961-F77ADD14E4ED}"/>
              </a:ext>
            </a:extLst>
          </p:cNvPr>
          <p:cNvSpPr txBox="1"/>
          <p:nvPr/>
        </p:nvSpPr>
        <p:spPr>
          <a:xfrm>
            <a:off x="674820" y="4094377"/>
            <a:ext cx="10863022" cy="2539157"/>
          </a:xfrm>
          <a:prstGeom prst="rect">
            <a:avLst/>
          </a:prstGeom>
          <a:solidFill>
            <a:schemeClr val="bg1">
              <a:alpha val="80000"/>
            </a:schemeClr>
          </a:solidFill>
        </p:spPr>
        <p:txBody>
          <a:bodyPr wrap="square" rtlCol="0">
            <a:spAutoFit/>
          </a:bodyPr>
          <a:lstStyle/>
          <a:p>
            <a:pPr marL="742950" indent="-742950">
              <a:spcAft>
                <a:spcPts val="1800"/>
              </a:spcAft>
              <a:buFont typeface="+mj-lt"/>
              <a:buAutoNum type="arabicPeriod"/>
            </a:pP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Even with the hope of Isaiah 19, Egypt was still not who they should turn to for help against Assyria!</a:t>
            </a:r>
          </a:p>
          <a:p>
            <a:pPr marL="742950" indent="-742950">
              <a:buFont typeface="+mj-lt"/>
              <a:buAutoNum type="arabicPeriod"/>
            </a:pP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Isaiah 20 is a shorter-term, interim fulfillment to show that Isaiah 19 was really going to happen!</a:t>
            </a:r>
          </a:p>
        </p:txBody>
      </p:sp>
    </p:spTree>
    <p:extLst>
      <p:ext uri="{BB962C8B-B14F-4D97-AF65-F5344CB8AC3E}">
        <p14:creationId xmlns:p14="http://schemas.microsoft.com/office/powerpoint/2010/main" val="2563670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3BF98C22-45FF-E7F2-E45B-DD8E66FCC0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0"/>
          <a:stretch/>
        </p:blipFill>
        <p:spPr bwMode="auto">
          <a:xfrm>
            <a:off x="170482" y="440409"/>
            <a:ext cx="5817031" cy="59771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BED5B7-66C5-0881-0086-E1C8C0EB5377}"/>
              </a:ext>
            </a:extLst>
          </p:cNvPr>
          <p:cNvSpPr txBox="1"/>
          <p:nvPr/>
        </p:nvSpPr>
        <p:spPr>
          <a:xfrm>
            <a:off x="6204489" y="0"/>
            <a:ext cx="5868692" cy="1938992"/>
          </a:xfrm>
          <a:prstGeom prst="rect">
            <a:avLst/>
          </a:prstGeom>
          <a:noFill/>
          <a:ln w="63500">
            <a:noFill/>
          </a:ln>
        </p:spPr>
        <p:txBody>
          <a:bodyPr wrap="square" rtlCol="0">
            <a:spAutoFit/>
          </a:bodyPr>
          <a:lstStyle/>
          <a:p>
            <a:pPr algn="ctr">
              <a:spcAft>
                <a:spcPts val="1200"/>
              </a:spcAft>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What can we learn from this “behind the scenes” view of the nations?</a:t>
            </a:r>
          </a:p>
        </p:txBody>
      </p:sp>
      <p:sp>
        <p:nvSpPr>
          <p:cNvPr id="2" name="TextBox 1">
            <a:extLst>
              <a:ext uri="{FF2B5EF4-FFF2-40B4-BE49-F238E27FC236}">
                <a16:creationId xmlns:a16="http://schemas.microsoft.com/office/drawing/2014/main" id="{7485878D-C841-DCAB-C756-17E440BF6493}"/>
              </a:ext>
            </a:extLst>
          </p:cNvPr>
          <p:cNvSpPr txBox="1"/>
          <p:nvPr/>
        </p:nvSpPr>
        <p:spPr>
          <a:xfrm>
            <a:off x="6204489" y="2394911"/>
            <a:ext cx="5817031" cy="3831818"/>
          </a:xfrm>
          <a:prstGeom prst="rect">
            <a:avLst/>
          </a:prstGeom>
          <a:noFill/>
          <a:ln w="63500">
            <a:noFill/>
          </a:ln>
        </p:spPr>
        <p:txBody>
          <a:bodyPr wrap="square" rtlCol="0">
            <a:spAutoFit/>
          </a:bodyPr>
          <a:lstStyle/>
          <a:p>
            <a:pPr marL="571500" indent="-571500">
              <a:spcAft>
                <a:spcPts val="1800"/>
              </a:spcAft>
              <a:buFont typeface="Arial" panose="020B0604020202020204" pitchFamily="34" charset="0"/>
              <a:buChar char="•"/>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Through normal events, God is working for the salvation of the nations!</a:t>
            </a:r>
          </a:p>
          <a:p>
            <a:pPr marL="571500" indent="-571500">
              <a:buFont typeface="Arial" panose="020B0604020202020204" pitchFamily="34" charset="0"/>
              <a:buChar char="•"/>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Eternal salvation – not current physical comfort – is God’s priority!</a:t>
            </a:r>
          </a:p>
        </p:txBody>
      </p:sp>
    </p:spTree>
    <p:extLst>
      <p:ext uri="{BB962C8B-B14F-4D97-AF65-F5344CB8AC3E}">
        <p14:creationId xmlns:p14="http://schemas.microsoft.com/office/powerpoint/2010/main" val="14105645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EF5D5-8078-8E13-10F5-E3D5D01F633E}"/>
              </a:ext>
            </a:extLst>
          </p:cNvPr>
          <p:cNvSpPr txBox="1"/>
          <p:nvPr/>
        </p:nvSpPr>
        <p:spPr>
          <a:xfrm>
            <a:off x="918063" y="24489"/>
            <a:ext cx="10355874" cy="830997"/>
          </a:xfrm>
          <a:prstGeom prst="rect">
            <a:avLst/>
          </a:prstGeom>
          <a:noFill/>
          <a:ln w="63500">
            <a:noFill/>
          </a:ln>
        </p:spPr>
        <p:txBody>
          <a:bodyPr wrap="square" rtlCol="0">
            <a:spAutoFit/>
          </a:bodyPr>
          <a:lstStyle/>
          <a:p>
            <a:pPr algn="ctr"/>
            <a:r>
              <a:rPr lang="en-US" sz="48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Book of Isaiah</a:t>
            </a:r>
          </a:p>
        </p:txBody>
      </p:sp>
      <p:sp>
        <p:nvSpPr>
          <p:cNvPr id="4" name="TextBox 3">
            <a:extLst>
              <a:ext uri="{FF2B5EF4-FFF2-40B4-BE49-F238E27FC236}">
                <a16:creationId xmlns:a16="http://schemas.microsoft.com/office/drawing/2014/main" id="{350528DB-B47E-2BB8-EECB-D2F860AAFECE}"/>
              </a:ext>
            </a:extLst>
          </p:cNvPr>
          <p:cNvSpPr txBox="1"/>
          <p:nvPr/>
        </p:nvSpPr>
        <p:spPr>
          <a:xfrm>
            <a:off x="302989" y="1024673"/>
            <a:ext cx="5805335" cy="646331"/>
          </a:xfrm>
          <a:prstGeom prst="rect">
            <a:avLst/>
          </a:prstGeom>
          <a:noFill/>
          <a:ln w="63500">
            <a:noFill/>
          </a:ln>
        </p:spPr>
        <p:txBody>
          <a:bodyPr wrap="square" rtlCol="0">
            <a:spAutoFit/>
          </a:bodyPr>
          <a:lstStyle/>
          <a:p>
            <a:pPr algn="ctr"/>
            <a:r>
              <a:rPr lang="en-US" sz="36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Chapters 1-39 - Judgment</a:t>
            </a:r>
          </a:p>
        </p:txBody>
      </p:sp>
      <p:sp>
        <p:nvSpPr>
          <p:cNvPr id="6" name="Rectangle 5">
            <a:extLst>
              <a:ext uri="{FF2B5EF4-FFF2-40B4-BE49-F238E27FC236}">
                <a16:creationId xmlns:a16="http://schemas.microsoft.com/office/drawing/2014/main" id="{3E951134-4CA3-03BE-7075-5EB10AFC6FFE}"/>
              </a:ext>
            </a:extLst>
          </p:cNvPr>
          <p:cNvSpPr/>
          <p:nvPr/>
        </p:nvSpPr>
        <p:spPr>
          <a:xfrm>
            <a:off x="389744" y="1019331"/>
            <a:ext cx="11332564" cy="5471410"/>
          </a:xfrm>
          <a:prstGeom prst="rect">
            <a:avLst/>
          </a:prstGeom>
          <a:no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8661B5FD-0F20-0A96-B438-95F075474317}"/>
              </a:ext>
            </a:extLst>
          </p:cNvPr>
          <p:cNvCxnSpPr/>
          <p:nvPr/>
        </p:nvCxnSpPr>
        <p:spPr>
          <a:xfrm>
            <a:off x="389744" y="1678898"/>
            <a:ext cx="113325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AB0ACAF-7E77-7E27-609B-FFE15105B140}"/>
              </a:ext>
            </a:extLst>
          </p:cNvPr>
          <p:cNvCxnSpPr>
            <a:cxnSpLocks/>
          </p:cNvCxnSpPr>
          <p:nvPr/>
        </p:nvCxnSpPr>
        <p:spPr>
          <a:xfrm>
            <a:off x="5916971" y="1035118"/>
            <a:ext cx="0" cy="547141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DECB31F-CDC7-DA3C-CE18-8440D255BE02}"/>
              </a:ext>
            </a:extLst>
          </p:cNvPr>
          <p:cNvSpPr txBox="1"/>
          <p:nvPr/>
        </p:nvSpPr>
        <p:spPr>
          <a:xfrm>
            <a:off x="5916971" y="1035118"/>
            <a:ext cx="5805337" cy="646331"/>
          </a:xfrm>
          <a:prstGeom prst="rect">
            <a:avLst/>
          </a:prstGeom>
          <a:noFill/>
          <a:ln w="63500">
            <a:noFill/>
          </a:ln>
        </p:spPr>
        <p:txBody>
          <a:bodyPr wrap="square" rtlCol="0">
            <a:spAutoFit/>
          </a:bodyPr>
          <a:lstStyle/>
          <a:p>
            <a:pPr algn="ctr"/>
            <a:r>
              <a:rPr lang="en-US" sz="36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Chapters 40-66 - Restoration</a:t>
            </a:r>
          </a:p>
        </p:txBody>
      </p:sp>
      <p:sp>
        <p:nvSpPr>
          <p:cNvPr id="12" name="TextBox 11">
            <a:extLst>
              <a:ext uri="{FF2B5EF4-FFF2-40B4-BE49-F238E27FC236}">
                <a16:creationId xmlns:a16="http://schemas.microsoft.com/office/drawing/2014/main" id="{ECFCCB1E-2804-BD18-6E98-292624E0628B}"/>
              </a:ext>
            </a:extLst>
          </p:cNvPr>
          <p:cNvSpPr txBox="1"/>
          <p:nvPr/>
        </p:nvSpPr>
        <p:spPr>
          <a:xfrm>
            <a:off x="521991" y="1762665"/>
            <a:ext cx="5255926" cy="4524315"/>
          </a:xfrm>
          <a:prstGeom prst="rect">
            <a:avLst/>
          </a:prstGeom>
          <a:noFill/>
          <a:ln w="63500">
            <a:noFill/>
          </a:ln>
        </p:spPr>
        <p:txBody>
          <a:bodyPr wrap="square" rtlCol="0">
            <a:spAutoFit/>
          </a:bodyPr>
          <a:lstStyle/>
          <a:p>
            <a:r>
              <a:rPr lang="en-US" sz="36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Focus: 	Isaiah’s Day</a:t>
            </a:r>
          </a:p>
          <a:p>
            <a:r>
              <a:rPr lang="en-US" sz="36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1-6:  	Introduction</a:t>
            </a:r>
          </a:p>
          <a:p>
            <a:r>
              <a:rPr lang="en-US" sz="36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7-12:	Assyrian Invasion /</a:t>
            </a:r>
          </a:p>
          <a:p>
            <a:r>
              <a:rPr lang="en-US" sz="36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Messiah</a:t>
            </a:r>
          </a:p>
          <a:p>
            <a:r>
              <a:rPr lang="en-US" sz="36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13-27:	God’s Universal </a:t>
            </a:r>
          </a:p>
          <a:p>
            <a:r>
              <a:rPr lang="en-US" sz="36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Kingdom</a:t>
            </a:r>
          </a:p>
          <a:p>
            <a:r>
              <a:rPr lang="en-US" sz="36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28-39:	God as the Lord of </a:t>
            </a:r>
          </a:p>
          <a:p>
            <a:r>
              <a:rPr lang="en-US" sz="36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History</a:t>
            </a:r>
          </a:p>
        </p:txBody>
      </p:sp>
      <p:sp>
        <p:nvSpPr>
          <p:cNvPr id="3" name="TextBox 2">
            <a:extLst>
              <a:ext uri="{FF2B5EF4-FFF2-40B4-BE49-F238E27FC236}">
                <a16:creationId xmlns:a16="http://schemas.microsoft.com/office/drawing/2014/main" id="{D3A20214-06E8-1C77-B215-B3D60240A6E6}"/>
              </a:ext>
            </a:extLst>
          </p:cNvPr>
          <p:cNvSpPr txBox="1"/>
          <p:nvPr/>
        </p:nvSpPr>
        <p:spPr>
          <a:xfrm>
            <a:off x="6069719" y="1746878"/>
            <a:ext cx="5255926" cy="646331"/>
          </a:xfrm>
          <a:prstGeom prst="rect">
            <a:avLst/>
          </a:prstGeom>
          <a:noFill/>
          <a:ln w="63500">
            <a:noFill/>
          </a:ln>
        </p:spPr>
        <p:txBody>
          <a:bodyPr wrap="square" rtlCol="0">
            <a:spAutoFit/>
          </a:bodyPr>
          <a:lstStyle/>
          <a:p>
            <a:r>
              <a:rPr lang="en-US" sz="36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Focus: 	Future</a:t>
            </a:r>
          </a:p>
        </p:txBody>
      </p:sp>
    </p:spTree>
    <p:extLst>
      <p:ext uri="{BB962C8B-B14F-4D97-AF65-F5344CB8AC3E}">
        <p14:creationId xmlns:p14="http://schemas.microsoft.com/office/powerpoint/2010/main" val="12519215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3BF98C22-45FF-E7F2-E45B-DD8E66FCC0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0"/>
          <a:stretch/>
        </p:blipFill>
        <p:spPr bwMode="auto">
          <a:xfrm>
            <a:off x="170482" y="440409"/>
            <a:ext cx="5817031" cy="59771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BED5B7-66C5-0881-0086-E1C8C0EB5377}"/>
              </a:ext>
            </a:extLst>
          </p:cNvPr>
          <p:cNvSpPr txBox="1"/>
          <p:nvPr/>
        </p:nvSpPr>
        <p:spPr>
          <a:xfrm>
            <a:off x="6204489" y="0"/>
            <a:ext cx="5868692" cy="1938992"/>
          </a:xfrm>
          <a:prstGeom prst="rect">
            <a:avLst/>
          </a:prstGeom>
          <a:noFill/>
          <a:ln w="63500">
            <a:noFill/>
          </a:ln>
        </p:spPr>
        <p:txBody>
          <a:bodyPr wrap="square" rtlCol="0">
            <a:spAutoFit/>
          </a:bodyPr>
          <a:lstStyle/>
          <a:p>
            <a:pPr algn="ctr">
              <a:spcAft>
                <a:spcPts val="1200"/>
              </a:spcAft>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What can we learn from this “behind the scenes” view of the nations?</a:t>
            </a:r>
          </a:p>
        </p:txBody>
      </p:sp>
      <p:sp>
        <p:nvSpPr>
          <p:cNvPr id="2" name="TextBox 1">
            <a:extLst>
              <a:ext uri="{FF2B5EF4-FFF2-40B4-BE49-F238E27FC236}">
                <a16:creationId xmlns:a16="http://schemas.microsoft.com/office/drawing/2014/main" id="{7485878D-C841-DCAB-C756-17E440BF6493}"/>
              </a:ext>
            </a:extLst>
          </p:cNvPr>
          <p:cNvSpPr txBox="1"/>
          <p:nvPr/>
        </p:nvSpPr>
        <p:spPr>
          <a:xfrm>
            <a:off x="6204487" y="2270924"/>
            <a:ext cx="5817031" cy="4416594"/>
          </a:xfrm>
          <a:prstGeom prst="rect">
            <a:avLst/>
          </a:prstGeom>
          <a:noFill/>
          <a:ln w="63500">
            <a:noFill/>
          </a:ln>
        </p:spPr>
        <p:txBody>
          <a:bodyPr wrap="square" rtlCol="0">
            <a:spAutoFit/>
          </a:bodyPr>
          <a:lstStyle/>
          <a:p>
            <a:pPr marL="571500" indent="-571500">
              <a:spcAft>
                <a:spcPts val="1800"/>
              </a:spcAft>
              <a:buFont typeface="Arial" panose="020B0604020202020204" pitchFamily="34" charset="0"/>
              <a:buChar char="•"/>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In ministry, we can have great hope against seemingly hopeless odds!</a:t>
            </a:r>
          </a:p>
          <a:p>
            <a:pPr marL="571500" indent="-571500">
              <a:buFont typeface="Arial" panose="020B0604020202020204" pitchFamily="34" charset="0"/>
              <a:buChar char="•"/>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Will we view the nations as God does – with faith, hope and love?</a:t>
            </a:r>
          </a:p>
        </p:txBody>
      </p:sp>
    </p:spTree>
    <p:extLst>
      <p:ext uri="{BB962C8B-B14F-4D97-AF65-F5344CB8AC3E}">
        <p14:creationId xmlns:p14="http://schemas.microsoft.com/office/powerpoint/2010/main" val="27430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71999E35-8696-103C-2AF6-88476A857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FF03FF-8B56-A29F-5D3E-7028CF471EDA}"/>
              </a:ext>
            </a:extLst>
          </p:cNvPr>
          <p:cNvSpPr txBox="1"/>
          <p:nvPr/>
        </p:nvSpPr>
        <p:spPr>
          <a:xfrm>
            <a:off x="307382" y="3344898"/>
            <a:ext cx="11533323" cy="3416320"/>
          </a:xfrm>
          <a:prstGeom prst="rect">
            <a:avLst/>
          </a:prstGeom>
          <a:solidFill>
            <a:schemeClr val="bg1">
              <a:alpha val="80000"/>
            </a:schemeClr>
          </a:solidFill>
        </p:spPr>
        <p:txBody>
          <a:bodyPr wrap="square" rtlCol="0">
            <a:spAutoFit/>
          </a:bodyPr>
          <a:lstStyle/>
          <a:p>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All authority in heaven and on earth has been given to me. Go therefore and make disciples of all nations</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baptizing them in the name of the Father and of the Son and of the Holy Spirit, teaching them to observe all that I have commanded you. And behold, I am with you always, to the end of the age.                                               Matthew 28:19-20</a:t>
            </a:r>
          </a:p>
        </p:txBody>
      </p:sp>
    </p:spTree>
    <p:extLst>
      <p:ext uri="{BB962C8B-B14F-4D97-AF65-F5344CB8AC3E}">
        <p14:creationId xmlns:p14="http://schemas.microsoft.com/office/powerpoint/2010/main" val="37142156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62A451-E199-02C4-247A-7750B1EE9B08}"/>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32280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EF5D5-8078-8E13-10F5-E3D5D01F633E}"/>
              </a:ext>
            </a:extLst>
          </p:cNvPr>
          <p:cNvSpPr txBox="1"/>
          <p:nvPr/>
        </p:nvSpPr>
        <p:spPr>
          <a:xfrm>
            <a:off x="918063" y="24489"/>
            <a:ext cx="10355874" cy="769441"/>
          </a:xfrm>
          <a:prstGeom prst="rect">
            <a:avLst/>
          </a:prstGeom>
          <a:noFill/>
          <a:ln w="63500">
            <a:noFill/>
          </a:ln>
        </p:spPr>
        <p:txBody>
          <a:bodyPr wrap="square" rtlCol="0">
            <a:spAutoFit/>
          </a:bodyPr>
          <a:lstStyle/>
          <a:p>
            <a:pPr algn="ctr"/>
            <a:r>
              <a:rPr lang="en-US" sz="44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13-27: God’s Universal Kingdom</a:t>
            </a:r>
          </a:p>
        </p:txBody>
      </p:sp>
      <p:sp>
        <p:nvSpPr>
          <p:cNvPr id="3" name="TextBox 2">
            <a:extLst>
              <a:ext uri="{FF2B5EF4-FFF2-40B4-BE49-F238E27FC236}">
                <a16:creationId xmlns:a16="http://schemas.microsoft.com/office/drawing/2014/main" id="{F4F66C1A-B98B-51A6-9A07-395956E353F3}"/>
              </a:ext>
            </a:extLst>
          </p:cNvPr>
          <p:cNvSpPr txBox="1"/>
          <p:nvPr/>
        </p:nvSpPr>
        <p:spPr>
          <a:xfrm>
            <a:off x="307665" y="733566"/>
            <a:ext cx="11103219" cy="646331"/>
          </a:xfrm>
          <a:prstGeom prst="rect">
            <a:avLst/>
          </a:prstGeom>
          <a:noFill/>
          <a:ln w="63500">
            <a:noFill/>
          </a:ln>
        </p:spPr>
        <p:txBody>
          <a:bodyPr wrap="square" rtlCol="0">
            <a:spAutoFit/>
          </a:bodyPr>
          <a:lstStyle/>
          <a:p>
            <a:pPr marL="571500" indent="-571500">
              <a:spcAft>
                <a:spcPts val="1200"/>
              </a:spcAft>
              <a:buFont typeface="Arial" panose="020B0604020202020204" pitchFamily="34" charset="0"/>
              <a:buChar char="•"/>
            </a:pPr>
            <a:r>
              <a:rPr lang="en-US" sz="36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Chapters 13-23:  10 Oracles Regarding the Nations</a:t>
            </a:r>
          </a:p>
        </p:txBody>
      </p:sp>
      <p:sp>
        <p:nvSpPr>
          <p:cNvPr id="5" name="TextBox 4">
            <a:extLst>
              <a:ext uri="{FF2B5EF4-FFF2-40B4-BE49-F238E27FC236}">
                <a16:creationId xmlns:a16="http://schemas.microsoft.com/office/drawing/2014/main" id="{393DD4ED-FCF6-60B7-CE0E-79A4CA0FADED}"/>
              </a:ext>
            </a:extLst>
          </p:cNvPr>
          <p:cNvSpPr txBox="1"/>
          <p:nvPr/>
        </p:nvSpPr>
        <p:spPr>
          <a:xfrm>
            <a:off x="873082" y="1319694"/>
            <a:ext cx="5956439" cy="2862322"/>
          </a:xfrm>
          <a:prstGeom prst="rect">
            <a:avLst/>
          </a:prstGeom>
          <a:noFill/>
        </p:spPr>
        <p:txBody>
          <a:bodyPr wrap="none" rtlCol="0">
            <a:spAutoFit/>
          </a:bodyPr>
          <a:lstStyle/>
          <a:p>
            <a:pPr marL="285750" indent="-285750">
              <a:buFont typeface="Arial" panose="020B0604020202020204" pitchFamily="34" charset="0"/>
              <a:buChar char="•"/>
            </a:pPr>
            <a:r>
              <a:rPr lang="en-US" sz="3600" b="1" dirty="0">
                <a:latin typeface="Calibri" panose="020F0502020204030204" pitchFamily="34" charset="0"/>
                <a:ea typeface="Calibri" panose="020F0502020204030204" pitchFamily="34" charset="0"/>
                <a:cs typeface="Calibri" panose="020F0502020204030204" pitchFamily="34" charset="0"/>
              </a:rPr>
              <a:t>Babylon (13:1-14:27)</a:t>
            </a:r>
          </a:p>
          <a:p>
            <a:pPr marL="285750" indent="-285750">
              <a:buFont typeface="Arial" panose="020B0604020202020204" pitchFamily="34" charset="0"/>
              <a:buChar char="•"/>
            </a:pPr>
            <a:r>
              <a:rPr lang="en-US" sz="3600" b="1" dirty="0">
                <a:latin typeface="Calibri" panose="020F0502020204030204" pitchFamily="34" charset="0"/>
                <a:ea typeface="Calibri" panose="020F0502020204030204" pitchFamily="34" charset="0"/>
                <a:cs typeface="Calibri" panose="020F0502020204030204" pitchFamily="34" charset="0"/>
              </a:rPr>
              <a:t>Philistia (14:28-32)</a:t>
            </a:r>
          </a:p>
          <a:p>
            <a:pPr marL="285750" indent="-285750">
              <a:buFont typeface="Arial" panose="020B0604020202020204" pitchFamily="34" charset="0"/>
              <a:buChar char="•"/>
            </a:pPr>
            <a:r>
              <a:rPr lang="en-US" sz="3600" b="1" dirty="0">
                <a:latin typeface="Calibri" panose="020F0502020204030204" pitchFamily="34" charset="0"/>
                <a:ea typeface="Calibri" panose="020F0502020204030204" pitchFamily="34" charset="0"/>
                <a:cs typeface="Calibri" panose="020F0502020204030204" pitchFamily="34" charset="0"/>
              </a:rPr>
              <a:t>Moab (15:1-16:14)</a:t>
            </a:r>
          </a:p>
          <a:p>
            <a:pPr marL="285750" indent="-285750">
              <a:buFont typeface="Arial" panose="020B0604020202020204" pitchFamily="34" charset="0"/>
              <a:buChar char="•"/>
            </a:pPr>
            <a:r>
              <a:rPr lang="en-US" sz="3600" b="1" dirty="0">
                <a:latin typeface="Calibri" panose="020F0502020204030204" pitchFamily="34" charset="0"/>
                <a:ea typeface="Calibri" panose="020F0502020204030204" pitchFamily="34" charset="0"/>
                <a:cs typeface="Calibri" panose="020F0502020204030204" pitchFamily="34" charset="0"/>
              </a:rPr>
              <a:t>Syria/Israel/Cush (17:1-18:7)</a:t>
            </a:r>
          </a:p>
          <a:p>
            <a:pPr marL="285750" indent="-285750">
              <a:buFont typeface="Arial" panose="020B0604020202020204" pitchFamily="34" charset="0"/>
              <a:buChar char="•"/>
            </a:pPr>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Egypt (19:1-20:6)</a:t>
            </a:r>
          </a:p>
        </p:txBody>
      </p:sp>
      <p:sp>
        <p:nvSpPr>
          <p:cNvPr id="6" name="TextBox 5">
            <a:extLst>
              <a:ext uri="{FF2B5EF4-FFF2-40B4-BE49-F238E27FC236}">
                <a16:creationId xmlns:a16="http://schemas.microsoft.com/office/drawing/2014/main" id="{1A28B056-AEBE-213A-0A4C-C6BD72A617EB}"/>
              </a:ext>
            </a:extLst>
          </p:cNvPr>
          <p:cNvSpPr txBox="1"/>
          <p:nvPr/>
        </p:nvSpPr>
        <p:spPr>
          <a:xfrm>
            <a:off x="7482658" y="1319694"/>
            <a:ext cx="4522392" cy="2862322"/>
          </a:xfrm>
          <a:prstGeom prst="rect">
            <a:avLst/>
          </a:prstGeom>
          <a:noFill/>
        </p:spPr>
        <p:txBody>
          <a:bodyPr wrap="none" rtlCol="0">
            <a:spAutoFit/>
          </a:bodyPr>
          <a:lstStyle/>
          <a:p>
            <a:pPr marL="571500" indent="-57150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Babylon (21:1-10)</a:t>
            </a:r>
          </a:p>
          <a:p>
            <a:pPr marL="571500" indent="-57150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Edom (21:11-12)</a:t>
            </a:r>
          </a:p>
          <a:p>
            <a:pPr marL="571500" indent="-57150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Arabia (21:13-17)</a:t>
            </a:r>
          </a:p>
          <a:p>
            <a:pPr marL="571500" indent="-57150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Jerusalem (22:1-25)</a:t>
            </a:r>
          </a:p>
          <a:p>
            <a:pPr marL="571500" indent="-571500">
              <a:buFont typeface="Arial" panose="020B0604020202020204" pitchFamily="34" charset="0"/>
              <a:buChar char="•"/>
            </a:pPr>
            <a:r>
              <a:rPr lang="en-US" sz="3600" b="1" err="1">
                <a:latin typeface="Calibri" panose="020F0502020204030204" pitchFamily="34" charset="0"/>
                <a:ea typeface="Calibri" panose="020F0502020204030204" pitchFamily="34" charset="0"/>
                <a:cs typeface="Calibri" panose="020F0502020204030204" pitchFamily="34" charset="0"/>
              </a:rPr>
              <a:t>Tyre</a:t>
            </a:r>
            <a:r>
              <a:rPr lang="en-US" sz="3600" b="1">
                <a:latin typeface="Calibri" panose="020F0502020204030204" pitchFamily="34" charset="0"/>
                <a:ea typeface="Calibri" panose="020F0502020204030204" pitchFamily="34" charset="0"/>
                <a:cs typeface="Calibri" panose="020F0502020204030204" pitchFamily="34" charset="0"/>
              </a:rPr>
              <a:t> (23:1-18)</a:t>
            </a:r>
          </a:p>
        </p:txBody>
      </p:sp>
      <p:sp>
        <p:nvSpPr>
          <p:cNvPr id="7" name="TextBox 6">
            <a:extLst>
              <a:ext uri="{FF2B5EF4-FFF2-40B4-BE49-F238E27FC236}">
                <a16:creationId xmlns:a16="http://schemas.microsoft.com/office/drawing/2014/main" id="{72D95FA7-85FD-40CD-90DE-43A9657DDCE0}"/>
              </a:ext>
            </a:extLst>
          </p:cNvPr>
          <p:cNvSpPr txBox="1"/>
          <p:nvPr/>
        </p:nvSpPr>
        <p:spPr>
          <a:xfrm>
            <a:off x="307665" y="4221255"/>
            <a:ext cx="11103219" cy="2539157"/>
          </a:xfrm>
          <a:prstGeom prst="rect">
            <a:avLst/>
          </a:prstGeom>
          <a:noFill/>
          <a:ln w="63500">
            <a:noFill/>
          </a:ln>
        </p:spPr>
        <p:txBody>
          <a:bodyPr wrap="square" rtlCol="0">
            <a:spAutoFit/>
          </a:bodyPr>
          <a:lstStyle/>
          <a:p>
            <a:pPr marL="571500" indent="-571500">
              <a:spcAft>
                <a:spcPts val="600"/>
              </a:spcAft>
              <a:buFont typeface="Arial" panose="020B0604020202020204" pitchFamily="34" charset="0"/>
              <a:buChar char="•"/>
            </a:pPr>
            <a:r>
              <a:rPr lang="en-US" sz="36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 24: Worldwide Judgment / A Remnant</a:t>
            </a:r>
          </a:p>
          <a:p>
            <a:pPr marL="571500" indent="-571500">
              <a:spcAft>
                <a:spcPts val="600"/>
              </a:spcAft>
              <a:buFont typeface="Arial" panose="020B0604020202020204" pitchFamily="34" charset="0"/>
              <a:buChar char="•"/>
            </a:pPr>
            <a:r>
              <a:rPr lang="en-US" sz="36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 25: Fulfillment of God’s Plans</a:t>
            </a:r>
          </a:p>
          <a:p>
            <a:pPr marL="571500" indent="-571500">
              <a:spcAft>
                <a:spcPts val="600"/>
              </a:spcAft>
              <a:buFont typeface="Arial" panose="020B0604020202020204" pitchFamily="34" charset="0"/>
              <a:buChar char="•"/>
            </a:pPr>
            <a:r>
              <a:rPr lang="en-US" sz="36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 26: The People of God</a:t>
            </a:r>
          </a:p>
          <a:p>
            <a:pPr marL="571500" indent="-571500">
              <a:spcAft>
                <a:spcPts val="600"/>
              </a:spcAft>
              <a:buFont typeface="Arial" panose="020B0604020202020204" pitchFamily="34" charset="0"/>
              <a:buChar char="•"/>
            </a:pPr>
            <a:r>
              <a:rPr lang="en-US" sz="36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 27: Israel Fulfills its Purpose</a:t>
            </a:r>
          </a:p>
        </p:txBody>
      </p:sp>
    </p:spTree>
    <p:extLst>
      <p:ext uri="{BB962C8B-B14F-4D97-AF65-F5344CB8AC3E}">
        <p14:creationId xmlns:p14="http://schemas.microsoft.com/office/powerpoint/2010/main" val="17738238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raphic 43">
            <a:extLst>
              <a:ext uri="{FF2B5EF4-FFF2-40B4-BE49-F238E27FC236}">
                <a16:creationId xmlns:a16="http://schemas.microsoft.com/office/drawing/2014/main" id="{7E63FECB-9BD1-39BC-6857-3931F7EC12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36" y="0"/>
            <a:ext cx="12289535" cy="6858000"/>
          </a:xfrm>
          <a:prstGeom prst="rect">
            <a:avLst/>
          </a:prstGeom>
        </p:spPr>
      </p:pic>
      <p:sp>
        <p:nvSpPr>
          <p:cNvPr id="9" name="TextBox 8">
            <a:extLst>
              <a:ext uri="{FF2B5EF4-FFF2-40B4-BE49-F238E27FC236}">
                <a16:creationId xmlns:a16="http://schemas.microsoft.com/office/drawing/2014/main" id="{93494920-FB0F-A739-D860-CDC583AA0E9E}"/>
              </a:ext>
            </a:extLst>
          </p:cNvPr>
          <p:cNvSpPr txBox="1"/>
          <p:nvPr/>
        </p:nvSpPr>
        <p:spPr>
          <a:xfrm>
            <a:off x="3761627" y="1107414"/>
            <a:ext cx="3218060" cy="1323439"/>
          </a:xfrm>
          <a:prstGeom prst="rect">
            <a:avLst/>
          </a:prstGeom>
          <a:noFill/>
        </p:spPr>
        <p:txBody>
          <a:bodyPr wrap="none" rtlCol="0">
            <a:spAutoFit/>
          </a:bodyPr>
          <a:lstStyle/>
          <a:p>
            <a:r>
              <a:rPr lang="en-US" sz="8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Assyria</a:t>
            </a:r>
          </a:p>
        </p:txBody>
      </p:sp>
      <p:sp>
        <p:nvSpPr>
          <p:cNvPr id="37" name="TextBox 36">
            <a:extLst>
              <a:ext uri="{FF2B5EF4-FFF2-40B4-BE49-F238E27FC236}">
                <a16:creationId xmlns:a16="http://schemas.microsoft.com/office/drawing/2014/main" id="{CFB620CF-3D2E-ECAE-BD30-7F346B57B185}"/>
              </a:ext>
            </a:extLst>
          </p:cNvPr>
          <p:cNvSpPr txBox="1"/>
          <p:nvPr/>
        </p:nvSpPr>
        <p:spPr>
          <a:xfrm>
            <a:off x="782084" y="3638373"/>
            <a:ext cx="1435008" cy="707886"/>
          </a:xfrm>
          <a:prstGeom prst="rect">
            <a:avLst/>
          </a:prstGeom>
          <a:noFill/>
          <a:effectLst>
            <a:glow rad="127000">
              <a:schemeClr val="bg1"/>
            </a:glow>
          </a:effectLst>
        </p:spPr>
        <p:txBody>
          <a:bodyPr wrap="none" rtlCol="0">
            <a:spAutoFit/>
          </a:bodyPr>
          <a:lstStyle/>
          <a:p>
            <a:r>
              <a:rPr lang="en-US" sz="4000" b="1" dirty="0">
                <a:solidFill>
                  <a:srgbClr val="FFFF00"/>
                </a:solidFill>
                <a:effectLst>
                  <a:glow rad="101600">
                    <a:schemeClr val="bg1"/>
                  </a:glow>
                </a:effectLst>
                <a:latin typeface="Calibri" panose="020F0502020204030204" pitchFamily="34" charset="0"/>
                <a:cs typeface="Calibri" panose="020F0502020204030204" pitchFamily="34" charset="0"/>
              </a:rPr>
              <a:t>Judah</a:t>
            </a:r>
          </a:p>
        </p:txBody>
      </p:sp>
      <p:cxnSp>
        <p:nvCxnSpPr>
          <p:cNvPr id="38" name="Straight Connector 37">
            <a:extLst>
              <a:ext uri="{FF2B5EF4-FFF2-40B4-BE49-F238E27FC236}">
                <a16:creationId xmlns:a16="http://schemas.microsoft.com/office/drawing/2014/main" id="{5EB36362-48F5-1D8B-8AEE-34EAB6956574}"/>
              </a:ext>
            </a:extLst>
          </p:cNvPr>
          <p:cNvCxnSpPr>
            <a:cxnSpLocks/>
          </p:cNvCxnSpPr>
          <p:nvPr/>
        </p:nvCxnSpPr>
        <p:spPr>
          <a:xfrm flipV="1">
            <a:off x="2198406" y="3536226"/>
            <a:ext cx="797227" cy="532684"/>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6C7B3DB-B2B7-9536-DB2C-44B032344BC9}"/>
              </a:ext>
            </a:extLst>
          </p:cNvPr>
          <p:cNvSpPr txBox="1"/>
          <p:nvPr/>
        </p:nvSpPr>
        <p:spPr>
          <a:xfrm>
            <a:off x="6535240" y="4919317"/>
            <a:ext cx="5543697" cy="1815882"/>
          </a:xfrm>
          <a:prstGeom prst="rect">
            <a:avLst/>
          </a:prstGeom>
          <a:solidFill>
            <a:schemeClr val="accent1">
              <a:lumMod val="40000"/>
              <a:lumOff val="60000"/>
              <a:alpha val="60000"/>
            </a:schemeClr>
          </a:solidFill>
        </p:spPr>
        <p:txBody>
          <a:bodyPr wrap="none" rtlCol="0">
            <a:spAutoFit/>
          </a:bodyPr>
          <a:lstStyle/>
          <a:p>
            <a:r>
              <a:rPr lang="en-US" sz="72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Isaiah’s World</a:t>
            </a:r>
          </a:p>
          <a:p>
            <a:pPr algn="ctr"/>
            <a:r>
              <a:rPr lang="en-US" sz="40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(~740BC)</a:t>
            </a:r>
          </a:p>
        </p:txBody>
      </p:sp>
    </p:spTree>
    <p:extLst>
      <p:ext uri="{BB962C8B-B14F-4D97-AF65-F5344CB8AC3E}">
        <p14:creationId xmlns:p14="http://schemas.microsoft.com/office/powerpoint/2010/main" val="848475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raphic 43">
            <a:extLst>
              <a:ext uri="{FF2B5EF4-FFF2-40B4-BE49-F238E27FC236}">
                <a16:creationId xmlns:a16="http://schemas.microsoft.com/office/drawing/2014/main" id="{7E63FECB-9BD1-39BC-6857-3931F7EC12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36" y="0"/>
            <a:ext cx="12289535" cy="6858000"/>
          </a:xfrm>
          <a:prstGeom prst="rect">
            <a:avLst/>
          </a:prstGeom>
        </p:spPr>
      </p:pic>
      <p:sp>
        <p:nvSpPr>
          <p:cNvPr id="9" name="TextBox 8">
            <a:extLst>
              <a:ext uri="{FF2B5EF4-FFF2-40B4-BE49-F238E27FC236}">
                <a16:creationId xmlns:a16="http://schemas.microsoft.com/office/drawing/2014/main" id="{93494920-FB0F-A739-D860-CDC583AA0E9E}"/>
              </a:ext>
            </a:extLst>
          </p:cNvPr>
          <p:cNvSpPr txBox="1"/>
          <p:nvPr/>
        </p:nvSpPr>
        <p:spPr>
          <a:xfrm>
            <a:off x="3761627" y="1107414"/>
            <a:ext cx="3218060" cy="1323439"/>
          </a:xfrm>
          <a:prstGeom prst="rect">
            <a:avLst/>
          </a:prstGeom>
          <a:noFill/>
        </p:spPr>
        <p:txBody>
          <a:bodyPr wrap="none" rtlCol="0">
            <a:spAutoFit/>
          </a:bodyPr>
          <a:lstStyle/>
          <a:p>
            <a:r>
              <a:rPr lang="en-US" sz="80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Assyria</a:t>
            </a:r>
          </a:p>
        </p:txBody>
      </p:sp>
      <p:sp>
        <p:nvSpPr>
          <p:cNvPr id="10" name="TextBox 9">
            <a:extLst>
              <a:ext uri="{FF2B5EF4-FFF2-40B4-BE49-F238E27FC236}">
                <a16:creationId xmlns:a16="http://schemas.microsoft.com/office/drawing/2014/main" id="{F656331E-7CB3-7C26-A04F-F87682C841CC}"/>
              </a:ext>
            </a:extLst>
          </p:cNvPr>
          <p:cNvSpPr txBox="1"/>
          <p:nvPr/>
        </p:nvSpPr>
        <p:spPr>
          <a:xfrm>
            <a:off x="7559911" y="2721114"/>
            <a:ext cx="1919564"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cs typeface="Calibri" panose="020F0502020204030204" pitchFamily="34" charset="0"/>
              </a:rPr>
              <a:t>Babylon</a:t>
            </a:r>
          </a:p>
        </p:txBody>
      </p:sp>
      <p:sp>
        <p:nvSpPr>
          <p:cNvPr id="11" name="TextBox 10">
            <a:extLst>
              <a:ext uri="{FF2B5EF4-FFF2-40B4-BE49-F238E27FC236}">
                <a16:creationId xmlns:a16="http://schemas.microsoft.com/office/drawing/2014/main" id="{E79CEF52-86A2-8D57-12B4-01BB24A8ADE9}"/>
              </a:ext>
            </a:extLst>
          </p:cNvPr>
          <p:cNvSpPr txBox="1"/>
          <p:nvPr/>
        </p:nvSpPr>
        <p:spPr>
          <a:xfrm>
            <a:off x="586087" y="6055626"/>
            <a:ext cx="1212191"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Cush</a:t>
            </a:r>
          </a:p>
        </p:txBody>
      </p:sp>
      <p:sp>
        <p:nvSpPr>
          <p:cNvPr id="12" name="TextBox 11">
            <a:extLst>
              <a:ext uri="{FF2B5EF4-FFF2-40B4-BE49-F238E27FC236}">
                <a16:creationId xmlns:a16="http://schemas.microsoft.com/office/drawing/2014/main" id="{E5B86318-9B9E-7150-AEFC-3EE2D5F8CFA7}"/>
              </a:ext>
            </a:extLst>
          </p:cNvPr>
          <p:cNvSpPr txBox="1"/>
          <p:nvPr/>
        </p:nvSpPr>
        <p:spPr>
          <a:xfrm>
            <a:off x="293479" y="4598682"/>
            <a:ext cx="1373709"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cs typeface="Calibri" panose="020F0502020204030204" pitchFamily="34" charset="0"/>
              </a:rPr>
              <a:t>Egypt</a:t>
            </a:r>
          </a:p>
        </p:txBody>
      </p:sp>
      <p:grpSp>
        <p:nvGrpSpPr>
          <p:cNvPr id="5" name="Group 4">
            <a:extLst>
              <a:ext uri="{FF2B5EF4-FFF2-40B4-BE49-F238E27FC236}">
                <a16:creationId xmlns:a16="http://schemas.microsoft.com/office/drawing/2014/main" id="{5EA4B237-2B0F-DB0B-1D17-BEE95227094C}"/>
              </a:ext>
            </a:extLst>
          </p:cNvPr>
          <p:cNvGrpSpPr/>
          <p:nvPr/>
        </p:nvGrpSpPr>
        <p:grpSpPr>
          <a:xfrm>
            <a:off x="2884911" y="3978044"/>
            <a:ext cx="1395447" cy="941273"/>
            <a:chOff x="2884911" y="3978044"/>
            <a:chExt cx="1395447" cy="941273"/>
          </a:xfrm>
        </p:grpSpPr>
        <p:sp>
          <p:nvSpPr>
            <p:cNvPr id="13" name="TextBox 12">
              <a:extLst>
                <a:ext uri="{FF2B5EF4-FFF2-40B4-BE49-F238E27FC236}">
                  <a16:creationId xmlns:a16="http://schemas.microsoft.com/office/drawing/2014/main" id="{6F8C5E1F-5418-A675-9433-1C0A2485BEE3}"/>
                </a:ext>
              </a:extLst>
            </p:cNvPr>
            <p:cNvSpPr txBox="1"/>
            <p:nvPr/>
          </p:nvSpPr>
          <p:spPr>
            <a:xfrm>
              <a:off x="2884911" y="4211431"/>
              <a:ext cx="1395447" cy="707886"/>
            </a:xfrm>
            <a:prstGeom prst="rect">
              <a:avLst/>
            </a:prstGeom>
            <a:noFill/>
          </p:spPr>
          <p:txBody>
            <a:bodyPr wrap="none" rtlCol="0">
              <a:spAutoFit/>
            </a:bodyPr>
            <a:lstStyle/>
            <a:p>
              <a:r>
                <a:rPr lang="en-US" sz="40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Edom</a:t>
              </a:r>
            </a:p>
          </p:txBody>
        </p:sp>
        <p:cxnSp>
          <p:nvCxnSpPr>
            <p:cNvPr id="18" name="Straight Connector 17">
              <a:extLst>
                <a:ext uri="{FF2B5EF4-FFF2-40B4-BE49-F238E27FC236}">
                  <a16:creationId xmlns:a16="http://schemas.microsoft.com/office/drawing/2014/main" id="{FD1A7979-E48B-1283-C349-DF4A69514EDC}"/>
                </a:ext>
              </a:extLst>
            </p:cNvPr>
            <p:cNvCxnSpPr/>
            <p:nvPr/>
          </p:nvCxnSpPr>
          <p:spPr>
            <a:xfrm>
              <a:off x="3111375" y="3978044"/>
              <a:ext cx="180465" cy="466774"/>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9395A33C-8D37-F071-6CF2-B4C59281C89E}"/>
              </a:ext>
            </a:extLst>
          </p:cNvPr>
          <p:cNvGrpSpPr/>
          <p:nvPr/>
        </p:nvGrpSpPr>
        <p:grpSpPr>
          <a:xfrm>
            <a:off x="3430741" y="3594231"/>
            <a:ext cx="1523922" cy="858312"/>
            <a:chOff x="3430741" y="3594231"/>
            <a:chExt cx="1523922" cy="858312"/>
          </a:xfrm>
        </p:grpSpPr>
        <p:sp>
          <p:nvSpPr>
            <p:cNvPr id="16" name="TextBox 15">
              <a:extLst>
                <a:ext uri="{FF2B5EF4-FFF2-40B4-BE49-F238E27FC236}">
                  <a16:creationId xmlns:a16="http://schemas.microsoft.com/office/drawing/2014/main" id="{E898376D-6090-4A8C-E244-32799BF912BB}"/>
                </a:ext>
              </a:extLst>
            </p:cNvPr>
            <p:cNvSpPr txBox="1"/>
            <p:nvPr/>
          </p:nvSpPr>
          <p:spPr>
            <a:xfrm>
              <a:off x="3516449" y="3744657"/>
              <a:ext cx="1438214" cy="707886"/>
            </a:xfrm>
            <a:prstGeom prst="rect">
              <a:avLst/>
            </a:prstGeom>
            <a:noFill/>
          </p:spPr>
          <p:txBody>
            <a:bodyPr wrap="none" rtlCol="0">
              <a:spAutoFit/>
            </a:bodyPr>
            <a:lstStyle/>
            <a:p>
              <a:r>
                <a:rPr lang="en-US" sz="40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Moab</a:t>
              </a:r>
            </a:p>
          </p:txBody>
        </p:sp>
        <p:cxnSp>
          <p:nvCxnSpPr>
            <p:cNvPr id="19" name="Straight Connector 18">
              <a:extLst>
                <a:ext uri="{FF2B5EF4-FFF2-40B4-BE49-F238E27FC236}">
                  <a16:creationId xmlns:a16="http://schemas.microsoft.com/office/drawing/2014/main" id="{6641E7E5-547B-A8BE-9F0A-3DF06B270543}"/>
                </a:ext>
              </a:extLst>
            </p:cNvPr>
            <p:cNvCxnSpPr>
              <a:cxnSpLocks/>
            </p:cNvCxnSpPr>
            <p:nvPr/>
          </p:nvCxnSpPr>
          <p:spPr>
            <a:xfrm>
              <a:off x="3430741" y="3594231"/>
              <a:ext cx="394499" cy="338816"/>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88DC20A4-42D5-8C34-E97A-8BF0F50E699E}"/>
              </a:ext>
            </a:extLst>
          </p:cNvPr>
          <p:cNvGrpSpPr/>
          <p:nvPr/>
        </p:nvGrpSpPr>
        <p:grpSpPr>
          <a:xfrm>
            <a:off x="3516449" y="2645923"/>
            <a:ext cx="3261357" cy="707886"/>
            <a:chOff x="3516449" y="2645923"/>
            <a:chExt cx="3261357" cy="707886"/>
          </a:xfrm>
        </p:grpSpPr>
        <p:sp>
          <p:nvSpPr>
            <p:cNvPr id="15" name="TextBox 14">
              <a:extLst>
                <a:ext uri="{FF2B5EF4-FFF2-40B4-BE49-F238E27FC236}">
                  <a16:creationId xmlns:a16="http://schemas.microsoft.com/office/drawing/2014/main" id="{D134C6B4-F069-0CF8-8017-35594487884A}"/>
                </a:ext>
              </a:extLst>
            </p:cNvPr>
            <p:cNvSpPr txBox="1"/>
            <p:nvPr/>
          </p:nvSpPr>
          <p:spPr>
            <a:xfrm>
              <a:off x="3963509" y="2645923"/>
              <a:ext cx="2814297" cy="707886"/>
            </a:xfrm>
            <a:prstGeom prst="rect">
              <a:avLst/>
            </a:prstGeom>
            <a:noFill/>
          </p:spPr>
          <p:txBody>
            <a:bodyPr wrap="none" rtlCol="0">
              <a:spAutoFit/>
            </a:bodyPr>
            <a:lstStyle/>
            <a:p>
              <a:r>
                <a:rPr lang="en-US" sz="40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Aram (Syria)</a:t>
              </a:r>
            </a:p>
          </p:txBody>
        </p:sp>
        <p:cxnSp>
          <p:nvCxnSpPr>
            <p:cNvPr id="23" name="Straight Connector 22">
              <a:extLst>
                <a:ext uri="{FF2B5EF4-FFF2-40B4-BE49-F238E27FC236}">
                  <a16:creationId xmlns:a16="http://schemas.microsoft.com/office/drawing/2014/main" id="{8F91CA71-59E7-3C0E-A6E2-D7AEF1C904BF}"/>
                </a:ext>
              </a:extLst>
            </p:cNvPr>
            <p:cNvCxnSpPr>
              <a:cxnSpLocks/>
              <a:endCxn id="15" idx="1"/>
            </p:cNvCxnSpPr>
            <p:nvPr/>
          </p:nvCxnSpPr>
          <p:spPr>
            <a:xfrm>
              <a:off x="3516449" y="2965314"/>
              <a:ext cx="447060" cy="34552"/>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7003D8F5-780A-CD43-F543-F233542A354B}"/>
              </a:ext>
            </a:extLst>
          </p:cNvPr>
          <p:cNvGrpSpPr/>
          <p:nvPr/>
        </p:nvGrpSpPr>
        <p:grpSpPr>
          <a:xfrm>
            <a:off x="457877" y="2946776"/>
            <a:ext cx="2283109" cy="707886"/>
            <a:chOff x="457877" y="2946776"/>
            <a:chExt cx="2283109" cy="707886"/>
          </a:xfrm>
        </p:grpSpPr>
        <p:sp>
          <p:nvSpPr>
            <p:cNvPr id="29" name="TextBox 28">
              <a:extLst>
                <a:ext uri="{FF2B5EF4-FFF2-40B4-BE49-F238E27FC236}">
                  <a16:creationId xmlns:a16="http://schemas.microsoft.com/office/drawing/2014/main" id="{89B69B58-33FC-758B-BFC3-9C5C7C50DE86}"/>
                </a:ext>
              </a:extLst>
            </p:cNvPr>
            <p:cNvSpPr txBox="1"/>
            <p:nvPr/>
          </p:nvSpPr>
          <p:spPr>
            <a:xfrm>
              <a:off x="457877" y="2946776"/>
              <a:ext cx="1870064"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Philistia</a:t>
              </a:r>
            </a:p>
          </p:txBody>
        </p:sp>
        <p:cxnSp>
          <p:nvCxnSpPr>
            <p:cNvPr id="30" name="Straight Connector 29">
              <a:extLst>
                <a:ext uri="{FF2B5EF4-FFF2-40B4-BE49-F238E27FC236}">
                  <a16:creationId xmlns:a16="http://schemas.microsoft.com/office/drawing/2014/main" id="{9185408C-14F7-66CC-3AA7-AABECADC50DC}"/>
                </a:ext>
              </a:extLst>
            </p:cNvPr>
            <p:cNvCxnSpPr>
              <a:cxnSpLocks/>
            </p:cNvCxnSpPr>
            <p:nvPr/>
          </p:nvCxnSpPr>
          <p:spPr>
            <a:xfrm>
              <a:off x="2242140" y="3334828"/>
              <a:ext cx="498846" cy="176442"/>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4E22ED63-8412-65CF-D70D-C52D8C00C512}"/>
              </a:ext>
            </a:extLst>
          </p:cNvPr>
          <p:cNvGrpSpPr/>
          <p:nvPr/>
        </p:nvGrpSpPr>
        <p:grpSpPr>
          <a:xfrm>
            <a:off x="1098773" y="1642215"/>
            <a:ext cx="2263761" cy="1211271"/>
            <a:chOff x="1098773" y="1642215"/>
            <a:chExt cx="2263761" cy="1211271"/>
          </a:xfrm>
        </p:grpSpPr>
        <p:sp>
          <p:nvSpPr>
            <p:cNvPr id="28" name="TextBox 27">
              <a:extLst>
                <a:ext uri="{FF2B5EF4-FFF2-40B4-BE49-F238E27FC236}">
                  <a16:creationId xmlns:a16="http://schemas.microsoft.com/office/drawing/2014/main" id="{355749DB-8779-8B6E-838E-EDD001382414}"/>
                </a:ext>
              </a:extLst>
            </p:cNvPr>
            <p:cNvSpPr txBox="1"/>
            <p:nvPr/>
          </p:nvSpPr>
          <p:spPr>
            <a:xfrm>
              <a:off x="1098773" y="1642215"/>
              <a:ext cx="2263761" cy="707886"/>
            </a:xfrm>
            <a:prstGeom prst="rect">
              <a:avLst/>
            </a:prstGeom>
            <a:noFill/>
          </p:spPr>
          <p:txBody>
            <a:bodyPr wrap="none" rtlCol="0">
              <a:spAutoFit/>
            </a:bodyPr>
            <a:lstStyle/>
            <a:p>
              <a:r>
                <a:rPr lang="en-US" sz="40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Phoenicia</a:t>
              </a:r>
            </a:p>
          </p:txBody>
        </p:sp>
        <p:cxnSp>
          <p:nvCxnSpPr>
            <p:cNvPr id="32" name="Straight Connector 31">
              <a:extLst>
                <a:ext uri="{FF2B5EF4-FFF2-40B4-BE49-F238E27FC236}">
                  <a16:creationId xmlns:a16="http://schemas.microsoft.com/office/drawing/2014/main" id="{616E6ED5-2B87-C5AE-5115-DA6505CC9AE1}"/>
                </a:ext>
              </a:extLst>
            </p:cNvPr>
            <p:cNvCxnSpPr>
              <a:cxnSpLocks/>
            </p:cNvCxnSpPr>
            <p:nvPr/>
          </p:nvCxnSpPr>
          <p:spPr>
            <a:xfrm>
              <a:off x="2712525" y="2217420"/>
              <a:ext cx="398850" cy="636066"/>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2D371A8-08E8-E271-8141-6A1F4B671FFF}"/>
              </a:ext>
            </a:extLst>
          </p:cNvPr>
          <p:cNvGrpSpPr/>
          <p:nvPr/>
        </p:nvGrpSpPr>
        <p:grpSpPr>
          <a:xfrm>
            <a:off x="1153437" y="2281664"/>
            <a:ext cx="1957938" cy="869613"/>
            <a:chOff x="1153437" y="2281664"/>
            <a:chExt cx="1957938" cy="869613"/>
          </a:xfrm>
        </p:grpSpPr>
        <p:cxnSp>
          <p:nvCxnSpPr>
            <p:cNvPr id="35" name="Straight Connector 34">
              <a:extLst>
                <a:ext uri="{FF2B5EF4-FFF2-40B4-BE49-F238E27FC236}">
                  <a16:creationId xmlns:a16="http://schemas.microsoft.com/office/drawing/2014/main" id="{77C9F5ED-EAFF-CC92-0C37-8B0C0A4089C6}"/>
                </a:ext>
              </a:extLst>
            </p:cNvPr>
            <p:cNvCxnSpPr>
              <a:cxnSpLocks/>
            </p:cNvCxnSpPr>
            <p:nvPr/>
          </p:nvCxnSpPr>
          <p:spPr>
            <a:xfrm>
              <a:off x="2475023" y="2858555"/>
              <a:ext cx="636352" cy="292722"/>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987A703-9F93-F40C-A43A-A8A4AA2FC0C3}"/>
                </a:ext>
              </a:extLst>
            </p:cNvPr>
            <p:cNvSpPr txBox="1"/>
            <p:nvPr/>
          </p:nvSpPr>
          <p:spPr>
            <a:xfrm>
              <a:off x="1153437" y="2281664"/>
              <a:ext cx="1335558" cy="707886"/>
            </a:xfrm>
            <a:prstGeom prst="rect">
              <a:avLst/>
            </a:prstGeom>
            <a:noFill/>
          </p:spPr>
          <p:txBody>
            <a:bodyPr wrap="none" rtlCol="0">
              <a:spAutoFit/>
            </a:bodyPr>
            <a:lstStyle/>
            <a:p>
              <a:r>
                <a:rPr lang="en-US" sz="40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Israel</a:t>
              </a:r>
            </a:p>
          </p:txBody>
        </p:sp>
      </p:grpSp>
      <p:sp>
        <p:nvSpPr>
          <p:cNvPr id="37" name="TextBox 36">
            <a:extLst>
              <a:ext uri="{FF2B5EF4-FFF2-40B4-BE49-F238E27FC236}">
                <a16:creationId xmlns:a16="http://schemas.microsoft.com/office/drawing/2014/main" id="{CFB620CF-3D2E-ECAE-BD30-7F346B57B185}"/>
              </a:ext>
            </a:extLst>
          </p:cNvPr>
          <p:cNvSpPr txBox="1"/>
          <p:nvPr/>
        </p:nvSpPr>
        <p:spPr>
          <a:xfrm>
            <a:off x="782084" y="3638373"/>
            <a:ext cx="1435008" cy="707886"/>
          </a:xfrm>
          <a:prstGeom prst="rect">
            <a:avLst/>
          </a:prstGeom>
          <a:noFill/>
          <a:effectLst>
            <a:glow rad="127000">
              <a:schemeClr val="bg1"/>
            </a:glow>
          </a:effectLst>
        </p:spPr>
        <p:txBody>
          <a:bodyPr wrap="none" rtlCol="0">
            <a:spAutoFit/>
          </a:bodyPr>
          <a:lstStyle/>
          <a:p>
            <a:r>
              <a:rPr lang="en-US" sz="4000" b="1" dirty="0">
                <a:solidFill>
                  <a:srgbClr val="FFFF00"/>
                </a:solidFill>
                <a:effectLst>
                  <a:glow rad="101600">
                    <a:schemeClr val="bg1"/>
                  </a:glow>
                </a:effectLst>
                <a:latin typeface="Calibri" panose="020F0502020204030204" pitchFamily="34" charset="0"/>
                <a:cs typeface="Calibri" panose="020F0502020204030204" pitchFamily="34" charset="0"/>
              </a:rPr>
              <a:t>Judah</a:t>
            </a:r>
          </a:p>
        </p:txBody>
      </p:sp>
      <p:cxnSp>
        <p:nvCxnSpPr>
          <p:cNvPr id="38" name="Straight Connector 37">
            <a:extLst>
              <a:ext uri="{FF2B5EF4-FFF2-40B4-BE49-F238E27FC236}">
                <a16:creationId xmlns:a16="http://schemas.microsoft.com/office/drawing/2014/main" id="{5EB36362-48F5-1D8B-8AEE-34EAB6956574}"/>
              </a:ext>
            </a:extLst>
          </p:cNvPr>
          <p:cNvCxnSpPr>
            <a:cxnSpLocks/>
          </p:cNvCxnSpPr>
          <p:nvPr/>
        </p:nvCxnSpPr>
        <p:spPr>
          <a:xfrm flipV="1">
            <a:off x="2198406" y="3536226"/>
            <a:ext cx="797227" cy="532684"/>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6C7B3DB-B2B7-9536-DB2C-44B032344BC9}"/>
              </a:ext>
            </a:extLst>
          </p:cNvPr>
          <p:cNvSpPr txBox="1"/>
          <p:nvPr/>
        </p:nvSpPr>
        <p:spPr>
          <a:xfrm>
            <a:off x="6535240" y="4919317"/>
            <a:ext cx="5543697" cy="1815882"/>
          </a:xfrm>
          <a:prstGeom prst="rect">
            <a:avLst/>
          </a:prstGeom>
          <a:solidFill>
            <a:schemeClr val="accent1">
              <a:lumMod val="40000"/>
              <a:lumOff val="60000"/>
              <a:alpha val="60000"/>
            </a:schemeClr>
          </a:solidFill>
        </p:spPr>
        <p:txBody>
          <a:bodyPr wrap="none" rtlCol="0">
            <a:spAutoFit/>
          </a:bodyPr>
          <a:lstStyle/>
          <a:p>
            <a:r>
              <a:rPr lang="en-US" sz="72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Isaiah’s World</a:t>
            </a:r>
          </a:p>
          <a:p>
            <a:pPr algn="ctr"/>
            <a:r>
              <a:rPr lang="en-US" sz="40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(~740BC)</a:t>
            </a:r>
          </a:p>
        </p:txBody>
      </p:sp>
      <p:sp>
        <p:nvSpPr>
          <p:cNvPr id="20" name="TextBox 19">
            <a:extLst>
              <a:ext uri="{FF2B5EF4-FFF2-40B4-BE49-F238E27FC236}">
                <a16:creationId xmlns:a16="http://schemas.microsoft.com/office/drawing/2014/main" id="{38FAF82D-93BD-EF22-98EE-5716DE81ACC5}"/>
              </a:ext>
            </a:extLst>
          </p:cNvPr>
          <p:cNvSpPr txBox="1"/>
          <p:nvPr/>
        </p:nvSpPr>
        <p:spPr>
          <a:xfrm>
            <a:off x="3430741" y="4919317"/>
            <a:ext cx="1576009" cy="707886"/>
          </a:xfrm>
          <a:prstGeom prst="rect">
            <a:avLst/>
          </a:prstGeom>
          <a:noFill/>
        </p:spPr>
        <p:txBody>
          <a:bodyPr wrap="none" rtlCol="0">
            <a:spAutoFit/>
          </a:bodyPr>
          <a:lstStyle/>
          <a:p>
            <a:r>
              <a:rPr lang="en-US" sz="40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Arabia</a:t>
            </a:r>
          </a:p>
        </p:txBody>
      </p:sp>
      <p:sp>
        <p:nvSpPr>
          <p:cNvPr id="7" name="Rectangle: Rounded Corners 6">
            <a:extLst>
              <a:ext uri="{FF2B5EF4-FFF2-40B4-BE49-F238E27FC236}">
                <a16:creationId xmlns:a16="http://schemas.microsoft.com/office/drawing/2014/main" id="{E8A31E31-D04F-F82F-542C-853517E025FD}"/>
              </a:ext>
            </a:extLst>
          </p:cNvPr>
          <p:cNvSpPr/>
          <p:nvPr/>
        </p:nvSpPr>
        <p:spPr>
          <a:xfrm>
            <a:off x="5040371" y="3542280"/>
            <a:ext cx="6094524" cy="1323439"/>
          </a:xfrm>
          <a:prstGeom prst="roundRect">
            <a:avLst/>
          </a:prstGeom>
          <a:solidFill>
            <a:srgbClr val="000000"/>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What did the “non-Assyrian” nations have in common?</a:t>
            </a:r>
          </a:p>
        </p:txBody>
      </p:sp>
    </p:spTree>
    <p:extLst>
      <p:ext uri="{BB962C8B-B14F-4D97-AF65-F5344CB8AC3E}">
        <p14:creationId xmlns:p14="http://schemas.microsoft.com/office/powerpoint/2010/main" val="110136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raphic 43">
            <a:extLst>
              <a:ext uri="{FF2B5EF4-FFF2-40B4-BE49-F238E27FC236}">
                <a16:creationId xmlns:a16="http://schemas.microsoft.com/office/drawing/2014/main" id="{7E63FECB-9BD1-39BC-6857-3931F7EC12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36" y="0"/>
            <a:ext cx="12289535" cy="6858000"/>
          </a:xfrm>
          <a:prstGeom prst="rect">
            <a:avLst/>
          </a:prstGeom>
        </p:spPr>
      </p:pic>
      <p:sp>
        <p:nvSpPr>
          <p:cNvPr id="9" name="TextBox 8">
            <a:extLst>
              <a:ext uri="{FF2B5EF4-FFF2-40B4-BE49-F238E27FC236}">
                <a16:creationId xmlns:a16="http://schemas.microsoft.com/office/drawing/2014/main" id="{93494920-FB0F-A739-D860-CDC583AA0E9E}"/>
              </a:ext>
            </a:extLst>
          </p:cNvPr>
          <p:cNvSpPr txBox="1"/>
          <p:nvPr/>
        </p:nvSpPr>
        <p:spPr>
          <a:xfrm>
            <a:off x="3761627" y="1107414"/>
            <a:ext cx="3218060" cy="1323439"/>
          </a:xfrm>
          <a:prstGeom prst="rect">
            <a:avLst/>
          </a:prstGeom>
          <a:noFill/>
        </p:spPr>
        <p:txBody>
          <a:bodyPr wrap="none" rtlCol="0">
            <a:spAutoFit/>
          </a:bodyPr>
          <a:lstStyle/>
          <a:p>
            <a:r>
              <a:rPr lang="en-US" sz="80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Assyria</a:t>
            </a:r>
          </a:p>
        </p:txBody>
      </p:sp>
      <p:sp>
        <p:nvSpPr>
          <p:cNvPr id="12" name="TextBox 11">
            <a:extLst>
              <a:ext uri="{FF2B5EF4-FFF2-40B4-BE49-F238E27FC236}">
                <a16:creationId xmlns:a16="http://schemas.microsoft.com/office/drawing/2014/main" id="{E5B86318-9B9E-7150-AEFC-3EE2D5F8CFA7}"/>
              </a:ext>
            </a:extLst>
          </p:cNvPr>
          <p:cNvSpPr txBox="1"/>
          <p:nvPr/>
        </p:nvSpPr>
        <p:spPr>
          <a:xfrm>
            <a:off x="393755" y="4857762"/>
            <a:ext cx="1373709" cy="707886"/>
          </a:xfrm>
          <a:prstGeom prst="rect">
            <a:avLst/>
          </a:prstGeom>
          <a:noFill/>
        </p:spPr>
        <p:txBody>
          <a:bodyPr wrap="none" rtlCol="0">
            <a:spAutoFit/>
          </a:bodyPr>
          <a:lstStyle/>
          <a:p>
            <a:pPr algn="ctr"/>
            <a:r>
              <a:rPr lang="en-US" sz="40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Egypt</a:t>
            </a:r>
          </a:p>
        </p:txBody>
      </p:sp>
      <p:grpSp>
        <p:nvGrpSpPr>
          <p:cNvPr id="6" name="Group 5">
            <a:extLst>
              <a:ext uri="{FF2B5EF4-FFF2-40B4-BE49-F238E27FC236}">
                <a16:creationId xmlns:a16="http://schemas.microsoft.com/office/drawing/2014/main" id="{9395A33C-8D37-F071-6CF2-B4C59281C89E}"/>
              </a:ext>
            </a:extLst>
          </p:cNvPr>
          <p:cNvGrpSpPr/>
          <p:nvPr/>
        </p:nvGrpSpPr>
        <p:grpSpPr>
          <a:xfrm>
            <a:off x="3430741" y="3594231"/>
            <a:ext cx="1523922" cy="858312"/>
            <a:chOff x="3430741" y="3594231"/>
            <a:chExt cx="1523922" cy="858312"/>
          </a:xfrm>
        </p:grpSpPr>
        <p:sp>
          <p:nvSpPr>
            <p:cNvPr id="16" name="TextBox 15">
              <a:extLst>
                <a:ext uri="{FF2B5EF4-FFF2-40B4-BE49-F238E27FC236}">
                  <a16:creationId xmlns:a16="http://schemas.microsoft.com/office/drawing/2014/main" id="{E898376D-6090-4A8C-E244-32799BF912BB}"/>
                </a:ext>
              </a:extLst>
            </p:cNvPr>
            <p:cNvSpPr txBox="1"/>
            <p:nvPr/>
          </p:nvSpPr>
          <p:spPr>
            <a:xfrm>
              <a:off x="3516449" y="3744657"/>
              <a:ext cx="1438214"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Moab</a:t>
              </a:r>
            </a:p>
          </p:txBody>
        </p:sp>
        <p:cxnSp>
          <p:nvCxnSpPr>
            <p:cNvPr id="19" name="Straight Connector 18">
              <a:extLst>
                <a:ext uri="{FF2B5EF4-FFF2-40B4-BE49-F238E27FC236}">
                  <a16:creationId xmlns:a16="http://schemas.microsoft.com/office/drawing/2014/main" id="{6641E7E5-547B-A8BE-9F0A-3DF06B270543}"/>
                </a:ext>
              </a:extLst>
            </p:cNvPr>
            <p:cNvCxnSpPr>
              <a:cxnSpLocks/>
            </p:cNvCxnSpPr>
            <p:nvPr/>
          </p:nvCxnSpPr>
          <p:spPr>
            <a:xfrm>
              <a:off x="3430741" y="3594231"/>
              <a:ext cx="394499" cy="338816"/>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7003D8F5-780A-CD43-F543-F233542A354B}"/>
              </a:ext>
            </a:extLst>
          </p:cNvPr>
          <p:cNvGrpSpPr/>
          <p:nvPr/>
        </p:nvGrpSpPr>
        <p:grpSpPr>
          <a:xfrm>
            <a:off x="457877" y="2946776"/>
            <a:ext cx="2283109" cy="707886"/>
            <a:chOff x="457877" y="2946776"/>
            <a:chExt cx="2283109" cy="707886"/>
          </a:xfrm>
        </p:grpSpPr>
        <p:sp>
          <p:nvSpPr>
            <p:cNvPr id="29" name="TextBox 28">
              <a:extLst>
                <a:ext uri="{FF2B5EF4-FFF2-40B4-BE49-F238E27FC236}">
                  <a16:creationId xmlns:a16="http://schemas.microsoft.com/office/drawing/2014/main" id="{89B69B58-33FC-758B-BFC3-9C5C7C50DE86}"/>
                </a:ext>
              </a:extLst>
            </p:cNvPr>
            <p:cNvSpPr txBox="1"/>
            <p:nvPr/>
          </p:nvSpPr>
          <p:spPr>
            <a:xfrm>
              <a:off x="457877" y="2946776"/>
              <a:ext cx="1870064"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Philistia</a:t>
              </a:r>
            </a:p>
          </p:txBody>
        </p:sp>
        <p:cxnSp>
          <p:nvCxnSpPr>
            <p:cNvPr id="30" name="Straight Connector 29">
              <a:extLst>
                <a:ext uri="{FF2B5EF4-FFF2-40B4-BE49-F238E27FC236}">
                  <a16:creationId xmlns:a16="http://schemas.microsoft.com/office/drawing/2014/main" id="{9185408C-14F7-66CC-3AA7-AABECADC50DC}"/>
                </a:ext>
              </a:extLst>
            </p:cNvPr>
            <p:cNvCxnSpPr>
              <a:cxnSpLocks/>
            </p:cNvCxnSpPr>
            <p:nvPr/>
          </p:nvCxnSpPr>
          <p:spPr>
            <a:xfrm>
              <a:off x="2242140" y="3334828"/>
              <a:ext cx="498846" cy="176442"/>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CFB620CF-3D2E-ECAE-BD30-7F346B57B185}"/>
              </a:ext>
            </a:extLst>
          </p:cNvPr>
          <p:cNvSpPr txBox="1"/>
          <p:nvPr/>
        </p:nvSpPr>
        <p:spPr>
          <a:xfrm>
            <a:off x="782084" y="3638373"/>
            <a:ext cx="1435008" cy="707886"/>
          </a:xfrm>
          <a:prstGeom prst="rect">
            <a:avLst/>
          </a:prstGeom>
          <a:noFill/>
          <a:effectLst>
            <a:glow rad="127000">
              <a:schemeClr val="bg1"/>
            </a:glow>
          </a:effectLst>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Judah</a:t>
            </a:r>
          </a:p>
        </p:txBody>
      </p:sp>
      <p:cxnSp>
        <p:nvCxnSpPr>
          <p:cNvPr id="38" name="Straight Connector 37">
            <a:extLst>
              <a:ext uri="{FF2B5EF4-FFF2-40B4-BE49-F238E27FC236}">
                <a16:creationId xmlns:a16="http://schemas.microsoft.com/office/drawing/2014/main" id="{5EB36362-48F5-1D8B-8AEE-34EAB6956574}"/>
              </a:ext>
            </a:extLst>
          </p:cNvPr>
          <p:cNvCxnSpPr>
            <a:cxnSpLocks/>
          </p:cNvCxnSpPr>
          <p:nvPr/>
        </p:nvCxnSpPr>
        <p:spPr>
          <a:xfrm flipV="1">
            <a:off x="2198406" y="3536226"/>
            <a:ext cx="797227" cy="532684"/>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6C7B3DB-B2B7-9536-DB2C-44B032344BC9}"/>
              </a:ext>
            </a:extLst>
          </p:cNvPr>
          <p:cNvSpPr txBox="1"/>
          <p:nvPr/>
        </p:nvSpPr>
        <p:spPr>
          <a:xfrm>
            <a:off x="6533378" y="4873423"/>
            <a:ext cx="5363136" cy="1754326"/>
          </a:xfrm>
          <a:prstGeom prst="rect">
            <a:avLst/>
          </a:prstGeom>
          <a:solidFill>
            <a:schemeClr val="accent1">
              <a:lumMod val="40000"/>
              <a:lumOff val="60000"/>
              <a:alpha val="80000"/>
            </a:schemeClr>
          </a:solidFill>
        </p:spPr>
        <p:txBody>
          <a:bodyPr wrap="none" rtlCol="0">
            <a:spAutoFit/>
          </a:bodyPr>
          <a:lstStyle/>
          <a:p>
            <a:pPr algn="ctr"/>
            <a:r>
              <a:rPr lang="en-US" sz="5400" b="1">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Oracles 2-5:</a:t>
            </a:r>
          </a:p>
          <a:p>
            <a:pPr algn="ctr"/>
            <a:r>
              <a:rPr lang="en-US" sz="5400" b="1">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Judah’s </a:t>
            </a:r>
            <a:r>
              <a:rPr lang="en-US" sz="5400" b="1" err="1">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Neghbors</a:t>
            </a:r>
            <a:r>
              <a:rPr lang="en-US" sz="5400" b="1">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t>
            </a:r>
          </a:p>
        </p:txBody>
      </p:sp>
      <p:grpSp>
        <p:nvGrpSpPr>
          <p:cNvPr id="5" name="Group 4">
            <a:extLst>
              <a:ext uri="{FF2B5EF4-FFF2-40B4-BE49-F238E27FC236}">
                <a16:creationId xmlns:a16="http://schemas.microsoft.com/office/drawing/2014/main" id="{647B4E71-683F-BACA-4FED-46E2D6B0E8B6}"/>
              </a:ext>
            </a:extLst>
          </p:cNvPr>
          <p:cNvGrpSpPr/>
          <p:nvPr/>
        </p:nvGrpSpPr>
        <p:grpSpPr>
          <a:xfrm>
            <a:off x="474513" y="2281664"/>
            <a:ext cx="6303293" cy="4429517"/>
            <a:chOff x="474513" y="2281664"/>
            <a:chExt cx="6303293" cy="4429517"/>
          </a:xfrm>
        </p:grpSpPr>
        <p:grpSp>
          <p:nvGrpSpPr>
            <p:cNvPr id="8" name="Group 7">
              <a:extLst>
                <a:ext uri="{FF2B5EF4-FFF2-40B4-BE49-F238E27FC236}">
                  <a16:creationId xmlns:a16="http://schemas.microsoft.com/office/drawing/2014/main" id="{88DC20A4-42D5-8C34-E97A-8BF0F50E699E}"/>
                </a:ext>
              </a:extLst>
            </p:cNvPr>
            <p:cNvGrpSpPr/>
            <p:nvPr/>
          </p:nvGrpSpPr>
          <p:grpSpPr>
            <a:xfrm>
              <a:off x="3516449" y="2645923"/>
              <a:ext cx="3261357" cy="707886"/>
              <a:chOff x="3516449" y="2645923"/>
              <a:chExt cx="3261357" cy="707886"/>
            </a:xfrm>
          </p:grpSpPr>
          <p:sp>
            <p:nvSpPr>
              <p:cNvPr id="15" name="TextBox 14">
                <a:extLst>
                  <a:ext uri="{FF2B5EF4-FFF2-40B4-BE49-F238E27FC236}">
                    <a16:creationId xmlns:a16="http://schemas.microsoft.com/office/drawing/2014/main" id="{D134C6B4-F069-0CF8-8017-35594487884A}"/>
                  </a:ext>
                </a:extLst>
              </p:cNvPr>
              <p:cNvSpPr txBox="1"/>
              <p:nvPr/>
            </p:nvSpPr>
            <p:spPr>
              <a:xfrm>
                <a:off x="3963509" y="2645923"/>
                <a:ext cx="2814297" cy="707886"/>
              </a:xfrm>
              <a:prstGeom prst="rect">
                <a:avLst/>
              </a:prstGeom>
              <a:noFill/>
            </p:spPr>
            <p:txBody>
              <a:bodyPr wrap="none" rtlCol="0">
                <a:spAutoFit/>
              </a:bodyPr>
              <a:lstStyle/>
              <a:p>
                <a:pPr algn="ctr"/>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Aram (Syria)</a:t>
                </a:r>
              </a:p>
            </p:txBody>
          </p:sp>
          <p:cxnSp>
            <p:nvCxnSpPr>
              <p:cNvPr id="23" name="Straight Connector 22">
                <a:extLst>
                  <a:ext uri="{FF2B5EF4-FFF2-40B4-BE49-F238E27FC236}">
                    <a16:creationId xmlns:a16="http://schemas.microsoft.com/office/drawing/2014/main" id="{8F91CA71-59E7-3C0E-A6E2-D7AEF1C904BF}"/>
                  </a:ext>
                </a:extLst>
              </p:cNvPr>
              <p:cNvCxnSpPr>
                <a:cxnSpLocks/>
                <a:endCxn id="15" idx="1"/>
              </p:cNvCxnSpPr>
              <p:nvPr/>
            </p:nvCxnSpPr>
            <p:spPr>
              <a:xfrm>
                <a:off x="3516449" y="2965314"/>
                <a:ext cx="447060" cy="34552"/>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2D371A8-08E8-E271-8141-6A1F4B671FFF}"/>
                </a:ext>
              </a:extLst>
            </p:cNvPr>
            <p:cNvGrpSpPr/>
            <p:nvPr/>
          </p:nvGrpSpPr>
          <p:grpSpPr>
            <a:xfrm>
              <a:off x="1153437" y="2281664"/>
              <a:ext cx="1957938" cy="869613"/>
              <a:chOff x="1153437" y="2281664"/>
              <a:chExt cx="1957938" cy="869613"/>
            </a:xfrm>
          </p:grpSpPr>
          <p:cxnSp>
            <p:nvCxnSpPr>
              <p:cNvPr id="35" name="Straight Connector 34">
                <a:extLst>
                  <a:ext uri="{FF2B5EF4-FFF2-40B4-BE49-F238E27FC236}">
                    <a16:creationId xmlns:a16="http://schemas.microsoft.com/office/drawing/2014/main" id="{77C9F5ED-EAFF-CC92-0C37-8B0C0A4089C6}"/>
                  </a:ext>
                </a:extLst>
              </p:cNvPr>
              <p:cNvCxnSpPr>
                <a:cxnSpLocks/>
              </p:cNvCxnSpPr>
              <p:nvPr/>
            </p:nvCxnSpPr>
            <p:spPr>
              <a:xfrm>
                <a:off x="2475023" y="2858555"/>
                <a:ext cx="636352" cy="292722"/>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987A703-9F93-F40C-A43A-A8A4AA2FC0C3}"/>
                  </a:ext>
                </a:extLst>
              </p:cNvPr>
              <p:cNvSpPr txBox="1"/>
              <p:nvPr/>
            </p:nvSpPr>
            <p:spPr>
              <a:xfrm>
                <a:off x="1153437" y="2281664"/>
                <a:ext cx="1335558" cy="707886"/>
              </a:xfrm>
              <a:prstGeom prst="rect">
                <a:avLst/>
              </a:prstGeom>
              <a:noFill/>
            </p:spPr>
            <p:txBody>
              <a:bodyPr wrap="none" rtlCol="0">
                <a:spAutoFit/>
              </a:bodyPr>
              <a:lstStyle/>
              <a:p>
                <a:pPr algn="ctr"/>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Israel</a:t>
                </a:r>
              </a:p>
            </p:txBody>
          </p:sp>
        </p:grpSp>
        <p:sp>
          <p:nvSpPr>
            <p:cNvPr id="4" name="TextBox 3">
              <a:extLst>
                <a:ext uri="{FF2B5EF4-FFF2-40B4-BE49-F238E27FC236}">
                  <a16:creationId xmlns:a16="http://schemas.microsoft.com/office/drawing/2014/main" id="{2EBCEB35-2DC1-3227-0851-E6B170AF8D6A}"/>
                </a:ext>
              </a:extLst>
            </p:cNvPr>
            <p:cNvSpPr txBox="1"/>
            <p:nvPr/>
          </p:nvSpPr>
          <p:spPr>
            <a:xfrm>
              <a:off x="474513" y="6003295"/>
              <a:ext cx="1212191" cy="707886"/>
            </a:xfrm>
            <a:prstGeom prst="rect">
              <a:avLst/>
            </a:prstGeom>
            <a:noFill/>
          </p:spPr>
          <p:txBody>
            <a:bodyPr wrap="none" rtlCol="0">
              <a:spAutoFit/>
            </a:bodyPr>
            <a:lstStyle/>
            <a:p>
              <a:pPr algn="ctr"/>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Cush</a:t>
              </a:r>
            </a:p>
          </p:txBody>
        </p:sp>
      </p:grpSp>
    </p:spTree>
    <p:extLst>
      <p:ext uri="{BB962C8B-B14F-4D97-AF65-F5344CB8AC3E}">
        <p14:creationId xmlns:p14="http://schemas.microsoft.com/office/powerpoint/2010/main" val="420866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D0727AAB-8307-0C55-10FD-F71D2FDB5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191"/>
            <a:ext cx="12192001" cy="68335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4EF5D5-8078-8E13-10F5-E3D5D01F633E}"/>
              </a:ext>
            </a:extLst>
          </p:cNvPr>
          <p:cNvSpPr txBox="1"/>
          <p:nvPr/>
        </p:nvSpPr>
        <p:spPr>
          <a:xfrm>
            <a:off x="918063" y="24489"/>
            <a:ext cx="10355874" cy="830997"/>
          </a:xfrm>
          <a:prstGeom prst="rect">
            <a:avLst/>
          </a:prstGeom>
          <a:noFill/>
          <a:ln w="63500">
            <a:noFill/>
          </a:ln>
        </p:spPr>
        <p:txBody>
          <a:bodyPr wrap="square" rtlCol="0">
            <a:spAutoFit/>
          </a:bodyPr>
          <a:lstStyle/>
          <a:p>
            <a:pPr algn="ctr"/>
            <a:r>
              <a:rPr lang="en-US" sz="4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Review - The Purpose of God’s People</a:t>
            </a:r>
          </a:p>
        </p:txBody>
      </p:sp>
      <p:sp>
        <p:nvSpPr>
          <p:cNvPr id="14" name="TextBox 13">
            <a:extLst>
              <a:ext uri="{FF2B5EF4-FFF2-40B4-BE49-F238E27FC236}">
                <a16:creationId xmlns:a16="http://schemas.microsoft.com/office/drawing/2014/main" id="{EF252B03-F4B5-74A3-3EAF-3952B7F02284}"/>
              </a:ext>
            </a:extLst>
          </p:cNvPr>
          <p:cNvSpPr txBox="1"/>
          <p:nvPr/>
        </p:nvSpPr>
        <p:spPr>
          <a:xfrm>
            <a:off x="279323" y="2108486"/>
            <a:ext cx="11633351" cy="4632037"/>
          </a:xfrm>
          <a:prstGeom prst="rect">
            <a:avLst/>
          </a:prstGeom>
          <a:solidFill>
            <a:srgbClr val="2C374F">
              <a:alpha val="50000"/>
            </a:srgbClr>
          </a:solidFill>
          <a:ln w="63500">
            <a:noFill/>
          </a:ln>
        </p:spPr>
        <p:txBody>
          <a:bodyPr wrap="square" rtlCol="0">
            <a:spAutoFit/>
          </a:bodyPr>
          <a:lstStyle/>
          <a:p>
            <a:pPr>
              <a:spcAft>
                <a:spcPts val="1800"/>
              </a:spcAft>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“…all the nations shall flow to [the mountain of the house of the Lord], and many peoples shall come, and say:</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‘Come, let us go up to the mountain of the Lord, to the house of the God of Jacob, that he may teach us his ways and that we may walk in his paths.’”</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Isaiah 2:2-3</a:t>
            </a:r>
          </a:p>
        </p:txBody>
      </p:sp>
    </p:spTree>
    <p:extLst>
      <p:ext uri="{BB962C8B-B14F-4D97-AF65-F5344CB8AC3E}">
        <p14:creationId xmlns:p14="http://schemas.microsoft.com/office/powerpoint/2010/main" val="38923076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2753</TotalTime>
  <Words>2192</Words>
  <Application>Microsoft Macintosh PowerPoint</Application>
  <PresentationFormat>Widescreen</PresentationFormat>
  <Paragraphs>211</Paragraphs>
  <Slides>43</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Calibri</vt:lpstr>
      <vt:lpstr>Calisto MT</vt:lpstr>
      <vt:lpstr>Cooper Black</vt:lpstr>
      <vt:lpstr>Corbel</vt:lpstr>
      <vt:lpstr>Engravers MT</vt:lpstr>
      <vt:lpstr>Times New Roman</vt:lpstr>
      <vt:lpstr>Wingdings 2</vt:lpstr>
      <vt:lpstr>Depth</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Bridges</dc:creator>
  <cp:lastModifiedBy>Rick Griffith</cp:lastModifiedBy>
  <cp:revision>3</cp:revision>
  <dcterms:created xsi:type="dcterms:W3CDTF">2023-11-07T11:17:49Z</dcterms:created>
  <dcterms:modified xsi:type="dcterms:W3CDTF">2024-04-28T12:00:45Z</dcterms:modified>
</cp:coreProperties>
</file>