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 id="2147483732" r:id="rId2"/>
  </p:sldMasterIdLst>
  <p:notesMasterIdLst>
    <p:notesMasterId r:id="rId45"/>
  </p:notesMasterIdLst>
  <p:sldIdLst>
    <p:sldId id="257" r:id="rId3"/>
    <p:sldId id="1349" r:id="rId4"/>
    <p:sldId id="1421" r:id="rId5"/>
    <p:sldId id="772" r:id="rId6"/>
    <p:sldId id="1271" r:id="rId7"/>
    <p:sldId id="729" r:id="rId8"/>
    <p:sldId id="1398" r:id="rId9"/>
    <p:sldId id="1311" r:id="rId10"/>
    <p:sldId id="1368" r:id="rId11"/>
    <p:sldId id="1405" r:id="rId12"/>
    <p:sldId id="1395" r:id="rId13"/>
    <p:sldId id="1373" r:id="rId14"/>
    <p:sldId id="1407" r:id="rId15"/>
    <p:sldId id="1408" r:id="rId16"/>
    <p:sldId id="1374" r:id="rId17"/>
    <p:sldId id="1409" r:id="rId18"/>
    <p:sldId id="1375" r:id="rId19"/>
    <p:sldId id="1410" r:id="rId20"/>
    <p:sldId id="1387" r:id="rId21"/>
    <p:sldId id="1396" r:id="rId22"/>
    <p:sldId id="1377" r:id="rId23"/>
    <p:sldId id="1411" r:id="rId24"/>
    <p:sldId id="1419" r:id="rId25"/>
    <p:sldId id="1379" r:id="rId26"/>
    <p:sldId id="1378" r:id="rId27"/>
    <p:sldId id="1252" r:id="rId28"/>
    <p:sldId id="1422" r:id="rId29"/>
    <p:sldId id="1413" r:id="rId30"/>
    <p:sldId id="1380" r:id="rId31"/>
    <p:sldId id="1381" r:id="rId32"/>
    <p:sldId id="262" r:id="rId33"/>
    <p:sldId id="1399" r:id="rId34"/>
    <p:sldId id="1382" r:id="rId35"/>
    <p:sldId id="1406" r:id="rId36"/>
    <p:sldId id="1414" r:id="rId37"/>
    <p:sldId id="1415" r:id="rId38"/>
    <p:sldId id="1416" r:id="rId39"/>
    <p:sldId id="1418" r:id="rId40"/>
    <p:sldId id="1423" r:id="rId41"/>
    <p:sldId id="1420" r:id="rId42"/>
    <p:sldId id="949" r:id="rId43"/>
    <p:sldId id="310"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713F"/>
    <a:srgbClr val="387637"/>
    <a:srgbClr val="BCC9DE"/>
    <a:srgbClr val="FA8B05"/>
    <a:srgbClr val="FCB51D"/>
    <a:srgbClr val="9F9C93"/>
    <a:srgbClr val="927670"/>
    <a:srgbClr val="735848"/>
    <a:srgbClr val="145489"/>
    <a:srgbClr val="00AA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8C4221-BF26-4CE3-B63A-EA7ECB5288FD}" v="1464" dt="2024-04-20T05:02:46.5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17" d="100"/>
          <a:sy n="117" d="100"/>
        </p:scale>
        <p:origin x="90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9200C-7631-4FE6-A00A-04BA47EBE37E}" type="datetimeFigureOut">
              <a:rPr lang="en-US" smtClean="0"/>
              <a:t>4/21/24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7F0EDD-2A63-4035-A82B-6D53DBFCCD7F}" type="slidenum">
              <a:rPr lang="en-US" smtClean="0"/>
              <a:t>‹#›</a:t>
            </a:fld>
            <a:endParaRPr lang="en-US"/>
          </a:p>
        </p:txBody>
      </p:sp>
    </p:spTree>
    <p:extLst>
      <p:ext uri="{BB962C8B-B14F-4D97-AF65-F5344CB8AC3E}">
        <p14:creationId xmlns:p14="http://schemas.microsoft.com/office/powerpoint/2010/main" val="3556708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6</a:t>
            </a:fld>
            <a:endParaRPr lang="en-US"/>
          </a:p>
        </p:txBody>
      </p:sp>
    </p:spTree>
    <p:extLst>
      <p:ext uri="{BB962C8B-B14F-4D97-AF65-F5344CB8AC3E}">
        <p14:creationId xmlns:p14="http://schemas.microsoft.com/office/powerpoint/2010/main" val="101420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21.04.2024</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‘Do you understand what you are reading?’ Philip asked.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32</a:t>
            </a:fld>
            <a:endParaRPr lang="cs-CZ"/>
          </a:p>
        </p:txBody>
      </p:sp>
    </p:spTree>
    <p:extLst>
      <p:ext uri="{BB962C8B-B14F-4D97-AF65-F5344CB8AC3E}">
        <p14:creationId xmlns:p14="http://schemas.microsoft.com/office/powerpoint/2010/main" val="3593815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21.04.2024</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‘Do you understand what you are reading?’ Philip asked.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33</a:t>
            </a:fld>
            <a:endParaRPr lang="cs-CZ"/>
          </a:p>
        </p:txBody>
      </p:sp>
    </p:spTree>
    <p:extLst>
      <p:ext uri="{BB962C8B-B14F-4D97-AF65-F5344CB8AC3E}">
        <p14:creationId xmlns:p14="http://schemas.microsoft.com/office/powerpoint/2010/main" val="1993897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609585"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OT Preaching (op)</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7</a:t>
            </a:fld>
            <a:endParaRPr lang="en-US"/>
          </a:p>
        </p:txBody>
      </p:sp>
    </p:spTree>
    <p:extLst>
      <p:ext uri="{BB962C8B-B14F-4D97-AF65-F5344CB8AC3E}">
        <p14:creationId xmlns:p14="http://schemas.microsoft.com/office/powerpoint/2010/main" val="1622235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8</a:t>
            </a:fld>
            <a:endParaRPr lang="en-US"/>
          </a:p>
        </p:txBody>
      </p:sp>
    </p:spTree>
    <p:extLst>
      <p:ext uri="{BB962C8B-B14F-4D97-AF65-F5344CB8AC3E}">
        <p14:creationId xmlns:p14="http://schemas.microsoft.com/office/powerpoint/2010/main" val="1489190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21</a:t>
            </a:fld>
            <a:endParaRPr lang="en-US"/>
          </a:p>
        </p:txBody>
      </p:sp>
    </p:spTree>
    <p:extLst>
      <p:ext uri="{BB962C8B-B14F-4D97-AF65-F5344CB8AC3E}">
        <p14:creationId xmlns:p14="http://schemas.microsoft.com/office/powerpoint/2010/main" val="547975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22</a:t>
            </a:fld>
            <a:endParaRPr lang="en-US"/>
          </a:p>
        </p:txBody>
      </p:sp>
    </p:spTree>
    <p:extLst>
      <p:ext uri="{BB962C8B-B14F-4D97-AF65-F5344CB8AC3E}">
        <p14:creationId xmlns:p14="http://schemas.microsoft.com/office/powerpoint/2010/main" val="1868878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23</a:t>
            </a:fld>
            <a:endParaRPr lang="en-US"/>
          </a:p>
        </p:txBody>
      </p:sp>
    </p:spTree>
    <p:extLst>
      <p:ext uri="{BB962C8B-B14F-4D97-AF65-F5344CB8AC3E}">
        <p14:creationId xmlns:p14="http://schemas.microsoft.com/office/powerpoint/2010/main" val="1185485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24</a:t>
            </a:fld>
            <a:endParaRPr lang="en-US"/>
          </a:p>
        </p:txBody>
      </p:sp>
    </p:spTree>
    <p:extLst>
      <p:ext uri="{BB962C8B-B14F-4D97-AF65-F5344CB8AC3E}">
        <p14:creationId xmlns:p14="http://schemas.microsoft.com/office/powerpoint/2010/main" val="3695957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25</a:t>
            </a:fld>
            <a:endParaRPr lang="en-US"/>
          </a:p>
        </p:txBody>
      </p:sp>
    </p:spTree>
    <p:extLst>
      <p:ext uri="{BB962C8B-B14F-4D97-AF65-F5344CB8AC3E}">
        <p14:creationId xmlns:p14="http://schemas.microsoft.com/office/powerpoint/2010/main" val="3099744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21.04.2024</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‘Do you understand what you are reading?’ Philip asked.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31</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A0413A7F-53B5-46F5-B019-30121A04A1A6}" type="datetimeFigureOut">
              <a:rPr lang="en-US" smtClean="0"/>
              <a:t>4/21/24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752912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734965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523333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1749461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458510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4/21/24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559601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4/21/24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598852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4/21/24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453126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4/21/24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803290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413A7F-53B5-46F5-B019-30121A04A1A6}" type="datetimeFigureOut">
              <a:rPr lang="en-US" smtClean="0"/>
              <a:t>4/21/24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050470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4/21/24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749443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4/21/24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6339002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13A7F-53B5-46F5-B019-30121A04A1A6}" type="datetimeFigureOut">
              <a:rPr lang="en-US" smtClean="0"/>
              <a:t>4/21/24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596257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2516832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13A7F-53B5-46F5-B019-30121A04A1A6}" type="datetimeFigureOut">
              <a:rPr lang="en-US" smtClean="0"/>
              <a:t>4/21/24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15493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13A7F-53B5-46F5-B019-30121A04A1A6}" type="datetimeFigureOut">
              <a:rPr lang="en-US" smtClean="0"/>
              <a:t>4/21/24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780593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13A7F-53B5-46F5-B019-30121A04A1A6}" type="datetimeFigureOut">
              <a:rPr lang="en-US" smtClean="0"/>
              <a:t>4/21/24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392997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5498205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090226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954176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0136190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4046722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13A7F-53B5-46F5-B019-30121A04A1A6}" type="datetimeFigureOut">
              <a:rPr lang="en-US" smtClean="0"/>
              <a:t>4/21/24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3318482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444015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4/21/24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2215668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4/21/24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6063005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4/21/24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53354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4/21/24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38804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24743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13A7F-53B5-46F5-B019-30121A04A1A6}" type="datetimeFigureOut">
              <a:rPr lang="en-US" smtClean="0"/>
              <a:t>4/21/24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606045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13A7F-53B5-46F5-B019-30121A04A1A6}" type="datetimeFigureOut">
              <a:rPr lang="en-US" smtClean="0"/>
              <a:t>4/21/24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636860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13A7F-53B5-46F5-B019-30121A04A1A6}" type="datetimeFigureOut">
              <a:rPr lang="en-US" smtClean="0"/>
              <a:t>4/21/24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59064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190505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777484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A0413A7F-53B5-46F5-B019-30121A04A1A6}" type="datetimeFigureOut">
              <a:rPr lang="en-US" smtClean="0"/>
              <a:t>4/21/24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963A9032-5601-4700-B269-18A8BA3A8FF8}" type="slidenum">
              <a:rPr lang="en-US" smtClean="0"/>
              <a:t>‹#›</a:t>
            </a:fld>
            <a:endParaRPr lang="en-US"/>
          </a:p>
        </p:txBody>
      </p:sp>
    </p:spTree>
    <p:extLst>
      <p:ext uri="{BB962C8B-B14F-4D97-AF65-F5344CB8AC3E}">
        <p14:creationId xmlns:p14="http://schemas.microsoft.com/office/powerpoint/2010/main" val="2644177209"/>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0413A7F-53B5-46F5-B019-30121A04A1A6}" type="datetimeFigureOut">
              <a:rPr lang="en-US" smtClean="0"/>
              <a:t>4/21/24</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63A9032-5601-4700-B269-18A8BA3A8FF8}" type="slidenum">
              <a:rPr lang="en-US" smtClean="0"/>
              <a:t>‹#›</a:t>
            </a:fld>
            <a:endParaRPr lang="en-US"/>
          </a:p>
        </p:txBody>
      </p:sp>
    </p:spTree>
    <p:extLst>
      <p:ext uri="{BB962C8B-B14F-4D97-AF65-F5344CB8AC3E}">
        <p14:creationId xmlns:p14="http://schemas.microsoft.com/office/powerpoint/2010/main" val="1251075085"/>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12.sv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12.sv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12.svg"/></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1026" name="Picture 2" descr="A person sitting on a rock writing on a paper&#10;&#10;Description automatically generated">
            <a:extLst>
              <a:ext uri="{FF2B5EF4-FFF2-40B4-BE49-F238E27FC236}">
                <a16:creationId xmlns:a16="http://schemas.microsoft.com/office/drawing/2014/main" id="{E6D83413-341F-7319-FE10-117DE08F9A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01" b="2109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9CAC65-07EA-1819-C303-C6390F257615}"/>
              </a:ext>
            </a:extLst>
          </p:cNvPr>
          <p:cNvSpPr txBox="1"/>
          <p:nvPr/>
        </p:nvSpPr>
        <p:spPr>
          <a:xfrm>
            <a:off x="4634362" y="219456"/>
            <a:ext cx="7351693" cy="3323987"/>
          </a:xfrm>
          <a:prstGeom prst="rect">
            <a:avLst/>
          </a:prstGeom>
          <a:noFill/>
        </p:spPr>
        <p:txBody>
          <a:bodyPr wrap="none" rtlCol="0">
            <a:spAutoFit/>
          </a:bodyPr>
          <a:lstStyle/>
          <a:p>
            <a:pPr algn="ctr"/>
            <a:r>
              <a:rPr lang="en-US" sz="5400" dirty="0">
                <a:effectLst>
                  <a:glow rad="139700">
                    <a:schemeClr val="bg1">
                      <a:alpha val="60000"/>
                    </a:schemeClr>
                  </a:glow>
                </a:effectLst>
                <a:latin typeface="Engravers MT" panose="02090707080505020304" pitchFamily="18" charset="0"/>
              </a:rPr>
              <a:t>The Prophecy</a:t>
            </a:r>
          </a:p>
          <a:p>
            <a:pPr algn="ctr"/>
            <a:r>
              <a:rPr lang="en-US" sz="5400" dirty="0">
                <a:effectLst>
                  <a:glow rad="139700">
                    <a:schemeClr val="bg1">
                      <a:alpha val="60000"/>
                    </a:schemeClr>
                  </a:glow>
                </a:effectLst>
                <a:latin typeface="Engravers MT" panose="02090707080505020304" pitchFamily="18" charset="0"/>
              </a:rPr>
              <a:t>Of</a:t>
            </a:r>
            <a:r>
              <a:rPr lang="en-US" sz="6000" dirty="0">
                <a:effectLst>
                  <a:glow rad="139700">
                    <a:schemeClr val="bg1">
                      <a:alpha val="60000"/>
                    </a:schemeClr>
                  </a:glow>
                </a:effectLst>
                <a:latin typeface="Cooper Black" panose="0208090404030B020404" pitchFamily="18" charset="0"/>
              </a:rPr>
              <a:t> </a:t>
            </a:r>
          </a:p>
          <a:p>
            <a:pPr algn="ctr"/>
            <a:r>
              <a:rPr lang="en-US" sz="9600" b="1" dirty="0">
                <a:effectLst>
                  <a:glow rad="139700">
                    <a:schemeClr val="bg1">
                      <a:alpha val="60000"/>
                    </a:schemeClr>
                  </a:glow>
                </a:effectLst>
                <a:latin typeface="Engravers MT" panose="02090707080505020304" pitchFamily="18" charset="0"/>
              </a:rPr>
              <a:t>Isaiah</a:t>
            </a:r>
          </a:p>
        </p:txBody>
      </p:sp>
      <p:sp>
        <p:nvSpPr>
          <p:cNvPr id="3" name="TextBox 2">
            <a:extLst>
              <a:ext uri="{FF2B5EF4-FFF2-40B4-BE49-F238E27FC236}">
                <a16:creationId xmlns:a16="http://schemas.microsoft.com/office/drawing/2014/main" id="{B3821981-1193-7809-F1B2-355697AC1879}"/>
              </a:ext>
            </a:extLst>
          </p:cNvPr>
          <p:cNvSpPr txBox="1"/>
          <p:nvPr/>
        </p:nvSpPr>
        <p:spPr>
          <a:xfrm>
            <a:off x="5758543" y="3331026"/>
            <a:ext cx="5658757" cy="2123658"/>
          </a:xfrm>
          <a:prstGeom prst="rect">
            <a:avLst/>
          </a:prstGeom>
          <a:noFill/>
        </p:spPr>
        <p:txBody>
          <a:bodyPr wrap="square" rtlCol="0">
            <a:spAutoFit/>
          </a:bodyPr>
          <a:lstStyle/>
          <a:p>
            <a:pPr algn="ctr"/>
            <a:r>
              <a:rPr lang="en-US" sz="4400" b="1">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Isaiah 17:12–18:7</a:t>
            </a:r>
            <a:endParaRPr lang="en-US" sz="44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p>
            <a:pPr algn="ctr"/>
            <a:r>
              <a:rPr lang="en-US" sz="44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Waiting for God</a:t>
            </a:r>
          </a:p>
          <a:p>
            <a:pPr algn="ctr"/>
            <a:r>
              <a:rPr lang="en-US" sz="44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to Act!</a:t>
            </a:r>
          </a:p>
        </p:txBody>
      </p:sp>
      <p:sp>
        <p:nvSpPr>
          <p:cNvPr id="4" name="Rectangle 3">
            <a:extLst>
              <a:ext uri="{FF2B5EF4-FFF2-40B4-BE49-F238E27FC236}">
                <a16:creationId xmlns:a16="http://schemas.microsoft.com/office/drawing/2014/main" id="{C499CEFE-D1CB-C0A5-EFB9-0033C79C2212}"/>
              </a:ext>
            </a:extLst>
          </p:cNvPr>
          <p:cNvSpPr>
            <a:spLocks noChangeArrowheads="1"/>
          </p:cNvSpPr>
          <p:nvPr/>
        </p:nvSpPr>
        <p:spPr bwMode="auto">
          <a:xfrm>
            <a:off x="13751" y="5356368"/>
            <a:ext cx="12192000" cy="1501632"/>
          </a:xfrm>
          <a:prstGeom prst="rect">
            <a:avLst/>
          </a:prstGeom>
          <a:solidFill>
            <a:srgbClr val="000000"/>
          </a:solidFill>
          <a:ln w="9525">
            <a:noFill/>
            <a:miter lim="800000"/>
            <a:headEnd/>
            <a:tailEnd/>
          </a:ln>
          <a:effectLst>
            <a:outerShdw blurRad="63500" dist="35921" dir="2700000" algn="ctr" rotWithShape="0">
              <a:srgbClr val="000514">
                <a:alpha val="74998"/>
              </a:srgbClr>
            </a:outerShdw>
          </a:effectLst>
        </p:spPr>
        <p:txBody>
          <a:bodyPr lIns="121907" tIns="60953" rIns="121907" bIns="60953"/>
          <a:lstStyle/>
          <a:p>
            <a:pPr algn="ctr" defTabSz="1219036" fontAlgn="base">
              <a:spcBef>
                <a:spcPct val="20000"/>
              </a:spcBef>
              <a:buClr>
                <a:srgbClr val="FFCC00"/>
              </a:buClr>
              <a:buSzPct val="70000"/>
              <a:defRPr/>
            </a:pP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Preached by Dan Bridges</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Amman International Church, Jordan (AmmanChurch.org)</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Uploaded by Dr. Rick Griffith • Jordan Evangelical Theological Seminary</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Files in many languages for free download at BibleStudyDownloads.org</a:t>
            </a:r>
          </a:p>
        </p:txBody>
      </p:sp>
    </p:spTree>
    <p:extLst>
      <p:ext uri="{BB962C8B-B14F-4D97-AF65-F5344CB8AC3E}">
        <p14:creationId xmlns:p14="http://schemas.microsoft.com/office/powerpoint/2010/main" val="3670072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E41589D-E4C9-C3A5-86A2-5FD2301ACC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844" b="872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4D2ABA-44B2-1086-3F7A-B82B9D9D34CE}"/>
              </a:ext>
            </a:extLst>
          </p:cNvPr>
          <p:cNvSpPr txBox="1"/>
          <p:nvPr/>
        </p:nvSpPr>
        <p:spPr>
          <a:xfrm>
            <a:off x="876998" y="4145"/>
            <a:ext cx="10438004" cy="923330"/>
          </a:xfrm>
          <a:prstGeom prst="rect">
            <a:avLst/>
          </a:prstGeom>
          <a:noFill/>
        </p:spPr>
        <p:txBody>
          <a:bodyPr wrap="square" rtlCol="0">
            <a:spAutoFit/>
          </a:bodyPr>
          <a:lstStyle/>
          <a:p>
            <a:pPr algn="ctr"/>
            <a:r>
              <a:rPr lang="en-US" sz="54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Oracle #4 – Syria / Israel (Isaiah 17)</a:t>
            </a:r>
          </a:p>
        </p:txBody>
      </p:sp>
      <p:sp>
        <p:nvSpPr>
          <p:cNvPr id="6" name="TextBox 5">
            <a:extLst>
              <a:ext uri="{FF2B5EF4-FFF2-40B4-BE49-F238E27FC236}">
                <a16:creationId xmlns:a16="http://schemas.microsoft.com/office/drawing/2014/main" id="{50FF03FF-8B56-A29F-5D3E-7028CF471EDA}"/>
              </a:ext>
            </a:extLst>
          </p:cNvPr>
          <p:cNvSpPr txBox="1"/>
          <p:nvPr/>
        </p:nvSpPr>
        <p:spPr>
          <a:xfrm>
            <a:off x="272958" y="2614499"/>
            <a:ext cx="11646084" cy="4016484"/>
          </a:xfrm>
          <a:prstGeom prst="rect">
            <a:avLst/>
          </a:prstGeom>
          <a:solidFill>
            <a:srgbClr val="171413">
              <a:alpha val="70000"/>
            </a:srgbClr>
          </a:solidFill>
        </p:spPr>
        <p:txBody>
          <a:bodyPr wrap="square" rtlCol="0">
            <a:spAutoFit/>
          </a:bodyPr>
          <a:lstStyle/>
          <a:p>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 Remnant:</a:t>
            </a:r>
          </a:p>
          <a:p>
            <a:pPr lvl="1">
              <a:spcAft>
                <a:spcPts val="1800"/>
              </a:spcAft>
            </a:pP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“In that day man will </a:t>
            </a: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look to his Maker</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his eyes will look on the Holy One of Israel.”</a:t>
            </a:r>
          </a:p>
          <a:p>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 Rest:</a:t>
            </a:r>
          </a:p>
          <a:p>
            <a:pPr lvl="1"/>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“…you have </a:t>
            </a: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forgotten the God of your salvation </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and have not remembered the Rock of your refuge.”</a:t>
            </a:r>
          </a:p>
        </p:txBody>
      </p:sp>
    </p:spTree>
    <p:extLst>
      <p:ext uri="{BB962C8B-B14F-4D97-AF65-F5344CB8AC3E}">
        <p14:creationId xmlns:p14="http://schemas.microsoft.com/office/powerpoint/2010/main" val="935354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A439FCA-1342-20B3-CA8F-B3D257FD5E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4D2ABA-44B2-1086-3F7A-B82B9D9D34CE}"/>
              </a:ext>
            </a:extLst>
          </p:cNvPr>
          <p:cNvSpPr txBox="1"/>
          <p:nvPr/>
        </p:nvSpPr>
        <p:spPr>
          <a:xfrm>
            <a:off x="529937" y="0"/>
            <a:ext cx="11132122" cy="923330"/>
          </a:xfrm>
          <a:prstGeom prst="rect">
            <a:avLst/>
          </a:prstGeom>
          <a:noFill/>
        </p:spPr>
        <p:txBody>
          <a:bodyPr wrap="square" rtlCol="0">
            <a:spAutoFit/>
          </a:bodyPr>
          <a:lstStyle/>
          <a:p>
            <a:pPr algn="ctr"/>
            <a:r>
              <a:rPr lang="en-US" sz="5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#4 – Syria / Israel (Isaiah 17-18)</a:t>
            </a:r>
          </a:p>
        </p:txBody>
      </p:sp>
      <p:sp>
        <p:nvSpPr>
          <p:cNvPr id="6" name="TextBox 5">
            <a:extLst>
              <a:ext uri="{FF2B5EF4-FFF2-40B4-BE49-F238E27FC236}">
                <a16:creationId xmlns:a16="http://schemas.microsoft.com/office/drawing/2014/main" id="{50FF03FF-8B56-A29F-5D3E-7028CF471EDA}"/>
              </a:ext>
            </a:extLst>
          </p:cNvPr>
          <p:cNvSpPr txBox="1"/>
          <p:nvPr/>
        </p:nvSpPr>
        <p:spPr>
          <a:xfrm>
            <a:off x="949425" y="2266220"/>
            <a:ext cx="9981648" cy="4401205"/>
          </a:xfrm>
          <a:prstGeom prst="rect">
            <a:avLst/>
          </a:prstGeom>
          <a:solidFill>
            <a:srgbClr val="171413">
              <a:alpha val="60000"/>
            </a:srgbClr>
          </a:solidFill>
        </p:spPr>
        <p:txBody>
          <a:bodyPr wrap="square" rtlCol="0">
            <a:spAutoFit/>
          </a:bodyPr>
          <a:lstStyle/>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Four Parts:</a:t>
            </a:r>
          </a:p>
          <a:p>
            <a:pPr marL="742950" indent="-742950">
              <a:buFont typeface="+mj-lt"/>
              <a:buAutoNum type="arabicPeriod"/>
            </a:pP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Coming Destruction (17:1-6)</a:t>
            </a:r>
          </a:p>
          <a:p>
            <a:pPr marL="742950" indent="-742950">
              <a:buFont typeface="+mj-lt"/>
              <a:buAutoNum type="arabicPeriod"/>
            </a:pP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Repentance of a Remnant (17:7-8)</a:t>
            </a:r>
          </a:p>
          <a:p>
            <a:pPr marL="742950" indent="-742950">
              <a:buFont typeface="+mj-lt"/>
              <a:buAutoNum type="arabicPeriod"/>
            </a:pP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Reason for Destruction (17:9-11)</a:t>
            </a:r>
          </a:p>
          <a:p>
            <a:pPr marL="742950" indent="-742950">
              <a:buFont typeface="+mj-lt"/>
              <a:buAutoNum type="arabicPeriod"/>
            </a:pP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 True Source of Power &amp; Protection</a:t>
            </a:r>
          </a:p>
          <a:p>
            <a:pPr marL="1554480" lvl="1" indent="-742950">
              <a:buFont typeface="Arial" panose="020B0604020202020204" pitchFamily="34" charset="0"/>
              <a:buChar char="•"/>
            </a:pP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For Israel (17:12-14)</a:t>
            </a:r>
          </a:p>
          <a:p>
            <a:pPr marL="1554480" lvl="1" indent="-742950">
              <a:buFont typeface="Arial" panose="020B0604020202020204" pitchFamily="34" charset="0"/>
              <a:buChar char="•"/>
            </a:pP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For the World (18:1-7)</a:t>
            </a:r>
          </a:p>
        </p:txBody>
      </p:sp>
    </p:spTree>
    <p:extLst>
      <p:ext uri="{BB962C8B-B14F-4D97-AF65-F5344CB8AC3E}">
        <p14:creationId xmlns:p14="http://schemas.microsoft.com/office/powerpoint/2010/main" val="32724881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B87878D-5AE7-C0D1-EB9C-9EA001B9EA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14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4D2ABA-44B2-1086-3F7A-B82B9D9D34CE}"/>
              </a:ext>
            </a:extLst>
          </p:cNvPr>
          <p:cNvSpPr txBox="1"/>
          <p:nvPr/>
        </p:nvSpPr>
        <p:spPr>
          <a:xfrm>
            <a:off x="3358482" y="134112"/>
            <a:ext cx="5475034" cy="830997"/>
          </a:xfrm>
          <a:prstGeom prst="rect">
            <a:avLst/>
          </a:prstGeom>
          <a:solidFill>
            <a:srgbClr val="0094BC">
              <a:alpha val="70000"/>
            </a:srgbClr>
          </a:solidFill>
        </p:spPr>
        <p:txBody>
          <a:bodyPr wrap="square" rtlCol="0">
            <a:spAutoFit/>
          </a:bodyPr>
          <a:lstStyle/>
          <a:p>
            <a:pPr algn="ctr"/>
            <a:r>
              <a:rPr lang="en-US" sz="48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God’s Perspective…</a:t>
            </a:r>
          </a:p>
        </p:txBody>
      </p:sp>
      <p:sp>
        <p:nvSpPr>
          <p:cNvPr id="2" name="TextBox 1">
            <a:extLst>
              <a:ext uri="{FF2B5EF4-FFF2-40B4-BE49-F238E27FC236}">
                <a16:creationId xmlns:a16="http://schemas.microsoft.com/office/drawing/2014/main" id="{97A94F8B-5889-E4CB-4590-64B5B6B4D76F}"/>
              </a:ext>
            </a:extLst>
          </p:cNvPr>
          <p:cNvSpPr txBox="1"/>
          <p:nvPr/>
        </p:nvSpPr>
        <p:spPr>
          <a:xfrm>
            <a:off x="419941" y="3553789"/>
            <a:ext cx="11270117" cy="3170099"/>
          </a:xfrm>
          <a:prstGeom prst="rect">
            <a:avLst/>
          </a:prstGeom>
          <a:solidFill>
            <a:srgbClr val="0094BC">
              <a:alpha val="80000"/>
            </a:srgbClr>
          </a:solidFill>
        </p:spPr>
        <p:txBody>
          <a:bodyPr wrap="square" rtlCol="0">
            <a:spAutoFit/>
          </a:bodyPr>
          <a:lstStyle/>
          <a:p>
            <a:r>
              <a:rPr lang="en-US" sz="4000" b="1" baseline="30000"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12</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Ah, the thunder of many peoples;</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they thunder like the thundering of the sea!</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Ah, the roar of nations;</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they roar like the roaring of mighty waters!</a:t>
            </a:r>
          </a:p>
          <a:p>
            <a:r>
              <a:rPr lang="en-US" sz="4000" b="1" baseline="30000"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13</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The nations roar like the roaring of many waters…</a:t>
            </a:r>
          </a:p>
        </p:txBody>
      </p:sp>
      <p:sp>
        <p:nvSpPr>
          <p:cNvPr id="3" name="Rectangle: Rounded Corners 2">
            <a:extLst>
              <a:ext uri="{FF2B5EF4-FFF2-40B4-BE49-F238E27FC236}">
                <a16:creationId xmlns:a16="http://schemas.microsoft.com/office/drawing/2014/main" id="{EB2C8BAB-A91C-5E3B-C095-536C1A366018}"/>
              </a:ext>
            </a:extLst>
          </p:cNvPr>
          <p:cNvSpPr/>
          <p:nvPr/>
        </p:nvSpPr>
        <p:spPr>
          <a:xfrm>
            <a:off x="854093" y="3541276"/>
            <a:ext cx="901555" cy="708214"/>
          </a:xfrm>
          <a:prstGeom prst="roundRect">
            <a:avLst/>
          </a:prstGeom>
          <a:noFill/>
          <a:ln w="101600">
            <a:solidFill>
              <a:srgbClr val="FFFF00"/>
            </a:solidFill>
          </a:ln>
          <a:effectLst>
            <a:glow rad="101600">
              <a:schemeClr val="bg1">
                <a:alpha val="8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D3CB9E2-8D56-138D-550C-9FD533950798}"/>
              </a:ext>
            </a:extLst>
          </p:cNvPr>
          <p:cNvSpPr txBox="1"/>
          <p:nvPr/>
        </p:nvSpPr>
        <p:spPr>
          <a:xfrm>
            <a:off x="419941" y="1980772"/>
            <a:ext cx="7433149" cy="1323439"/>
          </a:xfrm>
          <a:prstGeom prst="rect">
            <a:avLst/>
          </a:prstGeom>
          <a:noFill/>
        </p:spPr>
        <p:txBody>
          <a:bodyPr wrap="square" rtlCol="0">
            <a:spAutoFit/>
          </a:bodyPr>
          <a:lstStyle/>
          <a:p>
            <a:pPr marL="571500" indent="-571500">
              <a:buFont typeface="Arial" panose="020B0604020202020204" pitchFamily="34" charset="0"/>
              <a:buChar char="•"/>
            </a:pP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“Ah” calls us to attention…</a:t>
            </a:r>
          </a:p>
          <a:p>
            <a:pPr marL="571500" indent="-571500">
              <a:buFont typeface="Arial" panose="020B0604020202020204" pitchFamily="34" charset="0"/>
              <a:buChar char="•"/>
            </a:pP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Connects 17:12-14 with 18:1-7</a:t>
            </a:r>
          </a:p>
        </p:txBody>
      </p:sp>
    </p:spTree>
    <p:extLst>
      <p:ext uri="{BB962C8B-B14F-4D97-AF65-F5344CB8AC3E}">
        <p14:creationId xmlns:p14="http://schemas.microsoft.com/office/powerpoint/2010/main" val="41523042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B87878D-5AE7-C0D1-EB9C-9EA001B9EA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14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4D2ABA-44B2-1086-3F7A-B82B9D9D34CE}"/>
              </a:ext>
            </a:extLst>
          </p:cNvPr>
          <p:cNvSpPr txBox="1"/>
          <p:nvPr/>
        </p:nvSpPr>
        <p:spPr>
          <a:xfrm>
            <a:off x="3358482" y="134112"/>
            <a:ext cx="5475034" cy="830997"/>
          </a:xfrm>
          <a:prstGeom prst="rect">
            <a:avLst/>
          </a:prstGeom>
          <a:solidFill>
            <a:srgbClr val="0094BC">
              <a:alpha val="70000"/>
            </a:srgbClr>
          </a:solidFill>
        </p:spPr>
        <p:txBody>
          <a:bodyPr wrap="square" rtlCol="0">
            <a:spAutoFit/>
          </a:bodyPr>
          <a:lstStyle/>
          <a:p>
            <a:pPr algn="ctr"/>
            <a:r>
              <a:rPr lang="en-US" sz="48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God’s Perspective…</a:t>
            </a:r>
          </a:p>
        </p:txBody>
      </p:sp>
      <p:sp>
        <p:nvSpPr>
          <p:cNvPr id="6" name="TextBox 5">
            <a:extLst>
              <a:ext uri="{FF2B5EF4-FFF2-40B4-BE49-F238E27FC236}">
                <a16:creationId xmlns:a16="http://schemas.microsoft.com/office/drawing/2014/main" id="{50FF03FF-8B56-A29F-5D3E-7028CF471EDA}"/>
              </a:ext>
            </a:extLst>
          </p:cNvPr>
          <p:cNvSpPr txBox="1"/>
          <p:nvPr/>
        </p:nvSpPr>
        <p:spPr>
          <a:xfrm>
            <a:off x="419941" y="3553789"/>
            <a:ext cx="11270117" cy="3170099"/>
          </a:xfrm>
          <a:prstGeom prst="rect">
            <a:avLst/>
          </a:prstGeom>
          <a:solidFill>
            <a:srgbClr val="0094BC">
              <a:alpha val="80000"/>
            </a:srgbClr>
          </a:solidFill>
        </p:spPr>
        <p:txBody>
          <a:bodyPr wrap="square" rtlCol="0">
            <a:spAutoFit/>
          </a:bodyPr>
          <a:lstStyle/>
          <a:p>
            <a:r>
              <a:rPr lang="en-US" sz="4000" b="1" baseline="30000"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12</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Ah, the thunder of many peoples;</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they thunder like the thundering of the sea!</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Ah, the roar of nations;</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they roar like the roaring of mighty waters!</a:t>
            </a:r>
          </a:p>
          <a:p>
            <a:r>
              <a:rPr lang="en-US" sz="4000" b="1" baseline="30000"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13</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The nations roar like the roaring of many waters…</a:t>
            </a:r>
          </a:p>
        </p:txBody>
      </p:sp>
      <p:sp>
        <p:nvSpPr>
          <p:cNvPr id="2" name="Rectangle: Rounded Corners 1">
            <a:extLst>
              <a:ext uri="{FF2B5EF4-FFF2-40B4-BE49-F238E27FC236}">
                <a16:creationId xmlns:a16="http://schemas.microsoft.com/office/drawing/2014/main" id="{AE4D626C-CA60-5B91-0C70-E35F839C2C7B}"/>
              </a:ext>
            </a:extLst>
          </p:cNvPr>
          <p:cNvSpPr/>
          <p:nvPr/>
        </p:nvSpPr>
        <p:spPr>
          <a:xfrm>
            <a:off x="6095999" y="1849926"/>
            <a:ext cx="5752555" cy="1386702"/>
          </a:xfrm>
          <a:prstGeom prst="roundRect">
            <a:avLst/>
          </a:prstGeom>
          <a:solidFill>
            <a:srgbClr val="0162A1"/>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Roaring of mighty waters… the gathering tide of attack</a:t>
            </a:r>
          </a:p>
        </p:txBody>
      </p:sp>
    </p:spTree>
    <p:extLst>
      <p:ext uri="{BB962C8B-B14F-4D97-AF65-F5344CB8AC3E}">
        <p14:creationId xmlns:p14="http://schemas.microsoft.com/office/powerpoint/2010/main" val="420932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B87878D-5AE7-C0D1-EB9C-9EA001B9EA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14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4D2ABA-44B2-1086-3F7A-B82B9D9D34CE}"/>
              </a:ext>
            </a:extLst>
          </p:cNvPr>
          <p:cNvSpPr txBox="1"/>
          <p:nvPr/>
        </p:nvSpPr>
        <p:spPr>
          <a:xfrm>
            <a:off x="3358482" y="134112"/>
            <a:ext cx="5475034" cy="830997"/>
          </a:xfrm>
          <a:prstGeom prst="rect">
            <a:avLst/>
          </a:prstGeom>
          <a:solidFill>
            <a:srgbClr val="0094BC">
              <a:alpha val="70000"/>
            </a:srgbClr>
          </a:solidFill>
        </p:spPr>
        <p:txBody>
          <a:bodyPr wrap="square" rtlCol="0">
            <a:spAutoFit/>
          </a:bodyPr>
          <a:lstStyle/>
          <a:p>
            <a:pPr algn="ctr"/>
            <a:r>
              <a:rPr lang="en-US" sz="48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God’s Perspective…</a:t>
            </a:r>
          </a:p>
        </p:txBody>
      </p:sp>
      <p:sp>
        <p:nvSpPr>
          <p:cNvPr id="6" name="TextBox 5">
            <a:extLst>
              <a:ext uri="{FF2B5EF4-FFF2-40B4-BE49-F238E27FC236}">
                <a16:creationId xmlns:a16="http://schemas.microsoft.com/office/drawing/2014/main" id="{50FF03FF-8B56-A29F-5D3E-7028CF471EDA}"/>
              </a:ext>
            </a:extLst>
          </p:cNvPr>
          <p:cNvSpPr txBox="1"/>
          <p:nvPr/>
        </p:nvSpPr>
        <p:spPr>
          <a:xfrm>
            <a:off x="419941" y="3553789"/>
            <a:ext cx="11270117" cy="3170099"/>
          </a:xfrm>
          <a:prstGeom prst="rect">
            <a:avLst/>
          </a:prstGeom>
          <a:solidFill>
            <a:srgbClr val="0094BC">
              <a:alpha val="80000"/>
            </a:srgbClr>
          </a:solidFill>
        </p:spPr>
        <p:txBody>
          <a:bodyPr wrap="square" rtlCol="0">
            <a:spAutoFit/>
          </a:bodyPr>
          <a:lstStyle/>
          <a:p>
            <a:r>
              <a:rPr lang="en-US" sz="4000" b="1" baseline="30000"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12</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Ah, the thunder of many peoples;</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they thunder like the thundering of the sea!</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Ah, the roar of nations;</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they roar like the roaring of mighty waters!</a:t>
            </a:r>
          </a:p>
          <a:p>
            <a:r>
              <a:rPr lang="en-US" sz="4000" b="1" baseline="30000"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13</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The nations roar like the roaring of many waters…</a:t>
            </a:r>
          </a:p>
        </p:txBody>
      </p:sp>
      <p:sp>
        <p:nvSpPr>
          <p:cNvPr id="2" name="Rectangle: Rounded Corners 1">
            <a:extLst>
              <a:ext uri="{FF2B5EF4-FFF2-40B4-BE49-F238E27FC236}">
                <a16:creationId xmlns:a16="http://schemas.microsoft.com/office/drawing/2014/main" id="{AE4D626C-CA60-5B91-0C70-E35F839C2C7B}"/>
              </a:ext>
            </a:extLst>
          </p:cNvPr>
          <p:cNvSpPr/>
          <p:nvPr/>
        </p:nvSpPr>
        <p:spPr>
          <a:xfrm>
            <a:off x="6095999" y="1328928"/>
            <a:ext cx="5752555" cy="1907700"/>
          </a:xfrm>
          <a:prstGeom prst="roundRect">
            <a:avLst/>
          </a:prstGeom>
          <a:solidFill>
            <a:srgbClr val="0162A1"/>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Who is it talking about?</a:t>
            </a:r>
          </a:p>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Assyria – but most likely a more general principle…</a:t>
            </a:r>
          </a:p>
        </p:txBody>
      </p:sp>
    </p:spTree>
    <p:extLst>
      <p:ext uri="{BB962C8B-B14F-4D97-AF65-F5344CB8AC3E}">
        <p14:creationId xmlns:p14="http://schemas.microsoft.com/office/powerpoint/2010/main" val="351211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B87878D-5AE7-C0D1-EB9C-9EA001B9EA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14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0FF03FF-8B56-A29F-5D3E-7028CF471EDA}"/>
              </a:ext>
            </a:extLst>
          </p:cNvPr>
          <p:cNvSpPr txBox="1"/>
          <p:nvPr/>
        </p:nvSpPr>
        <p:spPr>
          <a:xfrm>
            <a:off x="285150" y="4092625"/>
            <a:ext cx="11621700" cy="2554545"/>
          </a:xfrm>
          <a:prstGeom prst="rect">
            <a:avLst/>
          </a:prstGeom>
          <a:solidFill>
            <a:srgbClr val="0094BC">
              <a:alpha val="80000"/>
            </a:srgbClr>
          </a:solidFill>
        </p:spPr>
        <p:txBody>
          <a:bodyPr wrap="square" rtlCol="0">
            <a:spAutoFit/>
          </a:bodyPr>
          <a:lstStyle/>
          <a:p>
            <a:r>
              <a:rPr lang="en-US" sz="4000" b="1" baseline="30000"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13</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The nations roar like the roaring of many waters,</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but </a:t>
            </a: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he will rebuke them, and they will flee far away</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chased like chaff on the mountains before the wind</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whirling dust before the storm.</a:t>
            </a:r>
          </a:p>
        </p:txBody>
      </p:sp>
      <p:sp>
        <p:nvSpPr>
          <p:cNvPr id="2" name="TextBox 1">
            <a:extLst>
              <a:ext uri="{FF2B5EF4-FFF2-40B4-BE49-F238E27FC236}">
                <a16:creationId xmlns:a16="http://schemas.microsoft.com/office/drawing/2014/main" id="{725B4B7C-5C71-F68A-6735-192B6AC3DF55}"/>
              </a:ext>
            </a:extLst>
          </p:cNvPr>
          <p:cNvSpPr txBox="1"/>
          <p:nvPr/>
        </p:nvSpPr>
        <p:spPr>
          <a:xfrm>
            <a:off x="3358482" y="134112"/>
            <a:ext cx="5475034" cy="830997"/>
          </a:xfrm>
          <a:prstGeom prst="rect">
            <a:avLst/>
          </a:prstGeom>
          <a:solidFill>
            <a:srgbClr val="0094BC">
              <a:alpha val="70000"/>
            </a:srgbClr>
          </a:solidFill>
        </p:spPr>
        <p:txBody>
          <a:bodyPr wrap="square" rtlCol="0">
            <a:spAutoFit/>
          </a:bodyPr>
          <a:lstStyle/>
          <a:p>
            <a:pPr algn="ctr"/>
            <a:r>
              <a:rPr lang="en-US" sz="48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God’s Perspective…</a:t>
            </a:r>
          </a:p>
        </p:txBody>
      </p:sp>
      <p:sp>
        <p:nvSpPr>
          <p:cNvPr id="3" name="Rectangle: Rounded Corners 2">
            <a:extLst>
              <a:ext uri="{FF2B5EF4-FFF2-40B4-BE49-F238E27FC236}">
                <a16:creationId xmlns:a16="http://schemas.microsoft.com/office/drawing/2014/main" id="{255AB3F8-001E-82D0-50DE-8CAF33AD18DC}"/>
              </a:ext>
            </a:extLst>
          </p:cNvPr>
          <p:cNvSpPr/>
          <p:nvPr/>
        </p:nvSpPr>
        <p:spPr>
          <a:xfrm>
            <a:off x="6095999" y="2343220"/>
            <a:ext cx="5752555" cy="1386702"/>
          </a:xfrm>
          <a:prstGeom prst="roundRect">
            <a:avLst/>
          </a:prstGeom>
          <a:solidFill>
            <a:srgbClr val="0162A1"/>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God’s commanding voice!</a:t>
            </a:r>
          </a:p>
        </p:txBody>
      </p:sp>
    </p:spTree>
    <p:extLst>
      <p:ext uri="{BB962C8B-B14F-4D97-AF65-F5344CB8AC3E}">
        <p14:creationId xmlns:p14="http://schemas.microsoft.com/office/powerpoint/2010/main" val="241999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B87878D-5AE7-C0D1-EB9C-9EA001B9EA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14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0FF03FF-8B56-A29F-5D3E-7028CF471EDA}"/>
              </a:ext>
            </a:extLst>
          </p:cNvPr>
          <p:cNvSpPr txBox="1"/>
          <p:nvPr/>
        </p:nvSpPr>
        <p:spPr>
          <a:xfrm>
            <a:off x="285150" y="4092625"/>
            <a:ext cx="11621700" cy="2554545"/>
          </a:xfrm>
          <a:prstGeom prst="rect">
            <a:avLst/>
          </a:prstGeom>
          <a:solidFill>
            <a:srgbClr val="0094BC">
              <a:alpha val="80000"/>
            </a:srgbClr>
          </a:solidFill>
        </p:spPr>
        <p:txBody>
          <a:bodyPr wrap="square" rtlCol="0">
            <a:spAutoFit/>
          </a:bodyPr>
          <a:lstStyle/>
          <a:p>
            <a:r>
              <a:rPr lang="en-US" sz="4000" b="1" baseline="30000"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13</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The nations roar like the roaring of many waters,</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but he will rebuke them, and they will flee far away,</a:t>
            </a:r>
          </a:p>
          <a:p>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chased like chaff on the mountains before the wind</a:t>
            </a:r>
          </a:p>
          <a:p>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whirling dust before the storm</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a:r>
          </a:p>
        </p:txBody>
      </p:sp>
      <p:sp>
        <p:nvSpPr>
          <p:cNvPr id="2" name="TextBox 1">
            <a:extLst>
              <a:ext uri="{FF2B5EF4-FFF2-40B4-BE49-F238E27FC236}">
                <a16:creationId xmlns:a16="http://schemas.microsoft.com/office/drawing/2014/main" id="{725B4B7C-5C71-F68A-6735-192B6AC3DF55}"/>
              </a:ext>
            </a:extLst>
          </p:cNvPr>
          <p:cNvSpPr txBox="1"/>
          <p:nvPr/>
        </p:nvSpPr>
        <p:spPr>
          <a:xfrm>
            <a:off x="3358482" y="134112"/>
            <a:ext cx="5475034" cy="830997"/>
          </a:xfrm>
          <a:prstGeom prst="rect">
            <a:avLst/>
          </a:prstGeom>
          <a:solidFill>
            <a:srgbClr val="0094BC">
              <a:alpha val="70000"/>
            </a:srgbClr>
          </a:solidFill>
        </p:spPr>
        <p:txBody>
          <a:bodyPr wrap="square" rtlCol="0">
            <a:spAutoFit/>
          </a:bodyPr>
          <a:lstStyle/>
          <a:p>
            <a:pPr algn="ctr"/>
            <a:r>
              <a:rPr lang="en-US" sz="48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God’s Perspective…</a:t>
            </a:r>
          </a:p>
        </p:txBody>
      </p:sp>
      <p:sp>
        <p:nvSpPr>
          <p:cNvPr id="3" name="Rectangle: Rounded Corners 2">
            <a:extLst>
              <a:ext uri="{FF2B5EF4-FFF2-40B4-BE49-F238E27FC236}">
                <a16:creationId xmlns:a16="http://schemas.microsoft.com/office/drawing/2014/main" id="{255AB3F8-001E-82D0-50DE-8CAF33AD18DC}"/>
              </a:ext>
            </a:extLst>
          </p:cNvPr>
          <p:cNvSpPr/>
          <p:nvPr/>
        </p:nvSpPr>
        <p:spPr>
          <a:xfrm>
            <a:off x="6095999" y="2343220"/>
            <a:ext cx="5752555" cy="1386702"/>
          </a:xfrm>
          <a:prstGeom prst="roundRect">
            <a:avLst/>
          </a:prstGeom>
          <a:solidFill>
            <a:srgbClr val="0162A1"/>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Attack vanishes – like chaff or dust in the wind!</a:t>
            </a:r>
          </a:p>
        </p:txBody>
      </p:sp>
    </p:spTree>
    <p:extLst>
      <p:ext uri="{BB962C8B-B14F-4D97-AF65-F5344CB8AC3E}">
        <p14:creationId xmlns:p14="http://schemas.microsoft.com/office/powerpoint/2010/main" val="341353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B87878D-5AE7-C0D1-EB9C-9EA001B9EA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14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0FF03FF-8B56-A29F-5D3E-7028CF471EDA}"/>
              </a:ext>
            </a:extLst>
          </p:cNvPr>
          <p:cNvSpPr txBox="1"/>
          <p:nvPr/>
        </p:nvSpPr>
        <p:spPr>
          <a:xfrm>
            <a:off x="1751918" y="4169343"/>
            <a:ext cx="8688162" cy="2554545"/>
          </a:xfrm>
          <a:prstGeom prst="rect">
            <a:avLst/>
          </a:prstGeom>
          <a:solidFill>
            <a:srgbClr val="0094BC">
              <a:alpha val="80000"/>
            </a:srgbClr>
          </a:solidFill>
        </p:spPr>
        <p:txBody>
          <a:bodyPr wrap="square" rtlCol="0">
            <a:spAutoFit/>
          </a:bodyPr>
          <a:lstStyle/>
          <a:p>
            <a:r>
              <a:rPr lang="en-US" sz="4000" b="1" baseline="30000"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14</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t>
            </a: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evening time, behold, terror!</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t>
            </a: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Before morning, they are no more!</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This is the portion of those who loot us,</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the lot of those who plunder us.</a:t>
            </a:r>
          </a:p>
        </p:txBody>
      </p:sp>
      <p:sp>
        <p:nvSpPr>
          <p:cNvPr id="2" name="TextBox 1">
            <a:extLst>
              <a:ext uri="{FF2B5EF4-FFF2-40B4-BE49-F238E27FC236}">
                <a16:creationId xmlns:a16="http://schemas.microsoft.com/office/drawing/2014/main" id="{6314CE4E-CA99-D316-500E-FBD9ABCBB6C1}"/>
              </a:ext>
            </a:extLst>
          </p:cNvPr>
          <p:cNvSpPr txBox="1"/>
          <p:nvPr/>
        </p:nvSpPr>
        <p:spPr>
          <a:xfrm>
            <a:off x="3358482" y="134112"/>
            <a:ext cx="5475034" cy="830997"/>
          </a:xfrm>
          <a:prstGeom prst="rect">
            <a:avLst/>
          </a:prstGeom>
          <a:solidFill>
            <a:srgbClr val="0094BC">
              <a:alpha val="70000"/>
            </a:srgbClr>
          </a:solidFill>
        </p:spPr>
        <p:txBody>
          <a:bodyPr wrap="square" rtlCol="0">
            <a:spAutoFit/>
          </a:bodyPr>
          <a:lstStyle/>
          <a:p>
            <a:pPr algn="ctr"/>
            <a:r>
              <a:rPr lang="en-US" sz="48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God’s Perspective…</a:t>
            </a:r>
          </a:p>
        </p:txBody>
      </p:sp>
      <p:sp>
        <p:nvSpPr>
          <p:cNvPr id="3" name="Rectangle: Rounded Corners 2">
            <a:extLst>
              <a:ext uri="{FF2B5EF4-FFF2-40B4-BE49-F238E27FC236}">
                <a16:creationId xmlns:a16="http://schemas.microsoft.com/office/drawing/2014/main" id="{7C4A640E-F3C6-2185-28F3-0F1D9757AB30}"/>
              </a:ext>
            </a:extLst>
          </p:cNvPr>
          <p:cNvSpPr/>
          <p:nvPr/>
        </p:nvSpPr>
        <p:spPr>
          <a:xfrm>
            <a:off x="6095999" y="2430305"/>
            <a:ext cx="4576897" cy="1386702"/>
          </a:xfrm>
          <a:prstGeom prst="roundRect">
            <a:avLst/>
          </a:prstGeom>
          <a:solidFill>
            <a:srgbClr val="0162A1"/>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The armies are destroyed overnight!</a:t>
            </a:r>
          </a:p>
        </p:txBody>
      </p:sp>
    </p:spTree>
    <p:extLst>
      <p:ext uri="{BB962C8B-B14F-4D97-AF65-F5344CB8AC3E}">
        <p14:creationId xmlns:p14="http://schemas.microsoft.com/office/powerpoint/2010/main" val="386691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B87878D-5AE7-C0D1-EB9C-9EA001B9EA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14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0FF03FF-8B56-A29F-5D3E-7028CF471EDA}"/>
              </a:ext>
            </a:extLst>
          </p:cNvPr>
          <p:cNvSpPr txBox="1"/>
          <p:nvPr/>
        </p:nvSpPr>
        <p:spPr>
          <a:xfrm>
            <a:off x="1751918" y="4169343"/>
            <a:ext cx="8688162" cy="2554545"/>
          </a:xfrm>
          <a:prstGeom prst="rect">
            <a:avLst/>
          </a:prstGeom>
          <a:solidFill>
            <a:srgbClr val="0094BC">
              <a:alpha val="80000"/>
            </a:srgbClr>
          </a:solidFill>
        </p:spPr>
        <p:txBody>
          <a:bodyPr wrap="square" rtlCol="0">
            <a:spAutoFit/>
          </a:bodyPr>
          <a:lstStyle/>
          <a:p>
            <a:r>
              <a:rPr lang="en-US" sz="4000" b="1" baseline="30000"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14</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At evening time, behold, terror!</a:t>
            </a:r>
          </a:p>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Before morning, they are no more!</a:t>
            </a:r>
          </a:p>
          <a:p>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This is the portion of those who loot us,</a:t>
            </a:r>
          </a:p>
          <a:p>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the lot of those who plunder us</a:t>
            </a: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a:r>
          </a:p>
        </p:txBody>
      </p:sp>
      <p:sp>
        <p:nvSpPr>
          <p:cNvPr id="2" name="TextBox 1">
            <a:extLst>
              <a:ext uri="{FF2B5EF4-FFF2-40B4-BE49-F238E27FC236}">
                <a16:creationId xmlns:a16="http://schemas.microsoft.com/office/drawing/2014/main" id="{6314CE4E-CA99-D316-500E-FBD9ABCBB6C1}"/>
              </a:ext>
            </a:extLst>
          </p:cNvPr>
          <p:cNvSpPr txBox="1"/>
          <p:nvPr/>
        </p:nvSpPr>
        <p:spPr>
          <a:xfrm>
            <a:off x="3358482" y="134112"/>
            <a:ext cx="5475034" cy="830997"/>
          </a:xfrm>
          <a:prstGeom prst="rect">
            <a:avLst/>
          </a:prstGeom>
          <a:solidFill>
            <a:srgbClr val="0094BC">
              <a:alpha val="70000"/>
            </a:srgbClr>
          </a:solidFill>
        </p:spPr>
        <p:txBody>
          <a:bodyPr wrap="square" rtlCol="0">
            <a:spAutoFit/>
          </a:bodyPr>
          <a:lstStyle/>
          <a:p>
            <a:pPr algn="ctr"/>
            <a:r>
              <a:rPr lang="en-US" sz="48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God’s Perspective…</a:t>
            </a:r>
          </a:p>
        </p:txBody>
      </p:sp>
      <p:sp>
        <p:nvSpPr>
          <p:cNvPr id="3" name="Rectangle: Rounded Corners 2">
            <a:extLst>
              <a:ext uri="{FF2B5EF4-FFF2-40B4-BE49-F238E27FC236}">
                <a16:creationId xmlns:a16="http://schemas.microsoft.com/office/drawing/2014/main" id="{7C4A640E-F3C6-2185-28F3-0F1D9757AB30}"/>
              </a:ext>
            </a:extLst>
          </p:cNvPr>
          <p:cNvSpPr/>
          <p:nvPr/>
        </p:nvSpPr>
        <p:spPr>
          <a:xfrm>
            <a:off x="5197863" y="2430305"/>
            <a:ext cx="5475034" cy="1386702"/>
          </a:xfrm>
          <a:prstGeom prst="roundRect">
            <a:avLst/>
          </a:prstGeom>
          <a:solidFill>
            <a:srgbClr val="0162A1"/>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This is the protection available to God’s people!</a:t>
            </a:r>
          </a:p>
        </p:txBody>
      </p:sp>
    </p:spTree>
    <p:extLst>
      <p:ext uri="{BB962C8B-B14F-4D97-AF65-F5344CB8AC3E}">
        <p14:creationId xmlns:p14="http://schemas.microsoft.com/office/powerpoint/2010/main" val="427418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B87878D-5AE7-C0D1-EB9C-9EA001B9EA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14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0FF03FF-8B56-A29F-5D3E-7028CF471EDA}"/>
              </a:ext>
            </a:extLst>
          </p:cNvPr>
          <p:cNvSpPr txBox="1"/>
          <p:nvPr/>
        </p:nvSpPr>
        <p:spPr>
          <a:xfrm>
            <a:off x="1507902" y="4965718"/>
            <a:ext cx="9176193" cy="1323439"/>
          </a:xfrm>
          <a:prstGeom prst="rect">
            <a:avLst/>
          </a:prstGeom>
          <a:solidFill>
            <a:srgbClr val="0094BC">
              <a:alpha val="80000"/>
            </a:srgbClr>
          </a:solidFill>
        </p:spPr>
        <p:txBody>
          <a:bodyPr wrap="square" rtlCol="0">
            <a:spAutoFit/>
          </a:bodyPr>
          <a:lstStyle/>
          <a:p>
            <a:pPr algn="ct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There is true security… </a:t>
            </a:r>
          </a:p>
          <a:p>
            <a:pPr algn="ct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but it is only found in looking to God!</a:t>
            </a:r>
          </a:p>
        </p:txBody>
      </p:sp>
      <p:sp>
        <p:nvSpPr>
          <p:cNvPr id="2" name="TextBox 1">
            <a:extLst>
              <a:ext uri="{FF2B5EF4-FFF2-40B4-BE49-F238E27FC236}">
                <a16:creationId xmlns:a16="http://schemas.microsoft.com/office/drawing/2014/main" id="{6314CE4E-CA99-D316-500E-FBD9ABCBB6C1}"/>
              </a:ext>
            </a:extLst>
          </p:cNvPr>
          <p:cNvSpPr txBox="1"/>
          <p:nvPr/>
        </p:nvSpPr>
        <p:spPr>
          <a:xfrm>
            <a:off x="3358482" y="134112"/>
            <a:ext cx="5475034" cy="830997"/>
          </a:xfrm>
          <a:prstGeom prst="rect">
            <a:avLst/>
          </a:prstGeom>
          <a:solidFill>
            <a:srgbClr val="0094BC">
              <a:alpha val="70000"/>
            </a:srgbClr>
          </a:solidFill>
        </p:spPr>
        <p:txBody>
          <a:bodyPr wrap="square" rtlCol="0">
            <a:spAutoFit/>
          </a:bodyPr>
          <a:lstStyle/>
          <a:p>
            <a:pPr algn="ctr"/>
            <a:r>
              <a:rPr lang="en-US" sz="48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God’s Perspective…</a:t>
            </a:r>
          </a:p>
        </p:txBody>
      </p:sp>
    </p:spTree>
    <p:extLst>
      <p:ext uri="{BB962C8B-B14F-4D97-AF65-F5344CB8AC3E}">
        <p14:creationId xmlns:p14="http://schemas.microsoft.com/office/powerpoint/2010/main" val="1873702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8A4A8F5-1CCF-45CD-8846-8B0CA67725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51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BED5B7-66C5-0881-0086-E1C8C0EB5377}"/>
              </a:ext>
            </a:extLst>
          </p:cNvPr>
          <p:cNvSpPr txBox="1"/>
          <p:nvPr/>
        </p:nvSpPr>
        <p:spPr>
          <a:xfrm>
            <a:off x="366486" y="337754"/>
            <a:ext cx="5337628" cy="1323439"/>
          </a:xfrm>
          <a:prstGeom prst="rect">
            <a:avLst/>
          </a:prstGeom>
          <a:solidFill>
            <a:srgbClr val="735848"/>
          </a:solidFill>
          <a:ln w="63500">
            <a:noFill/>
          </a:ln>
        </p:spPr>
        <p:txBody>
          <a:bodyPr wrap="square" rtlCol="0">
            <a:spAutoFit/>
          </a:bodyPr>
          <a:lstStyle/>
          <a:p>
            <a:pPr algn="ctr">
              <a:spcAft>
                <a:spcPts val="1200"/>
              </a:spcAft>
            </a:pP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What in your life do you wish you could change?</a:t>
            </a:r>
          </a:p>
        </p:txBody>
      </p:sp>
      <p:sp>
        <p:nvSpPr>
          <p:cNvPr id="2" name="TextBox 1">
            <a:extLst>
              <a:ext uri="{FF2B5EF4-FFF2-40B4-BE49-F238E27FC236}">
                <a16:creationId xmlns:a16="http://schemas.microsoft.com/office/drawing/2014/main" id="{7485878D-C841-DCAB-C756-17E440BF6493}"/>
              </a:ext>
            </a:extLst>
          </p:cNvPr>
          <p:cNvSpPr txBox="1"/>
          <p:nvPr/>
        </p:nvSpPr>
        <p:spPr>
          <a:xfrm>
            <a:off x="716128" y="2461006"/>
            <a:ext cx="7857018" cy="3477875"/>
          </a:xfrm>
          <a:prstGeom prst="rect">
            <a:avLst/>
          </a:prstGeom>
          <a:solidFill>
            <a:srgbClr val="735848">
              <a:alpha val="50000"/>
            </a:srgbClr>
          </a:solidFill>
          <a:ln w="63500">
            <a:noFill/>
          </a:ln>
        </p:spPr>
        <p:txBody>
          <a:bodyPr wrap="square" rtlCol="0">
            <a:spAutoFit/>
          </a:bodyPr>
          <a:lstStyle/>
          <a:p>
            <a:pPr marL="571500" indent="-571500">
              <a:spcAft>
                <a:spcPts val="600"/>
              </a:spcAft>
              <a:buFont typeface="Arial" panose="020B0604020202020204" pitchFamily="34" charset="0"/>
              <a:buChar char="•"/>
            </a:pP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Relationship?</a:t>
            </a:r>
          </a:p>
          <a:p>
            <a:pPr marL="571500" indent="-571500">
              <a:spcAft>
                <a:spcPts val="600"/>
              </a:spcAft>
              <a:buFont typeface="Arial" panose="020B0604020202020204" pitchFamily="34" charset="0"/>
              <a:buChar char="•"/>
            </a:pP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Educational Opportunity / Job?</a:t>
            </a:r>
          </a:p>
          <a:p>
            <a:pPr marL="571500" indent="-571500">
              <a:spcAft>
                <a:spcPts val="600"/>
              </a:spcAft>
              <a:buFont typeface="Arial" panose="020B0604020202020204" pitchFamily="34" charset="0"/>
              <a:buChar char="•"/>
            </a:pP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Ministry Situation?</a:t>
            </a:r>
          </a:p>
          <a:p>
            <a:pPr marL="571500" indent="-571500">
              <a:spcAft>
                <a:spcPts val="600"/>
              </a:spcAft>
              <a:buFont typeface="Arial" panose="020B0604020202020204" pitchFamily="34" charset="0"/>
              <a:buChar char="•"/>
            </a:pP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Finances?</a:t>
            </a:r>
          </a:p>
          <a:p>
            <a:pPr marL="571500" indent="-571500">
              <a:spcAft>
                <a:spcPts val="600"/>
              </a:spcAft>
              <a:buFont typeface="Arial" panose="020B0604020202020204" pitchFamily="34" charset="0"/>
              <a:buChar char="•"/>
            </a:pP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Other?</a:t>
            </a:r>
          </a:p>
        </p:txBody>
      </p:sp>
    </p:spTree>
    <p:extLst>
      <p:ext uri="{BB962C8B-B14F-4D97-AF65-F5344CB8AC3E}">
        <p14:creationId xmlns:p14="http://schemas.microsoft.com/office/powerpoint/2010/main" val="36930033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A439FCA-1342-20B3-CA8F-B3D257FD5E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4D2ABA-44B2-1086-3F7A-B82B9D9D34CE}"/>
              </a:ext>
            </a:extLst>
          </p:cNvPr>
          <p:cNvSpPr txBox="1"/>
          <p:nvPr/>
        </p:nvSpPr>
        <p:spPr>
          <a:xfrm>
            <a:off x="529937" y="0"/>
            <a:ext cx="11132122" cy="923330"/>
          </a:xfrm>
          <a:prstGeom prst="rect">
            <a:avLst/>
          </a:prstGeom>
          <a:noFill/>
        </p:spPr>
        <p:txBody>
          <a:bodyPr wrap="square" rtlCol="0">
            <a:spAutoFit/>
          </a:bodyPr>
          <a:lstStyle/>
          <a:p>
            <a:pPr algn="ctr"/>
            <a:r>
              <a:rPr lang="en-US" sz="5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#4 – Syria / Israel (Isaiah 17-18)</a:t>
            </a:r>
          </a:p>
        </p:txBody>
      </p:sp>
      <p:sp>
        <p:nvSpPr>
          <p:cNvPr id="6" name="TextBox 5">
            <a:extLst>
              <a:ext uri="{FF2B5EF4-FFF2-40B4-BE49-F238E27FC236}">
                <a16:creationId xmlns:a16="http://schemas.microsoft.com/office/drawing/2014/main" id="{50FF03FF-8B56-A29F-5D3E-7028CF471EDA}"/>
              </a:ext>
            </a:extLst>
          </p:cNvPr>
          <p:cNvSpPr txBox="1"/>
          <p:nvPr/>
        </p:nvSpPr>
        <p:spPr>
          <a:xfrm>
            <a:off x="949425" y="2266220"/>
            <a:ext cx="9981648" cy="4401205"/>
          </a:xfrm>
          <a:prstGeom prst="rect">
            <a:avLst/>
          </a:prstGeom>
          <a:solidFill>
            <a:srgbClr val="171413">
              <a:alpha val="60000"/>
            </a:srgbClr>
          </a:solidFill>
        </p:spPr>
        <p:txBody>
          <a:bodyPr wrap="square" rtlCol="0">
            <a:spAutoFit/>
          </a:bodyPr>
          <a:lstStyle/>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Four Parts:</a:t>
            </a:r>
          </a:p>
          <a:p>
            <a:pPr marL="742950" indent="-742950">
              <a:buFont typeface="+mj-lt"/>
              <a:buAutoNum type="arabicPeriod"/>
            </a:pP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Coming Destruction (17:1-6)</a:t>
            </a:r>
          </a:p>
          <a:p>
            <a:pPr marL="742950" indent="-742950">
              <a:buFont typeface="+mj-lt"/>
              <a:buAutoNum type="arabicPeriod"/>
            </a:pP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Repentance of a Remnant (17:7-8)</a:t>
            </a:r>
          </a:p>
          <a:p>
            <a:pPr marL="742950" indent="-742950">
              <a:buFont typeface="+mj-lt"/>
              <a:buAutoNum type="arabicPeriod"/>
            </a:pP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Reason for Destruction (17:9-11)</a:t>
            </a:r>
          </a:p>
          <a:p>
            <a:pPr marL="742950" indent="-742950">
              <a:buFont typeface="+mj-lt"/>
              <a:buAutoNum type="arabicPeriod"/>
            </a:pP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 True Source of Power &amp; Protection</a:t>
            </a:r>
          </a:p>
          <a:p>
            <a:pPr marL="1554480" lvl="1" indent="-742950">
              <a:buFont typeface="Arial" panose="020B0604020202020204" pitchFamily="34" charset="0"/>
              <a:buChar char="•"/>
            </a:pP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For Israel (17:12-14)</a:t>
            </a:r>
          </a:p>
          <a:p>
            <a:pPr marL="1554480" lvl="1" indent="-742950">
              <a:buFont typeface="Arial" panose="020B0604020202020204" pitchFamily="34" charset="0"/>
              <a:buChar char="•"/>
            </a:pP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For the World (18:1-7)</a:t>
            </a:r>
          </a:p>
        </p:txBody>
      </p:sp>
    </p:spTree>
    <p:extLst>
      <p:ext uri="{BB962C8B-B14F-4D97-AF65-F5344CB8AC3E}">
        <p14:creationId xmlns:p14="http://schemas.microsoft.com/office/powerpoint/2010/main" val="20782937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raphic 43">
            <a:extLst>
              <a:ext uri="{FF2B5EF4-FFF2-40B4-BE49-F238E27FC236}">
                <a16:creationId xmlns:a16="http://schemas.microsoft.com/office/drawing/2014/main" id="{7E63FECB-9BD1-39BC-6857-3931F7EC12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36" y="-10886"/>
            <a:ext cx="12289535" cy="6858000"/>
          </a:xfrm>
          <a:prstGeom prst="rect">
            <a:avLst/>
          </a:prstGeom>
        </p:spPr>
      </p:pic>
      <p:sp>
        <p:nvSpPr>
          <p:cNvPr id="9" name="TextBox 8">
            <a:extLst>
              <a:ext uri="{FF2B5EF4-FFF2-40B4-BE49-F238E27FC236}">
                <a16:creationId xmlns:a16="http://schemas.microsoft.com/office/drawing/2014/main" id="{93494920-FB0F-A739-D860-CDC583AA0E9E}"/>
              </a:ext>
            </a:extLst>
          </p:cNvPr>
          <p:cNvSpPr txBox="1"/>
          <p:nvPr/>
        </p:nvSpPr>
        <p:spPr>
          <a:xfrm>
            <a:off x="3761627" y="1107414"/>
            <a:ext cx="2232471" cy="923330"/>
          </a:xfrm>
          <a:prstGeom prst="rect">
            <a:avLst/>
          </a:prstGeom>
          <a:noFill/>
        </p:spPr>
        <p:txBody>
          <a:bodyPr wrap="none" rtlCol="0">
            <a:spAutoFit/>
          </a:bodyPr>
          <a:lstStyle/>
          <a:p>
            <a:r>
              <a:rPr lang="en-US" sz="5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Assyria</a:t>
            </a:r>
          </a:p>
        </p:txBody>
      </p:sp>
      <p:sp>
        <p:nvSpPr>
          <p:cNvPr id="11" name="TextBox 10">
            <a:extLst>
              <a:ext uri="{FF2B5EF4-FFF2-40B4-BE49-F238E27FC236}">
                <a16:creationId xmlns:a16="http://schemas.microsoft.com/office/drawing/2014/main" id="{E79CEF52-86A2-8D57-12B4-01BB24A8ADE9}"/>
              </a:ext>
            </a:extLst>
          </p:cNvPr>
          <p:cNvSpPr txBox="1"/>
          <p:nvPr/>
        </p:nvSpPr>
        <p:spPr>
          <a:xfrm>
            <a:off x="586087" y="6055626"/>
            <a:ext cx="1212191" cy="707886"/>
          </a:xfrm>
          <a:prstGeom prst="rect">
            <a:avLst/>
          </a:prstGeom>
          <a:noFill/>
        </p:spPr>
        <p:txBody>
          <a:bodyPr wrap="none" rtlCol="0">
            <a:spAutoFit/>
          </a:bodyPr>
          <a:lstStyle/>
          <a:p>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Cush</a:t>
            </a:r>
          </a:p>
        </p:txBody>
      </p:sp>
      <p:sp>
        <p:nvSpPr>
          <p:cNvPr id="12" name="TextBox 11">
            <a:extLst>
              <a:ext uri="{FF2B5EF4-FFF2-40B4-BE49-F238E27FC236}">
                <a16:creationId xmlns:a16="http://schemas.microsoft.com/office/drawing/2014/main" id="{E5B86318-9B9E-7150-AEFC-3EE2D5F8CFA7}"/>
              </a:ext>
            </a:extLst>
          </p:cNvPr>
          <p:cNvSpPr txBox="1"/>
          <p:nvPr/>
        </p:nvSpPr>
        <p:spPr>
          <a:xfrm>
            <a:off x="337022" y="4919317"/>
            <a:ext cx="1373709" cy="707886"/>
          </a:xfrm>
          <a:prstGeom prst="rect">
            <a:avLst/>
          </a:prstGeom>
          <a:noFill/>
        </p:spPr>
        <p:txBody>
          <a:bodyPr wrap="none" rtlCol="0">
            <a:spAutoFit/>
          </a:bodyPr>
          <a:lstStyle/>
          <a:p>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Egypt</a:t>
            </a:r>
          </a:p>
        </p:txBody>
      </p:sp>
      <p:sp>
        <p:nvSpPr>
          <p:cNvPr id="37" name="TextBox 36">
            <a:extLst>
              <a:ext uri="{FF2B5EF4-FFF2-40B4-BE49-F238E27FC236}">
                <a16:creationId xmlns:a16="http://schemas.microsoft.com/office/drawing/2014/main" id="{CFB620CF-3D2E-ECAE-BD30-7F346B57B185}"/>
              </a:ext>
            </a:extLst>
          </p:cNvPr>
          <p:cNvSpPr txBox="1"/>
          <p:nvPr/>
        </p:nvSpPr>
        <p:spPr>
          <a:xfrm>
            <a:off x="782084" y="3638373"/>
            <a:ext cx="1435008" cy="707886"/>
          </a:xfrm>
          <a:prstGeom prst="rect">
            <a:avLst/>
          </a:prstGeom>
          <a:noFill/>
          <a:effectLst>
            <a:glow rad="127000">
              <a:schemeClr val="bg1"/>
            </a:glow>
          </a:effectLst>
        </p:spPr>
        <p:txBody>
          <a:bodyPr wrap="none" rtlCol="0">
            <a:spAutoFit/>
          </a:bodyPr>
          <a:lstStyle/>
          <a:p>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Judah</a:t>
            </a:r>
          </a:p>
        </p:txBody>
      </p:sp>
      <p:cxnSp>
        <p:nvCxnSpPr>
          <p:cNvPr id="38" name="Straight Connector 37">
            <a:extLst>
              <a:ext uri="{FF2B5EF4-FFF2-40B4-BE49-F238E27FC236}">
                <a16:creationId xmlns:a16="http://schemas.microsoft.com/office/drawing/2014/main" id="{5EB36362-48F5-1D8B-8AEE-34EAB6956574}"/>
              </a:ext>
            </a:extLst>
          </p:cNvPr>
          <p:cNvCxnSpPr>
            <a:cxnSpLocks/>
          </p:cNvCxnSpPr>
          <p:nvPr/>
        </p:nvCxnSpPr>
        <p:spPr>
          <a:xfrm flipV="1">
            <a:off x="2198406" y="3536226"/>
            <a:ext cx="797227" cy="532684"/>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6C7B3DB-B2B7-9536-DB2C-44B032344BC9}"/>
              </a:ext>
            </a:extLst>
          </p:cNvPr>
          <p:cNvSpPr txBox="1"/>
          <p:nvPr/>
        </p:nvSpPr>
        <p:spPr>
          <a:xfrm>
            <a:off x="3501437" y="3995987"/>
            <a:ext cx="8450206" cy="2554545"/>
          </a:xfrm>
          <a:prstGeom prst="rect">
            <a:avLst/>
          </a:prstGeom>
          <a:solidFill>
            <a:schemeClr val="accent1">
              <a:lumMod val="40000"/>
              <a:lumOff val="60000"/>
              <a:alpha val="80000"/>
            </a:schemeClr>
          </a:solidFill>
        </p:spPr>
        <p:txBody>
          <a:bodyPr wrap="square" rtlCol="0">
            <a:spAutoFit/>
          </a:bodyPr>
          <a:lstStyle/>
          <a:p>
            <a:r>
              <a:rPr lang="en-US" sz="4000" b="1" baseline="30000"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1</a:t>
            </a:r>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 Ah, land of whirring wings</a:t>
            </a:r>
          </a:p>
          <a:p>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    that is beyond the rivers of Cush,</a:t>
            </a:r>
          </a:p>
          <a:p>
            <a:r>
              <a:rPr lang="en-US" sz="4000" b="1" baseline="30000"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2</a:t>
            </a:r>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 which sends ambassadors by the sea,</a:t>
            </a:r>
          </a:p>
          <a:p>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    in vessels of papyrus on the waters!</a:t>
            </a:r>
          </a:p>
        </p:txBody>
      </p:sp>
      <p:sp>
        <p:nvSpPr>
          <p:cNvPr id="7" name="TextBox 6">
            <a:extLst>
              <a:ext uri="{FF2B5EF4-FFF2-40B4-BE49-F238E27FC236}">
                <a16:creationId xmlns:a16="http://schemas.microsoft.com/office/drawing/2014/main" id="{3B43F75E-31AB-27F7-DC87-963E6066195A}"/>
              </a:ext>
            </a:extLst>
          </p:cNvPr>
          <p:cNvSpPr txBox="1"/>
          <p:nvPr/>
        </p:nvSpPr>
        <p:spPr>
          <a:xfrm>
            <a:off x="876998" y="4145"/>
            <a:ext cx="10438004" cy="923330"/>
          </a:xfrm>
          <a:prstGeom prst="rect">
            <a:avLst/>
          </a:prstGeom>
          <a:noFill/>
        </p:spPr>
        <p:txBody>
          <a:bodyPr wrap="square" rtlCol="0">
            <a:spAutoFit/>
          </a:bodyPr>
          <a:lstStyle/>
          <a:p>
            <a:pPr algn="ctr"/>
            <a:r>
              <a:rPr lang="en-US" sz="54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Oracle #4 – Cush (Isaiah 18)</a:t>
            </a:r>
          </a:p>
        </p:txBody>
      </p:sp>
      <p:sp>
        <p:nvSpPr>
          <p:cNvPr id="14" name="Rectangle: Rounded Corners 13">
            <a:extLst>
              <a:ext uri="{FF2B5EF4-FFF2-40B4-BE49-F238E27FC236}">
                <a16:creationId xmlns:a16="http://schemas.microsoft.com/office/drawing/2014/main" id="{45EC80A4-57CE-E6EF-8B87-2B6A3DBA36C2}"/>
              </a:ext>
            </a:extLst>
          </p:cNvPr>
          <p:cNvSpPr/>
          <p:nvPr/>
        </p:nvSpPr>
        <p:spPr>
          <a:xfrm>
            <a:off x="3759775" y="3992152"/>
            <a:ext cx="901555" cy="708214"/>
          </a:xfrm>
          <a:prstGeom prst="roundRect">
            <a:avLst/>
          </a:prstGeom>
          <a:noFill/>
          <a:ln w="101600">
            <a:solidFill>
              <a:srgbClr val="FFFF00"/>
            </a:solidFill>
          </a:ln>
          <a:effectLst>
            <a:glow rad="101600">
              <a:schemeClr val="bg1">
                <a:alpha val="8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0656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raphic 43">
            <a:extLst>
              <a:ext uri="{FF2B5EF4-FFF2-40B4-BE49-F238E27FC236}">
                <a16:creationId xmlns:a16="http://schemas.microsoft.com/office/drawing/2014/main" id="{7E63FECB-9BD1-39BC-6857-3931F7EC12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36" y="-10886"/>
            <a:ext cx="12289535" cy="6858000"/>
          </a:xfrm>
          <a:prstGeom prst="rect">
            <a:avLst/>
          </a:prstGeom>
        </p:spPr>
      </p:pic>
      <p:sp>
        <p:nvSpPr>
          <p:cNvPr id="9" name="TextBox 8">
            <a:extLst>
              <a:ext uri="{FF2B5EF4-FFF2-40B4-BE49-F238E27FC236}">
                <a16:creationId xmlns:a16="http://schemas.microsoft.com/office/drawing/2014/main" id="{93494920-FB0F-A739-D860-CDC583AA0E9E}"/>
              </a:ext>
            </a:extLst>
          </p:cNvPr>
          <p:cNvSpPr txBox="1"/>
          <p:nvPr/>
        </p:nvSpPr>
        <p:spPr>
          <a:xfrm>
            <a:off x="3761627" y="1107414"/>
            <a:ext cx="2232471" cy="923330"/>
          </a:xfrm>
          <a:prstGeom prst="rect">
            <a:avLst/>
          </a:prstGeom>
          <a:noFill/>
        </p:spPr>
        <p:txBody>
          <a:bodyPr wrap="none" rtlCol="0">
            <a:spAutoFit/>
          </a:bodyPr>
          <a:lstStyle/>
          <a:p>
            <a:r>
              <a:rPr lang="en-US" sz="5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Assyria</a:t>
            </a:r>
          </a:p>
        </p:txBody>
      </p:sp>
      <p:sp>
        <p:nvSpPr>
          <p:cNvPr id="11" name="TextBox 10">
            <a:extLst>
              <a:ext uri="{FF2B5EF4-FFF2-40B4-BE49-F238E27FC236}">
                <a16:creationId xmlns:a16="http://schemas.microsoft.com/office/drawing/2014/main" id="{E79CEF52-86A2-8D57-12B4-01BB24A8ADE9}"/>
              </a:ext>
            </a:extLst>
          </p:cNvPr>
          <p:cNvSpPr txBox="1"/>
          <p:nvPr/>
        </p:nvSpPr>
        <p:spPr>
          <a:xfrm>
            <a:off x="586087" y="6055626"/>
            <a:ext cx="1212191" cy="707886"/>
          </a:xfrm>
          <a:prstGeom prst="rect">
            <a:avLst/>
          </a:prstGeom>
          <a:noFill/>
        </p:spPr>
        <p:txBody>
          <a:bodyPr wrap="none" rtlCol="0">
            <a:spAutoFit/>
          </a:bodyPr>
          <a:lstStyle/>
          <a:p>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Cush</a:t>
            </a:r>
          </a:p>
        </p:txBody>
      </p:sp>
      <p:sp>
        <p:nvSpPr>
          <p:cNvPr id="12" name="TextBox 11">
            <a:extLst>
              <a:ext uri="{FF2B5EF4-FFF2-40B4-BE49-F238E27FC236}">
                <a16:creationId xmlns:a16="http://schemas.microsoft.com/office/drawing/2014/main" id="{E5B86318-9B9E-7150-AEFC-3EE2D5F8CFA7}"/>
              </a:ext>
            </a:extLst>
          </p:cNvPr>
          <p:cNvSpPr txBox="1"/>
          <p:nvPr/>
        </p:nvSpPr>
        <p:spPr>
          <a:xfrm>
            <a:off x="337022" y="4919317"/>
            <a:ext cx="1373709" cy="707886"/>
          </a:xfrm>
          <a:prstGeom prst="rect">
            <a:avLst/>
          </a:prstGeom>
          <a:noFill/>
        </p:spPr>
        <p:txBody>
          <a:bodyPr wrap="none" rtlCol="0">
            <a:spAutoFit/>
          </a:bodyPr>
          <a:lstStyle/>
          <a:p>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Egypt</a:t>
            </a:r>
          </a:p>
        </p:txBody>
      </p:sp>
      <p:sp>
        <p:nvSpPr>
          <p:cNvPr id="37" name="TextBox 36">
            <a:extLst>
              <a:ext uri="{FF2B5EF4-FFF2-40B4-BE49-F238E27FC236}">
                <a16:creationId xmlns:a16="http://schemas.microsoft.com/office/drawing/2014/main" id="{CFB620CF-3D2E-ECAE-BD30-7F346B57B185}"/>
              </a:ext>
            </a:extLst>
          </p:cNvPr>
          <p:cNvSpPr txBox="1"/>
          <p:nvPr/>
        </p:nvSpPr>
        <p:spPr>
          <a:xfrm>
            <a:off x="782084" y="3638373"/>
            <a:ext cx="1435008" cy="707886"/>
          </a:xfrm>
          <a:prstGeom prst="rect">
            <a:avLst/>
          </a:prstGeom>
          <a:noFill/>
          <a:effectLst>
            <a:glow rad="127000">
              <a:schemeClr val="bg1"/>
            </a:glow>
          </a:effectLst>
        </p:spPr>
        <p:txBody>
          <a:bodyPr wrap="none" rtlCol="0">
            <a:spAutoFit/>
          </a:bodyPr>
          <a:lstStyle/>
          <a:p>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Judah</a:t>
            </a:r>
          </a:p>
        </p:txBody>
      </p:sp>
      <p:cxnSp>
        <p:nvCxnSpPr>
          <p:cNvPr id="38" name="Straight Connector 37">
            <a:extLst>
              <a:ext uri="{FF2B5EF4-FFF2-40B4-BE49-F238E27FC236}">
                <a16:creationId xmlns:a16="http://schemas.microsoft.com/office/drawing/2014/main" id="{5EB36362-48F5-1D8B-8AEE-34EAB6956574}"/>
              </a:ext>
            </a:extLst>
          </p:cNvPr>
          <p:cNvCxnSpPr>
            <a:cxnSpLocks/>
          </p:cNvCxnSpPr>
          <p:nvPr/>
        </p:nvCxnSpPr>
        <p:spPr>
          <a:xfrm flipV="1">
            <a:off x="2198406" y="3536226"/>
            <a:ext cx="797227" cy="532684"/>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6C7B3DB-B2B7-9536-DB2C-44B032344BC9}"/>
              </a:ext>
            </a:extLst>
          </p:cNvPr>
          <p:cNvSpPr txBox="1"/>
          <p:nvPr/>
        </p:nvSpPr>
        <p:spPr>
          <a:xfrm>
            <a:off x="3501437" y="3995987"/>
            <a:ext cx="8450206" cy="2554545"/>
          </a:xfrm>
          <a:prstGeom prst="rect">
            <a:avLst/>
          </a:prstGeom>
          <a:solidFill>
            <a:schemeClr val="accent1">
              <a:lumMod val="40000"/>
              <a:lumOff val="60000"/>
              <a:alpha val="80000"/>
            </a:schemeClr>
          </a:solidFill>
        </p:spPr>
        <p:txBody>
          <a:bodyPr wrap="square" rtlCol="0">
            <a:spAutoFit/>
          </a:bodyPr>
          <a:lstStyle/>
          <a:p>
            <a:r>
              <a:rPr lang="en-US" sz="4000" b="1" baseline="30000"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1</a:t>
            </a:r>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 Ah, </a:t>
            </a:r>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land of whirring wings</a:t>
            </a:r>
          </a:p>
          <a:p>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    that is beyond the rivers of Cush</a:t>
            </a:r>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a:t>
            </a:r>
          </a:p>
          <a:p>
            <a:r>
              <a:rPr lang="en-US" sz="4000" b="1" baseline="30000"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2</a:t>
            </a:r>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 which sends ambassadors by the sea,</a:t>
            </a:r>
          </a:p>
          <a:p>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    in vessels of papyrus on the waters!</a:t>
            </a:r>
          </a:p>
        </p:txBody>
      </p:sp>
      <p:sp>
        <p:nvSpPr>
          <p:cNvPr id="7" name="TextBox 6">
            <a:extLst>
              <a:ext uri="{FF2B5EF4-FFF2-40B4-BE49-F238E27FC236}">
                <a16:creationId xmlns:a16="http://schemas.microsoft.com/office/drawing/2014/main" id="{3B43F75E-31AB-27F7-DC87-963E6066195A}"/>
              </a:ext>
            </a:extLst>
          </p:cNvPr>
          <p:cNvSpPr txBox="1"/>
          <p:nvPr/>
        </p:nvSpPr>
        <p:spPr>
          <a:xfrm>
            <a:off x="876998" y="4145"/>
            <a:ext cx="10438004" cy="923330"/>
          </a:xfrm>
          <a:prstGeom prst="rect">
            <a:avLst/>
          </a:prstGeom>
          <a:noFill/>
        </p:spPr>
        <p:txBody>
          <a:bodyPr wrap="square" rtlCol="0">
            <a:spAutoFit/>
          </a:bodyPr>
          <a:lstStyle/>
          <a:p>
            <a:pPr algn="ctr"/>
            <a:r>
              <a:rPr lang="en-US" sz="54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Oracle #4 – Cush (Isaiah 18)</a:t>
            </a:r>
          </a:p>
        </p:txBody>
      </p:sp>
      <p:sp>
        <p:nvSpPr>
          <p:cNvPr id="2" name="Rectangle: Rounded Corners 1">
            <a:extLst>
              <a:ext uri="{FF2B5EF4-FFF2-40B4-BE49-F238E27FC236}">
                <a16:creationId xmlns:a16="http://schemas.microsoft.com/office/drawing/2014/main" id="{37BCA59F-F6BC-EF5C-4236-179F5D97463D}"/>
              </a:ext>
            </a:extLst>
          </p:cNvPr>
          <p:cNvSpPr/>
          <p:nvPr/>
        </p:nvSpPr>
        <p:spPr>
          <a:xfrm>
            <a:off x="5529071" y="2190006"/>
            <a:ext cx="6422572" cy="1697288"/>
          </a:xfrm>
          <a:prstGeom prst="roundRect">
            <a:avLst/>
          </a:prstGeom>
          <a:solidFill>
            <a:srgbClr val="00AA9D"/>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Septuagint:</a:t>
            </a:r>
          </a:p>
          <a:p>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“Ah, wings of a land of ships, beyond the rivers of Ethiopia…”</a:t>
            </a:r>
          </a:p>
        </p:txBody>
      </p:sp>
    </p:spTree>
    <p:extLst>
      <p:ext uri="{BB962C8B-B14F-4D97-AF65-F5344CB8AC3E}">
        <p14:creationId xmlns:p14="http://schemas.microsoft.com/office/powerpoint/2010/main" val="368125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raphic 43">
            <a:extLst>
              <a:ext uri="{FF2B5EF4-FFF2-40B4-BE49-F238E27FC236}">
                <a16:creationId xmlns:a16="http://schemas.microsoft.com/office/drawing/2014/main" id="{7E63FECB-9BD1-39BC-6857-3931F7EC12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36" y="-10886"/>
            <a:ext cx="12289535" cy="6858000"/>
          </a:xfrm>
          <a:prstGeom prst="rect">
            <a:avLst/>
          </a:prstGeom>
        </p:spPr>
      </p:pic>
      <p:sp>
        <p:nvSpPr>
          <p:cNvPr id="9" name="TextBox 8">
            <a:extLst>
              <a:ext uri="{FF2B5EF4-FFF2-40B4-BE49-F238E27FC236}">
                <a16:creationId xmlns:a16="http://schemas.microsoft.com/office/drawing/2014/main" id="{93494920-FB0F-A739-D860-CDC583AA0E9E}"/>
              </a:ext>
            </a:extLst>
          </p:cNvPr>
          <p:cNvSpPr txBox="1"/>
          <p:nvPr/>
        </p:nvSpPr>
        <p:spPr>
          <a:xfrm>
            <a:off x="3761627" y="1107414"/>
            <a:ext cx="2232471" cy="923330"/>
          </a:xfrm>
          <a:prstGeom prst="rect">
            <a:avLst/>
          </a:prstGeom>
          <a:noFill/>
        </p:spPr>
        <p:txBody>
          <a:bodyPr wrap="none" rtlCol="0">
            <a:spAutoFit/>
          </a:bodyPr>
          <a:lstStyle/>
          <a:p>
            <a:r>
              <a:rPr lang="en-US" sz="5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Assyria</a:t>
            </a:r>
          </a:p>
        </p:txBody>
      </p:sp>
      <p:sp>
        <p:nvSpPr>
          <p:cNvPr id="11" name="TextBox 10">
            <a:extLst>
              <a:ext uri="{FF2B5EF4-FFF2-40B4-BE49-F238E27FC236}">
                <a16:creationId xmlns:a16="http://schemas.microsoft.com/office/drawing/2014/main" id="{E79CEF52-86A2-8D57-12B4-01BB24A8ADE9}"/>
              </a:ext>
            </a:extLst>
          </p:cNvPr>
          <p:cNvSpPr txBox="1"/>
          <p:nvPr/>
        </p:nvSpPr>
        <p:spPr>
          <a:xfrm>
            <a:off x="586087" y="6055626"/>
            <a:ext cx="1212191" cy="707886"/>
          </a:xfrm>
          <a:prstGeom prst="rect">
            <a:avLst/>
          </a:prstGeom>
          <a:noFill/>
        </p:spPr>
        <p:txBody>
          <a:bodyPr wrap="none" rtlCol="0">
            <a:spAutoFit/>
          </a:bodyPr>
          <a:lstStyle/>
          <a:p>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Cush</a:t>
            </a:r>
          </a:p>
        </p:txBody>
      </p:sp>
      <p:sp>
        <p:nvSpPr>
          <p:cNvPr id="12" name="TextBox 11">
            <a:extLst>
              <a:ext uri="{FF2B5EF4-FFF2-40B4-BE49-F238E27FC236}">
                <a16:creationId xmlns:a16="http://schemas.microsoft.com/office/drawing/2014/main" id="{E5B86318-9B9E-7150-AEFC-3EE2D5F8CFA7}"/>
              </a:ext>
            </a:extLst>
          </p:cNvPr>
          <p:cNvSpPr txBox="1"/>
          <p:nvPr/>
        </p:nvSpPr>
        <p:spPr>
          <a:xfrm>
            <a:off x="337022" y="4919317"/>
            <a:ext cx="1373709" cy="707886"/>
          </a:xfrm>
          <a:prstGeom prst="rect">
            <a:avLst/>
          </a:prstGeom>
          <a:noFill/>
        </p:spPr>
        <p:txBody>
          <a:bodyPr wrap="none" rtlCol="0">
            <a:spAutoFit/>
          </a:bodyPr>
          <a:lstStyle/>
          <a:p>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Egypt</a:t>
            </a:r>
          </a:p>
        </p:txBody>
      </p:sp>
      <p:sp>
        <p:nvSpPr>
          <p:cNvPr id="37" name="TextBox 36">
            <a:extLst>
              <a:ext uri="{FF2B5EF4-FFF2-40B4-BE49-F238E27FC236}">
                <a16:creationId xmlns:a16="http://schemas.microsoft.com/office/drawing/2014/main" id="{CFB620CF-3D2E-ECAE-BD30-7F346B57B185}"/>
              </a:ext>
            </a:extLst>
          </p:cNvPr>
          <p:cNvSpPr txBox="1"/>
          <p:nvPr/>
        </p:nvSpPr>
        <p:spPr>
          <a:xfrm>
            <a:off x="782084" y="3638373"/>
            <a:ext cx="1435008" cy="707886"/>
          </a:xfrm>
          <a:prstGeom prst="rect">
            <a:avLst/>
          </a:prstGeom>
          <a:noFill/>
          <a:effectLst>
            <a:glow rad="127000">
              <a:schemeClr val="bg1"/>
            </a:glow>
          </a:effectLst>
        </p:spPr>
        <p:txBody>
          <a:bodyPr wrap="none" rtlCol="0">
            <a:spAutoFit/>
          </a:bodyPr>
          <a:lstStyle/>
          <a:p>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Judah</a:t>
            </a:r>
          </a:p>
        </p:txBody>
      </p:sp>
      <p:cxnSp>
        <p:nvCxnSpPr>
          <p:cNvPr id="38" name="Straight Connector 37">
            <a:extLst>
              <a:ext uri="{FF2B5EF4-FFF2-40B4-BE49-F238E27FC236}">
                <a16:creationId xmlns:a16="http://schemas.microsoft.com/office/drawing/2014/main" id="{5EB36362-48F5-1D8B-8AEE-34EAB6956574}"/>
              </a:ext>
            </a:extLst>
          </p:cNvPr>
          <p:cNvCxnSpPr>
            <a:cxnSpLocks/>
          </p:cNvCxnSpPr>
          <p:nvPr/>
        </p:nvCxnSpPr>
        <p:spPr>
          <a:xfrm flipV="1">
            <a:off x="2198406" y="3536226"/>
            <a:ext cx="797227" cy="532684"/>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6C7B3DB-B2B7-9536-DB2C-44B032344BC9}"/>
              </a:ext>
            </a:extLst>
          </p:cNvPr>
          <p:cNvSpPr txBox="1"/>
          <p:nvPr/>
        </p:nvSpPr>
        <p:spPr>
          <a:xfrm>
            <a:off x="3501437" y="3995987"/>
            <a:ext cx="8450206" cy="2554545"/>
          </a:xfrm>
          <a:prstGeom prst="rect">
            <a:avLst/>
          </a:prstGeom>
          <a:solidFill>
            <a:schemeClr val="accent1">
              <a:lumMod val="40000"/>
              <a:lumOff val="60000"/>
              <a:alpha val="80000"/>
            </a:schemeClr>
          </a:solidFill>
        </p:spPr>
        <p:txBody>
          <a:bodyPr wrap="square" rtlCol="0">
            <a:spAutoFit/>
          </a:bodyPr>
          <a:lstStyle/>
          <a:p>
            <a:r>
              <a:rPr lang="en-US" sz="4000" b="1" baseline="30000"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1</a:t>
            </a:r>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 Ah, land of whirring wings</a:t>
            </a:r>
          </a:p>
          <a:p>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    that is beyond the rivers of Cush,</a:t>
            </a:r>
          </a:p>
          <a:p>
            <a:r>
              <a:rPr lang="en-US" sz="4000" b="1" baseline="30000"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2</a:t>
            </a:r>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 </a:t>
            </a:r>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which sends ambassadors by the sea,</a:t>
            </a:r>
          </a:p>
          <a:p>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    in vessels of papyrus on the waters</a:t>
            </a:r>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a:t>
            </a:r>
          </a:p>
        </p:txBody>
      </p:sp>
      <p:sp>
        <p:nvSpPr>
          <p:cNvPr id="7" name="TextBox 6">
            <a:extLst>
              <a:ext uri="{FF2B5EF4-FFF2-40B4-BE49-F238E27FC236}">
                <a16:creationId xmlns:a16="http://schemas.microsoft.com/office/drawing/2014/main" id="{3B43F75E-31AB-27F7-DC87-963E6066195A}"/>
              </a:ext>
            </a:extLst>
          </p:cNvPr>
          <p:cNvSpPr txBox="1"/>
          <p:nvPr/>
        </p:nvSpPr>
        <p:spPr>
          <a:xfrm>
            <a:off x="876998" y="4145"/>
            <a:ext cx="10438004" cy="923330"/>
          </a:xfrm>
          <a:prstGeom prst="rect">
            <a:avLst/>
          </a:prstGeom>
          <a:noFill/>
        </p:spPr>
        <p:txBody>
          <a:bodyPr wrap="square" rtlCol="0">
            <a:spAutoFit/>
          </a:bodyPr>
          <a:lstStyle/>
          <a:p>
            <a:pPr algn="ctr"/>
            <a:r>
              <a:rPr lang="en-US" sz="54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Oracle #4 – Cush (Isaiah 18)</a:t>
            </a:r>
          </a:p>
        </p:txBody>
      </p:sp>
      <p:sp>
        <p:nvSpPr>
          <p:cNvPr id="2" name="Rectangle: Rounded Corners 1">
            <a:extLst>
              <a:ext uri="{FF2B5EF4-FFF2-40B4-BE49-F238E27FC236}">
                <a16:creationId xmlns:a16="http://schemas.microsoft.com/office/drawing/2014/main" id="{37BCA59F-F6BC-EF5C-4236-179F5D97463D}"/>
              </a:ext>
            </a:extLst>
          </p:cNvPr>
          <p:cNvSpPr/>
          <p:nvPr/>
        </p:nvSpPr>
        <p:spPr>
          <a:xfrm>
            <a:off x="6298516" y="2190006"/>
            <a:ext cx="5607015" cy="1697288"/>
          </a:xfrm>
          <a:prstGeom prst="roundRect">
            <a:avLst/>
          </a:prstGeom>
          <a:solidFill>
            <a:srgbClr val="00AA9D"/>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Picture of Ethiopians as </a:t>
            </a:r>
            <a:r>
              <a:rPr lang="en-US" sz="3600" b="1" dirty="0" err="1">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emmisaries</a:t>
            </a: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 / ambassadors to the world</a:t>
            </a:r>
          </a:p>
        </p:txBody>
      </p:sp>
    </p:spTree>
    <p:extLst>
      <p:ext uri="{BB962C8B-B14F-4D97-AF65-F5344CB8AC3E}">
        <p14:creationId xmlns:p14="http://schemas.microsoft.com/office/powerpoint/2010/main" val="336973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7285F019-1A7C-E101-C134-83A7F13CCC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430"/>
          <a:stretch/>
        </p:blipFill>
        <p:spPr bwMode="auto">
          <a:xfrm>
            <a:off x="1061" y="0"/>
            <a:ext cx="12190939" cy="685516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06C7B3DB-B2B7-9536-DB2C-44B032344BC9}"/>
              </a:ext>
            </a:extLst>
          </p:cNvPr>
          <p:cNvSpPr txBox="1"/>
          <p:nvPr/>
        </p:nvSpPr>
        <p:spPr>
          <a:xfrm>
            <a:off x="809400" y="2363130"/>
            <a:ext cx="10438004" cy="3170099"/>
          </a:xfrm>
          <a:prstGeom prst="rect">
            <a:avLst/>
          </a:prstGeom>
          <a:solidFill>
            <a:schemeClr val="accent1">
              <a:lumMod val="40000"/>
              <a:lumOff val="60000"/>
              <a:alpha val="80000"/>
            </a:schemeClr>
          </a:solidFill>
          <a:ln w="101600">
            <a:solidFill>
              <a:schemeClr val="bg1"/>
            </a:solidFill>
          </a:ln>
        </p:spPr>
        <p:txBody>
          <a:bodyPr wrap="square" rtlCol="0">
            <a:spAutoFit/>
          </a:bodyPr>
          <a:lstStyle/>
          <a:p>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“In 715BC, the Ethiopian </a:t>
            </a:r>
            <a:r>
              <a:rPr lang="en-US" sz="4000" b="1" dirty="0" err="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Piankhi</a:t>
            </a:r>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 mastered Egypt, founded the 25</a:t>
            </a:r>
            <a:r>
              <a:rPr lang="en-US" sz="4000" b="1" baseline="30000"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th</a:t>
            </a:r>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 Dynasty and sought to play a part on the world stage.  Envoys went to all the Palestinian states promising Egyptian aid in an anti-Assyrian uprising.”        </a:t>
            </a:r>
            <a:r>
              <a:rPr lang="en-US" sz="32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Alec </a:t>
            </a:r>
            <a:r>
              <a:rPr lang="en-US" sz="3200" b="1" dirty="0" err="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Motyer</a:t>
            </a:r>
            <a:endParaRPr lang="en-US" sz="32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3B43F75E-31AB-27F7-DC87-963E6066195A}"/>
              </a:ext>
            </a:extLst>
          </p:cNvPr>
          <p:cNvSpPr txBox="1"/>
          <p:nvPr/>
        </p:nvSpPr>
        <p:spPr>
          <a:xfrm>
            <a:off x="876998" y="4145"/>
            <a:ext cx="10438004" cy="923330"/>
          </a:xfrm>
          <a:prstGeom prst="rect">
            <a:avLst/>
          </a:prstGeom>
          <a:noFill/>
        </p:spPr>
        <p:txBody>
          <a:bodyPr wrap="square" rtlCol="0">
            <a:spAutoFit/>
          </a:bodyPr>
          <a:lstStyle/>
          <a:p>
            <a:pPr algn="ctr"/>
            <a:r>
              <a:rPr lang="en-US" sz="54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Oracle #4 – Cush (Isaiah 18)</a:t>
            </a:r>
          </a:p>
        </p:txBody>
      </p:sp>
    </p:spTree>
    <p:extLst>
      <p:ext uri="{BB962C8B-B14F-4D97-AF65-F5344CB8AC3E}">
        <p14:creationId xmlns:p14="http://schemas.microsoft.com/office/powerpoint/2010/main" val="416432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7285F019-1A7C-E101-C134-83A7F13CCC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430"/>
          <a:stretch/>
        </p:blipFill>
        <p:spPr bwMode="auto">
          <a:xfrm>
            <a:off x="1061" y="0"/>
            <a:ext cx="12190939" cy="685516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06C7B3DB-B2B7-9536-DB2C-44B032344BC9}"/>
              </a:ext>
            </a:extLst>
          </p:cNvPr>
          <p:cNvSpPr txBox="1"/>
          <p:nvPr/>
        </p:nvSpPr>
        <p:spPr>
          <a:xfrm>
            <a:off x="311923" y="1296330"/>
            <a:ext cx="7797934" cy="3170099"/>
          </a:xfrm>
          <a:prstGeom prst="rect">
            <a:avLst/>
          </a:prstGeom>
          <a:solidFill>
            <a:schemeClr val="accent1">
              <a:lumMod val="40000"/>
              <a:lumOff val="60000"/>
              <a:alpha val="80000"/>
            </a:schemeClr>
          </a:solidFill>
        </p:spPr>
        <p:txBody>
          <a:bodyPr wrap="square" rtlCol="0">
            <a:spAutoFit/>
          </a:bodyPr>
          <a:lstStyle/>
          <a:p>
            <a:r>
              <a:rPr lang="en-US" sz="4000" b="1" baseline="30000"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2</a:t>
            </a:r>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 Go, you swift messengers,</a:t>
            </a:r>
          </a:p>
          <a:p>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    to a nation tall and smooth,</a:t>
            </a:r>
          </a:p>
          <a:p>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to a people feared near and far,</a:t>
            </a:r>
          </a:p>
          <a:p>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    a nation mighty and conquering,</a:t>
            </a:r>
          </a:p>
          <a:p>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    whose land the rivers divide.</a:t>
            </a:r>
          </a:p>
        </p:txBody>
      </p:sp>
      <p:sp>
        <p:nvSpPr>
          <p:cNvPr id="7" name="TextBox 6">
            <a:extLst>
              <a:ext uri="{FF2B5EF4-FFF2-40B4-BE49-F238E27FC236}">
                <a16:creationId xmlns:a16="http://schemas.microsoft.com/office/drawing/2014/main" id="{3B43F75E-31AB-27F7-DC87-963E6066195A}"/>
              </a:ext>
            </a:extLst>
          </p:cNvPr>
          <p:cNvSpPr txBox="1"/>
          <p:nvPr/>
        </p:nvSpPr>
        <p:spPr>
          <a:xfrm>
            <a:off x="876998" y="4145"/>
            <a:ext cx="10438004" cy="923330"/>
          </a:xfrm>
          <a:prstGeom prst="rect">
            <a:avLst/>
          </a:prstGeom>
          <a:noFill/>
        </p:spPr>
        <p:txBody>
          <a:bodyPr wrap="square" rtlCol="0">
            <a:spAutoFit/>
          </a:bodyPr>
          <a:lstStyle/>
          <a:p>
            <a:pPr algn="ctr"/>
            <a:r>
              <a:rPr lang="en-US" sz="54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Oracle #4 – Cush (Isaiah 18)</a:t>
            </a:r>
          </a:p>
        </p:txBody>
      </p:sp>
      <p:sp>
        <p:nvSpPr>
          <p:cNvPr id="4" name="Rectangle: Rounded Corners 3">
            <a:extLst>
              <a:ext uri="{FF2B5EF4-FFF2-40B4-BE49-F238E27FC236}">
                <a16:creationId xmlns:a16="http://schemas.microsoft.com/office/drawing/2014/main" id="{D97BAB81-CAE4-F048-8DC1-D41C38E98ADA}"/>
              </a:ext>
            </a:extLst>
          </p:cNvPr>
          <p:cNvSpPr/>
          <p:nvPr/>
        </p:nvSpPr>
        <p:spPr>
          <a:xfrm>
            <a:off x="7877828" y="1366387"/>
            <a:ext cx="4169228" cy="3100041"/>
          </a:xfrm>
          <a:prstGeom prst="roundRect">
            <a:avLst/>
          </a:prstGeom>
          <a:solidFill>
            <a:srgbClr val="324941"/>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“Go back to your Ethiopian people  (and to the world) to deliver God’s message!”</a:t>
            </a:r>
          </a:p>
        </p:txBody>
      </p:sp>
    </p:spTree>
    <p:extLst>
      <p:ext uri="{BB962C8B-B14F-4D97-AF65-F5344CB8AC3E}">
        <p14:creationId xmlns:p14="http://schemas.microsoft.com/office/powerpoint/2010/main" val="14442939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2B2C3A6F-E8F3-2548-1FEC-6561EFBF9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00228"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964451" y="1700682"/>
            <a:ext cx="10350551" cy="2554545"/>
          </a:xfrm>
          <a:prstGeom prst="rect">
            <a:avLst/>
          </a:prstGeom>
          <a:solidFill>
            <a:srgbClr val="125083">
              <a:alpha val="70000"/>
            </a:srgbClr>
          </a:solidFill>
          <a:ln w="63500">
            <a:noFill/>
          </a:ln>
        </p:spPr>
        <p:txBody>
          <a:bodyPr wrap="square" rtlCol="0">
            <a:spAutoFit/>
          </a:bodyPr>
          <a:lstStyle/>
          <a:p>
            <a:r>
              <a:rPr lang="en-US" sz="4000" b="1" baseline="30000"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3</a:t>
            </a: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All you inhabitants of the world,</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you who dwell on the earth,</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when a signal is raised on the mountains, look!</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When a trumpet is blown, hear!</a:t>
            </a:r>
          </a:p>
        </p:txBody>
      </p:sp>
      <p:sp>
        <p:nvSpPr>
          <p:cNvPr id="6" name="TextBox 5">
            <a:extLst>
              <a:ext uri="{FF2B5EF4-FFF2-40B4-BE49-F238E27FC236}">
                <a16:creationId xmlns:a16="http://schemas.microsoft.com/office/drawing/2014/main" id="{759F53A5-F411-5D87-51F7-4BA81E1D43AE}"/>
              </a:ext>
            </a:extLst>
          </p:cNvPr>
          <p:cNvSpPr txBox="1"/>
          <p:nvPr/>
        </p:nvSpPr>
        <p:spPr>
          <a:xfrm>
            <a:off x="876998" y="4145"/>
            <a:ext cx="10438004" cy="923330"/>
          </a:xfrm>
          <a:prstGeom prst="rect">
            <a:avLst/>
          </a:prstGeom>
          <a:solidFill>
            <a:srgbClr val="125083">
              <a:alpha val="70000"/>
            </a:srgbClr>
          </a:solidFill>
        </p:spPr>
        <p:txBody>
          <a:bodyPr wrap="square" rtlCol="0">
            <a:spAutoFit/>
          </a:bodyPr>
          <a:lstStyle/>
          <a:p>
            <a:pPr algn="ctr"/>
            <a:r>
              <a:rPr lang="en-US" sz="5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God’s Message!</a:t>
            </a:r>
          </a:p>
        </p:txBody>
      </p:sp>
    </p:spTree>
    <p:extLst>
      <p:ext uri="{BB962C8B-B14F-4D97-AF65-F5344CB8AC3E}">
        <p14:creationId xmlns:p14="http://schemas.microsoft.com/office/powerpoint/2010/main" val="627042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F3749127-86E7-F49D-1E95-B66AB4CC21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96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920724" y="4180411"/>
            <a:ext cx="10350551" cy="2554545"/>
          </a:xfrm>
          <a:prstGeom prst="rect">
            <a:avLst/>
          </a:prstGeom>
          <a:solidFill>
            <a:srgbClr val="FA8B05">
              <a:alpha val="70000"/>
            </a:srgbClr>
          </a:solidFill>
          <a:ln w="63500">
            <a:noFill/>
          </a:ln>
        </p:spPr>
        <p:txBody>
          <a:bodyPr wrap="square" rtlCol="0">
            <a:spAutoFit/>
          </a:bodyPr>
          <a:lstStyle/>
          <a:p>
            <a:r>
              <a:rPr lang="en-US" sz="4000" b="1" baseline="30000"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4</a:t>
            </a: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For thus the Lord said to me:</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“I will quietly look from my dwelling</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like clear heat in sunshine,</a:t>
            </a:r>
          </a:p>
          <a:p>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like a cloud of dew in the heat of harvest.</a:t>
            </a:r>
          </a:p>
        </p:txBody>
      </p:sp>
      <p:sp>
        <p:nvSpPr>
          <p:cNvPr id="6" name="TextBox 5">
            <a:extLst>
              <a:ext uri="{FF2B5EF4-FFF2-40B4-BE49-F238E27FC236}">
                <a16:creationId xmlns:a16="http://schemas.microsoft.com/office/drawing/2014/main" id="{759F53A5-F411-5D87-51F7-4BA81E1D43AE}"/>
              </a:ext>
            </a:extLst>
          </p:cNvPr>
          <p:cNvSpPr txBox="1"/>
          <p:nvPr/>
        </p:nvSpPr>
        <p:spPr>
          <a:xfrm>
            <a:off x="3594801" y="0"/>
            <a:ext cx="5089849" cy="923330"/>
          </a:xfrm>
          <a:prstGeom prst="rect">
            <a:avLst/>
          </a:prstGeom>
          <a:solidFill>
            <a:srgbClr val="FA8B05"/>
          </a:solidFill>
        </p:spPr>
        <p:txBody>
          <a:bodyPr wrap="square" rtlCol="0">
            <a:spAutoFit/>
          </a:bodyPr>
          <a:lstStyle/>
          <a:p>
            <a:pPr algn="ctr"/>
            <a:r>
              <a:rPr lang="en-US" sz="5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God’s Message!</a:t>
            </a:r>
          </a:p>
        </p:txBody>
      </p:sp>
    </p:spTree>
    <p:extLst>
      <p:ext uri="{BB962C8B-B14F-4D97-AF65-F5344CB8AC3E}">
        <p14:creationId xmlns:p14="http://schemas.microsoft.com/office/powerpoint/2010/main" val="107255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BE011090-094E-4A4D-BFD1-E6F2430D53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12192001" cy="68538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45448" y="4418288"/>
            <a:ext cx="12024360" cy="2431435"/>
          </a:xfrm>
          <a:prstGeom prst="rect">
            <a:avLst/>
          </a:prstGeom>
          <a:solidFill>
            <a:srgbClr val="387637">
              <a:alpha val="70000"/>
            </a:srgbClr>
          </a:solidFill>
          <a:ln w="63500">
            <a:noFill/>
          </a:ln>
        </p:spPr>
        <p:txBody>
          <a:bodyPr wrap="square" rtlCol="0">
            <a:spAutoFit/>
          </a:bodyPr>
          <a:lstStyle/>
          <a:p>
            <a:r>
              <a:rPr lang="en-US" sz="3800" b="1" baseline="30000"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5</a:t>
            </a:r>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For </a:t>
            </a:r>
            <a:r>
              <a:rPr lang="en-US" sz="3800" b="1" dirty="0">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before the harvest</a:t>
            </a:r>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when the blossom is over,</a:t>
            </a:r>
          </a:p>
          <a:p>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and the flower becomes a ripening grape,</a:t>
            </a:r>
          </a:p>
          <a:p>
            <a:r>
              <a:rPr lang="en-US" sz="3800" b="1" dirty="0">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he cuts off the shoots with pruning hooks,</a:t>
            </a:r>
          </a:p>
          <a:p>
            <a:r>
              <a:rPr lang="en-US" sz="3800" b="1" dirty="0">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and the spreading branches he lops off and clears away</a:t>
            </a:r>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t>
            </a:r>
          </a:p>
        </p:txBody>
      </p:sp>
      <p:sp>
        <p:nvSpPr>
          <p:cNvPr id="6" name="TextBox 5">
            <a:extLst>
              <a:ext uri="{FF2B5EF4-FFF2-40B4-BE49-F238E27FC236}">
                <a16:creationId xmlns:a16="http://schemas.microsoft.com/office/drawing/2014/main" id="{759F53A5-F411-5D87-51F7-4BA81E1D43AE}"/>
              </a:ext>
            </a:extLst>
          </p:cNvPr>
          <p:cNvSpPr txBox="1"/>
          <p:nvPr/>
        </p:nvSpPr>
        <p:spPr>
          <a:xfrm>
            <a:off x="3448127" y="0"/>
            <a:ext cx="5219002" cy="923330"/>
          </a:xfrm>
          <a:prstGeom prst="rect">
            <a:avLst/>
          </a:prstGeom>
          <a:solidFill>
            <a:srgbClr val="387637"/>
          </a:solidFill>
        </p:spPr>
        <p:txBody>
          <a:bodyPr wrap="square" rtlCol="0">
            <a:spAutoFit/>
          </a:bodyPr>
          <a:lstStyle/>
          <a:p>
            <a:pPr algn="ctr"/>
            <a:r>
              <a:rPr lang="en-US" sz="5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God’s Message!</a:t>
            </a:r>
          </a:p>
        </p:txBody>
      </p:sp>
      <p:sp>
        <p:nvSpPr>
          <p:cNvPr id="3" name="Rectangle: Rounded Corners 2">
            <a:extLst>
              <a:ext uri="{FF2B5EF4-FFF2-40B4-BE49-F238E27FC236}">
                <a16:creationId xmlns:a16="http://schemas.microsoft.com/office/drawing/2014/main" id="{5AC8A6DB-FB80-FBBB-900B-70FB983DD336}"/>
              </a:ext>
            </a:extLst>
          </p:cNvPr>
          <p:cNvSpPr/>
          <p:nvPr/>
        </p:nvSpPr>
        <p:spPr>
          <a:xfrm>
            <a:off x="8220220" y="2439712"/>
            <a:ext cx="3644470" cy="1728318"/>
          </a:xfrm>
          <a:prstGeom prst="roundRect">
            <a:avLst/>
          </a:prstGeom>
          <a:solidFill>
            <a:srgbClr val="387637"/>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cs typeface="Calibri" panose="020F0502020204030204" pitchFamily="34" charset="0"/>
              </a:rPr>
              <a:t>God chooses his time to act!</a:t>
            </a:r>
          </a:p>
        </p:txBody>
      </p:sp>
    </p:spTree>
    <p:extLst>
      <p:ext uri="{BB962C8B-B14F-4D97-AF65-F5344CB8AC3E}">
        <p14:creationId xmlns:p14="http://schemas.microsoft.com/office/powerpoint/2010/main" val="374303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5BCF591F-4EA4-782E-69DE-3854D2C8D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8"/>
            <a:ext cx="12193118" cy="68585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1192516" y="131668"/>
            <a:ext cx="10885184" cy="3016210"/>
          </a:xfrm>
          <a:prstGeom prst="rect">
            <a:avLst/>
          </a:prstGeom>
          <a:solidFill>
            <a:srgbClr val="6D713F">
              <a:alpha val="70000"/>
            </a:srgbClr>
          </a:solidFill>
          <a:ln w="63500">
            <a:noFill/>
          </a:ln>
        </p:spPr>
        <p:txBody>
          <a:bodyPr wrap="square" rtlCol="0">
            <a:spAutoFit/>
          </a:bodyPr>
          <a:lstStyle/>
          <a:p>
            <a:r>
              <a:rPr lang="en-US" sz="3800" b="1" baseline="30000"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6</a:t>
            </a:r>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They shall all of them be left</a:t>
            </a:r>
          </a:p>
          <a:p>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to the birds of prey of the mountains</a:t>
            </a:r>
          </a:p>
          <a:p>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and to the beasts of the earth.</a:t>
            </a:r>
          </a:p>
          <a:p>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And the birds of prey will summer on them,</a:t>
            </a:r>
          </a:p>
          <a:p>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and all the beasts of the earth will winter on them.</a:t>
            </a:r>
          </a:p>
        </p:txBody>
      </p:sp>
    </p:spTree>
    <p:extLst>
      <p:ext uri="{BB962C8B-B14F-4D97-AF65-F5344CB8AC3E}">
        <p14:creationId xmlns:p14="http://schemas.microsoft.com/office/powerpoint/2010/main" val="1644661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5353FF-4799-FF43-ED83-AFA5B8E6DB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BED5B7-66C5-0881-0086-E1C8C0EB5377}"/>
              </a:ext>
            </a:extLst>
          </p:cNvPr>
          <p:cNvSpPr txBox="1"/>
          <p:nvPr/>
        </p:nvSpPr>
        <p:spPr>
          <a:xfrm>
            <a:off x="165007" y="167272"/>
            <a:ext cx="6204795" cy="1323439"/>
          </a:xfrm>
          <a:prstGeom prst="rect">
            <a:avLst/>
          </a:prstGeom>
          <a:solidFill>
            <a:srgbClr val="9F9C93"/>
          </a:solidFill>
          <a:ln w="63500">
            <a:noFill/>
          </a:ln>
        </p:spPr>
        <p:txBody>
          <a:bodyPr wrap="square" rtlCol="0">
            <a:spAutoFit/>
          </a:bodyPr>
          <a:lstStyle/>
          <a:p>
            <a:pPr algn="ctr">
              <a:spcAft>
                <a:spcPts val="1200"/>
              </a:spcAft>
            </a:pP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What did the people of Isaiah’s day want to change?</a:t>
            </a:r>
          </a:p>
        </p:txBody>
      </p:sp>
    </p:spTree>
    <p:extLst>
      <p:ext uri="{BB962C8B-B14F-4D97-AF65-F5344CB8AC3E}">
        <p14:creationId xmlns:p14="http://schemas.microsoft.com/office/powerpoint/2010/main" val="36711072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25F6D012-A6DC-D270-31CA-A9A26F2EF3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6355"/>
          <a:stretch/>
        </p:blipFill>
        <p:spPr bwMode="auto">
          <a:xfrm>
            <a:off x="0" y="-1"/>
            <a:ext cx="12197646" cy="68538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134111" y="2737002"/>
            <a:ext cx="11923777" cy="3908762"/>
          </a:xfrm>
          <a:prstGeom prst="rect">
            <a:avLst/>
          </a:prstGeom>
          <a:solidFill>
            <a:srgbClr val="927670">
              <a:alpha val="70000"/>
            </a:srgbClr>
          </a:solidFill>
          <a:ln w="63500">
            <a:noFill/>
          </a:ln>
        </p:spPr>
        <p:txBody>
          <a:bodyPr wrap="square" rtlCol="0">
            <a:spAutoFit/>
          </a:bodyPr>
          <a:lstStyle/>
          <a:p>
            <a:pPr>
              <a:spcAft>
                <a:spcPts val="1200"/>
              </a:spcAft>
            </a:pPr>
            <a:r>
              <a:rPr lang="en-US" sz="3800" b="1" baseline="30000"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7</a:t>
            </a:r>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a:t>
            </a:r>
            <a:r>
              <a:rPr lang="en-US" sz="3800" b="1" dirty="0">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At that time tribute will be brought to the Lord of hosts</a:t>
            </a:r>
          </a:p>
          <a:p>
            <a:pPr marL="457200"/>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from a people tall and smooth,</a:t>
            </a:r>
          </a:p>
          <a:p>
            <a:pPr marL="457200"/>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from a people feared near and far,</a:t>
            </a:r>
          </a:p>
          <a:p>
            <a:pPr marL="457200"/>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 nation mighty and conquering,</a:t>
            </a:r>
          </a:p>
          <a:p>
            <a:pPr marL="457200">
              <a:spcAft>
                <a:spcPts val="1200"/>
              </a:spcAft>
            </a:pPr>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whose land the rivers divide,</a:t>
            </a:r>
          </a:p>
          <a:p>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to Mount Zion, the place of the name of the Lord of hosts.</a:t>
            </a:r>
          </a:p>
        </p:txBody>
      </p:sp>
      <p:sp>
        <p:nvSpPr>
          <p:cNvPr id="6" name="TextBox 5">
            <a:extLst>
              <a:ext uri="{FF2B5EF4-FFF2-40B4-BE49-F238E27FC236}">
                <a16:creationId xmlns:a16="http://schemas.microsoft.com/office/drawing/2014/main" id="{759F53A5-F411-5D87-51F7-4BA81E1D43AE}"/>
              </a:ext>
            </a:extLst>
          </p:cNvPr>
          <p:cNvSpPr txBox="1"/>
          <p:nvPr/>
        </p:nvSpPr>
        <p:spPr>
          <a:xfrm>
            <a:off x="876998" y="4145"/>
            <a:ext cx="10438004" cy="923330"/>
          </a:xfrm>
          <a:prstGeom prst="rect">
            <a:avLst/>
          </a:prstGeom>
          <a:solidFill>
            <a:srgbClr val="927670"/>
          </a:solidFill>
        </p:spPr>
        <p:txBody>
          <a:bodyPr wrap="square" rtlCol="0">
            <a:spAutoFit/>
          </a:bodyPr>
          <a:lstStyle/>
          <a:p>
            <a:pPr algn="ctr"/>
            <a:r>
              <a:rPr lang="en-US" sz="5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#4 – Cush (Isaiah 18)</a:t>
            </a:r>
          </a:p>
        </p:txBody>
      </p:sp>
      <p:sp>
        <p:nvSpPr>
          <p:cNvPr id="7" name="Rectangle: Rounded Corners 6">
            <a:extLst>
              <a:ext uri="{FF2B5EF4-FFF2-40B4-BE49-F238E27FC236}">
                <a16:creationId xmlns:a16="http://schemas.microsoft.com/office/drawing/2014/main" id="{2B6FFE2D-C9E6-9A65-EED6-04D8F9E252CF}"/>
              </a:ext>
            </a:extLst>
          </p:cNvPr>
          <p:cNvSpPr/>
          <p:nvPr/>
        </p:nvSpPr>
        <p:spPr>
          <a:xfrm>
            <a:off x="7765783" y="4716375"/>
            <a:ext cx="3820627" cy="1327963"/>
          </a:xfrm>
          <a:prstGeom prst="roundRect">
            <a:avLst/>
          </a:prstGeom>
          <a:solidFill>
            <a:srgbClr val="927670"/>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b="1" dirty="0">
                <a:solidFill>
                  <a:schemeClr val="tx1"/>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When did / will this happen?</a:t>
            </a:r>
          </a:p>
        </p:txBody>
      </p:sp>
    </p:spTree>
    <p:extLst>
      <p:ext uri="{BB962C8B-B14F-4D97-AF65-F5344CB8AC3E}">
        <p14:creationId xmlns:p14="http://schemas.microsoft.com/office/powerpoint/2010/main" val="149924551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FD93BC-9564-7B5D-55DB-D2CA6345CC64}"/>
              </a:ext>
            </a:extLst>
          </p:cNvPr>
          <p:cNvPicPr>
            <a:picLocks/>
          </p:cNvPicPr>
          <p:nvPr/>
        </p:nvPicPr>
        <p:blipFill rotWithShape="1">
          <a:blip r:embed="rId3"/>
          <a:srcRect t="4074" b="9073"/>
          <a:stretch/>
        </p:blipFill>
        <p:spPr>
          <a:xfrm>
            <a:off x="0" y="0"/>
            <a:ext cx="12192000" cy="6858000"/>
          </a:xfrm>
          <a:prstGeom prst="rect">
            <a:avLst/>
          </a:prstGeom>
        </p:spPr>
      </p:pic>
      <p:sp>
        <p:nvSpPr>
          <p:cNvPr id="4" name="TextBox 3">
            <a:extLst>
              <a:ext uri="{FF2B5EF4-FFF2-40B4-BE49-F238E27FC236}">
                <a16:creationId xmlns:a16="http://schemas.microsoft.com/office/drawing/2014/main" id="{8E3FD0B7-919F-1EE0-31EF-6BAE42991401}"/>
              </a:ext>
            </a:extLst>
          </p:cNvPr>
          <p:cNvSpPr txBox="1"/>
          <p:nvPr/>
        </p:nvSpPr>
        <p:spPr>
          <a:xfrm>
            <a:off x="134111" y="1848002"/>
            <a:ext cx="11923777" cy="2431435"/>
          </a:xfrm>
          <a:prstGeom prst="rect">
            <a:avLst/>
          </a:prstGeom>
          <a:solidFill>
            <a:srgbClr val="5B6C39">
              <a:alpha val="70000"/>
            </a:srgbClr>
          </a:solidFill>
          <a:ln w="63500">
            <a:noFill/>
          </a:ln>
        </p:spPr>
        <p:txBody>
          <a:bodyPr wrap="square" rtlCol="0">
            <a:spAutoFit/>
          </a:bodyPr>
          <a:lstStyle/>
          <a:p>
            <a:pPr>
              <a:spcAft>
                <a:spcPts val="1200"/>
              </a:spcAft>
            </a:pPr>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And that night the angel of the Lord went out and struck down 185,000 in the camp of the Assyrians. And when people arose early in the morning, behold, these were all dead bodies.                                 2 Kings 19:35</a:t>
            </a:r>
          </a:p>
        </p:txBody>
      </p:sp>
      <p:sp>
        <p:nvSpPr>
          <p:cNvPr id="5" name="Rectangle: Rounded Corners 4">
            <a:extLst>
              <a:ext uri="{FF2B5EF4-FFF2-40B4-BE49-F238E27FC236}">
                <a16:creationId xmlns:a16="http://schemas.microsoft.com/office/drawing/2014/main" id="{1D8CEE84-0F18-DCFF-FA99-BAA96E4EF080}"/>
              </a:ext>
            </a:extLst>
          </p:cNvPr>
          <p:cNvSpPr/>
          <p:nvPr/>
        </p:nvSpPr>
        <p:spPr>
          <a:xfrm>
            <a:off x="7342178" y="5283200"/>
            <a:ext cx="4715710" cy="1397034"/>
          </a:xfrm>
          <a:prstGeom prst="roundRect">
            <a:avLst/>
          </a:prstGeom>
          <a:solidFill>
            <a:srgbClr val="5B6C39"/>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glow>
                </a:effectLst>
                <a:latin typeface="Calibri" panose="020F0502020204030204" pitchFamily="34" charset="0"/>
                <a:cs typeface="Calibri" panose="020F0502020204030204" pitchFamily="34" charset="0"/>
              </a:rPr>
              <a:t>How did this affect Yahweh’s reputation?</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FD93BC-9564-7B5D-55DB-D2CA6345CC64}"/>
              </a:ext>
            </a:extLst>
          </p:cNvPr>
          <p:cNvPicPr>
            <a:picLocks/>
          </p:cNvPicPr>
          <p:nvPr/>
        </p:nvPicPr>
        <p:blipFill rotWithShape="1">
          <a:blip r:embed="rId3"/>
          <a:srcRect t="4074" b="9073"/>
          <a:stretch/>
        </p:blipFill>
        <p:spPr>
          <a:xfrm>
            <a:off x="0" y="0"/>
            <a:ext cx="12192000" cy="6858000"/>
          </a:xfrm>
          <a:prstGeom prst="rect">
            <a:avLst/>
          </a:prstGeom>
        </p:spPr>
      </p:pic>
      <p:sp>
        <p:nvSpPr>
          <p:cNvPr id="4" name="TextBox 3">
            <a:extLst>
              <a:ext uri="{FF2B5EF4-FFF2-40B4-BE49-F238E27FC236}">
                <a16:creationId xmlns:a16="http://schemas.microsoft.com/office/drawing/2014/main" id="{8E3FD0B7-919F-1EE0-31EF-6BAE42991401}"/>
              </a:ext>
            </a:extLst>
          </p:cNvPr>
          <p:cNvSpPr txBox="1"/>
          <p:nvPr/>
        </p:nvSpPr>
        <p:spPr>
          <a:xfrm>
            <a:off x="644419" y="1208869"/>
            <a:ext cx="10903161" cy="5170646"/>
          </a:xfrm>
          <a:prstGeom prst="rect">
            <a:avLst/>
          </a:prstGeom>
          <a:solidFill>
            <a:srgbClr val="5B6C39">
              <a:alpha val="70000"/>
            </a:srgbClr>
          </a:solidFill>
          <a:ln w="63500">
            <a:noFill/>
          </a:ln>
        </p:spPr>
        <p:txBody>
          <a:bodyPr wrap="square" rtlCol="0">
            <a:spAutoFit/>
          </a:bodyPr>
          <a:lstStyle/>
          <a:p>
            <a:pPr>
              <a:spcAft>
                <a:spcPts val="1200"/>
              </a:spcAft>
            </a:pP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So the Lord saved Hezekiah and the inhabitants of Jerusalem from the hand of Sennacherib the king of Assyria and from the hand of all others, and guided them on every side. </a:t>
            </a:r>
            <a:r>
              <a:rPr lang="en-US" sz="4000" b="1" dirty="0">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And many were bringing gifts to the Lord at Jerusalem and choice presents to Hezekiah king of Judah, so that he was exalted in the sight of all nations thereafter.</a:t>
            </a:r>
          </a:p>
          <a:p>
            <a:pPr>
              <a:spcAft>
                <a:spcPts val="1200"/>
              </a:spcAft>
            </a:pPr>
            <a:r>
              <a:rPr lang="en-US" sz="4000" b="1" dirty="0">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a:t>
            </a: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2 Chronicles 32:22-23</a:t>
            </a:r>
          </a:p>
        </p:txBody>
      </p:sp>
    </p:spTree>
    <p:extLst>
      <p:ext uri="{BB962C8B-B14F-4D97-AF65-F5344CB8AC3E}">
        <p14:creationId xmlns:p14="http://schemas.microsoft.com/office/powerpoint/2010/main" val="39110340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5C764EC-C5E0-43D2-07A4-873118134193}"/>
              </a:ext>
            </a:extLst>
          </p:cNvPr>
          <p:cNvSpPr txBox="1"/>
          <p:nvPr/>
        </p:nvSpPr>
        <p:spPr>
          <a:xfrm>
            <a:off x="134111" y="3676802"/>
            <a:ext cx="11923777" cy="3016210"/>
          </a:xfrm>
          <a:prstGeom prst="rect">
            <a:avLst/>
          </a:prstGeom>
          <a:solidFill>
            <a:srgbClr val="927670">
              <a:alpha val="70000"/>
            </a:srgbClr>
          </a:solidFill>
          <a:ln w="63500">
            <a:noFill/>
          </a:ln>
        </p:spPr>
        <p:txBody>
          <a:bodyPr wrap="square" rtlCol="0">
            <a:spAutoFit/>
          </a:bodyPr>
          <a:lstStyle/>
          <a:p>
            <a:pPr>
              <a:spcAft>
                <a:spcPts val="1200"/>
              </a:spcAft>
            </a:pPr>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And there was an Ethiopian, a eunuch, a court official of Candace, queen of the Ethiopians, who was in charge of all her treasure. </a:t>
            </a:r>
            <a:r>
              <a:rPr lang="en-US" sz="3800" b="1" dirty="0">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He had come to Jerusalem to worship </a:t>
            </a:r>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and was returning, seated in his chariot, and </a:t>
            </a:r>
            <a:r>
              <a:rPr lang="en-US" sz="3800" b="1" dirty="0">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he was reading the prophet Isaiah</a:t>
            </a:r>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Acts 8:27-28</a:t>
            </a:r>
          </a:p>
        </p:txBody>
      </p:sp>
    </p:spTree>
    <p:extLst>
      <p:ext uri="{BB962C8B-B14F-4D97-AF65-F5344CB8AC3E}">
        <p14:creationId xmlns:p14="http://schemas.microsoft.com/office/powerpoint/2010/main" val="383677558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25F6D012-A6DC-D270-31CA-A9A26F2EF3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6355"/>
          <a:stretch/>
        </p:blipFill>
        <p:spPr bwMode="auto">
          <a:xfrm>
            <a:off x="0" y="-1"/>
            <a:ext cx="12197646" cy="68538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134111" y="2737002"/>
            <a:ext cx="11923777" cy="3908762"/>
          </a:xfrm>
          <a:prstGeom prst="rect">
            <a:avLst/>
          </a:prstGeom>
          <a:solidFill>
            <a:srgbClr val="927670">
              <a:alpha val="70000"/>
            </a:srgbClr>
          </a:solidFill>
          <a:ln w="63500">
            <a:noFill/>
          </a:ln>
        </p:spPr>
        <p:txBody>
          <a:bodyPr wrap="square" rtlCol="0">
            <a:spAutoFit/>
          </a:bodyPr>
          <a:lstStyle/>
          <a:p>
            <a:pPr>
              <a:spcAft>
                <a:spcPts val="1200"/>
              </a:spcAft>
            </a:pPr>
            <a:r>
              <a:rPr lang="en-US" sz="3800" b="1" baseline="30000"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7</a:t>
            </a:r>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a:t>
            </a:r>
            <a:r>
              <a:rPr lang="en-US" sz="3800" b="1" dirty="0">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At that time tribute will be brought to the Lord of hosts</a:t>
            </a:r>
          </a:p>
          <a:p>
            <a:pPr marL="457200"/>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from a people tall and smooth,</a:t>
            </a:r>
          </a:p>
          <a:p>
            <a:pPr marL="457200"/>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from a people feared near and far,</a:t>
            </a:r>
          </a:p>
          <a:p>
            <a:pPr marL="457200"/>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 nation mighty and conquering,</a:t>
            </a:r>
          </a:p>
          <a:p>
            <a:pPr marL="457200">
              <a:spcAft>
                <a:spcPts val="1200"/>
              </a:spcAft>
            </a:pPr>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whose land the rivers divide,</a:t>
            </a:r>
          </a:p>
          <a:p>
            <a:r>
              <a:rPr lang="en-US" sz="3800" b="1" dirty="0">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to Mount Zion, the place of the name of the Lord of hosts.</a:t>
            </a:r>
          </a:p>
        </p:txBody>
      </p:sp>
      <p:sp>
        <p:nvSpPr>
          <p:cNvPr id="6" name="TextBox 5">
            <a:extLst>
              <a:ext uri="{FF2B5EF4-FFF2-40B4-BE49-F238E27FC236}">
                <a16:creationId xmlns:a16="http://schemas.microsoft.com/office/drawing/2014/main" id="{759F53A5-F411-5D87-51F7-4BA81E1D43AE}"/>
              </a:ext>
            </a:extLst>
          </p:cNvPr>
          <p:cNvSpPr txBox="1"/>
          <p:nvPr/>
        </p:nvSpPr>
        <p:spPr>
          <a:xfrm>
            <a:off x="876998" y="4145"/>
            <a:ext cx="10438004" cy="923330"/>
          </a:xfrm>
          <a:prstGeom prst="rect">
            <a:avLst/>
          </a:prstGeom>
          <a:solidFill>
            <a:srgbClr val="927670"/>
          </a:solidFill>
        </p:spPr>
        <p:txBody>
          <a:bodyPr wrap="square" rtlCol="0">
            <a:spAutoFit/>
          </a:bodyPr>
          <a:lstStyle/>
          <a:p>
            <a:pPr algn="ctr"/>
            <a:r>
              <a:rPr lang="en-US" sz="5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#4 – Cush (Isaiah 18)</a:t>
            </a:r>
          </a:p>
        </p:txBody>
      </p:sp>
      <p:sp>
        <p:nvSpPr>
          <p:cNvPr id="7" name="Rectangle: Rounded Corners 6">
            <a:extLst>
              <a:ext uri="{FF2B5EF4-FFF2-40B4-BE49-F238E27FC236}">
                <a16:creationId xmlns:a16="http://schemas.microsoft.com/office/drawing/2014/main" id="{2B6FFE2D-C9E6-9A65-EED6-04D8F9E252CF}"/>
              </a:ext>
            </a:extLst>
          </p:cNvPr>
          <p:cNvSpPr/>
          <p:nvPr/>
        </p:nvSpPr>
        <p:spPr>
          <a:xfrm>
            <a:off x="8094967" y="3792714"/>
            <a:ext cx="3820627" cy="1797338"/>
          </a:xfrm>
          <a:prstGeom prst="roundRect">
            <a:avLst/>
          </a:prstGeom>
          <a:solidFill>
            <a:srgbClr val="927670"/>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glow>
                </a:effectLst>
                <a:latin typeface="Calibri" panose="020F0502020204030204" pitchFamily="34" charset="0"/>
                <a:cs typeface="Calibri" panose="020F0502020204030204" pitchFamily="34" charset="0"/>
              </a:rPr>
              <a:t>This is what God intended his people to be!</a:t>
            </a:r>
          </a:p>
        </p:txBody>
      </p:sp>
    </p:spTree>
    <p:extLst>
      <p:ext uri="{BB962C8B-B14F-4D97-AF65-F5344CB8AC3E}">
        <p14:creationId xmlns:p14="http://schemas.microsoft.com/office/powerpoint/2010/main" val="5305080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25F6D012-A6DC-D270-31CA-A9A26F2EF3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6355"/>
          <a:stretch/>
        </p:blipFill>
        <p:spPr bwMode="auto">
          <a:xfrm>
            <a:off x="0" y="-1"/>
            <a:ext cx="12197646" cy="68538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134111" y="2737002"/>
            <a:ext cx="11923777" cy="3908762"/>
          </a:xfrm>
          <a:prstGeom prst="rect">
            <a:avLst/>
          </a:prstGeom>
          <a:solidFill>
            <a:srgbClr val="927670">
              <a:alpha val="70000"/>
            </a:srgbClr>
          </a:solidFill>
          <a:ln w="63500">
            <a:noFill/>
          </a:ln>
        </p:spPr>
        <p:txBody>
          <a:bodyPr wrap="square" rtlCol="0">
            <a:spAutoFit/>
          </a:bodyPr>
          <a:lstStyle/>
          <a:p>
            <a:pPr>
              <a:spcAft>
                <a:spcPts val="1200"/>
              </a:spcAft>
            </a:pPr>
            <a:r>
              <a:rPr lang="en-US" sz="3800" b="1" baseline="30000"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7</a:t>
            </a:r>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a:t>
            </a:r>
            <a:r>
              <a:rPr lang="en-US" sz="3800" b="1" dirty="0">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At that time tribute will be brought to the Lord of hosts</a:t>
            </a:r>
          </a:p>
          <a:p>
            <a:pPr marL="457200"/>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from a people tall and smooth,</a:t>
            </a:r>
          </a:p>
          <a:p>
            <a:pPr marL="457200"/>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from a people feared near and far,</a:t>
            </a:r>
          </a:p>
          <a:p>
            <a:pPr marL="457200"/>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a nation mighty and conquering,</a:t>
            </a:r>
          </a:p>
          <a:p>
            <a:pPr marL="457200">
              <a:spcAft>
                <a:spcPts val="1200"/>
              </a:spcAft>
            </a:pPr>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    whose land the rivers divide,</a:t>
            </a:r>
          </a:p>
          <a:p>
            <a:r>
              <a:rPr lang="en-US" sz="3800" b="1" dirty="0">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to Mount Zion, the place of the name of the Lord of hosts.</a:t>
            </a:r>
          </a:p>
        </p:txBody>
      </p:sp>
      <p:sp>
        <p:nvSpPr>
          <p:cNvPr id="6" name="TextBox 5">
            <a:extLst>
              <a:ext uri="{FF2B5EF4-FFF2-40B4-BE49-F238E27FC236}">
                <a16:creationId xmlns:a16="http://schemas.microsoft.com/office/drawing/2014/main" id="{759F53A5-F411-5D87-51F7-4BA81E1D43AE}"/>
              </a:ext>
            </a:extLst>
          </p:cNvPr>
          <p:cNvSpPr txBox="1"/>
          <p:nvPr/>
        </p:nvSpPr>
        <p:spPr>
          <a:xfrm>
            <a:off x="876998" y="4145"/>
            <a:ext cx="10438004" cy="923330"/>
          </a:xfrm>
          <a:prstGeom prst="rect">
            <a:avLst/>
          </a:prstGeom>
          <a:solidFill>
            <a:srgbClr val="927670"/>
          </a:solidFill>
        </p:spPr>
        <p:txBody>
          <a:bodyPr wrap="square" rtlCol="0">
            <a:spAutoFit/>
          </a:bodyPr>
          <a:lstStyle/>
          <a:p>
            <a:pPr algn="ctr"/>
            <a:r>
              <a:rPr lang="en-US" sz="5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#4 – Cush (Isaiah 18)</a:t>
            </a:r>
          </a:p>
        </p:txBody>
      </p:sp>
      <p:sp>
        <p:nvSpPr>
          <p:cNvPr id="7" name="Rectangle: Rounded Corners 6">
            <a:extLst>
              <a:ext uri="{FF2B5EF4-FFF2-40B4-BE49-F238E27FC236}">
                <a16:creationId xmlns:a16="http://schemas.microsoft.com/office/drawing/2014/main" id="{2B6FFE2D-C9E6-9A65-EED6-04D8F9E252CF}"/>
              </a:ext>
            </a:extLst>
          </p:cNvPr>
          <p:cNvSpPr/>
          <p:nvPr/>
        </p:nvSpPr>
        <p:spPr>
          <a:xfrm>
            <a:off x="8094967" y="3792714"/>
            <a:ext cx="3820627" cy="1797338"/>
          </a:xfrm>
          <a:prstGeom prst="roundRect">
            <a:avLst/>
          </a:prstGeom>
          <a:solidFill>
            <a:srgbClr val="927670"/>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glow>
                </a:effectLst>
                <a:latin typeface="Calibri" panose="020F0502020204030204" pitchFamily="34" charset="0"/>
                <a:cs typeface="Calibri" panose="020F0502020204030204" pitchFamily="34" charset="0"/>
              </a:rPr>
              <a:t>Whose purposes are accomplished in the end?</a:t>
            </a:r>
          </a:p>
        </p:txBody>
      </p:sp>
    </p:spTree>
    <p:extLst>
      <p:ext uri="{BB962C8B-B14F-4D97-AF65-F5344CB8AC3E}">
        <p14:creationId xmlns:p14="http://schemas.microsoft.com/office/powerpoint/2010/main" val="102487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25F6D012-A6DC-D270-31CA-A9A26F2EF3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6355"/>
          <a:stretch/>
        </p:blipFill>
        <p:spPr bwMode="auto">
          <a:xfrm>
            <a:off x="0" y="-1"/>
            <a:ext cx="12197646" cy="68538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134111" y="1490007"/>
            <a:ext cx="11923777" cy="4801314"/>
          </a:xfrm>
          <a:prstGeom prst="rect">
            <a:avLst/>
          </a:prstGeom>
          <a:solidFill>
            <a:srgbClr val="927670">
              <a:alpha val="80000"/>
            </a:srgbClr>
          </a:solidFill>
          <a:ln w="63500">
            <a:noFill/>
          </a:ln>
        </p:spPr>
        <p:txBody>
          <a:bodyPr wrap="square" rtlCol="0">
            <a:spAutoFit/>
          </a:bodyPr>
          <a:lstStyle/>
          <a:p>
            <a:pPr>
              <a:spcAft>
                <a:spcPts val="1200"/>
              </a:spcAft>
            </a:pPr>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When King Hezekiah waited for God to act rather than taking matters into his own hands, what happened?</a:t>
            </a:r>
          </a:p>
          <a:p>
            <a:pPr marL="571500" indent="-571500">
              <a:spcAft>
                <a:spcPts val="1200"/>
              </a:spcAft>
              <a:buFont typeface="Arial" panose="020B0604020202020204" pitchFamily="34" charset="0"/>
              <a:buChar char="•"/>
            </a:pPr>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He had to wait</a:t>
            </a:r>
          </a:p>
          <a:p>
            <a:pPr marL="571500" indent="-571500">
              <a:spcAft>
                <a:spcPts val="1200"/>
              </a:spcAft>
              <a:buFont typeface="Arial" panose="020B0604020202020204" pitchFamily="34" charset="0"/>
              <a:buChar char="•"/>
            </a:pPr>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God delivered him</a:t>
            </a:r>
          </a:p>
          <a:p>
            <a:pPr marL="571500" indent="-571500">
              <a:spcAft>
                <a:spcPts val="1200"/>
              </a:spcAft>
              <a:buFont typeface="Arial" panose="020B0604020202020204" pitchFamily="34" charset="0"/>
              <a:buChar char="•"/>
            </a:pPr>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God received the glory</a:t>
            </a:r>
          </a:p>
          <a:p>
            <a:pPr marL="571500" indent="-571500">
              <a:spcAft>
                <a:spcPts val="1200"/>
              </a:spcAft>
              <a:buFont typeface="Arial" panose="020B0604020202020204" pitchFamily="34" charset="0"/>
              <a:buChar char="•"/>
            </a:pPr>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God’s people (Judah) fulfilled their purpose as a nation drawing other nations to God!</a:t>
            </a:r>
          </a:p>
        </p:txBody>
      </p:sp>
      <p:sp>
        <p:nvSpPr>
          <p:cNvPr id="6" name="TextBox 5">
            <a:extLst>
              <a:ext uri="{FF2B5EF4-FFF2-40B4-BE49-F238E27FC236}">
                <a16:creationId xmlns:a16="http://schemas.microsoft.com/office/drawing/2014/main" id="{759F53A5-F411-5D87-51F7-4BA81E1D43AE}"/>
              </a:ext>
            </a:extLst>
          </p:cNvPr>
          <p:cNvSpPr txBox="1"/>
          <p:nvPr/>
        </p:nvSpPr>
        <p:spPr>
          <a:xfrm>
            <a:off x="876998" y="4145"/>
            <a:ext cx="10438004" cy="923330"/>
          </a:xfrm>
          <a:prstGeom prst="rect">
            <a:avLst/>
          </a:prstGeom>
          <a:solidFill>
            <a:srgbClr val="927670"/>
          </a:solidFill>
        </p:spPr>
        <p:txBody>
          <a:bodyPr wrap="square" rtlCol="0">
            <a:spAutoFit/>
          </a:bodyPr>
          <a:lstStyle/>
          <a:p>
            <a:pPr algn="ctr"/>
            <a:r>
              <a:rPr lang="en-US" sz="5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#4 – Cush (Isaiah 18)</a:t>
            </a:r>
          </a:p>
        </p:txBody>
      </p:sp>
    </p:spTree>
    <p:extLst>
      <p:ext uri="{BB962C8B-B14F-4D97-AF65-F5344CB8AC3E}">
        <p14:creationId xmlns:p14="http://schemas.microsoft.com/office/powerpoint/2010/main" val="52092814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25F6D012-A6DC-D270-31CA-A9A26F2EF3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6355"/>
          <a:stretch/>
        </p:blipFill>
        <p:spPr bwMode="auto">
          <a:xfrm>
            <a:off x="0" y="-1"/>
            <a:ext cx="12197646" cy="68538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457D4D-71E8-D83F-ECF2-EC440DEB85A3}"/>
              </a:ext>
            </a:extLst>
          </p:cNvPr>
          <p:cNvSpPr txBox="1"/>
          <p:nvPr/>
        </p:nvSpPr>
        <p:spPr>
          <a:xfrm>
            <a:off x="134111" y="1490007"/>
            <a:ext cx="11923777" cy="4801314"/>
          </a:xfrm>
          <a:prstGeom prst="rect">
            <a:avLst/>
          </a:prstGeom>
          <a:solidFill>
            <a:srgbClr val="927670">
              <a:alpha val="80000"/>
            </a:srgbClr>
          </a:solidFill>
          <a:ln w="63500">
            <a:noFill/>
          </a:ln>
        </p:spPr>
        <p:txBody>
          <a:bodyPr wrap="square" rtlCol="0">
            <a:spAutoFit/>
          </a:bodyPr>
          <a:lstStyle/>
          <a:p>
            <a:pPr>
              <a:spcAft>
                <a:spcPts val="1200"/>
              </a:spcAft>
            </a:pPr>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When we wait for God to act rather than taking matters into our own hands, what happens?</a:t>
            </a:r>
          </a:p>
          <a:p>
            <a:pPr marL="571500" indent="-571500">
              <a:spcAft>
                <a:spcPts val="1200"/>
              </a:spcAft>
              <a:buFont typeface="Arial" panose="020B0604020202020204" pitchFamily="34" charset="0"/>
              <a:buChar char="•"/>
            </a:pPr>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We have to wait on God’s timing</a:t>
            </a:r>
          </a:p>
          <a:p>
            <a:pPr marL="571500" indent="-571500">
              <a:spcAft>
                <a:spcPts val="1200"/>
              </a:spcAft>
              <a:buFont typeface="Arial" panose="020B0604020202020204" pitchFamily="34" charset="0"/>
              <a:buChar char="•"/>
            </a:pPr>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God provides what is genuinely best for us</a:t>
            </a:r>
          </a:p>
          <a:p>
            <a:pPr marL="571500" indent="-571500">
              <a:spcAft>
                <a:spcPts val="1200"/>
              </a:spcAft>
              <a:buFont typeface="Arial" panose="020B0604020202020204" pitchFamily="34" charset="0"/>
              <a:buChar char="•"/>
            </a:pPr>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God receives the glory</a:t>
            </a:r>
          </a:p>
          <a:p>
            <a:pPr marL="571500" indent="-571500">
              <a:spcAft>
                <a:spcPts val="1200"/>
              </a:spcAft>
              <a:buFont typeface="Arial" panose="020B0604020202020204" pitchFamily="34" charset="0"/>
              <a:buChar char="•"/>
            </a:pPr>
            <a:r>
              <a:rPr lang="en-US" sz="38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God’s people (us!) fulfill their purpose in drawing other people to God!</a:t>
            </a:r>
          </a:p>
        </p:txBody>
      </p:sp>
      <p:sp>
        <p:nvSpPr>
          <p:cNvPr id="6" name="TextBox 5">
            <a:extLst>
              <a:ext uri="{FF2B5EF4-FFF2-40B4-BE49-F238E27FC236}">
                <a16:creationId xmlns:a16="http://schemas.microsoft.com/office/drawing/2014/main" id="{759F53A5-F411-5D87-51F7-4BA81E1D43AE}"/>
              </a:ext>
            </a:extLst>
          </p:cNvPr>
          <p:cNvSpPr txBox="1"/>
          <p:nvPr/>
        </p:nvSpPr>
        <p:spPr>
          <a:xfrm>
            <a:off x="876998" y="4145"/>
            <a:ext cx="10438004" cy="923330"/>
          </a:xfrm>
          <a:prstGeom prst="rect">
            <a:avLst/>
          </a:prstGeom>
          <a:solidFill>
            <a:srgbClr val="927670"/>
          </a:solidFill>
        </p:spPr>
        <p:txBody>
          <a:bodyPr wrap="square" rtlCol="0">
            <a:spAutoFit/>
          </a:bodyPr>
          <a:lstStyle/>
          <a:p>
            <a:pPr algn="ctr"/>
            <a:r>
              <a:rPr lang="en-US" sz="5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#4 – Cush (Isaiah 18)</a:t>
            </a:r>
          </a:p>
        </p:txBody>
      </p:sp>
    </p:spTree>
    <p:extLst>
      <p:ext uri="{BB962C8B-B14F-4D97-AF65-F5344CB8AC3E}">
        <p14:creationId xmlns:p14="http://schemas.microsoft.com/office/powerpoint/2010/main" val="28673778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25F6D012-A6DC-D270-31CA-A9A26F2EF3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6355"/>
          <a:stretch/>
        </p:blipFill>
        <p:spPr bwMode="auto">
          <a:xfrm>
            <a:off x="0" y="-1"/>
            <a:ext cx="12197646" cy="68538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59F53A5-F411-5D87-51F7-4BA81E1D43AE}"/>
              </a:ext>
            </a:extLst>
          </p:cNvPr>
          <p:cNvSpPr txBox="1"/>
          <p:nvPr/>
        </p:nvSpPr>
        <p:spPr>
          <a:xfrm>
            <a:off x="876998" y="4145"/>
            <a:ext cx="10438004" cy="923330"/>
          </a:xfrm>
          <a:prstGeom prst="rect">
            <a:avLst/>
          </a:prstGeom>
          <a:solidFill>
            <a:srgbClr val="927670"/>
          </a:solidFill>
        </p:spPr>
        <p:txBody>
          <a:bodyPr wrap="square" rtlCol="0">
            <a:spAutoFit/>
          </a:bodyPr>
          <a:lstStyle/>
          <a:p>
            <a:pPr algn="ctr"/>
            <a:r>
              <a:rPr lang="en-US" sz="5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#4 – Cush (Isaiah 18)</a:t>
            </a:r>
          </a:p>
        </p:txBody>
      </p:sp>
      <p:sp>
        <p:nvSpPr>
          <p:cNvPr id="3" name="TextBox 2">
            <a:extLst>
              <a:ext uri="{FF2B5EF4-FFF2-40B4-BE49-F238E27FC236}">
                <a16:creationId xmlns:a16="http://schemas.microsoft.com/office/drawing/2014/main" id="{8256483A-D9B8-3EBA-6B72-A5447932DF80}"/>
              </a:ext>
            </a:extLst>
          </p:cNvPr>
          <p:cNvSpPr txBox="1"/>
          <p:nvPr/>
        </p:nvSpPr>
        <p:spPr>
          <a:xfrm>
            <a:off x="481998" y="1561914"/>
            <a:ext cx="7857018" cy="4170372"/>
          </a:xfrm>
          <a:prstGeom prst="rect">
            <a:avLst/>
          </a:prstGeom>
          <a:solidFill>
            <a:srgbClr val="927670">
              <a:alpha val="80000"/>
            </a:srgbClr>
          </a:solidFill>
          <a:ln w="63500">
            <a:noFill/>
          </a:ln>
        </p:spPr>
        <p:txBody>
          <a:bodyPr wrap="square" rtlCol="0">
            <a:spAutoFit/>
          </a:bodyPr>
          <a:lstStyle/>
          <a:p>
            <a:pPr>
              <a:spcAft>
                <a:spcPts val="600"/>
              </a:spcAft>
            </a:pP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Things we wish we could change…</a:t>
            </a:r>
          </a:p>
          <a:p>
            <a:pPr marL="571500" indent="-571500">
              <a:spcAft>
                <a:spcPts val="600"/>
              </a:spcAft>
              <a:buFont typeface="Arial" panose="020B0604020202020204" pitchFamily="34" charset="0"/>
              <a:buChar char="•"/>
            </a:pP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Relationship?</a:t>
            </a:r>
          </a:p>
          <a:p>
            <a:pPr marL="571500" indent="-571500">
              <a:spcAft>
                <a:spcPts val="600"/>
              </a:spcAft>
              <a:buFont typeface="Arial" panose="020B0604020202020204" pitchFamily="34" charset="0"/>
              <a:buChar char="•"/>
            </a:pP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Educational Opportunity / Job?</a:t>
            </a:r>
          </a:p>
          <a:p>
            <a:pPr marL="571500" indent="-571500">
              <a:spcAft>
                <a:spcPts val="600"/>
              </a:spcAft>
              <a:buFont typeface="Arial" panose="020B0604020202020204" pitchFamily="34" charset="0"/>
              <a:buChar char="•"/>
            </a:pP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Ministry Situation?</a:t>
            </a:r>
          </a:p>
          <a:p>
            <a:pPr marL="571500" indent="-571500">
              <a:spcAft>
                <a:spcPts val="600"/>
              </a:spcAft>
              <a:buFont typeface="Arial" panose="020B0604020202020204" pitchFamily="34" charset="0"/>
              <a:buChar char="•"/>
            </a:pP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Finances?</a:t>
            </a:r>
          </a:p>
          <a:p>
            <a:pPr marL="571500" indent="-571500">
              <a:spcAft>
                <a:spcPts val="600"/>
              </a:spcAft>
              <a:buFont typeface="Arial" panose="020B0604020202020204" pitchFamily="34" charset="0"/>
              <a:buChar char="•"/>
            </a:pP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Other?</a:t>
            </a:r>
          </a:p>
        </p:txBody>
      </p:sp>
      <p:sp>
        <p:nvSpPr>
          <p:cNvPr id="4" name="Rectangle: Rounded Corners 3">
            <a:extLst>
              <a:ext uri="{FF2B5EF4-FFF2-40B4-BE49-F238E27FC236}">
                <a16:creationId xmlns:a16="http://schemas.microsoft.com/office/drawing/2014/main" id="{42D8769F-8E81-83A9-6B16-20D1DBB54329}"/>
              </a:ext>
            </a:extLst>
          </p:cNvPr>
          <p:cNvSpPr/>
          <p:nvPr/>
        </p:nvSpPr>
        <p:spPr>
          <a:xfrm>
            <a:off x="5176433" y="4618495"/>
            <a:ext cx="6758094" cy="2037191"/>
          </a:xfrm>
          <a:prstGeom prst="roundRect">
            <a:avLst/>
          </a:prstGeom>
          <a:solidFill>
            <a:srgbClr val="927670"/>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effectLst>
                  <a:glow rad="101600">
                    <a:schemeClr val="bg1"/>
                  </a:glow>
                </a:effectLst>
                <a:latin typeface="Calibri" panose="020F0502020204030204" pitchFamily="34" charset="0"/>
                <a:cs typeface="Calibri" panose="020F0502020204030204" pitchFamily="34" charset="0"/>
              </a:rPr>
              <a:t>What are some ways we try to solve these problems on our own rather than looking to God?</a:t>
            </a:r>
          </a:p>
        </p:txBody>
      </p:sp>
    </p:spTree>
    <p:extLst>
      <p:ext uri="{BB962C8B-B14F-4D97-AF65-F5344CB8AC3E}">
        <p14:creationId xmlns:p14="http://schemas.microsoft.com/office/powerpoint/2010/main" val="16888188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25C2-16CB-4B8C-BC96-1EC77D6ED653}"/>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25F6D012-A6DC-D270-31CA-A9A26F2EF3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6355"/>
          <a:stretch/>
        </p:blipFill>
        <p:spPr bwMode="auto">
          <a:xfrm>
            <a:off x="0" y="-1"/>
            <a:ext cx="12197646" cy="68538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59F53A5-F411-5D87-51F7-4BA81E1D43AE}"/>
              </a:ext>
            </a:extLst>
          </p:cNvPr>
          <p:cNvSpPr txBox="1"/>
          <p:nvPr/>
        </p:nvSpPr>
        <p:spPr>
          <a:xfrm>
            <a:off x="876998" y="4145"/>
            <a:ext cx="10438004" cy="923330"/>
          </a:xfrm>
          <a:prstGeom prst="rect">
            <a:avLst/>
          </a:prstGeom>
          <a:solidFill>
            <a:srgbClr val="927670"/>
          </a:solidFill>
        </p:spPr>
        <p:txBody>
          <a:bodyPr wrap="square" rtlCol="0">
            <a:spAutoFit/>
          </a:bodyPr>
          <a:lstStyle/>
          <a:p>
            <a:pPr algn="ctr"/>
            <a:r>
              <a:rPr lang="en-US" sz="5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#4 – Cush (Isaiah 18)</a:t>
            </a:r>
          </a:p>
        </p:txBody>
      </p:sp>
      <p:sp>
        <p:nvSpPr>
          <p:cNvPr id="3" name="TextBox 2">
            <a:extLst>
              <a:ext uri="{FF2B5EF4-FFF2-40B4-BE49-F238E27FC236}">
                <a16:creationId xmlns:a16="http://schemas.microsoft.com/office/drawing/2014/main" id="{8256483A-D9B8-3EBA-6B72-A5447932DF80}"/>
              </a:ext>
            </a:extLst>
          </p:cNvPr>
          <p:cNvSpPr txBox="1"/>
          <p:nvPr/>
        </p:nvSpPr>
        <p:spPr>
          <a:xfrm>
            <a:off x="481998" y="1561914"/>
            <a:ext cx="7857018" cy="4170372"/>
          </a:xfrm>
          <a:prstGeom prst="rect">
            <a:avLst/>
          </a:prstGeom>
          <a:solidFill>
            <a:srgbClr val="927670">
              <a:alpha val="80000"/>
            </a:srgbClr>
          </a:solidFill>
          <a:ln w="63500">
            <a:noFill/>
          </a:ln>
        </p:spPr>
        <p:txBody>
          <a:bodyPr wrap="square" rtlCol="0">
            <a:spAutoFit/>
          </a:bodyPr>
          <a:lstStyle/>
          <a:p>
            <a:pPr>
              <a:spcAft>
                <a:spcPts val="600"/>
              </a:spcAft>
            </a:pP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Things we wish we could change…</a:t>
            </a:r>
          </a:p>
          <a:p>
            <a:pPr marL="571500" indent="-571500">
              <a:spcAft>
                <a:spcPts val="600"/>
              </a:spcAft>
              <a:buFont typeface="Arial" panose="020B0604020202020204" pitchFamily="34" charset="0"/>
              <a:buChar char="•"/>
            </a:pP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Relationship?</a:t>
            </a:r>
          </a:p>
          <a:p>
            <a:pPr marL="571500" indent="-571500">
              <a:spcAft>
                <a:spcPts val="600"/>
              </a:spcAft>
              <a:buFont typeface="Arial" panose="020B0604020202020204" pitchFamily="34" charset="0"/>
              <a:buChar char="•"/>
            </a:pP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Educational Opportunity / Job?</a:t>
            </a:r>
          </a:p>
          <a:p>
            <a:pPr marL="571500" indent="-571500">
              <a:spcAft>
                <a:spcPts val="600"/>
              </a:spcAft>
              <a:buFont typeface="Arial" panose="020B0604020202020204" pitchFamily="34" charset="0"/>
              <a:buChar char="•"/>
            </a:pP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Ministry Situation?</a:t>
            </a:r>
          </a:p>
          <a:p>
            <a:pPr marL="571500" indent="-571500">
              <a:spcAft>
                <a:spcPts val="600"/>
              </a:spcAft>
              <a:buFont typeface="Arial" panose="020B0604020202020204" pitchFamily="34" charset="0"/>
              <a:buChar char="•"/>
            </a:pP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Finances?</a:t>
            </a:r>
          </a:p>
          <a:p>
            <a:pPr marL="571500" indent="-571500">
              <a:spcAft>
                <a:spcPts val="600"/>
              </a:spcAft>
              <a:buFont typeface="Arial" panose="020B0604020202020204" pitchFamily="34" charset="0"/>
              <a:buChar char="•"/>
            </a:pP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Other?</a:t>
            </a:r>
          </a:p>
        </p:txBody>
      </p:sp>
      <p:sp>
        <p:nvSpPr>
          <p:cNvPr id="2" name="Rectangle: Rounded Corners 1">
            <a:extLst>
              <a:ext uri="{FF2B5EF4-FFF2-40B4-BE49-F238E27FC236}">
                <a16:creationId xmlns:a16="http://schemas.microsoft.com/office/drawing/2014/main" id="{D167CAD1-D991-4B57-0CBD-E7FD2EBBCB6A}"/>
              </a:ext>
            </a:extLst>
          </p:cNvPr>
          <p:cNvSpPr/>
          <p:nvPr/>
        </p:nvSpPr>
        <p:spPr>
          <a:xfrm>
            <a:off x="5926502" y="3864487"/>
            <a:ext cx="6081632" cy="2502238"/>
          </a:xfrm>
          <a:prstGeom prst="roundRect">
            <a:avLst/>
          </a:prstGeom>
          <a:solidFill>
            <a:srgbClr val="927670"/>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buFont typeface="Arial" panose="020B0604020202020204" pitchFamily="34" charset="0"/>
              <a:buChar char="•"/>
            </a:pPr>
            <a:r>
              <a:rPr lang="en-US" sz="3600" b="1" dirty="0">
                <a:solidFill>
                  <a:schemeClr val="tx1"/>
                </a:solidFill>
                <a:effectLst>
                  <a:glow rad="101600">
                    <a:schemeClr val="bg1"/>
                  </a:glow>
                </a:effectLst>
                <a:latin typeface="Calibri" panose="020F0502020204030204" pitchFamily="34" charset="0"/>
                <a:cs typeface="Calibri" panose="020F0502020204030204" pitchFamily="34" charset="0"/>
              </a:rPr>
              <a:t>Have you obeyed in every way you know how?</a:t>
            </a:r>
          </a:p>
          <a:p>
            <a:pPr marL="571500" indent="-571500">
              <a:buFont typeface="Arial" panose="020B0604020202020204" pitchFamily="34" charset="0"/>
              <a:buChar char="•"/>
            </a:pPr>
            <a:r>
              <a:rPr lang="en-US" sz="3600" b="1" dirty="0">
                <a:solidFill>
                  <a:schemeClr val="tx1"/>
                </a:solidFill>
                <a:effectLst>
                  <a:glow rad="101600">
                    <a:schemeClr val="bg1"/>
                  </a:glow>
                </a:effectLst>
                <a:latin typeface="Calibri" panose="020F0502020204030204" pitchFamily="34" charset="0"/>
                <a:cs typeface="Calibri" panose="020F0502020204030204" pitchFamily="34" charset="0"/>
              </a:rPr>
              <a:t>Are you now willing to wait – looking to God?</a:t>
            </a:r>
          </a:p>
        </p:txBody>
      </p:sp>
    </p:spTree>
    <p:extLst>
      <p:ext uri="{BB962C8B-B14F-4D97-AF65-F5344CB8AC3E}">
        <p14:creationId xmlns:p14="http://schemas.microsoft.com/office/powerpoint/2010/main" val="57160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EF5D5-8078-8E13-10F5-E3D5D01F633E}"/>
              </a:ext>
            </a:extLst>
          </p:cNvPr>
          <p:cNvSpPr txBox="1"/>
          <p:nvPr/>
        </p:nvSpPr>
        <p:spPr>
          <a:xfrm>
            <a:off x="918063" y="24489"/>
            <a:ext cx="10355874" cy="830997"/>
          </a:xfrm>
          <a:prstGeom prst="rect">
            <a:avLst/>
          </a:prstGeom>
          <a:noFill/>
          <a:ln w="63500">
            <a:noFill/>
          </a:ln>
        </p:spPr>
        <p:txBody>
          <a:bodyPr wrap="square" rtlCol="0">
            <a:spAutoFit/>
          </a:bodyPr>
          <a:lstStyle/>
          <a:p>
            <a:pPr algn="ctr"/>
            <a:r>
              <a:rPr lang="en-US" sz="4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Book of Isaiah</a:t>
            </a:r>
          </a:p>
        </p:txBody>
      </p:sp>
      <p:sp>
        <p:nvSpPr>
          <p:cNvPr id="4" name="TextBox 3">
            <a:extLst>
              <a:ext uri="{FF2B5EF4-FFF2-40B4-BE49-F238E27FC236}">
                <a16:creationId xmlns:a16="http://schemas.microsoft.com/office/drawing/2014/main" id="{350528DB-B47E-2BB8-EECB-D2F860AAFECE}"/>
              </a:ext>
            </a:extLst>
          </p:cNvPr>
          <p:cNvSpPr txBox="1"/>
          <p:nvPr/>
        </p:nvSpPr>
        <p:spPr>
          <a:xfrm>
            <a:off x="302989" y="1024673"/>
            <a:ext cx="5805335" cy="646331"/>
          </a:xfrm>
          <a:prstGeom prst="rect">
            <a:avLst/>
          </a:prstGeom>
          <a:noFill/>
          <a:ln w="63500">
            <a:noFill/>
          </a:ln>
        </p:spPr>
        <p:txBody>
          <a:bodyPr wrap="square" rtlCol="0">
            <a:spAutoFit/>
          </a:bodyPr>
          <a:lstStyle/>
          <a:p>
            <a:pPr algn="ctr"/>
            <a:r>
              <a:rPr lang="en-US" sz="36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Chapters 1-39 - Judgment</a:t>
            </a:r>
          </a:p>
        </p:txBody>
      </p:sp>
      <p:sp>
        <p:nvSpPr>
          <p:cNvPr id="6" name="Rectangle 5">
            <a:extLst>
              <a:ext uri="{FF2B5EF4-FFF2-40B4-BE49-F238E27FC236}">
                <a16:creationId xmlns:a16="http://schemas.microsoft.com/office/drawing/2014/main" id="{3E951134-4CA3-03BE-7075-5EB10AFC6FFE}"/>
              </a:ext>
            </a:extLst>
          </p:cNvPr>
          <p:cNvSpPr/>
          <p:nvPr/>
        </p:nvSpPr>
        <p:spPr>
          <a:xfrm>
            <a:off x="389744" y="1019331"/>
            <a:ext cx="11332564" cy="5471410"/>
          </a:xfrm>
          <a:prstGeom prst="rect">
            <a:avLst/>
          </a:prstGeom>
          <a:no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8661B5FD-0F20-0A96-B438-95F075474317}"/>
              </a:ext>
            </a:extLst>
          </p:cNvPr>
          <p:cNvCxnSpPr/>
          <p:nvPr/>
        </p:nvCxnSpPr>
        <p:spPr>
          <a:xfrm>
            <a:off x="389744" y="1678898"/>
            <a:ext cx="11332564"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B0ACAF-7E77-7E27-609B-FFE15105B140}"/>
              </a:ext>
            </a:extLst>
          </p:cNvPr>
          <p:cNvCxnSpPr>
            <a:cxnSpLocks/>
          </p:cNvCxnSpPr>
          <p:nvPr/>
        </p:nvCxnSpPr>
        <p:spPr>
          <a:xfrm>
            <a:off x="5916971" y="1035118"/>
            <a:ext cx="0" cy="547141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DECB31F-CDC7-DA3C-CE18-8440D255BE02}"/>
              </a:ext>
            </a:extLst>
          </p:cNvPr>
          <p:cNvSpPr txBox="1"/>
          <p:nvPr/>
        </p:nvSpPr>
        <p:spPr>
          <a:xfrm>
            <a:off x="5916971" y="1035118"/>
            <a:ext cx="5805337" cy="646331"/>
          </a:xfrm>
          <a:prstGeom prst="rect">
            <a:avLst/>
          </a:prstGeom>
          <a:noFill/>
          <a:ln w="63500">
            <a:noFill/>
          </a:ln>
        </p:spPr>
        <p:txBody>
          <a:bodyPr wrap="square" rtlCol="0">
            <a:spAutoFit/>
          </a:bodyPr>
          <a:lstStyle/>
          <a:p>
            <a:pPr algn="ctr"/>
            <a:r>
              <a:rPr lang="en-US" sz="36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Chapters 40-66 - Restoration</a:t>
            </a:r>
          </a:p>
        </p:txBody>
      </p:sp>
      <p:sp>
        <p:nvSpPr>
          <p:cNvPr id="12" name="TextBox 11">
            <a:extLst>
              <a:ext uri="{FF2B5EF4-FFF2-40B4-BE49-F238E27FC236}">
                <a16:creationId xmlns:a16="http://schemas.microsoft.com/office/drawing/2014/main" id="{ECFCCB1E-2804-BD18-6E98-292624E0628B}"/>
              </a:ext>
            </a:extLst>
          </p:cNvPr>
          <p:cNvSpPr txBox="1"/>
          <p:nvPr/>
        </p:nvSpPr>
        <p:spPr>
          <a:xfrm>
            <a:off x="521991" y="1762665"/>
            <a:ext cx="5255926" cy="4524315"/>
          </a:xfrm>
          <a:prstGeom prst="rect">
            <a:avLst/>
          </a:prstGeom>
          <a:noFill/>
          <a:ln w="63500">
            <a:noFill/>
          </a:ln>
        </p:spPr>
        <p:txBody>
          <a:bodyPr wrap="square" rtlCol="0">
            <a:spAutoFit/>
          </a:bodyPr>
          <a:lstStyle/>
          <a:p>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Focus: 	Isaiah’s Day</a:t>
            </a:r>
          </a:p>
          <a:p>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1-6:  	Introduction</a:t>
            </a:r>
          </a:p>
          <a:p>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7-12:	Assyrian Invasion /</a:t>
            </a:r>
          </a:p>
          <a:p>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Messiah</a:t>
            </a:r>
          </a:p>
          <a:p>
            <a:r>
              <a:rPr lang="en-US" sz="36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13-27:	God’s Universal </a:t>
            </a:r>
          </a:p>
          <a:p>
            <a:r>
              <a:rPr lang="en-US" sz="36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Kingdom</a:t>
            </a:r>
          </a:p>
          <a:p>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28-39:	God as the Lord of </a:t>
            </a:r>
          </a:p>
          <a:p>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History</a:t>
            </a:r>
          </a:p>
        </p:txBody>
      </p:sp>
      <p:sp>
        <p:nvSpPr>
          <p:cNvPr id="3" name="TextBox 2">
            <a:extLst>
              <a:ext uri="{FF2B5EF4-FFF2-40B4-BE49-F238E27FC236}">
                <a16:creationId xmlns:a16="http://schemas.microsoft.com/office/drawing/2014/main" id="{D3A20214-06E8-1C77-B215-B3D60240A6E6}"/>
              </a:ext>
            </a:extLst>
          </p:cNvPr>
          <p:cNvSpPr txBox="1"/>
          <p:nvPr/>
        </p:nvSpPr>
        <p:spPr>
          <a:xfrm>
            <a:off x="6069719" y="1746878"/>
            <a:ext cx="5255926" cy="646331"/>
          </a:xfrm>
          <a:prstGeom prst="rect">
            <a:avLst/>
          </a:prstGeom>
          <a:noFill/>
          <a:ln w="63500">
            <a:noFill/>
          </a:ln>
        </p:spPr>
        <p:txBody>
          <a:bodyPr wrap="square" rtlCol="0">
            <a:spAutoFit/>
          </a:bodyPr>
          <a:lstStyle/>
          <a:p>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Focus: 	Future</a:t>
            </a:r>
          </a:p>
        </p:txBody>
      </p:sp>
    </p:spTree>
    <p:extLst>
      <p:ext uri="{BB962C8B-B14F-4D97-AF65-F5344CB8AC3E}">
        <p14:creationId xmlns:p14="http://schemas.microsoft.com/office/powerpoint/2010/main" val="12519215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E41589D-E4C9-C3A5-86A2-5FD2301ACC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844" b="872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4D2ABA-44B2-1086-3F7A-B82B9D9D34CE}"/>
              </a:ext>
            </a:extLst>
          </p:cNvPr>
          <p:cNvSpPr txBox="1"/>
          <p:nvPr/>
        </p:nvSpPr>
        <p:spPr>
          <a:xfrm>
            <a:off x="876998" y="4145"/>
            <a:ext cx="10438004" cy="923330"/>
          </a:xfrm>
          <a:prstGeom prst="rect">
            <a:avLst/>
          </a:prstGeom>
          <a:noFill/>
        </p:spPr>
        <p:txBody>
          <a:bodyPr wrap="square" rtlCol="0">
            <a:spAutoFit/>
          </a:bodyPr>
          <a:lstStyle/>
          <a:p>
            <a:pPr algn="ctr"/>
            <a:r>
              <a:rPr lang="en-US" sz="54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Oracle #4 – Syria / Israel (Isaiah 17)</a:t>
            </a:r>
          </a:p>
        </p:txBody>
      </p:sp>
      <p:sp>
        <p:nvSpPr>
          <p:cNvPr id="6" name="TextBox 5">
            <a:extLst>
              <a:ext uri="{FF2B5EF4-FFF2-40B4-BE49-F238E27FC236}">
                <a16:creationId xmlns:a16="http://schemas.microsoft.com/office/drawing/2014/main" id="{50FF03FF-8B56-A29F-5D3E-7028CF471EDA}"/>
              </a:ext>
            </a:extLst>
          </p:cNvPr>
          <p:cNvSpPr txBox="1"/>
          <p:nvPr/>
        </p:nvSpPr>
        <p:spPr>
          <a:xfrm>
            <a:off x="1823357" y="1471504"/>
            <a:ext cx="8545285" cy="5078313"/>
          </a:xfrm>
          <a:prstGeom prst="rect">
            <a:avLst/>
          </a:prstGeom>
          <a:solidFill>
            <a:srgbClr val="171413">
              <a:alpha val="70000"/>
            </a:srgbClr>
          </a:solidFill>
        </p:spPr>
        <p:txBody>
          <a:bodyPr wrap="square" rtlCol="0">
            <a:spAutoFit/>
          </a:bodyPr>
          <a:lstStyle/>
          <a:p>
            <a:r>
              <a:rPr lang="en-US" sz="36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To you I lift up my eyes</a:t>
            </a:r>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O you who are enthroned in the heavens!</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Behold, as the eyes of servants</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look to the hand of their master,</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as the eyes of a maidservant</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to the hand of her mistress,</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so our eyes look to the Lord our God,</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till he has mercy upon us.       </a:t>
            </a:r>
          </a:p>
          <a:p>
            <a:r>
              <a:rPr lang="en-US" sz="36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Psalm 123:1-2</a:t>
            </a:r>
          </a:p>
        </p:txBody>
      </p:sp>
    </p:spTree>
    <p:extLst>
      <p:ext uri="{BB962C8B-B14F-4D97-AF65-F5344CB8AC3E}">
        <p14:creationId xmlns:p14="http://schemas.microsoft.com/office/powerpoint/2010/main" val="21826467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62A451-E199-02C4-247A-7750B1EE9B08}"/>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32280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12192000" cy="685800"/>
          </a:xfrm>
        </p:spPr>
        <p:txBody>
          <a:bodyPr/>
          <a:lstStyle/>
          <a:p>
            <a:pPr eaLnBrk="1" hangingPunct="1">
              <a:defRPr/>
            </a:pPr>
            <a:r>
              <a:rPr lang="en-US" sz="3733" b="1" dirty="0">
                <a:solidFill>
                  <a:srgbClr val="FFFFFF"/>
                </a:solidFill>
                <a:latin typeface="Arial" charset="0"/>
                <a:ea typeface="ＭＳ Ｐゴシック" charset="0"/>
              </a:rPr>
              <a:t>OT Preaching link at </a:t>
            </a:r>
            <a:r>
              <a:rPr lang="en-US" sz="3733" b="1" dirty="0" err="1">
                <a:solidFill>
                  <a:srgbClr val="FFFFFF"/>
                </a:solidFill>
                <a:latin typeface="Arial" charset="0"/>
                <a:ea typeface="ＭＳ Ｐゴシック" charset="0"/>
              </a:rPr>
              <a:t>BibleStudyDownloads.org</a:t>
            </a:r>
            <a:endParaRPr lang="en-US" sz="14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12192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4267"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for free!</a:t>
            </a:r>
            <a:endParaRPr kumimoji="0" lang="en-US" sz="1467"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58897" y="636982"/>
            <a:ext cx="12309796"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31" y="2222340"/>
            <a:ext cx="8204283" cy="3483595"/>
          </a:xfrm>
          <a:prstGeom prst="rect">
            <a:avLst/>
          </a:prstGeom>
        </p:spPr>
      </p:pic>
    </p:spTree>
    <p:extLst>
      <p:ext uri="{BB962C8B-B14F-4D97-AF65-F5344CB8AC3E}">
        <p14:creationId xmlns:p14="http://schemas.microsoft.com/office/powerpoint/2010/main" val="389244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EF5D5-8078-8E13-10F5-E3D5D01F633E}"/>
              </a:ext>
            </a:extLst>
          </p:cNvPr>
          <p:cNvSpPr txBox="1"/>
          <p:nvPr/>
        </p:nvSpPr>
        <p:spPr>
          <a:xfrm>
            <a:off x="918063" y="24489"/>
            <a:ext cx="10355874" cy="769441"/>
          </a:xfrm>
          <a:prstGeom prst="rect">
            <a:avLst/>
          </a:prstGeom>
          <a:noFill/>
          <a:ln w="63500">
            <a:noFill/>
          </a:ln>
        </p:spPr>
        <p:txBody>
          <a:bodyPr wrap="square" rtlCol="0">
            <a:spAutoFit/>
          </a:bodyPr>
          <a:lstStyle/>
          <a:p>
            <a:pPr algn="ctr"/>
            <a:r>
              <a:rPr lang="en-US" sz="44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Isaiah 13-27: God’s Universal Kingdom</a:t>
            </a:r>
          </a:p>
        </p:txBody>
      </p:sp>
      <p:sp>
        <p:nvSpPr>
          <p:cNvPr id="3" name="TextBox 2">
            <a:extLst>
              <a:ext uri="{FF2B5EF4-FFF2-40B4-BE49-F238E27FC236}">
                <a16:creationId xmlns:a16="http://schemas.microsoft.com/office/drawing/2014/main" id="{F4F66C1A-B98B-51A6-9A07-395956E353F3}"/>
              </a:ext>
            </a:extLst>
          </p:cNvPr>
          <p:cNvSpPr txBox="1"/>
          <p:nvPr/>
        </p:nvSpPr>
        <p:spPr>
          <a:xfrm>
            <a:off x="307665" y="733566"/>
            <a:ext cx="11103219" cy="646331"/>
          </a:xfrm>
          <a:prstGeom prst="rect">
            <a:avLst/>
          </a:prstGeom>
          <a:noFill/>
          <a:ln w="63500">
            <a:noFill/>
          </a:ln>
        </p:spPr>
        <p:txBody>
          <a:bodyPr wrap="square" rtlCol="0">
            <a:spAutoFit/>
          </a:bodyPr>
          <a:lstStyle/>
          <a:p>
            <a:pPr marL="571500" indent="-571500">
              <a:spcAft>
                <a:spcPts val="1200"/>
              </a:spcAft>
              <a:buFont typeface="Arial" panose="020B0604020202020204" pitchFamily="34" charset="0"/>
              <a:buChar char="•"/>
            </a:pP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Chapters 13-23:  10 Oracles Regarding the Nations</a:t>
            </a:r>
          </a:p>
        </p:txBody>
      </p:sp>
      <p:sp>
        <p:nvSpPr>
          <p:cNvPr id="5" name="TextBox 4">
            <a:extLst>
              <a:ext uri="{FF2B5EF4-FFF2-40B4-BE49-F238E27FC236}">
                <a16:creationId xmlns:a16="http://schemas.microsoft.com/office/drawing/2014/main" id="{393DD4ED-FCF6-60B7-CE0E-79A4CA0FADED}"/>
              </a:ext>
            </a:extLst>
          </p:cNvPr>
          <p:cNvSpPr txBox="1"/>
          <p:nvPr/>
        </p:nvSpPr>
        <p:spPr>
          <a:xfrm>
            <a:off x="873082" y="1319694"/>
            <a:ext cx="5956439" cy="2862322"/>
          </a:xfrm>
          <a:prstGeom prst="rect">
            <a:avLst/>
          </a:prstGeom>
          <a:noFill/>
        </p:spPr>
        <p:txBody>
          <a:bodyPr wrap="none" rtlCol="0">
            <a:spAutoFit/>
          </a:bodyPr>
          <a:lstStyle/>
          <a:p>
            <a:pPr marL="285750" indent="-285750">
              <a:buFont typeface="Arial" panose="020B0604020202020204" pitchFamily="34" charset="0"/>
              <a:buChar char="•"/>
            </a:pPr>
            <a:r>
              <a:rPr lang="en-US" sz="3600" b="1" dirty="0">
                <a:latin typeface="Calibri" panose="020F0502020204030204" pitchFamily="34" charset="0"/>
                <a:ea typeface="Calibri" panose="020F0502020204030204" pitchFamily="34" charset="0"/>
                <a:cs typeface="Calibri" panose="020F0502020204030204" pitchFamily="34" charset="0"/>
              </a:rPr>
              <a:t>Babylon (13:1-14:27)</a:t>
            </a:r>
          </a:p>
          <a:p>
            <a:pPr marL="285750" indent="-285750">
              <a:buFont typeface="Arial" panose="020B0604020202020204" pitchFamily="34" charset="0"/>
              <a:buChar char="•"/>
            </a:pPr>
            <a:r>
              <a:rPr lang="en-US" sz="3600" b="1" dirty="0">
                <a:latin typeface="Calibri" panose="020F0502020204030204" pitchFamily="34" charset="0"/>
                <a:ea typeface="Calibri" panose="020F0502020204030204" pitchFamily="34" charset="0"/>
                <a:cs typeface="Calibri" panose="020F0502020204030204" pitchFamily="34" charset="0"/>
              </a:rPr>
              <a:t>Philistia (14:28-32)</a:t>
            </a:r>
          </a:p>
          <a:p>
            <a:pPr marL="285750" indent="-285750">
              <a:buFont typeface="Arial" panose="020B0604020202020204" pitchFamily="34" charset="0"/>
              <a:buChar char="•"/>
            </a:pPr>
            <a:r>
              <a:rPr lang="en-US" sz="3600" b="1" dirty="0">
                <a:latin typeface="Calibri" panose="020F0502020204030204" pitchFamily="34" charset="0"/>
                <a:ea typeface="Calibri" panose="020F0502020204030204" pitchFamily="34" charset="0"/>
                <a:cs typeface="Calibri" panose="020F0502020204030204" pitchFamily="34" charset="0"/>
              </a:rPr>
              <a:t>Moab (15:1-16:14)</a:t>
            </a:r>
          </a:p>
          <a:p>
            <a:pPr marL="285750" indent="-285750">
              <a:buFont typeface="Arial" panose="020B0604020202020204" pitchFamily="34" charset="0"/>
              <a:buChar char="•"/>
            </a:pP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Syria/Israel/Cush (17:1-18:7)</a:t>
            </a:r>
          </a:p>
          <a:p>
            <a:pPr marL="285750" indent="-285750">
              <a:buFont typeface="Arial" panose="020B0604020202020204" pitchFamily="34" charset="0"/>
              <a:buChar char="•"/>
            </a:pPr>
            <a:r>
              <a:rPr lang="en-US" sz="3600" b="1" dirty="0">
                <a:latin typeface="Calibri" panose="020F0502020204030204" pitchFamily="34" charset="0"/>
                <a:ea typeface="Calibri" panose="020F0502020204030204" pitchFamily="34" charset="0"/>
                <a:cs typeface="Calibri" panose="020F0502020204030204" pitchFamily="34" charset="0"/>
              </a:rPr>
              <a:t>Egypt (19:1-20:6)</a:t>
            </a:r>
          </a:p>
        </p:txBody>
      </p:sp>
      <p:sp>
        <p:nvSpPr>
          <p:cNvPr id="6" name="TextBox 5">
            <a:extLst>
              <a:ext uri="{FF2B5EF4-FFF2-40B4-BE49-F238E27FC236}">
                <a16:creationId xmlns:a16="http://schemas.microsoft.com/office/drawing/2014/main" id="{1A28B056-AEBE-213A-0A4C-C6BD72A617EB}"/>
              </a:ext>
            </a:extLst>
          </p:cNvPr>
          <p:cNvSpPr txBox="1"/>
          <p:nvPr/>
        </p:nvSpPr>
        <p:spPr>
          <a:xfrm>
            <a:off x="7482658" y="1319694"/>
            <a:ext cx="4522392" cy="2862322"/>
          </a:xfrm>
          <a:prstGeom prst="rect">
            <a:avLst/>
          </a:prstGeom>
          <a:noFill/>
        </p:spPr>
        <p:txBody>
          <a:bodyPr wrap="none" rtlCol="0">
            <a:spAutoFit/>
          </a:bodyPr>
          <a:lstStyle/>
          <a:p>
            <a:pPr marL="571500" indent="-571500">
              <a:buFont typeface="Arial" panose="020B0604020202020204" pitchFamily="34" charset="0"/>
              <a:buChar char="•"/>
            </a:pPr>
            <a:r>
              <a:rPr lang="en-US" sz="3600" b="1">
                <a:latin typeface="Calibri" panose="020F0502020204030204" pitchFamily="34" charset="0"/>
                <a:ea typeface="Calibri" panose="020F0502020204030204" pitchFamily="34" charset="0"/>
                <a:cs typeface="Calibri" panose="020F0502020204030204" pitchFamily="34" charset="0"/>
              </a:rPr>
              <a:t>Babylon (21:1-10)</a:t>
            </a:r>
          </a:p>
          <a:p>
            <a:pPr marL="571500" indent="-571500">
              <a:buFont typeface="Arial" panose="020B0604020202020204" pitchFamily="34" charset="0"/>
              <a:buChar char="•"/>
            </a:pPr>
            <a:r>
              <a:rPr lang="en-US" sz="3600" b="1">
                <a:latin typeface="Calibri" panose="020F0502020204030204" pitchFamily="34" charset="0"/>
                <a:ea typeface="Calibri" panose="020F0502020204030204" pitchFamily="34" charset="0"/>
                <a:cs typeface="Calibri" panose="020F0502020204030204" pitchFamily="34" charset="0"/>
              </a:rPr>
              <a:t>Edom (21:11-12)</a:t>
            </a:r>
          </a:p>
          <a:p>
            <a:pPr marL="571500" indent="-571500">
              <a:buFont typeface="Arial" panose="020B0604020202020204" pitchFamily="34" charset="0"/>
              <a:buChar char="•"/>
            </a:pPr>
            <a:r>
              <a:rPr lang="en-US" sz="3600" b="1">
                <a:latin typeface="Calibri" panose="020F0502020204030204" pitchFamily="34" charset="0"/>
                <a:ea typeface="Calibri" panose="020F0502020204030204" pitchFamily="34" charset="0"/>
                <a:cs typeface="Calibri" panose="020F0502020204030204" pitchFamily="34" charset="0"/>
              </a:rPr>
              <a:t>Arabia (21:13-17)</a:t>
            </a:r>
          </a:p>
          <a:p>
            <a:pPr marL="571500" indent="-571500">
              <a:buFont typeface="Arial" panose="020B0604020202020204" pitchFamily="34" charset="0"/>
              <a:buChar char="•"/>
            </a:pPr>
            <a:r>
              <a:rPr lang="en-US" sz="3600" b="1">
                <a:latin typeface="Calibri" panose="020F0502020204030204" pitchFamily="34" charset="0"/>
                <a:ea typeface="Calibri" panose="020F0502020204030204" pitchFamily="34" charset="0"/>
                <a:cs typeface="Calibri" panose="020F0502020204030204" pitchFamily="34" charset="0"/>
              </a:rPr>
              <a:t>Jerusalem (22:1-25)</a:t>
            </a:r>
          </a:p>
          <a:p>
            <a:pPr marL="571500" indent="-571500">
              <a:buFont typeface="Arial" panose="020B0604020202020204" pitchFamily="34" charset="0"/>
              <a:buChar char="•"/>
            </a:pPr>
            <a:r>
              <a:rPr lang="en-US" sz="3600" b="1" err="1">
                <a:latin typeface="Calibri" panose="020F0502020204030204" pitchFamily="34" charset="0"/>
                <a:ea typeface="Calibri" panose="020F0502020204030204" pitchFamily="34" charset="0"/>
                <a:cs typeface="Calibri" panose="020F0502020204030204" pitchFamily="34" charset="0"/>
              </a:rPr>
              <a:t>Tyre</a:t>
            </a:r>
            <a:r>
              <a:rPr lang="en-US" sz="3600" b="1">
                <a:latin typeface="Calibri" panose="020F0502020204030204" pitchFamily="34" charset="0"/>
                <a:ea typeface="Calibri" panose="020F0502020204030204" pitchFamily="34" charset="0"/>
                <a:cs typeface="Calibri" panose="020F0502020204030204" pitchFamily="34" charset="0"/>
              </a:rPr>
              <a:t> (23:1-18)</a:t>
            </a:r>
          </a:p>
        </p:txBody>
      </p:sp>
      <p:sp>
        <p:nvSpPr>
          <p:cNvPr id="7" name="TextBox 6">
            <a:extLst>
              <a:ext uri="{FF2B5EF4-FFF2-40B4-BE49-F238E27FC236}">
                <a16:creationId xmlns:a16="http://schemas.microsoft.com/office/drawing/2014/main" id="{72D95FA7-85FD-40CD-90DE-43A9657DDCE0}"/>
              </a:ext>
            </a:extLst>
          </p:cNvPr>
          <p:cNvSpPr txBox="1"/>
          <p:nvPr/>
        </p:nvSpPr>
        <p:spPr>
          <a:xfrm>
            <a:off x="307665" y="4221255"/>
            <a:ext cx="11103219" cy="2539157"/>
          </a:xfrm>
          <a:prstGeom prst="rect">
            <a:avLst/>
          </a:prstGeom>
          <a:noFill/>
          <a:ln w="63500">
            <a:noFill/>
          </a:ln>
        </p:spPr>
        <p:txBody>
          <a:bodyPr wrap="square" rtlCol="0">
            <a:spAutoFit/>
          </a:bodyPr>
          <a:lstStyle/>
          <a:p>
            <a:pPr marL="571500" indent="-571500">
              <a:spcAft>
                <a:spcPts val="600"/>
              </a:spcAft>
              <a:buFont typeface="Arial" panose="020B0604020202020204" pitchFamily="34" charset="0"/>
              <a:buChar char="•"/>
            </a:pP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 24: Worldwide Judgment / A Remnant</a:t>
            </a:r>
          </a:p>
          <a:p>
            <a:pPr marL="571500" indent="-571500">
              <a:spcAft>
                <a:spcPts val="600"/>
              </a:spcAft>
              <a:buFont typeface="Arial" panose="020B0604020202020204" pitchFamily="34" charset="0"/>
              <a:buChar char="•"/>
            </a:pP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 25: Fulfillment of God’s Plans</a:t>
            </a:r>
          </a:p>
          <a:p>
            <a:pPr marL="571500" indent="-571500">
              <a:spcAft>
                <a:spcPts val="600"/>
              </a:spcAft>
              <a:buFont typeface="Arial" panose="020B0604020202020204" pitchFamily="34" charset="0"/>
              <a:buChar char="•"/>
            </a:pP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 26: The People of God</a:t>
            </a:r>
          </a:p>
          <a:p>
            <a:pPr marL="571500" indent="-571500">
              <a:spcAft>
                <a:spcPts val="600"/>
              </a:spcAft>
              <a:buFont typeface="Arial" panose="020B0604020202020204" pitchFamily="34" charset="0"/>
              <a:buChar char="•"/>
            </a:pP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 27: Israel Fulfills its Purpose</a:t>
            </a:r>
          </a:p>
        </p:txBody>
      </p:sp>
    </p:spTree>
    <p:extLst>
      <p:ext uri="{BB962C8B-B14F-4D97-AF65-F5344CB8AC3E}">
        <p14:creationId xmlns:p14="http://schemas.microsoft.com/office/powerpoint/2010/main" val="17738238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raphic 43">
            <a:extLst>
              <a:ext uri="{FF2B5EF4-FFF2-40B4-BE49-F238E27FC236}">
                <a16:creationId xmlns:a16="http://schemas.microsoft.com/office/drawing/2014/main" id="{7E63FECB-9BD1-39BC-6857-3931F7EC12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36" y="0"/>
            <a:ext cx="12289535" cy="6858000"/>
          </a:xfrm>
          <a:prstGeom prst="rect">
            <a:avLst/>
          </a:prstGeom>
        </p:spPr>
      </p:pic>
      <p:sp>
        <p:nvSpPr>
          <p:cNvPr id="9" name="TextBox 8">
            <a:extLst>
              <a:ext uri="{FF2B5EF4-FFF2-40B4-BE49-F238E27FC236}">
                <a16:creationId xmlns:a16="http://schemas.microsoft.com/office/drawing/2014/main" id="{93494920-FB0F-A739-D860-CDC583AA0E9E}"/>
              </a:ext>
            </a:extLst>
          </p:cNvPr>
          <p:cNvSpPr txBox="1"/>
          <p:nvPr/>
        </p:nvSpPr>
        <p:spPr>
          <a:xfrm>
            <a:off x="3761627" y="1107414"/>
            <a:ext cx="3218060" cy="1323439"/>
          </a:xfrm>
          <a:prstGeom prst="rect">
            <a:avLst/>
          </a:prstGeom>
          <a:noFill/>
        </p:spPr>
        <p:txBody>
          <a:bodyPr wrap="none" rtlCol="0">
            <a:spAutoFit/>
          </a:bodyPr>
          <a:lstStyle/>
          <a:p>
            <a:r>
              <a:rPr lang="en-US" sz="8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Assyria</a:t>
            </a:r>
          </a:p>
        </p:txBody>
      </p:sp>
      <p:sp>
        <p:nvSpPr>
          <p:cNvPr id="37" name="TextBox 36">
            <a:extLst>
              <a:ext uri="{FF2B5EF4-FFF2-40B4-BE49-F238E27FC236}">
                <a16:creationId xmlns:a16="http://schemas.microsoft.com/office/drawing/2014/main" id="{CFB620CF-3D2E-ECAE-BD30-7F346B57B185}"/>
              </a:ext>
            </a:extLst>
          </p:cNvPr>
          <p:cNvSpPr txBox="1"/>
          <p:nvPr/>
        </p:nvSpPr>
        <p:spPr>
          <a:xfrm>
            <a:off x="782084" y="3638373"/>
            <a:ext cx="1435008" cy="707886"/>
          </a:xfrm>
          <a:prstGeom prst="rect">
            <a:avLst/>
          </a:prstGeom>
          <a:noFill/>
          <a:effectLst>
            <a:glow rad="127000">
              <a:schemeClr val="bg1"/>
            </a:glow>
          </a:effectLst>
        </p:spPr>
        <p:txBody>
          <a:bodyPr wrap="none" rtlCol="0">
            <a:spAutoFit/>
          </a:bodyPr>
          <a:lstStyle/>
          <a:p>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Judah</a:t>
            </a:r>
          </a:p>
        </p:txBody>
      </p:sp>
      <p:cxnSp>
        <p:nvCxnSpPr>
          <p:cNvPr id="38" name="Straight Connector 37">
            <a:extLst>
              <a:ext uri="{FF2B5EF4-FFF2-40B4-BE49-F238E27FC236}">
                <a16:creationId xmlns:a16="http://schemas.microsoft.com/office/drawing/2014/main" id="{5EB36362-48F5-1D8B-8AEE-34EAB6956574}"/>
              </a:ext>
            </a:extLst>
          </p:cNvPr>
          <p:cNvCxnSpPr>
            <a:cxnSpLocks/>
          </p:cNvCxnSpPr>
          <p:nvPr/>
        </p:nvCxnSpPr>
        <p:spPr>
          <a:xfrm flipV="1">
            <a:off x="2198406" y="3536226"/>
            <a:ext cx="797227" cy="532684"/>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6C7B3DB-B2B7-9536-DB2C-44B032344BC9}"/>
              </a:ext>
            </a:extLst>
          </p:cNvPr>
          <p:cNvSpPr txBox="1"/>
          <p:nvPr/>
        </p:nvSpPr>
        <p:spPr>
          <a:xfrm>
            <a:off x="6535240" y="4919317"/>
            <a:ext cx="5543697" cy="1815882"/>
          </a:xfrm>
          <a:prstGeom prst="rect">
            <a:avLst/>
          </a:prstGeom>
          <a:solidFill>
            <a:schemeClr val="accent1">
              <a:lumMod val="40000"/>
              <a:lumOff val="60000"/>
              <a:alpha val="60000"/>
            </a:schemeClr>
          </a:solidFill>
        </p:spPr>
        <p:txBody>
          <a:bodyPr wrap="none" rtlCol="0">
            <a:spAutoFit/>
          </a:bodyPr>
          <a:lstStyle/>
          <a:p>
            <a:r>
              <a:rPr lang="en-US" sz="72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Isaiah’s World</a:t>
            </a:r>
          </a:p>
          <a:p>
            <a:pPr algn="ctr"/>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(~740BC)</a:t>
            </a:r>
          </a:p>
        </p:txBody>
      </p:sp>
    </p:spTree>
    <p:extLst>
      <p:ext uri="{BB962C8B-B14F-4D97-AF65-F5344CB8AC3E}">
        <p14:creationId xmlns:p14="http://schemas.microsoft.com/office/powerpoint/2010/main" val="848475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raphic 43">
            <a:extLst>
              <a:ext uri="{FF2B5EF4-FFF2-40B4-BE49-F238E27FC236}">
                <a16:creationId xmlns:a16="http://schemas.microsoft.com/office/drawing/2014/main" id="{7E63FECB-9BD1-39BC-6857-3931F7EC12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36" y="0"/>
            <a:ext cx="12289535" cy="6858000"/>
          </a:xfrm>
          <a:prstGeom prst="rect">
            <a:avLst/>
          </a:prstGeom>
        </p:spPr>
      </p:pic>
      <p:sp>
        <p:nvSpPr>
          <p:cNvPr id="9" name="TextBox 8">
            <a:extLst>
              <a:ext uri="{FF2B5EF4-FFF2-40B4-BE49-F238E27FC236}">
                <a16:creationId xmlns:a16="http://schemas.microsoft.com/office/drawing/2014/main" id="{93494920-FB0F-A739-D860-CDC583AA0E9E}"/>
              </a:ext>
            </a:extLst>
          </p:cNvPr>
          <p:cNvSpPr txBox="1"/>
          <p:nvPr/>
        </p:nvSpPr>
        <p:spPr>
          <a:xfrm>
            <a:off x="3761627" y="1107414"/>
            <a:ext cx="3218060" cy="1323439"/>
          </a:xfrm>
          <a:prstGeom prst="rect">
            <a:avLst/>
          </a:prstGeom>
          <a:noFill/>
        </p:spPr>
        <p:txBody>
          <a:bodyPr wrap="none" rtlCol="0">
            <a:spAutoFit/>
          </a:bodyPr>
          <a:lstStyle/>
          <a:p>
            <a:r>
              <a:rPr lang="en-US" sz="8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Assyria</a:t>
            </a:r>
          </a:p>
        </p:txBody>
      </p:sp>
      <p:sp>
        <p:nvSpPr>
          <p:cNvPr id="10" name="TextBox 9">
            <a:extLst>
              <a:ext uri="{FF2B5EF4-FFF2-40B4-BE49-F238E27FC236}">
                <a16:creationId xmlns:a16="http://schemas.microsoft.com/office/drawing/2014/main" id="{F656331E-7CB3-7C26-A04F-F87682C841CC}"/>
              </a:ext>
            </a:extLst>
          </p:cNvPr>
          <p:cNvSpPr txBox="1"/>
          <p:nvPr/>
        </p:nvSpPr>
        <p:spPr>
          <a:xfrm>
            <a:off x="7559911" y="2721114"/>
            <a:ext cx="1919564" cy="707886"/>
          </a:xfrm>
          <a:prstGeom prst="rect">
            <a:avLst/>
          </a:prstGeom>
          <a:noFill/>
        </p:spPr>
        <p:txBody>
          <a:bodyPr wrap="none" rtlCol="0">
            <a:spAutoFit/>
          </a:bodyPr>
          <a:lstStyle/>
          <a:p>
            <a:r>
              <a:rPr lang="en-US" sz="4000" b="1" dirty="0">
                <a:solidFill>
                  <a:schemeClr val="bg1"/>
                </a:solidFill>
                <a:effectLst>
                  <a:glow rad="101600">
                    <a:schemeClr val="tx1">
                      <a:alpha val="80000"/>
                    </a:schemeClr>
                  </a:glow>
                </a:effectLst>
                <a:latin typeface="Calibri" panose="020F0502020204030204" pitchFamily="34" charset="0"/>
                <a:cs typeface="Calibri" panose="020F0502020204030204" pitchFamily="34" charset="0"/>
              </a:rPr>
              <a:t>Babylon</a:t>
            </a:r>
          </a:p>
        </p:txBody>
      </p:sp>
      <p:sp>
        <p:nvSpPr>
          <p:cNvPr id="11" name="TextBox 10">
            <a:extLst>
              <a:ext uri="{FF2B5EF4-FFF2-40B4-BE49-F238E27FC236}">
                <a16:creationId xmlns:a16="http://schemas.microsoft.com/office/drawing/2014/main" id="{E79CEF52-86A2-8D57-12B4-01BB24A8ADE9}"/>
              </a:ext>
            </a:extLst>
          </p:cNvPr>
          <p:cNvSpPr txBox="1"/>
          <p:nvPr/>
        </p:nvSpPr>
        <p:spPr>
          <a:xfrm>
            <a:off x="586087" y="6055626"/>
            <a:ext cx="1212191" cy="707886"/>
          </a:xfrm>
          <a:prstGeom prst="rect">
            <a:avLst/>
          </a:prstGeom>
          <a:noFill/>
        </p:spPr>
        <p:txBody>
          <a:bodyPr wrap="none" rtlCol="0">
            <a:spAutoFit/>
          </a:bodyPr>
          <a:lstStyle/>
          <a:p>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Cush</a:t>
            </a:r>
          </a:p>
        </p:txBody>
      </p:sp>
      <p:sp>
        <p:nvSpPr>
          <p:cNvPr id="12" name="TextBox 11">
            <a:extLst>
              <a:ext uri="{FF2B5EF4-FFF2-40B4-BE49-F238E27FC236}">
                <a16:creationId xmlns:a16="http://schemas.microsoft.com/office/drawing/2014/main" id="{E5B86318-9B9E-7150-AEFC-3EE2D5F8CFA7}"/>
              </a:ext>
            </a:extLst>
          </p:cNvPr>
          <p:cNvSpPr txBox="1"/>
          <p:nvPr/>
        </p:nvSpPr>
        <p:spPr>
          <a:xfrm>
            <a:off x="293479" y="4598682"/>
            <a:ext cx="1373709" cy="707886"/>
          </a:xfrm>
          <a:prstGeom prst="rect">
            <a:avLst/>
          </a:prstGeom>
          <a:noFill/>
        </p:spPr>
        <p:txBody>
          <a:bodyPr wrap="none" rtlCol="0">
            <a:spAutoFit/>
          </a:bodyPr>
          <a:lstStyle/>
          <a:p>
            <a:r>
              <a:rPr lang="en-US" sz="4000" b="1" dirty="0">
                <a:solidFill>
                  <a:schemeClr val="bg1"/>
                </a:solidFill>
                <a:effectLst>
                  <a:glow rad="101600">
                    <a:schemeClr val="tx1">
                      <a:alpha val="80000"/>
                    </a:schemeClr>
                  </a:glow>
                </a:effectLst>
                <a:latin typeface="Calibri" panose="020F0502020204030204" pitchFamily="34" charset="0"/>
                <a:cs typeface="Calibri" panose="020F0502020204030204" pitchFamily="34" charset="0"/>
              </a:rPr>
              <a:t>Egypt</a:t>
            </a:r>
          </a:p>
        </p:txBody>
      </p:sp>
      <p:grpSp>
        <p:nvGrpSpPr>
          <p:cNvPr id="5" name="Group 4">
            <a:extLst>
              <a:ext uri="{FF2B5EF4-FFF2-40B4-BE49-F238E27FC236}">
                <a16:creationId xmlns:a16="http://schemas.microsoft.com/office/drawing/2014/main" id="{5EA4B237-2B0F-DB0B-1D17-BEE95227094C}"/>
              </a:ext>
            </a:extLst>
          </p:cNvPr>
          <p:cNvGrpSpPr/>
          <p:nvPr/>
        </p:nvGrpSpPr>
        <p:grpSpPr>
          <a:xfrm>
            <a:off x="2884911" y="3978044"/>
            <a:ext cx="1395447" cy="941273"/>
            <a:chOff x="2884911" y="3978044"/>
            <a:chExt cx="1395447" cy="941273"/>
          </a:xfrm>
        </p:grpSpPr>
        <p:sp>
          <p:nvSpPr>
            <p:cNvPr id="13" name="TextBox 12">
              <a:extLst>
                <a:ext uri="{FF2B5EF4-FFF2-40B4-BE49-F238E27FC236}">
                  <a16:creationId xmlns:a16="http://schemas.microsoft.com/office/drawing/2014/main" id="{6F8C5E1F-5418-A675-9433-1C0A2485BEE3}"/>
                </a:ext>
              </a:extLst>
            </p:cNvPr>
            <p:cNvSpPr txBox="1"/>
            <p:nvPr/>
          </p:nvSpPr>
          <p:spPr>
            <a:xfrm>
              <a:off x="2884911" y="4211431"/>
              <a:ext cx="1395447"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Edom</a:t>
              </a:r>
            </a:p>
          </p:txBody>
        </p:sp>
        <p:cxnSp>
          <p:nvCxnSpPr>
            <p:cNvPr id="18" name="Straight Connector 17">
              <a:extLst>
                <a:ext uri="{FF2B5EF4-FFF2-40B4-BE49-F238E27FC236}">
                  <a16:creationId xmlns:a16="http://schemas.microsoft.com/office/drawing/2014/main" id="{FD1A7979-E48B-1283-C349-DF4A69514EDC}"/>
                </a:ext>
              </a:extLst>
            </p:cNvPr>
            <p:cNvCxnSpPr/>
            <p:nvPr/>
          </p:nvCxnSpPr>
          <p:spPr>
            <a:xfrm>
              <a:off x="3111375" y="3978044"/>
              <a:ext cx="180465" cy="466774"/>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9395A33C-8D37-F071-6CF2-B4C59281C89E}"/>
              </a:ext>
            </a:extLst>
          </p:cNvPr>
          <p:cNvGrpSpPr/>
          <p:nvPr/>
        </p:nvGrpSpPr>
        <p:grpSpPr>
          <a:xfrm>
            <a:off x="3430741" y="3594231"/>
            <a:ext cx="1523922" cy="858312"/>
            <a:chOff x="3430741" y="3594231"/>
            <a:chExt cx="1523922" cy="858312"/>
          </a:xfrm>
        </p:grpSpPr>
        <p:sp>
          <p:nvSpPr>
            <p:cNvPr id="16" name="TextBox 15">
              <a:extLst>
                <a:ext uri="{FF2B5EF4-FFF2-40B4-BE49-F238E27FC236}">
                  <a16:creationId xmlns:a16="http://schemas.microsoft.com/office/drawing/2014/main" id="{E898376D-6090-4A8C-E244-32799BF912BB}"/>
                </a:ext>
              </a:extLst>
            </p:cNvPr>
            <p:cNvSpPr txBox="1"/>
            <p:nvPr/>
          </p:nvSpPr>
          <p:spPr>
            <a:xfrm>
              <a:off x="3516449" y="3744657"/>
              <a:ext cx="1438214"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Moab</a:t>
              </a:r>
            </a:p>
          </p:txBody>
        </p:sp>
        <p:cxnSp>
          <p:nvCxnSpPr>
            <p:cNvPr id="19" name="Straight Connector 18">
              <a:extLst>
                <a:ext uri="{FF2B5EF4-FFF2-40B4-BE49-F238E27FC236}">
                  <a16:creationId xmlns:a16="http://schemas.microsoft.com/office/drawing/2014/main" id="{6641E7E5-547B-A8BE-9F0A-3DF06B270543}"/>
                </a:ext>
              </a:extLst>
            </p:cNvPr>
            <p:cNvCxnSpPr>
              <a:cxnSpLocks/>
            </p:cNvCxnSpPr>
            <p:nvPr/>
          </p:nvCxnSpPr>
          <p:spPr>
            <a:xfrm>
              <a:off x="3430741" y="3594231"/>
              <a:ext cx="394499" cy="338816"/>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88DC20A4-42D5-8C34-E97A-8BF0F50E699E}"/>
              </a:ext>
            </a:extLst>
          </p:cNvPr>
          <p:cNvGrpSpPr/>
          <p:nvPr/>
        </p:nvGrpSpPr>
        <p:grpSpPr>
          <a:xfrm>
            <a:off x="3516449" y="2645923"/>
            <a:ext cx="3261357" cy="707886"/>
            <a:chOff x="3516449" y="2645923"/>
            <a:chExt cx="3261357" cy="707886"/>
          </a:xfrm>
        </p:grpSpPr>
        <p:sp>
          <p:nvSpPr>
            <p:cNvPr id="15" name="TextBox 14">
              <a:extLst>
                <a:ext uri="{FF2B5EF4-FFF2-40B4-BE49-F238E27FC236}">
                  <a16:creationId xmlns:a16="http://schemas.microsoft.com/office/drawing/2014/main" id="{D134C6B4-F069-0CF8-8017-35594487884A}"/>
                </a:ext>
              </a:extLst>
            </p:cNvPr>
            <p:cNvSpPr txBox="1"/>
            <p:nvPr/>
          </p:nvSpPr>
          <p:spPr>
            <a:xfrm>
              <a:off x="3963509" y="2645923"/>
              <a:ext cx="2814297"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Aram (Syria)</a:t>
              </a:r>
            </a:p>
          </p:txBody>
        </p:sp>
        <p:cxnSp>
          <p:nvCxnSpPr>
            <p:cNvPr id="23" name="Straight Connector 22">
              <a:extLst>
                <a:ext uri="{FF2B5EF4-FFF2-40B4-BE49-F238E27FC236}">
                  <a16:creationId xmlns:a16="http://schemas.microsoft.com/office/drawing/2014/main" id="{8F91CA71-59E7-3C0E-A6E2-D7AEF1C904BF}"/>
                </a:ext>
              </a:extLst>
            </p:cNvPr>
            <p:cNvCxnSpPr>
              <a:cxnSpLocks/>
              <a:endCxn id="15" idx="1"/>
            </p:cNvCxnSpPr>
            <p:nvPr/>
          </p:nvCxnSpPr>
          <p:spPr>
            <a:xfrm>
              <a:off x="3516449" y="2965314"/>
              <a:ext cx="447060" cy="34552"/>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7003D8F5-780A-CD43-F543-F233542A354B}"/>
              </a:ext>
            </a:extLst>
          </p:cNvPr>
          <p:cNvGrpSpPr/>
          <p:nvPr/>
        </p:nvGrpSpPr>
        <p:grpSpPr>
          <a:xfrm>
            <a:off x="457877" y="2946776"/>
            <a:ext cx="2283109" cy="707886"/>
            <a:chOff x="457877" y="2946776"/>
            <a:chExt cx="2283109" cy="707886"/>
          </a:xfrm>
        </p:grpSpPr>
        <p:sp>
          <p:nvSpPr>
            <p:cNvPr id="29" name="TextBox 28">
              <a:extLst>
                <a:ext uri="{FF2B5EF4-FFF2-40B4-BE49-F238E27FC236}">
                  <a16:creationId xmlns:a16="http://schemas.microsoft.com/office/drawing/2014/main" id="{89B69B58-33FC-758B-BFC3-9C5C7C50DE86}"/>
                </a:ext>
              </a:extLst>
            </p:cNvPr>
            <p:cNvSpPr txBox="1"/>
            <p:nvPr/>
          </p:nvSpPr>
          <p:spPr>
            <a:xfrm>
              <a:off x="457877" y="2946776"/>
              <a:ext cx="1870064" cy="707886"/>
            </a:xfrm>
            <a:prstGeom prst="rect">
              <a:avLst/>
            </a:prstGeom>
            <a:noFill/>
          </p:spPr>
          <p:txBody>
            <a:bodyPr wrap="none" rtlCol="0">
              <a:spAutoFit/>
            </a:bodyPr>
            <a:lstStyle/>
            <a:p>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Philistia</a:t>
              </a:r>
            </a:p>
          </p:txBody>
        </p:sp>
        <p:cxnSp>
          <p:nvCxnSpPr>
            <p:cNvPr id="30" name="Straight Connector 29">
              <a:extLst>
                <a:ext uri="{FF2B5EF4-FFF2-40B4-BE49-F238E27FC236}">
                  <a16:creationId xmlns:a16="http://schemas.microsoft.com/office/drawing/2014/main" id="{9185408C-14F7-66CC-3AA7-AABECADC50DC}"/>
                </a:ext>
              </a:extLst>
            </p:cNvPr>
            <p:cNvCxnSpPr>
              <a:cxnSpLocks/>
            </p:cNvCxnSpPr>
            <p:nvPr/>
          </p:nvCxnSpPr>
          <p:spPr>
            <a:xfrm>
              <a:off x="2242140" y="3334828"/>
              <a:ext cx="498846" cy="176442"/>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4E22ED63-8412-65CF-D70D-C52D8C00C512}"/>
              </a:ext>
            </a:extLst>
          </p:cNvPr>
          <p:cNvGrpSpPr/>
          <p:nvPr/>
        </p:nvGrpSpPr>
        <p:grpSpPr>
          <a:xfrm>
            <a:off x="1098773" y="1642215"/>
            <a:ext cx="2263761" cy="1211271"/>
            <a:chOff x="1098773" y="1642215"/>
            <a:chExt cx="2263761" cy="1211271"/>
          </a:xfrm>
        </p:grpSpPr>
        <p:sp>
          <p:nvSpPr>
            <p:cNvPr id="28" name="TextBox 27">
              <a:extLst>
                <a:ext uri="{FF2B5EF4-FFF2-40B4-BE49-F238E27FC236}">
                  <a16:creationId xmlns:a16="http://schemas.microsoft.com/office/drawing/2014/main" id="{355749DB-8779-8B6E-838E-EDD001382414}"/>
                </a:ext>
              </a:extLst>
            </p:cNvPr>
            <p:cNvSpPr txBox="1"/>
            <p:nvPr/>
          </p:nvSpPr>
          <p:spPr>
            <a:xfrm>
              <a:off x="1098773" y="1642215"/>
              <a:ext cx="2263761"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Phoenicia</a:t>
              </a:r>
            </a:p>
          </p:txBody>
        </p:sp>
        <p:cxnSp>
          <p:nvCxnSpPr>
            <p:cNvPr id="32" name="Straight Connector 31">
              <a:extLst>
                <a:ext uri="{FF2B5EF4-FFF2-40B4-BE49-F238E27FC236}">
                  <a16:creationId xmlns:a16="http://schemas.microsoft.com/office/drawing/2014/main" id="{616E6ED5-2B87-C5AE-5115-DA6505CC9AE1}"/>
                </a:ext>
              </a:extLst>
            </p:cNvPr>
            <p:cNvCxnSpPr>
              <a:cxnSpLocks/>
            </p:cNvCxnSpPr>
            <p:nvPr/>
          </p:nvCxnSpPr>
          <p:spPr>
            <a:xfrm>
              <a:off x="2712525" y="2217420"/>
              <a:ext cx="398850" cy="636066"/>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62D371A8-08E8-E271-8141-6A1F4B671FFF}"/>
              </a:ext>
            </a:extLst>
          </p:cNvPr>
          <p:cNvGrpSpPr/>
          <p:nvPr/>
        </p:nvGrpSpPr>
        <p:grpSpPr>
          <a:xfrm>
            <a:off x="1153437" y="2281664"/>
            <a:ext cx="1957938" cy="869613"/>
            <a:chOff x="1153437" y="2281664"/>
            <a:chExt cx="1957938" cy="869613"/>
          </a:xfrm>
        </p:grpSpPr>
        <p:cxnSp>
          <p:nvCxnSpPr>
            <p:cNvPr id="35" name="Straight Connector 34">
              <a:extLst>
                <a:ext uri="{FF2B5EF4-FFF2-40B4-BE49-F238E27FC236}">
                  <a16:creationId xmlns:a16="http://schemas.microsoft.com/office/drawing/2014/main" id="{77C9F5ED-EAFF-CC92-0C37-8B0C0A4089C6}"/>
                </a:ext>
              </a:extLst>
            </p:cNvPr>
            <p:cNvCxnSpPr>
              <a:cxnSpLocks/>
            </p:cNvCxnSpPr>
            <p:nvPr/>
          </p:nvCxnSpPr>
          <p:spPr>
            <a:xfrm>
              <a:off x="2475023" y="2858555"/>
              <a:ext cx="636352" cy="292722"/>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1987A703-9F93-F40C-A43A-A8A4AA2FC0C3}"/>
                </a:ext>
              </a:extLst>
            </p:cNvPr>
            <p:cNvSpPr txBox="1"/>
            <p:nvPr/>
          </p:nvSpPr>
          <p:spPr>
            <a:xfrm>
              <a:off x="1153437" y="2281664"/>
              <a:ext cx="1335558"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Israel</a:t>
              </a:r>
            </a:p>
          </p:txBody>
        </p:sp>
      </p:grpSp>
      <p:sp>
        <p:nvSpPr>
          <p:cNvPr id="37" name="TextBox 36">
            <a:extLst>
              <a:ext uri="{FF2B5EF4-FFF2-40B4-BE49-F238E27FC236}">
                <a16:creationId xmlns:a16="http://schemas.microsoft.com/office/drawing/2014/main" id="{CFB620CF-3D2E-ECAE-BD30-7F346B57B185}"/>
              </a:ext>
            </a:extLst>
          </p:cNvPr>
          <p:cNvSpPr txBox="1"/>
          <p:nvPr/>
        </p:nvSpPr>
        <p:spPr>
          <a:xfrm>
            <a:off x="782084" y="3638373"/>
            <a:ext cx="1435008" cy="707886"/>
          </a:xfrm>
          <a:prstGeom prst="rect">
            <a:avLst/>
          </a:prstGeom>
          <a:noFill/>
          <a:effectLst>
            <a:glow rad="127000">
              <a:schemeClr val="bg1"/>
            </a:glow>
          </a:effectLst>
        </p:spPr>
        <p:txBody>
          <a:bodyPr wrap="none" rtlCol="0">
            <a:spAutoFit/>
          </a:bodyPr>
          <a:lstStyle/>
          <a:p>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Judah</a:t>
            </a:r>
          </a:p>
        </p:txBody>
      </p:sp>
      <p:cxnSp>
        <p:nvCxnSpPr>
          <p:cNvPr id="38" name="Straight Connector 37">
            <a:extLst>
              <a:ext uri="{FF2B5EF4-FFF2-40B4-BE49-F238E27FC236}">
                <a16:creationId xmlns:a16="http://schemas.microsoft.com/office/drawing/2014/main" id="{5EB36362-48F5-1D8B-8AEE-34EAB6956574}"/>
              </a:ext>
            </a:extLst>
          </p:cNvPr>
          <p:cNvCxnSpPr>
            <a:cxnSpLocks/>
          </p:cNvCxnSpPr>
          <p:nvPr/>
        </p:nvCxnSpPr>
        <p:spPr>
          <a:xfrm flipV="1">
            <a:off x="2198406" y="3536226"/>
            <a:ext cx="797227" cy="532684"/>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6C7B3DB-B2B7-9536-DB2C-44B032344BC9}"/>
              </a:ext>
            </a:extLst>
          </p:cNvPr>
          <p:cNvSpPr txBox="1"/>
          <p:nvPr/>
        </p:nvSpPr>
        <p:spPr>
          <a:xfrm>
            <a:off x="6535240" y="4919317"/>
            <a:ext cx="5543697" cy="1815882"/>
          </a:xfrm>
          <a:prstGeom prst="rect">
            <a:avLst/>
          </a:prstGeom>
          <a:solidFill>
            <a:schemeClr val="accent1">
              <a:lumMod val="40000"/>
              <a:lumOff val="60000"/>
              <a:alpha val="60000"/>
            </a:schemeClr>
          </a:solidFill>
        </p:spPr>
        <p:txBody>
          <a:bodyPr wrap="none" rtlCol="0">
            <a:spAutoFit/>
          </a:bodyPr>
          <a:lstStyle/>
          <a:p>
            <a:r>
              <a:rPr lang="en-US" sz="72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Isaiah’s World</a:t>
            </a:r>
          </a:p>
          <a:p>
            <a:pPr algn="ctr"/>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(~740BC)</a:t>
            </a:r>
          </a:p>
        </p:txBody>
      </p:sp>
      <p:sp>
        <p:nvSpPr>
          <p:cNvPr id="20" name="TextBox 19">
            <a:extLst>
              <a:ext uri="{FF2B5EF4-FFF2-40B4-BE49-F238E27FC236}">
                <a16:creationId xmlns:a16="http://schemas.microsoft.com/office/drawing/2014/main" id="{38FAF82D-93BD-EF22-98EE-5716DE81ACC5}"/>
              </a:ext>
            </a:extLst>
          </p:cNvPr>
          <p:cNvSpPr txBox="1"/>
          <p:nvPr/>
        </p:nvSpPr>
        <p:spPr>
          <a:xfrm>
            <a:off x="3430741" y="4919317"/>
            <a:ext cx="1576009"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Arabia</a:t>
            </a:r>
          </a:p>
        </p:txBody>
      </p:sp>
      <p:sp>
        <p:nvSpPr>
          <p:cNvPr id="7" name="Rectangle: Rounded Corners 6">
            <a:extLst>
              <a:ext uri="{FF2B5EF4-FFF2-40B4-BE49-F238E27FC236}">
                <a16:creationId xmlns:a16="http://schemas.microsoft.com/office/drawing/2014/main" id="{E8A31E31-D04F-F82F-542C-853517E025FD}"/>
              </a:ext>
            </a:extLst>
          </p:cNvPr>
          <p:cNvSpPr/>
          <p:nvPr/>
        </p:nvSpPr>
        <p:spPr>
          <a:xfrm>
            <a:off x="5040371" y="3542280"/>
            <a:ext cx="6094524" cy="1323439"/>
          </a:xfrm>
          <a:prstGeom prst="roundRect">
            <a:avLst/>
          </a:prstGeom>
          <a:solidFill>
            <a:srgbClr val="000000"/>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latin typeface="Calibri" panose="020F0502020204030204" pitchFamily="34" charset="0"/>
                <a:cs typeface="Calibri" panose="020F0502020204030204" pitchFamily="34" charset="0"/>
              </a:rPr>
              <a:t>What did the “non-Assyrian” nations have in common?</a:t>
            </a:r>
          </a:p>
        </p:txBody>
      </p:sp>
    </p:spTree>
    <p:extLst>
      <p:ext uri="{BB962C8B-B14F-4D97-AF65-F5344CB8AC3E}">
        <p14:creationId xmlns:p14="http://schemas.microsoft.com/office/powerpoint/2010/main" val="110136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raphic 43">
            <a:extLst>
              <a:ext uri="{FF2B5EF4-FFF2-40B4-BE49-F238E27FC236}">
                <a16:creationId xmlns:a16="http://schemas.microsoft.com/office/drawing/2014/main" id="{7E63FECB-9BD1-39BC-6857-3931F7EC12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36" y="0"/>
            <a:ext cx="12289535" cy="6858000"/>
          </a:xfrm>
          <a:prstGeom prst="rect">
            <a:avLst/>
          </a:prstGeom>
        </p:spPr>
      </p:pic>
      <p:sp>
        <p:nvSpPr>
          <p:cNvPr id="9" name="TextBox 8">
            <a:extLst>
              <a:ext uri="{FF2B5EF4-FFF2-40B4-BE49-F238E27FC236}">
                <a16:creationId xmlns:a16="http://schemas.microsoft.com/office/drawing/2014/main" id="{93494920-FB0F-A739-D860-CDC583AA0E9E}"/>
              </a:ext>
            </a:extLst>
          </p:cNvPr>
          <p:cNvSpPr txBox="1"/>
          <p:nvPr/>
        </p:nvSpPr>
        <p:spPr>
          <a:xfrm>
            <a:off x="3761627" y="1107414"/>
            <a:ext cx="3218060" cy="1323439"/>
          </a:xfrm>
          <a:prstGeom prst="rect">
            <a:avLst/>
          </a:prstGeom>
          <a:noFill/>
        </p:spPr>
        <p:txBody>
          <a:bodyPr wrap="none" rtlCol="0">
            <a:spAutoFit/>
          </a:bodyPr>
          <a:lstStyle/>
          <a:p>
            <a:r>
              <a:rPr lang="en-US" sz="80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Assyria</a:t>
            </a:r>
          </a:p>
        </p:txBody>
      </p:sp>
      <p:sp>
        <p:nvSpPr>
          <p:cNvPr id="12" name="TextBox 11">
            <a:extLst>
              <a:ext uri="{FF2B5EF4-FFF2-40B4-BE49-F238E27FC236}">
                <a16:creationId xmlns:a16="http://schemas.microsoft.com/office/drawing/2014/main" id="{E5B86318-9B9E-7150-AEFC-3EE2D5F8CFA7}"/>
              </a:ext>
            </a:extLst>
          </p:cNvPr>
          <p:cNvSpPr txBox="1"/>
          <p:nvPr/>
        </p:nvSpPr>
        <p:spPr>
          <a:xfrm>
            <a:off x="393755" y="4857762"/>
            <a:ext cx="1373709" cy="707886"/>
          </a:xfrm>
          <a:prstGeom prst="rect">
            <a:avLst/>
          </a:prstGeom>
          <a:noFill/>
        </p:spPr>
        <p:txBody>
          <a:bodyPr wrap="none" rtlCol="0">
            <a:spAutoFit/>
          </a:bodyPr>
          <a:lstStyle/>
          <a:p>
            <a:pPr algn="ctr"/>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Egypt</a:t>
            </a:r>
          </a:p>
        </p:txBody>
      </p:sp>
      <p:grpSp>
        <p:nvGrpSpPr>
          <p:cNvPr id="6" name="Group 5">
            <a:extLst>
              <a:ext uri="{FF2B5EF4-FFF2-40B4-BE49-F238E27FC236}">
                <a16:creationId xmlns:a16="http://schemas.microsoft.com/office/drawing/2014/main" id="{9395A33C-8D37-F071-6CF2-B4C59281C89E}"/>
              </a:ext>
            </a:extLst>
          </p:cNvPr>
          <p:cNvGrpSpPr/>
          <p:nvPr/>
        </p:nvGrpSpPr>
        <p:grpSpPr>
          <a:xfrm>
            <a:off x="3430741" y="3594231"/>
            <a:ext cx="1523922" cy="858312"/>
            <a:chOff x="3430741" y="3594231"/>
            <a:chExt cx="1523922" cy="858312"/>
          </a:xfrm>
        </p:grpSpPr>
        <p:sp>
          <p:nvSpPr>
            <p:cNvPr id="16" name="TextBox 15">
              <a:extLst>
                <a:ext uri="{FF2B5EF4-FFF2-40B4-BE49-F238E27FC236}">
                  <a16:creationId xmlns:a16="http://schemas.microsoft.com/office/drawing/2014/main" id="{E898376D-6090-4A8C-E244-32799BF912BB}"/>
                </a:ext>
              </a:extLst>
            </p:cNvPr>
            <p:cNvSpPr txBox="1"/>
            <p:nvPr/>
          </p:nvSpPr>
          <p:spPr>
            <a:xfrm>
              <a:off x="3516449" y="3744657"/>
              <a:ext cx="1438214" cy="707886"/>
            </a:xfrm>
            <a:prstGeom prst="rect">
              <a:avLst/>
            </a:prstGeom>
            <a:noFill/>
          </p:spPr>
          <p:txBody>
            <a:bodyPr wrap="none" rtlCol="0">
              <a:spAutoFit/>
            </a:bodyPr>
            <a:lstStyle/>
            <a:p>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Moab</a:t>
              </a:r>
            </a:p>
          </p:txBody>
        </p:sp>
        <p:cxnSp>
          <p:nvCxnSpPr>
            <p:cNvPr id="19" name="Straight Connector 18">
              <a:extLst>
                <a:ext uri="{FF2B5EF4-FFF2-40B4-BE49-F238E27FC236}">
                  <a16:creationId xmlns:a16="http://schemas.microsoft.com/office/drawing/2014/main" id="{6641E7E5-547B-A8BE-9F0A-3DF06B270543}"/>
                </a:ext>
              </a:extLst>
            </p:cNvPr>
            <p:cNvCxnSpPr>
              <a:cxnSpLocks/>
            </p:cNvCxnSpPr>
            <p:nvPr/>
          </p:nvCxnSpPr>
          <p:spPr>
            <a:xfrm>
              <a:off x="3430741" y="3594231"/>
              <a:ext cx="394499" cy="338816"/>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7003D8F5-780A-CD43-F543-F233542A354B}"/>
              </a:ext>
            </a:extLst>
          </p:cNvPr>
          <p:cNvGrpSpPr/>
          <p:nvPr/>
        </p:nvGrpSpPr>
        <p:grpSpPr>
          <a:xfrm>
            <a:off x="457877" y="2946776"/>
            <a:ext cx="2283109" cy="707886"/>
            <a:chOff x="457877" y="2946776"/>
            <a:chExt cx="2283109" cy="707886"/>
          </a:xfrm>
        </p:grpSpPr>
        <p:sp>
          <p:nvSpPr>
            <p:cNvPr id="29" name="TextBox 28">
              <a:extLst>
                <a:ext uri="{FF2B5EF4-FFF2-40B4-BE49-F238E27FC236}">
                  <a16:creationId xmlns:a16="http://schemas.microsoft.com/office/drawing/2014/main" id="{89B69B58-33FC-758B-BFC3-9C5C7C50DE86}"/>
                </a:ext>
              </a:extLst>
            </p:cNvPr>
            <p:cNvSpPr txBox="1"/>
            <p:nvPr/>
          </p:nvSpPr>
          <p:spPr>
            <a:xfrm>
              <a:off x="457877" y="2946776"/>
              <a:ext cx="1870064" cy="707886"/>
            </a:xfrm>
            <a:prstGeom prst="rect">
              <a:avLst/>
            </a:prstGeom>
            <a:noFill/>
          </p:spPr>
          <p:txBody>
            <a:bodyPr wrap="none" rtlCol="0">
              <a:spAutoFit/>
            </a:bodyPr>
            <a:lstStyle/>
            <a:p>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Philistia</a:t>
              </a:r>
            </a:p>
          </p:txBody>
        </p:sp>
        <p:cxnSp>
          <p:nvCxnSpPr>
            <p:cNvPr id="30" name="Straight Connector 29">
              <a:extLst>
                <a:ext uri="{FF2B5EF4-FFF2-40B4-BE49-F238E27FC236}">
                  <a16:creationId xmlns:a16="http://schemas.microsoft.com/office/drawing/2014/main" id="{9185408C-14F7-66CC-3AA7-AABECADC50DC}"/>
                </a:ext>
              </a:extLst>
            </p:cNvPr>
            <p:cNvCxnSpPr>
              <a:cxnSpLocks/>
            </p:cNvCxnSpPr>
            <p:nvPr/>
          </p:nvCxnSpPr>
          <p:spPr>
            <a:xfrm>
              <a:off x="2242140" y="3334828"/>
              <a:ext cx="498846" cy="176442"/>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CFB620CF-3D2E-ECAE-BD30-7F346B57B185}"/>
              </a:ext>
            </a:extLst>
          </p:cNvPr>
          <p:cNvSpPr txBox="1"/>
          <p:nvPr/>
        </p:nvSpPr>
        <p:spPr>
          <a:xfrm>
            <a:off x="782084" y="3638373"/>
            <a:ext cx="1435008" cy="707886"/>
          </a:xfrm>
          <a:prstGeom prst="rect">
            <a:avLst/>
          </a:prstGeom>
          <a:noFill/>
          <a:effectLst>
            <a:glow rad="127000">
              <a:schemeClr val="bg1"/>
            </a:glow>
          </a:effectLst>
        </p:spPr>
        <p:txBody>
          <a:bodyPr wrap="none" rtlCol="0">
            <a:spAutoFit/>
          </a:bodyPr>
          <a:lstStyle/>
          <a:p>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Judah</a:t>
            </a:r>
          </a:p>
        </p:txBody>
      </p:sp>
      <p:cxnSp>
        <p:nvCxnSpPr>
          <p:cNvPr id="38" name="Straight Connector 37">
            <a:extLst>
              <a:ext uri="{FF2B5EF4-FFF2-40B4-BE49-F238E27FC236}">
                <a16:creationId xmlns:a16="http://schemas.microsoft.com/office/drawing/2014/main" id="{5EB36362-48F5-1D8B-8AEE-34EAB6956574}"/>
              </a:ext>
            </a:extLst>
          </p:cNvPr>
          <p:cNvCxnSpPr>
            <a:cxnSpLocks/>
          </p:cNvCxnSpPr>
          <p:nvPr/>
        </p:nvCxnSpPr>
        <p:spPr>
          <a:xfrm flipV="1">
            <a:off x="2198406" y="3536226"/>
            <a:ext cx="797227" cy="532684"/>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6C7B3DB-B2B7-9536-DB2C-44B032344BC9}"/>
              </a:ext>
            </a:extLst>
          </p:cNvPr>
          <p:cNvSpPr txBox="1"/>
          <p:nvPr/>
        </p:nvSpPr>
        <p:spPr>
          <a:xfrm>
            <a:off x="6533378" y="4873423"/>
            <a:ext cx="5363136" cy="1754326"/>
          </a:xfrm>
          <a:prstGeom prst="rect">
            <a:avLst/>
          </a:prstGeom>
          <a:solidFill>
            <a:schemeClr val="accent1">
              <a:lumMod val="40000"/>
              <a:lumOff val="60000"/>
              <a:alpha val="80000"/>
            </a:schemeClr>
          </a:solidFill>
        </p:spPr>
        <p:txBody>
          <a:bodyPr wrap="none" rtlCol="0">
            <a:spAutoFit/>
          </a:bodyPr>
          <a:lstStyle/>
          <a:p>
            <a:pPr algn="ctr"/>
            <a:r>
              <a:rPr lang="en-US" sz="5400" b="1">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Oracles 2-5:</a:t>
            </a:r>
          </a:p>
          <a:p>
            <a:pPr algn="ctr"/>
            <a:r>
              <a:rPr lang="en-US" sz="5400" b="1">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Judah’s </a:t>
            </a:r>
            <a:r>
              <a:rPr lang="en-US" sz="5400" b="1" err="1">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Neghbors</a:t>
            </a:r>
            <a:r>
              <a:rPr lang="en-US" sz="5400" b="1">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t>
            </a:r>
          </a:p>
        </p:txBody>
      </p:sp>
      <p:grpSp>
        <p:nvGrpSpPr>
          <p:cNvPr id="5" name="Group 4">
            <a:extLst>
              <a:ext uri="{FF2B5EF4-FFF2-40B4-BE49-F238E27FC236}">
                <a16:creationId xmlns:a16="http://schemas.microsoft.com/office/drawing/2014/main" id="{647B4E71-683F-BACA-4FED-46E2D6B0E8B6}"/>
              </a:ext>
            </a:extLst>
          </p:cNvPr>
          <p:cNvGrpSpPr/>
          <p:nvPr/>
        </p:nvGrpSpPr>
        <p:grpSpPr>
          <a:xfrm>
            <a:off x="474513" y="2281664"/>
            <a:ext cx="6303293" cy="4429517"/>
            <a:chOff x="474513" y="2281664"/>
            <a:chExt cx="6303293" cy="4429517"/>
          </a:xfrm>
        </p:grpSpPr>
        <p:grpSp>
          <p:nvGrpSpPr>
            <p:cNvPr id="8" name="Group 7">
              <a:extLst>
                <a:ext uri="{FF2B5EF4-FFF2-40B4-BE49-F238E27FC236}">
                  <a16:creationId xmlns:a16="http://schemas.microsoft.com/office/drawing/2014/main" id="{88DC20A4-42D5-8C34-E97A-8BF0F50E699E}"/>
                </a:ext>
              </a:extLst>
            </p:cNvPr>
            <p:cNvGrpSpPr/>
            <p:nvPr/>
          </p:nvGrpSpPr>
          <p:grpSpPr>
            <a:xfrm>
              <a:off x="3516449" y="2645923"/>
              <a:ext cx="3261357" cy="707886"/>
              <a:chOff x="3516449" y="2645923"/>
              <a:chExt cx="3261357" cy="707886"/>
            </a:xfrm>
          </p:grpSpPr>
          <p:sp>
            <p:nvSpPr>
              <p:cNvPr id="15" name="TextBox 14">
                <a:extLst>
                  <a:ext uri="{FF2B5EF4-FFF2-40B4-BE49-F238E27FC236}">
                    <a16:creationId xmlns:a16="http://schemas.microsoft.com/office/drawing/2014/main" id="{D134C6B4-F069-0CF8-8017-35594487884A}"/>
                  </a:ext>
                </a:extLst>
              </p:cNvPr>
              <p:cNvSpPr txBox="1"/>
              <p:nvPr/>
            </p:nvSpPr>
            <p:spPr>
              <a:xfrm>
                <a:off x="3963509" y="2645923"/>
                <a:ext cx="2814297" cy="707886"/>
              </a:xfrm>
              <a:prstGeom prst="rect">
                <a:avLst/>
              </a:prstGeom>
              <a:noFill/>
            </p:spPr>
            <p:txBody>
              <a:bodyPr wrap="none" rtlCol="0">
                <a:spAutoFit/>
              </a:bodyPr>
              <a:lstStyle/>
              <a:p>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Aram</a:t>
                </a:r>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 </a:t>
                </a: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(Syria)</a:t>
                </a:r>
              </a:p>
            </p:txBody>
          </p:sp>
          <p:cxnSp>
            <p:nvCxnSpPr>
              <p:cNvPr id="23" name="Straight Connector 22">
                <a:extLst>
                  <a:ext uri="{FF2B5EF4-FFF2-40B4-BE49-F238E27FC236}">
                    <a16:creationId xmlns:a16="http://schemas.microsoft.com/office/drawing/2014/main" id="{8F91CA71-59E7-3C0E-A6E2-D7AEF1C904BF}"/>
                  </a:ext>
                </a:extLst>
              </p:cNvPr>
              <p:cNvCxnSpPr>
                <a:cxnSpLocks/>
                <a:endCxn id="15" idx="1"/>
              </p:cNvCxnSpPr>
              <p:nvPr/>
            </p:nvCxnSpPr>
            <p:spPr>
              <a:xfrm>
                <a:off x="3516449" y="2965314"/>
                <a:ext cx="447060" cy="34552"/>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62D371A8-08E8-E271-8141-6A1F4B671FFF}"/>
                </a:ext>
              </a:extLst>
            </p:cNvPr>
            <p:cNvGrpSpPr/>
            <p:nvPr/>
          </p:nvGrpSpPr>
          <p:grpSpPr>
            <a:xfrm>
              <a:off x="1153437" y="2281664"/>
              <a:ext cx="1957938" cy="869613"/>
              <a:chOff x="1153437" y="2281664"/>
              <a:chExt cx="1957938" cy="869613"/>
            </a:xfrm>
          </p:grpSpPr>
          <p:cxnSp>
            <p:nvCxnSpPr>
              <p:cNvPr id="35" name="Straight Connector 34">
                <a:extLst>
                  <a:ext uri="{FF2B5EF4-FFF2-40B4-BE49-F238E27FC236}">
                    <a16:creationId xmlns:a16="http://schemas.microsoft.com/office/drawing/2014/main" id="{77C9F5ED-EAFF-CC92-0C37-8B0C0A4089C6}"/>
                  </a:ext>
                </a:extLst>
              </p:cNvPr>
              <p:cNvCxnSpPr>
                <a:cxnSpLocks/>
              </p:cNvCxnSpPr>
              <p:nvPr/>
            </p:nvCxnSpPr>
            <p:spPr>
              <a:xfrm>
                <a:off x="2475023" y="2858555"/>
                <a:ext cx="636352" cy="292722"/>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1987A703-9F93-F40C-A43A-A8A4AA2FC0C3}"/>
                  </a:ext>
                </a:extLst>
              </p:cNvPr>
              <p:cNvSpPr txBox="1"/>
              <p:nvPr/>
            </p:nvSpPr>
            <p:spPr>
              <a:xfrm>
                <a:off x="1153437" y="2281664"/>
                <a:ext cx="1335558" cy="707886"/>
              </a:xfrm>
              <a:prstGeom prst="rect">
                <a:avLst/>
              </a:prstGeom>
              <a:noFill/>
            </p:spPr>
            <p:txBody>
              <a:bodyPr wrap="none" rtlCol="0">
                <a:spAutoFit/>
              </a:bodyPr>
              <a:lstStyle/>
              <a:p>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Israel</a:t>
                </a:r>
              </a:p>
            </p:txBody>
          </p:sp>
        </p:grpSp>
        <p:sp>
          <p:nvSpPr>
            <p:cNvPr id="4" name="TextBox 3">
              <a:extLst>
                <a:ext uri="{FF2B5EF4-FFF2-40B4-BE49-F238E27FC236}">
                  <a16:creationId xmlns:a16="http://schemas.microsoft.com/office/drawing/2014/main" id="{2EBCEB35-2DC1-3227-0851-E6B170AF8D6A}"/>
                </a:ext>
              </a:extLst>
            </p:cNvPr>
            <p:cNvSpPr txBox="1"/>
            <p:nvPr/>
          </p:nvSpPr>
          <p:spPr>
            <a:xfrm>
              <a:off x="474513" y="6003295"/>
              <a:ext cx="1212191" cy="707886"/>
            </a:xfrm>
            <a:prstGeom prst="rect">
              <a:avLst/>
            </a:prstGeom>
            <a:noFill/>
          </p:spPr>
          <p:txBody>
            <a:bodyPr wrap="none" rtlCol="0">
              <a:spAutoFit/>
            </a:bodyPr>
            <a:lstStyle/>
            <a:p>
              <a:pPr algn="ct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Cush</a:t>
              </a:r>
            </a:p>
          </p:txBody>
        </p:sp>
      </p:grpSp>
    </p:spTree>
    <p:extLst>
      <p:ext uri="{BB962C8B-B14F-4D97-AF65-F5344CB8AC3E}">
        <p14:creationId xmlns:p14="http://schemas.microsoft.com/office/powerpoint/2010/main" val="420866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fltVal val="0"/>
                                          </p:val>
                                        </p:tav>
                                        <p:tav tm="100000">
                                          <p:val>
                                            <p:strVal val="#ppt_w"/>
                                          </p:val>
                                        </p:tav>
                                      </p:tavLst>
                                    </p:anim>
                                    <p:anim calcmode="lin" valueType="num">
                                      <p:cBhvr>
                                        <p:cTn id="30" dur="1000" fill="hold"/>
                                        <p:tgtEl>
                                          <p:spTgt spid="12"/>
                                        </p:tgtEl>
                                        <p:attrNameLst>
                                          <p:attrName>ppt_h</p:attrName>
                                        </p:attrNameLst>
                                      </p:cBhvr>
                                      <p:tavLst>
                                        <p:tav tm="0">
                                          <p:val>
                                            <p:fltVal val="0"/>
                                          </p:val>
                                        </p:tav>
                                        <p:tav tm="100000">
                                          <p:val>
                                            <p:strVal val="#ppt_h"/>
                                          </p:val>
                                        </p:tav>
                                      </p:tavLst>
                                    </p:anim>
                                    <p:anim calcmode="lin" valueType="num">
                                      <p:cBhvr>
                                        <p:cTn id="31" dur="1000" fill="hold"/>
                                        <p:tgtEl>
                                          <p:spTgt spid="12"/>
                                        </p:tgtEl>
                                        <p:attrNameLst>
                                          <p:attrName>style.rotation</p:attrName>
                                        </p:attrNameLst>
                                      </p:cBhvr>
                                      <p:tavLst>
                                        <p:tav tm="0">
                                          <p:val>
                                            <p:fltVal val="90"/>
                                          </p:val>
                                        </p:tav>
                                        <p:tav tm="100000">
                                          <p:val>
                                            <p:fltVal val="0"/>
                                          </p:val>
                                        </p:tav>
                                      </p:tavLst>
                                    </p:anim>
                                    <p:animEffect transition="in" filter="fade">
                                      <p:cBhvr>
                                        <p:cTn id="3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A439FCA-1342-20B3-CA8F-B3D257FD5E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4D2ABA-44B2-1086-3F7A-B82B9D9D34CE}"/>
              </a:ext>
            </a:extLst>
          </p:cNvPr>
          <p:cNvSpPr txBox="1"/>
          <p:nvPr/>
        </p:nvSpPr>
        <p:spPr>
          <a:xfrm>
            <a:off x="529937" y="0"/>
            <a:ext cx="11132122" cy="923330"/>
          </a:xfrm>
          <a:prstGeom prst="rect">
            <a:avLst/>
          </a:prstGeom>
          <a:noFill/>
        </p:spPr>
        <p:txBody>
          <a:bodyPr wrap="square" rtlCol="0">
            <a:spAutoFit/>
          </a:bodyPr>
          <a:lstStyle/>
          <a:p>
            <a:pPr algn="ctr"/>
            <a:r>
              <a:rPr lang="en-US" sz="5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Oracle #4 – Syria / Israel (Isaiah 17-18)</a:t>
            </a:r>
          </a:p>
        </p:txBody>
      </p:sp>
      <p:sp>
        <p:nvSpPr>
          <p:cNvPr id="6" name="TextBox 5">
            <a:extLst>
              <a:ext uri="{FF2B5EF4-FFF2-40B4-BE49-F238E27FC236}">
                <a16:creationId xmlns:a16="http://schemas.microsoft.com/office/drawing/2014/main" id="{50FF03FF-8B56-A29F-5D3E-7028CF471EDA}"/>
              </a:ext>
            </a:extLst>
          </p:cNvPr>
          <p:cNvSpPr txBox="1"/>
          <p:nvPr/>
        </p:nvSpPr>
        <p:spPr>
          <a:xfrm>
            <a:off x="949425" y="2266220"/>
            <a:ext cx="9981648" cy="4401205"/>
          </a:xfrm>
          <a:prstGeom prst="rect">
            <a:avLst/>
          </a:prstGeom>
          <a:solidFill>
            <a:srgbClr val="171413">
              <a:alpha val="60000"/>
            </a:srgbClr>
          </a:solidFill>
        </p:spPr>
        <p:txBody>
          <a:bodyPr wrap="square" rtlCol="0">
            <a:spAutoFit/>
          </a:bodyPr>
          <a:lstStyle/>
          <a:p>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Four Parts:</a:t>
            </a:r>
          </a:p>
          <a:p>
            <a:pPr marL="742950" indent="-742950">
              <a:buFont typeface="+mj-lt"/>
              <a:buAutoNum type="arabicPeriod"/>
            </a:pP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Coming Destruction (17:1-6)</a:t>
            </a:r>
          </a:p>
          <a:p>
            <a:pPr marL="742950" indent="-742950">
              <a:buFont typeface="+mj-lt"/>
              <a:buAutoNum type="arabicPeriod"/>
            </a:pP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Repentance of a Remnant (17:7-8)</a:t>
            </a:r>
          </a:p>
          <a:p>
            <a:pPr marL="742950" indent="-742950">
              <a:buFont typeface="+mj-lt"/>
              <a:buAutoNum type="arabicPeriod"/>
            </a:pPr>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Reason for Destruction (17:9-11)</a:t>
            </a:r>
          </a:p>
          <a:p>
            <a:pPr marL="742950" indent="-742950">
              <a:buFont typeface="+mj-lt"/>
              <a:buAutoNum type="arabicPeriod"/>
            </a:pP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 True Source of Power &amp; Protection</a:t>
            </a:r>
          </a:p>
          <a:p>
            <a:pPr marL="1554480" lvl="1" indent="-742950">
              <a:buFont typeface="Arial" panose="020B0604020202020204" pitchFamily="34" charset="0"/>
              <a:buChar char="•"/>
            </a:pP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For Israel (17:12-14)</a:t>
            </a:r>
          </a:p>
          <a:p>
            <a:pPr marL="1554480" lvl="1" indent="-742950">
              <a:buFont typeface="Arial" panose="020B0604020202020204" pitchFamily="34" charset="0"/>
              <a:buChar char="•"/>
            </a:pPr>
            <a:r>
              <a:rPr lang="en-US" sz="4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For the World (18:1-7)</a:t>
            </a:r>
          </a:p>
        </p:txBody>
      </p:sp>
    </p:spTree>
    <p:extLst>
      <p:ext uri="{BB962C8B-B14F-4D97-AF65-F5344CB8AC3E}">
        <p14:creationId xmlns:p14="http://schemas.microsoft.com/office/powerpoint/2010/main" val="18233970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FF747C5C-A8E8-4833-9E55-3D08FE4E487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2189</TotalTime>
  <Words>2126</Words>
  <Application>Microsoft Macintosh PowerPoint</Application>
  <PresentationFormat>Widescreen</PresentationFormat>
  <Paragraphs>299</Paragraphs>
  <Slides>42</Slides>
  <Notes>12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42</vt:i4>
      </vt:variant>
    </vt:vector>
  </HeadingPairs>
  <TitlesOfParts>
    <vt:vector size="52" baseType="lpstr">
      <vt:lpstr>Arial</vt:lpstr>
      <vt:lpstr>Calibri</vt:lpstr>
      <vt:lpstr>Calisto MT</vt:lpstr>
      <vt:lpstr>Cooper Black</vt:lpstr>
      <vt:lpstr>Corbel</vt:lpstr>
      <vt:lpstr>Engravers MT</vt:lpstr>
      <vt:lpstr>Times New Roman</vt:lpstr>
      <vt:lpstr>Wingdings 2</vt:lpstr>
      <vt:lpstr>Depth</vt:lpstr>
      <vt:lpstr>Slate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Bridges</dc:creator>
  <cp:lastModifiedBy>Rick Griffith</cp:lastModifiedBy>
  <cp:revision>2</cp:revision>
  <dcterms:created xsi:type="dcterms:W3CDTF">2023-11-07T11:17:49Z</dcterms:created>
  <dcterms:modified xsi:type="dcterms:W3CDTF">2024-04-21T10:11:40Z</dcterms:modified>
</cp:coreProperties>
</file>