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42"/>
  </p:notesMasterIdLst>
  <p:sldIdLst>
    <p:sldId id="257" r:id="rId3"/>
    <p:sldId id="1349" r:id="rId4"/>
    <p:sldId id="772" r:id="rId5"/>
    <p:sldId id="1271" r:id="rId6"/>
    <p:sldId id="729" r:id="rId7"/>
    <p:sldId id="1398" r:id="rId8"/>
    <p:sldId id="1311" r:id="rId9"/>
    <p:sldId id="734" r:id="rId10"/>
    <p:sldId id="1368" r:id="rId11"/>
    <p:sldId id="1330" r:id="rId12"/>
    <p:sldId id="1356" r:id="rId13"/>
    <p:sldId id="1399" r:id="rId14"/>
    <p:sldId id="1357" r:id="rId15"/>
    <p:sldId id="1358" r:id="rId16"/>
    <p:sldId id="1393" r:id="rId17"/>
    <p:sldId id="1360" r:id="rId18"/>
    <p:sldId id="1359" r:id="rId19"/>
    <p:sldId id="1361" r:id="rId20"/>
    <p:sldId id="1362" r:id="rId21"/>
    <p:sldId id="1363" r:id="rId22"/>
    <p:sldId id="1400" r:id="rId23"/>
    <p:sldId id="1394" r:id="rId24"/>
    <p:sldId id="1364" r:id="rId25"/>
    <p:sldId id="1401" r:id="rId26"/>
    <p:sldId id="1402" r:id="rId27"/>
    <p:sldId id="1365" r:id="rId28"/>
    <p:sldId id="1366" r:id="rId29"/>
    <p:sldId id="1403" r:id="rId30"/>
    <p:sldId id="1404" r:id="rId31"/>
    <p:sldId id="1383" r:id="rId32"/>
    <p:sldId id="1384" r:id="rId33"/>
    <p:sldId id="1388" r:id="rId34"/>
    <p:sldId id="1405" r:id="rId35"/>
    <p:sldId id="1406" r:id="rId36"/>
    <p:sldId id="1407" r:id="rId37"/>
    <p:sldId id="1389" r:id="rId38"/>
    <p:sldId id="1408" r:id="rId39"/>
    <p:sldId id="949" r:id="rId40"/>
    <p:sldId id="31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7280"/>
    <a:srgbClr val="585C4D"/>
    <a:srgbClr val="5B6C39"/>
    <a:srgbClr val="927670"/>
    <a:srgbClr val="324941"/>
    <a:srgbClr val="0094BC"/>
    <a:srgbClr val="171413"/>
    <a:srgbClr val="B87D38"/>
    <a:srgbClr val="878888"/>
    <a:srgbClr val="4A5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BF0E1C-7FA0-498C-BD33-7EF582F9959A}" v="926" dt="2024-04-11T11:26:55.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6</a:t>
            </a:fld>
            <a:endParaRPr lang="en-US"/>
          </a:p>
        </p:txBody>
      </p:sp>
    </p:spTree>
    <p:extLst>
      <p:ext uri="{BB962C8B-B14F-4D97-AF65-F5344CB8AC3E}">
        <p14:creationId xmlns:p14="http://schemas.microsoft.com/office/powerpoint/2010/main" val="162223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7</a:t>
            </a:fld>
            <a:endParaRPr lang="en-US"/>
          </a:p>
        </p:txBody>
      </p:sp>
    </p:spTree>
    <p:extLst>
      <p:ext uri="{BB962C8B-B14F-4D97-AF65-F5344CB8AC3E}">
        <p14:creationId xmlns:p14="http://schemas.microsoft.com/office/powerpoint/2010/main" val="148919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www.publicdomainpictures.net/en/view-image.php?image=30663&amp;picture=bright-summer" TargetMode="External"/><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www.publicdomainpictures.net/en/view-image.php?image=30663&amp;picture=bright-summer" TargetMode="External"/><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634362" y="219456"/>
            <a:ext cx="7351693" cy="3323987"/>
          </a:xfrm>
          <a:prstGeom prst="rect">
            <a:avLst/>
          </a:prstGeom>
          <a:noFill/>
        </p:spPr>
        <p:txBody>
          <a:bodyPr wrap="none" rtlCol="0">
            <a:spAutoFit/>
          </a:bodyPr>
          <a:lstStyle/>
          <a:p>
            <a:pPr algn="ctr"/>
            <a:r>
              <a:rPr lang="en-US" sz="5400">
                <a:effectLst>
                  <a:glow rad="139700">
                    <a:schemeClr val="bg1">
                      <a:alpha val="60000"/>
                    </a:schemeClr>
                  </a:glow>
                </a:effectLst>
                <a:latin typeface="Engravers MT" panose="02090707080505020304" pitchFamily="18" charset="0"/>
              </a:rPr>
              <a:t>The Prophecy</a:t>
            </a:r>
          </a:p>
          <a:p>
            <a:pPr algn="ctr"/>
            <a:r>
              <a:rPr lang="en-US" sz="5400">
                <a:effectLst>
                  <a:glow rad="139700">
                    <a:schemeClr val="bg1">
                      <a:alpha val="60000"/>
                    </a:schemeClr>
                  </a:glow>
                </a:effectLst>
                <a:latin typeface="Engravers MT" panose="02090707080505020304" pitchFamily="18" charset="0"/>
              </a:rPr>
              <a:t>Of</a:t>
            </a:r>
            <a:r>
              <a:rPr lang="en-US" sz="6000">
                <a:effectLst>
                  <a:glow rad="139700">
                    <a:schemeClr val="bg1">
                      <a:alpha val="60000"/>
                    </a:schemeClr>
                  </a:glow>
                </a:effectLst>
                <a:latin typeface="Cooper Black" panose="0208090404030B020404" pitchFamily="18" charset="0"/>
              </a:rPr>
              <a:t> </a:t>
            </a:r>
          </a:p>
          <a:p>
            <a:pPr algn="ctr"/>
            <a:r>
              <a:rPr lang="en-US" sz="9600" b="1">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5725886" y="3429000"/>
            <a:ext cx="5658757" cy="1754326"/>
          </a:xfrm>
          <a:prstGeom prst="rect">
            <a:avLst/>
          </a:prstGeom>
          <a:noFill/>
        </p:spPr>
        <p:txBody>
          <a:bodyPr wrap="square" rtlCol="0">
            <a:spAutoFit/>
          </a:bodyPr>
          <a:lstStyle/>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17:1-11</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Looking to God</a:t>
            </a:r>
          </a:p>
        </p:txBody>
      </p:sp>
      <p:sp>
        <p:nvSpPr>
          <p:cNvPr id="4" name="Rectangle 3">
            <a:extLst>
              <a:ext uri="{FF2B5EF4-FFF2-40B4-BE49-F238E27FC236}">
                <a16:creationId xmlns:a16="http://schemas.microsoft.com/office/drawing/2014/main" id="{B1853B99-2D0A-DDCD-396B-E3623D1B4F24}"/>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8F5997-6B3C-B208-D167-F843BD8CF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4"/>
          <a:stretch/>
        </p:blipFill>
        <p:spPr bwMode="auto">
          <a:xfrm>
            <a:off x="0" y="0"/>
            <a:ext cx="12192000" cy="6861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286287" y="1964555"/>
            <a:ext cx="8806913" cy="4632037"/>
          </a:xfrm>
          <a:prstGeom prst="rect">
            <a:avLst/>
          </a:prstGeom>
          <a:solidFill>
            <a:srgbClr val="878888">
              <a:alpha val="70000"/>
            </a:srgbClr>
          </a:solidFill>
        </p:spPr>
        <p:txBody>
          <a:bodyPr wrap="square" rtlCol="0">
            <a:spAutoFit/>
          </a:bodyPr>
          <a:lstStyle/>
          <a:p>
            <a:pPr>
              <a:spcAft>
                <a:spcPts val="1800"/>
              </a:spcAft>
            </a:pPr>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 oracle concerning Damascus.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Damascus will cease to be a city</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will become a heap of ruins.</a:t>
            </a:r>
          </a:p>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2</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cities of </a:t>
            </a:r>
            <a:r>
              <a:rPr lang="en-US" sz="4000" b="1" dirty="0"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Aroer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are deserted;</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will be for flocks,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which will lie down, </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none will make them afraid.</a:t>
            </a:r>
          </a:p>
        </p:txBody>
      </p:sp>
    </p:spTree>
    <p:extLst>
      <p:ext uri="{BB962C8B-B14F-4D97-AF65-F5344CB8AC3E}">
        <p14:creationId xmlns:p14="http://schemas.microsoft.com/office/powerpoint/2010/main" val="38264834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8F5997-6B3C-B208-D167-F843BD8CF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4"/>
          <a:stretch/>
        </p:blipFill>
        <p:spPr bwMode="auto">
          <a:xfrm>
            <a:off x="0" y="0"/>
            <a:ext cx="12192000" cy="6861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286287" y="3429000"/>
            <a:ext cx="9264113" cy="3170099"/>
          </a:xfrm>
          <a:prstGeom prst="rect">
            <a:avLst/>
          </a:prstGeom>
          <a:solidFill>
            <a:srgbClr val="878888">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3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fortress will disappear from Ephraim,</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kingdom from Damascus;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the remnant of Syria will be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like the glory of the children of Israel,</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declares the Lord of hosts.</a:t>
            </a:r>
          </a:p>
        </p:txBody>
      </p:sp>
    </p:spTree>
    <p:extLst>
      <p:ext uri="{BB962C8B-B14F-4D97-AF65-F5344CB8AC3E}">
        <p14:creationId xmlns:p14="http://schemas.microsoft.com/office/powerpoint/2010/main" val="219657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8F5997-6B3C-B208-D167-F843BD8CF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4"/>
          <a:stretch/>
        </p:blipFill>
        <p:spPr bwMode="auto">
          <a:xfrm>
            <a:off x="0" y="0"/>
            <a:ext cx="12192000" cy="6861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286287" y="3429000"/>
            <a:ext cx="9264113" cy="3170099"/>
          </a:xfrm>
          <a:prstGeom prst="rect">
            <a:avLst/>
          </a:prstGeom>
          <a:solidFill>
            <a:srgbClr val="878888">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3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fortress will disappear from Ephraim,</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kingdom from Damascus;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the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remnant of Syria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will be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like the glory of the children of Israel,</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declares the Lord of hosts.</a:t>
            </a:r>
          </a:p>
        </p:txBody>
      </p:sp>
      <p:sp>
        <p:nvSpPr>
          <p:cNvPr id="3" name="Rectangle: Rounded Corners 2">
            <a:extLst>
              <a:ext uri="{FF2B5EF4-FFF2-40B4-BE49-F238E27FC236}">
                <a16:creationId xmlns:a16="http://schemas.microsoft.com/office/drawing/2014/main" id="{E4667822-CB7D-3051-2FFE-42428E29C75A}"/>
              </a:ext>
            </a:extLst>
          </p:cNvPr>
          <p:cNvSpPr/>
          <p:nvPr/>
        </p:nvSpPr>
        <p:spPr>
          <a:xfrm>
            <a:off x="8275283" y="4356475"/>
            <a:ext cx="3122808" cy="856333"/>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Remnant!</a:t>
            </a:r>
          </a:p>
        </p:txBody>
      </p:sp>
    </p:spTree>
    <p:extLst>
      <p:ext uri="{BB962C8B-B14F-4D97-AF65-F5344CB8AC3E}">
        <p14:creationId xmlns:p14="http://schemas.microsoft.com/office/powerpoint/2010/main" val="34067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B941E32-D5F0-64FC-6312-F01723A0D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136793" y="2380530"/>
            <a:ext cx="11918413" cy="3785652"/>
          </a:xfrm>
          <a:prstGeom prst="rect">
            <a:avLst/>
          </a:prstGeom>
          <a:solidFill>
            <a:srgbClr val="B87D38">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4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glory of Jacob will be brought low,</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fat of his flesh will grow lean.</a:t>
            </a:r>
          </a:p>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5</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it shall be as when the reaper gathers standing grain and his arm harvests the ears,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as when one gleans the ears of grain</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the Valley of Rephaim.</a:t>
            </a:r>
          </a:p>
        </p:txBody>
      </p:sp>
      <p:sp>
        <p:nvSpPr>
          <p:cNvPr id="3" name="Rectangle: Rounded Corners 2">
            <a:extLst>
              <a:ext uri="{FF2B5EF4-FFF2-40B4-BE49-F238E27FC236}">
                <a16:creationId xmlns:a16="http://schemas.microsoft.com/office/drawing/2014/main" id="{63050D02-5C04-64E0-50D6-CA44E2D53C99}"/>
              </a:ext>
            </a:extLst>
          </p:cNvPr>
          <p:cNvSpPr/>
          <p:nvPr/>
        </p:nvSpPr>
        <p:spPr>
          <a:xfrm>
            <a:off x="3614057" y="927476"/>
            <a:ext cx="7175863" cy="1380502"/>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In that day…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vss</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4, 7 and 9)</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Here, it means 732-722BC.</a:t>
            </a:r>
          </a:p>
        </p:txBody>
      </p:sp>
    </p:spTree>
    <p:extLst>
      <p:ext uri="{BB962C8B-B14F-4D97-AF65-F5344CB8AC3E}">
        <p14:creationId xmlns:p14="http://schemas.microsoft.com/office/powerpoint/2010/main" val="2709761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777308-4A56-29F4-33FE-4B606248A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75" b="23674"/>
          <a:stretch/>
        </p:blipFill>
        <p:spPr bwMode="auto">
          <a:xfrm>
            <a:off x="8316" y="-1"/>
            <a:ext cx="5186346" cy="6854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5297855" y="332157"/>
            <a:ext cx="6654660" cy="6247864"/>
          </a:xfrm>
          <a:prstGeom prst="rect">
            <a:avLst/>
          </a:prstGeom>
          <a:no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6</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Gleanings will be left in it</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as when an olive tree is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beaten—</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two or three berries in the top of the highest bough,</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or five on the branches of a fruit tree,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declares the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Lord God of </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Israel.</a:t>
            </a:r>
          </a:p>
        </p:txBody>
      </p:sp>
      <p:sp>
        <p:nvSpPr>
          <p:cNvPr id="3" name="Rectangle: Rounded Corners 2">
            <a:extLst>
              <a:ext uri="{FF2B5EF4-FFF2-40B4-BE49-F238E27FC236}">
                <a16:creationId xmlns:a16="http://schemas.microsoft.com/office/drawing/2014/main" id="{34AB09DD-28C0-9CEC-2194-E5D84445C0E3}"/>
              </a:ext>
            </a:extLst>
          </p:cNvPr>
          <p:cNvSpPr/>
          <p:nvPr/>
        </p:nvSpPr>
        <p:spPr>
          <a:xfrm>
            <a:off x="8286727" y="1601387"/>
            <a:ext cx="3122808" cy="688098"/>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Remnant!</a:t>
            </a:r>
          </a:p>
        </p:txBody>
      </p:sp>
      <p:pic>
        <p:nvPicPr>
          <p:cNvPr id="1028" name="Picture 4">
            <a:extLst>
              <a:ext uri="{FF2B5EF4-FFF2-40B4-BE49-F238E27FC236}">
                <a16:creationId xmlns:a16="http://schemas.microsoft.com/office/drawing/2014/main" id="{3E6FCAD0-F685-119C-AE86-A724AD72D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27" y="4470547"/>
            <a:ext cx="3526973" cy="201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31453170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6" y="3539355"/>
            <a:ext cx="11344007" cy="3170099"/>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that day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man will look to his Maker, and his eyes will look on the Holy One of Israel</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8</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He will not look to the altars, the work of his hands, and he will not look on what his own fingers have made, either the </a:t>
            </a:r>
            <a:r>
              <a:rPr lang="en-US" sz="4000" b="1" dirty="0"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Asherim</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or the altars of incense.</a:t>
            </a:r>
          </a:p>
        </p:txBody>
      </p:sp>
      <p:sp>
        <p:nvSpPr>
          <p:cNvPr id="2" name="Rectangle: Rounded Corners 1">
            <a:extLst>
              <a:ext uri="{FF2B5EF4-FFF2-40B4-BE49-F238E27FC236}">
                <a16:creationId xmlns:a16="http://schemas.microsoft.com/office/drawing/2014/main" id="{F231566B-CB64-5CEF-4D76-4DC80F5107AC}"/>
              </a:ext>
            </a:extLst>
          </p:cNvPr>
          <p:cNvSpPr/>
          <p:nvPr/>
        </p:nvSpPr>
        <p:spPr>
          <a:xfrm>
            <a:off x="3073037" y="3539355"/>
            <a:ext cx="1133203" cy="708214"/>
          </a:xfrm>
          <a:prstGeom prst="round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955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6" y="3539355"/>
            <a:ext cx="11344007" cy="3170099"/>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man will look to his Maker, and his eyes will look on the Holy One of Israel. </a:t>
            </a:r>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8</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He will not look to the altars, the work of his hands, and he will not look on what his own fingers have made, either the </a:t>
            </a:r>
            <a:r>
              <a:rPr lang="en-US" sz="4000" b="1" dirty="0"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Asherim</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or the altars of incense.</a:t>
            </a:r>
          </a:p>
        </p:txBody>
      </p:sp>
      <p:sp>
        <p:nvSpPr>
          <p:cNvPr id="2" name="Rectangle: Rounded Corners 1">
            <a:extLst>
              <a:ext uri="{FF2B5EF4-FFF2-40B4-BE49-F238E27FC236}">
                <a16:creationId xmlns:a16="http://schemas.microsoft.com/office/drawing/2014/main" id="{99D6E57B-6A91-E1F4-620E-8F9CB4969130}"/>
              </a:ext>
            </a:extLst>
          </p:cNvPr>
          <p:cNvSpPr/>
          <p:nvPr/>
        </p:nvSpPr>
        <p:spPr>
          <a:xfrm>
            <a:off x="3396887" y="1938143"/>
            <a:ext cx="7175863" cy="1380502"/>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In that day…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vss</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4, 7 and 9)</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When is this referring to?</a:t>
            </a:r>
          </a:p>
        </p:txBody>
      </p:sp>
    </p:spTree>
    <p:extLst>
      <p:ext uri="{BB962C8B-B14F-4D97-AF65-F5344CB8AC3E}">
        <p14:creationId xmlns:p14="http://schemas.microsoft.com/office/powerpoint/2010/main" val="10177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479E11-0172-C598-8607-E43C8FA6426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One Example of Fulfillment…</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6" y="3429000"/>
            <a:ext cx="11344007" cy="3170099"/>
          </a:xfrm>
          <a:prstGeom prst="rect">
            <a:avLst/>
          </a:prstGeom>
          <a:solidFill>
            <a:srgbClr val="171413">
              <a:alpha val="7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Hezekiah sent to all Israel and Judah, and wrote letters also to Ephraim and Manasseh, that they should come to the house of the Lord at Jerusalem to keep the Passover to the Lord, the God of Israel.</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2 Chronicles 30:1</a:t>
            </a:r>
          </a:p>
        </p:txBody>
      </p:sp>
    </p:spTree>
    <p:extLst>
      <p:ext uri="{BB962C8B-B14F-4D97-AF65-F5344CB8AC3E}">
        <p14:creationId xmlns:p14="http://schemas.microsoft.com/office/powerpoint/2010/main" val="10914282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479E11-0172-C598-8607-E43C8FA6426D}"/>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0FF03FF-8B56-A29F-5D3E-7028CF471EDA}"/>
              </a:ext>
            </a:extLst>
          </p:cNvPr>
          <p:cNvSpPr txBox="1"/>
          <p:nvPr/>
        </p:nvSpPr>
        <p:spPr>
          <a:xfrm>
            <a:off x="423996" y="1230495"/>
            <a:ext cx="11344007" cy="5078313"/>
          </a:xfrm>
          <a:prstGeom prst="rect">
            <a:avLst/>
          </a:prstGeom>
          <a:solidFill>
            <a:srgbClr val="171413">
              <a:alpha val="70000"/>
            </a:srgbClr>
          </a:solidFill>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So couriers went throughout all Israel and Judah with letters from the king and his princes, as the king had commanded, saying, “O people of Israel, return to the Lord, the God of Abraham, Isaac, and Israel, that he may turn again to the remnant of you who have escaped from the hand of the kings of Assyria.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Do not be like your fathers and your brothers, who were faithless to the Lord God of their fathers, so that he made them a desolation, as you see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2 Chronicles 30:6-7</a:t>
            </a:r>
          </a:p>
        </p:txBody>
      </p:sp>
    </p:spTree>
    <p:extLst>
      <p:ext uri="{BB962C8B-B14F-4D97-AF65-F5344CB8AC3E}">
        <p14:creationId xmlns:p14="http://schemas.microsoft.com/office/powerpoint/2010/main" val="277192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37AE8E3-0C67-CBF3-0144-748D9FEB9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0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63500" y="4245725"/>
            <a:ext cx="4838700" cy="2554545"/>
          </a:xfrm>
          <a:prstGeom prst="rect">
            <a:avLst/>
          </a:prstGeom>
          <a:solidFill>
            <a:srgbClr val="585C4D"/>
          </a:solidFill>
          <a:ln w="63500">
            <a:noFill/>
          </a:ln>
        </p:spPr>
        <p:txBody>
          <a:bodyPr wrap="square" rtlCol="0">
            <a:spAutoFit/>
          </a:bodyPr>
          <a:lstStyle/>
          <a:p>
            <a:pPr algn="ct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do you think the Bible means when it calls us to “look to God”?</a:t>
            </a:r>
          </a:p>
        </p:txBody>
      </p:sp>
    </p:spTree>
    <p:extLst>
      <p:ext uri="{BB962C8B-B14F-4D97-AF65-F5344CB8AC3E}">
        <p14:creationId xmlns:p14="http://schemas.microsoft.com/office/powerpoint/2010/main" val="3693003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479E11-0172-C598-8607-E43C8FA6426D}"/>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0FF03FF-8B56-A29F-5D3E-7028CF471EDA}"/>
              </a:ext>
            </a:extLst>
          </p:cNvPr>
          <p:cNvSpPr txBox="1"/>
          <p:nvPr/>
        </p:nvSpPr>
        <p:spPr>
          <a:xfrm>
            <a:off x="423996" y="2184577"/>
            <a:ext cx="11344007" cy="3416320"/>
          </a:xfrm>
          <a:prstGeom prst="rect">
            <a:avLst/>
          </a:prstGeom>
          <a:solidFill>
            <a:srgbClr val="171413">
              <a:alpha val="70000"/>
            </a:srgbClr>
          </a:solidFill>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So the couriers went from city to city through the country of Ephraim and Manasseh, and as far as Zebulun, but they laughed them to scorn and mocked them.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However, some men of Asher, of Manasseh, and of Zebulun humbled themselves and came to Jerusalem</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2 Chronicles 30:10-11</a:t>
            </a:r>
          </a:p>
        </p:txBody>
      </p:sp>
    </p:spTree>
    <p:extLst>
      <p:ext uri="{BB962C8B-B14F-4D97-AF65-F5344CB8AC3E}">
        <p14:creationId xmlns:p14="http://schemas.microsoft.com/office/powerpoint/2010/main" val="154250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6" y="3539355"/>
            <a:ext cx="11344007" cy="3170099"/>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that day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man will look to his Maker, and his eyes will look on the Holy One of Israel</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8</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He will not look to the altars, the work of his hands, and he will not look on what his own fingers have made, either the </a:t>
            </a:r>
            <a:r>
              <a:rPr lang="en-US" sz="4000" b="1" dirty="0"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Asherim</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or the altars of incense.</a:t>
            </a:r>
          </a:p>
        </p:txBody>
      </p:sp>
      <p:sp>
        <p:nvSpPr>
          <p:cNvPr id="3" name="Rectangle: Rounded Corners 2">
            <a:extLst>
              <a:ext uri="{FF2B5EF4-FFF2-40B4-BE49-F238E27FC236}">
                <a16:creationId xmlns:a16="http://schemas.microsoft.com/office/drawing/2014/main" id="{AB66580C-D887-43F8-A65D-F27BD38DB16F}"/>
              </a:ext>
            </a:extLst>
          </p:cNvPr>
          <p:cNvSpPr/>
          <p:nvPr/>
        </p:nvSpPr>
        <p:spPr>
          <a:xfrm>
            <a:off x="4269923" y="927476"/>
            <a:ext cx="7498080" cy="2391170"/>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The remnant from various nations will worship Yahweh and no longer depend on themselves and their own solutions for protection.</a:t>
            </a:r>
          </a:p>
        </p:txBody>
      </p:sp>
    </p:spTree>
    <p:extLst>
      <p:ext uri="{BB962C8B-B14F-4D97-AF65-F5344CB8AC3E}">
        <p14:creationId xmlns:p14="http://schemas.microsoft.com/office/powerpoint/2010/main" val="42710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607240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4184065"/>
            <a:ext cx="11344007" cy="2554545"/>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their strong cities will be like the deserted places of the wooded heights and the hilltops, which they deserted because of the children of Israel, and there will be desolation.</a:t>
            </a:r>
          </a:p>
        </p:txBody>
      </p:sp>
    </p:spTree>
    <p:extLst>
      <p:ext uri="{BB962C8B-B14F-4D97-AF65-F5344CB8AC3E}">
        <p14:creationId xmlns:p14="http://schemas.microsoft.com/office/powerpoint/2010/main" val="1135223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4184065"/>
            <a:ext cx="11344007" cy="2554545"/>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that day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their strong cities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will be like the deserted places of the wooded heights and the hilltops, which they deserted because of the children of Israel, and there will be desolation.</a:t>
            </a:r>
          </a:p>
        </p:txBody>
      </p:sp>
      <p:sp>
        <p:nvSpPr>
          <p:cNvPr id="2" name="Rectangle: Rounded Corners 1">
            <a:extLst>
              <a:ext uri="{FF2B5EF4-FFF2-40B4-BE49-F238E27FC236}">
                <a16:creationId xmlns:a16="http://schemas.microsoft.com/office/drawing/2014/main" id="{19F9BA68-FF94-C136-2A4B-651CE7A9318C}"/>
              </a:ext>
            </a:extLst>
          </p:cNvPr>
          <p:cNvSpPr/>
          <p:nvPr/>
        </p:nvSpPr>
        <p:spPr>
          <a:xfrm>
            <a:off x="5894181" y="2481482"/>
            <a:ext cx="5873821" cy="1523116"/>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Strong cities were not enough to protect them!</a:t>
            </a:r>
          </a:p>
        </p:txBody>
      </p:sp>
    </p:spTree>
    <p:extLst>
      <p:ext uri="{BB962C8B-B14F-4D97-AF65-F5344CB8AC3E}">
        <p14:creationId xmlns:p14="http://schemas.microsoft.com/office/powerpoint/2010/main" val="66999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4184065"/>
            <a:ext cx="11344007" cy="2554545"/>
          </a:xfrm>
          <a:prstGeom prst="rect">
            <a:avLst/>
          </a:prstGeom>
          <a:solidFill>
            <a:srgbClr val="171413">
              <a:alpha val="7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that day their strong cities will be like the deserted places of the wooded heights and the hilltops,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which they deserted because of the children of Israel</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there will be desolation.</a:t>
            </a:r>
          </a:p>
        </p:txBody>
      </p:sp>
      <p:sp>
        <p:nvSpPr>
          <p:cNvPr id="2" name="Rectangle: Rounded Corners 1">
            <a:extLst>
              <a:ext uri="{FF2B5EF4-FFF2-40B4-BE49-F238E27FC236}">
                <a16:creationId xmlns:a16="http://schemas.microsoft.com/office/drawing/2014/main" id="{19F9BA68-FF94-C136-2A4B-651CE7A9318C}"/>
              </a:ext>
            </a:extLst>
          </p:cNvPr>
          <p:cNvSpPr/>
          <p:nvPr/>
        </p:nvSpPr>
        <p:spPr>
          <a:xfrm>
            <a:off x="5894181" y="2481482"/>
            <a:ext cx="5873821" cy="1523116"/>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Pre-Israelite fortifications destroyed by Joshua!</a:t>
            </a:r>
          </a:p>
        </p:txBody>
      </p:sp>
    </p:spTree>
    <p:extLst>
      <p:ext uri="{BB962C8B-B14F-4D97-AF65-F5344CB8AC3E}">
        <p14:creationId xmlns:p14="http://schemas.microsoft.com/office/powerpoint/2010/main" val="17722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4524315"/>
          </a:xfrm>
          <a:prstGeom prst="rect">
            <a:avLst/>
          </a:prstGeom>
          <a:solidFill>
            <a:srgbClr val="171413">
              <a:alpha val="70000"/>
            </a:srgbClr>
          </a:solidFill>
        </p:spPr>
        <p:txBody>
          <a:bodyPr wrap="square" rtlCol="0">
            <a:spAutoFit/>
          </a:bodyPr>
          <a:lstStyle/>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10</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have forgotten the God of your salvation</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have not remembered the Rock of your refuge;</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therefore, though you plant pleasant plants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sow the vine-branch of a stranger,</a:t>
            </a:r>
          </a:p>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11</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though you make them grow on the day that you plant them, and make them blossom in the morning that you sow, yet the harvest will flee away in a day of grief and incurable pain.</a:t>
            </a:r>
          </a:p>
        </p:txBody>
      </p:sp>
    </p:spTree>
    <p:extLst>
      <p:ext uri="{BB962C8B-B14F-4D97-AF65-F5344CB8AC3E}">
        <p14:creationId xmlns:p14="http://schemas.microsoft.com/office/powerpoint/2010/main" val="416385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4524315"/>
          </a:xfrm>
          <a:prstGeom prst="rect">
            <a:avLst/>
          </a:prstGeom>
          <a:solidFill>
            <a:srgbClr val="171413">
              <a:alpha val="70000"/>
            </a:srgbClr>
          </a:solidFill>
        </p:spPr>
        <p:txBody>
          <a:bodyPr wrap="square" rtlCol="0">
            <a:spAutoFit/>
          </a:bodyPr>
          <a:lstStyle/>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10</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For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have forgotten the God of your salvation</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have not remembered the Rock of your refuge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therefore, though you plant pleasant plants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sow the vine-branch of a stranger,</a:t>
            </a:r>
          </a:p>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11</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though you make them grow on the day that you plant them, and make them blossom in the morning that you sow, yet the harvest will flee away in a day of grief and incurable pain.</a:t>
            </a:r>
          </a:p>
        </p:txBody>
      </p:sp>
    </p:spTree>
    <p:extLst>
      <p:ext uri="{BB962C8B-B14F-4D97-AF65-F5344CB8AC3E}">
        <p14:creationId xmlns:p14="http://schemas.microsoft.com/office/powerpoint/2010/main" val="874673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4524315"/>
          </a:xfrm>
          <a:prstGeom prst="rect">
            <a:avLst/>
          </a:prstGeom>
          <a:solidFill>
            <a:srgbClr val="171413">
              <a:alpha val="70000"/>
            </a:srgbClr>
          </a:solidFill>
        </p:spPr>
        <p:txBody>
          <a:bodyPr wrap="square" rtlCol="0">
            <a:spAutoFit/>
          </a:bodyPr>
          <a:lstStyle/>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10</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For you have forgotten the God of your salvation</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have not remembered the Rock of your refuge;</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therefore, though you plant pleasant plants</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sow the vine-branch of a stranger,</a:t>
            </a:r>
          </a:p>
          <a:p>
            <a:r>
              <a:rPr lang="en-US" sz="3600" b="1" baseline="30000"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11</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though you make them grow on the day that you plant them, and make them blossom in the morning that you sow</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yet the harvest will flee away in a day of grief and incurable pain.</a:t>
            </a:r>
          </a:p>
        </p:txBody>
      </p:sp>
      <p:sp>
        <p:nvSpPr>
          <p:cNvPr id="3" name="Rectangle: Rounded Corners 2">
            <a:extLst>
              <a:ext uri="{FF2B5EF4-FFF2-40B4-BE49-F238E27FC236}">
                <a16:creationId xmlns:a16="http://schemas.microsoft.com/office/drawing/2014/main" id="{2603620F-15E4-2419-C772-87623BB47AA2}"/>
              </a:ext>
            </a:extLst>
          </p:cNvPr>
          <p:cNvSpPr/>
          <p:nvPr/>
        </p:nvSpPr>
        <p:spPr>
          <a:xfrm>
            <a:off x="4096511" y="1071532"/>
            <a:ext cx="5716961" cy="816588"/>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Description of idol worship</a:t>
            </a:r>
          </a:p>
        </p:txBody>
      </p:sp>
    </p:spTree>
    <p:extLst>
      <p:ext uri="{BB962C8B-B14F-4D97-AF65-F5344CB8AC3E}">
        <p14:creationId xmlns:p14="http://schemas.microsoft.com/office/powerpoint/2010/main" val="1739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4524315"/>
          </a:xfrm>
          <a:prstGeom prst="rect">
            <a:avLst/>
          </a:prstGeom>
          <a:solidFill>
            <a:srgbClr val="171413">
              <a:alpha val="70000"/>
            </a:srgbClr>
          </a:solidFill>
        </p:spPr>
        <p:txBody>
          <a:bodyPr wrap="square" rtlCol="0">
            <a:spAutoFit/>
          </a:bodyPr>
          <a:lstStyle/>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10</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For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have forgotten the God of your salvation</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have not remembered the Rock of your refuge</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therefore, though you plant pleasant plants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sow the vine-branch of a stranger,</a:t>
            </a:r>
          </a:p>
          <a:p>
            <a:r>
              <a:rPr lang="en-US" sz="36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11</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though you make them grow on the day that you plant them, and make them blossom in the morning that you sow, yet the harvest will flee away in a day of grief and incurable pain.</a:t>
            </a:r>
          </a:p>
        </p:txBody>
      </p:sp>
      <p:sp>
        <p:nvSpPr>
          <p:cNvPr id="2" name="Rectangle: Rounded Corners 1">
            <a:extLst>
              <a:ext uri="{FF2B5EF4-FFF2-40B4-BE49-F238E27FC236}">
                <a16:creationId xmlns:a16="http://schemas.microsoft.com/office/drawing/2014/main" id="{72E81754-EBD6-33D2-0AC8-8433634F8390}"/>
              </a:ext>
            </a:extLst>
          </p:cNvPr>
          <p:cNvSpPr/>
          <p:nvPr/>
        </p:nvSpPr>
        <p:spPr>
          <a:xfrm>
            <a:off x="2045971" y="1071532"/>
            <a:ext cx="7767502" cy="816588"/>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does it look like to forget God?</a:t>
            </a:r>
          </a:p>
        </p:txBody>
      </p:sp>
    </p:spTree>
    <p:extLst>
      <p:ext uri="{BB962C8B-B14F-4D97-AF65-F5344CB8AC3E}">
        <p14:creationId xmlns:p14="http://schemas.microsoft.com/office/powerpoint/2010/main" val="410120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Book of Isaiah</a:t>
            </a:r>
          </a:p>
        </p:txBody>
      </p:sp>
      <p:sp>
        <p:nvSpPr>
          <p:cNvPr id="4" name="TextBox 3">
            <a:extLst>
              <a:ext uri="{FF2B5EF4-FFF2-40B4-BE49-F238E27FC236}">
                <a16:creationId xmlns:a16="http://schemas.microsoft.com/office/drawing/2014/main" id="{350528DB-B47E-2BB8-EECB-D2F860AAFECE}"/>
              </a:ext>
            </a:extLst>
          </p:cNvPr>
          <p:cNvSpPr txBox="1"/>
          <p:nvPr/>
        </p:nvSpPr>
        <p:spPr>
          <a:xfrm>
            <a:off x="302989" y="1024673"/>
            <a:ext cx="5805335" cy="646331"/>
          </a:xfrm>
          <a:prstGeom prst="rect">
            <a:avLst/>
          </a:prstGeom>
          <a:noFill/>
          <a:ln w="63500">
            <a:noFill/>
          </a:ln>
        </p:spPr>
        <p:txBody>
          <a:bodyPr wrap="square" rtlCol="0">
            <a:spAutoFit/>
          </a:bodyPr>
          <a:lstStyle/>
          <a:p>
            <a:pPr algn="ct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1-39 - Judgment</a:t>
            </a:r>
          </a:p>
        </p:txBody>
      </p:sp>
      <p:sp>
        <p:nvSpPr>
          <p:cNvPr id="6" name="Rectangle 5">
            <a:extLst>
              <a:ext uri="{FF2B5EF4-FFF2-40B4-BE49-F238E27FC236}">
                <a16:creationId xmlns:a16="http://schemas.microsoft.com/office/drawing/2014/main" id="{3E951134-4CA3-03BE-7075-5EB10AFC6FFE}"/>
              </a:ext>
            </a:extLst>
          </p:cNvPr>
          <p:cNvSpPr/>
          <p:nvPr/>
        </p:nvSpPr>
        <p:spPr>
          <a:xfrm>
            <a:off x="389744" y="1019331"/>
            <a:ext cx="11332564" cy="5471410"/>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61B5FD-0F20-0A96-B438-95F075474317}"/>
              </a:ext>
            </a:extLst>
          </p:cNvPr>
          <p:cNvCxnSpPr/>
          <p:nvPr/>
        </p:nvCxnSpPr>
        <p:spPr>
          <a:xfrm>
            <a:off x="389744" y="1678898"/>
            <a:ext cx="1133256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B0ACAF-7E77-7E27-609B-FFE15105B140}"/>
              </a:ext>
            </a:extLst>
          </p:cNvPr>
          <p:cNvCxnSpPr>
            <a:cxnSpLocks/>
          </p:cNvCxnSpPr>
          <p:nvPr/>
        </p:nvCxnSpPr>
        <p:spPr>
          <a:xfrm>
            <a:off x="5916971" y="1035118"/>
            <a:ext cx="0" cy="547141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CB31F-CDC7-DA3C-CE18-8440D255BE02}"/>
              </a:ext>
            </a:extLst>
          </p:cNvPr>
          <p:cNvSpPr txBox="1"/>
          <p:nvPr/>
        </p:nvSpPr>
        <p:spPr>
          <a:xfrm>
            <a:off x="5916971" y="1035118"/>
            <a:ext cx="5805337" cy="646331"/>
          </a:xfrm>
          <a:prstGeom prst="rect">
            <a:avLst/>
          </a:prstGeom>
          <a:noFill/>
          <a:ln w="63500">
            <a:noFill/>
          </a:ln>
        </p:spPr>
        <p:txBody>
          <a:bodyPr wrap="square" rtlCol="0">
            <a:spAutoFit/>
          </a:bodyPr>
          <a:lstStyle/>
          <a:p>
            <a:pPr algn="ct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40-66 - Restoration</a:t>
            </a:r>
          </a:p>
        </p:txBody>
      </p:sp>
      <p:sp>
        <p:nvSpPr>
          <p:cNvPr id="12" name="TextBox 11">
            <a:extLst>
              <a:ext uri="{FF2B5EF4-FFF2-40B4-BE49-F238E27FC236}">
                <a16:creationId xmlns:a16="http://schemas.microsoft.com/office/drawing/2014/main" id="{ECFCCB1E-2804-BD18-6E98-292624E0628B}"/>
              </a:ext>
            </a:extLst>
          </p:cNvPr>
          <p:cNvSpPr txBox="1"/>
          <p:nvPr/>
        </p:nvSpPr>
        <p:spPr>
          <a:xfrm>
            <a:off x="521991" y="1762665"/>
            <a:ext cx="5255926" cy="4524315"/>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Isaiah’s Day</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1-6:  	Introduction</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7-12:	Assyrian Invasion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Messiah</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13-27:	God’s Universal </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Kingdom</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28-39:	God as the Lord of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History</a:t>
            </a:r>
          </a:p>
        </p:txBody>
      </p:sp>
      <p:sp>
        <p:nvSpPr>
          <p:cNvPr id="3" name="TextBox 2">
            <a:extLst>
              <a:ext uri="{FF2B5EF4-FFF2-40B4-BE49-F238E27FC236}">
                <a16:creationId xmlns:a16="http://schemas.microsoft.com/office/drawing/2014/main" id="{D3A20214-06E8-1C77-B215-B3D60240A6E6}"/>
              </a:ext>
            </a:extLst>
          </p:cNvPr>
          <p:cNvSpPr txBox="1"/>
          <p:nvPr/>
        </p:nvSpPr>
        <p:spPr>
          <a:xfrm>
            <a:off x="6069719" y="1746878"/>
            <a:ext cx="5255926" cy="646331"/>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Future</a:t>
            </a:r>
          </a:p>
        </p:txBody>
      </p:sp>
    </p:spTree>
    <p:extLst>
      <p:ext uri="{BB962C8B-B14F-4D97-AF65-F5344CB8AC3E}">
        <p14:creationId xmlns:p14="http://schemas.microsoft.com/office/powerpoint/2010/main" val="125192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and mountains in the background&#10;&#10;Description automatically generated">
            <a:extLst>
              <a:ext uri="{FF2B5EF4-FFF2-40B4-BE49-F238E27FC236}">
                <a16:creationId xmlns:a16="http://schemas.microsoft.com/office/drawing/2014/main" id="{ABF4FCDD-BF85-1125-323D-F340646032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340" y="0"/>
            <a:ext cx="12147660" cy="6858000"/>
          </a:xfrm>
          <a:prstGeom prst="rect">
            <a:avLst/>
          </a:prstGeom>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solidFill>
            <a:srgbClr val="5C7280"/>
          </a:solid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Deuteronomy 8 – Remember God!</a:t>
            </a:r>
          </a:p>
        </p:txBody>
      </p:sp>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3970318"/>
          </a:xfrm>
          <a:prstGeom prst="rect">
            <a:avLst/>
          </a:prstGeom>
          <a:solidFill>
            <a:srgbClr val="5C7280">
              <a:alpha val="70000"/>
            </a:srgbClr>
          </a:solidFill>
        </p:spPr>
        <p:txBody>
          <a:bodyPr wrap="square" rtlCol="0">
            <a:spAutoFit/>
          </a:bodyPr>
          <a:lstStyle/>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Take care lest you forget the Lord your God </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by not keeping his commandments and his rules and his statutes, which I command you today,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lest, when you have eaten and are full and have built good houses and live in them</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then your heart be lifted up, and you forget the Lord your God, who brought you out of the land of Egypt, out of the house of slavery…                      Deuteronomy 8:11-14</a:t>
            </a:r>
          </a:p>
        </p:txBody>
      </p:sp>
    </p:spTree>
    <p:extLst>
      <p:ext uri="{BB962C8B-B14F-4D97-AF65-F5344CB8AC3E}">
        <p14:creationId xmlns:p14="http://schemas.microsoft.com/office/powerpoint/2010/main" val="2660483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90"/>
                                          </p:val>
                                        </p:tav>
                                        <p:tav tm="100000">
                                          <p:val>
                                            <p:fltVal val="0"/>
                                          </p:val>
                                        </p:tav>
                                      </p:tavLst>
                                    </p:anim>
                                    <p:animEffect transition="in" filter="fade">
                                      <p:cBhvr>
                                        <p:cTn id="1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with trees and mountains in the background&#10;&#10;Description automatically generated">
            <a:extLst>
              <a:ext uri="{FF2B5EF4-FFF2-40B4-BE49-F238E27FC236}">
                <a16:creationId xmlns:a16="http://schemas.microsoft.com/office/drawing/2014/main" id="{A89D5443-FEC2-8CF2-252C-224AA51A3C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340" y="0"/>
            <a:ext cx="12147660" cy="6858000"/>
          </a:xfrm>
          <a:prstGeom prst="rect">
            <a:avLst/>
          </a:prstGeom>
        </p:spPr>
      </p:pic>
      <p:sp>
        <p:nvSpPr>
          <p:cNvPr id="6" name="TextBox 5">
            <a:extLst>
              <a:ext uri="{FF2B5EF4-FFF2-40B4-BE49-F238E27FC236}">
                <a16:creationId xmlns:a16="http://schemas.microsoft.com/office/drawing/2014/main" id="{50FF03FF-8B56-A29F-5D3E-7028CF471EDA}"/>
              </a:ext>
            </a:extLst>
          </p:cNvPr>
          <p:cNvSpPr txBox="1"/>
          <p:nvPr/>
        </p:nvSpPr>
        <p:spPr>
          <a:xfrm>
            <a:off x="423995" y="2032177"/>
            <a:ext cx="11344007" cy="3416320"/>
          </a:xfrm>
          <a:prstGeom prst="rect">
            <a:avLst/>
          </a:prstGeom>
          <a:solidFill>
            <a:srgbClr val="5C7280">
              <a:alpha val="70000"/>
            </a:srgbClr>
          </a:solidFill>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Beware lest you say in your heart, ‘My power and the might of my hand have gotten me this wealth.’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shall remember the Lord your God, for it is he who gives you power to get wealth</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that he may confirm his covenant that he swore to your fathers, as it is this day.</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Deuteronomy 8:17-18</a:t>
            </a:r>
          </a:p>
        </p:txBody>
      </p:sp>
      <p:sp>
        <p:nvSpPr>
          <p:cNvPr id="3" name="TextBox 2">
            <a:extLst>
              <a:ext uri="{FF2B5EF4-FFF2-40B4-BE49-F238E27FC236}">
                <a16:creationId xmlns:a16="http://schemas.microsoft.com/office/drawing/2014/main" id="{B16240A5-71F0-131C-9A6D-76F390040EE7}"/>
              </a:ext>
            </a:extLst>
          </p:cNvPr>
          <p:cNvSpPr txBox="1"/>
          <p:nvPr/>
        </p:nvSpPr>
        <p:spPr>
          <a:xfrm>
            <a:off x="876998" y="4145"/>
            <a:ext cx="10438004" cy="923330"/>
          </a:xfrm>
          <a:prstGeom prst="rect">
            <a:avLst/>
          </a:prstGeom>
          <a:solidFill>
            <a:srgbClr val="5C7280"/>
          </a:solid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Deuteronomy 8 – Remember God!</a:t>
            </a:r>
          </a:p>
        </p:txBody>
      </p:sp>
    </p:spTree>
    <p:extLst>
      <p:ext uri="{BB962C8B-B14F-4D97-AF65-F5344CB8AC3E}">
        <p14:creationId xmlns:p14="http://schemas.microsoft.com/office/powerpoint/2010/main" val="281925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787152" y="1984280"/>
            <a:ext cx="10527850" cy="4770537"/>
          </a:xfrm>
          <a:prstGeom prst="rect">
            <a:avLst/>
          </a:prstGeom>
          <a:solidFill>
            <a:srgbClr val="171413">
              <a:alpha val="70000"/>
            </a:srgbClr>
          </a:solidFill>
        </p:spPr>
        <p:txBody>
          <a:bodyPr wrap="square" rtlCol="0">
            <a:spAutoFit/>
          </a:bodyPr>
          <a:lstStyle/>
          <a:p>
            <a:r>
              <a:rPr lang="en-US" sz="3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Evidences that Israel had forgotten God:</a:t>
            </a:r>
          </a:p>
          <a:p>
            <a:pPr marL="571500" indent="-571500">
              <a:buFont typeface="Arial" panose="020B0604020202020204" pitchFamily="34" charset="0"/>
              <a:buChar char="•"/>
            </a:pPr>
            <a:r>
              <a:rPr lang="en-US" sz="3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no longer recognized God as the one who had brought them into the land</a:t>
            </a:r>
          </a:p>
          <a:p>
            <a:pPr marL="571500" indent="-571500">
              <a:buFont typeface="Arial" panose="020B0604020202020204" pitchFamily="34" charset="0"/>
              <a:buChar char="•"/>
            </a:pPr>
            <a:r>
              <a:rPr lang="en-US" sz="3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had stopped trusting God to protect them and had allied with Syria – a pagan nation</a:t>
            </a:r>
          </a:p>
          <a:p>
            <a:pPr marL="571500" indent="-571500">
              <a:buFont typeface="Arial" panose="020B0604020202020204" pitchFamily="34" charset="0"/>
              <a:buChar char="•"/>
            </a:pPr>
            <a:r>
              <a:rPr lang="en-US" sz="3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had stopped bringing sacrifices and offerings to the temple</a:t>
            </a:r>
          </a:p>
          <a:p>
            <a:pPr marL="571500" indent="-571500">
              <a:buFont typeface="Arial" panose="020B0604020202020204" pitchFamily="34" charset="0"/>
              <a:buChar char="•"/>
            </a:pPr>
            <a:r>
              <a:rPr lang="en-US" sz="3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Idol worship</a:t>
            </a:r>
          </a:p>
        </p:txBody>
      </p:sp>
    </p:spTree>
    <p:extLst>
      <p:ext uri="{BB962C8B-B14F-4D97-AF65-F5344CB8AC3E}">
        <p14:creationId xmlns:p14="http://schemas.microsoft.com/office/powerpoint/2010/main" val="652436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272958" y="2614499"/>
            <a:ext cx="11646084" cy="4016484"/>
          </a:xfrm>
          <a:prstGeom prst="rect">
            <a:avLst/>
          </a:prstGeom>
          <a:solidFill>
            <a:srgbClr val="171413">
              <a:alpha val="70000"/>
            </a:srgbClr>
          </a:solidFill>
        </p:spPr>
        <p:txBody>
          <a:bodyPr wrap="squar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Remnant:</a:t>
            </a:r>
          </a:p>
          <a:p>
            <a:pPr lvl="1">
              <a:spcAft>
                <a:spcPts val="1800"/>
              </a:spcAft>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man will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look to his Maker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his eyes will look on the Holy One of Israel.”</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Rest:</a:t>
            </a:r>
          </a:p>
          <a:p>
            <a:pPr lvl="1"/>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have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forgotten the God of your salvation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have not remembered the Rock of your refuge.”</a:t>
            </a:r>
          </a:p>
        </p:txBody>
      </p:sp>
      <p:sp>
        <p:nvSpPr>
          <p:cNvPr id="2" name="Rectangle: Rounded Corners 1">
            <a:extLst>
              <a:ext uri="{FF2B5EF4-FFF2-40B4-BE49-F238E27FC236}">
                <a16:creationId xmlns:a16="http://schemas.microsoft.com/office/drawing/2014/main" id="{AEF147D5-7838-67A2-8D94-26CD81C8D830}"/>
              </a:ext>
            </a:extLst>
          </p:cNvPr>
          <p:cNvSpPr/>
          <p:nvPr/>
        </p:nvSpPr>
        <p:spPr>
          <a:xfrm>
            <a:off x="4314226" y="2387482"/>
            <a:ext cx="7191974" cy="816588"/>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does “looking to God” mean?</a:t>
            </a:r>
          </a:p>
        </p:txBody>
      </p:sp>
    </p:spTree>
    <p:extLst>
      <p:ext uri="{BB962C8B-B14F-4D97-AF65-F5344CB8AC3E}">
        <p14:creationId xmlns:p14="http://schemas.microsoft.com/office/powerpoint/2010/main" val="9353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472286" y="1221133"/>
            <a:ext cx="7534656" cy="5078313"/>
          </a:xfrm>
          <a:prstGeom prst="rect">
            <a:avLst/>
          </a:prstGeom>
          <a:solidFill>
            <a:srgbClr val="171413">
              <a:alpha val="70000"/>
            </a:srgbClr>
          </a:solidFill>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a:t>
            </a:r>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lift up my eyes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the hills. </a:t>
            </a:r>
          </a:p>
          <a:p>
            <a:pPr lvl="1"/>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From where does my help come?</a:t>
            </a:r>
          </a:p>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My help comes from the Lord</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a:p>
            <a:pPr lvl="1"/>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who made heaven and earth.</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He will not let your foot be moved; </a:t>
            </a:r>
          </a:p>
          <a:p>
            <a:pPr lvl="1"/>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he who keeps you will not slumber.</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he who keeps Israel will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neither slumber nor sleep.</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Psalm 121:1-4</a:t>
            </a:r>
          </a:p>
        </p:txBody>
      </p:sp>
    </p:spTree>
    <p:extLst>
      <p:ext uri="{BB962C8B-B14F-4D97-AF65-F5344CB8AC3E}">
        <p14:creationId xmlns:p14="http://schemas.microsoft.com/office/powerpoint/2010/main" val="2120449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1823357" y="1471504"/>
            <a:ext cx="8545285" cy="5078313"/>
          </a:xfrm>
          <a:prstGeom prst="rect">
            <a:avLst/>
          </a:prstGeom>
          <a:solidFill>
            <a:srgbClr val="171413">
              <a:alpha val="70000"/>
            </a:srgbClr>
          </a:solidFill>
        </p:spPr>
        <p:txBody>
          <a:bodyPr wrap="square" rtlCol="0">
            <a:spAutoFit/>
          </a:bodyPr>
          <a:lstStyle/>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To you I lift up my eyes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 you who are enthroned in the heavens!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as the eyes of servants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look to the hand of their master,</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 the eyes of a maidservant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the hand of her mistress,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so our eyes look to the Lord our God,</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till he has mercy upon us.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Psalm 123:1-2</a:t>
            </a:r>
          </a:p>
        </p:txBody>
      </p:sp>
    </p:spTree>
    <p:extLst>
      <p:ext uri="{BB962C8B-B14F-4D97-AF65-F5344CB8AC3E}">
        <p14:creationId xmlns:p14="http://schemas.microsoft.com/office/powerpoint/2010/main" val="2182646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467402" y="1613275"/>
            <a:ext cx="11257193" cy="5078313"/>
          </a:xfrm>
          <a:prstGeom prst="rect">
            <a:avLst/>
          </a:prstGeom>
          <a:solidFill>
            <a:srgbClr val="171413">
              <a:alpha val="70000"/>
            </a:srgbClr>
          </a:solidFill>
        </p:spPr>
        <p:txBody>
          <a:bodyPr wrap="square" rtlCol="0">
            <a:spAutoFit/>
          </a:bodyPr>
          <a:lstStyle/>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When we don’t look to God, but instead forget him, what does this look like?</a:t>
            </a:r>
          </a:p>
          <a:p>
            <a:pPr marL="571500" indent="-571500">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Attitude of complaining instead of thankfulness</a:t>
            </a:r>
          </a:p>
          <a:p>
            <a:pPr marL="571500" indent="-571500">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Handling Interpersonal Conflict – Anger, revenge, manipulation</a:t>
            </a:r>
          </a:p>
          <a:p>
            <a:pPr marL="571500" indent="-571500">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Money – Greed, over-protective of resources, lie, cheat &amp; steal (e.g. taxes, expense accounts)</a:t>
            </a:r>
          </a:p>
          <a:p>
            <a:pPr marL="571500" indent="-571500">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Desire for love – Compromising in relationships, Loving only as we feel we are being loved </a:t>
            </a:r>
          </a:p>
        </p:txBody>
      </p:sp>
    </p:spTree>
    <p:extLst>
      <p:ext uri="{BB962C8B-B14F-4D97-AF65-F5344CB8AC3E}">
        <p14:creationId xmlns:p14="http://schemas.microsoft.com/office/powerpoint/2010/main" val="18758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1754326"/>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In what area of life is God calling you to look to him more?</a:t>
            </a:r>
          </a:p>
        </p:txBody>
      </p:sp>
      <p:sp>
        <p:nvSpPr>
          <p:cNvPr id="6" name="TextBox 5">
            <a:extLst>
              <a:ext uri="{FF2B5EF4-FFF2-40B4-BE49-F238E27FC236}">
                <a16:creationId xmlns:a16="http://schemas.microsoft.com/office/drawing/2014/main" id="{50FF03FF-8B56-A29F-5D3E-7028CF471EDA}"/>
              </a:ext>
            </a:extLst>
          </p:cNvPr>
          <p:cNvSpPr txBox="1"/>
          <p:nvPr/>
        </p:nvSpPr>
        <p:spPr>
          <a:xfrm>
            <a:off x="272958" y="2614499"/>
            <a:ext cx="11646084" cy="4016484"/>
          </a:xfrm>
          <a:prstGeom prst="rect">
            <a:avLst/>
          </a:prstGeom>
          <a:solidFill>
            <a:srgbClr val="171413">
              <a:alpha val="70000"/>
            </a:srgbClr>
          </a:solidFill>
        </p:spPr>
        <p:txBody>
          <a:bodyPr wrap="squar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Remnant:</a:t>
            </a:r>
          </a:p>
          <a:p>
            <a:pPr lvl="1">
              <a:spcAft>
                <a:spcPts val="1800"/>
              </a:spcAft>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man will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look to his Maker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his eyes will look on the Holy One of Israel.”</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Rest:</a:t>
            </a:r>
          </a:p>
          <a:p>
            <a:pPr lvl="1"/>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have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forgotten the God of your salvation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have not remembered the Rock of your refuge.”</a:t>
            </a:r>
          </a:p>
        </p:txBody>
      </p:sp>
    </p:spTree>
    <p:extLst>
      <p:ext uri="{BB962C8B-B14F-4D97-AF65-F5344CB8AC3E}">
        <p14:creationId xmlns:p14="http://schemas.microsoft.com/office/powerpoint/2010/main" val="2155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5956439" cy="2862322"/>
          </a:xfrm>
          <a:prstGeom prst="rect">
            <a:avLst/>
          </a:prstGeom>
          <a:noFill/>
        </p:spPr>
        <p:txBody>
          <a:bodyPr wrap="none" rtlCol="0">
            <a:spAutoFit/>
          </a:bodyPr>
          <a:lstStyle/>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err="1">
                <a:latin typeface="Calibri" panose="020F0502020204030204" pitchFamily="34" charset="0"/>
                <a:ea typeface="Calibri" panose="020F0502020204030204" pitchFamily="34" charset="0"/>
                <a:cs typeface="Calibri" panose="020F0502020204030204" pitchFamily="34" charset="0"/>
              </a:rPr>
              <a:t>Tyre</a:t>
            </a:r>
            <a:r>
              <a:rPr lang="en-US" sz="3600" b="1">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5" y="4221255"/>
            <a:ext cx="11103219"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 / A Remnant</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spTree>
    <p:extLst>
      <p:ext uri="{BB962C8B-B14F-4D97-AF65-F5344CB8AC3E}">
        <p14:creationId xmlns:p14="http://schemas.microsoft.com/office/powerpoint/2010/main" val="17738238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Arabia</a:t>
            </a:r>
          </a:p>
        </p:txBody>
      </p:sp>
      <p:sp>
        <p:nvSpPr>
          <p:cNvPr id="7" name="Rectangle: Rounded Corners 6">
            <a:extLst>
              <a:ext uri="{FF2B5EF4-FFF2-40B4-BE49-F238E27FC236}">
                <a16:creationId xmlns:a16="http://schemas.microsoft.com/office/drawing/2014/main" id="{E8A31E31-D04F-F82F-542C-853517E025FD}"/>
              </a:ext>
            </a:extLst>
          </p:cNvPr>
          <p:cNvSpPr/>
          <p:nvPr/>
        </p:nvSpPr>
        <p:spPr>
          <a:xfrm>
            <a:off x="5040371" y="3542280"/>
            <a:ext cx="6094524" cy="1323439"/>
          </a:xfrm>
          <a:prstGeom prst="roundRect">
            <a:avLst/>
          </a:prstGeom>
          <a:solidFill>
            <a:srgbClr val="00000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What did the “non-Assyrian” nations have in common?</a:t>
            </a:r>
          </a:p>
        </p:txBody>
      </p:sp>
    </p:spTree>
    <p:extLst>
      <p:ext uri="{BB962C8B-B14F-4D97-AF65-F5344CB8AC3E}">
        <p14:creationId xmlns:p14="http://schemas.microsoft.com/office/powerpoint/2010/main" val="11013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2" name="TextBox 11">
            <a:extLst>
              <a:ext uri="{FF2B5EF4-FFF2-40B4-BE49-F238E27FC236}">
                <a16:creationId xmlns:a16="http://schemas.microsoft.com/office/drawing/2014/main" id="{E5B86318-9B9E-7150-AEFC-3EE2D5F8CFA7}"/>
              </a:ext>
            </a:extLst>
          </p:cNvPr>
          <p:cNvSpPr txBox="1"/>
          <p:nvPr/>
        </p:nvSpPr>
        <p:spPr>
          <a:xfrm>
            <a:off x="393755" y="4857762"/>
            <a:ext cx="1373709" cy="1938992"/>
          </a:xfrm>
          <a:prstGeom prst="rect">
            <a:avLst/>
          </a:prstGeom>
          <a:noFill/>
        </p:spPr>
        <p:txBody>
          <a:bodyPr wrap="none" rtlCol="0">
            <a:spAutoFit/>
          </a:bodyPr>
          <a:lstStyle/>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&amp;</a:t>
            </a:r>
          </a:p>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4D91041-4103-2F52-5C89-023886F9D0E8}"/>
              </a:ext>
            </a:extLst>
          </p:cNvPr>
          <p:cNvGrpSpPr/>
          <p:nvPr/>
        </p:nvGrpSpPr>
        <p:grpSpPr>
          <a:xfrm>
            <a:off x="1153437" y="2281664"/>
            <a:ext cx="5624369" cy="1072145"/>
            <a:chOff x="1153437" y="2281664"/>
            <a:chExt cx="5624369" cy="1072145"/>
          </a:xfrm>
        </p:grpSpPr>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Aram</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Israel</a:t>
                </a:r>
              </a:p>
            </p:txBody>
          </p:sp>
        </p:gr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3378" y="4873423"/>
            <a:ext cx="5363136" cy="1754326"/>
          </a:xfrm>
          <a:prstGeom prst="rect">
            <a:avLst/>
          </a:prstGeom>
          <a:solidFill>
            <a:schemeClr val="accent1">
              <a:lumMod val="40000"/>
              <a:lumOff val="60000"/>
              <a:alpha val="80000"/>
            </a:schemeClr>
          </a:solidFill>
        </p:spPr>
        <p:txBody>
          <a:bodyPr wrap="none" rtlCol="0">
            <a:spAutoFit/>
          </a:bodyPr>
          <a:lstStyle/>
          <a:p>
            <a:pPr algn="ct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Oracles 2-5:</a:t>
            </a:r>
          </a:p>
          <a:p>
            <a:pPr algn="ct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Judah’s </a:t>
            </a:r>
            <a:r>
              <a:rPr lang="en-US" sz="5400" b="1" err="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Neghbors</a:t>
            </a: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086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883840B-9BC5-65FA-2325-EA18ACE62F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167" y="120650"/>
            <a:ext cx="5546011" cy="6616700"/>
          </a:xfrm>
          <a:prstGeom prst="rect">
            <a:avLst/>
          </a:prstGeom>
        </p:spPr>
      </p:pic>
      <p:sp>
        <p:nvSpPr>
          <p:cNvPr id="6" name="TextBox 5">
            <a:extLst>
              <a:ext uri="{FF2B5EF4-FFF2-40B4-BE49-F238E27FC236}">
                <a16:creationId xmlns:a16="http://schemas.microsoft.com/office/drawing/2014/main" id="{7901C331-D5D5-888D-884F-BA13C579E098}"/>
              </a:ext>
            </a:extLst>
          </p:cNvPr>
          <p:cNvSpPr txBox="1"/>
          <p:nvPr/>
        </p:nvSpPr>
        <p:spPr>
          <a:xfrm>
            <a:off x="5990079" y="120650"/>
            <a:ext cx="5826531" cy="769441"/>
          </a:xfrm>
          <a:prstGeom prst="rect">
            <a:avLst/>
          </a:prstGeom>
          <a:solidFill>
            <a:schemeClr val="accent1">
              <a:lumMod val="40000"/>
              <a:lumOff val="60000"/>
              <a:alpha val="60000"/>
            </a:schemeClr>
          </a:solidFill>
        </p:spPr>
        <p:txBody>
          <a:bodyPr wrap="none" rtlCol="0">
            <a:spAutoFit/>
          </a:bodyPr>
          <a:lstStyle/>
          <a:p>
            <a:pPr algn="ctr"/>
            <a:r>
              <a:rPr lang="en-US" sz="4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a:t>
            </a:r>
          </a:p>
        </p:txBody>
      </p:sp>
      <p:sp>
        <p:nvSpPr>
          <p:cNvPr id="7" name="TextBox 6">
            <a:extLst>
              <a:ext uri="{FF2B5EF4-FFF2-40B4-BE49-F238E27FC236}">
                <a16:creationId xmlns:a16="http://schemas.microsoft.com/office/drawing/2014/main" id="{F23F8D80-75C8-B834-A0B0-FBA8486649A6}"/>
              </a:ext>
            </a:extLst>
          </p:cNvPr>
          <p:cNvSpPr txBox="1"/>
          <p:nvPr/>
        </p:nvSpPr>
        <p:spPr>
          <a:xfrm>
            <a:off x="5775858" y="1327752"/>
            <a:ext cx="6254975" cy="4832092"/>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735 BC:  Syria and Israel had allied together against Assyria;  Syria and Israel attacked Judah</a:t>
            </a:r>
          </a:p>
          <a:p>
            <a:pPr marL="571500" indent="-571500">
              <a:spcAft>
                <a:spcPts val="1200"/>
              </a:spcAft>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Damascus fell to Assyria in 732BC</a:t>
            </a:r>
          </a:p>
          <a:p>
            <a:pPr marL="571500" indent="-571500">
              <a:spcAft>
                <a:spcPts val="1200"/>
              </a:spcAft>
              <a:buFont typeface="Arial" panose="020B0604020202020204" pitchFamily="34" charset="0"/>
              <a:buChar char="•"/>
            </a:pP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Samaria fell to Assyria in 722BC</a:t>
            </a:r>
          </a:p>
        </p:txBody>
      </p:sp>
      <p:sp>
        <p:nvSpPr>
          <p:cNvPr id="2" name="TextBox 1">
            <a:extLst>
              <a:ext uri="{FF2B5EF4-FFF2-40B4-BE49-F238E27FC236}">
                <a16:creationId xmlns:a16="http://schemas.microsoft.com/office/drawing/2014/main" id="{3923FF09-A865-EBC4-9A89-4888005F927A}"/>
              </a:ext>
            </a:extLst>
          </p:cNvPr>
          <p:cNvSpPr txBox="1"/>
          <p:nvPr/>
        </p:nvSpPr>
        <p:spPr>
          <a:xfrm>
            <a:off x="1303177" y="3925288"/>
            <a:ext cx="1435008" cy="707886"/>
          </a:xfrm>
          <a:prstGeom prst="rect">
            <a:avLst/>
          </a:prstGeom>
          <a:noFill/>
          <a:effectLst>
            <a:glow rad="127000">
              <a:schemeClr val="bg1"/>
            </a:glow>
          </a:effectLst>
        </p:spPr>
        <p:txBody>
          <a:bodyPr wrap="none" rtlCol="0">
            <a:spAutoFit/>
          </a:bodyPr>
          <a:lstStyle/>
          <a:p>
            <a:r>
              <a:rPr lang="en-US" sz="4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sp>
        <p:nvSpPr>
          <p:cNvPr id="4" name="TextBox 3">
            <a:extLst>
              <a:ext uri="{FF2B5EF4-FFF2-40B4-BE49-F238E27FC236}">
                <a16:creationId xmlns:a16="http://schemas.microsoft.com/office/drawing/2014/main" id="{28116E9C-7D20-481B-71AB-462AACF0705E}"/>
              </a:ext>
            </a:extLst>
          </p:cNvPr>
          <p:cNvSpPr txBox="1"/>
          <p:nvPr/>
        </p:nvSpPr>
        <p:spPr>
          <a:xfrm>
            <a:off x="3230938" y="459204"/>
            <a:ext cx="1657762" cy="1323439"/>
          </a:xfrm>
          <a:prstGeom prst="rect">
            <a:avLst/>
          </a:prstGeom>
          <a:noFill/>
          <a:effectLst>
            <a:glow rad="127000">
              <a:schemeClr val="bg1"/>
            </a:glow>
          </a:effectLst>
        </p:spPr>
        <p:txBody>
          <a:bodyPr wrap="none" rtlCol="0">
            <a:spAutoFit/>
          </a:bodyPr>
          <a:lstStyle/>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Syria</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(Aram)</a:t>
            </a:r>
          </a:p>
        </p:txBody>
      </p:sp>
      <p:sp>
        <p:nvSpPr>
          <p:cNvPr id="8" name="TextBox 7">
            <a:extLst>
              <a:ext uri="{FF2B5EF4-FFF2-40B4-BE49-F238E27FC236}">
                <a16:creationId xmlns:a16="http://schemas.microsoft.com/office/drawing/2014/main" id="{8D910875-C3C1-CF15-B37B-9F7719892DE8}"/>
              </a:ext>
            </a:extLst>
          </p:cNvPr>
          <p:cNvSpPr txBox="1"/>
          <p:nvPr/>
        </p:nvSpPr>
        <p:spPr>
          <a:xfrm>
            <a:off x="1715181" y="2224826"/>
            <a:ext cx="133555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6944870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18233970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1809</TotalTime>
  <Words>2354</Words>
  <Application>Microsoft Macintosh PowerPoint</Application>
  <PresentationFormat>Widescreen</PresentationFormat>
  <Paragraphs>239</Paragraphs>
  <Slides>39</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Calisto MT</vt:lpstr>
      <vt:lpstr>Cooper Black</vt:lpstr>
      <vt:lpstr>Corbel</vt:lpstr>
      <vt:lpstr>Engravers MT</vt:lpstr>
      <vt:lpstr>Times New Roman</vt:lpstr>
      <vt:lpstr>Wingdings 2</vt:lpstr>
      <vt:lpstr>Depth</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3</cp:revision>
  <dcterms:created xsi:type="dcterms:W3CDTF">2023-11-07T11:17:49Z</dcterms:created>
  <dcterms:modified xsi:type="dcterms:W3CDTF">2024-04-21T10:14:29Z</dcterms:modified>
</cp:coreProperties>
</file>