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2" r:id="rId2"/>
  </p:sldMasterIdLst>
  <p:notesMasterIdLst>
    <p:notesMasterId r:id="rId48"/>
  </p:notesMasterIdLst>
  <p:sldIdLst>
    <p:sldId id="257" r:id="rId3"/>
    <p:sldId id="1352" r:id="rId4"/>
    <p:sldId id="772" r:id="rId5"/>
    <p:sldId id="1271" r:id="rId6"/>
    <p:sldId id="729" r:id="rId7"/>
    <p:sldId id="1314" r:id="rId8"/>
    <p:sldId id="1311" r:id="rId9"/>
    <p:sldId id="1349" r:id="rId10"/>
    <p:sldId id="734" r:id="rId11"/>
    <p:sldId id="1316" r:id="rId12"/>
    <p:sldId id="1318" r:id="rId13"/>
    <p:sldId id="1319" r:id="rId14"/>
    <p:sldId id="1320" r:id="rId15"/>
    <p:sldId id="1357" r:id="rId16"/>
    <p:sldId id="1321" r:id="rId17"/>
    <p:sldId id="1322" r:id="rId18"/>
    <p:sldId id="1323" r:id="rId19"/>
    <p:sldId id="1324" r:id="rId20"/>
    <p:sldId id="1325" r:id="rId21"/>
    <p:sldId id="1353" r:id="rId22"/>
    <p:sldId id="1326" r:id="rId23"/>
    <p:sldId id="1327" r:id="rId24"/>
    <p:sldId id="1328" r:id="rId25"/>
    <p:sldId id="1329" r:id="rId26"/>
    <p:sldId id="1330" r:id="rId27"/>
    <p:sldId id="1331" r:id="rId28"/>
    <p:sldId id="1332" r:id="rId29"/>
    <p:sldId id="1356" r:id="rId30"/>
    <p:sldId id="1333" r:id="rId31"/>
    <p:sldId id="1335" r:id="rId32"/>
    <p:sldId id="1336" r:id="rId33"/>
    <p:sldId id="1337" r:id="rId34"/>
    <p:sldId id="1354" r:id="rId35"/>
    <p:sldId id="1338" r:id="rId36"/>
    <p:sldId id="1339" r:id="rId37"/>
    <p:sldId id="1340" r:id="rId38"/>
    <p:sldId id="1342" r:id="rId39"/>
    <p:sldId id="1343" r:id="rId40"/>
    <p:sldId id="1344" r:id="rId41"/>
    <p:sldId id="1345" r:id="rId42"/>
    <p:sldId id="1346" r:id="rId43"/>
    <p:sldId id="1347" r:id="rId44"/>
    <p:sldId id="1355" r:id="rId45"/>
    <p:sldId id="949" r:id="rId46"/>
    <p:sldId id="31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7B96"/>
    <a:srgbClr val="4A512B"/>
    <a:srgbClr val="2B330C"/>
    <a:srgbClr val="697440"/>
    <a:srgbClr val="CFC5BE"/>
    <a:srgbClr val="240102"/>
    <a:srgbClr val="6F5B31"/>
    <a:srgbClr val="23110A"/>
    <a:srgbClr val="2A0C05"/>
    <a:srgbClr val="29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DD33A7-E77C-4BFA-80B2-D0E690BDABE2}" v="88" dt="2024-03-30T08:57:12.8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9200C-7631-4FE6-A00A-04BA47EBE37E}" type="datetimeFigureOut">
              <a:rPr lang="en-US" smtClean="0"/>
              <a:t>4/21/24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F0EDD-2A63-4035-A82B-6D53DBFC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0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0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9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6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33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946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1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01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26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0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70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00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5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83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93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93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97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20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26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76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9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672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48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01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66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00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0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4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4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6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6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0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8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77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75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erson sitting on a rock writing on a paper&#10;&#10;Description automatically generated">
            <a:extLst>
              <a:ext uri="{FF2B5EF4-FFF2-40B4-BE49-F238E27FC236}">
                <a16:creationId xmlns:a16="http://schemas.microsoft.com/office/drawing/2014/main" id="{E6D83413-341F-7319-FE10-117DE08F9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" b="2109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9CAC65-07EA-1819-C303-C6390F257615}"/>
              </a:ext>
            </a:extLst>
          </p:cNvPr>
          <p:cNvSpPr txBox="1"/>
          <p:nvPr/>
        </p:nvSpPr>
        <p:spPr>
          <a:xfrm>
            <a:off x="4634362" y="219456"/>
            <a:ext cx="735169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Engravers MT" panose="02090707080505020304" pitchFamily="18" charset="0"/>
              </a:rPr>
              <a:t>The Prophecy</a:t>
            </a:r>
          </a:p>
          <a:p>
            <a:pPr algn="ctr"/>
            <a:r>
              <a:rPr lang="en-US" sz="540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Engravers MT" panose="02090707080505020304" pitchFamily="18" charset="0"/>
              </a:rPr>
              <a:t>Of</a:t>
            </a:r>
            <a:r>
              <a:rPr lang="en-US" sz="600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 </a:t>
            </a:r>
          </a:p>
          <a:p>
            <a:pPr algn="ctr"/>
            <a:r>
              <a:rPr lang="en-US" sz="9600" b="1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Engravers MT" panose="02090707080505020304" pitchFamily="18" charset="0"/>
              </a:rPr>
              <a:t>Isaiah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21981-1193-7809-F1B2-355697AC1879}"/>
              </a:ext>
            </a:extLst>
          </p:cNvPr>
          <p:cNvSpPr txBox="1"/>
          <p:nvPr/>
        </p:nvSpPr>
        <p:spPr>
          <a:xfrm>
            <a:off x="4570523" y="3429000"/>
            <a:ext cx="7479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14:28–16:14</a:t>
            </a:r>
          </a:p>
          <a:p>
            <a:pPr algn="ctr"/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you Choose Refuge… </a:t>
            </a:r>
            <a:b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Pride?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A29EA5-6EC9-D0D6-4656-80AE7F99E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1" y="5356368"/>
            <a:ext cx="12192000" cy="15016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Dan Bridges</a:t>
            </a:r>
            <a:b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Amman International Church, Jordan (AmmanChurch.org)</a:t>
            </a:r>
            <a:b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67007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883840B-9BC5-65FA-2325-EA18ACE62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384"/>
          <a:stretch/>
        </p:blipFill>
        <p:spPr>
          <a:xfrm>
            <a:off x="161168" y="120650"/>
            <a:ext cx="4748290" cy="6616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1C331-D5D5-888D-884F-BA13C579E098}"/>
              </a:ext>
            </a:extLst>
          </p:cNvPr>
          <p:cNvSpPr txBox="1"/>
          <p:nvPr/>
        </p:nvSpPr>
        <p:spPr>
          <a:xfrm>
            <a:off x="5606560" y="0"/>
            <a:ext cx="5815503" cy="923330"/>
          </a:xfrm>
          <a:prstGeom prst="rect">
            <a:avLst/>
          </a:prstGeom>
          <a:solidFill>
            <a:srgbClr val="CFC5BE">
              <a:alpha val="6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#2 – Philistia</a:t>
            </a:r>
            <a:endParaRPr lang="en-US" sz="4000" b="1">
              <a:solidFill>
                <a:schemeClr val="bg1"/>
              </a:solidFill>
              <a:effectLst>
                <a:glow rad="101600">
                  <a:schemeClr val="tx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F8D80-75C8-B834-A0B0-FBA8486649A6}"/>
              </a:ext>
            </a:extLst>
          </p:cNvPr>
          <p:cNvSpPr txBox="1"/>
          <p:nvPr/>
        </p:nvSpPr>
        <p:spPr>
          <a:xfrm>
            <a:off x="5198574" y="923330"/>
            <a:ext cx="6631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year that King Ahaz died 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came this oracle: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3FF09-A865-EBC4-9A89-4888005F927A}"/>
              </a:ext>
            </a:extLst>
          </p:cNvPr>
          <p:cNvSpPr txBox="1"/>
          <p:nvPr/>
        </p:nvSpPr>
        <p:spPr>
          <a:xfrm>
            <a:off x="1303177" y="3925288"/>
            <a:ext cx="1435008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FA48E-0CBC-2808-A146-87B93561F362}"/>
              </a:ext>
            </a:extLst>
          </p:cNvPr>
          <p:cNvSpPr txBox="1"/>
          <p:nvPr/>
        </p:nvSpPr>
        <p:spPr>
          <a:xfrm>
            <a:off x="161167" y="2413337"/>
            <a:ext cx="1870064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Philistia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181A8D9-9110-A1BC-DC4A-912A8B1EE15D}"/>
              </a:ext>
            </a:extLst>
          </p:cNvPr>
          <p:cNvSpPr/>
          <p:nvPr/>
        </p:nvSpPr>
        <p:spPr>
          <a:xfrm rot="20285002">
            <a:off x="822205" y="3038508"/>
            <a:ext cx="240030" cy="969496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16B2BB-5C80-1D59-3397-1DF4FA30F60F}"/>
              </a:ext>
            </a:extLst>
          </p:cNvPr>
          <p:cNvSpPr/>
          <p:nvPr/>
        </p:nvSpPr>
        <p:spPr>
          <a:xfrm>
            <a:off x="9138527" y="1569236"/>
            <a:ext cx="1952601" cy="583057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715BC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E540B-18A0-C554-33D8-496D7EF0DF9E}"/>
              </a:ext>
            </a:extLst>
          </p:cNvPr>
          <p:cNvSpPr txBox="1"/>
          <p:nvPr/>
        </p:nvSpPr>
        <p:spPr>
          <a:xfrm>
            <a:off x="5198574" y="2247487"/>
            <a:ext cx="671544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What’s the significance of this for 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Philistia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Ahaz, Judah had become vassal of Assyria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Philistines felt they were in a position of strength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Chance to get Judah on their side against Assyria (new king)</a:t>
            </a:r>
          </a:p>
        </p:txBody>
      </p:sp>
    </p:spTree>
    <p:extLst>
      <p:ext uri="{BB962C8B-B14F-4D97-AF65-F5344CB8AC3E}">
        <p14:creationId xmlns:p14="http://schemas.microsoft.com/office/powerpoint/2010/main" val="32721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883840B-9BC5-65FA-2325-EA18ACE62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384"/>
          <a:stretch/>
        </p:blipFill>
        <p:spPr>
          <a:xfrm>
            <a:off x="161168" y="120650"/>
            <a:ext cx="4748290" cy="6616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1C331-D5D5-888D-884F-BA13C579E098}"/>
              </a:ext>
            </a:extLst>
          </p:cNvPr>
          <p:cNvSpPr txBox="1"/>
          <p:nvPr/>
        </p:nvSpPr>
        <p:spPr>
          <a:xfrm>
            <a:off x="5606560" y="0"/>
            <a:ext cx="5815503" cy="923330"/>
          </a:xfrm>
          <a:prstGeom prst="rect">
            <a:avLst/>
          </a:prstGeom>
          <a:solidFill>
            <a:srgbClr val="CFC5BE">
              <a:alpha val="6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#2 – Philistia</a:t>
            </a:r>
            <a:endParaRPr lang="en-US" sz="4000" b="1">
              <a:solidFill>
                <a:schemeClr val="bg1"/>
              </a:solidFill>
              <a:effectLst>
                <a:glow rad="101600">
                  <a:schemeClr val="tx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F8D80-75C8-B834-A0B0-FBA8486649A6}"/>
              </a:ext>
            </a:extLst>
          </p:cNvPr>
          <p:cNvSpPr txBox="1"/>
          <p:nvPr/>
        </p:nvSpPr>
        <p:spPr>
          <a:xfrm>
            <a:off x="5198574" y="923330"/>
            <a:ext cx="6631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year that King Ahaz died 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came this oracle: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3FF09-A865-EBC4-9A89-4888005F927A}"/>
              </a:ext>
            </a:extLst>
          </p:cNvPr>
          <p:cNvSpPr txBox="1"/>
          <p:nvPr/>
        </p:nvSpPr>
        <p:spPr>
          <a:xfrm>
            <a:off x="1303177" y="3925288"/>
            <a:ext cx="1435008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FA48E-0CBC-2808-A146-87B93561F362}"/>
              </a:ext>
            </a:extLst>
          </p:cNvPr>
          <p:cNvSpPr txBox="1"/>
          <p:nvPr/>
        </p:nvSpPr>
        <p:spPr>
          <a:xfrm>
            <a:off x="161167" y="2413337"/>
            <a:ext cx="1870064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Philistia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181A8D9-9110-A1BC-DC4A-912A8B1EE15D}"/>
              </a:ext>
            </a:extLst>
          </p:cNvPr>
          <p:cNvSpPr/>
          <p:nvPr/>
        </p:nvSpPr>
        <p:spPr>
          <a:xfrm rot="20285002">
            <a:off x="822205" y="3038508"/>
            <a:ext cx="240030" cy="969496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E540B-18A0-C554-33D8-496D7EF0DF9E}"/>
              </a:ext>
            </a:extLst>
          </p:cNvPr>
          <p:cNvSpPr txBox="1"/>
          <p:nvPr/>
        </p:nvSpPr>
        <p:spPr>
          <a:xfrm>
            <a:off x="5198574" y="2255094"/>
            <a:ext cx="671544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What’s the significance of this for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Judah</a:t>
            </a:r>
            <a:r>
              <a:rPr lang="en-US" sz="36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Ahaz, Judah was at its weakest point in history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God’s Word came to Isaiah at a critical time of transition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30FA3D1-D5FF-798A-EFF7-1FEA22FAF820}"/>
              </a:ext>
            </a:extLst>
          </p:cNvPr>
          <p:cNvSpPr/>
          <p:nvPr/>
        </p:nvSpPr>
        <p:spPr>
          <a:xfrm>
            <a:off x="9138527" y="1569236"/>
            <a:ext cx="1952601" cy="583057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715BC</a:t>
            </a:r>
          </a:p>
        </p:txBody>
      </p:sp>
    </p:spTree>
    <p:extLst>
      <p:ext uri="{BB962C8B-B14F-4D97-AF65-F5344CB8AC3E}">
        <p14:creationId xmlns:p14="http://schemas.microsoft.com/office/powerpoint/2010/main" val="324798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883840B-9BC5-65FA-2325-EA18ACE62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384"/>
          <a:stretch/>
        </p:blipFill>
        <p:spPr>
          <a:xfrm>
            <a:off x="161168" y="120650"/>
            <a:ext cx="4748290" cy="6616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3F8D80-75C8-B834-A0B0-FBA8486649A6}"/>
              </a:ext>
            </a:extLst>
          </p:cNvPr>
          <p:cNvSpPr txBox="1"/>
          <p:nvPr/>
        </p:nvSpPr>
        <p:spPr>
          <a:xfrm>
            <a:off x="5131083" y="1482168"/>
            <a:ext cx="72138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will one answer the messengers of the nation?</a:t>
            </a:r>
          </a:p>
          <a:p>
            <a:pPr>
              <a:spcAft>
                <a:spcPts val="1800"/>
              </a:spcAft>
            </a:pP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Lord has founded Zion, and in her the afflicted of his people find refuge.”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3FF09-A865-EBC4-9A89-4888005F927A}"/>
              </a:ext>
            </a:extLst>
          </p:cNvPr>
          <p:cNvSpPr txBox="1"/>
          <p:nvPr/>
        </p:nvSpPr>
        <p:spPr>
          <a:xfrm>
            <a:off x="1303177" y="3925288"/>
            <a:ext cx="1435008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FA48E-0CBC-2808-A146-87B93561F362}"/>
              </a:ext>
            </a:extLst>
          </p:cNvPr>
          <p:cNvSpPr txBox="1"/>
          <p:nvPr/>
        </p:nvSpPr>
        <p:spPr>
          <a:xfrm>
            <a:off x="161167" y="2413337"/>
            <a:ext cx="1870064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Philistia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181A8D9-9110-A1BC-DC4A-912A8B1EE15D}"/>
              </a:ext>
            </a:extLst>
          </p:cNvPr>
          <p:cNvSpPr/>
          <p:nvPr/>
        </p:nvSpPr>
        <p:spPr>
          <a:xfrm rot="20285002">
            <a:off x="822205" y="3038508"/>
            <a:ext cx="240030" cy="969496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4D2ABA-44B2-1086-3F7A-B82B9D9D34CE}"/>
              </a:ext>
            </a:extLst>
          </p:cNvPr>
          <p:cNvSpPr txBox="1"/>
          <p:nvPr/>
        </p:nvSpPr>
        <p:spPr>
          <a:xfrm>
            <a:off x="6098515" y="120962"/>
            <a:ext cx="5815502" cy="923330"/>
          </a:xfrm>
          <a:prstGeom prst="rect">
            <a:avLst/>
          </a:prstGeom>
          <a:solidFill>
            <a:srgbClr val="CFC5BE">
              <a:alpha val="6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#2 – Philistia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977597-82DF-A120-438F-E23BCDB1B7BE}"/>
              </a:ext>
            </a:extLst>
          </p:cNvPr>
          <p:cNvSpPr/>
          <p:nvPr/>
        </p:nvSpPr>
        <p:spPr>
          <a:xfrm>
            <a:off x="5450388" y="4712295"/>
            <a:ext cx="6232101" cy="1861457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These “messengers” were most likely envoys seeking an alliance against Assyria.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2FE0E9-6BD1-FE59-A1CA-002422CE3BFE}"/>
              </a:ext>
            </a:extLst>
          </p:cNvPr>
          <p:cNvSpPr/>
          <p:nvPr/>
        </p:nvSpPr>
        <p:spPr>
          <a:xfrm>
            <a:off x="2446128" y="150203"/>
            <a:ext cx="6008520" cy="1031062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Context of the Oracle – vs 32</a:t>
            </a:r>
          </a:p>
        </p:txBody>
      </p:sp>
    </p:spTree>
    <p:extLst>
      <p:ext uri="{BB962C8B-B14F-4D97-AF65-F5344CB8AC3E}">
        <p14:creationId xmlns:p14="http://schemas.microsoft.com/office/powerpoint/2010/main" val="300273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883840B-9BC5-65FA-2325-EA18ACE62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384"/>
          <a:stretch/>
        </p:blipFill>
        <p:spPr>
          <a:xfrm>
            <a:off x="161168" y="120650"/>
            <a:ext cx="4748290" cy="6616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1C331-D5D5-888D-884F-BA13C579E098}"/>
              </a:ext>
            </a:extLst>
          </p:cNvPr>
          <p:cNvSpPr txBox="1"/>
          <p:nvPr/>
        </p:nvSpPr>
        <p:spPr>
          <a:xfrm>
            <a:off x="6098515" y="120962"/>
            <a:ext cx="5815502" cy="923330"/>
          </a:xfrm>
          <a:prstGeom prst="rect">
            <a:avLst/>
          </a:prstGeom>
          <a:solidFill>
            <a:srgbClr val="CFC5BE">
              <a:alpha val="6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#2 – Philistia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F8D80-75C8-B834-A0B0-FBA8486649A6}"/>
              </a:ext>
            </a:extLst>
          </p:cNvPr>
          <p:cNvSpPr txBox="1"/>
          <p:nvPr/>
        </p:nvSpPr>
        <p:spPr>
          <a:xfrm>
            <a:off x="5032568" y="1640193"/>
            <a:ext cx="705269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b="1" baseline="30000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en-US" sz="36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Rejoice not, O Philistia, all of you, that the rod that struck you is broken, for from the serpent's root will come forth an adder, and its fruit will be a flying fiery serpent.</a:t>
            </a:r>
          </a:p>
          <a:p>
            <a:r>
              <a:rPr lang="en-US" sz="3600" b="1" baseline="30000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36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 firstborn of the poor will graze, and the needy lie down in safety;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3FF09-A865-EBC4-9A89-4888005F927A}"/>
              </a:ext>
            </a:extLst>
          </p:cNvPr>
          <p:cNvSpPr txBox="1"/>
          <p:nvPr/>
        </p:nvSpPr>
        <p:spPr>
          <a:xfrm>
            <a:off x="1303177" y="3925288"/>
            <a:ext cx="1435008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FA48E-0CBC-2808-A146-87B93561F362}"/>
              </a:ext>
            </a:extLst>
          </p:cNvPr>
          <p:cNvSpPr txBox="1"/>
          <p:nvPr/>
        </p:nvSpPr>
        <p:spPr>
          <a:xfrm>
            <a:off x="161167" y="2413337"/>
            <a:ext cx="1870064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Philistia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181A8D9-9110-A1BC-DC4A-912A8B1EE15D}"/>
              </a:ext>
            </a:extLst>
          </p:cNvPr>
          <p:cNvSpPr/>
          <p:nvPr/>
        </p:nvSpPr>
        <p:spPr>
          <a:xfrm rot="20285002">
            <a:off x="822205" y="3038508"/>
            <a:ext cx="240030" cy="969496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3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883840B-9BC5-65FA-2325-EA18ACE62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384"/>
          <a:stretch/>
        </p:blipFill>
        <p:spPr>
          <a:xfrm>
            <a:off x="161168" y="120650"/>
            <a:ext cx="4748290" cy="6616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1C331-D5D5-888D-884F-BA13C579E098}"/>
              </a:ext>
            </a:extLst>
          </p:cNvPr>
          <p:cNvSpPr txBox="1"/>
          <p:nvPr/>
        </p:nvSpPr>
        <p:spPr>
          <a:xfrm>
            <a:off x="6098515" y="120962"/>
            <a:ext cx="5815502" cy="923330"/>
          </a:xfrm>
          <a:prstGeom prst="rect">
            <a:avLst/>
          </a:prstGeom>
          <a:solidFill>
            <a:srgbClr val="CFC5BE">
              <a:alpha val="6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#2 – Philistia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F8D80-75C8-B834-A0B0-FBA8486649A6}"/>
              </a:ext>
            </a:extLst>
          </p:cNvPr>
          <p:cNvSpPr txBox="1"/>
          <p:nvPr/>
        </p:nvSpPr>
        <p:spPr>
          <a:xfrm>
            <a:off x="5032568" y="1640193"/>
            <a:ext cx="705269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Rejoice not, O Philistia, all of you, that 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rod that struck you is broken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for from the serpent's root will come forth an adder, and its fruit will be a flying fiery serpent.</a:t>
            </a:r>
          </a:p>
          <a:p>
            <a:r>
              <a:rPr lang="en-US" sz="36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 firstborn of the poor will graze, and the needy lie down in safety;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3FF09-A865-EBC4-9A89-4888005F927A}"/>
              </a:ext>
            </a:extLst>
          </p:cNvPr>
          <p:cNvSpPr txBox="1"/>
          <p:nvPr/>
        </p:nvSpPr>
        <p:spPr>
          <a:xfrm>
            <a:off x="1303177" y="3925288"/>
            <a:ext cx="1435008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FA48E-0CBC-2808-A146-87B93561F362}"/>
              </a:ext>
            </a:extLst>
          </p:cNvPr>
          <p:cNvSpPr txBox="1"/>
          <p:nvPr/>
        </p:nvSpPr>
        <p:spPr>
          <a:xfrm>
            <a:off x="161167" y="2413337"/>
            <a:ext cx="1870064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Philistia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181A8D9-9110-A1BC-DC4A-912A8B1EE15D}"/>
              </a:ext>
            </a:extLst>
          </p:cNvPr>
          <p:cNvSpPr/>
          <p:nvPr/>
        </p:nvSpPr>
        <p:spPr>
          <a:xfrm rot="20285002">
            <a:off x="822205" y="3038508"/>
            <a:ext cx="240030" cy="969496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38D7E7-302D-A6C7-917A-019FE6572269}"/>
              </a:ext>
            </a:extLst>
          </p:cNvPr>
          <p:cNvSpPr/>
          <p:nvPr/>
        </p:nvSpPr>
        <p:spPr>
          <a:xfrm>
            <a:off x="6678356" y="2798685"/>
            <a:ext cx="4667758" cy="869801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House of David</a:t>
            </a:r>
          </a:p>
        </p:txBody>
      </p:sp>
    </p:spTree>
    <p:extLst>
      <p:ext uri="{BB962C8B-B14F-4D97-AF65-F5344CB8AC3E}">
        <p14:creationId xmlns:p14="http://schemas.microsoft.com/office/powerpoint/2010/main" val="350455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883840B-9BC5-65FA-2325-EA18ACE62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384"/>
          <a:stretch/>
        </p:blipFill>
        <p:spPr>
          <a:xfrm>
            <a:off x="161168" y="120650"/>
            <a:ext cx="4748290" cy="6616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1C331-D5D5-888D-884F-BA13C579E098}"/>
              </a:ext>
            </a:extLst>
          </p:cNvPr>
          <p:cNvSpPr txBox="1"/>
          <p:nvPr/>
        </p:nvSpPr>
        <p:spPr>
          <a:xfrm>
            <a:off x="6098515" y="120962"/>
            <a:ext cx="5815502" cy="923330"/>
          </a:xfrm>
          <a:prstGeom prst="rect">
            <a:avLst/>
          </a:prstGeom>
          <a:solidFill>
            <a:srgbClr val="CFC5BE">
              <a:alpha val="6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#2 – Philistia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F8D80-75C8-B834-A0B0-FBA8486649A6}"/>
              </a:ext>
            </a:extLst>
          </p:cNvPr>
          <p:cNvSpPr txBox="1"/>
          <p:nvPr/>
        </p:nvSpPr>
        <p:spPr>
          <a:xfrm>
            <a:off x="5032568" y="1640193"/>
            <a:ext cx="705269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Rejoice not, O Philistia, all of you, that 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rod 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struck you is broken, for from 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serpent's root 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come forth an adder, and its fruit will be a flying fiery serpent.</a:t>
            </a:r>
          </a:p>
          <a:p>
            <a:r>
              <a:rPr lang="en-US" sz="36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 firstborn of the poor will graze, and the needy lie down in safety;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3FF09-A865-EBC4-9A89-4888005F927A}"/>
              </a:ext>
            </a:extLst>
          </p:cNvPr>
          <p:cNvSpPr txBox="1"/>
          <p:nvPr/>
        </p:nvSpPr>
        <p:spPr>
          <a:xfrm>
            <a:off x="1303177" y="3925288"/>
            <a:ext cx="1435008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FA48E-0CBC-2808-A146-87B93561F362}"/>
              </a:ext>
            </a:extLst>
          </p:cNvPr>
          <p:cNvSpPr txBox="1"/>
          <p:nvPr/>
        </p:nvSpPr>
        <p:spPr>
          <a:xfrm>
            <a:off x="161167" y="2413337"/>
            <a:ext cx="1870064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Philistia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181A8D9-9110-A1BC-DC4A-912A8B1EE15D}"/>
              </a:ext>
            </a:extLst>
          </p:cNvPr>
          <p:cNvSpPr/>
          <p:nvPr/>
        </p:nvSpPr>
        <p:spPr>
          <a:xfrm rot="20285002">
            <a:off x="822205" y="3038508"/>
            <a:ext cx="240030" cy="969496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38D7E7-302D-A6C7-917A-019FE6572269}"/>
              </a:ext>
            </a:extLst>
          </p:cNvPr>
          <p:cNvSpPr/>
          <p:nvPr/>
        </p:nvSpPr>
        <p:spPr>
          <a:xfrm>
            <a:off x="5746342" y="3428999"/>
            <a:ext cx="5625145" cy="1788807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Rod of Moses:</a:t>
            </a:r>
          </a:p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Serpent’s Root = Rod</a:t>
            </a:r>
          </a:p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(i.e. House of David)</a:t>
            </a:r>
          </a:p>
        </p:txBody>
      </p:sp>
    </p:spTree>
    <p:extLst>
      <p:ext uri="{BB962C8B-B14F-4D97-AF65-F5344CB8AC3E}">
        <p14:creationId xmlns:p14="http://schemas.microsoft.com/office/powerpoint/2010/main" val="128080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883840B-9BC5-65FA-2325-EA18ACE62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384"/>
          <a:stretch/>
        </p:blipFill>
        <p:spPr>
          <a:xfrm>
            <a:off x="161168" y="120650"/>
            <a:ext cx="4748290" cy="6616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1C331-D5D5-888D-884F-BA13C579E098}"/>
              </a:ext>
            </a:extLst>
          </p:cNvPr>
          <p:cNvSpPr txBox="1"/>
          <p:nvPr/>
        </p:nvSpPr>
        <p:spPr>
          <a:xfrm>
            <a:off x="6098515" y="120962"/>
            <a:ext cx="5815502" cy="923330"/>
          </a:xfrm>
          <a:prstGeom prst="rect">
            <a:avLst/>
          </a:prstGeom>
          <a:solidFill>
            <a:srgbClr val="CFC5BE">
              <a:alpha val="6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#2 – Philistia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F8D80-75C8-B834-A0B0-FBA8486649A6}"/>
              </a:ext>
            </a:extLst>
          </p:cNvPr>
          <p:cNvSpPr txBox="1"/>
          <p:nvPr/>
        </p:nvSpPr>
        <p:spPr>
          <a:xfrm>
            <a:off x="5032568" y="1640193"/>
            <a:ext cx="705269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Rejoice not, O Philistia, all of you, that 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rod 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struck you is broken, for from 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serpent's root 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come forth an 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adder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its fruit will be 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flying fiery serpent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36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 firstborn of the poor will graze, and the needy lie down in safety;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3FF09-A865-EBC4-9A89-4888005F927A}"/>
              </a:ext>
            </a:extLst>
          </p:cNvPr>
          <p:cNvSpPr txBox="1"/>
          <p:nvPr/>
        </p:nvSpPr>
        <p:spPr>
          <a:xfrm>
            <a:off x="1303177" y="3925288"/>
            <a:ext cx="1435008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FA48E-0CBC-2808-A146-87B93561F362}"/>
              </a:ext>
            </a:extLst>
          </p:cNvPr>
          <p:cNvSpPr txBox="1"/>
          <p:nvPr/>
        </p:nvSpPr>
        <p:spPr>
          <a:xfrm>
            <a:off x="161167" y="2413337"/>
            <a:ext cx="1870064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Philistia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181A8D9-9110-A1BC-DC4A-912A8B1EE15D}"/>
              </a:ext>
            </a:extLst>
          </p:cNvPr>
          <p:cNvSpPr/>
          <p:nvPr/>
        </p:nvSpPr>
        <p:spPr>
          <a:xfrm rot="20285002">
            <a:off x="822205" y="3038508"/>
            <a:ext cx="240030" cy="969496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38D7E7-302D-A6C7-917A-019FE6572269}"/>
              </a:ext>
            </a:extLst>
          </p:cNvPr>
          <p:cNvSpPr/>
          <p:nvPr/>
        </p:nvSpPr>
        <p:spPr>
          <a:xfrm>
            <a:off x="5032568" y="4709374"/>
            <a:ext cx="6998264" cy="202766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Serpent’s Root – House of David</a:t>
            </a:r>
          </a:p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Adder - Hezekiah</a:t>
            </a:r>
          </a:p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Flying fiery serpent – The Messiah!</a:t>
            </a:r>
          </a:p>
        </p:txBody>
      </p:sp>
    </p:spTree>
    <p:extLst>
      <p:ext uri="{BB962C8B-B14F-4D97-AF65-F5344CB8AC3E}">
        <p14:creationId xmlns:p14="http://schemas.microsoft.com/office/powerpoint/2010/main" val="83029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883840B-9BC5-65FA-2325-EA18ACE62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384"/>
          <a:stretch/>
        </p:blipFill>
        <p:spPr>
          <a:xfrm>
            <a:off x="161168" y="120650"/>
            <a:ext cx="4748290" cy="6616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1C331-D5D5-888D-884F-BA13C579E098}"/>
              </a:ext>
            </a:extLst>
          </p:cNvPr>
          <p:cNvSpPr txBox="1"/>
          <p:nvPr/>
        </p:nvSpPr>
        <p:spPr>
          <a:xfrm>
            <a:off x="6098515" y="120962"/>
            <a:ext cx="5815502" cy="923330"/>
          </a:xfrm>
          <a:prstGeom prst="rect">
            <a:avLst/>
          </a:prstGeom>
          <a:solidFill>
            <a:srgbClr val="CFC5BE">
              <a:alpha val="6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#2 – Philistia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F8D80-75C8-B834-A0B0-FBA8486649A6}"/>
              </a:ext>
            </a:extLst>
          </p:cNvPr>
          <p:cNvSpPr txBox="1"/>
          <p:nvPr/>
        </p:nvSpPr>
        <p:spPr>
          <a:xfrm>
            <a:off x="5032568" y="1640193"/>
            <a:ext cx="705269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Rejoice not, O Philistia, all of you, that the rod that struck you is broken, for from the serpent's root will come forth an adder, and its fruit will be a flying fiery serpent.</a:t>
            </a:r>
          </a:p>
          <a:p>
            <a:r>
              <a:rPr lang="en-US" sz="36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firstborn of the poor 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graze, and the needy lie down in safety;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3FF09-A865-EBC4-9A89-4888005F927A}"/>
              </a:ext>
            </a:extLst>
          </p:cNvPr>
          <p:cNvSpPr txBox="1"/>
          <p:nvPr/>
        </p:nvSpPr>
        <p:spPr>
          <a:xfrm>
            <a:off x="1303177" y="3925288"/>
            <a:ext cx="1435008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FA48E-0CBC-2808-A146-87B93561F362}"/>
              </a:ext>
            </a:extLst>
          </p:cNvPr>
          <p:cNvSpPr txBox="1"/>
          <p:nvPr/>
        </p:nvSpPr>
        <p:spPr>
          <a:xfrm>
            <a:off x="161167" y="2413337"/>
            <a:ext cx="1870064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Philistia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181A8D9-9110-A1BC-DC4A-912A8B1EE15D}"/>
              </a:ext>
            </a:extLst>
          </p:cNvPr>
          <p:cNvSpPr/>
          <p:nvPr/>
        </p:nvSpPr>
        <p:spPr>
          <a:xfrm rot="20285002">
            <a:off x="822205" y="3038508"/>
            <a:ext cx="240030" cy="969496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38D7E7-302D-A6C7-917A-019FE6572269}"/>
              </a:ext>
            </a:extLst>
          </p:cNvPr>
          <p:cNvSpPr/>
          <p:nvPr/>
        </p:nvSpPr>
        <p:spPr>
          <a:xfrm>
            <a:off x="5086998" y="3091344"/>
            <a:ext cx="6998264" cy="1549912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Alternate translation:  “And the 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firstborn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poor though they be…”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F59FD2-51FC-9031-D1F9-FA327985AFFC}"/>
              </a:ext>
            </a:extLst>
          </p:cNvPr>
          <p:cNvSpPr/>
          <p:nvPr/>
        </p:nvSpPr>
        <p:spPr>
          <a:xfrm>
            <a:off x="5086998" y="1337259"/>
            <a:ext cx="6998264" cy="1549912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“Thus says the Lord, Israel is my firstborn son…”    Exodus 4:22</a:t>
            </a:r>
          </a:p>
        </p:txBody>
      </p:sp>
    </p:spTree>
    <p:extLst>
      <p:ext uri="{BB962C8B-B14F-4D97-AF65-F5344CB8AC3E}">
        <p14:creationId xmlns:p14="http://schemas.microsoft.com/office/powerpoint/2010/main" val="280416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883840B-9BC5-65FA-2325-EA18ACE62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384"/>
          <a:stretch/>
        </p:blipFill>
        <p:spPr>
          <a:xfrm>
            <a:off x="161168" y="120650"/>
            <a:ext cx="4748290" cy="6616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1C331-D5D5-888D-884F-BA13C579E098}"/>
              </a:ext>
            </a:extLst>
          </p:cNvPr>
          <p:cNvSpPr txBox="1"/>
          <p:nvPr/>
        </p:nvSpPr>
        <p:spPr>
          <a:xfrm>
            <a:off x="6098515" y="120962"/>
            <a:ext cx="5815502" cy="923330"/>
          </a:xfrm>
          <a:prstGeom prst="rect">
            <a:avLst/>
          </a:prstGeom>
          <a:solidFill>
            <a:srgbClr val="CFC5BE">
              <a:alpha val="6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#2 – Philistia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F8D80-75C8-B834-A0B0-FBA8486649A6}"/>
              </a:ext>
            </a:extLst>
          </p:cNvPr>
          <p:cNvSpPr txBox="1"/>
          <p:nvPr/>
        </p:nvSpPr>
        <p:spPr>
          <a:xfrm>
            <a:off x="5032567" y="1270079"/>
            <a:ext cx="705269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Rejoice not, O Philistia, all of you, that the rod that struck you is broken, for from the serpent's root will come forth an adder, and its fruit will be a flying fiery serpent.</a:t>
            </a:r>
          </a:p>
          <a:p>
            <a:r>
              <a:rPr lang="en-US" sz="36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 firstborn of the poor will graze, and the needy lie down in safety;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3FF09-A865-EBC4-9A89-4888005F927A}"/>
              </a:ext>
            </a:extLst>
          </p:cNvPr>
          <p:cNvSpPr txBox="1"/>
          <p:nvPr/>
        </p:nvSpPr>
        <p:spPr>
          <a:xfrm>
            <a:off x="1303177" y="3925288"/>
            <a:ext cx="1435008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FA48E-0CBC-2808-A146-87B93561F362}"/>
              </a:ext>
            </a:extLst>
          </p:cNvPr>
          <p:cNvSpPr txBox="1"/>
          <p:nvPr/>
        </p:nvSpPr>
        <p:spPr>
          <a:xfrm>
            <a:off x="161167" y="2413337"/>
            <a:ext cx="1870064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Philistia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181A8D9-9110-A1BC-DC4A-912A8B1EE15D}"/>
              </a:ext>
            </a:extLst>
          </p:cNvPr>
          <p:cNvSpPr/>
          <p:nvPr/>
        </p:nvSpPr>
        <p:spPr>
          <a:xfrm rot="20285002">
            <a:off x="822205" y="3038508"/>
            <a:ext cx="240030" cy="969496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EFE55D-B4FE-BA2A-E06E-44D01229DE78}"/>
              </a:ext>
            </a:extLst>
          </p:cNvPr>
          <p:cNvSpPr/>
          <p:nvPr/>
        </p:nvSpPr>
        <p:spPr>
          <a:xfrm>
            <a:off x="6411686" y="5404842"/>
            <a:ext cx="5695347" cy="1375740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Promise of restoration &amp; protection for God’s people!</a:t>
            </a:r>
          </a:p>
        </p:txBody>
      </p:sp>
    </p:spTree>
    <p:extLst>
      <p:ext uri="{BB962C8B-B14F-4D97-AF65-F5344CB8AC3E}">
        <p14:creationId xmlns:p14="http://schemas.microsoft.com/office/powerpoint/2010/main" val="370997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883840B-9BC5-65FA-2325-EA18ACE62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384"/>
          <a:stretch/>
        </p:blipFill>
        <p:spPr>
          <a:xfrm>
            <a:off x="161168" y="120650"/>
            <a:ext cx="4748290" cy="6616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3F8D80-75C8-B834-A0B0-FBA8486649A6}"/>
              </a:ext>
            </a:extLst>
          </p:cNvPr>
          <p:cNvSpPr txBox="1"/>
          <p:nvPr/>
        </p:nvSpPr>
        <p:spPr>
          <a:xfrm>
            <a:off x="5061414" y="1328425"/>
            <a:ext cx="6969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…but I will kill your root with famine, and your remnant it will slay.</a:t>
            </a:r>
          </a:p>
          <a:p>
            <a:r>
              <a:rPr lang="en-US" sz="36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Wail, O gate; cry out, O city; melt in fear, O Philistia, all of you! For smoke comes out of the north, and there is no straggler in his ranks.             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3FF09-A865-EBC4-9A89-4888005F927A}"/>
              </a:ext>
            </a:extLst>
          </p:cNvPr>
          <p:cNvSpPr txBox="1"/>
          <p:nvPr/>
        </p:nvSpPr>
        <p:spPr>
          <a:xfrm>
            <a:off x="1303177" y="3925288"/>
            <a:ext cx="1435008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FA48E-0CBC-2808-A146-87B93561F362}"/>
              </a:ext>
            </a:extLst>
          </p:cNvPr>
          <p:cNvSpPr txBox="1"/>
          <p:nvPr/>
        </p:nvSpPr>
        <p:spPr>
          <a:xfrm>
            <a:off x="161167" y="2413337"/>
            <a:ext cx="1870064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Philistia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181A8D9-9110-A1BC-DC4A-912A8B1EE15D}"/>
              </a:ext>
            </a:extLst>
          </p:cNvPr>
          <p:cNvSpPr/>
          <p:nvPr/>
        </p:nvSpPr>
        <p:spPr>
          <a:xfrm rot="20285002">
            <a:off x="822205" y="3038508"/>
            <a:ext cx="240030" cy="969496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9FB57-46EE-C172-8ABC-9FC124DA0757}"/>
              </a:ext>
            </a:extLst>
          </p:cNvPr>
          <p:cNvSpPr txBox="1"/>
          <p:nvPr/>
        </p:nvSpPr>
        <p:spPr>
          <a:xfrm>
            <a:off x="6098515" y="120962"/>
            <a:ext cx="5815502" cy="923330"/>
          </a:xfrm>
          <a:prstGeom prst="rect">
            <a:avLst/>
          </a:prstGeom>
          <a:solidFill>
            <a:srgbClr val="CFC5BE">
              <a:alpha val="6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#2 – Philistia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1C4193-E5AB-BB5C-40D3-C9E518F71B72}"/>
              </a:ext>
            </a:extLst>
          </p:cNvPr>
          <p:cNvSpPr/>
          <p:nvPr/>
        </p:nvSpPr>
        <p:spPr>
          <a:xfrm>
            <a:off x="5733550" y="5298743"/>
            <a:ext cx="5625145" cy="1375740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Promise of destruction for Philistia…</a:t>
            </a:r>
          </a:p>
        </p:txBody>
      </p:sp>
    </p:spTree>
    <p:extLst>
      <p:ext uri="{BB962C8B-B14F-4D97-AF65-F5344CB8AC3E}">
        <p14:creationId xmlns:p14="http://schemas.microsoft.com/office/powerpoint/2010/main" val="40864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CBEA08D-E22D-87F4-D42C-F69B52B06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BED5B7-66C5-0881-0086-E1C8C0EB5377}"/>
              </a:ext>
            </a:extLst>
          </p:cNvPr>
          <p:cNvSpPr txBox="1"/>
          <p:nvPr/>
        </p:nvSpPr>
        <p:spPr>
          <a:xfrm>
            <a:off x="617349" y="5940456"/>
            <a:ext cx="10957302" cy="707886"/>
          </a:xfrm>
          <a:prstGeom prst="rect">
            <a:avLst/>
          </a:prstGeom>
          <a:solidFill>
            <a:srgbClr val="677B96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it mean to find refuge in God?</a:t>
            </a:r>
          </a:p>
        </p:txBody>
      </p:sp>
    </p:spTree>
    <p:extLst>
      <p:ext uri="{BB962C8B-B14F-4D97-AF65-F5344CB8AC3E}">
        <p14:creationId xmlns:p14="http://schemas.microsoft.com/office/powerpoint/2010/main" val="8796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883840B-9BC5-65FA-2325-EA18ACE62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384"/>
          <a:stretch/>
        </p:blipFill>
        <p:spPr>
          <a:xfrm>
            <a:off x="161168" y="120650"/>
            <a:ext cx="4748290" cy="6616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3F8D80-75C8-B834-A0B0-FBA8486649A6}"/>
              </a:ext>
            </a:extLst>
          </p:cNvPr>
          <p:cNvSpPr txBox="1"/>
          <p:nvPr/>
        </p:nvSpPr>
        <p:spPr>
          <a:xfrm>
            <a:off x="5061414" y="1328425"/>
            <a:ext cx="6969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…but I will kill your root with famine, and your remnant it will slay.</a:t>
            </a:r>
          </a:p>
          <a:p>
            <a:r>
              <a:rPr lang="en-US" sz="36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Wail, O gate; cry out, O city; melt in fear, O Philistia, all of you! For smoke comes out of the north, and there is no straggler in his ranks.             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3FF09-A865-EBC4-9A89-4888005F927A}"/>
              </a:ext>
            </a:extLst>
          </p:cNvPr>
          <p:cNvSpPr txBox="1"/>
          <p:nvPr/>
        </p:nvSpPr>
        <p:spPr>
          <a:xfrm>
            <a:off x="1303177" y="3925288"/>
            <a:ext cx="1435008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FA48E-0CBC-2808-A146-87B93561F362}"/>
              </a:ext>
            </a:extLst>
          </p:cNvPr>
          <p:cNvSpPr txBox="1"/>
          <p:nvPr/>
        </p:nvSpPr>
        <p:spPr>
          <a:xfrm>
            <a:off x="161167" y="2413337"/>
            <a:ext cx="1870064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Philistia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181A8D9-9110-A1BC-DC4A-912A8B1EE15D}"/>
              </a:ext>
            </a:extLst>
          </p:cNvPr>
          <p:cNvSpPr/>
          <p:nvPr/>
        </p:nvSpPr>
        <p:spPr>
          <a:xfrm rot="20285002">
            <a:off x="822205" y="3038508"/>
            <a:ext cx="240030" cy="969496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9FB57-46EE-C172-8ABC-9FC124DA0757}"/>
              </a:ext>
            </a:extLst>
          </p:cNvPr>
          <p:cNvSpPr txBox="1"/>
          <p:nvPr/>
        </p:nvSpPr>
        <p:spPr>
          <a:xfrm>
            <a:off x="6098515" y="120962"/>
            <a:ext cx="5815502" cy="923330"/>
          </a:xfrm>
          <a:prstGeom prst="rect">
            <a:avLst/>
          </a:prstGeom>
          <a:solidFill>
            <a:srgbClr val="CFC5BE">
              <a:alpha val="6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#2 – Philistia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1C4193-E5AB-BB5C-40D3-C9E518F71B72}"/>
              </a:ext>
            </a:extLst>
          </p:cNvPr>
          <p:cNvSpPr/>
          <p:nvPr/>
        </p:nvSpPr>
        <p:spPr>
          <a:xfrm>
            <a:off x="5733550" y="5298743"/>
            <a:ext cx="5625145" cy="1375740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should Judah answer the envoy’s proposal?</a:t>
            </a:r>
          </a:p>
        </p:txBody>
      </p:sp>
    </p:spTree>
    <p:extLst>
      <p:ext uri="{BB962C8B-B14F-4D97-AF65-F5344CB8AC3E}">
        <p14:creationId xmlns:p14="http://schemas.microsoft.com/office/powerpoint/2010/main" val="267561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883840B-9BC5-65FA-2325-EA18ACE62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384"/>
          <a:stretch/>
        </p:blipFill>
        <p:spPr>
          <a:xfrm>
            <a:off x="161168" y="120650"/>
            <a:ext cx="4748290" cy="6616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3F8D80-75C8-B834-A0B0-FBA8486649A6}"/>
              </a:ext>
            </a:extLst>
          </p:cNvPr>
          <p:cNvSpPr txBox="1"/>
          <p:nvPr/>
        </p:nvSpPr>
        <p:spPr>
          <a:xfrm>
            <a:off x="5131083" y="1482168"/>
            <a:ext cx="689974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What will one answer the messengers of the nation?</a:t>
            </a:r>
          </a:p>
          <a:p>
            <a:pPr>
              <a:spcAft>
                <a:spcPts val="1800"/>
              </a:spcAft>
            </a:pP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Lord has founded Zion, and in her the afflicted of his people find refuge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3FF09-A865-EBC4-9A89-4888005F927A}"/>
              </a:ext>
            </a:extLst>
          </p:cNvPr>
          <p:cNvSpPr txBox="1"/>
          <p:nvPr/>
        </p:nvSpPr>
        <p:spPr>
          <a:xfrm>
            <a:off x="1303177" y="3925288"/>
            <a:ext cx="1435008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FA48E-0CBC-2808-A146-87B93561F362}"/>
              </a:ext>
            </a:extLst>
          </p:cNvPr>
          <p:cNvSpPr txBox="1"/>
          <p:nvPr/>
        </p:nvSpPr>
        <p:spPr>
          <a:xfrm>
            <a:off x="161167" y="2413337"/>
            <a:ext cx="1870064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Philistia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181A8D9-9110-A1BC-DC4A-912A8B1EE15D}"/>
              </a:ext>
            </a:extLst>
          </p:cNvPr>
          <p:cNvSpPr/>
          <p:nvPr/>
        </p:nvSpPr>
        <p:spPr>
          <a:xfrm rot="20285002">
            <a:off x="822205" y="3038508"/>
            <a:ext cx="240030" cy="969496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4D2ABA-44B2-1086-3F7A-B82B9D9D34CE}"/>
              </a:ext>
            </a:extLst>
          </p:cNvPr>
          <p:cNvSpPr txBox="1"/>
          <p:nvPr/>
        </p:nvSpPr>
        <p:spPr>
          <a:xfrm>
            <a:off x="6098515" y="120962"/>
            <a:ext cx="5815502" cy="923330"/>
          </a:xfrm>
          <a:prstGeom prst="rect">
            <a:avLst/>
          </a:prstGeom>
          <a:solidFill>
            <a:srgbClr val="CFC5BE">
              <a:alpha val="6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#2 – Philistia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977597-82DF-A120-438F-E23BCDB1B7BE}"/>
              </a:ext>
            </a:extLst>
          </p:cNvPr>
          <p:cNvSpPr/>
          <p:nvPr/>
        </p:nvSpPr>
        <p:spPr>
          <a:xfrm>
            <a:off x="5450388" y="4712295"/>
            <a:ext cx="6232101" cy="1861457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answer:  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deal!  We have Yahweh as our protector!</a:t>
            </a:r>
          </a:p>
        </p:txBody>
      </p:sp>
    </p:spTree>
    <p:extLst>
      <p:ext uri="{BB962C8B-B14F-4D97-AF65-F5344CB8AC3E}">
        <p14:creationId xmlns:p14="http://schemas.microsoft.com/office/powerpoint/2010/main" val="29481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883840B-9BC5-65FA-2325-EA18ACE62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384"/>
          <a:stretch/>
        </p:blipFill>
        <p:spPr>
          <a:xfrm>
            <a:off x="161168" y="120650"/>
            <a:ext cx="4748290" cy="6616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3F8D80-75C8-B834-A0B0-FBA8486649A6}"/>
              </a:ext>
            </a:extLst>
          </p:cNvPr>
          <p:cNvSpPr txBox="1"/>
          <p:nvPr/>
        </p:nvSpPr>
        <p:spPr>
          <a:xfrm>
            <a:off x="5131083" y="1482168"/>
            <a:ext cx="689974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What will one answer the messengers of the nation?</a:t>
            </a:r>
          </a:p>
          <a:p>
            <a:pPr>
              <a:spcAft>
                <a:spcPts val="1800"/>
              </a:spcAft>
            </a:pP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Lord has founded Zion, and in her the afflicted of his people find refuge.”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3FF09-A865-EBC4-9A89-4888005F927A}"/>
              </a:ext>
            </a:extLst>
          </p:cNvPr>
          <p:cNvSpPr txBox="1"/>
          <p:nvPr/>
        </p:nvSpPr>
        <p:spPr>
          <a:xfrm>
            <a:off x="1303177" y="3925288"/>
            <a:ext cx="1435008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FA48E-0CBC-2808-A146-87B93561F362}"/>
              </a:ext>
            </a:extLst>
          </p:cNvPr>
          <p:cNvSpPr txBox="1"/>
          <p:nvPr/>
        </p:nvSpPr>
        <p:spPr>
          <a:xfrm>
            <a:off x="161167" y="2413337"/>
            <a:ext cx="1870064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Philistia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181A8D9-9110-A1BC-DC4A-912A8B1EE15D}"/>
              </a:ext>
            </a:extLst>
          </p:cNvPr>
          <p:cNvSpPr/>
          <p:nvPr/>
        </p:nvSpPr>
        <p:spPr>
          <a:xfrm rot="20285002">
            <a:off x="822205" y="3038508"/>
            <a:ext cx="240030" cy="969496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4D2ABA-44B2-1086-3F7A-B82B9D9D34CE}"/>
              </a:ext>
            </a:extLst>
          </p:cNvPr>
          <p:cNvSpPr txBox="1"/>
          <p:nvPr/>
        </p:nvSpPr>
        <p:spPr>
          <a:xfrm>
            <a:off x="6098515" y="120962"/>
            <a:ext cx="5815502" cy="923330"/>
          </a:xfrm>
          <a:prstGeom prst="rect">
            <a:avLst/>
          </a:prstGeom>
          <a:solidFill>
            <a:srgbClr val="CFC5BE">
              <a:alpha val="6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#2 – Philistia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977597-82DF-A120-438F-E23BCDB1B7BE}"/>
              </a:ext>
            </a:extLst>
          </p:cNvPr>
          <p:cNvSpPr/>
          <p:nvPr/>
        </p:nvSpPr>
        <p:spPr>
          <a:xfrm>
            <a:off x="5450388" y="4712295"/>
            <a:ext cx="6232101" cy="1861457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Oracle:  715BC</a:t>
            </a:r>
          </a:p>
          <a:p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Salvation from Assyria:</a:t>
            </a:r>
          </a:p>
          <a:p>
            <a:pPr algn="ctr"/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 Years of Faith!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85D6C-6B6A-803D-0487-E62751719013}"/>
              </a:ext>
            </a:extLst>
          </p:cNvPr>
          <p:cNvSpPr txBox="1"/>
          <p:nvPr/>
        </p:nvSpPr>
        <p:spPr>
          <a:xfrm>
            <a:off x="10130947" y="5331287"/>
            <a:ext cx="1388522" cy="6463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701BC</a:t>
            </a:r>
          </a:p>
        </p:txBody>
      </p:sp>
    </p:spTree>
    <p:extLst>
      <p:ext uri="{BB962C8B-B14F-4D97-AF65-F5344CB8AC3E}">
        <p14:creationId xmlns:p14="http://schemas.microsoft.com/office/powerpoint/2010/main" val="100070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883840B-9BC5-65FA-2325-EA18ACE62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384"/>
          <a:stretch/>
        </p:blipFill>
        <p:spPr>
          <a:xfrm>
            <a:off x="161168" y="120650"/>
            <a:ext cx="4748290" cy="6616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3F8D80-75C8-B834-A0B0-FBA8486649A6}"/>
              </a:ext>
            </a:extLst>
          </p:cNvPr>
          <p:cNvSpPr txBox="1"/>
          <p:nvPr/>
        </p:nvSpPr>
        <p:spPr>
          <a:xfrm>
            <a:off x="5131083" y="1482168"/>
            <a:ext cx="689974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did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 refuge in God </a:t>
            </a:r>
            <a:r>
              <a:rPr lang="en-US" sz="36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like for Judah?</a:t>
            </a:r>
          </a:p>
          <a:p>
            <a:pPr>
              <a:spcAft>
                <a:spcPts val="1800"/>
              </a:spcAft>
            </a:pPr>
            <a:r>
              <a:rPr lang="en-US" sz="36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alone was the true refuge for Judah –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meant rejecting the Philistine alliance</a:t>
            </a:r>
            <a:r>
              <a:rPr lang="en-US" sz="36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800"/>
              </a:spcAft>
            </a:pPr>
            <a:r>
              <a:rPr lang="en-US" sz="36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too can be tempted to “make alliances” – we try to shortcut God’s process of helping us grow!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3FF09-A865-EBC4-9A89-4888005F927A}"/>
              </a:ext>
            </a:extLst>
          </p:cNvPr>
          <p:cNvSpPr txBox="1"/>
          <p:nvPr/>
        </p:nvSpPr>
        <p:spPr>
          <a:xfrm>
            <a:off x="1303177" y="3925288"/>
            <a:ext cx="1435008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FA48E-0CBC-2808-A146-87B93561F362}"/>
              </a:ext>
            </a:extLst>
          </p:cNvPr>
          <p:cNvSpPr txBox="1"/>
          <p:nvPr/>
        </p:nvSpPr>
        <p:spPr>
          <a:xfrm>
            <a:off x="161167" y="2413337"/>
            <a:ext cx="1870064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Philistia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181A8D9-9110-A1BC-DC4A-912A8B1EE15D}"/>
              </a:ext>
            </a:extLst>
          </p:cNvPr>
          <p:cNvSpPr/>
          <p:nvPr/>
        </p:nvSpPr>
        <p:spPr>
          <a:xfrm rot="20285002">
            <a:off x="822205" y="3038508"/>
            <a:ext cx="240030" cy="969496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4D2ABA-44B2-1086-3F7A-B82B9D9D34CE}"/>
              </a:ext>
            </a:extLst>
          </p:cNvPr>
          <p:cNvSpPr txBox="1"/>
          <p:nvPr/>
        </p:nvSpPr>
        <p:spPr>
          <a:xfrm>
            <a:off x="6098515" y="120962"/>
            <a:ext cx="5815502" cy="923330"/>
          </a:xfrm>
          <a:prstGeom prst="rect">
            <a:avLst/>
          </a:prstGeom>
          <a:solidFill>
            <a:srgbClr val="CFC5BE">
              <a:alpha val="6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#2 – Philistia</a:t>
            </a:r>
          </a:p>
        </p:txBody>
      </p:sp>
    </p:spTree>
    <p:extLst>
      <p:ext uri="{BB962C8B-B14F-4D97-AF65-F5344CB8AC3E}">
        <p14:creationId xmlns:p14="http://schemas.microsoft.com/office/powerpoint/2010/main" val="28851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883840B-9BC5-65FA-2325-EA18ACE62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384"/>
          <a:stretch/>
        </p:blipFill>
        <p:spPr>
          <a:xfrm>
            <a:off x="161168" y="120650"/>
            <a:ext cx="4748290" cy="6616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23FF09-A865-EBC4-9A89-4888005F927A}"/>
              </a:ext>
            </a:extLst>
          </p:cNvPr>
          <p:cNvSpPr txBox="1"/>
          <p:nvPr/>
        </p:nvSpPr>
        <p:spPr>
          <a:xfrm>
            <a:off x="1303177" y="3925288"/>
            <a:ext cx="1435008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FA48E-0CBC-2808-A146-87B93561F362}"/>
              </a:ext>
            </a:extLst>
          </p:cNvPr>
          <p:cNvSpPr txBox="1"/>
          <p:nvPr/>
        </p:nvSpPr>
        <p:spPr>
          <a:xfrm>
            <a:off x="2806865" y="3784937"/>
            <a:ext cx="1438214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Moab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4D2ABA-44B2-1086-3F7A-B82B9D9D34CE}"/>
              </a:ext>
            </a:extLst>
          </p:cNvPr>
          <p:cNvSpPr txBox="1"/>
          <p:nvPr/>
        </p:nvSpPr>
        <p:spPr>
          <a:xfrm>
            <a:off x="5919899" y="120650"/>
            <a:ext cx="5236562" cy="1754326"/>
          </a:xfrm>
          <a:prstGeom prst="rect">
            <a:avLst/>
          </a:prstGeom>
          <a:solidFill>
            <a:srgbClr val="CFC5BE">
              <a:alpha val="6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#3 – Moab</a:t>
            </a:r>
          </a:p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15-16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F03FF-8B56-A29F-5D3E-7028CF471EDA}"/>
              </a:ext>
            </a:extLst>
          </p:cNvPr>
          <p:cNvSpPr txBox="1"/>
          <p:nvPr/>
        </p:nvSpPr>
        <p:spPr>
          <a:xfrm>
            <a:off x="5308151" y="2534441"/>
            <a:ext cx="625497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Descendants of Lot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Birthplace of Ruth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modern day Jordan – from </a:t>
            </a:r>
            <a:r>
              <a:rPr lang="en-US" sz="3600" b="1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Heshbon</a:t>
            </a:r>
            <a:r>
              <a:rPr lang="en-US" sz="36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Madaba in the north to the south end of the Dead Sea</a:t>
            </a:r>
          </a:p>
        </p:txBody>
      </p:sp>
    </p:spTree>
    <p:extLst>
      <p:ext uri="{BB962C8B-B14F-4D97-AF65-F5344CB8AC3E}">
        <p14:creationId xmlns:p14="http://schemas.microsoft.com/office/powerpoint/2010/main" val="321024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21B2D5-4619-618B-3345-2C9D4F96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D2ABA-44B2-1086-3F7A-B82B9D9D34CE}"/>
              </a:ext>
            </a:extLst>
          </p:cNvPr>
          <p:cNvSpPr txBox="1"/>
          <p:nvPr/>
        </p:nvSpPr>
        <p:spPr>
          <a:xfrm>
            <a:off x="876998" y="4145"/>
            <a:ext cx="1043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#3 – Moab (Isaiah 15)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F03FF-8B56-A29F-5D3E-7028CF471EDA}"/>
              </a:ext>
            </a:extLst>
          </p:cNvPr>
          <p:cNvSpPr txBox="1"/>
          <p:nvPr/>
        </p:nvSpPr>
        <p:spPr>
          <a:xfrm>
            <a:off x="349787" y="1062855"/>
            <a:ext cx="11492425" cy="5016758"/>
          </a:xfrm>
          <a:prstGeom prst="rect">
            <a:avLst/>
          </a:prstGeom>
          <a:solidFill>
            <a:srgbClr val="69744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Because </a:t>
            </a:r>
            <a:r>
              <a:rPr lang="en-US" sz="4000" b="1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Moab is laid waste in a night,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Moab is undone;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because Kir of Moab is laid waste in a night,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Moab is undone.</a:t>
            </a:r>
          </a:p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 has gone up to the temple, and to </a:t>
            </a:r>
            <a:r>
              <a:rPr lang="en-US" sz="4000" b="1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Dibon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to the high places to weep;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Nebo and over </a:t>
            </a:r>
            <a:r>
              <a:rPr lang="en-US" sz="4000" b="1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Medeba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Moab wails.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every head is baldness; every beard is shorn;</a:t>
            </a:r>
          </a:p>
        </p:txBody>
      </p:sp>
    </p:spTree>
    <p:extLst>
      <p:ext uri="{BB962C8B-B14F-4D97-AF65-F5344CB8AC3E}">
        <p14:creationId xmlns:p14="http://schemas.microsoft.com/office/powerpoint/2010/main" val="3826483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21B2D5-4619-618B-3345-2C9D4F96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D2ABA-44B2-1086-3F7A-B82B9D9D34CE}"/>
              </a:ext>
            </a:extLst>
          </p:cNvPr>
          <p:cNvSpPr txBox="1"/>
          <p:nvPr/>
        </p:nvSpPr>
        <p:spPr>
          <a:xfrm>
            <a:off x="876998" y="4145"/>
            <a:ext cx="1043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#3 – Moab (Isaiah 15)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F03FF-8B56-A29F-5D3E-7028CF471EDA}"/>
              </a:ext>
            </a:extLst>
          </p:cNvPr>
          <p:cNvSpPr txBox="1"/>
          <p:nvPr/>
        </p:nvSpPr>
        <p:spPr>
          <a:xfrm>
            <a:off x="370391" y="1275137"/>
            <a:ext cx="11492425" cy="4401205"/>
          </a:xfrm>
          <a:prstGeom prst="rect">
            <a:avLst/>
          </a:prstGeom>
          <a:solidFill>
            <a:srgbClr val="69744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streets they wear sackcloth;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on the housetops and in the squares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everyone wails and melts in tears.</a:t>
            </a:r>
          </a:p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Heshbon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4000" b="1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Elealeh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cry out;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their voice is heard as far as </a:t>
            </a:r>
            <a:r>
              <a:rPr lang="en-US" sz="4000" b="1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Jahaz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therefore the armed men of Moab cry aloud;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his soul trembles.</a:t>
            </a:r>
          </a:p>
        </p:txBody>
      </p:sp>
    </p:spTree>
    <p:extLst>
      <p:ext uri="{BB962C8B-B14F-4D97-AF65-F5344CB8AC3E}">
        <p14:creationId xmlns:p14="http://schemas.microsoft.com/office/powerpoint/2010/main" val="283977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21B2D5-4619-618B-3345-2C9D4F96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D2ABA-44B2-1086-3F7A-B82B9D9D34CE}"/>
              </a:ext>
            </a:extLst>
          </p:cNvPr>
          <p:cNvSpPr txBox="1"/>
          <p:nvPr/>
        </p:nvSpPr>
        <p:spPr>
          <a:xfrm>
            <a:off x="876998" y="4145"/>
            <a:ext cx="1043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#3 – Moab (Isaiah 15)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F03FF-8B56-A29F-5D3E-7028CF471EDA}"/>
              </a:ext>
            </a:extLst>
          </p:cNvPr>
          <p:cNvSpPr txBox="1"/>
          <p:nvPr/>
        </p:nvSpPr>
        <p:spPr>
          <a:xfrm>
            <a:off x="370391" y="1275137"/>
            <a:ext cx="11492425" cy="5016758"/>
          </a:xfrm>
          <a:prstGeom prst="rect">
            <a:avLst/>
          </a:prstGeom>
          <a:solidFill>
            <a:srgbClr val="69744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40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My heart cries out for Moab; her fugitives flee to </a:t>
            </a:r>
            <a:r>
              <a:rPr lang="en-US" sz="4000" b="1" dirty="0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Zoar</a:t>
            </a:r>
            <a:r>
              <a:rPr lang="en-US" sz="40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 </a:t>
            </a:r>
            <a:r>
              <a:rPr lang="en-US" sz="4000" b="1" dirty="0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Eglath-shelishiyah</a:t>
            </a:r>
            <a:r>
              <a:rPr lang="en-US" sz="40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40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at the ascent of </a:t>
            </a:r>
            <a:r>
              <a:rPr lang="en-US" sz="4000" b="1" dirty="0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Luhith</a:t>
            </a:r>
            <a:r>
              <a:rPr lang="en-US" sz="40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they go up weeping;</a:t>
            </a:r>
          </a:p>
          <a:p>
            <a:r>
              <a:rPr lang="en-US" sz="40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 road to </a:t>
            </a:r>
            <a:r>
              <a:rPr lang="en-US" sz="4000" b="1" dirty="0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Horonaim</a:t>
            </a:r>
            <a:r>
              <a:rPr lang="en-US" sz="40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they raise a cry of destruction;</a:t>
            </a:r>
          </a:p>
          <a:p>
            <a:r>
              <a:rPr lang="en-US" sz="4000" b="1" baseline="30000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40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waters of </a:t>
            </a:r>
            <a:r>
              <a:rPr lang="en-US" sz="4000" b="1" dirty="0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Nimrim</a:t>
            </a:r>
            <a:r>
              <a:rPr lang="en-US" sz="40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a desolation;</a:t>
            </a:r>
          </a:p>
          <a:p>
            <a:r>
              <a:rPr lang="en-US" sz="40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grass is withered, the vegetation fails,</a:t>
            </a:r>
          </a:p>
          <a:p>
            <a:r>
              <a:rPr lang="en-US" sz="40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greenery is no more.</a:t>
            </a:r>
          </a:p>
        </p:txBody>
      </p:sp>
    </p:spTree>
    <p:extLst>
      <p:ext uri="{BB962C8B-B14F-4D97-AF65-F5344CB8AC3E}">
        <p14:creationId xmlns:p14="http://schemas.microsoft.com/office/powerpoint/2010/main" val="926161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21B2D5-4619-618B-3345-2C9D4F96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D2ABA-44B2-1086-3F7A-B82B9D9D34CE}"/>
              </a:ext>
            </a:extLst>
          </p:cNvPr>
          <p:cNvSpPr txBox="1"/>
          <p:nvPr/>
        </p:nvSpPr>
        <p:spPr>
          <a:xfrm>
            <a:off x="876998" y="4145"/>
            <a:ext cx="1043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#3 – Moab (Isaiah 15)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F03FF-8B56-A29F-5D3E-7028CF471EDA}"/>
              </a:ext>
            </a:extLst>
          </p:cNvPr>
          <p:cNvSpPr txBox="1"/>
          <p:nvPr/>
        </p:nvSpPr>
        <p:spPr>
          <a:xfrm>
            <a:off x="370391" y="1275137"/>
            <a:ext cx="11492425" cy="5016758"/>
          </a:xfrm>
          <a:prstGeom prst="rect">
            <a:avLst/>
          </a:prstGeom>
          <a:solidFill>
            <a:srgbClr val="69744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heart cries out for Moab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her fugitives flee to </a:t>
            </a:r>
            <a:r>
              <a:rPr lang="en-US" sz="4000" b="1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Zoar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 </a:t>
            </a:r>
            <a:r>
              <a:rPr lang="en-US" sz="4000" b="1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Eglath-shelishiyah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at the ascent of </a:t>
            </a:r>
            <a:r>
              <a:rPr lang="en-US" sz="4000" b="1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Luhith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they go up weeping;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 road to </a:t>
            </a:r>
            <a:r>
              <a:rPr lang="en-US" sz="4000" b="1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Horonaim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they raise a cry of destruction;</a:t>
            </a:r>
          </a:p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waters of </a:t>
            </a:r>
            <a:r>
              <a:rPr lang="en-US" sz="4000" b="1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Nimrim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a desolation;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grass is withered, the vegetation fails,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greenery is no more.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9B3637-E0CB-1F3C-52C8-1EA6D24F983E}"/>
              </a:ext>
            </a:extLst>
          </p:cNvPr>
          <p:cNvSpPr/>
          <p:nvPr/>
        </p:nvSpPr>
        <p:spPr>
          <a:xfrm>
            <a:off x="7001795" y="1881199"/>
            <a:ext cx="4711234" cy="764030"/>
          </a:xfrm>
          <a:prstGeom prst="roundRect">
            <a:avLst/>
          </a:prstGeom>
          <a:solidFill>
            <a:srgbClr val="4A512B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Who is speaking?</a:t>
            </a:r>
          </a:p>
        </p:txBody>
      </p:sp>
    </p:spTree>
    <p:extLst>
      <p:ext uri="{BB962C8B-B14F-4D97-AF65-F5344CB8AC3E}">
        <p14:creationId xmlns:p14="http://schemas.microsoft.com/office/powerpoint/2010/main" val="259388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21B2D5-4619-618B-3345-2C9D4F96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D2ABA-44B2-1086-3F7A-B82B9D9D34CE}"/>
              </a:ext>
            </a:extLst>
          </p:cNvPr>
          <p:cNvSpPr txBox="1"/>
          <p:nvPr/>
        </p:nvSpPr>
        <p:spPr>
          <a:xfrm>
            <a:off x="876998" y="4145"/>
            <a:ext cx="1043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#3 – Moab (Isaiah 15)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F03FF-8B56-A29F-5D3E-7028CF471EDA}"/>
              </a:ext>
            </a:extLst>
          </p:cNvPr>
          <p:cNvSpPr txBox="1"/>
          <p:nvPr/>
        </p:nvSpPr>
        <p:spPr>
          <a:xfrm>
            <a:off x="349787" y="1078201"/>
            <a:ext cx="11492425" cy="5632311"/>
          </a:xfrm>
          <a:prstGeom prst="rect">
            <a:avLst/>
          </a:prstGeom>
          <a:solidFill>
            <a:srgbClr val="69744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Therefore the abundance they have gained and what they have laid up they carry away over the Brook of the Willows.</a:t>
            </a:r>
          </a:p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a cry has gone around the land of Moab;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 wailing reaches to </a:t>
            </a:r>
            <a:r>
              <a:rPr lang="en-US" sz="4000" b="1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Eglaim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her wailing reaches to Beer-</a:t>
            </a:r>
            <a:r>
              <a:rPr lang="en-US" sz="4000" b="1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the waters of </a:t>
            </a:r>
            <a:r>
              <a:rPr lang="en-US" sz="4000" b="1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Dibon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full of blood; for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will bring upon </a:t>
            </a:r>
            <a:r>
              <a:rPr lang="en-US" sz="4000" b="1" err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Dibon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even more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lion for those of Moab who escape, for the remnant of the land.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F02DB2-856F-000E-115D-3BC5B98898B4}"/>
              </a:ext>
            </a:extLst>
          </p:cNvPr>
          <p:cNvSpPr/>
          <p:nvPr/>
        </p:nvSpPr>
        <p:spPr>
          <a:xfrm>
            <a:off x="6511937" y="2882683"/>
            <a:ext cx="5220729" cy="1741213"/>
          </a:xfrm>
          <a:prstGeom prst="roundRect">
            <a:avLst/>
          </a:prstGeom>
          <a:solidFill>
            <a:srgbClr val="4A512B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God’s heart was crying out – even as he brought punishment!</a:t>
            </a:r>
          </a:p>
        </p:txBody>
      </p:sp>
    </p:spTree>
    <p:extLst>
      <p:ext uri="{BB962C8B-B14F-4D97-AF65-F5344CB8AC3E}">
        <p14:creationId xmlns:p14="http://schemas.microsoft.com/office/powerpoint/2010/main" val="294771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4EF5D5-8078-8E13-10F5-E3D5D01F633E}"/>
              </a:ext>
            </a:extLst>
          </p:cNvPr>
          <p:cNvSpPr txBox="1"/>
          <p:nvPr/>
        </p:nvSpPr>
        <p:spPr>
          <a:xfrm>
            <a:off x="918063" y="24489"/>
            <a:ext cx="10355874" cy="830997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Book of Isaiah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0528DB-B47E-2BB8-EECB-D2F860AAFECE}"/>
              </a:ext>
            </a:extLst>
          </p:cNvPr>
          <p:cNvSpPr txBox="1"/>
          <p:nvPr/>
        </p:nvSpPr>
        <p:spPr>
          <a:xfrm>
            <a:off x="302989" y="1024673"/>
            <a:ext cx="5805335" cy="646331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Chapters 1-39 - Judgment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951134-4CA3-03BE-7075-5EB10AFC6FFE}"/>
              </a:ext>
            </a:extLst>
          </p:cNvPr>
          <p:cNvSpPr/>
          <p:nvPr/>
        </p:nvSpPr>
        <p:spPr>
          <a:xfrm>
            <a:off x="389744" y="1019331"/>
            <a:ext cx="11332564" cy="547141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61B5FD-0F20-0A96-B438-95F075474317}"/>
              </a:ext>
            </a:extLst>
          </p:cNvPr>
          <p:cNvCxnSpPr/>
          <p:nvPr/>
        </p:nvCxnSpPr>
        <p:spPr>
          <a:xfrm>
            <a:off x="389744" y="1678898"/>
            <a:ext cx="11332564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B0ACAF-7E77-7E27-609B-FFE15105B140}"/>
              </a:ext>
            </a:extLst>
          </p:cNvPr>
          <p:cNvCxnSpPr>
            <a:cxnSpLocks/>
          </p:cNvCxnSpPr>
          <p:nvPr/>
        </p:nvCxnSpPr>
        <p:spPr>
          <a:xfrm>
            <a:off x="5916971" y="1035118"/>
            <a:ext cx="0" cy="547141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DECB31F-CDC7-DA3C-CE18-8440D255BE02}"/>
              </a:ext>
            </a:extLst>
          </p:cNvPr>
          <p:cNvSpPr txBox="1"/>
          <p:nvPr/>
        </p:nvSpPr>
        <p:spPr>
          <a:xfrm>
            <a:off x="5916971" y="1035118"/>
            <a:ext cx="5805337" cy="646331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Chapters 40-66 - Restoration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FCCB1E-2804-BD18-6E98-292624E0628B}"/>
              </a:ext>
            </a:extLst>
          </p:cNvPr>
          <p:cNvSpPr txBox="1"/>
          <p:nvPr/>
        </p:nvSpPr>
        <p:spPr>
          <a:xfrm>
            <a:off x="521991" y="1762665"/>
            <a:ext cx="5255926" cy="4524315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Focus: 	Isaiah’s Day</a:t>
            </a:r>
          </a:p>
          <a:p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1-6:  	Introduction</a:t>
            </a:r>
          </a:p>
          <a:p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7-12:	Assyrian Invasion /</a:t>
            </a:r>
          </a:p>
          <a:p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Messiah</a:t>
            </a:r>
          </a:p>
          <a:p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13-27:	God’s Universal </a:t>
            </a:r>
          </a:p>
          <a:p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Kingdom</a:t>
            </a:r>
          </a:p>
          <a:p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28-39:	God as the Lord of </a:t>
            </a:r>
          </a:p>
          <a:p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History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A20214-06E8-1C77-B215-B3D60240A6E6}"/>
              </a:ext>
            </a:extLst>
          </p:cNvPr>
          <p:cNvSpPr txBox="1"/>
          <p:nvPr/>
        </p:nvSpPr>
        <p:spPr>
          <a:xfrm>
            <a:off x="6069719" y="1746878"/>
            <a:ext cx="5255926" cy="646331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Focus: 	Future</a:t>
            </a:r>
          </a:p>
        </p:txBody>
      </p:sp>
    </p:spTree>
    <p:extLst>
      <p:ext uri="{BB962C8B-B14F-4D97-AF65-F5344CB8AC3E}">
        <p14:creationId xmlns:p14="http://schemas.microsoft.com/office/powerpoint/2010/main" val="12519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21B2D5-4619-618B-3345-2C9D4F96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D2ABA-44B2-1086-3F7A-B82B9D9D34CE}"/>
              </a:ext>
            </a:extLst>
          </p:cNvPr>
          <p:cNvSpPr txBox="1"/>
          <p:nvPr/>
        </p:nvSpPr>
        <p:spPr>
          <a:xfrm>
            <a:off x="876998" y="4145"/>
            <a:ext cx="1043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#3 – Moab (Isaiah 16)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F03FF-8B56-A29F-5D3E-7028CF471EDA}"/>
              </a:ext>
            </a:extLst>
          </p:cNvPr>
          <p:cNvSpPr txBox="1"/>
          <p:nvPr/>
        </p:nvSpPr>
        <p:spPr>
          <a:xfrm>
            <a:off x="398555" y="1486490"/>
            <a:ext cx="9111205" cy="4401205"/>
          </a:xfrm>
          <a:prstGeom prst="rect">
            <a:avLst/>
          </a:prstGeom>
          <a:solidFill>
            <a:srgbClr val="69744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 the lamb to the ruler of the land,</a:t>
            </a:r>
          </a:p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Sela, by way of the desert,</a:t>
            </a:r>
          </a:p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to the mount of the daughter of Zion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Like fleeing birds,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like a scattered nest,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are the daughters of Moab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at the fords of the </a:t>
            </a:r>
            <a:r>
              <a:rPr lang="en-US" sz="4000" b="1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Arnon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5DCE3EF-C6AF-5739-BE15-BC525BBF7D40}"/>
              </a:ext>
            </a:extLst>
          </p:cNvPr>
          <p:cNvSpPr/>
          <p:nvPr/>
        </p:nvSpPr>
        <p:spPr>
          <a:xfrm>
            <a:off x="6819385" y="3429000"/>
            <a:ext cx="5220729" cy="1521542"/>
          </a:xfrm>
          <a:prstGeom prst="roundRect">
            <a:avLst/>
          </a:prstGeom>
          <a:solidFill>
            <a:srgbClr val="4A512B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Lamb:  Traditional Moabite Tribute</a:t>
            </a:r>
          </a:p>
        </p:txBody>
      </p:sp>
    </p:spTree>
    <p:extLst>
      <p:ext uri="{BB962C8B-B14F-4D97-AF65-F5344CB8AC3E}">
        <p14:creationId xmlns:p14="http://schemas.microsoft.com/office/powerpoint/2010/main" val="151483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21B2D5-4619-618B-3345-2C9D4F96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D2ABA-44B2-1086-3F7A-B82B9D9D34CE}"/>
              </a:ext>
            </a:extLst>
          </p:cNvPr>
          <p:cNvSpPr txBox="1"/>
          <p:nvPr/>
        </p:nvSpPr>
        <p:spPr>
          <a:xfrm>
            <a:off x="876998" y="4145"/>
            <a:ext cx="1043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#3 – Moab (Isaiah 16)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F03FF-8B56-A29F-5D3E-7028CF471EDA}"/>
              </a:ext>
            </a:extLst>
          </p:cNvPr>
          <p:cNvSpPr txBox="1"/>
          <p:nvPr/>
        </p:nvSpPr>
        <p:spPr>
          <a:xfrm>
            <a:off x="398555" y="1486490"/>
            <a:ext cx="11390674" cy="3170099"/>
          </a:xfrm>
          <a:prstGeom prst="rect">
            <a:avLst/>
          </a:prstGeom>
          <a:solidFill>
            <a:srgbClr val="69744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“Give counsel; grant justice;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your shade like night at the height of noon;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shelter the outcasts; do not reveal the fugitive;</a:t>
            </a:r>
          </a:p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let the outcasts of Moab sojourn among you;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a shelter to them from the destroyer.”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86E6B2-ECED-EF95-CCD4-03BB25F34A82}"/>
              </a:ext>
            </a:extLst>
          </p:cNvPr>
          <p:cNvSpPr/>
          <p:nvPr/>
        </p:nvSpPr>
        <p:spPr>
          <a:xfrm>
            <a:off x="2061210" y="4943343"/>
            <a:ext cx="7825739" cy="856333"/>
          </a:xfrm>
          <a:prstGeom prst="roundRect">
            <a:avLst/>
          </a:prstGeom>
          <a:solidFill>
            <a:srgbClr val="4A512B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Request for protection – For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refuge</a:t>
            </a:r>
          </a:p>
        </p:txBody>
      </p:sp>
    </p:spTree>
    <p:extLst>
      <p:ext uri="{BB962C8B-B14F-4D97-AF65-F5344CB8AC3E}">
        <p14:creationId xmlns:p14="http://schemas.microsoft.com/office/powerpoint/2010/main" val="315315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21B2D5-4619-618B-3345-2C9D4F96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D2ABA-44B2-1086-3F7A-B82B9D9D34CE}"/>
              </a:ext>
            </a:extLst>
          </p:cNvPr>
          <p:cNvSpPr txBox="1"/>
          <p:nvPr/>
        </p:nvSpPr>
        <p:spPr>
          <a:xfrm>
            <a:off x="876998" y="4145"/>
            <a:ext cx="1043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#3 – Moab (Isaiah 16)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F03FF-8B56-A29F-5D3E-7028CF471EDA}"/>
              </a:ext>
            </a:extLst>
          </p:cNvPr>
          <p:cNvSpPr txBox="1"/>
          <p:nvPr/>
        </p:nvSpPr>
        <p:spPr>
          <a:xfrm>
            <a:off x="402771" y="1149033"/>
            <a:ext cx="11390674" cy="4401205"/>
          </a:xfrm>
          <a:prstGeom prst="rect">
            <a:avLst/>
          </a:prstGeom>
          <a:solidFill>
            <a:srgbClr val="69744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“When the oppressor is no more, and destruction has ceased, and he who tramples underfoot has vanished from the land,</a:t>
            </a:r>
          </a:p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then a throne will be established in steadfast love,</a:t>
            </a:r>
          </a:p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on it will sit in faithfulness in the tent of David</a:t>
            </a:r>
          </a:p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who judges and seeks justice and is swift to do righteousness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14BCF0-2017-251A-2D61-424EB901D5F1}"/>
              </a:ext>
            </a:extLst>
          </p:cNvPr>
          <p:cNvSpPr/>
          <p:nvPr/>
        </p:nvSpPr>
        <p:spPr>
          <a:xfrm>
            <a:off x="3789173" y="5642919"/>
            <a:ext cx="4613654" cy="1125638"/>
          </a:xfrm>
          <a:prstGeom prst="roundRect">
            <a:avLst/>
          </a:prstGeom>
          <a:solidFill>
            <a:srgbClr val="4A512B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God’s answer</a:t>
            </a:r>
          </a:p>
        </p:txBody>
      </p:sp>
    </p:spTree>
    <p:extLst>
      <p:ext uri="{BB962C8B-B14F-4D97-AF65-F5344CB8AC3E}">
        <p14:creationId xmlns:p14="http://schemas.microsoft.com/office/powerpoint/2010/main" val="1681647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21B2D5-4619-618B-3345-2C9D4F96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D2ABA-44B2-1086-3F7A-B82B9D9D34CE}"/>
              </a:ext>
            </a:extLst>
          </p:cNvPr>
          <p:cNvSpPr txBox="1"/>
          <p:nvPr/>
        </p:nvSpPr>
        <p:spPr>
          <a:xfrm>
            <a:off x="876998" y="4145"/>
            <a:ext cx="1043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#3 – Moab (Isaiah 16)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F03FF-8B56-A29F-5D3E-7028CF471EDA}"/>
              </a:ext>
            </a:extLst>
          </p:cNvPr>
          <p:cNvSpPr txBox="1"/>
          <p:nvPr/>
        </p:nvSpPr>
        <p:spPr>
          <a:xfrm>
            <a:off x="402771" y="1149033"/>
            <a:ext cx="11390674" cy="4401205"/>
          </a:xfrm>
          <a:prstGeom prst="rect">
            <a:avLst/>
          </a:prstGeom>
          <a:solidFill>
            <a:srgbClr val="69744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“When the oppressor is no more, and destruction has ceased, and he who tramples underfoot has vanished from the land,</a:t>
            </a:r>
          </a:p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then a throne will be established in steadfast love,</a:t>
            </a:r>
          </a:p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on it will sit in faithfulness in the tent of David</a:t>
            </a:r>
          </a:p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who judges and seeks justice and is swift to do righteousness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CF28C3-9DC3-BA26-597C-4664119E7797}"/>
              </a:ext>
            </a:extLst>
          </p:cNvPr>
          <p:cNvSpPr/>
          <p:nvPr/>
        </p:nvSpPr>
        <p:spPr>
          <a:xfrm>
            <a:off x="3871979" y="5149096"/>
            <a:ext cx="8120743" cy="1578428"/>
          </a:xfrm>
          <a:prstGeom prst="roundRect">
            <a:avLst/>
          </a:prstGeom>
          <a:solidFill>
            <a:srgbClr val="4A512B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will accept them – and allow them to live under the reign of his Messiah!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43B59F-CA24-714E-36A6-0070956E3B89}"/>
              </a:ext>
            </a:extLst>
          </p:cNvPr>
          <p:cNvSpPr/>
          <p:nvPr/>
        </p:nvSpPr>
        <p:spPr>
          <a:xfrm>
            <a:off x="8168640" y="2917371"/>
            <a:ext cx="3309257" cy="794658"/>
          </a:xfrm>
          <a:prstGeom prst="roundRect">
            <a:avLst/>
          </a:prstGeom>
          <a:noFill/>
          <a:ln w="101600">
            <a:solidFill>
              <a:srgbClr val="FFFF00"/>
            </a:solidFill>
          </a:ln>
          <a:effectLst>
            <a:glow rad="1016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14BCF0-2017-251A-2D61-424EB901D5F1}"/>
              </a:ext>
            </a:extLst>
          </p:cNvPr>
          <p:cNvSpPr/>
          <p:nvPr/>
        </p:nvSpPr>
        <p:spPr>
          <a:xfrm>
            <a:off x="7516441" y="1606371"/>
            <a:ext cx="4613654" cy="1125638"/>
          </a:xfrm>
          <a:prstGeom prst="roundRect">
            <a:avLst/>
          </a:prstGeom>
          <a:solidFill>
            <a:srgbClr val="4A512B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God’s covenant love!</a:t>
            </a:r>
          </a:p>
        </p:txBody>
      </p:sp>
    </p:spTree>
    <p:extLst>
      <p:ext uri="{BB962C8B-B14F-4D97-AF65-F5344CB8AC3E}">
        <p14:creationId xmlns:p14="http://schemas.microsoft.com/office/powerpoint/2010/main" val="18723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21B2D5-4619-618B-3345-2C9D4F96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D2ABA-44B2-1086-3F7A-B82B9D9D34CE}"/>
              </a:ext>
            </a:extLst>
          </p:cNvPr>
          <p:cNvSpPr txBox="1"/>
          <p:nvPr/>
        </p:nvSpPr>
        <p:spPr>
          <a:xfrm>
            <a:off x="876998" y="4145"/>
            <a:ext cx="1043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#3 – Moab (Isaiah 16)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F03FF-8B56-A29F-5D3E-7028CF471EDA}"/>
              </a:ext>
            </a:extLst>
          </p:cNvPr>
          <p:cNvSpPr txBox="1"/>
          <p:nvPr/>
        </p:nvSpPr>
        <p:spPr>
          <a:xfrm>
            <a:off x="275479" y="1635080"/>
            <a:ext cx="11607913" cy="4016484"/>
          </a:xfrm>
          <a:prstGeom prst="rect">
            <a:avLst/>
          </a:prstGeom>
          <a:solidFill>
            <a:srgbClr val="69744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 have heard of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pride of Moab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—how proud he is!—of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 arrogance, his pride, and his insolence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spcAft>
                <a:spcPts val="1800"/>
              </a:spcAft>
            </a:pP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his idle boasting he is not right.</a:t>
            </a:r>
          </a:p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Therefore let Moab wail for Moab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let everyone wail.  Mourn, utterly stricken, for the raisin cakes of Kir-</a:t>
            </a:r>
            <a:r>
              <a:rPr lang="en-US" sz="4000" b="1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hareseth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86E6B2-ECED-EF95-CCD4-03BB25F34A82}"/>
              </a:ext>
            </a:extLst>
          </p:cNvPr>
          <p:cNvSpPr/>
          <p:nvPr/>
        </p:nvSpPr>
        <p:spPr>
          <a:xfrm>
            <a:off x="5245011" y="5105131"/>
            <a:ext cx="6792685" cy="1480726"/>
          </a:xfrm>
          <a:prstGeom prst="roundRect">
            <a:avLst/>
          </a:prstGeom>
          <a:solidFill>
            <a:srgbClr val="4A512B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Why continue to wail if God has offered his protection?</a:t>
            </a:r>
          </a:p>
        </p:txBody>
      </p:sp>
    </p:spTree>
    <p:extLst>
      <p:ext uri="{BB962C8B-B14F-4D97-AF65-F5344CB8AC3E}">
        <p14:creationId xmlns:p14="http://schemas.microsoft.com/office/powerpoint/2010/main" val="37173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21B2D5-4619-618B-3345-2C9D4F96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D2ABA-44B2-1086-3F7A-B82B9D9D34CE}"/>
              </a:ext>
            </a:extLst>
          </p:cNvPr>
          <p:cNvSpPr txBox="1"/>
          <p:nvPr/>
        </p:nvSpPr>
        <p:spPr>
          <a:xfrm>
            <a:off x="876998" y="4145"/>
            <a:ext cx="1043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#3 – Moab (Isaiah 16)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F03FF-8B56-A29F-5D3E-7028CF471EDA}"/>
              </a:ext>
            </a:extLst>
          </p:cNvPr>
          <p:cNvSpPr txBox="1"/>
          <p:nvPr/>
        </p:nvSpPr>
        <p:spPr>
          <a:xfrm>
            <a:off x="275479" y="1635080"/>
            <a:ext cx="11607913" cy="4016484"/>
          </a:xfrm>
          <a:prstGeom prst="rect">
            <a:avLst/>
          </a:prstGeom>
          <a:solidFill>
            <a:srgbClr val="69744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 have heard of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pride of Moab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—how proud he is!—of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 arrogance, his pride, and his insolence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spcAft>
                <a:spcPts val="1800"/>
              </a:spcAft>
            </a:pP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his idle boasting he is not right.</a:t>
            </a:r>
          </a:p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Therefore let Moab wail for Moab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let everyone wail.  Mourn, utterly stricken, for the raisin cakes of Kir-</a:t>
            </a:r>
            <a:r>
              <a:rPr lang="en-US" sz="4000" b="1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hareseth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86E6B2-ECED-EF95-CCD4-03BB25F34A82}"/>
              </a:ext>
            </a:extLst>
          </p:cNvPr>
          <p:cNvSpPr/>
          <p:nvPr/>
        </p:nvSpPr>
        <p:spPr>
          <a:xfrm>
            <a:off x="3177153" y="5105131"/>
            <a:ext cx="8860543" cy="1480726"/>
          </a:xfrm>
          <a:prstGeom prst="roundRect">
            <a:avLst/>
          </a:prstGeom>
          <a:solidFill>
            <a:srgbClr val="4A512B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their pride, Moab refused to accept the authority of Yahweh and his Messiah!</a:t>
            </a:r>
          </a:p>
        </p:txBody>
      </p:sp>
    </p:spTree>
    <p:extLst>
      <p:ext uri="{BB962C8B-B14F-4D97-AF65-F5344CB8AC3E}">
        <p14:creationId xmlns:p14="http://schemas.microsoft.com/office/powerpoint/2010/main" val="236443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21B2D5-4619-618B-3345-2C9D4F96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D2ABA-44B2-1086-3F7A-B82B9D9D34CE}"/>
              </a:ext>
            </a:extLst>
          </p:cNvPr>
          <p:cNvSpPr txBox="1"/>
          <p:nvPr/>
        </p:nvSpPr>
        <p:spPr>
          <a:xfrm>
            <a:off x="876998" y="4145"/>
            <a:ext cx="1043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#3 – Moab (Isaiah 16)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F03FF-8B56-A29F-5D3E-7028CF471EDA}"/>
              </a:ext>
            </a:extLst>
          </p:cNvPr>
          <p:cNvSpPr txBox="1"/>
          <p:nvPr/>
        </p:nvSpPr>
        <p:spPr>
          <a:xfrm>
            <a:off x="275479" y="1635080"/>
            <a:ext cx="11607913" cy="3785652"/>
          </a:xfrm>
          <a:prstGeom prst="rect">
            <a:avLst/>
          </a:prstGeom>
          <a:solidFill>
            <a:srgbClr val="69744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Therefore I weep with the weeping of </a:t>
            </a:r>
            <a:r>
              <a:rPr lang="en-US" sz="4000" b="1" err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Jazer</a:t>
            </a:r>
            <a:endParaRPr lang="en-US" sz="4000" b="1">
              <a:solidFill>
                <a:srgbClr val="FFFF00"/>
              </a:solidFill>
              <a:effectLst>
                <a:glow rad="101600">
                  <a:schemeClr val="bg1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for the vine of </a:t>
            </a:r>
            <a:r>
              <a:rPr lang="en-US" sz="4000" b="1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Sibmah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drench you with my tears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O </a:t>
            </a:r>
            <a:r>
              <a:rPr lang="en-US" sz="4000" b="1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Heshbon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4000" b="1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Elealeh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over your summer fruit and your harvest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the shout has ceased.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B0ED98-EA0B-1F3F-09FA-9F4A99F0C460}"/>
              </a:ext>
            </a:extLst>
          </p:cNvPr>
          <p:cNvSpPr/>
          <p:nvPr/>
        </p:nvSpPr>
        <p:spPr>
          <a:xfrm>
            <a:off x="6400800" y="2666101"/>
            <a:ext cx="5042536" cy="1165125"/>
          </a:xfrm>
          <a:prstGeom prst="roundRect">
            <a:avLst/>
          </a:prstGeom>
          <a:solidFill>
            <a:srgbClr val="4A512B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Who is weeping?</a:t>
            </a:r>
          </a:p>
        </p:txBody>
      </p:sp>
    </p:spTree>
    <p:extLst>
      <p:ext uri="{BB962C8B-B14F-4D97-AF65-F5344CB8AC3E}">
        <p14:creationId xmlns:p14="http://schemas.microsoft.com/office/powerpoint/2010/main" val="13623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21B2D5-4619-618B-3345-2C9D4F96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D2ABA-44B2-1086-3F7A-B82B9D9D34CE}"/>
              </a:ext>
            </a:extLst>
          </p:cNvPr>
          <p:cNvSpPr txBox="1"/>
          <p:nvPr/>
        </p:nvSpPr>
        <p:spPr>
          <a:xfrm>
            <a:off x="876998" y="4145"/>
            <a:ext cx="1043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#3 – Moab (Isaiah 16)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F03FF-8B56-A29F-5D3E-7028CF471EDA}"/>
              </a:ext>
            </a:extLst>
          </p:cNvPr>
          <p:cNvSpPr txBox="1"/>
          <p:nvPr/>
        </p:nvSpPr>
        <p:spPr>
          <a:xfrm>
            <a:off x="275479" y="1635080"/>
            <a:ext cx="11607913" cy="4401205"/>
          </a:xfrm>
          <a:prstGeom prst="rect">
            <a:avLst/>
          </a:prstGeom>
          <a:solidFill>
            <a:srgbClr val="69744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joy and gladness are taken away from the fruitful field, and in the vineyards no songs are sung,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cheers are raised;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treader treads out wine in the presses;</a:t>
            </a:r>
          </a:p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have put an end to the shouting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  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Therefore my inner parts moan like a lyre for Moab,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my inmost self for Kir-</a:t>
            </a:r>
            <a:r>
              <a:rPr lang="en-US" sz="4000" b="1" err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hareseth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24E51D-5A12-EC6F-C51D-B79EDBD9FC5A}"/>
              </a:ext>
            </a:extLst>
          </p:cNvPr>
          <p:cNvSpPr/>
          <p:nvPr/>
        </p:nvSpPr>
        <p:spPr>
          <a:xfrm>
            <a:off x="1147388" y="1500913"/>
            <a:ext cx="9864093" cy="2592965"/>
          </a:xfrm>
          <a:prstGeom prst="roundRect">
            <a:avLst/>
          </a:prstGeom>
          <a:solidFill>
            <a:srgbClr val="4A512B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Lord was grieved over the pride of Moab that kept her from experiencing his mercy!</a:t>
            </a:r>
          </a:p>
        </p:txBody>
      </p:sp>
    </p:spTree>
    <p:extLst>
      <p:ext uri="{BB962C8B-B14F-4D97-AF65-F5344CB8AC3E}">
        <p14:creationId xmlns:p14="http://schemas.microsoft.com/office/powerpoint/2010/main" val="386023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21B2D5-4619-618B-3345-2C9D4F96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D2ABA-44B2-1086-3F7A-B82B9D9D34CE}"/>
              </a:ext>
            </a:extLst>
          </p:cNvPr>
          <p:cNvSpPr txBox="1"/>
          <p:nvPr/>
        </p:nvSpPr>
        <p:spPr>
          <a:xfrm>
            <a:off x="876998" y="4145"/>
            <a:ext cx="1043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#3 – Moab (Isaiah 16)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F03FF-8B56-A29F-5D3E-7028CF471EDA}"/>
              </a:ext>
            </a:extLst>
          </p:cNvPr>
          <p:cNvSpPr txBox="1"/>
          <p:nvPr/>
        </p:nvSpPr>
        <p:spPr>
          <a:xfrm>
            <a:off x="275479" y="1635080"/>
            <a:ext cx="11607913" cy="4401205"/>
          </a:xfrm>
          <a:prstGeom prst="rect">
            <a:avLst/>
          </a:prstGeom>
          <a:solidFill>
            <a:srgbClr val="69744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joy and gladness are taken away from the fruitful field, and in the vineyards no songs are sung,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cheers are raised;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treader treads out wine in the presses;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have put an end to the shouting.</a:t>
            </a:r>
          </a:p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 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Therefore my inner parts moan like a lyre for Moab, and my inmost self for Kir-</a:t>
            </a:r>
            <a:r>
              <a:rPr lang="en-US" sz="4000" b="1" err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hareseth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24E51D-5A12-EC6F-C51D-B79EDBD9FC5A}"/>
              </a:ext>
            </a:extLst>
          </p:cNvPr>
          <p:cNvSpPr/>
          <p:nvPr/>
        </p:nvSpPr>
        <p:spPr>
          <a:xfrm>
            <a:off x="1051557" y="2181596"/>
            <a:ext cx="9864093" cy="1338844"/>
          </a:xfrm>
          <a:prstGeom prst="roundRect">
            <a:avLst/>
          </a:prstGeom>
          <a:solidFill>
            <a:srgbClr val="4A512B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Deep-seated agony of God</a:t>
            </a:r>
          </a:p>
        </p:txBody>
      </p:sp>
    </p:spTree>
    <p:extLst>
      <p:ext uri="{BB962C8B-B14F-4D97-AF65-F5344CB8AC3E}">
        <p14:creationId xmlns:p14="http://schemas.microsoft.com/office/powerpoint/2010/main" val="313097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21B2D5-4619-618B-3345-2C9D4F96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D2ABA-44B2-1086-3F7A-B82B9D9D34CE}"/>
              </a:ext>
            </a:extLst>
          </p:cNvPr>
          <p:cNvSpPr txBox="1"/>
          <p:nvPr/>
        </p:nvSpPr>
        <p:spPr>
          <a:xfrm>
            <a:off x="876998" y="4145"/>
            <a:ext cx="1043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#3 – Moab (Isaiah 16)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F03FF-8B56-A29F-5D3E-7028CF471EDA}"/>
              </a:ext>
            </a:extLst>
          </p:cNvPr>
          <p:cNvSpPr txBox="1"/>
          <p:nvPr/>
        </p:nvSpPr>
        <p:spPr>
          <a:xfrm>
            <a:off x="275479" y="1635080"/>
            <a:ext cx="11607913" cy="1938992"/>
          </a:xfrm>
          <a:prstGeom prst="rect">
            <a:avLst/>
          </a:prstGeom>
          <a:solidFill>
            <a:srgbClr val="69744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when Moab presents himself,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he wearies himself on the high place, when he comes to his sanctuary to pray, he will not prevail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248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4EF5D5-8078-8E13-10F5-E3D5D01F633E}"/>
              </a:ext>
            </a:extLst>
          </p:cNvPr>
          <p:cNvSpPr txBox="1"/>
          <p:nvPr/>
        </p:nvSpPr>
        <p:spPr>
          <a:xfrm>
            <a:off x="918063" y="24489"/>
            <a:ext cx="10355874" cy="769441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13-27: God’s Universal Kingdom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F66C1A-B98B-51A6-9A07-395956E353F3}"/>
              </a:ext>
            </a:extLst>
          </p:cNvPr>
          <p:cNvSpPr txBox="1"/>
          <p:nvPr/>
        </p:nvSpPr>
        <p:spPr>
          <a:xfrm>
            <a:off x="307665" y="733566"/>
            <a:ext cx="11103219" cy="646331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Chapters 13-23:  10 Oracles Regarding the Nations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DD4ED-FCF6-60B7-CE0E-79A4CA0FADED}"/>
              </a:ext>
            </a:extLst>
          </p:cNvPr>
          <p:cNvSpPr txBox="1"/>
          <p:nvPr/>
        </p:nvSpPr>
        <p:spPr>
          <a:xfrm>
            <a:off x="873082" y="1319694"/>
            <a:ext cx="59564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Babylon (13:1-14:27)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Philistia (14:28-32)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Moab (15:1-16:14)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Syria/Israel/Cush (17:1-18:7)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Egypt (19:1-20:6)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8B056-AEBE-213A-0A4C-C6BD72A617EB}"/>
              </a:ext>
            </a:extLst>
          </p:cNvPr>
          <p:cNvSpPr txBox="1"/>
          <p:nvPr/>
        </p:nvSpPr>
        <p:spPr>
          <a:xfrm>
            <a:off x="7482658" y="1319694"/>
            <a:ext cx="45223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Babylon (21:1-10)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Edom (21:11-12)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Arabia (21:13-17)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Jerusalem (22:1-25)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Tyre</a:t>
            </a:r>
            <a:r>
              <a:rPr lang="en-US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(23:1-18)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95FA7-85FD-40CD-90DE-43A9657DDCE0}"/>
              </a:ext>
            </a:extLst>
          </p:cNvPr>
          <p:cNvSpPr txBox="1"/>
          <p:nvPr/>
        </p:nvSpPr>
        <p:spPr>
          <a:xfrm>
            <a:off x="307665" y="4221255"/>
            <a:ext cx="11103219" cy="2539157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24: Worldwide Judgment / A Remnant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25: Fulfillment of God’s Plans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26: The People of God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27: Israel Fulfills its Purpose</a:t>
            </a:r>
          </a:p>
        </p:txBody>
      </p:sp>
    </p:spTree>
    <p:extLst>
      <p:ext uri="{BB962C8B-B14F-4D97-AF65-F5344CB8AC3E}">
        <p14:creationId xmlns:p14="http://schemas.microsoft.com/office/powerpoint/2010/main" val="17738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21B2D5-4619-618B-3345-2C9D4F96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D2ABA-44B2-1086-3F7A-B82B9D9D34CE}"/>
              </a:ext>
            </a:extLst>
          </p:cNvPr>
          <p:cNvSpPr txBox="1"/>
          <p:nvPr/>
        </p:nvSpPr>
        <p:spPr>
          <a:xfrm>
            <a:off x="876998" y="4145"/>
            <a:ext cx="1043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#3 – Moab (Isaiah 16)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F03FF-8B56-A29F-5D3E-7028CF471EDA}"/>
              </a:ext>
            </a:extLst>
          </p:cNvPr>
          <p:cNvSpPr txBox="1"/>
          <p:nvPr/>
        </p:nvSpPr>
        <p:spPr>
          <a:xfrm>
            <a:off x="655899" y="2583770"/>
            <a:ext cx="10880201" cy="3785652"/>
          </a:xfrm>
          <a:prstGeom prst="rect">
            <a:avLst/>
          </a:prstGeom>
          <a:solidFill>
            <a:srgbClr val="69744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This is the word that the Lord spoke concerning Moab in the past. </a:t>
            </a:r>
            <a:r>
              <a:rPr lang="en-US" sz="4000" b="1" baseline="3000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But now the Lord has spoken, saying, “In three years, like the years of a hired worker, the glory of Moab will be brought into contempt, in spite of all his great multitude, and those who remain will be very few and feeble.”</a:t>
            </a:r>
          </a:p>
        </p:txBody>
      </p:sp>
    </p:spTree>
    <p:extLst>
      <p:ext uri="{BB962C8B-B14F-4D97-AF65-F5344CB8AC3E}">
        <p14:creationId xmlns:p14="http://schemas.microsoft.com/office/powerpoint/2010/main" val="3793123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21B2D5-4619-618B-3345-2C9D4F96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D2ABA-44B2-1086-3F7A-B82B9D9D34CE}"/>
              </a:ext>
            </a:extLst>
          </p:cNvPr>
          <p:cNvSpPr txBox="1"/>
          <p:nvPr/>
        </p:nvSpPr>
        <p:spPr>
          <a:xfrm>
            <a:off x="876998" y="4145"/>
            <a:ext cx="1043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 of Oracle #3 – Moab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F03FF-8B56-A29F-5D3E-7028CF471EDA}"/>
              </a:ext>
            </a:extLst>
          </p:cNvPr>
          <p:cNvSpPr txBox="1"/>
          <p:nvPr/>
        </p:nvSpPr>
        <p:spPr>
          <a:xfrm>
            <a:off x="392623" y="1336119"/>
            <a:ext cx="11406753" cy="4093428"/>
          </a:xfrm>
          <a:prstGeom prst="rect">
            <a:avLst/>
          </a:prstGeom>
          <a:solidFill>
            <a:srgbClr val="69744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 we learn from this oracle?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deeply loved the people of Moab and offered his salvation and protection to them – he wanted to be their refuge too!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Moab was unwilling to turn away from their gods due to their pride and self-reliance.  </a:t>
            </a:r>
          </a:p>
        </p:txBody>
      </p:sp>
    </p:spTree>
    <p:extLst>
      <p:ext uri="{BB962C8B-B14F-4D97-AF65-F5344CB8AC3E}">
        <p14:creationId xmlns:p14="http://schemas.microsoft.com/office/powerpoint/2010/main" val="86430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21B2D5-4619-618B-3345-2C9D4F96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D2ABA-44B2-1086-3F7A-B82B9D9D34CE}"/>
              </a:ext>
            </a:extLst>
          </p:cNvPr>
          <p:cNvSpPr txBox="1"/>
          <p:nvPr/>
        </p:nvSpPr>
        <p:spPr>
          <a:xfrm>
            <a:off x="876998" y="4145"/>
            <a:ext cx="1043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 Idea from Oracles 2 &amp;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A4ED4-5952-1D98-4BB3-0BE0451BB1CA}"/>
              </a:ext>
            </a:extLst>
          </p:cNvPr>
          <p:cNvSpPr txBox="1"/>
          <p:nvPr/>
        </p:nvSpPr>
        <p:spPr>
          <a:xfrm>
            <a:off x="876998" y="1847642"/>
            <a:ext cx="10438004" cy="4093428"/>
          </a:xfrm>
          <a:prstGeom prst="rect">
            <a:avLst/>
          </a:prstGeom>
          <a:solidFill>
            <a:srgbClr val="69744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6000" b="1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alone is our refuge in every aspect of life!</a:t>
            </a:r>
          </a:p>
          <a:p>
            <a:pPr algn="ctr">
              <a:spcAft>
                <a:spcPts val="1200"/>
              </a:spcAft>
            </a:pPr>
            <a:r>
              <a:rPr lang="en-US" sz="6000" b="1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arrogance and pride that keep us from experiencing that.</a:t>
            </a:r>
          </a:p>
        </p:txBody>
      </p:sp>
    </p:spTree>
    <p:extLst>
      <p:ext uri="{BB962C8B-B14F-4D97-AF65-F5344CB8AC3E}">
        <p14:creationId xmlns:p14="http://schemas.microsoft.com/office/powerpoint/2010/main" val="242206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CBEA08D-E22D-87F4-D42C-F69B52B06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BED5B7-66C5-0881-0086-E1C8C0EB5377}"/>
              </a:ext>
            </a:extLst>
          </p:cNvPr>
          <p:cNvSpPr txBox="1"/>
          <p:nvPr/>
        </p:nvSpPr>
        <p:spPr>
          <a:xfrm>
            <a:off x="617349" y="0"/>
            <a:ext cx="10957302" cy="707886"/>
          </a:xfrm>
          <a:prstGeom prst="rect">
            <a:avLst/>
          </a:prstGeom>
          <a:solidFill>
            <a:srgbClr val="677B96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is God asking you to find refuge in him?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6BE893-A23B-0BA8-FC4D-51395BDA295B}"/>
              </a:ext>
            </a:extLst>
          </p:cNvPr>
          <p:cNvSpPr txBox="1"/>
          <p:nvPr/>
        </p:nvSpPr>
        <p:spPr>
          <a:xfrm>
            <a:off x="617349" y="865327"/>
            <a:ext cx="10957302" cy="3477875"/>
          </a:xfrm>
          <a:prstGeom prst="rect">
            <a:avLst/>
          </a:prstGeom>
          <a:solidFill>
            <a:srgbClr val="677B96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Trusting in Jesus alone to be your savior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difficult relationship with a spouse, child, relative or co-worker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Shame / embarrassment of cross-cultural adjustment, feelings of ineffectiveness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D2EB777-7A11-D48C-6AA9-9C515617DD67}"/>
              </a:ext>
            </a:extLst>
          </p:cNvPr>
          <p:cNvSpPr/>
          <p:nvPr/>
        </p:nvSpPr>
        <p:spPr>
          <a:xfrm>
            <a:off x="1718519" y="4747031"/>
            <a:ext cx="8754962" cy="1793253"/>
          </a:xfrm>
          <a:prstGeom prst="roundRect">
            <a:avLst/>
          </a:prstGeom>
          <a:solidFill>
            <a:srgbClr val="677B96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any area of life where God is not our refuge, we will make sinful alliances – pride and self-reliance will rule.</a:t>
            </a:r>
          </a:p>
        </p:txBody>
      </p:sp>
    </p:spTree>
    <p:extLst>
      <p:ext uri="{BB962C8B-B14F-4D97-AF65-F5344CB8AC3E}">
        <p14:creationId xmlns:p14="http://schemas.microsoft.com/office/powerpoint/2010/main" val="81829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62A451-E199-02C4-247A-7750B1EE9B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4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phic 43">
            <a:extLst>
              <a:ext uri="{FF2B5EF4-FFF2-40B4-BE49-F238E27FC236}">
                <a16:creationId xmlns:a16="http://schemas.microsoft.com/office/drawing/2014/main" id="{7E63FECB-9BD1-39BC-6857-3931F7EC1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97536" y="0"/>
            <a:ext cx="1228953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494920-FB0F-A739-D860-CDC583AA0E9E}"/>
              </a:ext>
            </a:extLst>
          </p:cNvPr>
          <p:cNvSpPr txBox="1"/>
          <p:nvPr/>
        </p:nvSpPr>
        <p:spPr>
          <a:xfrm>
            <a:off x="3761627" y="1107414"/>
            <a:ext cx="32180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Assyria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B620CF-3D2E-ECAE-BD30-7F346B57B185}"/>
              </a:ext>
            </a:extLst>
          </p:cNvPr>
          <p:cNvSpPr txBox="1"/>
          <p:nvPr/>
        </p:nvSpPr>
        <p:spPr>
          <a:xfrm>
            <a:off x="782084" y="3638373"/>
            <a:ext cx="1435008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Judah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EB36362-48F5-1D8B-8AEE-34EAB6956574}"/>
              </a:ext>
            </a:extLst>
          </p:cNvPr>
          <p:cNvCxnSpPr>
            <a:cxnSpLocks/>
          </p:cNvCxnSpPr>
          <p:nvPr/>
        </p:nvCxnSpPr>
        <p:spPr>
          <a:xfrm flipV="1">
            <a:off x="2198406" y="3536226"/>
            <a:ext cx="797227" cy="53268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tx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6C7B3DB-B2B7-9536-DB2C-44B032344BC9}"/>
              </a:ext>
            </a:extLst>
          </p:cNvPr>
          <p:cNvSpPr txBox="1"/>
          <p:nvPr/>
        </p:nvSpPr>
        <p:spPr>
          <a:xfrm>
            <a:off x="6535240" y="4919317"/>
            <a:ext cx="5543697" cy="1815882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Isaiah’s World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(~740BC)</a:t>
            </a:r>
          </a:p>
        </p:txBody>
      </p:sp>
    </p:spTree>
    <p:extLst>
      <p:ext uri="{BB962C8B-B14F-4D97-AF65-F5344CB8AC3E}">
        <p14:creationId xmlns:p14="http://schemas.microsoft.com/office/powerpoint/2010/main" val="848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phic 43">
            <a:extLst>
              <a:ext uri="{FF2B5EF4-FFF2-40B4-BE49-F238E27FC236}">
                <a16:creationId xmlns:a16="http://schemas.microsoft.com/office/drawing/2014/main" id="{7E63FECB-9BD1-39BC-6857-3931F7EC1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97536" y="0"/>
            <a:ext cx="1228953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494920-FB0F-A739-D860-CDC583AA0E9E}"/>
              </a:ext>
            </a:extLst>
          </p:cNvPr>
          <p:cNvSpPr txBox="1"/>
          <p:nvPr/>
        </p:nvSpPr>
        <p:spPr>
          <a:xfrm>
            <a:off x="3761627" y="1107414"/>
            <a:ext cx="32180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Assyria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56331E-7CB3-7C26-A04F-F87682C841CC}"/>
              </a:ext>
            </a:extLst>
          </p:cNvPr>
          <p:cNvSpPr txBox="1"/>
          <p:nvPr/>
        </p:nvSpPr>
        <p:spPr>
          <a:xfrm>
            <a:off x="7559911" y="2721114"/>
            <a:ext cx="1919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Babylon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9CEF52-86A2-8D57-12B4-01BB24A8ADE9}"/>
              </a:ext>
            </a:extLst>
          </p:cNvPr>
          <p:cNvSpPr txBox="1"/>
          <p:nvPr/>
        </p:nvSpPr>
        <p:spPr>
          <a:xfrm>
            <a:off x="586087" y="6055626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B86318-9B9E-7150-AEFC-3EE2D5F8CFA7}"/>
              </a:ext>
            </a:extLst>
          </p:cNvPr>
          <p:cNvSpPr txBox="1"/>
          <p:nvPr/>
        </p:nvSpPr>
        <p:spPr>
          <a:xfrm>
            <a:off x="293479" y="4598682"/>
            <a:ext cx="1373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Egypt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A4B237-2B0F-DB0B-1D17-BEE95227094C}"/>
              </a:ext>
            </a:extLst>
          </p:cNvPr>
          <p:cNvGrpSpPr/>
          <p:nvPr/>
        </p:nvGrpSpPr>
        <p:grpSpPr>
          <a:xfrm>
            <a:off x="2884911" y="3978044"/>
            <a:ext cx="1395447" cy="941273"/>
            <a:chOff x="2884911" y="3978044"/>
            <a:chExt cx="1395447" cy="9412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8C5E1F-5418-A675-9433-1C0A2485BEE3}"/>
                </a:ext>
              </a:extLst>
            </p:cNvPr>
            <p:cNvSpPr txBox="1"/>
            <p:nvPr/>
          </p:nvSpPr>
          <p:spPr>
            <a:xfrm>
              <a:off x="2884911" y="4211431"/>
              <a:ext cx="13954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effectLst>
                    <a:glow rad="101600">
                      <a:schemeClr val="tx1">
                        <a:alpha val="8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Edom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D1A7979-E48B-1283-C349-DF4A69514EDC}"/>
                </a:ext>
              </a:extLst>
            </p:cNvPr>
            <p:cNvCxnSpPr/>
            <p:nvPr/>
          </p:nvCxnSpPr>
          <p:spPr>
            <a:xfrm>
              <a:off x="3111375" y="3978044"/>
              <a:ext cx="180465" cy="466774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101600">
                <a:schemeClr val="tx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395A33C-8D37-F071-6CF2-B4C59281C89E}"/>
              </a:ext>
            </a:extLst>
          </p:cNvPr>
          <p:cNvGrpSpPr/>
          <p:nvPr/>
        </p:nvGrpSpPr>
        <p:grpSpPr>
          <a:xfrm>
            <a:off x="3430741" y="3594231"/>
            <a:ext cx="1523922" cy="858312"/>
            <a:chOff x="3430741" y="3594231"/>
            <a:chExt cx="1523922" cy="8583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98376D-6090-4A8C-E244-32799BF912BB}"/>
                </a:ext>
              </a:extLst>
            </p:cNvPr>
            <p:cNvSpPr txBox="1"/>
            <p:nvPr/>
          </p:nvSpPr>
          <p:spPr>
            <a:xfrm>
              <a:off x="3516449" y="3744657"/>
              <a:ext cx="14382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effectLst>
                    <a:glow rad="101600">
                      <a:schemeClr val="tx1">
                        <a:alpha val="8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Moab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641E7E5-547B-A8BE-9F0A-3DF06B270543}"/>
                </a:ext>
              </a:extLst>
            </p:cNvPr>
            <p:cNvCxnSpPr>
              <a:cxnSpLocks/>
            </p:cNvCxnSpPr>
            <p:nvPr/>
          </p:nvCxnSpPr>
          <p:spPr>
            <a:xfrm>
              <a:off x="3430741" y="3594231"/>
              <a:ext cx="394499" cy="338816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101600">
                <a:schemeClr val="tx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DC20A4-42D5-8C34-E97A-8BF0F50E699E}"/>
              </a:ext>
            </a:extLst>
          </p:cNvPr>
          <p:cNvGrpSpPr/>
          <p:nvPr/>
        </p:nvGrpSpPr>
        <p:grpSpPr>
          <a:xfrm>
            <a:off x="3516449" y="2645923"/>
            <a:ext cx="3261357" cy="707886"/>
            <a:chOff x="3516449" y="2645923"/>
            <a:chExt cx="3261357" cy="7078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34C6B4-F069-0CF8-8017-35594487884A}"/>
                </a:ext>
              </a:extLst>
            </p:cNvPr>
            <p:cNvSpPr txBox="1"/>
            <p:nvPr/>
          </p:nvSpPr>
          <p:spPr>
            <a:xfrm>
              <a:off x="3963509" y="2645923"/>
              <a:ext cx="28142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effectLst>
                    <a:glow rad="101600">
                      <a:schemeClr val="tx1">
                        <a:alpha val="8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Aram (Syria)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F91CA71-59E7-3C0E-A6E2-D7AEF1C904BF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3516449" y="2965314"/>
              <a:ext cx="447060" cy="34552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101600">
                <a:schemeClr val="tx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003D8F5-780A-CD43-F543-F233542A354B}"/>
              </a:ext>
            </a:extLst>
          </p:cNvPr>
          <p:cNvGrpSpPr/>
          <p:nvPr/>
        </p:nvGrpSpPr>
        <p:grpSpPr>
          <a:xfrm>
            <a:off x="457877" y="2946776"/>
            <a:ext cx="2283109" cy="707886"/>
            <a:chOff x="457877" y="2946776"/>
            <a:chExt cx="2283109" cy="7078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9B69B58-33FC-758B-BFC3-9C5C7C50DE86}"/>
                </a:ext>
              </a:extLst>
            </p:cNvPr>
            <p:cNvSpPr txBox="1"/>
            <p:nvPr/>
          </p:nvSpPr>
          <p:spPr>
            <a:xfrm>
              <a:off x="457877" y="2946776"/>
              <a:ext cx="18700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8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Philistia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185408C-14F7-66CC-3AA7-AABECADC50DC}"/>
                </a:ext>
              </a:extLst>
            </p:cNvPr>
            <p:cNvCxnSpPr>
              <a:cxnSpLocks/>
            </p:cNvCxnSpPr>
            <p:nvPr/>
          </p:nvCxnSpPr>
          <p:spPr>
            <a:xfrm>
              <a:off x="2242140" y="3334828"/>
              <a:ext cx="498846" cy="176442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101600">
                <a:schemeClr val="tx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E22ED63-8412-65CF-D70D-C52D8C00C512}"/>
              </a:ext>
            </a:extLst>
          </p:cNvPr>
          <p:cNvGrpSpPr/>
          <p:nvPr/>
        </p:nvGrpSpPr>
        <p:grpSpPr>
          <a:xfrm>
            <a:off x="1098773" y="1642215"/>
            <a:ext cx="2263761" cy="1211271"/>
            <a:chOff x="1098773" y="1642215"/>
            <a:chExt cx="2263761" cy="121127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55749DB-8779-8B6E-838E-EDD001382414}"/>
                </a:ext>
              </a:extLst>
            </p:cNvPr>
            <p:cNvSpPr txBox="1"/>
            <p:nvPr/>
          </p:nvSpPr>
          <p:spPr>
            <a:xfrm>
              <a:off x="1098773" y="1642215"/>
              <a:ext cx="22637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effectLst>
                    <a:glow rad="101600">
                      <a:schemeClr val="tx1">
                        <a:alpha val="8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Phoenicia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16E6ED5-2B87-C5AE-5115-DA6505CC9AE1}"/>
                </a:ext>
              </a:extLst>
            </p:cNvPr>
            <p:cNvCxnSpPr>
              <a:cxnSpLocks/>
            </p:cNvCxnSpPr>
            <p:nvPr/>
          </p:nvCxnSpPr>
          <p:spPr>
            <a:xfrm>
              <a:off x="2712525" y="2217420"/>
              <a:ext cx="398850" cy="636066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101600">
                <a:schemeClr val="tx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2D371A8-08E8-E271-8141-6A1F4B671FFF}"/>
              </a:ext>
            </a:extLst>
          </p:cNvPr>
          <p:cNvGrpSpPr/>
          <p:nvPr/>
        </p:nvGrpSpPr>
        <p:grpSpPr>
          <a:xfrm>
            <a:off x="1153437" y="2281664"/>
            <a:ext cx="1957938" cy="869613"/>
            <a:chOff x="1153437" y="2281664"/>
            <a:chExt cx="1957938" cy="86961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7C9F5ED-EAFF-CC92-0C37-8B0C0A4089C6}"/>
                </a:ext>
              </a:extLst>
            </p:cNvPr>
            <p:cNvCxnSpPr>
              <a:cxnSpLocks/>
            </p:cNvCxnSpPr>
            <p:nvPr/>
          </p:nvCxnSpPr>
          <p:spPr>
            <a:xfrm>
              <a:off x="2475023" y="2858555"/>
              <a:ext cx="636352" cy="292722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101600">
                <a:schemeClr val="tx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87A703-9F93-F40C-A43A-A8A4AA2FC0C3}"/>
                </a:ext>
              </a:extLst>
            </p:cNvPr>
            <p:cNvSpPr txBox="1"/>
            <p:nvPr/>
          </p:nvSpPr>
          <p:spPr>
            <a:xfrm>
              <a:off x="1153437" y="2281664"/>
              <a:ext cx="13355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effectLst>
                    <a:glow rad="101600">
                      <a:schemeClr val="tx1">
                        <a:alpha val="8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Israel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FB620CF-3D2E-ECAE-BD30-7F346B57B185}"/>
              </a:ext>
            </a:extLst>
          </p:cNvPr>
          <p:cNvSpPr txBox="1"/>
          <p:nvPr/>
        </p:nvSpPr>
        <p:spPr>
          <a:xfrm>
            <a:off x="782084" y="3638373"/>
            <a:ext cx="1435008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Judah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EB36362-48F5-1D8B-8AEE-34EAB6956574}"/>
              </a:ext>
            </a:extLst>
          </p:cNvPr>
          <p:cNvCxnSpPr>
            <a:cxnSpLocks/>
          </p:cNvCxnSpPr>
          <p:nvPr/>
        </p:nvCxnSpPr>
        <p:spPr>
          <a:xfrm flipV="1">
            <a:off x="2198406" y="3536226"/>
            <a:ext cx="797227" cy="53268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tx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6C7B3DB-B2B7-9536-DB2C-44B032344BC9}"/>
              </a:ext>
            </a:extLst>
          </p:cNvPr>
          <p:cNvSpPr txBox="1"/>
          <p:nvPr/>
        </p:nvSpPr>
        <p:spPr>
          <a:xfrm>
            <a:off x="6535240" y="4919317"/>
            <a:ext cx="5543697" cy="1815882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Isaiah’s World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(~740BC)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FAF82D-93BD-EF22-98EE-5716DE81ACC5}"/>
              </a:ext>
            </a:extLst>
          </p:cNvPr>
          <p:cNvSpPr txBox="1"/>
          <p:nvPr/>
        </p:nvSpPr>
        <p:spPr>
          <a:xfrm>
            <a:off x="3430741" y="4919317"/>
            <a:ext cx="1576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Arabia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A31E31-D04F-F82F-542C-853517E025FD}"/>
              </a:ext>
            </a:extLst>
          </p:cNvPr>
          <p:cNvSpPr/>
          <p:nvPr/>
        </p:nvSpPr>
        <p:spPr>
          <a:xfrm>
            <a:off x="5040371" y="3542280"/>
            <a:ext cx="6094524" cy="1323439"/>
          </a:xfrm>
          <a:prstGeom prst="roundRect">
            <a:avLst/>
          </a:prstGeom>
          <a:solidFill>
            <a:srgbClr val="000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What did the “non-Assyrian” nations have in common?</a:t>
            </a:r>
          </a:p>
        </p:txBody>
      </p:sp>
    </p:spTree>
    <p:extLst>
      <p:ext uri="{BB962C8B-B14F-4D97-AF65-F5344CB8AC3E}">
        <p14:creationId xmlns:p14="http://schemas.microsoft.com/office/powerpoint/2010/main" val="11013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phic 43">
            <a:extLst>
              <a:ext uri="{FF2B5EF4-FFF2-40B4-BE49-F238E27FC236}">
                <a16:creationId xmlns:a16="http://schemas.microsoft.com/office/drawing/2014/main" id="{7E63FECB-9BD1-39BC-6857-3931F7EC1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97536" y="0"/>
            <a:ext cx="1228953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494920-FB0F-A739-D860-CDC583AA0E9E}"/>
              </a:ext>
            </a:extLst>
          </p:cNvPr>
          <p:cNvSpPr txBox="1"/>
          <p:nvPr/>
        </p:nvSpPr>
        <p:spPr>
          <a:xfrm>
            <a:off x="3761627" y="1107414"/>
            <a:ext cx="32180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Assyria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B86318-9B9E-7150-AEFC-3EE2D5F8CFA7}"/>
              </a:ext>
            </a:extLst>
          </p:cNvPr>
          <p:cNvSpPr txBox="1"/>
          <p:nvPr/>
        </p:nvSpPr>
        <p:spPr>
          <a:xfrm>
            <a:off x="393755" y="4857762"/>
            <a:ext cx="13737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Egypt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95A33C-8D37-F071-6CF2-B4C59281C89E}"/>
              </a:ext>
            </a:extLst>
          </p:cNvPr>
          <p:cNvGrpSpPr/>
          <p:nvPr/>
        </p:nvGrpSpPr>
        <p:grpSpPr>
          <a:xfrm>
            <a:off x="3430741" y="3594231"/>
            <a:ext cx="1523922" cy="858312"/>
            <a:chOff x="3430741" y="3594231"/>
            <a:chExt cx="1523922" cy="8583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98376D-6090-4A8C-E244-32799BF912BB}"/>
                </a:ext>
              </a:extLst>
            </p:cNvPr>
            <p:cNvSpPr txBox="1"/>
            <p:nvPr/>
          </p:nvSpPr>
          <p:spPr>
            <a:xfrm>
              <a:off x="3516449" y="3744657"/>
              <a:ext cx="14382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FFFF00"/>
                  </a:solidFill>
                  <a:effectLst>
                    <a:glow rad="101600">
                      <a:schemeClr val="bg1"/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Moab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641E7E5-547B-A8BE-9F0A-3DF06B270543}"/>
                </a:ext>
              </a:extLst>
            </p:cNvPr>
            <p:cNvCxnSpPr>
              <a:cxnSpLocks/>
            </p:cNvCxnSpPr>
            <p:nvPr/>
          </p:nvCxnSpPr>
          <p:spPr>
            <a:xfrm>
              <a:off x="3430741" y="3594231"/>
              <a:ext cx="394499" cy="338816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101600">
                <a:schemeClr val="tx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003D8F5-780A-CD43-F543-F233542A354B}"/>
              </a:ext>
            </a:extLst>
          </p:cNvPr>
          <p:cNvGrpSpPr/>
          <p:nvPr/>
        </p:nvGrpSpPr>
        <p:grpSpPr>
          <a:xfrm>
            <a:off x="457877" y="2946776"/>
            <a:ext cx="2283109" cy="707886"/>
            <a:chOff x="457877" y="2946776"/>
            <a:chExt cx="2283109" cy="7078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9B69B58-33FC-758B-BFC3-9C5C7C50DE86}"/>
                </a:ext>
              </a:extLst>
            </p:cNvPr>
            <p:cNvSpPr txBox="1"/>
            <p:nvPr/>
          </p:nvSpPr>
          <p:spPr>
            <a:xfrm>
              <a:off x="457877" y="2946776"/>
              <a:ext cx="18700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FFFF00"/>
                  </a:solidFill>
                  <a:effectLst>
                    <a:glow rad="101600">
                      <a:schemeClr val="bg1"/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Philistia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185408C-14F7-66CC-3AA7-AABECADC50DC}"/>
                </a:ext>
              </a:extLst>
            </p:cNvPr>
            <p:cNvCxnSpPr>
              <a:cxnSpLocks/>
            </p:cNvCxnSpPr>
            <p:nvPr/>
          </p:nvCxnSpPr>
          <p:spPr>
            <a:xfrm>
              <a:off x="2242140" y="3334828"/>
              <a:ext cx="498846" cy="176442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glow rad="101600">
                <a:schemeClr val="tx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4D91041-4103-2F52-5C89-023886F9D0E8}"/>
              </a:ext>
            </a:extLst>
          </p:cNvPr>
          <p:cNvGrpSpPr/>
          <p:nvPr/>
        </p:nvGrpSpPr>
        <p:grpSpPr>
          <a:xfrm>
            <a:off x="1153437" y="2281664"/>
            <a:ext cx="5624369" cy="1072145"/>
            <a:chOff x="1153437" y="2281664"/>
            <a:chExt cx="5624369" cy="107214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8DC20A4-42D5-8C34-E97A-8BF0F50E699E}"/>
                </a:ext>
              </a:extLst>
            </p:cNvPr>
            <p:cNvGrpSpPr/>
            <p:nvPr/>
          </p:nvGrpSpPr>
          <p:grpSpPr>
            <a:xfrm>
              <a:off x="3516449" y="2645923"/>
              <a:ext cx="3261357" cy="707886"/>
              <a:chOff x="3516449" y="2645923"/>
              <a:chExt cx="3261357" cy="70788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34C6B4-F069-0CF8-8017-35594487884A}"/>
                  </a:ext>
                </a:extLst>
              </p:cNvPr>
              <p:cNvSpPr txBox="1"/>
              <p:nvPr/>
            </p:nvSpPr>
            <p:spPr>
              <a:xfrm>
                <a:off x="3963509" y="2645923"/>
                <a:ext cx="28142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solidFill>
                      <a:schemeClr val="bg1"/>
                    </a:solidFill>
                    <a:effectLst>
                      <a:glow rad="101600">
                        <a:schemeClr val="tx1">
                          <a:alpha val="80000"/>
                        </a:schemeClr>
                      </a:glo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Aram (Syria)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F91CA71-59E7-3C0E-A6E2-D7AEF1C904BF}"/>
                  </a:ext>
                </a:extLst>
              </p:cNvPr>
              <p:cNvCxnSpPr>
                <a:cxnSpLocks/>
                <a:endCxn id="15" idx="1"/>
              </p:cNvCxnSpPr>
              <p:nvPr/>
            </p:nvCxnSpPr>
            <p:spPr>
              <a:xfrm>
                <a:off x="3516449" y="2965314"/>
                <a:ext cx="447060" cy="34552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  <a:effectLst>
                <a:glow rad="101600">
                  <a:schemeClr val="tx1">
                    <a:alpha val="8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2D371A8-08E8-E271-8141-6A1F4B671FFF}"/>
                </a:ext>
              </a:extLst>
            </p:cNvPr>
            <p:cNvGrpSpPr/>
            <p:nvPr/>
          </p:nvGrpSpPr>
          <p:grpSpPr>
            <a:xfrm>
              <a:off x="1153437" y="2281664"/>
              <a:ext cx="1957938" cy="869613"/>
              <a:chOff x="1153437" y="2281664"/>
              <a:chExt cx="1957938" cy="869613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7C9F5ED-EAFF-CC92-0C37-8B0C0A4089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5023" y="2858555"/>
                <a:ext cx="636352" cy="292722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  <a:effectLst>
                <a:glow rad="101600">
                  <a:schemeClr val="tx1">
                    <a:alpha val="8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87A703-9F93-F40C-A43A-A8A4AA2FC0C3}"/>
                  </a:ext>
                </a:extLst>
              </p:cNvPr>
              <p:cNvSpPr txBox="1"/>
              <p:nvPr/>
            </p:nvSpPr>
            <p:spPr>
              <a:xfrm>
                <a:off x="1153437" y="2281664"/>
                <a:ext cx="133555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solidFill>
                      <a:schemeClr val="bg1"/>
                    </a:solidFill>
                    <a:effectLst>
                      <a:glow rad="101600">
                        <a:schemeClr val="tx1">
                          <a:alpha val="80000"/>
                        </a:schemeClr>
                      </a:glo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Israel</a:t>
                </a: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FB620CF-3D2E-ECAE-BD30-7F346B57B185}"/>
              </a:ext>
            </a:extLst>
          </p:cNvPr>
          <p:cNvSpPr txBox="1"/>
          <p:nvPr/>
        </p:nvSpPr>
        <p:spPr>
          <a:xfrm>
            <a:off x="782084" y="3638373"/>
            <a:ext cx="1435008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Judah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EB36362-48F5-1D8B-8AEE-34EAB6956574}"/>
              </a:ext>
            </a:extLst>
          </p:cNvPr>
          <p:cNvCxnSpPr>
            <a:cxnSpLocks/>
          </p:cNvCxnSpPr>
          <p:nvPr/>
        </p:nvCxnSpPr>
        <p:spPr>
          <a:xfrm flipV="1">
            <a:off x="2198406" y="3536226"/>
            <a:ext cx="797227" cy="53268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tx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6C7B3DB-B2B7-9536-DB2C-44B032344BC9}"/>
              </a:ext>
            </a:extLst>
          </p:cNvPr>
          <p:cNvSpPr txBox="1"/>
          <p:nvPr/>
        </p:nvSpPr>
        <p:spPr>
          <a:xfrm>
            <a:off x="6533378" y="4873423"/>
            <a:ext cx="5363136" cy="1754326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Oracles 2-5:</a:t>
            </a:r>
          </a:p>
          <a:p>
            <a:pPr algn="ctr"/>
            <a:r>
              <a:rPr lang="en-US" sz="54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Judah’s </a:t>
            </a:r>
            <a:r>
              <a:rPr lang="en-US" sz="5400" b="1" err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Neghbors</a:t>
            </a:r>
            <a:r>
              <a:rPr lang="en-US" sz="54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66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9BE74A8-12EB-4CFA-BA60-145838788C63}"/>
              </a:ext>
            </a:extLst>
          </p:cNvPr>
          <p:cNvGrpSpPr>
            <a:grpSpLocks noChangeAspect="1"/>
          </p:cNvGrpSpPr>
          <p:nvPr/>
        </p:nvGrpSpPr>
        <p:grpSpPr>
          <a:xfrm>
            <a:off x="9315450" y="4035238"/>
            <a:ext cx="2280417" cy="2286000"/>
            <a:chOff x="9029700" y="534924"/>
            <a:chExt cx="2006600" cy="205587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9A6007E-CDED-8E0D-1A23-A142542A1BC2}"/>
                </a:ext>
              </a:extLst>
            </p:cNvPr>
            <p:cNvSpPr/>
            <p:nvPr/>
          </p:nvSpPr>
          <p:spPr>
            <a:xfrm>
              <a:off x="9029700" y="534924"/>
              <a:ext cx="2006600" cy="205587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736795-1E56-4226-7E72-4D50E6DEE6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104" l="10000" r="90000">
                          <a14:foregroundMark x1="27708" y1="90104" x2="27708" y2="90104"/>
                          <a14:foregroundMark x1="36979" y1="89531" x2="36979" y2="89531"/>
                          <a14:foregroundMark x1="41458" y1="89531" x2="41458" y2="89531"/>
                          <a14:foregroundMark x1="25781" y1="90104" x2="25781" y2="90104"/>
                          <a14:foregroundMark x1="24375" y1="90104" x2="24375" y2="90104"/>
                          <a14:foregroundMark x1="53229" y1="89844" x2="53229" y2="89844"/>
                          <a14:foregroundMark x1="68646" y1="90104" x2="68646" y2="90104"/>
                          <a14:foregroundMark x1="70625" y1="90104" x2="70625" y2="90104"/>
                          <a14:foregroundMark x1="72292" y1="89844" x2="72292" y2="89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1" t="10330" r="19476" b="6858"/>
            <a:stretch/>
          </p:blipFill>
          <p:spPr bwMode="auto">
            <a:xfrm flipH="1">
              <a:off x="9236538" y="697480"/>
              <a:ext cx="1179789" cy="1719072"/>
            </a:xfrm>
            <a:prstGeom prst="rect">
              <a:avLst/>
            </a:prstGeom>
            <a:noFill/>
            <a:effectLst>
              <a:glow rad="762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AEE490-9981-4138-E159-F8CFD02270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00" b="90000" l="8376" r="89848">
                          <a14:foregroundMark x1="8629" y1="76250" x2="8629" y2="76250"/>
                          <a14:foregroundMark x1="58122" y1="6500" x2="58122" y2="6500"/>
                          <a14:backgroundMark x1="46954" y1="76250" x2="46954" y2="7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08" b="18298"/>
            <a:stretch/>
          </p:blipFill>
          <p:spPr bwMode="auto">
            <a:xfrm>
              <a:off x="10101994" y="1103559"/>
              <a:ext cx="730938" cy="1344168"/>
            </a:xfrm>
            <a:prstGeom prst="rect">
              <a:avLst/>
            </a:prstGeom>
            <a:noFill/>
            <a:effectLst>
              <a:glow rad="1397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4B7818-86F9-A087-4712-42AA49089DB3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BED5B7-66C5-0881-0086-E1C8C0EB5377}"/>
              </a:ext>
            </a:extLst>
          </p:cNvPr>
          <p:cNvSpPr txBox="1"/>
          <p:nvPr/>
        </p:nvSpPr>
        <p:spPr>
          <a:xfrm>
            <a:off x="293102" y="327591"/>
            <a:ext cx="5376177" cy="1323439"/>
          </a:xfrm>
          <a:prstGeom prst="rect">
            <a:avLst/>
          </a:prstGeom>
          <a:solidFill>
            <a:srgbClr val="3F506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Biblical Oracle:  A divine utterance given to man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02263C-B0FF-F972-8F55-7FD2EA1F7A14}"/>
              </a:ext>
            </a:extLst>
          </p:cNvPr>
          <p:cNvSpPr txBox="1"/>
          <p:nvPr/>
        </p:nvSpPr>
        <p:spPr>
          <a:xfrm>
            <a:off x="293102" y="2296775"/>
            <a:ext cx="11667250" cy="4401205"/>
          </a:xfrm>
          <a:prstGeom prst="rect">
            <a:avLst/>
          </a:prstGeom>
          <a:solidFill>
            <a:srgbClr val="3F506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purpose of these 10 Oracles?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Intended audience? 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nations were all potential allies against Assyria – but they would prove to be useless!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to show God’s universal sovereignty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to show God’s universal purposes of salvation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28235-60B9-207C-E7A8-C7A396CDED91}"/>
              </a:ext>
            </a:extLst>
          </p:cNvPr>
          <p:cNvSpPr txBox="1"/>
          <p:nvPr/>
        </p:nvSpPr>
        <p:spPr>
          <a:xfrm>
            <a:off x="5499089" y="3053032"/>
            <a:ext cx="3765526" cy="707886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>
                <a:solidFill>
                  <a:srgbClr val="FFFF00"/>
                </a:solidFill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of Judah!</a:t>
            </a:r>
          </a:p>
        </p:txBody>
      </p:sp>
    </p:spTree>
    <p:extLst>
      <p:ext uri="{BB962C8B-B14F-4D97-AF65-F5344CB8AC3E}">
        <p14:creationId xmlns:p14="http://schemas.microsoft.com/office/powerpoint/2010/main" val="36930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883840B-9BC5-65FA-2325-EA18ACE62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67" y="120650"/>
            <a:ext cx="5546011" cy="6616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1C331-D5D5-888D-884F-BA13C579E098}"/>
              </a:ext>
            </a:extLst>
          </p:cNvPr>
          <p:cNvSpPr txBox="1"/>
          <p:nvPr/>
        </p:nvSpPr>
        <p:spPr>
          <a:xfrm>
            <a:off x="6098515" y="120962"/>
            <a:ext cx="5815503" cy="92333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effectLst>
                  <a:glow rad="1016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Oracle #2 – Philistia</a:t>
            </a:r>
            <a:endParaRPr lang="en-US" sz="4000" b="1">
              <a:solidFill>
                <a:schemeClr val="bg1"/>
              </a:solidFill>
              <a:effectLst>
                <a:glow rad="101600">
                  <a:schemeClr val="tx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F8D80-75C8-B834-A0B0-FBA8486649A6}"/>
              </a:ext>
            </a:extLst>
          </p:cNvPr>
          <p:cNvSpPr txBox="1"/>
          <p:nvPr/>
        </p:nvSpPr>
        <p:spPr>
          <a:xfrm>
            <a:off x="5775858" y="1217269"/>
            <a:ext cx="625497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House of David dominated Philistines from David through Jotham (300 years)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Philistines captured parts of Judah during Ahaz’s reign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Rebelled against Assyria in 734, 720, 711 and 705 BC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3FF09-A865-EBC4-9A89-4888005F927A}"/>
              </a:ext>
            </a:extLst>
          </p:cNvPr>
          <p:cNvSpPr txBox="1"/>
          <p:nvPr/>
        </p:nvSpPr>
        <p:spPr>
          <a:xfrm>
            <a:off x="1303177" y="3925288"/>
            <a:ext cx="1435008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FA48E-0CBC-2808-A146-87B93561F362}"/>
              </a:ext>
            </a:extLst>
          </p:cNvPr>
          <p:cNvSpPr txBox="1"/>
          <p:nvPr/>
        </p:nvSpPr>
        <p:spPr>
          <a:xfrm>
            <a:off x="161167" y="2413337"/>
            <a:ext cx="1870064" cy="707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Philistia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181A8D9-9110-A1BC-DC4A-912A8B1EE15D}"/>
              </a:ext>
            </a:extLst>
          </p:cNvPr>
          <p:cNvSpPr/>
          <p:nvPr/>
        </p:nvSpPr>
        <p:spPr>
          <a:xfrm rot="20285002">
            <a:off x="822205" y="3038508"/>
            <a:ext cx="240030" cy="969496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433</TotalTime>
  <Words>2695</Words>
  <Application>Microsoft Macintosh PowerPoint</Application>
  <PresentationFormat>Widescreen</PresentationFormat>
  <Paragraphs>306</Paragraphs>
  <Slides>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Calisto MT</vt:lpstr>
      <vt:lpstr>Cooper Black</vt:lpstr>
      <vt:lpstr>Corbel</vt:lpstr>
      <vt:lpstr>Engravers MT</vt:lpstr>
      <vt:lpstr>Times New Roman</vt:lpstr>
      <vt:lpstr>Wingdings 2</vt:lpstr>
      <vt:lpstr>Depth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Bridges</dc:creator>
  <cp:lastModifiedBy>Rick Griffith</cp:lastModifiedBy>
  <cp:revision>3</cp:revision>
  <dcterms:created xsi:type="dcterms:W3CDTF">2023-11-07T11:17:49Z</dcterms:created>
  <dcterms:modified xsi:type="dcterms:W3CDTF">2024-04-21T10:16:41Z</dcterms:modified>
</cp:coreProperties>
</file>