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Lst>
  <p:notesMasterIdLst>
    <p:notesMasterId r:id="rId53"/>
  </p:notesMasterIdLst>
  <p:sldIdLst>
    <p:sldId id="257" r:id="rId3"/>
    <p:sldId id="1201" r:id="rId4"/>
    <p:sldId id="1311" r:id="rId5"/>
    <p:sldId id="1312" r:id="rId6"/>
    <p:sldId id="772" r:id="rId7"/>
    <p:sldId id="1271" r:id="rId8"/>
    <p:sldId id="729" r:id="rId9"/>
    <p:sldId id="1313" r:id="rId10"/>
    <p:sldId id="1314" r:id="rId11"/>
    <p:sldId id="866" r:id="rId12"/>
    <p:sldId id="1299" r:id="rId13"/>
    <p:sldId id="1300" r:id="rId14"/>
    <p:sldId id="846" r:id="rId15"/>
    <p:sldId id="1202" r:id="rId16"/>
    <p:sldId id="1211" r:id="rId17"/>
    <p:sldId id="1236" r:id="rId18"/>
    <p:sldId id="1273" r:id="rId19"/>
    <p:sldId id="1274" r:id="rId20"/>
    <p:sldId id="1301" r:id="rId21"/>
    <p:sldId id="1275" r:id="rId22"/>
    <p:sldId id="1276" r:id="rId23"/>
    <p:sldId id="1277" r:id="rId24"/>
    <p:sldId id="1278" r:id="rId25"/>
    <p:sldId id="1279" r:id="rId26"/>
    <p:sldId id="1280" r:id="rId27"/>
    <p:sldId id="1281" r:id="rId28"/>
    <p:sldId id="1282" r:id="rId29"/>
    <p:sldId id="1302" r:id="rId30"/>
    <p:sldId id="1283" r:id="rId31"/>
    <p:sldId id="1285" r:id="rId32"/>
    <p:sldId id="1286" r:id="rId33"/>
    <p:sldId id="1303" r:id="rId34"/>
    <p:sldId id="1288" r:id="rId35"/>
    <p:sldId id="1306" r:id="rId36"/>
    <p:sldId id="1307" r:id="rId37"/>
    <p:sldId id="1289" r:id="rId38"/>
    <p:sldId id="1308" r:id="rId39"/>
    <p:sldId id="1304" r:id="rId40"/>
    <p:sldId id="1292" r:id="rId41"/>
    <p:sldId id="1298" r:id="rId42"/>
    <p:sldId id="1293" r:id="rId43"/>
    <p:sldId id="1294" r:id="rId44"/>
    <p:sldId id="1295" r:id="rId45"/>
    <p:sldId id="1305" r:id="rId46"/>
    <p:sldId id="1296" r:id="rId47"/>
    <p:sldId id="1297" r:id="rId48"/>
    <p:sldId id="1309" r:id="rId49"/>
    <p:sldId id="1310" r:id="rId50"/>
    <p:sldId id="949" r:id="rId51"/>
    <p:sldId id="310"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40102"/>
    <a:srgbClr val="6F5B31"/>
    <a:srgbClr val="23110A"/>
    <a:srgbClr val="2A0C05"/>
    <a:srgbClr val="290001"/>
    <a:srgbClr val="783002"/>
    <a:srgbClr val="F9B161"/>
    <a:srgbClr val="B59076"/>
    <a:srgbClr val="3F5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1AE1D-E662-42F0-B39C-C65425CC4236}" v="88" dt="2024-03-24T13:25:09.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9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4/21/24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7</a:t>
            </a:fld>
            <a:endParaRPr lang="en-US"/>
          </a:p>
        </p:txBody>
      </p:sp>
    </p:spTree>
    <p:extLst>
      <p:ext uri="{BB962C8B-B14F-4D97-AF65-F5344CB8AC3E}">
        <p14:creationId xmlns:p14="http://schemas.microsoft.com/office/powerpoint/2010/main" val="10142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8</a:t>
            </a:fld>
            <a:endParaRPr lang="en-US"/>
          </a:p>
        </p:txBody>
      </p:sp>
    </p:spTree>
    <p:extLst>
      <p:ext uri="{BB962C8B-B14F-4D97-AF65-F5344CB8AC3E}">
        <p14:creationId xmlns:p14="http://schemas.microsoft.com/office/powerpoint/2010/main" val="342301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CBEC71-F2EA-4B56-8282-D5B5CCDB2376}" type="slidenum">
              <a:rPr lang="en-US" smtClean="0"/>
              <a:t>9</a:t>
            </a:fld>
            <a:endParaRPr lang="en-US"/>
          </a:p>
        </p:txBody>
      </p:sp>
    </p:spTree>
    <p:extLst>
      <p:ext uri="{BB962C8B-B14F-4D97-AF65-F5344CB8AC3E}">
        <p14:creationId xmlns:p14="http://schemas.microsoft.com/office/powerpoint/2010/main" val="162223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A0413A7F-53B5-46F5-B019-30121A04A1A6}" type="datetimeFigureOut">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5291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34965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2333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74946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458510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59601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59885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45312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80329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633900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4/21/24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331848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2474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4/21/24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045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4/21/24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36860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4/21/24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9064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19050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774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0413A7F-53B5-46F5-B019-30121A04A1A6}" type="datetimeFigureOut">
              <a:rPr lang="en-US" smtClean="0"/>
              <a:t>4/21/24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264417720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4/21/24</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4.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1026" name="Picture 2" descr="A person sitting on a rock writing on a paper&#10;&#10;Description automatically generated">
            <a:extLst>
              <a:ext uri="{FF2B5EF4-FFF2-40B4-BE49-F238E27FC236}">
                <a16:creationId xmlns:a16="http://schemas.microsoft.com/office/drawing/2014/main" id="{E6D83413-341F-7319-FE10-117DE08F9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01" b="2109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CAC65-07EA-1819-C303-C6390F257615}"/>
              </a:ext>
            </a:extLst>
          </p:cNvPr>
          <p:cNvSpPr txBox="1"/>
          <p:nvPr/>
        </p:nvSpPr>
        <p:spPr>
          <a:xfrm>
            <a:off x="4634362" y="219456"/>
            <a:ext cx="7351693" cy="3323987"/>
          </a:xfrm>
          <a:prstGeom prst="rect">
            <a:avLst/>
          </a:prstGeom>
          <a:noFill/>
        </p:spPr>
        <p:txBody>
          <a:bodyPr wrap="none" rtlCol="0">
            <a:spAutoFit/>
          </a:bodyPr>
          <a:lstStyle/>
          <a:p>
            <a:pPr algn="ctr"/>
            <a:r>
              <a:rPr lang="en-US" sz="5400">
                <a:effectLst>
                  <a:glow rad="139700">
                    <a:schemeClr val="bg1">
                      <a:alpha val="60000"/>
                    </a:schemeClr>
                  </a:glow>
                </a:effectLst>
                <a:latin typeface="Engravers MT" panose="02090707080505020304" pitchFamily="18" charset="0"/>
              </a:rPr>
              <a:t>The Prophecy</a:t>
            </a:r>
          </a:p>
          <a:p>
            <a:pPr algn="ctr"/>
            <a:r>
              <a:rPr lang="en-US" sz="5400">
                <a:effectLst>
                  <a:glow rad="139700">
                    <a:schemeClr val="bg1">
                      <a:alpha val="60000"/>
                    </a:schemeClr>
                  </a:glow>
                </a:effectLst>
                <a:latin typeface="Engravers MT" panose="02090707080505020304" pitchFamily="18" charset="0"/>
              </a:rPr>
              <a:t>Of</a:t>
            </a:r>
            <a:r>
              <a:rPr lang="en-US" sz="6000">
                <a:effectLst>
                  <a:glow rad="139700">
                    <a:schemeClr val="bg1">
                      <a:alpha val="60000"/>
                    </a:schemeClr>
                  </a:glow>
                </a:effectLst>
                <a:latin typeface="Cooper Black" panose="0208090404030B020404" pitchFamily="18" charset="0"/>
              </a:rPr>
              <a:t> </a:t>
            </a:r>
          </a:p>
          <a:p>
            <a:pPr algn="ctr"/>
            <a:r>
              <a:rPr lang="en-US" sz="9600" b="1">
                <a:effectLst>
                  <a:glow rad="139700">
                    <a:schemeClr val="bg1">
                      <a:alpha val="60000"/>
                    </a:schemeClr>
                  </a:glow>
                </a:effectLst>
                <a:latin typeface="Engravers MT" panose="02090707080505020304" pitchFamily="18" charset="0"/>
              </a:rPr>
              <a:t>Isaiah</a:t>
            </a:r>
          </a:p>
        </p:txBody>
      </p:sp>
      <p:sp>
        <p:nvSpPr>
          <p:cNvPr id="3" name="TextBox 2">
            <a:extLst>
              <a:ext uri="{FF2B5EF4-FFF2-40B4-BE49-F238E27FC236}">
                <a16:creationId xmlns:a16="http://schemas.microsoft.com/office/drawing/2014/main" id="{B3821981-1193-7809-F1B2-355697AC1879}"/>
              </a:ext>
            </a:extLst>
          </p:cNvPr>
          <p:cNvSpPr txBox="1"/>
          <p:nvPr/>
        </p:nvSpPr>
        <p:spPr>
          <a:xfrm>
            <a:off x="4844143" y="3287482"/>
            <a:ext cx="7141913" cy="2123658"/>
          </a:xfrm>
          <a:prstGeom prst="rect">
            <a:avLst/>
          </a:prstGeom>
          <a:noFill/>
        </p:spPr>
        <p:txBody>
          <a:bodyPr wrap="square" rtlCol="0">
            <a:spAutoFit/>
          </a:bodyPr>
          <a:lstStyle/>
          <a:p>
            <a:pPr algn="ctr"/>
            <a:r>
              <a:rPr lang="en-US" sz="4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Isaiah 13:1–14:27</a:t>
            </a:r>
          </a:p>
          <a:p>
            <a:pPr algn="ctr"/>
            <a:r>
              <a:rPr lang="en-US" sz="4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God – the Architect and Ruler of History!</a:t>
            </a:r>
          </a:p>
        </p:txBody>
      </p:sp>
      <p:sp>
        <p:nvSpPr>
          <p:cNvPr id="4" name="Rectangle 3">
            <a:extLst>
              <a:ext uri="{FF2B5EF4-FFF2-40B4-BE49-F238E27FC236}">
                <a16:creationId xmlns:a16="http://schemas.microsoft.com/office/drawing/2014/main" id="{58BBD4EE-DA48-1889-528C-08EE3E775E55}"/>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extLst>
      <p:ext uri="{BB962C8B-B14F-4D97-AF65-F5344CB8AC3E}">
        <p14:creationId xmlns:p14="http://schemas.microsoft.com/office/powerpoint/2010/main" val="367007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9BE74A8-12EB-4CFA-BA60-145838788C63}"/>
              </a:ext>
            </a:extLst>
          </p:cNvPr>
          <p:cNvGrpSpPr>
            <a:grpSpLocks noChangeAspect="1"/>
          </p:cNvGrpSpPr>
          <p:nvPr/>
        </p:nvGrpSpPr>
        <p:grpSpPr>
          <a:xfrm>
            <a:off x="9315450" y="4035238"/>
            <a:ext cx="2280417" cy="2286000"/>
            <a:chOff x="9029700" y="534924"/>
            <a:chExt cx="2006600" cy="2055876"/>
          </a:xfrm>
        </p:grpSpPr>
        <p:sp>
          <p:nvSpPr>
            <p:cNvPr id="4" name="Rectangle: Rounded Corners 3">
              <a:extLst>
                <a:ext uri="{FF2B5EF4-FFF2-40B4-BE49-F238E27FC236}">
                  <a16:creationId xmlns:a16="http://schemas.microsoft.com/office/drawing/2014/main" id="{D9A6007E-CDED-8E0D-1A23-A142542A1BC2}"/>
                </a:ext>
              </a:extLst>
            </p:cNvPr>
            <p:cNvSpPr/>
            <p:nvPr/>
          </p:nvSpPr>
          <p:spPr>
            <a:xfrm>
              <a:off x="9029700" y="534924"/>
              <a:ext cx="2006600" cy="205587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2736795-1E56-4226-7E72-4D50E6DEE64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104" l="10000" r="90000">
                          <a14:foregroundMark x1="27708" y1="90104" x2="27708" y2="90104"/>
                          <a14:foregroundMark x1="36979" y1="89531" x2="36979" y2="89531"/>
                          <a14:foregroundMark x1="41458" y1="89531" x2="41458" y2="89531"/>
                          <a14:foregroundMark x1="25781" y1="90104" x2="25781" y2="90104"/>
                          <a14:foregroundMark x1="24375" y1="90104" x2="24375" y2="90104"/>
                          <a14:foregroundMark x1="53229" y1="89844" x2="53229" y2="89844"/>
                          <a14:foregroundMark x1="68646" y1="90104" x2="68646" y2="90104"/>
                          <a14:foregroundMark x1="70625" y1="90104" x2="70625" y2="90104"/>
                          <a14:foregroundMark x1="72292" y1="89844" x2="72292" y2="89844"/>
                        </a14:backgroundRemoval>
                      </a14:imgEffect>
                    </a14:imgLayer>
                  </a14:imgProps>
                </a:ext>
                <a:ext uri="{28A0092B-C50C-407E-A947-70E740481C1C}">
                  <a14:useLocalDpi xmlns:a14="http://schemas.microsoft.com/office/drawing/2010/main" val="0"/>
                </a:ext>
              </a:extLst>
            </a:blip>
            <a:srcRect l="23691" t="10330" r="19476" b="6858"/>
            <a:stretch/>
          </p:blipFill>
          <p:spPr bwMode="auto">
            <a:xfrm flipH="1">
              <a:off x="9236538" y="697480"/>
              <a:ext cx="1179789" cy="1719072"/>
            </a:xfrm>
            <a:prstGeom prst="rect">
              <a:avLst/>
            </a:prstGeom>
            <a:noFill/>
            <a:effectLst>
              <a:glow rad="76200">
                <a:schemeClr val="tx1">
                  <a:alpha val="80000"/>
                </a:schemeClr>
              </a:glo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EAEE490-9981-4138-E159-F8CFD022708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500" b="90000" l="8376" r="89848">
                          <a14:foregroundMark x1="8629" y1="76250" x2="8629" y2="76250"/>
                          <a14:foregroundMark x1="58122" y1="6500" x2="58122" y2="6500"/>
                          <a14:backgroundMark x1="46954" y1="76250" x2="46954" y2="76250"/>
                        </a14:backgroundRemoval>
                      </a14:imgEffect>
                    </a14:imgLayer>
                  </a14:imgProps>
                </a:ext>
                <a:ext uri="{28A0092B-C50C-407E-A947-70E740481C1C}">
                  <a14:useLocalDpi xmlns:a14="http://schemas.microsoft.com/office/drawing/2010/main" val="0"/>
                </a:ext>
              </a:extLst>
            </a:blip>
            <a:srcRect r="9808" b="18298"/>
            <a:stretch/>
          </p:blipFill>
          <p:spPr bwMode="auto">
            <a:xfrm>
              <a:off x="10101994" y="1103559"/>
              <a:ext cx="730938" cy="1344168"/>
            </a:xfrm>
            <a:prstGeom prst="rect">
              <a:avLst/>
            </a:prstGeom>
            <a:noFill/>
            <a:effectLst>
              <a:glow rad="139700">
                <a:schemeClr val="tx1">
                  <a:alpha val="80000"/>
                </a:schemeClr>
              </a:glow>
            </a:effectLst>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EE4B7818-86F9-A087-4712-42AA49089DB3}"/>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802" y="1143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1BED5B7-66C5-0881-0086-E1C8C0EB5377}"/>
              </a:ext>
            </a:extLst>
          </p:cNvPr>
          <p:cNvSpPr txBox="1"/>
          <p:nvPr/>
        </p:nvSpPr>
        <p:spPr>
          <a:xfrm>
            <a:off x="293102" y="327591"/>
            <a:ext cx="5376177" cy="1323439"/>
          </a:xfrm>
          <a:prstGeom prst="rect">
            <a:avLst/>
          </a:prstGeom>
          <a:solidFill>
            <a:srgbClr val="3F506A">
              <a:alpha val="70000"/>
            </a:srgbClr>
          </a:solidFill>
          <a:ln w="63500">
            <a:noFill/>
          </a:ln>
        </p:spPr>
        <p:txBody>
          <a:bodyPr wrap="square" rtlCol="0">
            <a:spAutoFit/>
          </a:bodyPr>
          <a:lstStyle/>
          <a:p>
            <a:pPr>
              <a:spcAft>
                <a:spcPts val="1200"/>
              </a:spcAft>
            </a:pPr>
            <a:r>
              <a:rPr lang="en-US" sz="40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Biblical Oracle:  A divine utterance given to man</a:t>
            </a:r>
          </a:p>
        </p:txBody>
      </p:sp>
      <p:sp>
        <p:nvSpPr>
          <p:cNvPr id="8" name="TextBox 7">
            <a:extLst>
              <a:ext uri="{FF2B5EF4-FFF2-40B4-BE49-F238E27FC236}">
                <a16:creationId xmlns:a16="http://schemas.microsoft.com/office/drawing/2014/main" id="{ED02263C-B0FF-F972-8F55-7FD2EA1F7A14}"/>
              </a:ext>
            </a:extLst>
          </p:cNvPr>
          <p:cNvSpPr txBox="1"/>
          <p:nvPr/>
        </p:nvSpPr>
        <p:spPr>
          <a:xfrm>
            <a:off x="439653" y="2303150"/>
            <a:ext cx="11667250" cy="4401205"/>
          </a:xfrm>
          <a:prstGeom prst="rect">
            <a:avLst/>
          </a:prstGeom>
          <a:solidFill>
            <a:srgbClr val="3F506A">
              <a:alpha val="70000"/>
            </a:srgbClr>
          </a:solidFill>
          <a:ln w="63500">
            <a:noFill/>
          </a:ln>
        </p:spPr>
        <p:txBody>
          <a:bodyPr wrap="square" rtlCol="0">
            <a:spAutoFit/>
          </a:bodyPr>
          <a:lstStyle/>
          <a:p>
            <a:pPr algn="ctr">
              <a:spcAft>
                <a:spcPts val="1200"/>
              </a:spcAft>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is the purpose of these 10 Oracles?</a:t>
            </a:r>
          </a:p>
          <a:p>
            <a:pPr marL="571500" indent="-571500">
              <a:spcAft>
                <a:spcPts val="12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Intended audience?  </a:t>
            </a:r>
          </a:p>
          <a:p>
            <a:pPr marL="571500" indent="-571500">
              <a:spcAft>
                <a:spcPts val="12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These nations were all potential allies against Assyria – but they would prove to be useless!</a:t>
            </a:r>
          </a:p>
          <a:p>
            <a:pPr marL="571500" indent="-571500">
              <a:spcAft>
                <a:spcPts val="12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Used to show God’s universal sovereignty</a:t>
            </a:r>
          </a:p>
          <a:p>
            <a:pPr marL="571500" indent="-571500">
              <a:spcAft>
                <a:spcPts val="1200"/>
              </a:spcAft>
              <a:buFont typeface="Arial" panose="020B0604020202020204" pitchFamily="34" charset="0"/>
              <a:buChar char="•"/>
            </a:pPr>
            <a:r>
              <a:rPr lang="en-US" sz="4000" b="1" dirty="0">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Used to show God’s universal purposes of salvation</a:t>
            </a:r>
          </a:p>
        </p:txBody>
      </p:sp>
      <p:sp>
        <p:nvSpPr>
          <p:cNvPr id="9" name="TextBox 8">
            <a:extLst>
              <a:ext uri="{FF2B5EF4-FFF2-40B4-BE49-F238E27FC236}">
                <a16:creationId xmlns:a16="http://schemas.microsoft.com/office/drawing/2014/main" id="{60328235-60B9-207C-E7A8-C7A396CDED91}"/>
              </a:ext>
            </a:extLst>
          </p:cNvPr>
          <p:cNvSpPr txBox="1"/>
          <p:nvPr/>
        </p:nvSpPr>
        <p:spPr>
          <a:xfrm>
            <a:off x="5499089" y="3053032"/>
            <a:ext cx="3765526" cy="707886"/>
          </a:xfrm>
          <a:prstGeom prst="rect">
            <a:avLst/>
          </a:prstGeom>
          <a:noFill/>
          <a:ln w="63500">
            <a:noFill/>
          </a:ln>
        </p:spPr>
        <p:txBody>
          <a:bodyPr wrap="square" rtlCol="0">
            <a:spAutoFit/>
          </a:bodyPr>
          <a:lstStyle/>
          <a:p>
            <a:pPr>
              <a:spcAft>
                <a:spcPts val="1200"/>
              </a:spcAft>
            </a:pPr>
            <a:r>
              <a:rPr lang="en-US" sz="4000" b="1">
                <a:solidFill>
                  <a:srgbClr val="FFFF00"/>
                </a:solidFill>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People of Judah!</a:t>
            </a:r>
          </a:p>
        </p:txBody>
      </p:sp>
    </p:spTree>
    <p:extLst>
      <p:ext uri="{BB962C8B-B14F-4D97-AF65-F5344CB8AC3E}">
        <p14:creationId xmlns:p14="http://schemas.microsoft.com/office/powerpoint/2010/main" val="317418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7627-AFBC-E0D9-E99C-4CD7BBB591E1}"/>
            </a:ext>
          </a:extLst>
        </p:cNvPr>
        <p:cNvGrpSpPr/>
        <p:nvPr/>
      </p:nvGrpSpPr>
      <p:grpSpPr>
        <a:xfrm>
          <a:off x="0" y="0"/>
          <a:ext cx="0" cy="0"/>
          <a:chOff x="0" y="0"/>
          <a:chExt cx="0" cy="0"/>
        </a:xfrm>
      </p:grpSpPr>
      <p:pic>
        <p:nvPicPr>
          <p:cNvPr id="3" name="Picture 2" descr="Screen Shot 2015-07-22 at 7.57.00 am.png">
            <a:extLst>
              <a:ext uri="{FF2B5EF4-FFF2-40B4-BE49-F238E27FC236}">
                <a16:creationId xmlns:a16="http://schemas.microsoft.com/office/drawing/2014/main" id="{04E415A0-7EAC-9C41-BBC4-68504776BB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89710"/>
          </a:xfrm>
          <a:prstGeom prst="rect">
            <a:avLst/>
          </a:prstGeom>
        </p:spPr>
      </p:pic>
      <p:sp>
        <p:nvSpPr>
          <p:cNvPr id="4" name="TextBox 3">
            <a:extLst>
              <a:ext uri="{FF2B5EF4-FFF2-40B4-BE49-F238E27FC236}">
                <a16:creationId xmlns:a16="http://schemas.microsoft.com/office/drawing/2014/main" id="{1CF15B5A-4827-9DF9-1C4B-C4381B2580C5}"/>
              </a:ext>
            </a:extLst>
          </p:cNvPr>
          <p:cNvSpPr txBox="1"/>
          <p:nvPr/>
        </p:nvSpPr>
        <p:spPr>
          <a:xfrm>
            <a:off x="597005" y="5109"/>
            <a:ext cx="10997985" cy="1569660"/>
          </a:xfrm>
          <a:prstGeom prst="rect">
            <a:avLst/>
          </a:prstGeom>
          <a:solidFill>
            <a:schemeClr val="accent1">
              <a:alpha val="70000"/>
            </a:schemeClr>
          </a:solidFill>
          <a:ln w="63500">
            <a:noFill/>
          </a:ln>
        </p:spPr>
        <p:txBody>
          <a:bodyPr wrap="square" rtlCol="0">
            <a:spAutoFit/>
          </a:bodyPr>
          <a:lstStyle/>
          <a:p>
            <a:pPr algn="ctr"/>
            <a:r>
              <a:rPr lang="en-US" sz="4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13-23: A “Behind the Scenes” Look at God’s Working in the World</a:t>
            </a:r>
          </a:p>
        </p:txBody>
      </p:sp>
      <p:sp>
        <p:nvSpPr>
          <p:cNvPr id="2" name="TextBox 1">
            <a:extLst>
              <a:ext uri="{FF2B5EF4-FFF2-40B4-BE49-F238E27FC236}">
                <a16:creationId xmlns:a16="http://schemas.microsoft.com/office/drawing/2014/main" id="{3743BA3D-1772-E568-1E54-9D191F96B657}"/>
              </a:ext>
            </a:extLst>
          </p:cNvPr>
          <p:cNvSpPr txBox="1"/>
          <p:nvPr/>
        </p:nvSpPr>
        <p:spPr>
          <a:xfrm>
            <a:off x="597005" y="2000859"/>
            <a:ext cx="10997985" cy="4462760"/>
          </a:xfrm>
          <a:prstGeom prst="rect">
            <a:avLst/>
          </a:prstGeom>
          <a:solidFill>
            <a:schemeClr val="accent1">
              <a:alpha val="70000"/>
            </a:schemeClr>
          </a:solidFill>
          <a:ln w="63500">
            <a:noFill/>
          </a:ln>
        </p:spPr>
        <p:txBody>
          <a:bodyPr wrap="square" rtlCol="0">
            <a:spAutoFit/>
          </a:bodyPr>
          <a:lstStyle/>
          <a:p>
            <a:pPr>
              <a:spcAft>
                <a:spcPts val="2400"/>
              </a:spcAft>
            </a:pPr>
            <a:r>
              <a:rPr lang="en-US"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 section] seeks to affirm that the Lord is really and truly ruling history and guiding it to a predetermined end.”</a:t>
            </a:r>
          </a:p>
          <a:p>
            <a:r>
              <a:rPr lang="en-US" sz="44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“Throughout [this section], Isaiah deals with the present, the impending and the eschatological (end times)”.         </a:t>
            </a: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Alec </a:t>
            </a:r>
            <a:r>
              <a:rPr lang="en-US" sz="3600" b="1"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Motyer</a:t>
            </a:r>
            <a:endPar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733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7627-AFBC-E0D9-E99C-4CD7BBB591E1}"/>
            </a:ext>
          </a:extLst>
        </p:cNvPr>
        <p:cNvGrpSpPr/>
        <p:nvPr/>
      </p:nvGrpSpPr>
      <p:grpSpPr>
        <a:xfrm>
          <a:off x="0" y="0"/>
          <a:ext cx="0" cy="0"/>
          <a:chOff x="0" y="0"/>
          <a:chExt cx="0" cy="0"/>
        </a:xfrm>
      </p:grpSpPr>
      <p:pic>
        <p:nvPicPr>
          <p:cNvPr id="3" name="Picture 2" descr="Screen Shot 2015-07-22 at 7.57.00 am.png">
            <a:extLst>
              <a:ext uri="{FF2B5EF4-FFF2-40B4-BE49-F238E27FC236}">
                <a16:creationId xmlns:a16="http://schemas.microsoft.com/office/drawing/2014/main" id="{04E415A0-7EAC-9C41-BBC4-68504776BB9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89710"/>
          </a:xfrm>
          <a:prstGeom prst="rect">
            <a:avLst/>
          </a:prstGeom>
        </p:spPr>
      </p:pic>
      <p:sp>
        <p:nvSpPr>
          <p:cNvPr id="4" name="TextBox 3">
            <a:extLst>
              <a:ext uri="{FF2B5EF4-FFF2-40B4-BE49-F238E27FC236}">
                <a16:creationId xmlns:a16="http://schemas.microsoft.com/office/drawing/2014/main" id="{1CF15B5A-4827-9DF9-1C4B-C4381B2580C5}"/>
              </a:ext>
            </a:extLst>
          </p:cNvPr>
          <p:cNvSpPr txBox="1"/>
          <p:nvPr/>
        </p:nvSpPr>
        <p:spPr>
          <a:xfrm>
            <a:off x="597005" y="5109"/>
            <a:ext cx="10997985" cy="830997"/>
          </a:xfrm>
          <a:prstGeom prst="rect">
            <a:avLst/>
          </a:prstGeom>
          <a:solidFill>
            <a:schemeClr val="accent1">
              <a:alpha val="70000"/>
            </a:schemeClr>
          </a:solidFill>
          <a:ln w="63500">
            <a:noFill/>
          </a:ln>
        </p:spPr>
        <p:txBody>
          <a:bodyPr wrap="square" rtlCol="0">
            <a:spAutoFit/>
          </a:bodyPr>
          <a:lstStyle/>
          <a:p>
            <a:pPr algn="ctr"/>
            <a:r>
              <a:rPr lang="en-US" sz="4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is this “predetermined end”?</a:t>
            </a:r>
          </a:p>
        </p:txBody>
      </p:sp>
      <p:sp>
        <p:nvSpPr>
          <p:cNvPr id="2" name="TextBox 1">
            <a:extLst>
              <a:ext uri="{FF2B5EF4-FFF2-40B4-BE49-F238E27FC236}">
                <a16:creationId xmlns:a16="http://schemas.microsoft.com/office/drawing/2014/main" id="{3743BA3D-1772-E568-1E54-9D191F96B657}"/>
              </a:ext>
            </a:extLst>
          </p:cNvPr>
          <p:cNvSpPr txBox="1"/>
          <p:nvPr/>
        </p:nvSpPr>
        <p:spPr>
          <a:xfrm>
            <a:off x="597005" y="2000859"/>
            <a:ext cx="10997985" cy="4093428"/>
          </a:xfrm>
          <a:prstGeom prst="rect">
            <a:avLst/>
          </a:prstGeom>
          <a:solidFill>
            <a:schemeClr val="accent1">
              <a:alpha val="70000"/>
            </a:schemeClr>
          </a:solidFill>
          <a:ln w="63500">
            <a:noFill/>
          </a:ln>
        </p:spPr>
        <p:txBody>
          <a:bodyPr wrap="square" rtlCol="0">
            <a:spAutoFit/>
          </a:bodyPr>
          <a:lstStyle/>
          <a:p>
            <a:pPr marL="571500" indent="-571500">
              <a:spcAft>
                <a:spcPts val="2400"/>
              </a:spcAft>
              <a:buFont typeface="Arial" panose="020B0604020202020204" pitchFamily="34" charset="0"/>
              <a:buChar char="•"/>
            </a:pP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glory of God’s name (Isaiah 43:7)</a:t>
            </a:r>
          </a:p>
          <a:p>
            <a:pPr marL="571500" indent="-571500">
              <a:spcAft>
                <a:spcPts val="2400"/>
              </a:spcAft>
              <a:buFont typeface="Arial" panose="020B0604020202020204" pitchFamily="34" charset="0"/>
              <a:buChar char="•"/>
            </a:pP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bring all things in heaven and on earth together under Christ (Ephesians 1:10)</a:t>
            </a:r>
          </a:p>
          <a:p>
            <a:pPr marL="571500" indent="-571500">
              <a:spcAft>
                <a:spcPts val="2400"/>
              </a:spcAft>
              <a:buFont typeface="Arial" panose="020B0604020202020204" pitchFamily="34" charset="0"/>
              <a:buChar char="•"/>
            </a:pP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bless all nations through the seed of Abraham (Genesis 12:3)</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53202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D0727AAB-8307-0C55-10FD-F71D2FDB5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109"/>
            <a:ext cx="1223569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F252B03-F4B5-74A3-3EAF-3952B7F02284}"/>
              </a:ext>
            </a:extLst>
          </p:cNvPr>
          <p:cNvSpPr txBox="1"/>
          <p:nvPr/>
        </p:nvSpPr>
        <p:spPr>
          <a:xfrm>
            <a:off x="279323" y="4910932"/>
            <a:ext cx="11633351" cy="1831271"/>
          </a:xfrm>
          <a:prstGeom prst="rect">
            <a:avLst/>
          </a:prstGeom>
          <a:noFill/>
          <a:ln w="63500">
            <a:noFill/>
          </a:ln>
        </p:spPr>
        <p:txBody>
          <a:bodyPr wrap="square" rtlCol="0">
            <a:spAutoFit/>
          </a:bodyPr>
          <a:lstStyle/>
          <a:p>
            <a:pPr algn="ctr">
              <a:spcAft>
                <a:spcPts val="600"/>
              </a:spcAft>
            </a:pPr>
            <a:r>
              <a:rPr lang="en-US" sz="54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2:1-5</a:t>
            </a:r>
          </a:p>
          <a:p>
            <a:pPr algn="ctr">
              <a:spcAft>
                <a:spcPts val="600"/>
              </a:spcAft>
            </a:pPr>
            <a:r>
              <a:rPr lang="en-US" sz="54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Nations Streaming to God!</a:t>
            </a:r>
          </a:p>
        </p:txBody>
      </p:sp>
      <p:sp>
        <p:nvSpPr>
          <p:cNvPr id="2" name="TextBox 1">
            <a:extLst>
              <a:ext uri="{FF2B5EF4-FFF2-40B4-BE49-F238E27FC236}">
                <a16:creationId xmlns:a16="http://schemas.microsoft.com/office/drawing/2014/main" id="{95AD0723-D139-3879-9875-3EE17969D06B}"/>
              </a:ext>
            </a:extLst>
          </p:cNvPr>
          <p:cNvSpPr txBox="1"/>
          <p:nvPr/>
        </p:nvSpPr>
        <p:spPr>
          <a:xfrm>
            <a:off x="597005" y="5109"/>
            <a:ext cx="10997985" cy="830997"/>
          </a:xfrm>
          <a:prstGeom prst="rect">
            <a:avLst/>
          </a:prstGeom>
          <a:no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World-Wide Purpose for Salvation</a:t>
            </a:r>
          </a:p>
        </p:txBody>
      </p:sp>
    </p:spTree>
    <p:extLst>
      <p:ext uri="{BB962C8B-B14F-4D97-AF65-F5344CB8AC3E}">
        <p14:creationId xmlns:p14="http://schemas.microsoft.com/office/powerpoint/2010/main" val="20486093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E0A7A-7DD0-D4C9-854D-46B052E0FC5E}"/>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8CDF5210-25D2-5099-5075-2076059D6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3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B9A18F-8139-55D4-D293-D3760A8098C2}"/>
              </a:ext>
            </a:extLst>
          </p:cNvPr>
          <p:cNvSpPr txBox="1"/>
          <p:nvPr/>
        </p:nvSpPr>
        <p:spPr>
          <a:xfrm>
            <a:off x="307383" y="3962873"/>
            <a:ext cx="11577233" cy="2616101"/>
          </a:xfrm>
          <a:prstGeom prst="rect">
            <a:avLst/>
          </a:prstGeom>
          <a:solidFill>
            <a:srgbClr val="060B28">
              <a:alpha val="70000"/>
            </a:srgbClr>
          </a:solidFill>
          <a:ln w="63500">
            <a:noFill/>
          </a:ln>
        </p:spPr>
        <p:txBody>
          <a:bodyPr wrap="square" rtlCol="0">
            <a:spAutoFit/>
          </a:bodyPr>
          <a:lstStyle/>
          <a:p>
            <a:pPr algn="ctr">
              <a:spcAft>
                <a:spcPts val="1200"/>
              </a:spcAft>
            </a:pP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Isaiah 9:6-7</a:t>
            </a:r>
          </a:p>
          <a:p>
            <a:pPr>
              <a:spcAft>
                <a:spcPts val="1200"/>
              </a:spcAft>
            </a:pP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to us a child is born, to us a son is given…</a:t>
            </a:r>
          </a:p>
          <a:p>
            <a:pPr>
              <a:spcAft>
                <a:spcPts val="1200"/>
              </a:spcAft>
            </a:pP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Of the increase of his government and of peace there will be no end…</a:t>
            </a:r>
          </a:p>
        </p:txBody>
      </p:sp>
      <p:sp>
        <p:nvSpPr>
          <p:cNvPr id="2" name="TextBox 1">
            <a:extLst>
              <a:ext uri="{FF2B5EF4-FFF2-40B4-BE49-F238E27FC236}">
                <a16:creationId xmlns:a16="http://schemas.microsoft.com/office/drawing/2014/main" id="{7491BA1C-6FC5-F2B9-74CB-2B0C140582D8}"/>
              </a:ext>
            </a:extLst>
          </p:cNvPr>
          <p:cNvSpPr txBox="1"/>
          <p:nvPr/>
        </p:nvSpPr>
        <p:spPr>
          <a:xfrm>
            <a:off x="597005" y="5109"/>
            <a:ext cx="10997985" cy="830997"/>
          </a:xfrm>
          <a:prstGeom prst="rect">
            <a:avLst/>
          </a:prstGeom>
          <a:no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World-Wide Purpose for Salvation</a:t>
            </a:r>
          </a:p>
        </p:txBody>
      </p:sp>
    </p:spTree>
    <p:extLst>
      <p:ext uri="{BB962C8B-B14F-4D97-AF65-F5344CB8AC3E}">
        <p14:creationId xmlns:p14="http://schemas.microsoft.com/office/powerpoint/2010/main" val="41754836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F7627-AFBC-E0D9-E99C-4CD7BBB591E1}"/>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C56C1F01-17ED-0CCD-AA4C-8725D15A3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4FB903-8A76-C4FB-E9E8-99A684A326F7}"/>
              </a:ext>
            </a:extLst>
          </p:cNvPr>
          <p:cNvSpPr txBox="1"/>
          <p:nvPr/>
        </p:nvSpPr>
        <p:spPr>
          <a:xfrm>
            <a:off x="1090790" y="1205545"/>
            <a:ext cx="9958215" cy="1938992"/>
          </a:xfrm>
          <a:prstGeom prst="rect">
            <a:avLst/>
          </a:prstGeom>
          <a:solidFill>
            <a:srgbClr val="3A3E1C">
              <a:alpha val="50000"/>
            </a:srgbClr>
          </a:solidFill>
          <a:ln w="63500">
            <a:noFill/>
          </a:ln>
        </p:spPr>
        <p:txBody>
          <a:bodyPr wrap="square" rtlCol="0">
            <a:spAutoFit/>
          </a:bodyPr>
          <a:lstStyle/>
          <a:p>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11:6-9			A renewed world </a:t>
            </a:r>
          </a:p>
          <a:p>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11:10-16		A world-wide gathering of </a:t>
            </a:r>
          </a:p>
          <a:p>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people to God</a:t>
            </a:r>
          </a:p>
        </p:txBody>
      </p:sp>
      <p:sp>
        <p:nvSpPr>
          <p:cNvPr id="4" name="TextBox 3">
            <a:extLst>
              <a:ext uri="{FF2B5EF4-FFF2-40B4-BE49-F238E27FC236}">
                <a16:creationId xmlns:a16="http://schemas.microsoft.com/office/drawing/2014/main" id="{1CF15B5A-4827-9DF9-1C4B-C4381B2580C5}"/>
              </a:ext>
            </a:extLst>
          </p:cNvPr>
          <p:cNvSpPr txBox="1"/>
          <p:nvPr/>
        </p:nvSpPr>
        <p:spPr>
          <a:xfrm>
            <a:off x="597005" y="5109"/>
            <a:ext cx="10997985" cy="830997"/>
          </a:xfrm>
          <a:prstGeom prst="rect">
            <a:avLst/>
          </a:prstGeom>
          <a:no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World-Wide Purpose for Salvation</a:t>
            </a:r>
          </a:p>
        </p:txBody>
      </p:sp>
    </p:spTree>
    <p:extLst>
      <p:ext uri="{BB962C8B-B14F-4D97-AF65-F5344CB8AC3E}">
        <p14:creationId xmlns:p14="http://schemas.microsoft.com/office/powerpoint/2010/main" val="866751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130629" y="1269837"/>
            <a:ext cx="11898086" cy="1384995"/>
          </a:xfrm>
          <a:prstGeom prst="rect">
            <a:avLst/>
          </a:prstGeom>
          <a:solidFill>
            <a:srgbClr val="4E453A">
              <a:alpha val="70000"/>
            </a:srgbClr>
          </a:solidFill>
          <a:ln w="63500">
            <a:noFill/>
          </a:ln>
        </p:spPr>
        <p:txBody>
          <a:bodyPr wrap="square" rtlCol="0">
            <a:spAutoFit/>
          </a:bodyPr>
          <a:lstStyle/>
          <a:p>
            <a:r>
              <a:rPr lang="en-US" sz="44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a:t>
            </a:r>
            <a:r>
              <a:rPr lang="en-US" sz="44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oracle concerning Babylon which Isaiah the son of </a:t>
            </a:r>
            <a:r>
              <a:rPr lang="en-US" sz="4000" b="1" err="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Amoz</a:t>
            </a: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saw.</a:t>
            </a:r>
          </a:p>
        </p:txBody>
      </p:sp>
      <p:sp>
        <p:nvSpPr>
          <p:cNvPr id="4" name="TextBox 3">
            <a:extLst>
              <a:ext uri="{FF2B5EF4-FFF2-40B4-BE49-F238E27FC236}">
                <a16:creationId xmlns:a16="http://schemas.microsoft.com/office/drawing/2014/main" id="{45BA9DF6-22EA-825A-657A-EA6566224015}"/>
              </a:ext>
            </a:extLst>
          </p:cNvPr>
          <p:cNvSpPr txBox="1"/>
          <p:nvPr/>
        </p:nvSpPr>
        <p:spPr>
          <a:xfrm>
            <a:off x="130629" y="161127"/>
            <a:ext cx="2860544" cy="707886"/>
          </a:xfrm>
          <a:prstGeom prst="rect">
            <a:avLst/>
          </a:prstGeom>
          <a:solidFill>
            <a:srgbClr val="4E453A">
              <a:alpha val="70000"/>
            </a:srgbClr>
          </a:solidFill>
          <a:ln w="63500">
            <a:noFill/>
          </a:ln>
        </p:spPr>
        <p:txBody>
          <a:bodyPr wrap="square" rtlCol="0">
            <a:spAutoFit/>
          </a:bodyPr>
          <a:lstStyle/>
          <a:p>
            <a:pPr algn="ct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13</a:t>
            </a:r>
          </a:p>
        </p:txBody>
      </p:sp>
      <p:sp>
        <p:nvSpPr>
          <p:cNvPr id="5" name="TextBox 4">
            <a:extLst>
              <a:ext uri="{FF2B5EF4-FFF2-40B4-BE49-F238E27FC236}">
                <a16:creationId xmlns:a16="http://schemas.microsoft.com/office/drawing/2014/main" id="{AD208062-5B4D-6F86-5119-E06268A4F3DE}"/>
              </a:ext>
            </a:extLst>
          </p:cNvPr>
          <p:cNvSpPr txBox="1"/>
          <p:nvPr/>
        </p:nvSpPr>
        <p:spPr>
          <a:xfrm>
            <a:off x="146957" y="3055656"/>
            <a:ext cx="11898086" cy="3600986"/>
          </a:xfrm>
          <a:prstGeom prst="rect">
            <a:avLst/>
          </a:prstGeom>
          <a:solidFill>
            <a:srgbClr val="4E453A">
              <a:alpha val="70000"/>
            </a:srgbClr>
          </a:solidFill>
          <a:ln w="63500">
            <a:noFill/>
          </a:ln>
        </p:spPr>
        <p:txBody>
          <a:bodyPr wrap="square" rtlCol="0">
            <a:spAutoFit/>
          </a:bodyPr>
          <a:lstStyle/>
          <a:p>
            <a:r>
              <a:rPr lang="en-US" sz="38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Oracle (3 time periods):</a:t>
            </a:r>
          </a:p>
          <a:p>
            <a:pPr marL="571500" indent="-571500">
              <a:buFont typeface="Arial" panose="020B0604020202020204" pitchFamily="34" charset="0"/>
              <a:buChar char="•"/>
            </a:pPr>
            <a:r>
              <a:rPr lang="en-US" sz="38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is addressed as a current world power that will be destroyed in the future (impending event)</a:t>
            </a:r>
          </a:p>
          <a:p>
            <a:pPr marL="571500" indent="-571500">
              <a:buFont typeface="Arial" panose="020B0604020202020204" pitchFamily="34" charset="0"/>
              <a:buChar char="•"/>
            </a:pPr>
            <a:r>
              <a:rPr lang="en-US" sz="38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Overall setting of the oracle is eschatological</a:t>
            </a:r>
          </a:p>
          <a:p>
            <a:pPr marL="571500" indent="-571500">
              <a:buFont typeface="Arial" panose="020B0604020202020204" pitchFamily="34" charset="0"/>
              <a:buChar char="•"/>
            </a:pPr>
            <a:r>
              <a:rPr lang="en-US" sz="38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Interim (present day) fulfillment described is the fall of Assyria</a:t>
            </a:r>
          </a:p>
        </p:txBody>
      </p:sp>
    </p:spTree>
    <p:extLst>
      <p:ext uri="{BB962C8B-B14F-4D97-AF65-F5344CB8AC3E}">
        <p14:creationId xmlns:p14="http://schemas.microsoft.com/office/powerpoint/2010/main" val="5323788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4" name="Picture 2" descr="BaalZig.jpg                                                    00000002Iraq/Babylon                   BA9F7D9C:">
            <a:extLst>
              <a:ext uri="{FF2B5EF4-FFF2-40B4-BE49-F238E27FC236}">
                <a16:creationId xmlns:a16="http://schemas.microsoft.com/office/drawing/2014/main" id="{E9EA9294-9CCC-65A1-5DF9-544F1D77B6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7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130629" y="161127"/>
            <a:ext cx="3325493" cy="677108"/>
          </a:xfrm>
          <a:prstGeom prst="rect">
            <a:avLst/>
          </a:prstGeom>
          <a:solidFill>
            <a:srgbClr val="4E453A">
              <a:alpha val="70000"/>
            </a:srgbClr>
          </a:solidFill>
          <a:ln w="63500">
            <a:noFill/>
          </a:ln>
        </p:spPr>
        <p:txBody>
          <a:bodyPr wrap="square" rtlCol="0">
            <a:spAutoFit/>
          </a:bodyPr>
          <a:lstStyle/>
          <a:p>
            <a:pPr algn="ct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Babylon?</a:t>
            </a:r>
            <a:endPar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F80B0DE-C214-D859-5AF6-DF601B2A93CE}"/>
              </a:ext>
            </a:extLst>
          </p:cNvPr>
          <p:cNvSpPr txBox="1"/>
          <p:nvPr/>
        </p:nvSpPr>
        <p:spPr>
          <a:xfrm>
            <a:off x="526927" y="4769706"/>
            <a:ext cx="11096804" cy="1846659"/>
          </a:xfrm>
          <a:prstGeom prst="rect">
            <a:avLst/>
          </a:prstGeom>
          <a:solidFill>
            <a:srgbClr val="4E453A">
              <a:alpha val="70000"/>
            </a:srgbClr>
          </a:solidFill>
          <a:ln w="63500">
            <a:noFill/>
          </a:ln>
        </p:spPr>
        <p:txBody>
          <a:bodyPr wrap="square" rtlCol="0">
            <a:spAutoFit/>
          </a:bodyPr>
          <a:lstStyle/>
          <a:p>
            <a:pPr marL="571500" indent="-571500">
              <a:buFont typeface="Arial" panose="020B0604020202020204" pitchFamily="34" charset="0"/>
              <a:buChar char="•"/>
            </a:pP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World Power in Isaiah’s Day (740-680BC):</a:t>
            </a:r>
          </a:p>
          <a:p>
            <a:pPr marL="571500" indent="-571500">
              <a:buFont typeface="Arial" panose="020B0604020202020204" pitchFamily="34" charset="0"/>
              <a:buChar char="•"/>
            </a:pP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became a military power around 612BC</a:t>
            </a:r>
          </a:p>
          <a:p>
            <a:pPr marL="571500" indent="-571500">
              <a:buFont typeface="Arial" panose="020B0604020202020204" pitchFamily="34" charset="0"/>
              <a:buChar char="•"/>
            </a:pP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Jerusalem destroyed in 586BC </a:t>
            </a:r>
          </a:p>
        </p:txBody>
      </p:sp>
      <p:sp>
        <p:nvSpPr>
          <p:cNvPr id="5" name="TextBox 4">
            <a:extLst>
              <a:ext uri="{FF2B5EF4-FFF2-40B4-BE49-F238E27FC236}">
                <a16:creationId xmlns:a16="http://schemas.microsoft.com/office/drawing/2014/main" id="{B87B7F1E-07AB-69AE-D722-A946AEFA0DC1}"/>
              </a:ext>
            </a:extLst>
          </p:cNvPr>
          <p:cNvSpPr txBox="1"/>
          <p:nvPr/>
        </p:nvSpPr>
        <p:spPr>
          <a:xfrm>
            <a:off x="9442526" y="4772548"/>
            <a:ext cx="1979724" cy="677108"/>
          </a:xfrm>
          <a:prstGeom prst="rect">
            <a:avLst/>
          </a:prstGeom>
          <a:noFill/>
          <a:ln w="63500">
            <a:noFill/>
          </a:ln>
        </p:spPr>
        <p:txBody>
          <a:bodyPr wrap="square" rtlCol="0">
            <a:spAutoFit/>
          </a:bodyPr>
          <a:lstStyle/>
          <a:p>
            <a:pPr algn="ctr"/>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endParaRPr lang="en-US" sz="32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67285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4" name="Picture 2" descr="BaalZig.jpg                                                    00000002Iraq/Babylon                   BA9F7D9C:">
            <a:extLst>
              <a:ext uri="{FF2B5EF4-FFF2-40B4-BE49-F238E27FC236}">
                <a16:creationId xmlns:a16="http://schemas.microsoft.com/office/drawing/2014/main" id="{E9EA9294-9CCC-65A1-5DF9-544F1D77B6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7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130629" y="161127"/>
            <a:ext cx="3325493" cy="677108"/>
          </a:xfrm>
          <a:prstGeom prst="rect">
            <a:avLst/>
          </a:prstGeom>
          <a:solidFill>
            <a:srgbClr val="4E453A">
              <a:alpha val="70000"/>
            </a:srgbClr>
          </a:solidFill>
          <a:ln w="63500">
            <a:noFill/>
          </a:ln>
        </p:spPr>
        <p:txBody>
          <a:bodyPr wrap="square" rtlCol="0">
            <a:spAutoFit/>
          </a:bodyPr>
          <a:lstStyle/>
          <a:p>
            <a:pPr algn="ct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Babylon?</a:t>
            </a:r>
            <a:endParaRPr lang="en-US" sz="32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F80B0DE-C214-D859-5AF6-DF601B2A93CE}"/>
              </a:ext>
            </a:extLst>
          </p:cNvPr>
          <p:cNvSpPr txBox="1"/>
          <p:nvPr/>
        </p:nvSpPr>
        <p:spPr>
          <a:xfrm>
            <a:off x="6646" y="4413248"/>
            <a:ext cx="12185354" cy="2431435"/>
          </a:xfrm>
          <a:prstGeom prst="rect">
            <a:avLst/>
          </a:prstGeom>
          <a:solidFill>
            <a:srgbClr val="4E453A">
              <a:alpha val="70000"/>
            </a:srgbClr>
          </a:solidFill>
          <a:ln w="63500">
            <a:noFill/>
          </a:ln>
        </p:spPr>
        <p:txBody>
          <a:bodyPr wrap="square" rtlCol="0">
            <a:spAutoFit/>
          </a:bodyPr>
          <a:lstStyle/>
          <a:p>
            <a:pPr marL="571500" indent="-571500">
              <a:buFont typeface="Arial" panose="020B0604020202020204" pitchFamily="34" charset="0"/>
              <a:buChar char="•"/>
            </a:pPr>
            <a:r>
              <a:rPr lang="en-US" sz="38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was a center for culture and trade</a:t>
            </a:r>
          </a:p>
          <a:p>
            <a:r>
              <a:rPr lang="en-US" sz="38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(Assyrian King Tiglath-Pileser crowned as king in Babylon in 729BC)</a:t>
            </a:r>
          </a:p>
          <a:p>
            <a:pPr marL="571500" indent="-571500">
              <a:buFont typeface="Arial" panose="020B0604020202020204" pitchFamily="34" charset="0"/>
              <a:buChar char="•"/>
            </a:pPr>
            <a:r>
              <a:rPr lang="en-US" sz="38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was a potential ally against Assyria</a:t>
            </a:r>
          </a:p>
          <a:p>
            <a:pPr marL="571500" indent="-571500">
              <a:buFont typeface="Arial" panose="020B0604020202020204" pitchFamily="34" charset="0"/>
              <a:buChar char="•"/>
            </a:pPr>
            <a:r>
              <a:rPr lang="en-US" sz="38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Used in the Bible as a symbol for the City of Man</a:t>
            </a:r>
          </a:p>
        </p:txBody>
      </p:sp>
    </p:spTree>
    <p:extLst>
      <p:ext uri="{BB962C8B-B14F-4D97-AF65-F5344CB8AC3E}">
        <p14:creationId xmlns:p14="http://schemas.microsoft.com/office/powerpoint/2010/main" val="351986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2180408" y="172557"/>
            <a:ext cx="7363641" cy="830997"/>
          </a:xfrm>
          <a:prstGeom prst="rect">
            <a:avLst/>
          </a:prstGeom>
          <a:solidFill>
            <a:srgbClr val="4E453A">
              <a:alpha val="70000"/>
            </a:srgbClr>
          </a:solid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Oracle – 5 Parts</a:t>
            </a:r>
          </a:p>
        </p:txBody>
      </p:sp>
      <p:sp>
        <p:nvSpPr>
          <p:cNvPr id="2" name="TextBox 1">
            <a:extLst>
              <a:ext uri="{FF2B5EF4-FFF2-40B4-BE49-F238E27FC236}">
                <a16:creationId xmlns:a16="http://schemas.microsoft.com/office/drawing/2014/main" id="{FF80B0DE-C214-D859-5AF6-DF601B2A93CE}"/>
              </a:ext>
            </a:extLst>
          </p:cNvPr>
          <p:cNvSpPr txBox="1"/>
          <p:nvPr/>
        </p:nvSpPr>
        <p:spPr>
          <a:xfrm>
            <a:off x="483870" y="3515344"/>
            <a:ext cx="11224260" cy="3170099"/>
          </a:xfrm>
          <a:prstGeom prst="rect">
            <a:avLst/>
          </a:prstGeom>
          <a:solidFill>
            <a:srgbClr val="4E453A">
              <a:alpha val="70000"/>
            </a:srgbClr>
          </a:solidFill>
          <a:ln w="63500">
            <a:noFill/>
          </a:ln>
        </p:spPr>
        <p:txBody>
          <a:bodyPr wrap="square" rtlCol="0">
            <a:spAutoFit/>
          </a:bodyPr>
          <a:lstStyle/>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Day of the Lord (13:2-16)</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 (13:17-22)</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Security and Future of God’s People (14:1-2)</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Babylon’s king (14:3-23)</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Interim fulfillment – Assyrian collapse (14:24-27)</a:t>
            </a:r>
          </a:p>
        </p:txBody>
      </p:sp>
    </p:spTree>
    <p:extLst>
      <p:ext uri="{BB962C8B-B14F-4D97-AF65-F5344CB8AC3E}">
        <p14:creationId xmlns:p14="http://schemas.microsoft.com/office/powerpoint/2010/main" val="35615295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98CCE-0530-D4E9-19F6-DDD00E51D98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4E7F65E-A464-A387-F020-1951458E5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9612EA-03CA-DAC7-8BB3-BC17201B9D03}"/>
              </a:ext>
            </a:extLst>
          </p:cNvPr>
          <p:cNvSpPr txBox="1"/>
          <p:nvPr/>
        </p:nvSpPr>
        <p:spPr>
          <a:xfrm>
            <a:off x="305304" y="5827888"/>
            <a:ext cx="11581391" cy="830997"/>
          </a:xfrm>
          <a:prstGeom prst="rect">
            <a:avLst/>
          </a:prstGeom>
          <a:solidFill>
            <a:srgbClr val="0E202E"/>
          </a:solidFill>
          <a:ln w="63500">
            <a:noFill/>
          </a:ln>
        </p:spPr>
        <p:txBody>
          <a:bodyPr wrap="square" rtlCol="0">
            <a:spAutoFit/>
          </a:bodyPr>
          <a:lstStyle/>
          <a:p>
            <a:pPr algn="ctr"/>
            <a:r>
              <a:rPr lang="en-US" sz="4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world events are most on your mind?</a:t>
            </a:r>
          </a:p>
        </p:txBody>
      </p:sp>
    </p:spTree>
    <p:extLst>
      <p:ext uri="{BB962C8B-B14F-4D97-AF65-F5344CB8AC3E}">
        <p14:creationId xmlns:p14="http://schemas.microsoft.com/office/powerpoint/2010/main" val="5208961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6DA4781-A119-747F-E670-FB061F0F94E0}"/>
              </a:ext>
            </a:extLst>
          </p:cNvPr>
          <p:cNvGrpSpPr/>
          <p:nvPr/>
        </p:nvGrpSpPr>
        <p:grpSpPr>
          <a:xfrm>
            <a:off x="0" y="0"/>
            <a:ext cx="12192000" cy="6864014"/>
            <a:chOff x="0" y="0"/>
            <a:chExt cx="12192000" cy="6864014"/>
          </a:xfrm>
        </p:grpSpPr>
        <p:pic>
          <p:nvPicPr>
            <p:cNvPr id="1026" name="Picture 2">
              <a:extLst>
                <a:ext uri="{FF2B5EF4-FFF2-40B4-BE49-F238E27FC236}">
                  <a16:creationId xmlns:a16="http://schemas.microsoft.com/office/drawing/2014/main" id="{E98A687D-FDFB-35BF-5C34-4C3F28ADC5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966"/>
            <a:stretch/>
          </p:blipFill>
          <p:spPr bwMode="auto">
            <a:xfrm>
              <a:off x="0" y="0"/>
              <a:ext cx="12192000" cy="6864014"/>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Manual Operation 3">
              <a:extLst>
                <a:ext uri="{FF2B5EF4-FFF2-40B4-BE49-F238E27FC236}">
                  <a16:creationId xmlns:a16="http://schemas.microsoft.com/office/drawing/2014/main" id="{0F21A36B-B2CA-8CC0-2B62-D8F50778E238}"/>
                </a:ext>
              </a:extLst>
            </p:cNvPr>
            <p:cNvSpPr/>
            <p:nvPr/>
          </p:nvSpPr>
          <p:spPr>
            <a:xfrm flipV="1">
              <a:off x="7987621" y="2981885"/>
              <a:ext cx="371959" cy="1119753"/>
            </a:xfrm>
            <a:prstGeom prst="flowChartManualOperat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fire&#10;&#10;Description automatically generated">
              <a:extLst>
                <a:ext uri="{FF2B5EF4-FFF2-40B4-BE49-F238E27FC236}">
                  <a16:creationId xmlns:a16="http://schemas.microsoft.com/office/drawing/2014/main" id="{D0BAE8EF-29AE-DC50-2947-9FA201917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554" y="2185261"/>
              <a:ext cx="552092" cy="905112"/>
            </a:xfrm>
            <a:prstGeom prst="rect">
              <a:avLst/>
            </a:prstGeom>
          </p:spPr>
        </p:pic>
      </p:grpSp>
      <p:sp>
        <p:nvSpPr>
          <p:cNvPr id="3" name="TextBox 2">
            <a:extLst>
              <a:ext uri="{FF2B5EF4-FFF2-40B4-BE49-F238E27FC236}">
                <a16:creationId xmlns:a16="http://schemas.microsoft.com/office/drawing/2014/main" id="{E5D06466-7335-A9A1-040E-3CAA683D828F}"/>
              </a:ext>
            </a:extLst>
          </p:cNvPr>
          <p:cNvSpPr txBox="1"/>
          <p:nvPr/>
        </p:nvSpPr>
        <p:spPr>
          <a:xfrm>
            <a:off x="130629" y="161127"/>
            <a:ext cx="2860544" cy="707886"/>
          </a:xfrm>
          <a:prstGeom prst="rect">
            <a:avLst/>
          </a:prstGeom>
          <a:solidFill>
            <a:srgbClr val="4E453A">
              <a:alpha val="70000"/>
            </a:srgbClr>
          </a:solidFill>
          <a:ln w="63500">
            <a:noFill/>
          </a:ln>
        </p:spPr>
        <p:txBody>
          <a:bodyPr wrap="square" rtlCol="0">
            <a:spAutoFit/>
          </a:bodyPr>
          <a:lstStyle/>
          <a:p>
            <a:pPr algn="ct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130629" y="1926336"/>
            <a:ext cx="10857522" cy="4770537"/>
          </a:xfrm>
          <a:prstGeom prst="rect">
            <a:avLst/>
          </a:prstGeom>
          <a:noFill/>
          <a:ln w="63500">
            <a:noFill/>
          </a:ln>
        </p:spPr>
        <p:txBody>
          <a:bodyPr wrap="square" rtlCol="0">
            <a:spAutoFit/>
          </a:bodyPr>
          <a:lstStyle/>
          <a:p>
            <a:r>
              <a:rPr lang="en-US"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On a bare hill raise a signal;</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cry aloud to them;</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wave the hand for them to enter</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gates of the nobles.</a:t>
            </a:r>
          </a:p>
          <a:p>
            <a:r>
              <a:rPr lang="en-US"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3</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 myself have commanded </a:t>
            </a:r>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my consecrated ones</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have summoned </a:t>
            </a:r>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my mighty men </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execute my anger,</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my proudly exulting ones</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5" name="Rectangle: Rounded Corners 4">
            <a:extLst>
              <a:ext uri="{FF2B5EF4-FFF2-40B4-BE49-F238E27FC236}">
                <a16:creationId xmlns:a16="http://schemas.microsoft.com/office/drawing/2014/main" id="{12982837-40D0-C2B4-4A2B-D8C35538921D}"/>
              </a:ext>
            </a:extLst>
          </p:cNvPr>
          <p:cNvSpPr/>
          <p:nvPr/>
        </p:nvSpPr>
        <p:spPr>
          <a:xfrm>
            <a:off x="6418512" y="195408"/>
            <a:ext cx="5642859" cy="1758405"/>
          </a:xfrm>
          <a:prstGeom prst="roundRect">
            <a:avLst/>
          </a:prstGeom>
          <a:solidFill>
            <a:srgbClr val="00000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Calibri" panose="020F0502020204030204" pitchFamily="34" charset="0"/>
                <a:cs typeface="Calibri" panose="020F0502020204030204" pitchFamily="34" charset="0"/>
              </a:rPr>
              <a:t>God is gathering his army to execute judgment…</a:t>
            </a:r>
          </a:p>
        </p:txBody>
      </p:sp>
    </p:spTree>
    <p:extLst>
      <p:ext uri="{BB962C8B-B14F-4D97-AF65-F5344CB8AC3E}">
        <p14:creationId xmlns:p14="http://schemas.microsoft.com/office/powerpoint/2010/main" val="35657172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61BB1FC-807A-2223-5E16-52477AD9F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23"/>
            <a:ext cx="12255754" cy="68319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1977140" cy="677108"/>
          </a:xfrm>
          <a:prstGeom prst="rect">
            <a:avLst/>
          </a:prstGeom>
          <a:solidFill>
            <a:srgbClr val="240102">
              <a:alpha val="60000"/>
            </a:srgbClr>
          </a:solid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301111" y="904888"/>
            <a:ext cx="8718903" cy="5632311"/>
          </a:xfrm>
          <a:prstGeom prst="rect">
            <a:avLst/>
          </a:prstGeom>
          <a:solidFill>
            <a:srgbClr val="240102">
              <a:alpha val="6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4</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sound of a tumult is on the mountains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as of a great multitude!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sound of an uproar of kingdoms,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of nations gathering together!</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Lord of hosts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is mustering</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 host for battle.</a:t>
            </a:r>
          </a:p>
          <a:p>
            <a:r>
              <a:rPr lang="en-US" sz="3600" b="1" baseline="30000">
                <a:effectLst>
                  <a:glow rad="101600">
                    <a:schemeClr val="bg1"/>
                  </a:glow>
                </a:effectLst>
                <a:latin typeface="Calibri" panose="020F0502020204030204" pitchFamily="34" charset="0"/>
                <a:cs typeface="Calibri" panose="020F0502020204030204" pitchFamily="34" charset="0"/>
              </a:rPr>
              <a:t>5</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come from a distant land,</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from the end of the heavens,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Lord and the weapons of his indignation,</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to destroy the whole land.</a:t>
            </a:r>
          </a:p>
        </p:txBody>
      </p:sp>
      <p:sp>
        <p:nvSpPr>
          <p:cNvPr id="5" name="Rectangle: Rounded Corners 4">
            <a:extLst>
              <a:ext uri="{FF2B5EF4-FFF2-40B4-BE49-F238E27FC236}">
                <a16:creationId xmlns:a16="http://schemas.microsoft.com/office/drawing/2014/main" id="{37B5B672-81FE-B068-F7BE-D1146CE0A91D}"/>
              </a:ext>
            </a:extLst>
          </p:cNvPr>
          <p:cNvSpPr/>
          <p:nvPr/>
        </p:nvSpPr>
        <p:spPr>
          <a:xfrm>
            <a:off x="6679770" y="3139857"/>
            <a:ext cx="4680488" cy="1162372"/>
          </a:xfrm>
          <a:prstGeom prst="roundRect">
            <a:avLst/>
          </a:prstGeom>
          <a:solidFill>
            <a:srgbClr val="29000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Calibri" panose="020F0502020204030204" pitchFamily="34" charset="0"/>
                <a:cs typeface="Calibri" panose="020F0502020204030204" pitchFamily="34" charset="0"/>
              </a:rPr>
              <a:t>Yahweh of Hosts</a:t>
            </a:r>
          </a:p>
          <a:p>
            <a:pPr algn="ctr"/>
            <a:r>
              <a:rPr lang="en-US" sz="3600" b="1">
                <a:latin typeface="Calibri" panose="020F0502020204030204" pitchFamily="34" charset="0"/>
                <a:cs typeface="Calibri" panose="020F0502020204030204" pitchFamily="34" charset="0"/>
              </a:rPr>
              <a:t>(20x in Chapters 13-23)</a:t>
            </a:r>
          </a:p>
        </p:txBody>
      </p:sp>
    </p:spTree>
    <p:extLst>
      <p:ext uri="{BB962C8B-B14F-4D97-AF65-F5344CB8AC3E}">
        <p14:creationId xmlns:p14="http://schemas.microsoft.com/office/powerpoint/2010/main" val="12784803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61BB1FC-807A-2223-5E16-52477AD9F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23"/>
            <a:ext cx="12255754" cy="68319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2008136" cy="677108"/>
          </a:xfrm>
          <a:prstGeom prst="rect">
            <a:avLst/>
          </a:prstGeom>
          <a:solidFill>
            <a:srgbClr val="240102">
              <a:alpha val="60000"/>
            </a:srgbClr>
          </a:solid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301111" y="1447328"/>
            <a:ext cx="9602306" cy="5078313"/>
          </a:xfrm>
          <a:prstGeom prst="rect">
            <a:avLst/>
          </a:prstGeom>
          <a:solidFill>
            <a:srgbClr val="240102">
              <a:alpha val="6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6</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Wail, for the day of the Lord is near;</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as destruction from the Almighty it will come!</a:t>
            </a:r>
          </a:p>
          <a:p>
            <a:r>
              <a:rPr lang="en-US" sz="3600" b="1" baseline="30000">
                <a:effectLst>
                  <a:glow rad="101600">
                    <a:schemeClr val="bg1">
                      <a:alpha val="80000"/>
                    </a:schemeClr>
                  </a:glow>
                </a:effectLst>
                <a:latin typeface="Calibri" panose="020F0502020204030204" pitchFamily="34" charset="0"/>
                <a:cs typeface="Calibri" panose="020F0502020204030204" pitchFamily="34" charset="0"/>
              </a:rPr>
              <a:t>7</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Therefore all hands will be feeble,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every human heart will melt.</a:t>
            </a:r>
          </a:p>
          <a:p>
            <a:r>
              <a:rPr lang="en-US" sz="3600" b="1" baseline="30000">
                <a:effectLst>
                  <a:glow rad="101600">
                    <a:schemeClr val="bg1">
                      <a:alpha val="80000"/>
                    </a:schemeClr>
                  </a:glow>
                </a:effectLst>
                <a:latin typeface="Calibri" panose="020F0502020204030204" pitchFamily="34" charset="0"/>
                <a:cs typeface="Calibri" panose="020F0502020204030204" pitchFamily="34" charset="0"/>
              </a:rPr>
              <a:t>8</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will be dismayed:</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pangs and agony will seize them;</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will be in anguish like a woman in labor.</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They will look aghast at one another;</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their faces will be aflame.</a:t>
            </a:r>
          </a:p>
        </p:txBody>
      </p:sp>
    </p:spTree>
    <p:extLst>
      <p:ext uri="{BB962C8B-B14F-4D97-AF65-F5344CB8AC3E}">
        <p14:creationId xmlns:p14="http://schemas.microsoft.com/office/powerpoint/2010/main" val="20144402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61BB1FC-807A-2223-5E16-52477AD9F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23"/>
            <a:ext cx="12255754" cy="68319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1977140" cy="677108"/>
          </a:xfrm>
          <a:prstGeom prst="rect">
            <a:avLst/>
          </a:prstGeom>
          <a:solidFill>
            <a:srgbClr val="240102">
              <a:alpha val="60000"/>
            </a:srgbClr>
          </a:solid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595579" y="4429274"/>
            <a:ext cx="9602306" cy="2308324"/>
          </a:xfrm>
          <a:prstGeom prst="rect">
            <a:avLst/>
          </a:prstGeom>
          <a:solidFill>
            <a:srgbClr val="240102">
              <a:alpha val="6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9</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the day of the Lord comes,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cruel</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with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wrath</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fierce anger</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to make the land a desolation</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to destroy its sinners from it.</a:t>
            </a:r>
          </a:p>
        </p:txBody>
      </p:sp>
    </p:spTree>
    <p:extLst>
      <p:ext uri="{BB962C8B-B14F-4D97-AF65-F5344CB8AC3E}">
        <p14:creationId xmlns:p14="http://schemas.microsoft.com/office/powerpoint/2010/main" val="1980739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615B1956-FA75-5EF0-A63B-3908BB543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1977140" cy="677108"/>
          </a:xfrm>
          <a:prstGeom prst="rect">
            <a:avLst/>
          </a:prstGeom>
          <a:solidFill>
            <a:srgbClr val="240102">
              <a:alpha val="50000"/>
            </a:srgbClr>
          </a:solid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837647" y="4429274"/>
            <a:ext cx="10516706" cy="2308324"/>
          </a:xfrm>
          <a:prstGeom prst="rect">
            <a:avLst/>
          </a:prstGeom>
          <a:solidFill>
            <a:srgbClr val="240102">
              <a:alpha val="5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10</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the stars of the heavens and their constellations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will not give their light;</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sun will be dark at its rising,</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 moon will not shed its light.</a:t>
            </a:r>
          </a:p>
        </p:txBody>
      </p:sp>
    </p:spTree>
    <p:extLst>
      <p:ext uri="{BB962C8B-B14F-4D97-AF65-F5344CB8AC3E}">
        <p14:creationId xmlns:p14="http://schemas.microsoft.com/office/powerpoint/2010/main" val="263676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615B1956-FA75-5EF0-A63B-3908BB543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1977140" cy="677108"/>
          </a:xfrm>
          <a:prstGeom prst="rect">
            <a:avLst/>
          </a:prstGeom>
          <a:solidFill>
            <a:srgbClr val="240102">
              <a:alpha val="50000"/>
            </a:srgbClr>
          </a:solid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837647" y="3321278"/>
            <a:ext cx="10516706" cy="3416320"/>
          </a:xfrm>
          <a:prstGeom prst="rect">
            <a:avLst/>
          </a:prstGeom>
          <a:solidFill>
            <a:srgbClr val="240102">
              <a:alpha val="5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11</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 will punish the world for its evil</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 wicked for their iniquity;</a:t>
            </a:r>
          </a:p>
          <a:p>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 will put an end to the pomp of the arrogant</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lay low the pompous pride of the ruthless</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12</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 will make people more rare than fine gold,</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mankind than the gold of Ophir.</a:t>
            </a:r>
          </a:p>
        </p:txBody>
      </p:sp>
      <p:sp>
        <p:nvSpPr>
          <p:cNvPr id="4" name="Rectangle: Rounded Corners 3">
            <a:extLst>
              <a:ext uri="{FF2B5EF4-FFF2-40B4-BE49-F238E27FC236}">
                <a16:creationId xmlns:a16="http://schemas.microsoft.com/office/drawing/2014/main" id="{E56DAEBD-1845-7494-81E1-C1A79819BC20}"/>
              </a:ext>
            </a:extLst>
          </p:cNvPr>
          <p:cNvSpPr/>
          <p:nvPr/>
        </p:nvSpPr>
        <p:spPr>
          <a:xfrm>
            <a:off x="5077540" y="2041679"/>
            <a:ext cx="6276813" cy="1162372"/>
          </a:xfrm>
          <a:prstGeom prst="roundRect">
            <a:avLst/>
          </a:prstGeom>
          <a:solidFill>
            <a:srgbClr val="29000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Calibri" panose="020F0502020204030204" pitchFamily="34" charset="0"/>
                <a:cs typeface="Calibri" panose="020F0502020204030204" pitchFamily="34" charset="0"/>
              </a:rPr>
              <a:t>Oracle concerning Babylon…</a:t>
            </a:r>
          </a:p>
          <a:p>
            <a:pPr algn="ctr"/>
            <a:r>
              <a:rPr lang="en-US" sz="3600" b="1">
                <a:latin typeface="Calibri" panose="020F0502020204030204" pitchFamily="34" charset="0"/>
                <a:cs typeface="Calibri" panose="020F0502020204030204" pitchFamily="34" charset="0"/>
              </a:rPr>
              <a:t>Yet world-wide in its effect!</a:t>
            </a:r>
          </a:p>
        </p:txBody>
      </p:sp>
      <p:grpSp>
        <p:nvGrpSpPr>
          <p:cNvPr id="5" name="Group 4">
            <a:extLst>
              <a:ext uri="{FF2B5EF4-FFF2-40B4-BE49-F238E27FC236}">
                <a16:creationId xmlns:a16="http://schemas.microsoft.com/office/drawing/2014/main" id="{C9F5B99E-C209-375F-5B34-23ED2283723D}"/>
              </a:ext>
            </a:extLst>
          </p:cNvPr>
          <p:cNvGrpSpPr>
            <a:grpSpLocks noChangeAspect="1"/>
          </p:cNvGrpSpPr>
          <p:nvPr/>
        </p:nvGrpSpPr>
        <p:grpSpPr>
          <a:xfrm flipH="1">
            <a:off x="837872" y="918051"/>
            <a:ext cx="2280417" cy="2286000"/>
            <a:chOff x="9029700" y="534924"/>
            <a:chExt cx="2006600" cy="2055876"/>
          </a:xfrm>
        </p:grpSpPr>
        <p:sp>
          <p:nvSpPr>
            <p:cNvPr id="6" name="Rectangle: Rounded Corners 5">
              <a:extLst>
                <a:ext uri="{FF2B5EF4-FFF2-40B4-BE49-F238E27FC236}">
                  <a16:creationId xmlns:a16="http://schemas.microsoft.com/office/drawing/2014/main" id="{1DCBBF07-02B5-4BC0-4F3B-6FAD8958DF04}"/>
                </a:ext>
              </a:extLst>
            </p:cNvPr>
            <p:cNvSpPr/>
            <p:nvPr/>
          </p:nvSpPr>
          <p:spPr>
            <a:xfrm>
              <a:off x="9029700" y="534924"/>
              <a:ext cx="2006600" cy="205587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06DAA6-3AA2-4B39-BFA3-970AB12DAF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104" l="10000" r="90000">
                          <a14:foregroundMark x1="27708" y1="90104" x2="27708" y2="90104"/>
                          <a14:foregroundMark x1="36979" y1="89531" x2="36979" y2="89531"/>
                          <a14:foregroundMark x1="41458" y1="89531" x2="41458" y2="89531"/>
                          <a14:foregroundMark x1="25781" y1="90104" x2="25781" y2="90104"/>
                          <a14:foregroundMark x1="24375" y1="90104" x2="24375" y2="90104"/>
                          <a14:foregroundMark x1="53229" y1="89844" x2="53229" y2="89844"/>
                          <a14:foregroundMark x1="68646" y1="90104" x2="68646" y2="90104"/>
                          <a14:foregroundMark x1="70625" y1="90104" x2="70625" y2="90104"/>
                          <a14:foregroundMark x1="72292" y1="89844" x2="72292" y2="89844"/>
                        </a14:backgroundRemoval>
                      </a14:imgEffect>
                    </a14:imgLayer>
                  </a14:imgProps>
                </a:ext>
                <a:ext uri="{28A0092B-C50C-407E-A947-70E740481C1C}">
                  <a14:useLocalDpi xmlns:a14="http://schemas.microsoft.com/office/drawing/2010/main" val="0"/>
                </a:ext>
              </a:extLst>
            </a:blip>
            <a:srcRect l="23691" t="10330" r="19476" b="6858"/>
            <a:stretch/>
          </p:blipFill>
          <p:spPr bwMode="auto">
            <a:xfrm flipH="1">
              <a:off x="9236538" y="697480"/>
              <a:ext cx="1179789" cy="1719072"/>
            </a:xfrm>
            <a:prstGeom prst="rect">
              <a:avLst/>
            </a:prstGeom>
            <a:noFill/>
            <a:effectLst>
              <a:glow rad="76200">
                <a:schemeClr val="tx1">
                  <a:alpha val="80000"/>
                </a:schemeClr>
              </a:glo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49A5DA9-5B1C-0EAD-902F-C3B110EE5A5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500" b="90000" l="8376" r="89848">
                          <a14:foregroundMark x1="8629" y1="76250" x2="8629" y2="76250"/>
                          <a14:foregroundMark x1="58122" y1="6500" x2="58122" y2="6500"/>
                          <a14:backgroundMark x1="46954" y1="76250" x2="46954" y2="76250"/>
                        </a14:backgroundRemoval>
                      </a14:imgEffect>
                    </a14:imgLayer>
                  </a14:imgProps>
                </a:ext>
                <a:ext uri="{28A0092B-C50C-407E-A947-70E740481C1C}">
                  <a14:useLocalDpi xmlns:a14="http://schemas.microsoft.com/office/drawing/2010/main" val="0"/>
                </a:ext>
              </a:extLst>
            </a:blip>
            <a:srcRect r="9808" b="18298"/>
            <a:stretch/>
          </p:blipFill>
          <p:spPr bwMode="auto">
            <a:xfrm>
              <a:off x="10101994" y="1103559"/>
              <a:ext cx="730938" cy="1344168"/>
            </a:xfrm>
            <a:prstGeom prst="rect">
              <a:avLst/>
            </a:prstGeom>
            <a:noFill/>
            <a:effectLst>
              <a:glow rad="139700">
                <a:schemeClr val="tx1">
                  <a:alpha val="80000"/>
                </a:schemeClr>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7232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615B1956-FA75-5EF0-A63B-3908BB543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1977140" cy="677108"/>
          </a:xfrm>
          <a:prstGeom prst="rect">
            <a:avLst/>
          </a:prstGeom>
          <a:solidFill>
            <a:srgbClr val="240102">
              <a:alpha val="50000"/>
            </a:srgbClr>
          </a:solid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837647" y="4220180"/>
            <a:ext cx="10516706" cy="2308324"/>
          </a:xfrm>
          <a:prstGeom prst="rect">
            <a:avLst/>
          </a:prstGeom>
          <a:solidFill>
            <a:srgbClr val="240102">
              <a:alpha val="5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13</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Therefore I will make the heavens tremble,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 earth will be shaken out of its place,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the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wrath</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of the Lord of hosts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in the day of his fierce anger.</a:t>
            </a:r>
          </a:p>
        </p:txBody>
      </p:sp>
    </p:spTree>
    <p:extLst>
      <p:ext uri="{BB962C8B-B14F-4D97-AF65-F5344CB8AC3E}">
        <p14:creationId xmlns:p14="http://schemas.microsoft.com/office/powerpoint/2010/main" val="4210467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61BB1FC-807A-2223-5E16-52477AD9F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23"/>
            <a:ext cx="12255754" cy="68319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1977140" cy="677108"/>
          </a:xfrm>
          <a:prstGeom prst="rect">
            <a:avLst/>
          </a:prstGeom>
          <a:solidFill>
            <a:srgbClr val="240102">
              <a:alpha val="60000"/>
            </a:srgbClr>
          </a:solid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301111" y="1105287"/>
            <a:ext cx="9090862" cy="5632311"/>
          </a:xfrm>
          <a:prstGeom prst="rect">
            <a:avLst/>
          </a:prstGeom>
          <a:solidFill>
            <a:srgbClr val="240102">
              <a:alpha val="6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14</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like a hunted gazelle,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or like sheep with none to gather them,</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each will turn to his own people,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each will flee to his own land.</a:t>
            </a:r>
          </a:p>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15</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Whoever is found will be thrust through,</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whoever is caught will fall by the sword.</a:t>
            </a:r>
          </a:p>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16</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Their infants will be dashed in pieces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before their eyes;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their houses will be plundered</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their wives ravished.</a:t>
            </a:r>
          </a:p>
        </p:txBody>
      </p:sp>
      <p:sp>
        <p:nvSpPr>
          <p:cNvPr id="4" name="Rectangle: Rounded Corners 3">
            <a:extLst>
              <a:ext uri="{FF2B5EF4-FFF2-40B4-BE49-F238E27FC236}">
                <a16:creationId xmlns:a16="http://schemas.microsoft.com/office/drawing/2014/main" id="{0DECCABE-1606-196C-277F-372127BA9476}"/>
              </a:ext>
            </a:extLst>
          </p:cNvPr>
          <p:cNvSpPr/>
          <p:nvPr/>
        </p:nvSpPr>
        <p:spPr>
          <a:xfrm>
            <a:off x="6668701" y="4377757"/>
            <a:ext cx="5445809" cy="2359841"/>
          </a:xfrm>
          <a:prstGeom prst="roundRect">
            <a:avLst/>
          </a:prstGeom>
          <a:solidFill>
            <a:srgbClr val="290001"/>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latin typeface="Calibri" panose="020F0502020204030204" pitchFamily="34" charset="0"/>
                <a:cs typeface="Calibri" panose="020F0502020204030204" pitchFamily="34" charset="0"/>
              </a:rPr>
              <a:t>God will remove his restraining hand – violence and evil will rule.</a:t>
            </a:r>
          </a:p>
        </p:txBody>
      </p:sp>
    </p:spTree>
    <p:extLst>
      <p:ext uri="{BB962C8B-B14F-4D97-AF65-F5344CB8AC3E}">
        <p14:creationId xmlns:p14="http://schemas.microsoft.com/office/powerpoint/2010/main" val="333069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2180408" y="172557"/>
            <a:ext cx="7363641" cy="830997"/>
          </a:xfrm>
          <a:prstGeom prst="rect">
            <a:avLst/>
          </a:prstGeom>
          <a:solidFill>
            <a:srgbClr val="4E453A">
              <a:alpha val="70000"/>
            </a:srgbClr>
          </a:solid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Oracle – 5 Parts</a:t>
            </a:r>
          </a:p>
        </p:txBody>
      </p:sp>
      <p:sp>
        <p:nvSpPr>
          <p:cNvPr id="2" name="TextBox 1">
            <a:extLst>
              <a:ext uri="{FF2B5EF4-FFF2-40B4-BE49-F238E27FC236}">
                <a16:creationId xmlns:a16="http://schemas.microsoft.com/office/drawing/2014/main" id="{FF80B0DE-C214-D859-5AF6-DF601B2A93CE}"/>
              </a:ext>
            </a:extLst>
          </p:cNvPr>
          <p:cNvSpPr txBox="1"/>
          <p:nvPr/>
        </p:nvSpPr>
        <p:spPr>
          <a:xfrm>
            <a:off x="483870" y="3515344"/>
            <a:ext cx="11224260" cy="3170099"/>
          </a:xfrm>
          <a:prstGeom prst="rect">
            <a:avLst/>
          </a:prstGeom>
          <a:solidFill>
            <a:srgbClr val="4E453A">
              <a:alpha val="70000"/>
            </a:srgbClr>
          </a:solidFill>
          <a:ln w="63500">
            <a:noFill/>
          </a:ln>
        </p:spPr>
        <p:txBody>
          <a:bodyPr wrap="square" rtlCol="0">
            <a:spAutoFit/>
          </a:bodyPr>
          <a:lstStyle/>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Day of the Lord (13:2-16)</a:t>
            </a:r>
          </a:p>
          <a:p>
            <a:pPr marL="742950" indent="-742950">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 (13:17-22)</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Security and Future of God’s People (14:1-2)</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Babylon’s king (14:3-23)</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Interim fulfillment – Assyrian collapse (14:24-27)</a:t>
            </a:r>
          </a:p>
        </p:txBody>
      </p:sp>
    </p:spTree>
    <p:extLst>
      <p:ext uri="{BB962C8B-B14F-4D97-AF65-F5344CB8AC3E}">
        <p14:creationId xmlns:p14="http://schemas.microsoft.com/office/powerpoint/2010/main" val="30689665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C0C990F-E3B1-D1D7-8B14-3A0483A509B8}"/>
              </a:ext>
            </a:extLst>
          </p:cNvPr>
          <p:cNvPicPr>
            <a:picLocks noChangeAspect="1"/>
          </p:cNvPicPr>
          <p:nvPr/>
        </p:nvPicPr>
        <p:blipFill>
          <a:blip r:embed="rId2"/>
          <a:stretch>
            <a:fillRect/>
          </a:stretch>
        </p:blipFill>
        <p:spPr>
          <a:xfrm>
            <a:off x="7198519" y="0"/>
            <a:ext cx="4993481" cy="6858000"/>
          </a:xfrm>
          <a:prstGeom prst="rect">
            <a:avLst/>
          </a:prstGeom>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1977140" cy="677108"/>
          </a:xfrm>
          <a:prstGeom prst="rect">
            <a:avLst/>
          </a:prstGeom>
          <a:no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261921" y="1046968"/>
            <a:ext cx="6936598" cy="5078313"/>
          </a:xfrm>
          <a:prstGeom prst="rect">
            <a:avLst/>
          </a:prstGeom>
          <a:no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17</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Behold, I am stirring up the Medes against them,</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who have no regard for silver</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do not delight in gold.</a:t>
            </a:r>
          </a:p>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18</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Their bows will slaughter the young men;</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will have no mercy on the fruit of the womb;</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their eyes will not pity children.</a:t>
            </a:r>
          </a:p>
        </p:txBody>
      </p:sp>
    </p:spTree>
    <p:extLst>
      <p:ext uri="{BB962C8B-B14F-4D97-AF65-F5344CB8AC3E}">
        <p14:creationId xmlns:p14="http://schemas.microsoft.com/office/powerpoint/2010/main" val="4124703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98CCE-0530-D4E9-19F6-DDD00E51D981}"/>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063DABD-0ACC-9172-A3CF-10201D97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9612EA-03CA-DAC7-8BB3-BC17201B9D03}"/>
              </a:ext>
            </a:extLst>
          </p:cNvPr>
          <p:cNvSpPr txBox="1"/>
          <p:nvPr/>
        </p:nvSpPr>
        <p:spPr>
          <a:xfrm>
            <a:off x="305304" y="5827888"/>
            <a:ext cx="11581391" cy="830997"/>
          </a:xfrm>
          <a:prstGeom prst="rect">
            <a:avLst/>
          </a:prstGeom>
          <a:solidFill>
            <a:srgbClr val="0E202E"/>
          </a:solidFill>
          <a:ln w="63500">
            <a:noFill/>
          </a:ln>
        </p:spPr>
        <p:txBody>
          <a:bodyPr wrap="square" rtlCol="0">
            <a:spAutoFit/>
          </a:bodyPr>
          <a:lstStyle/>
          <a:p>
            <a:pPr algn="ctr"/>
            <a:r>
              <a:rPr lang="en-US" sz="4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What events in your own life worry you?</a:t>
            </a:r>
          </a:p>
        </p:txBody>
      </p:sp>
    </p:spTree>
    <p:extLst>
      <p:ext uri="{BB962C8B-B14F-4D97-AF65-F5344CB8AC3E}">
        <p14:creationId xmlns:p14="http://schemas.microsoft.com/office/powerpoint/2010/main" val="9981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D1F73A71-2D6C-84EA-F0D4-5F46822FF3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75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1977140" cy="677108"/>
          </a:xfrm>
          <a:prstGeom prst="rect">
            <a:avLst/>
          </a:prstGeom>
          <a:no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effectLst>
                  <a:glow rad="101600">
                    <a:schemeClr val="bg1"/>
                  </a:glow>
                </a:effectLst>
              </a:rPr>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301111" y="4429274"/>
            <a:ext cx="8625913" cy="2308324"/>
          </a:xfrm>
          <a:prstGeom prst="rect">
            <a:avLst/>
          </a:prstGeom>
          <a:solidFill>
            <a:srgbClr val="2A0C05">
              <a:alpha val="7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19</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Babylon, the glory of kingdoms,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splendor and pomp of the Chaldeans,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will be like Sodom and Gomorrah</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when God overthrew them.</a:t>
            </a:r>
          </a:p>
        </p:txBody>
      </p:sp>
    </p:spTree>
    <p:extLst>
      <p:ext uri="{BB962C8B-B14F-4D97-AF65-F5344CB8AC3E}">
        <p14:creationId xmlns:p14="http://schemas.microsoft.com/office/powerpoint/2010/main" val="682488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D1F73A71-2D6C-84EA-F0D4-5F46822FF3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75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301111" y="120402"/>
            <a:ext cx="1977140" cy="677108"/>
          </a:xfrm>
          <a:prstGeom prst="rect">
            <a:avLst/>
          </a:prstGeom>
          <a:no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r>
              <a:rPr lang="en-US" baseline="0">
                <a:effectLst>
                  <a:glow rad="101600">
                    <a:schemeClr val="bg1"/>
                  </a:glow>
                </a:effectLst>
              </a:rPr>
              <a:t>Isaiah 13</a:t>
            </a:r>
          </a:p>
        </p:txBody>
      </p:sp>
      <p:sp>
        <p:nvSpPr>
          <p:cNvPr id="2" name="TextBox 1">
            <a:extLst>
              <a:ext uri="{FF2B5EF4-FFF2-40B4-BE49-F238E27FC236}">
                <a16:creationId xmlns:a16="http://schemas.microsoft.com/office/drawing/2014/main" id="{FF80B0DE-C214-D859-5AF6-DF601B2A93CE}"/>
              </a:ext>
            </a:extLst>
          </p:cNvPr>
          <p:cNvSpPr txBox="1"/>
          <p:nvPr/>
        </p:nvSpPr>
        <p:spPr>
          <a:xfrm>
            <a:off x="403694" y="1659285"/>
            <a:ext cx="11384611" cy="5078313"/>
          </a:xfrm>
          <a:prstGeom prst="rect">
            <a:avLst/>
          </a:prstGeom>
          <a:solidFill>
            <a:srgbClr val="2A0C05">
              <a:alpha val="7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20</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It will never be inhabited or lived in for all generations;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no Arab will pitch his tent there;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no shepherds will make their flocks lie down there.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21 But wild animals will lie down there,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their houses will be full of howling creatures;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there ostriches will dwell, and there wild goats will dance.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22 Hyenas will cry in its towers,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jackals in the pleasant palaces;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its time is close at hand and its days will not be prolonged.</a:t>
            </a:r>
          </a:p>
        </p:txBody>
      </p:sp>
      <p:sp>
        <p:nvSpPr>
          <p:cNvPr id="5" name="Rectangle: Rounded Corners 4">
            <a:extLst>
              <a:ext uri="{FF2B5EF4-FFF2-40B4-BE49-F238E27FC236}">
                <a16:creationId xmlns:a16="http://schemas.microsoft.com/office/drawing/2014/main" id="{8B8C9C1B-0EA9-BDE0-0E15-43C644BDB289}"/>
              </a:ext>
            </a:extLst>
          </p:cNvPr>
          <p:cNvSpPr/>
          <p:nvPr/>
        </p:nvSpPr>
        <p:spPr>
          <a:xfrm>
            <a:off x="2278251" y="3208150"/>
            <a:ext cx="7206712" cy="3141991"/>
          </a:xfrm>
          <a:prstGeom prst="roundRect">
            <a:avLst/>
          </a:prstGeom>
          <a:solidFill>
            <a:srgbClr val="23110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3600" b="1">
                <a:latin typeface="Calibri" panose="020F0502020204030204" pitchFamily="34" charset="0"/>
                <a:cs typeface="Calibri" panose="020F0502020204030204" pitchFamily="34" charset="0"/>
              </a:rPr>
              <a:t>Total Destruction…  Why?</a:t>
            </a:r>
          </a:p>
          <a:p>
            <a:pPr algn="ctr"/>
            <a:r>
              <a:rPr lang="en-US" sz="3600" b="1">
                <a:latin typeface="Calibri" panose="020F0502020204030204" pitchFamily="34" charset="0"/>
                <a:cs typeface="Calibri" panose="020F0502020204030204" pitchFamily="34" charset="0"/>
              </a:rPr>
              <a:t>Symbolizes Worldly system opposed to God (Revelation 17-18)</a:t>
            </a:r>
          </a:p>
        </p:txBody>
      </p:sp>
    </p:spTree>
    <p:extLst>
      <p:ext uri="{BB962C8B-B14F-4D97-AF65-F5344CB8AC3E}">
        <p14:creationId xmlns:p14="http://schemas.microsoft.com/office/powerpoint/2010/main" val="385490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2180408" y="172557"/>
            <a:ext cx="7363641" cy="830997"/>
          </a:xfrm>
          <a:prstGeom prst="rect">
            <a:avLst/>
          </a:prstGeom>
          <a:solidFill>
            <a:srgbClr val="4E453A">
              <a:alpha val="70000"/>
            </a:srgbClr>
          </a:solid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Oracle – 5 Parts</a:t>
            </a:r>
          </a:p>
        </p:txBody>
      </p:sp>
      <p:sp>
        <p:nvSpPr>
          <p:cNvPr id="2" name="TextBox 1">
            <a:extLst>
              <a:ext uri="{FF2B5EF4-FFF2-40B4-BE49-F238E27FC236}">
                <a16:creationId xmlns:a16="http://schemas.microsoft.com/office/drawing/2014/main" id="{FF80B0DE-C214-D859-5AF6-DF601B2A93CE}"/>
              </a:ext>
            </a:extLst>
          </p:cNvPr>
          <p:cNvSpPr txBox="1"/>
          <p:nvPr/>
        </p:nvSpPr>
        <p:spPr>
          <a:xfrm>
            <a:off x="483870" y="3515344"/>
            <a:ext cx="11224260" cy="3170099"/>
          </a:xfrm>
          <a:prstGeom prst="rect">
            <a:avLst/>
          </a:prstGeom>
          <a:solidFill>
            <a:srgbClr val="4E453A">
              <a:alpha val="70000"/>
            </a:srgbClr>
          </a:solidFill>
          <a:ln w="63500">
            <a:noFill/>
          </a:ln>
        </p:spPr>
        <p:txBody>
          <a:bodyPr wrap="square" rtlCol="0">
            <a:spAutoFit/>
          </a:bodyPr>
          <a:lstStyle/>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Day of the Lord (13:2-16)</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 (13:17-22)</a:t>
            </a:r>
          </a:p>
          <a:p>
            <a:pPr marL="742950" indent="-742950">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Security and Future of God’s People (14:1-2)</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Babylon’s king (14:3-23)</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Interim fulfillment – Assyrian collapse (14:24-27)</a:t>
            </a:r>
          </a:p>
        </p:txBody>
      </p:sp>
    </p:spTree>
    <p:extLst>
      <p:ext uri="{BB962C8B-B14F-4D97-AF65-F5344CB8AC3E}">
        <p14:creationId xmlns:p14="http://schemas.microsoft.com/office/powerpoint/2010/main" val="34113895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B782774-FD76-E1A4-A582-A40D5AD94AFB}"/>
              </a:ext>
            </a:extLst>
          </p:cNvPr>
          <p:cNvPicPr>
            <a:picLocks noChangeAspect="1" noChangeArrowheads="1"/>
          </p:cNvPicPr>
          <p:nvPr/>
        </p:nvPicPr>
        <p:blipFill rotWithShape="1">
          <a:blip r:embed="rId2"/>
          <a:srcRect l="1375"/>
          <a:stretch/>
        </p:blipFill>
        <p:spPr bwMode="auto">
          <a:xfrm>
            <a:off x="-1" y="0"/>
            <a:ext cx="12192001" cy="6859342"/>
          </a:xfrm>
          <a:prstGeom prst="rect">
            <a:avLst/>
          </a:prstGeom>
          <a:noFill/>
          <a:ln w="9525">
            <a:noFill/>
            <a:miter lim="800000"/>
            <a:headEnd/>
            <a:tailEnd/>
          </a:ln>
        </p:spPr>
      </p:pic>
      <p:sp>
        <p:nvSpPr>
          <p:cNvPr id="3" name="TextBox 2">
            <a:extLst>
              <a:ext uri="{FF2B5EF4-FFF2-40B4-BE49-F238E27FC236}">
                <a16:creationId xmlns:a16="http://schemas.microsoft.com/office/drawing/2014/main" id="{E5D06466-7335-A9A1-040E-3CAA683D828F}"/>
              </a:ext>
            </a:extLst>
          </p:cNvPr>
          <p:cNvSpPr txBox="1"/>
          <p:nvPr/>
        </p:nvSpPr>
        <p:spPr>
          <a:xfrm>
            <a:off x="394099" y="135900"/>
            <a:ext cx="1977140" cy="646331"/>
          </a:xfrm>
          <a:prstGeom prst="rect">
            <a:avLst/>
          </a:prstGeom>
          <a:solidFill>
            <a:srgbClr val="2A0C05">
              <a:alpha val="70000"/>
            </a:srgbClr>
          </a:solidFill>
          <a:ln w="63500">
            <a:noFill/>
          </a:ln>
        </p:spPr>
        <p:txBody>
          <a:bodyPr wrap="square" rtlCol="0">
            <a:spAutoFit/>
          </a:bodyPr>
          <a:lstStyle>
            <a:defPPr>
              <a:defRPr lang="en-US"/>
            </a:defPPr>
            <a:lvl1pPr>
              <a:defRPr sz="3600" b="1" baseline="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382294" y="983486"/>
            <a:ext cx="11384611" cy="2308324"/>
          </a:xfrm>
          <a:prstGeom prst="rect">
            <a:avLst/>
          </a:prstGeom>
          <a:solidFill>
            <a:srgbClr val="2A0C05">
              <a:alpha val="7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Lord will have compassion on Jacob and will again choose Israel, and will set them in their own land, and sojourners will join them and will attach themselves to the house of Jacob. </a:t>
            </a:r>
          </a:p>
        </p:txBody>
      </p:sp>
    </p:spTree>
    <p:extLst>
      <p:ext uri="{BB962C8B-B14F-4D97-AF65-F5344CB8AC3E}">
        <p14:creationId xmlns:p14="http://schemas.microsoft.com/office/powerpoint/2010/main" val="31456078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B782774-FD76-E1A4-A582-A40D5AD94AFB}"/>
              </a:ext>
            </a:extLst>
          </p:cNvPr>
          <p:cNvPicPr>
            <a:picLocks noChangeAspect="1" noChangeArrowheads="1"/>
          </p:cNvPicPr>
          <p:nvPr/>
        </p:nvPicPr>
        <p:blipFill rotWithShape="1">
          <a:blip r:embed="rId2"/>
          <a:srcRect l="1375"/>
          <a:stretch/>
        </p:blipFill>
        <p:spPr bwMode="auto">
          <a:xfrm>
            <a:off x="-1" y="0"/>
            <a:ext cx="12192001" cy="6859342"/>
          </a:xfrm>
          <a:prstGeom prst="rect">
            <a:avLst/>
          </a:prstGeom>
          <a:noFill/>
          <a:ln w="9525">
            <a:noFill/>
            <a:miter lim="800000"/>
            <a:headEnd/>
            <a:tailEnd/>
          </a:ln>
        </p:spPr>
      </p:pic>
      <p:sp>
        <p:nvSpPr>
          <p:cNvPr id="3" name="TextBox 2">
            <a:extLst>
              <a:ext uri="{FF2B5EF4-FFF2-40B4-BE49-F238E27FC236}">
                <a16:creationId xmlns:a16="http://schemas.microsoft.com/office/drawing/2014/main" id="{E5D06466-7335-A9A1-040E-3CAA683D828F}"/>
              </a:ext>
            </a:extLst>
          </p:cNvPr>
          <p:cNvSpPr txBox="1"/>
          <p:nvPr/>
        </p:nvSpPr>
        <p:spPr>
          <a:xfrm>
            <a:off x="394099" y="135900"/>
            <a:ext cx="1977140" cy="646331"/>
          </a:xfrm>
          <a:prstGeom prst="rect">
            <a:avLst/>
          </a:prstGeom>
          <a:solidFill>
            <a:srgbClr val="2A0C05">
              <a:alpha val="70000"/>
            </a:srgbClr>
          </a:solidFill>
          <a:ln w="63500">
            <a:noFill/>
          </a:ln>
        </p:spPr>
        <p:txBody>
          <a:bodyPr wrap="square" rtlCol="0">
            <a:spAutoFit/>
          </a:bodyPr>
          <a:lstStyle>
            <a:defPPr>
              <a:defRPr lang="en-US"/>
            </a:defPPr>
            <a:lvl1pPr>
              <a:defRPr sz="3600" b="1" baseline="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382294" y="983486"/>
            <a:ext cx="11384611" cy="2308324"/>
          </a:xfrm>
          <a:prstGeom prst="rect">
            <a:avLst/>
          </a:prstGeom>
          <a:solidFill>
            <a:srgbClr val="2A0C05">
              <a:alpha val="7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 Lord will have compassion on Jacob and will again choose Israel, and will set them in their own land</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sojourners will join them and will attach themselves to the house of Jacob. </a:t>
            </a:r>
          </a:p>
        </p:txBody>
      </p:sp>
    </p:spTree>
    <p:extLst>
      <p:ext uri="{BB962C8B-B14F-4D97-AF65-F5344CB8AC3E}">
        <p14:creationId xmlns:p14="http://schemas.microsoft.com/office/powerpoint/2010/main" val="1571442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B782774-FD76-E1A4-A582-A40D5AD94AFB}"/>
              </a:ext>
            </a:extLst>
          </p:cNvPr>
          <p:cNvPicPr>
            <a:picLocks noChangeAspect="1" noChangeArrowheads="1"/>
          </p:cNvPicPr>
          <p:nvPr/>
        </p:nvPicPr>
        <p:blipFill rotWithShape="1">
          <a:blip r:embed="rId2"/>
          <a:srcRect l="1375"/>
          <a:stretch/>
        </p:blipFill>
        <p:spPr bwMode="auto">
          <a:xfrm>
            <a:off x="-1" y="0"/>
            <a:ext cx="12192001" cy="6859342"/>
          </a:xfrm>
          <a:prstGeom prst="rect">
            <a:avLst/>
          </a:prstGeom>
          <a:noFill/>
          <a:ln w="9525">
            <a:noFill/>
            <a:miter lim="800000"/>
            <a:headEnd/>
            <a:tailEnd/>
          </a:ln>
        </p:spPr>
      </p:pic>
      <p:sp>
        <p:nvSpPr>
          <p:cNvPr id="3" name="TextBox 2">
            <a:extLst>
              <a:ext uri="{FF2B5EF4-FFF2-40B4-BE49-F238E27FC236}">
                <a16:creationId xmlns:a16="http://schemas.microsoft.com/office/drawing/2014/main" id="{E5D06466-7335-A9A1-040E-3CAA683D828F}"/>
              </a:ext>
            </a:extLst>
          </p:cNvPr>
          <p:cNvSpPr txBox="1"/>
          <p:nvPr/>
        </p:nvSpPr>
        <p:spPr>
          <a:xfrm>
            <a:off x="394099" y="135900"/>
            <a:ext cx="1977140" cy="646331"/>
          </a:xfrm>
          <a:prstGeom prst="rect">
            <a:avLst/>
          </a:prstGeom>
          <a:solidFill>
            <a:srgbClr val="2A0C05">
              <a:alpha val="70000"/>
            </a:srgbClr>
          </a:solidFill>
          <a:ln w="63500">
            <a:noFill/>
          </a:ln>
        </p:spPr>
        <p:txBody>
          <a:bodyPr wrap="square" rtlCol="0">
            <a:spAutoFit/>
          </a:bodyPr>
          <a:lstStyle>
            <a:defPPr>
              <a:defRPr lang="en-US"/>
            </a:defPPr>
            <a:lvl1pPr>
              <a:defRPr sz="3600" b="1" baseline="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382294" y="983486"/>
            <a:ext cx="11384611" cy="2308324"/>
          </a:xfrm>
          <a:prstGeom prst="rect">
            <a:avLst/>
          </a:prstGeom>
          <a:solidFill>
            <a:srgbClr val="2A0C05">
              <a:alpha val="70000"/>
            </a:srgbClr>
          </a:solidFill>
          <a:ln w="63500">
            <a:noFill/>
          </a:ln>
        </p:spPr>
        <p:txBody>
          <a:bodyPr wrap="square" rtlCol="0">
            <a:spAutoFit/>
          </a:bodyPr>
          <a:lstStyle/>
          <a:p>
            <a:r>
              <a:rPr lang="en-US" sz="36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For the Lord will have compassion on Jacob and will again choose Israel, and will set them in their own land, and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sojourners will join them and will attach themselves to the house of Jacob</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215745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B782774-FD76-E1A4-A582-A40D5AD94AFB}"/>
              </a:ext>
            </a:extLst>
          </p:cNvPr>
          <p:cNvPicPr>
            <a:picLocks noChangeAspect="1" noChangeArrowheads="1"/>
          </p:cNvPicPr>
          <p:nvPr/>
        </p:nvPicPr>
        <p:blipFill rotWithShape="1">
          <a:blip r:embed="rId2"/>
          <a:srcRect l="1375"/>
          <a:stretch/>
        </p:blipFill>
        <p:spPr bwMode="auto">
          <a:xfrm>
            <a:off x="-1" y="0"/>
            <a:ext cx="12192001" cy="6859342"/>
          </a:xfrm>
          <a:prstGeom prst="rect">
            <a:avLst/>
          </a:prstGeom>
          <a:noFill/>
          <a:ln w="9525">
            <a:noFill/>
            <a:miter lim="800000"/>
            <a:headEnd/>
            <a:tailEnd/>
          </a:ln>
        </p:spPr>
      </p:pic>
      <p:sp>
        <p:nvSpPr>
          <p:cNvPr id="3" name="TextBox 2">
            <a:extLst>
              <a:ext uri="{FF2B5EF4-FFF2-40B4-BE49-F238E27FC236}">
                <a16:creationId xmlns:a16="http://schemas.microsoft.com/office/drawing/2014/main" id="{E5D06466-7335-A9A1-040E-3CAA683D828F}"/>
              </a:ext>
            </a:extLst>
          </p:cNvPr>
          <p:cNvSpPr txBox="1"/>
          <p:nvPr/>
        </p:nvSpPr>
        <p:spPr>
          <a:xfrm>
            <a:off x="409597" y="120402"/>
            <a:ext cx="1977140" cy="646331"/>
          </a:xfrm>
          <a:prstGeom prst="rect">
            <a:avLst/>
          </a:prstGeom>
          <a:solidFill>
            <a:srgbClr val="2A0C05">
              <a:alpha val="70000"/>
            </a:srgbClr>
          </a:solidFill>
          <a:ln w="63500">
            <a:noFill/>
          </a:ln>
        </p:spPr>
        <p:txBody>
          <a:bodyPr wrap="square" rtlCol="0">
            <a:spAutoFit/>
          </a:bodyPr>
          <a:lstStyle>
            <a:defPPr>
              <a:defRPr lang="en-US"/>
            </a:defPPr>
            <a:lvl1pPr>
              <a:defRPr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403693" y="966104"/>
            <a:ext cx="11384611" cy="2862322"/>
          </a:xfrm>
          <a:prstGeom prst="rect">
            <a:avLst/>
          </a:prstGeom>
          <a:solidFill>
            <a:srgbClr val="2A0C05">
              <a:alpha val="70000"/>
            </a:srgbClr>
          </a:solidFill>
          <a:ln w="63500">
            <a:noFill/>
          </a:ln>
        </p:spPr>
        <p:txBody>
          <a:bodyPr wrap="square" rtlCol="0">
            <a:spAutoFit/>
          </a:bodyPr>
          <a:lstStyle/>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2</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And the peoples will take them and bring them to their place, and the house of Israel will possess them in the Lord's land as male and female slaves</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They will take captive those who were their captors, and rule over those who oppressed them.</a:t>
            </a:r>
          </a:p>
        </p:txBody>
      </p:sp>
      <p:sp>
        <p:nvSpPr>
          <p:cNvPr id="4" name="Rectangle: Rounded Corners 3">
            <a:extLst>
              <a:ext uri="{FF2B5EF4-FFF2-40B4-BE49-F238E27FC236}">
                <a16:creationId xmlns:a16="http://schemas.microsoft.com/office/drawing/2014/main" id="{E016D8EA-A50B-B63E-1AFA-05798F0CD9C5}"/>
              </a:ext>
            </a:extLst>
          </p:cNvPr>
          <p:cNvSpPr/>
          <p:nvPr/>
        </p:nvSpPr>
        <p:spPr>
          <a:xfrm>
            <a:off x="1889631" y="4027797"/>
            <a:ext cx="5402709" cy="952370"/>
          </a:xfrm>
          <a:prstGeom prst="roundRect">
            <a:avLst/>
          </a:prstGeom>
          <a:solidFill>
            <a:srgbClr val="23110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3600" b="1">
                <a:latin typeface="Calibri" panose="020F0502020204030204" pitchFamily="34" charset="0"/>
                <a:cs typeface="Calibri" panose="020F0502020204030204" pitchFamily="34" charset="0"/>
              </a:rPr>
              <a:t>Bond-servant (voluntary)</a:t>
            </a:r>
          </a:p>
        </p:txBody>
      </p:sp>
    </p:spTree>
    <p:extLst>
      <p:ext uri="{BB962C8B-B14F-4D97-AF65-F5344CB8AC3E}">
        <p14:creationId xmlns:p14="http://schemas.microsoft.com/office/powerpoint/2010/main" val="310418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B782774-FD76-E1A4-A582-A40D5AD94AFB}"/>
              </a:ext>
            </a:extLst>
          </p:cNvPr>
          <p:cNvPicPr>
            <a:picLocks noChangeAspect="1" noChangeArrowheads="1"/>
          </p:cNvPicPr>
          <p:nvPr/>
        </p:nvPicPr>
        <p:blipFill rotWithShape="1">
          <a:blip r:embed="rId2"/>
          <a:srcRect l="1375"/>
          <a:stretch/>
        </p:blipFill>
        <p:spPr bwMode="auto">
          <a:xfrm>
            <a:off x="-1" y="0"/>
            <a:ext cx="12192001" cy="6859342"/>
          </a:xfrm>
          <a:prstGeom prst="rect">
            <a:avLst/>
          </a:prstGeom>
          <a:noFill/>
          <a:ln w="9525">
            <a:noFill/>
            <a:miter lim="800000"/>
            <a:headEnd/>
            <a:tailEnd/>
          </a:ln>
        </p:spPr>
      </p:pic>
      <p:sp>
        <p:nvSpPr>
          <p:cNvPr id="3" name="TextBox 2">
            <a:extLst>
              <a:ext uri="{FF2B5EF4-FFF2-40B4-BE49-F238E27FC236}">
                <a16:creationId xmlns:a16="http://schemas.microsoft.com/office/drawing/2014/main" id="{E5D06466-7335-A9A1-040E-3CAA683D828F}"/>
              </a:ext>
            </a:extLst>
          </p:cNvPr>
          <p:cNvSpPr txBox="1"/>
          <p:nvPr/>
        </p:nvSpPr>
        <p:spPr>
          <a:xfrm>
            <a:off x="409597" y="120402"/>
            <a:ext cx="1977140" cy="646331"/>
          </a:xfrm>
          <a:prstGeom prst="rect">
            <a:avLst/>
          </a:prstGeom>
          <a:solidFill>
            <a:srgbClr val="2A0C05">
              <a:alpha val="70000"/>
            </a:srgbClr>
          </a:solidFill>
          <a:ln w="63500">
            <a:noFill/>
          </a:ln>
        </p:spPr>
        <p:txBody>
          <a:bodyPr wrap="square" rtlCol="0">
            <a:spAutoFit/>
          </a:bodyPr>
          <a:lstStyle>
            <a:defPPr>
              <a:defRPr lang="en-US"/>
            </a:defPPr>
            <a:lvl1pPr>
              <a:defRPr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403693" y="966104"/>
            <a:ext cx="11384611" cy="2862322"/>
          </a:xfrm>
          <a:prstGeom prst="rect">
            <a:avLst/>
          </a:prstGeom>
          <a:solidFill>
            <a:srgbClr val="2A0C05">
              <a:alpha val="70000"/>
            </a:srgbClr>
          </a:solidFill>
          <a:ln w="63500">
            <a:noFill/>
          </a:ln>
        </p:spPr>
        <p:txBody>
          <a:bodyPr wrap="square" rtlCol="0">
            <a:spAutoFit/>
          </a:bodyPr>
          <a:lstStyle/>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2</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the peoples will take them and bring them to their place, and the house of Israel will possess them in the Lord's land as male and female slaves. </a:t>
            </a:r>
            <a:r>
              <a:rPr lang="en-US" sz="3600" b="1">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They will take captive those who were their captors, and rule over those who oppressed them.</a:t>
            </a:r>
          </a:p>
        </p:txBody>
      </p:sp>
      <p:sp>
        <p:nvSpPr>
          <p:cNvPr id="4" name="Rectangle: Rounded Corners 3">
            <a:extLst>
              <a:ext uri="{FF2B5EF4-FFF2-40B4-BE49-F238E27FC236}">
                <a16:creationId xmlns:a16="http://schemas.microsoft.com/office/drawing/2014/main" id="{E016D8EA-A50B-B63E-1AFA-05798F0CD9C5}"/>
              </a:ext>
            </a:extLst>
          </p:cNvPr>
          <p:cNvSpPr/>
          <p:nvPr/>
        </p:nvSpPr>
        <p:spPr>
          <a:xfrm>
            <a:off x="1617356" y="4062629"/>
            <a:ext cx="5635851" cy="854170"/>
          </a:xfrm>
          <a:prstGeom prst="roundRect">
            <a:avLst/>
          </a:prstGeom>
          <a:solidFill>
            <a:srgbClr val="23110A"/>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3600" b="1" dirty="0">
                <a:latin typeface="Calibri" panose="020F0502020204030204" pitchFamily="34" charset="0"/>
                <a:cs typeface="Calibri" panose="020F0502020204030204" pitchFamily="34" charset="0"/>
              </a:rPr>
              <a:t>Captive (not voluntary)!</a:t>
            </a:r>
          </a:p>
        </p:txBody>
      </p:sp>
    </p:spTree>
    <p:extLst>
      <p:ext uri="{BB962C8B-B14F-4D97-AF65-F5344CB8AC3E}">
        <p14:creationId xmlns:p14="http://schemas.microsoft.com/office/powerpoint/2010/main" val="351402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2180408" y="172557"/>
            <a:ext cx="7363641" cy="830997"/>
          </a:xfrm>
          <a:prstGeom prst="rect">
            <a:avLst/>
          </a:prstGeom>
          <a:solidFill>
            <a:srgbClr val="4E453A">
              <a:alpha val="70000"/>
            </a:srgbClr>
          </a:solid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Oracle – 5 Parts</a:t>
            </a:r>
          </a:p>
        </p:txBody>
      </p:sp>
      <p:sp>
        <p:nvSpPr>
          <p:cNvPr id="2" name="TextBox 1">
            <a:extLst>
              <a:ext uri="{FF2B5EF4-FFF2-40B4-BE49-F238E27FC236}">
                <a16:creationId xmlns:a16="http://schemas.microsoft.com/office/drawing/2014/main" id="{FF80B0DE-C214-D859-5AF6-DF601B2A93CE}"/>
              </a:ext>
            </a:extLst>
          </p:cNvPr>
          <p:cNvSpPr txBox="1"/>
          <p:nvPr/>
        </p:nvSpPr>
        <p:spPr>
          <a:xfrm>
            <a:off x="483870" y="3515344"/>
            <a:ext cx="11224260" cy="3170099"/>
          </a:xfrm>
          <a:prstGeom prst="rect">
            <a:avLst/>
          </a:prstGeom>
          <a:solidFill>
            <a:srgbClr val="4E453A">
              <a:alpha val="70000"/>
            </a:srgbClr>
          </a:solidFill>
          <a:ln w="63500">
            <a:noFill/>
          </a:ln>
        </p:spPr>
        <p:txBody>
          <a:bodyPr wrap="square" rtlCol="0">
            <a:spAutoFit/>
          </a:bodyPr>
          <a:lstStyle/>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Day of the Lord (13:2-16)</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 (13:17-22)</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Security and Future of God’s People (14:1-2)</a:t>
            </a:r>
          </a:p>
          <a:p>
            <a:pPr marL="742950" indent="-742950">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Babylon’s king (14:3-23)</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Interim fulfillment – Assyrian collapse (14:24-27)</a:t>
            </a:r>
          </a:p>
        </p:txBody>
      </p:sp>
    </p:spTree>
    <p:extLst>
      <p:ext uri="{BB962C8B-B14F-4D97-AF65-F5344CB8AC3E}">
        <p14:creationId xmlns:p14="http://schemas.microsoft.com/office/powerpoint/2010/main" val="1149560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D06466-7335-A9A1-040E-3CAA683D828F}"/>
              </a:ext>
            </a:extLst>
          </p:cNvPr>
          <p:cNvSpPr txBox="1"/>
          <p:nvPr/>
        </p:nvSpPr>
        <p:spPr>
          <a:xfrm>
            <a:off x="2553530" y="182395"/>
            <a:ext cx="1977140" cy="646331"/>
          </a:xfrm>
          <a:prstGeom prst="rect">
            <a:avLst/>
          </a:prstGeom>
          <a:noFill/>
          <a:ln w="63500">
            <a:noFill/>
          </a:ln>
        </p:spPr>
        <p:txBody>
          <a:bodyPr wrap="square" rtlCol="0">
            <a:spAutoFit/>
          </a:bodyPr>
          <a:lstStyle>
            <a:defPPr>
              <a:defRPr lang="en-US"/>
            </a:defPPr>
            <a:lvl1pPr>
              <a:defRPr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171218" y="966104"/>
            <a:ext cx="7283467" cy="3416320"/>
          </a:xfrm>
          <a:prstGeom prst="rect">
            <a:avLst/>
          </a:prstGeom>
          <a:noFill/>
          <a:ln w="63500">
            <a:noFill/>
          </a:ln>
        </p:spPr>
        <p:txBody>
          <a:bodyPr wrap="square" rtlCol="0">
            <a:spAutoFit/>
          </a:bodyPr>
          <a:lstStyle/>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3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When the Lord has given you rest from your pain and turmoil and the hard service with which you were made to serve, </a:t>
            </a:r>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4  </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will take up this taunt (proverb) against the king of Babylon…</a:t>
            </a:r>
          </a:p>
        </p:txBody>
      </p:sp>
      <p:pic>
        <p:nvPicPr>
          <p:cNvPr id="4098" name="Picture 2">
            <a:extLst>
              <a:ext uri="{FF2B5EF4-FFF2-40B4-BE49-F238E27FC236}">
                <a16:creationId xmlns:a16="http://schemas.microsoft.com/office/drawing/2014/main" id="{B2FD4855-B8A2-8B26-38B1-6ADF41D97A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70" r="27180"/>
          <a:stretch/>
        </p:blipFill>
        <p:spPr bwMode="auto">
          <a:xfrm>
            <a:off x="7661331" y="0"/>
            <a:ext cx="45306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3953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98CCE-0530-D4E9-19F6-DDD00E51D981}"/>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9EB0FBE1-4295-44AF-31BA-9A3CC80DE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9612EA-03CA-DAC7-8BB3-BC17201B9D03}"/>
              </a:ext>
            </a:extLst>
          </p:cNvPr>
          <p:cNvSpPr txBox="1"/>
          <p:nvPr/>
        </p:nvSpPr>
        <p:spPr>
          <a:xfrm>
            <a:off x="305304" y="5827888"/>
            <a:ext cx="11581391" cy="830997"/>
          </a:xfrm>
          <a:prstGeom prst="rect">
            <a:avLst/>
          </a:prstGeom>
          <a:solidFill>
            <a:srgbClr val="0E202E"/>
          </a:solidFill>
          <a:ln w="63500">
            <a:noFill/>
          </a:ln>
        </p:spPr>
        <p:txBody>
          <a:bodyPr wrap="square" rtlCol="0">
            <a:spAutoFit/>
          </a:bodyPr>
          <a:lstStyle/>
          <a:p>
            <a:pPr algn="ctr"/>
            <a:r>
              <a:rPr lang="en-US" sz="4800" b="1">
                <a:effectLst>
                  <a:glow rad="152400">
                    <a:schemeClr val="bg1"/>
                  </a:glow>
                </a:effectLst>
                <a:latin typeface="Calibri" panose="020F0502020204030204" pitchFamily="34" charset="0"/>
                <a:ea typeface="Calibri" panose="020F0502020204030204" pitchFamily="34" charset="0"/>
                <a:cs typeface="Calibri" panose="020F0502020204030204" pitchFamily="34" charset="0"/>
              </a:rPr>
              <a:t>How is God involved in all of this?</a:t>
            </a:r>
          </a:p>
        </p:txBody>
      </p:sp>
    </p:spTree>
    <p:extLst>
      <p:ext uri="{BB962C8B-B14F-4D97-AF65-F5344CB8AC3E}">
        <p14:creationId xmlns:p14="http://schemas.microsoft.com/office/powerpoint/2010/main" val="32651082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D06466-7335-A9A1-040E-3CAA683D828F}"/>
              </a:ext>
            </a:extLst>
          </p:cNvPr>
          <p:cNvSpPr txBox="1"/>
          <p:nvPr/>
        </p:nvSpPr>
        <p:spPr>
          <a:xfrm>
            <a:off x="2553530" y="182395"/>
            <a:ext cx="1977140" cy="646331"/>
          </a:xfrm>
          <a:prstGeom prst="rect">
            <a:avLst/>
          </a:prstGeom>
          <a:noFill/>
          <a:ln w="63500">
            <a:noFill/>
          </a:ln>
        </p:spPr>
        <p:txBody>
          <a:bodyPr wrap="square" rtlCol="0">
            <a:spAutoFit/>
          </a:bodyPr>
          <a:lstStyle>
            <a:defPPr>
              <a:defRPr lang="en-US"/>
            </a:defPPr>
            <a:lvl1pPr>
              <a:defRPr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171218" y="966104"/>
            <a:ext cx="7283467" cy="3416320"/>
          </a:xfrm>
          <a:prstGeom prst="rect">
            <a:avLst/>
          </a:prstGeom>
          <a:noFill/>
          <a:ln w="63500">
            <a:noFill/>
          </a:ln>
        </p:spPr>
        <p:txBody>
          <a:bodyPr wrap="square" rtlCol="0">
            <a:spAutoFit/>
          </a:bodyPr>
          <a:lstStyle/>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9</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t>
            </a:r>
            <a:r>
              <a:rPr lang="en-US" sz="3600" b="1" err="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Sheol</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beneath is stirred up</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to meet you when you come;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it rouses the shades to greet you,</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all who were leaders of the earth;</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it raises from their thrones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all who were kings of the nations.</a:t>
            </a:r>
          </a:p>
        </p:txBody>
      </p:sp>
      <p:pic>
        <p:nvPicPr>
          <p:cNvPr id="4098" name="Picture 2">
            <a:extLst>
              <a:ext uri="{FF2B5EF4-FFF2-40B4-BE49-F238E27FC236}">
                <a16:creationId xmlns:a16="http://schemas.microsoft.com/office/drawing/2014/main" id="{B2FD4855-B8A2-8B26-38B1-6ADF41D97A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70" r="27180"/>
          <a:stretch/>
        </p:blipFill>
        <p:spPr bwMode="auto">
          <a:xfrm>
            <a:off x="7661331" y="0"/>
            <a:ext cx="45306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552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D06466-7335-A9A1-040E-3CAA683D828F}"/>
              </a:ext>
            </a:extLst>
          </p:cNvPr>
          <p:cNvSpPr txBox="1"/>
          <p:nvPr/>
        </p:nvSpPr>
        <p:spPr>
          <a:xfrm>
            <a:off x="2553530" y="182395"/>
            <a:ext cx="1977140" cy="646331"/>
          </a:xfrm>
          <a:prstGeom prst="rect">
            <a:avLst/>
          </a:prstGeom>
          <a:noFill/>
          <a:ln w="63500">
            <a:noFill/>
          </a:ln>
        </p:spPr>
        <p:txBody>
          <a:bodyPr wrap="square" rtlCol="0">
            <a:spAutoFit/>
          </a:bodyPr>
          <a:lstStyle>
            <a:defPPr>
              <a:defRPr lang="en-US"/>
            </a:defPPr>
            <a:lvl1pPr>
              <a:defRPr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31736" y="966104"/>
            <a:ext cx="7717419" cy="4524315"/>
          </a:xfrm>
          <a:prstGeom prst="rect">
            <a:avLst/>
          </a:prstGeom>
          <a:noFill/>
          <a:ln w="63500">
            <a:noFill/>
          </a:ln>
        </p:spPr>
        <p:txBody>
          <a:bodyPr wrap="square" rtlCol="0">
            <a:spAutoFit/>
          </a:bodyPr>
          <a:lstStyle/>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10</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All of them will answer</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say to you:</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‘You too have become as weak as we!</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You have become like us!’</a:t>
            </a:r>
          </a:p>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11</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Your pomp is brought down to </a:t>
            </a:r>
            <a:r>
              <a:rPr lang="en-US" sz="3600" b="1" err="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Sheol</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the sound of your harps;</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maggots are laid as a bed beneath you,</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and worms are your covers.</a:t>
            </a:r>
          </a:p>
        </p:txBody>
      </p:sp>
      <p:pic>
        <p:nvPicPr>
          <p:cNvPr id="4098" name="Picture 2">
            <a:extLst>
              <a:ext uri="{FF2B5EF4-FFF2-40B4-BE49-F238E27FC236}">
                <a16:creationId xmlns:a16="http://schemas.microsoft.com/office/drawing/2014/main" id="{B2FD4855-B8A2-8B26-38B1-6ADF41D97A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70" r="27180"/>
          <a:stretch/>
        </p:blipFill>
        <p:spPr bwMode="auto">
          <a:xfrm>
            <a:off x="7661331" y="0"/>
            <a:ext cx="45306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332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D06466-7335-A9A1-040E-3CAA683D828F}"/>
              </a:ext>
            </a:extLst>
          </p:cNvPr>
          <p:cNvSpPr txBox="1"/>
          <p:nvPr/>
        </p:nvSpPr>
        <p:spPr>
          <a:xfrm>
            <a:off x="2553530" y="182395"/>
            <a:ext cx="1977140" cy="646331"/>
          </a:xfrm>
          <a:prstGeom prst="rect">
            <a:avLst/>
          </a:prstGeom>
          <a:noFill/>
          <a:ln w="63500">
            <a:noFill/>
          </a:ln>
        </p:spPr>
        <p:txBody>
          <a:bodyPr wrap="square" rtlCol="0">
            <a:spAutoFit/>
          </a:bodyPr>
          <a:lstStyle>
            <a:defPPr>
              <a:defRPr lang="en-US"/>
            </a:defPPr>
            <a:lvl1pPr>
              <a:defRPr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31736" y="966104"/>
            <a:ext cx="7717419" cy="2308324"/>
          </a:xfrm>
          <a:prstGeom prst="rect">
            <a:avLst/>
          </a:prstGeom>
          <a:noFill/>
          <a:ln w="63500">
            <a:noFill/>
          </a:ln>
        </p:spPr>
        <p:txBody>
          <a:bodyPr wrap="square" rtlCol="0">
            <a:spAutoFit/>
          </a:bodyPr>
          <a:lstStyle/>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12</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“How you are fallen from heaven,</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O Day Star, son of Dawn!</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How you are cut down to the ground,</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you who laid the nations low!</a:t>
            </a:r>
          </a:p>
        </p:txBody>
      </p:sp>
      <p:pic>
        <p:nvPicPr>
          <p:cNvPr id="4098" name="Picture 2">
            <a:extLst>
              <a:ext uri="{FF2B5EF4-FFF2-40B4-BE49-F238E27FC236}">
                <a16:creationId xmlns:a16="http://schemas.microsoft.com/office/drawing/2014/main" id="{B2FD4855-B8A2-8B26-38B1-6ADF41D97A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70" r="27180"/>
          <a:stretch/>
        </p:blipFill>
        <p:spPr bwMode="auto">
          <a:xfrm>
            <a:off x="7661331" y="0"/>
            <a:ext cx="45306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631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D06466-7335-A9A1-040E-3CAA683D828F}"/>
              </a:ext>
            </a:extLst>
          </p:cNvPr>
          <p:cNvSpPr txBox="1"/>
          <p:nvPr/>
        </p:nvSpPr>
        <p:spPr>
          <a:xfrm>
            <a:off x="2553530" y="11917"/>
            <a:ext cx="1977140" cy="646331"/>
          </a:xfrm>
          <a:prstGeom prst="rect">
            <a:avLst/>
          </a:prstGeom>
          <a:noFill/>
          <a:ln w="63500">
            <a:noFill/>
          </a:ln>
        </p:spPr>
        <p:txBody>
          <a:bodyPr wrap="square" rtlCol="0">
            <a:spAutoFit/>
          </a:bodyPr>
          <a:lstStyle>
            <a:defPPr>
              <a:defRPr lang="en-US"/>
            </a:defPPr>
            <a:lvl1pPr>
              <a:defRPr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a:t>Isaiah 14</a:t>
            </a:r>
          </a:p>
        </p:txBody>
      </p:sp>
      <p:sp>
        <p:nvSpPr>
          <p:cNvPr id="2" name="TextBox 1">
            <a:extLst>
              <a:ext uri="{FF2B5EF4-FFF2-40B4-BE49-F238E27FC236}">
                <a16:creationId xmlns:a16="http://schemas.microsoft.com/office/drawing/2014/main" id="{FF80B0DE-C214-D859-5AF6-DF601B2A93CE}"/>
              </a:ext>
            </a:extLst>
          </p:cNvPr>
          <p:cNvSpPr txBox="1"/>
          <p:nvPr/>
        </p:nvSpPr>
        <p:spPr>
          <a:xfrm>
            <a:off x="31737" y="625148"/>
            <a:ext cx="7484942" cy="6186309"/>
          </a:xfrm>
          <a:prstGeom prst="rect">
            <a:avLst/>
          </a:prstGeom>
          <a:noFill/>
          <a:ln w="63500">
            <a:noFill/>
          </a:ln>
        </p:spPr>
        <p:txBody>
          <a:bodyPr wrap="square" rtlCol="0">
            <a:spAutoFit/>
          </a:bodyPr>
          <a:lstStyle/>
          <a:p>
            <a:r>
              <a:rPr lang="en-US" sz="3600" b="1" baseline="30000">
                <a:effectLst>
                  <a:glow rad="101600">
                    <a:schemeClr val="bg1"/>
                  </a:glow>
                </a:effectLst>
                <a:latin typeface="Calibri" panose="020F0502020204030204" pitchFamily="34" charset="0"/>
                <a:cs typeface="Calibri" panose="020F0502020204030204" pitchFamily="34" charset="0"/>
              </a:rPr>
              <a:t>13</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You said in your heart,</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 will ascend to heaven;</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above the stars of God</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 will set my throne on high;</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 will sit on the mount of assembly</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in the far reaches of the north;</a:t>
            </a:r>
          </a:p>
          <a:p>
            <a:r>
              <a:rPr lang="en-US" sz="3600" b="1" baseline="30000">
                <a:effectLst>
                  <a:glow rad="101600">
                    <a:schemeClr val="bg1"/>
                  </a:glow>
                </a:effectLst>
                <a:latin typeface="Calibri" panose="020F0502020204030204" pitchFamily="34" charset="0"/>
                <a:cs typeface="Calibri" panose="020F0502020204030204" pitchFamily="34" charset="0"/>
              </a:rPr>
              <a:t>14</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I will ascend above the heights of the clouds; I will make myself like the Most High.’</a:t>
            </a:r>
          </a:p>
          <a:p>
            <a:r>
              <a:rPr lang="en-US" sz="3600" b="1" baseline="3000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15</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But you are brought down to </a:t>
            </a:r>
            <a:r>
              <a:rPr lang="en-US" sz="3600" b="1" err="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Sheol</a:t>
            </a:r>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t>
            </a:r>
          </a:p>
          <a:p>
            <a:r>
              <a:rPr lang="en-US" sz="3600" b="1">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    to the far reaches of the pit.</a:t>
            </a:r>
          </a:p>
        </p:txBody>
      </p:sp>
      <p:pic>
        <p:nvPicPr>
          <p:cNvPr id="4098" name="Picture 2">
            <a:extLst>
              <a:ext uri="{FF2B5EF4-FFF2-40B4-BE49-F238E27FC236}">
                <a16:creationId xmlns:a16="http://schemas.microsoft.com/office/drawing/2014/main" id="{B2FD4855-B8A2-8B26-38B1-6ADF41D97A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70" r="27180"/>
          <a:stretch/>
        </p:blipFill>
        <p:spPr bwMode="auto">
          <a:xfrm>
            <a:off x="7661331" y="0"/>
            <a:ext cx="45306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537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2180408" y="172557"/>
            <a:ext cx="7363641" cy="830997"/>
          </a:xfrm>
          <a:prstGeom prst="rect">
            <a:avLst/>
          </a:prstGeom>
          <a:solidFill>
            <a:srgbClr val="4E453A">
              <a:alpha val="70000"/>
            </a:srgbClr>
          </a:solid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Oracle – 5 Parts</a:t>
            </a:r>
          </a:p>
        </p:txBody>
      </p:sp>
      <p:sp>
        <p:nvSpPr>
          <p:cNvPr id="2" name="TextBox 1">
            <a:extLst>
              <a:ext uri="{FF2B5EF4-FFF2-40B4-BE49-F238E27FC236}">
                <a16:creationId xmlns:a16="http://schemas.microsoft.com/office/drawing/2014/main" id="{FF80B0DE-C214-D859-5AF6-DF601B2A93CE}"/>
              </a:ext>
            </a:extLst>
          </p:cNvPr>
          <p:cNvSpPr txBox="1"/>
          <p:nvPr/>
        </p:nvSpPr>
        <p:spPr>
          <a:xfrm>
            <a:off x="483870" y="3515344"/>
            <a:ext cx="11224260" cy="3170099"/>
          </a:xfrm>
          <a:prstGeom prst="rect">
            <a:avLst/>
          </a:prstGeom>
          <a:solidFill>
            <a:srgbClr val="4E453A">
              <a:alpha val="70000"/>
            </a:srgbClr>
          </a:solidFill>
          <a:ln w="63500">
            <a:noFill/>
          </a:ln>
        </p:spPr>
        <p:txBody>
          <a:bodyPr wrap="square" rtlCol="0">
            <a:spAutoFit/>
          </a:bodyPr>
          <a:lstStyle/>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Day of the Lord (13:2-16)</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 (13:17-22)</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Security and Future of God’s People (14:1-2)</a:t>
            </a:r>
          </a:p>
          <a:p>
            <a:pPr marL="742950" indent="-742950">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Babylon’s king (14:3-23)</a:t>
            </a:r>
          </a:p>
          <a:p>
            <a:pPr marL="742950" indent="-742950">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Interim fulfillment – Assyrian collapse (14:24-27)</a:t>
            </a:r>
          </a:p>
        </p:txBody>
      </p:sp>
    </p:spTree>
    <p:extLst>
      <p:ext uri="{BB962C8B-B14F-4D97-AF65-F5344CB8AC3E}">
        <p14:creationId xmlns:p14="http://schemas.microsoft.com/office/powerpoint/2010/main" val="12441267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80B0DE-C214-D859-5AF6-DF601B2A93CE}"/>
              </a:ext>
            </a:extLst>
          </p:cNvPr>
          <p:cNvSpPr txBox="1"/>
          <p:nvPr/>
        </p:nvSpPr>
        <p:spPr>
          <a:xfrm>
            <a:off x="667239" y="1169472"/>
            <a:ext cx="10857522" cy="5355312"/>
          </a:xfrm>
          <a:prstGeom prst="rect">
            <a:avLst/>
          </a:prstGeom>
          <a:solidFill>
            <a:srgbClr val="4E453A">
              <a:alpha val="70000"/>
            </a:srgbClr>
          </a:solidFill>
          <a:ln w="63500">
            <a:noFill/>
          </a:ln>
        </p:spPr>
        <p:txBody>
          <a:bodyPr wrap="square" rtlCol="0">
            <a:spAutoFit/>
          </a:bodyPr>
          <a:lstStyle/>
          <a:p>
            <a:r>
              <a:rPr lang="en-US"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24</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Lord of hosts has sworn:</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I have planned,</a:t>
            </a:r>
          </a:p>
          <a:p>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so shall it be,</a:t>
            </a:r>
          </a:p>
          <a:p>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as I have purposed,</a:t>
            </a:r>
          </a:p>
          <a:p>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so shall it stand</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25</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that I will break the Assyrian in my land,</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on my mountains trample him underfoot;</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his yoke shall depart from them,</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his burden from their shoulder.”</a:t>
            </a:r>
            <a:endPar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0098D23-5D07-3F79-8C09-12E8E8B873BF}"/>
              </a:ext>
            </a:extLst>
          </p:cNvPr>
          <p:cNvSpPr txBox="1"/>
          <p:nvPr/>
        </p:nvSpPr>
        <p:spPr>
          <a:xfrm>
            <a:off x="409597" y="120402"/>
            <a:ext cx="1977140" cy="677108"/>
          </a:xfrm>
          <a:prstGeom prst="rect">
            <a:avLst/>
          </a:prstGeom>
          <a:solidFill>
            <a:srgbClr val="4E453A">
              <a:alpha val="70000"/>
            </a:srgbClr>
          </a:solid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a:t>Isaiah 14</a:t>
            </a:r>
          </a:p>
        </p:txBody>
      </p:sp>
    </p:spTree>
    <p:extLst>
      <p:ext uri="{BB962C8B-B14F-4D97-AF65-F5344CB8AC3E}">
        <p14:creationId xmlns:p14="http://schemas.microsoft.com/office/powerpoint/2010/main" val="20263758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80B0DE-C214-D859-5AF6-DF601B2A93CE}"/>
              </a:ext>
            </a:extLst>
          </p:cNvPr>
          <p:cNvSpPr txBox="1"/>
          <p:nvPr/>
        </p:nvSpPr>
        <p:spPr>
          <a:xfrm>
            <a:off x="667239" y="1967061"/>
            <a:ext cx="10857522" cy="4770537"/>
          </a:xfrm>
          <a:prstGeom prst="rect">
            <a:avLst/>
          </a:prstGeom>
          <a:solidFill>
            <a:srgbClr val="4E453A">
              <a:alpha val="70000"/>
            </a:srgbClr>
          </a:solidFill>
          <a:ln w="63500">
            <a:noFill/>
          </a:ln>
        </p:spPr>
        <p:txBody>
          <a:bodyPr wrap="square" rtlCol="0">
            <a:spAutoFit/>
          </a:bodyPr>
          <a:lstStyle/>
          <a:p>
            <a:r>
              <a:rPr lang="en-US"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26</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This is the purpose that is purposed</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concerning the whole earth,</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this is the hand that is stretched out</a:t>
            </a:r>
          </a:p>
          <a:p>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over all the nations.</a:t>
            </a:r>
          </a:p>
          <a:p>
            <a:r>
              <a:rPr lang="en-US" sz="3800" b="1" baseline="30000">
                <a:effectLst>
                  <a:glow rad="101600">
                    <a:schemeClr val="bg1">
                      <a:alpha val="80000"/>
                    </a:schemeClr>
                  </a:glow>
                </a:effectLst>
                <a:latin typeface="Calibri" panose="020F0502020204030204" pitchFamily="34" charset="0"/>
                <a:cs typeface="Calibri" panose="020F0502020204030204" pitchFamily="34" charset="0"/>
              </a:rPr>
              <a:t>27</a:t>
            </a:r>
            <a:r>
              <a:rPr lang="en-US" sz="3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the Lord of hosts has purposed,</a:t>
            </a:r>
          </a:p>
          <a:p>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who will annul it?</a:t>
            </a:r>
          </a:p>
          <a:p>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hand is stretched out,</a:t>
            </a:r>
          </a:p>
          <a:p>
            <a:r>
              <a:rPr lang="en-US" sz="38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who will turn it back?</a:t>
            </a:r>
          </a:p>
        </p:txBody>
      </p:sp>
      <p:sp>
        <p:nvSpPr>
          <p:cNvPr id="4" name="TextBox 3">
            <a:extLst>
              <a:ext uri="{FF2B5EF4-FFF2-40B4-BE49-F238E27FC236}">
                <a16:creationId xmlns:a16="http://schemas.microsoft.com/office/drawing/2014/main" id="{00098D23-5D07-3F79-8C09-12E8E8B873BF}"/>
              </a:ext>
            </a:extLst>
          </p:cNvPr>
          <p:cNvSpPr txBox="1"/>
          <p:nvPr/>
        </p:nvSpPr>
        <p:spPr>
          <a:xfrm>
            <a:off x="409597" y="120402"/>
            <a:ext cx="1977140" cy="677108"/>
          </a:xfrm>
          <a:prstGeom prst="rect">
            <a:avLst/>
          </a:prstGeom>
          <a:solidFill>
            <a:srgbClr val="4E453A">
              <a:alpha val="70000"/>
            </a:srgbClr>
          </a:solidFill>
          <a:ln w="63500">
            <a:noFill/>
          </a:ln>
        </p:spPr>
        <p:txBody>
          <a:bodyPr wrap="square" rtlCol="0">
            <a:spAutoFit/>
          </a:bodyPr>
          <a:lstStyle>
            <a:defPPr>
              <a:defRPr lang="en-US"/>
            </a:defPPr>
            <a:lvl1pPr>
              <a:defRPr sz="38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r>
              <a:rPr lang="en-US" baseline="0"/>
              <a:t>Isaiah 14</a:t>
            </a:r>
          </a:p>
        </p:txBody>
      </p:sp>
    </p:spTree>
    <p:extLst>
      <p:ext uri="{BB962C8B-B14F-4D97-AF65-F5344CB8AC3E}">
        <p14:creationId xmlns:p14="http://schemas.microsoft.com/office/powerpoint/2010/main" val="370622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2180408" y="172557"/>
            <a:ext cx="7363641" cy="830997"/>
          </a:xfrm>
          <a:prstGeom prst="rect">
            <a:avLst/>
          </a:prstGeom>
          <a:solidFill>
            <a:srgbClr val="4E453A">
              <a:alpha val="70000"/>
            </a:srgbClr>
          </a:solid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Babylon Oracle – 5 Parts</a:t>
            </a:r>
          </a:p>
        </p:txBody>
      </p:sp>
      <p:sp>
        <p:nvSpPr>
          <p:cNvPr id="2" name="TextBox 1">
            <a:extLst>
              <a:ext uri="{FF2B5EF4-FFF2-40B4-BE49-F238E27FC236}">
                <a16:creationId xmlns:a16="http://schemas.microsoft.com/office/drawing/2014/main" id="{FF80B0DE-C214-D859-5AF6-DF601B2A93CE}"/>
              </a:ext>
            </a:extLst>
          </p:cNvPr>
          <p:cNvSpPr txBox="1"/>
          <p:nvPr/>
        </p:nvSpPr>
        <p:spPr>
          <a:xfrm>
            <a:off x="483870" y="3515344"/>
            <a:ext cx="11224260" cy="3170099"/>
          </a:xfrm>
          <a:prstGeom prst="rect">
            <a:avLst/>
          </a:prstGeom>
          <a:solidFill>
            <a:srgbClr val="4E453A">
              <a:alpha val="70000"/>
            </a:srgbClr>
          </a:solidFill>
          <a:ln w="63500">
            <a:noFill/>
          </a:ln>
        </p:spPr>
        <p:txBody>
          <a:bodyPr wrap="square" rtlCol="0">
            <a:spAutoFit/>
          </a:bodyPr>
          <a:lstStyle/>
          <a:p>
            <a:pPr marL="742950" indent="-742950">
              <a:buFont typeface="+mj-lt"/>
              <a:buAutoNum type="arabicPeriod"/>
            </a:pP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Day of the Lord (13:2-16)</a:t>
            </a:r>
          </a:p>
          <a:p>
            <a:pPr marL="742950" indent="-742950">
              <a:buFont typeface="+mj-lt"/>
              <a:buAutoNum type="arabicPeriod"/>
            </a:pP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 (13:17-22)</a:t>
            </a:r>
          </a:p>
          <a:p>
            <a:pPr marL="742950" indent="-742950">
              <a:buFont typeface="+mj-lt"/>
              <a:buAutoNum type="arabicPeriod"/>
            </a:pP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Security and Future of God’s People (14:1-2)</a:t>
            </a:r>
          </a:p>
          <a:p>
            <a:pPr marL="742950" indent="-742950">
              <a:buFont typeface="+mj-lt"/>
              <a:buAutoNum type="arabicPeriod"/>
            </a:pP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overthrow of Babylon’s king (14:3-21)</a:t>
            </a:r>
          </a:p>
          <a:p>
            <a:pPr marL="742950" indent="-742950">
              <a:buFont typeface="+mj-lt"/>
              <a:buAutoNum type="arabicPeriod"/>
            </a:pP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Interim fulfillment – Assyrian collapse (14:24-27)</a:t>
            </a:r>
          </a:p>
        </p:txBody>
      </p:sp>
    </p:spTree>
    <p:extLst>
      <p:ext uri="{BB962C8B-B14F-4D97-AF65-F5344CB8AC3E}">
        <p14:creationId xmlns:p14="http://schemas.microsoft.com/office/powerpoint/2010/main" val="3115088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6406B-0C8C-99A9-BFAA-AFAA5003C677}"/>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4BB01EA-4CCA-89B6-2C92-B83DFA8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64" b="9101"/>
          <a:stretch/>
        </p:blipFill>
        <p:spPr bwMode="auto">
          <a:xfrm>
            <a:off x="0" y="1"/>
            <a:ext cx="12192000" cy="6896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D06466-7335-A9A1-040E-3CAA683D828F}"/>
              </a:ext>
            </a:extLst>
          </p:cNvPr>
          <p:cNvSpPr txBox="1"/>
          <p:nvPr/>
        </p:nvSpPr>
        <p:spPr>
          <a:xfrm>
            <a:off x="2134144" y="0"/>
            <a:ext cx="7923712" cy="830997"/>
          </a:xfrm>
          <a:prstGeom prst="rect">
            <a:avLst/>
          </a:prstGeom>
          <a:solidFill>
            <a:srgbClr val="4E453A">
              <a:alpha val="70000"/>
            </a:srgbClr>
          </a:solid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Does This Relate to Us?</a:t>
            </a:r>
          </a:p>
        </p:txBody>
      </p:sp>
      <p:sp>
        <p:nvSpPr>
          <p:cNvPr id="2" name="TextBox 1">
            <a:extLst>
              <a:ext uri="{FF2B5EF4-FFF2-40B4-BE49-F238E27FC236}">
                <a16:creationId xmlns:a16="http://schemas.microsoft.com/office/drawing/2014/main" id="{FF80B0DE-C214-D859-5AF6-DF601B2A93CE}"/>
              </a:ext>
            </a:extLst>
          </p:cNvPr>
          <p:cNvSpPr txBox="1"/>
          <p:nvPr/>
        </p:nvSpPr>
        <p:spPr>
          <a:xfrm>
            <a:off x="363338" y="1201604"/>
            <a:ext cx="11465323" cy="5324535"/>
          </a:xfrm>
          <a:prstGeom prst="rect">
            <a:avLst/>
          </a:prstGeom>
          <a:solidFill>
            <a:srgbClr val="4E453A">
              <a:alpha val="70000"/>
            </a:srgbClr>
          </a:solidFill>
          <a:ln w="63500">
            <a:noFill/>
          </a:ln>
        </p:spPr>
        <p:txBody>
          <a:bodyPr wrap="square" rtlCol="0">
            <a:spAutoFit/>
          </a:bodyPr>
          <a:lstStyle/>
          <a:p>
            <a:pPr marL="742950" indent="-742950">
              <a:spcAft>
                <a:spcPts val="12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destruction of Babylon is a reminder of the reality of God’s ultimate wrath and judgment.</a:t>
            </a:r>
          </a:p>
          <a:p>
            <a:pPr marL="742950" indent="-742950">
              <a:spcAft>
                <a:spcPts val="12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 matter what happens on the world stage or in our personal lives, we can trust that God is ruling history and guiding it to a predetermined end!</a:t>
            </a:r>
          </a:p>
          <a:p>
            <a:pPr marL="742950" indent="-742950">
              <a:spcAft>
                <a:spcPts val="12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believers, our security and future is secure.  World history is organized in the interests of the people of God!</a:t>
            </a:r>
          </a:p>
        </p:txBody>
      </p:sp>
    </p:spTree>
    <p:extLst>
      <p:ext uri="{BB962C8B-B14F-4D97-AF65-F5344CB8AC3E}">
        <p14:creationId xmlns:p14="http://schemas.microsoft.com/office/powerpoint/2010/main" val="17183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2A451-E199-02C4-247A-7750B1EE9B08}"/>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3228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830997"/>
          </a:xfrm>
          <a:prstGeom prst="rect">
            <a:avLst/>
          </a:prstGeom>
          <a:noFill/>
          <a:ln w="63500">
            <a:noFill/>
          </a:ln>
        </p:spPr>
        <p:txBody>
          <a:bodyPr wrap="square" rtlCol="0">
            <a:spAutoFit/>
          </a:bodyPr>
          <a:lstStyle/>
          <a:p>
            <a:pPr algn="ctr"/>
            <a:r>
              <a:rPr lang="en-US" sz="48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Book of Isaiah</a:t>
            </a:r>
          </a:p>
        </p:txBody>
      </p:sp>
      <p:sp>
        <p:nvSpPr>
          <p:cNvPr id="4" name="TextBox 3">
            <a:extLst>
              <a:ext uri="{FF2B5EF4-FFF2-40B4-BE49-F238E27FC236}">
                <a16:creationId xmlns:a16="http://schemas.microsoft.com/office/drawing/2014/main" id="{350528DB-B47E-2BB8-EECB-D2F860AAFECE}"/>
              </a:ext>
            </a:extLst>
          </p:cNvPr>
          <p:cNvSpPr txBox="1"/>
          <p:nvPr/>
        </p:nvSpPr>
        <p:spPr>
          <a:xfrm>
            <a:off x="302989" y="1024673"/>
            <a:ext cx="5805335" cy="646331"/>
          </a:xfrm>
          <a:prstGeom prst="rect">
            <a:avLst/>
          </a:prstGeom>
          <a:noFill/>
          <a:ln w="63500">
            <a:noFill/>
          </a:ln>
        </p:spPr>
        <p:txBody>
          <a:bodyPr wrap="square" rtlCol="0">
            <a:spAutoFit/>
          </a:bodyPr>
          <a:lstStyle/>
          <a:p>
            <a:pPr algn="ctr"/>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1-39 - Judgment</a:t>
            </a:r>
          </a:p>
        </p:txBody>
      </p:sp>
      <p:sp>
        <p:nvSpPr>
          <p:cNvPr id="6" name="Rectangle 5">
            <a:extLst>
              <a:ext uri="{FF2B5EF4-FFF2-40B4-BE49-F238E27FC236}">
                <a16:creationId xmlns:a16="http://schemas.microsoft.com/office/drawing/2014/main" id="{3E951134-4CA3-03BE-7075-5EB10AFC6FFE}"/>
              </a:ext>
            </a:extLst>
          </p:cNvPr>
          <p:cNvSpPr/>
          <p:nvPr/>
        </p:nvSpPr>
        <p:spPr>
          <a:xfrm>
            <a:off x="389744" y="1019331"/>
            <a:ext cx="11332564" cy="5471410"/>
          </a:xfrm>
          <a:prstGeom prst="rect">
            <a:avLst/>
          </a:prstGeom>
          <a:no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661B5FD-0F20-0A96-B438-95F075474317}"/>
              </a:ext>
            </a:extLst>
          </p:cNvPr>
          <p:cNvCxnSpPr/>
          <p:nvPr/>
        </p:nvCxnSpPr>
        <p:spPr>
          <a:xfrm>
            <a:off x="389744" y="1678898"/>
            <a:ext cx="11332564"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B0ACAF-7E77-7E27-609B-FFE15105B140}"/>
              </a:ext>
            </a:extLst>
          </p:cNvPr>
          <p:cNvCxnSpPr>
            <a:cxnSpLocks/>
          </p:cNvCxnSpPr>
          <p:nvPr/>
        </p:nvCxnSpPr>
        <p:spPr>
          <a:xfrm>
            <a:off x="5916971" y="1035118"/>
            <a:ext cx="0" cy="547141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DECB31F-CDC7-DA3C-CE18-8440D255BE02}"/>
              </a:ext>
            </a:extLst>
          </p:cNvPr>
          <p:cNvSpPr txBox="1"/>
          <p:nvPr/>
        </p:nvSpPr>
        <p:spPr>
          <a:xfrm>
            <a:off x="5916971" y="1035118"/>
            <a:ext cx="5805337" cy="646331"/>
          </a:xfrm>
          <a:prstGeom prst="rect">
            <a:avLst/>
          </a:prstGeom>
          <a:noFill/>
          <a:ln w="63500">
            <a:noFill/>
          </a:ln>
        </p:spPr>
        <p:txBody>
          <a:bodyPr wrap="square" rtlCol="0">
            <a:spAutoFit/>
          </a:bodyP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40-66 - Restoration</a:t>
            </a:r>
          </a:p>
        </p:txBody>
      </p:sp>
      <p:sp>
        <p:nvSpPr>
          <p:cNvPr id="12" name="TextBox 11">
            <a:extLst>
              <a:ext uri="{FF2B5EF4-FFF2-40B4-BE49-F238E27FC236}">
                <a16:creationId xmlns:a16="http://schemas.microsoft.com/office/drawing/2014/main" id="{ECFCCB1E-2804-BD18-6E98-292624E0628B}"/>
              </a:ext>
            </a:extLst>
          </p:cNvPr>
          <p:cNvSpPr txBox="1"/>
          <p:nvPr/>
        </p:nvSpPr>
        <p:spPr>
          <a:xfrm>
            <a:off x="521991" y="1762665"/>
            <a:ext cx="5255926" cy="4524315"/>
          </a:xfrm>
          <a:prstGeom prst="rect">
            <a:avLst/>
          </a:prstGeom>
          <a:noFill/>
          <a:ln w="63500">
            <a:noFill/>
          </a:ln>
        </p:spPr>
        <p:txBody>
          <a:bodyPr wrap="square" rtlCol="0">
            <a:spAutoFit/>
          </a:bodyPr>
          <a:lstStyle/>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Isaiah’s Day</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1-6:  	Introduction</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7-12:	Assyrian Invasion /</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Messiah</a:t>
            </a:r>
          </a:p>
          <a:p>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13-27:	God’s Universal </a:t>
            </a:r>
          </a:p>
          <a:p>
            <a:r>
              <a:rPr lang="en-US" sz="36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Kingdom</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28-39:	God as the Lord of </a:t>
            </a:r>
          </a:p>
          <a:p>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History</a:t>
            </a:r>
          </a:p>
        </p:txBody>
      </p:sp>
      <p:sp>
        <p:nvSpPr>
          <p:cNvPr id="3" name="TextBox 2">
            <a:extLst>
              <a:ext uri="{FF2B5EF4-FFF2-40B4-BE49-F238E27FC236}">
                <a16:creationId xmlns:a16="http://schemas.microsoft.com/office/drawing/2014/main" id="{D3A20214-06E8-1C77-B215-B3D60240A6E6}"/>
              </a:ext>
            </a:extLst>
          </p:cNvPr>
          <p:cNvSpPr txBox="1"/>
          <p:nvPr/>
        </p:nvSpPr>
        <p:spPr>
          <a:xfrm>
            <a:off x="6069719" y="1746878"/>
            <a:ext cx="5255926" cy="646331"/>
          </a:xfrm>
          <a:prstGeom prst="rect">
            <a:avLst/>
          </a:prstGeom>
          <a:no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Focus: 	Future</a:t>
            </a:r>
          </a:p>
        </p:txBody>
      </p:sp>
    </p:spTree>
    <p:extLst>
      <p:ext uri="{BB962C8B-B14F-4D97-AF65-F5344CB8AC3E}">
        <p14:creationId xmlns:p14="http://schemas.microsoft.com/office/powerpoint/2010/main" val="12519215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89244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4EF5D5-8078-8E13-10F5-E3D5D01F633E}"/>
              </a:ext>
            </a:extLst>
          </p:cNvPr>
          <p:cNvSpPr txBox="1"/>
          <p:nvPr/>
        </p:nvSpPr>
        <p:spPr>
          <a:xfrm>
            <a:off x="918063" y="24489"/>
            <a:ext cx="10355874" cy="769441"/>
          </a:xfrm>
          <a:prstGeom prst="rect">
            <a:avLst/>
          </a:prstGeom>
          <a:noFill/>
          <a:ln w="63500">
            <a:noFill/>
          </a:ln>
        </p:spPr>
        <p:txBody>
          <a:bodyPr wrap="square" rtlCol="0">
            <a:spAutoFit/>
          </a:bodyPr>
          <a:lstStyle/>
          <a:p>
            <a:pPr algn="ctr"/>
            <a:r>
              <a:rPr lang="en-US" sz="44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Isaiah 13-27: God’s Universal Kingdom</a:t>
            </a:r>
          </a:p>
        </p:txBody>
      </p:sp>
      <p:sp>
        <p:nvSpPr>
          <p:cNvPr id="3" name="TextBox 2">
            <a:extLst>
              <a:ext uri="{FF2B5EF4-FFF2-40B4-BE49-F238E27FC236}">
                <a16:creationId xmlns:a16="http://schemas.microsoft.com/office/drawing/2014/main" id="{F4F66C1A-B98B-51A6-9A07-395956E353F3}"/>
              </a:ext>
            </a:extLst>
          </p:cNvPr>
          <p:cNvSpPr txBox="1"/>
          <p:nvPr/>
        </p:nvSpPr>
        <p:spPr>
          <a:xfrm>
            <a:off x="307665" y="733566"/>
            <a:ext cx="11103219" cy="646331"/>
          </a:xfrm>
          <a:prstGeom prst="rect">
            <a:avLst/>
          </a:prstGeom>
          <a:noFill/>
          <a:ln w="63500">
            <a:noFill/>
          </a:ln>
        </p:spPr>
        <p:txBody>
          <a:bodyPr wrap="square" rtlCol="0">
            <a:spAutoFit/>
          </a:bodyPr>
          <a:lstStyle/>
          <a:p>
            <a:pPr marL="571500" indent="-571500">
              <a:spcAft>
                <a:spcPts val="12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Chapters 13-23:  10 Oracles Regarding the Nations</a:t>
            </a:r>
          </a:p>
        </p:txBody>
      </p:sp>
      <p:sp>
        <p:nvSpPr>
          <p:cNvPr id="5" name="TextBox 4">
            <a:extLst>
              <a:ext uri="{FF2B5EF4-FFF2-40B4-BE49-F238E27FC236}">
                <a16:creationId xmlns:a16="http://schemas.microsoft.com/office/drawing/2014/main" id="{393DD4ED-FCF6-60B7-CE0E-79A4CA0FADED}"/>
              </a:ext>
            </a:extLst>
          </p:cNvPr>
          <p:cNvSpPr txBox="1"/>
          <p:nvPr/>
        </p:nvSpPr>
        <p:spPr>
          <a:xfrm>
            <a:off x="873082" y="1319694"/>
            <a:ext cx="5956439" cy="2862322"/>
          </a:xfrm>
          <a:prstGeom prst="rect">
            <a:avLst/>
          </a:prstGeom>
          <a:noFill/>
        </p:spPr>
        <p:txBody>
          <a:bodyPr wrap="none" rtlCol="0">
            <a:spAutoFit/>
          </a:bodyPr>
          <a:lstStyle/>
          <a:p>
            <a:pPr marL="285750" indent="-285750">
              <a:buFont typeface="Arial" panose="020B0604020202020204" pitchFamily="34" charset="0"/>
              <a:buChar char="•"/>
            </a:pPr>
            <a:r>
              <a:rPr lang="en-US" sz="3600" b="1">
                <a:solidFill>
                  <a:srgbClr val="FFFF00"/>
                </a:solidFill>
                <a:latin typeface="Calibri" panose="020F0502020204030204" pitchFamily="34" charset="0"/>
                <a:ea typeface="Calibri" panose="020F0502020204030204" pitchFamily="34" charset="0"/>
                <a:cs typeface="Calibri" panose="020F0502020204030204" pitchFamily="34" charset="0"/>
              </a:rPr>
              <a:t>Babylon (13:1-14:27)</a:t>
            </a:r>
          </a:p>
          <a:p>
            <a:pPr marL="285750" indent="-28575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Philistia (14:28-32)</a:t>
            </a:r>
          </a:p>
          <a:p>
            <a:pPr marL="285750" indent="-28575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Moab (15:1-16:14)</a:t>
            </a:r>
          </a:p>
          <a:p>
            <a:pPr marL="285750" indent="-28575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Syria/Israel/Cush (17:1-18:7)</a:t>
            </a:r>
          </a:p>
          <a:p>
            <a:pPr marL="285750" indent="-28575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Egypt (19:1-20:6)</a:t>
            </a:r>
          </a:p>
        </p:txBody>
      </p:sp>
      <p:sp>
        <p:nvSpPr>
          <p:cNvPr id="6" name="TextBox 5">
            <a:extLst>
              <a:ext uri="{FF2B5EF4-FFF2-40B4-BE49-F238E27FC236}">
                <a16:creationId xmlns:a16="http://schemas.microsoft.com/office/drawing/2014/main" id="{1A28B056-AEBE-213A-0A4C-C6BD72A617EB}"/>
              </a:ext>
            </a:extLst>
          </p:cNvPr>
          <p:cNvSpPr txBox="1"/>
          <p:nvPr/>
        </p:nvSpPr>
        <p:spPr>
          <a:xfrm>
            <a:off x="7482658" y="1319694"/>
            <a:ext cx="4522392" cy="2862322"/>
          </a:xfrm>
          <a:prstGeom prst="rect">
            <a:avLst/>
          </a:prstGeom>
          <a:noFill/>
        </p:spPr>
        <p:txBody>
          <a:bodyPr wrap="none" rtlCol="0">
            <a:spAutoFit/>
          </a:bodyPr>
          <a:lstStyle/>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Babylon (21:1-10)</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Edom (21:11-12)</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Arabia (21:13-17)</a:t>
            </a:r>
          </a:p>
          <a:p>
            <a:pPr marL="571500" indent="-571500">
              <a:buFont typeface="Arial" panose="020B0604020202020204" pitchFamily="34" charset="0"/>
              <a:buChar char="•"/>
            </a:pPr>
            <a:r>
              <a:rPr lang="en-US" sz="3600" b="1">
                <a:latin typeface="Calibri" panose="020F0502020204030204" pitchFamily="34" charset="0"/>
                <a:ea typeface="Calibri" panose="020F0502020204030204" pitchFamily="34" charset="0"/>
                <a:cs typeface="Calibri" panose="020F0502020204030204" pitchFamily="34" charset="0"/>
              </a:rPr>
              <a:t>Jerusalem (22:1-25)</a:t>
            </a:r>
          </a:p>
          <a:p>
            <a:pPr marL="571500" indent="-571500">
              <a:buFont typeface="Arial" panose="020B0604020202020204" pitchFamily="34" charset="0"/>
              <a:buChar char="•"/>
            </a:pPr>
            <a:r>
              <a:rPr lang="en-US" sz="3600" b="1" err="1">
                <a:latin typeface="Calibri" panose="020F0502020204030204" pitchFamily="34" charset="0"/>
                <a:ea typeface="Calibri" panose="020F0502020204030204" pitchFamily="34" charset="0"/>
                <a:cs typeface="Calibri" panose="020F0502020204030204" pitchFamily="34" charset="0"/>
              </a:rPr>
              <a:t>Tyre</a:t>
            </a:r>
            <a:r>
              <a:rPr lang="en-US" sz="3600" b="1">
                <a:latin typeface="Calibri" panose="020F0502020204030204" pitchFamily="34" charset="0"/>
                <a:ea typeface="Calibri" panose="020F0502020204030204" pitchFamily="34" charset="0"/>
                <a:cs typeface="Calibri" panose="020F0502020204030204" pitchFamily="34" charset="0"/>
              </a:rPr>
              <a:t> (23:1-18)</a:t>
            </a:r>
          </a:p>
        </p:txBody>
      </p:sp>
      <p:sp>
        <p:nvSpPr>
          <p:cNvPr id="7" name="TextBox 6">
            <a:extLst>
              <a:ext uri="{FF2B5EF4-FFF2-40B4-BE49-F238E27FC236}">
                <a16:creationId xmlns:a16="http://schemas.microsoft.com/office/drawing/2014/main" id="{72D95FA7-85FD-40CD-90DE-43A9657DDCE0}"/>
              </a:ext>
            </a:extLst>
          </p:cNvPr>
          <p:cNvSpPr txBox="1"/>
          <p:nvPr/>
        </p:nvSpPr>
        <p:spPr>
          <a:xfrm>
            <a:off x="307665" y="4221255"/>
            <a:ext cx="11103219" cy="2539157"/>
          </a:xfrm>
          <a:prstGeom prst="rect">
            <a:avLst/>
          </a:prstGeom>
          <a:noFill/>
          <a:ln w="63500">
            <a:noFill/>
          </a:ln>
        </p:spPr>
        <p:txBody>
          <a:bodyPr wrap="square" rtlCol="0">
            <a:spAutoFit/>
          </a:bodyPr>
          <a:lstStyle/>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24: Worldwide Judgment / A Remnant</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25: Fulfillment of God’s Plans</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26: The People of God</a:t>
            </a:r>
          </a:p>
          <a:p>
            <a:pPr marL="571500" indent="-571500">
              <a:spcAft>
                <a:spcPts val="600"/>
              </a:spcAft>
              <a:buFont typeface="Arial" panose="020B0604020202020204" pitchFamily="34" charset="0"/>
              <a:buChar char="•"/>
            </a:pP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Chapter 27: Israel Fulfills its Purpose</a:t>
            </a:r>
          </a:p>
        </p:txBody>
      </p:sp>
    </p:spTree>
    <p:extLst>
      <p:ext uri="{BB962C8B-B14F-4D97-AF65-F5344CB8AC3E}">
        <p14:creationId xmlns:p14="http://schemas.microsoft.com/office/powerpoint/2010/main" val="17738238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(~740BC)</a:t>
            </a:r>
          </a:p>
        </p:txBody>
      </p:sp>
    </p:spTree>
    <p:extLst>
      <p:ext uri="{BB962C8B-B14F-4D97-AF65-F5344CB8AC3E}">
        <p14:creationId xmlns:p14="http://schemas.microsoft.com/office/powerpoint/2010/main" val="84847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dirty="0">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0" name="TextBox 9">
            <a:extLst>
              <a:ext uri="{FF2B5EF4-FFF2-40B4-BE49-F238E27FC236}">
                <a16:creationId xmlns:a16="http://schemas.microsoft.com/office/drawing/2014/main" id="{F656331E-7CB3-7C26-A04F-F87682C841CC}"/>
              </a:ext>
            </a:extLst>
          </p:cNvPr>
          <p:cNvSpPr txBox="1"/>
          <p:nvPr/>
        </p:nvSpPr>
        <p:spPr>
          <a:xfrm>
            <a:off x="7559911" y="2721114"/>
            <a:ext cx="1919564"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Babylon</a:t>
            </a:r>
          </a:p>
        </p:txBody>
      </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(~740BC)</a:t>
            </a:r>
          </a:p>
        </p:txBody>
      </p:sp>
      <p:grpSp>
        <p:nvGrpSpPr>
          <p:cNvPr id="14" name="Group 13">
            <a:extLst>
              <a:ext uri="{FF2B5EF4-FFF2-40B4-BE49-F238E27FC236}">
                <a16:creationId xmlns:a16="http://schemas.microsoft.com/office/drawing/2014/main" id="{215810EF-8493-30D2-F5EA-75AFFCAA464A}"/>
              </a:ext>
            </a:extLst>
          </p:cNvPr>
          <p:cNvGrpSpPr/>
          <p:nvPr/>
        </p:nvGrpSpPr>
        <p:grpSpPr>
          <a:xfrm>
            <a:off x="293479" y="4598682"/>
            <a:ext cx="1504799" cy="2164830"/>
            <a:chOff x="293479" y="4598682"/>
            <a:chExt cx="1504799" cy="2164830"/>
          </a:xfrm>
        </p:grpSpPr>
        <p:sp>
          <p:nvSpPr>
            <p:cNvPr id="12" name="TextBox 11">
              <a:extLst>
                <a:ext uri="{FF2B5EF4-FFF2-40B4-BE49-F238E27FC236}">
                  <a16:creationId xmlns:a16="http://schemas.microsoft.com/office/drawing/2014/main" id="{E5B86318-9B9E-7150-AEFC-3EE2D5F8CFA7}"/>
                </a:ext>
              </a:extLst>
            </p:cNvPr>
            <p:cNvSpPr txBox="1"/>
            <p:nvPr/>
          </p:nvSpPr>
          <p:spPr>
            <a:xfrm>
              <a:off x="293479" y="4598682"/>
              <a:ext cx="1373709"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Egypt</a:t>
              </a:r>
            </a:p>
          </p:txBody>
        </p:sp>
        <p:sp>
          <p:nvSpPr>
            <p:cNvPr id="7" name="TextBox 6">
              <a:extLst>
                <a:ext uri="{FF2B5EF4-FFF2-40B4-BE49-F238E27FC236}">
                  <a16:creationId xmlns:a16="http://schemas.microsoft.com/office/drawing/2014/main" id="{96D2EC72-AE62-E8C5-1179-3BEEA8B68B6F}"/>
                </a:ext>
              </a:extLst>
            </p:cNvPr>
            <p:cNvSpPr txBox="1"/>
            <p:nvPr/>
          </p:nvSpPr>
          <p:spPr>
            <a:xfrm>
              <a:off x="586087" y="6055626"/>
              <a:ext cx="1212191" cy="707886"/>
            </a:xfrm>
            <a:prstGeom prst="rect">
              <a:avLst/>
            </a:prstGeom>
            <a:noFill/>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Cush</a:t>
              </a:r>
            </a:p>
          </p:txBody>
        </p:sp>
      </p:grpSp>
    </p:spTree>
    <p:extLst>
      <p:ext uri="{BB962C8B-B14F-4D97-AF65-F5344CB8AC3E}">
        <p14:creationId xmlns:p14="http://schemas.microsoft.com/office/powerpoint/2010/main" val="137227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Graphic 43">
            <a:extLst>
              <a:ext uri="{FF2B5EF4-FFF2-40B4-BE49-F238E27FC236}">
                <a16:creationId xmlns:a16="http://schemas.microsoft.com/office/drawing/2014/main" id="{7E63FECB-9BD1-39BC-6857-3931F7EC1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 y="0"/>
            <a:ext cx="12289535" cy="6858000"/>
          </a:xfrm>
          <a:prstGeom prst="rect">
            <a:avLst/>
          </a:prstGeom>
        </p:spPr>
      </p:pic>
      <p:sp>
        <p:nvSpPr>
          <p:cNvPr id="9" name="TextBox 8">
            <a:extLst>
              <a:ext uri="{FF2B5EF4-FFF2-40B4-BE49-F238E27FC236}">
                <a16:creationId xmlns:a16="http://schemas.microsoft.com/office/drawing/2014/main" id="{93494920-FB0F-A739-D860-CDC583AA0E9E}"/>
              </a:ext>
            </a:extLst>
          </p:cNvPr>
          <p:cNvSpPr txBox="1"/>
          <p:nvPr/>
        </p:nvSpPr>
        <p:spPr>
          <a:xfrm>
            <a:off x="3761627" y="1107414"/>
            <a:ext cx="3218060" cy="1323439"/>
          </a:xfrm>
          <a:prstGeom prst="rect">
            <a:avLst/>
          </a:prstGeom>
          <a:noFill/>
        </p:spPr>
        <p:txBody>
          <a:bodyPr wrap="none" rtlCol="0">
            <a:spAutoFit/>
          </a:bodyPr>
          <a:lstStyle/>
          <a:p>
            <a:r>
              <a:rPr lang="en-US" sz="8000" b="1" dirty="0">
                <a:solidFill>
                  <a:srgbClr val="FFFF0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Assyria</a:t>
            </a:r>
          </a:p>
        </p:txBody>
      </p:sp>
      <p:sp>
        <p:nvSpPr>
          <p:cNvPr id="10" name="TextBox 9">
            <a:extLst>
              <a:ext uri="{FF2B5EF4-FFF2-40B4-BE49-F238E27FC236}">
                <a16:creationId xmlns:a16="http://schemas.microsoft.com/office/drawing/2014/main" id="{F656331E-7CB3-7C26-A04F-F87682C841CC}"/>
              </a:ext>
            </a:extLst>
          </p:cNvPr>
          <p:cNvSpPr txBox="1"/>
          <p:nvPr/>
        </p:nvSpPr>
        <p:spPr>
          <a:xfrm>
            <a:off x="7559911" y="2721114"/>
            <a:ext cx="19195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Babylon</a:t>
            </a:r>
          </a:p>
        </p:txBody>
      </p:sp>
      <p:sp>
        <p:nvSpPr>
          <p:cNvPr id="11" name="TextBox 10">
            <a:extLst>
              <a:ext uri="{FF2B5EF4-FFF2-40B4-BE49-F238E27FC236}">
                <a16:creationId xmlns:a16="http://schemas.microsoft.com/office/drawing/2014/main" id="{E79CEF52-86A2-8D57-12B4-01BB24A8ADE9}"/>
              </a:ext>
            </a:extLst>
          </p:cNvPr>
          <p:cNvSpPr txBox="1"/>
          <p:nvPr/>
        </p:nvSpPr>
        <p:spPr>
          <a:xfrm>
            <a:off x="586087" y="6055626"/>
            <a:ext cx="1212191"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Cush</a:t>
            </a:r>
          </a:p>
        </p:txBody>
      </p:sp>
      <p:sp>
        <p:nvSpPr>
          <p:cNvPr id="12" name="TextBox 11">
            <a:extLst>
              <a:ext uri="{FF2B5EF4-FFF2-40B4-BE49-F238E27FC236}">
                <a16:creationId xmlns:a16="http://schemas.microsoft.com/office/drawing/2014/main" id="{E5B86318-9B9E-7150-AEFC-3EE2D5F8CFA7}"/>
              </a:ext>
            </a:extLst>
          </p:cNvPr>
          <p:cNvSpPr txBox="1"/>
          <p:nvPr/>
        </p:nvSpPr>
        <p:spPr>
          <a:xfrm>
            <a:off x="293479" y="4598682"/>
            <a:ext cx="1373709"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cs typeface="Calibri" panose="020F0502020204030204" pitchFamily="34" charset="0"/>
              </a:rPr>
              <a:t>Egypt</a:t>
            </a:r>
          </a:p>
        </p:txBody>
      </p:sp>
      <p:grpSp>
        <p:nvGrpSpPr>
          <p:cNvPr id="5" name="Group 4">
            <a:extLst>
              <a:ext uri="{FF2B5EF4-FFF2-40B4-BE49-F238E27FC236}">
                <a16:creationId xmlns:a16="http://schemas.microsoft.com/office/drawing/2014/main" id="{5EA4B237-2B0F-DB0B-1D17-BEE95227094C}"/>
              </a:ext>
            </a:extLst>
          </p:cNvPr>
          <p:cNvGrpSpPr/>
          <p:nvPr/>
        </p:nvGrpSpPr>
        <p:grpSpPr>
          <a:xfrm>
            <a:off x="2884911" y="3978044"/>
            <a:ext cx="1395447" cy="941273"/>
            <a:chOff x="2884911" y="3978044"/>
            <a:chExt cx="1395447" cy="941273"/>
          </a:xfrm>
        </p:grpSpPr>
        <p:sp>
          <p:nvSpPr>
            <p:cNvPr id="13" name="TextBox 12">
              <a:extLst>
                <a:ext uri="{FF2B5EF4-FFF2-40B4-BE49-F238E27FC236}">
                  <a16:creationId xmlns:a16="http://schemas.microsoft.com/office/drawing/2014/main" id="{6F8C5E1F-5418-A675-9433-1C0A2485BEE3}"/>
                </a:ext>
              </a:extLst>
            </p:cNvPr>
            <p:cNvSpPr txBox="1"/>
            <p:nvPr/>
          </p:nvSpPr>
          <p:spPr>
            <a:xfrm>
              <a:off x="2884911" y="4211431"/>
              <a:ext cx="139544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Edom</a:t>
              </a:r>
            </a:p>
          </p:txBody>
        </p:sp>
        <p:cxnSp>
          <p:nvCxnSpPr>
            <p:cNvPr id="18" name="Straight Connector 17">
              <a:extLst>
                <a:ext uri="{FF2B5EF4-FFF2-40B4-BE49-F238E27FC236}">
                  <a16:creationId xmlns:a16="http://schemas.microsoft.com/office/drawing/2014/main" id="{FD1A7979-E48B-1283-C349-DF4A69514EDC}"/>
                </a:ext>
              </a:extLst>
            </p:cNvPr>
            <p:cNvCxnSpPr/>
            <p:nvPr/>
          </p:nvCxnSpPr>
          <p:spPr>
            <a:xfrm>
              <a:off x="3111375" y="3978044"/>
              <a:ext cx="180465" cy="46677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9395A33C-8D37-F071-6CF2-B4C59281C89E}"/>
              </a:ext>
            </a:extLst>
          </p:cNvPr>
          <p:cNvGrpSpPr/>
          <p:nvPr/>
        </p:nvGrpSpPr>
        <p:grpSpPr>
          <a:xfrm>
            <a:off x="3430741" y="3594231"/>
            <a:ext cx="1523922" cy="858312"/>
            <a:chOff x="3430741" y="3594231"/>
            <a:chExt cx="1523922" cy="858312"/>
          </a:xfrm>
        </p:grpSpPr>
        <p:sp>
          <p:nvSpPr>
            <p:cNvPr id="16" name="TextBox 15">
              <a:extLst>
                <a:ext uri="{FF2B5EF4-FFF2-40B4-BE49-F238E27FC236}">
                  <a16:creationId xmlns:a16="http://schemas.microsoft.com/office/drawing/2014/main" id="{E898376D-6090-4A8C-E244-32799BF912BB}"/>
                </a:ext>
              </a:extLst>
            </p:cNvPr>
            <p:cNvSpPr txBox="1"/>
            <p:nvPr/>
          </p:nvSpPr>
          <p:spPr>
            <a:xfrm>
              <a:off x="3516449" y="3744657"/>
              <a:ext cx="1438214"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Moab</a:t>
              </a:r>
            </a:p>
          </p:txBody>
        </p:sp>
        <p:cxnSp>
          <p:nvCxnSpPr>
            <p:cNvPr id="19" name="Straight Connector 18">
              <a:extLst>
                <a:ext uri="{FF2B5EF4-FFF2-40B4-BE49-F238E27FC236}">
                  <a16:creationId xmlns:a16="http://schemas.microsoft.com/office/drawing/2014/main" id="{6641E7E5-547B-A8BE-9F0A-3DF06B270543}"/>
                </a:ext>
              </a:extLst>
            </p:cNvPr>
            <p:cNvCxnSpPr>
              <a:cxnSpLocks/>
            </p:cNvCxnSpPr>
            <p:nvPr/>
          </p:nvCxnSpPr>
          <p:spPr>
            <a:xfrm>
              <a:off x="3430741" y="3594231"/>
              <a:ext cx="394499" cy="33881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8DC20A4-42D5-8C34-E97A-8BF0F50E699E}"/>
              </a:ext>
            </a:extLst>
          </p:cNvPr>
          <p:cNvGrpSpPr/>
          <p:nvPr/>
        </p:nvGrpSpPr>
        <p:grpSpPr>
          <a:xfrm>
            <a:off x="3516449" y="2645923"/>
            <a:ext cx="3261357" cy="707886"/>
            <a:chOff x="3516449" y="2645923"/>
            <a:chExt cx="3261357" cy="707886"/>
          </a:xfrm>
        </p:grpSpPr>
        <p:sp>
          <p:nvSpPr>
            <p:cNvPr id="15" name="TextBox 14">
              <a:extLst>
                <a:ext uri="{FF2B5EF4-FFF2-40B4-BE49-F238E27FC236}">
                  <a16:creationId xmlns:a16="http://schemas.microsoft.com/office/drawing/2014/main" id="{D134C6B4-F069-0CF8-8017-35594487884A}"/>
                </a:ext>
              </a:extLst>
            </p:cNvPr>
            <p:cNvSpPr txBox="1"/>
            <p:nvPr/>
          </p:nvSpPr>
          <p:spPr>
            <a:xfrm>
              <a:off x="3963509" y="2645923"/>
              <a:ext cx="2814297"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Aram (Syria)</a:t>
              </a:r>
            </a:p>
          </p:txBody>
        </p:sp>
        <p:cxnSp>
          <p:nvCxnSpPr>
            <p:cNvPr id="23" name="Straight Connector 22">
              <a:extLst>
                <a:ext uri="{FF2B5EF4-FFF2-40B4-BE49-F238E27FC236}">
                  <a16:creationId xmlns:a16="http://schemas.microsoft.com/office/drawing/2014/main" id="{8F91CA71-59E7-3C0E-A6E2-D7AEF1C904BF}"/>
                </a:ext>
              </a:extLst>
            </p:cNvPr>
            <p:cNvCxnSpPr>
              <a:cxnSpLocks/>
              <a:endCxn id="15" idx="1"/>
            </p:cNvCxnSpPr>
            <p:nvPr/>
          </p:nvCxnSpPr>
          <p:spPr>
            <a:xfrm>
              <a:off x="3516449" y="2965314"/>
              <a:ext cx="447060" cy="3455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7003D8F5-780A-CD43-F543-F233542A354B}"/>
              </a:ext>
            </a:extLst>
          </p:cNvPr>
          <p:cNvGrpSpPr/>
          <p:nvPr/>
        </p:nvGrpSpPr>
        <p:grpSpPr>
          <a:xfrm>
            <a:off x="457877" y="2946776"/>
            <a:ext cx="2283109" cy="707886"/>
            <a:chOff x="457877" y="2946776"/>
            <a:chExt cx="2283109" cy="707886"/>
          </a:xfrm>
        </p:grpSpPr>
        <p:sp>
          <p:nvSpPr>
            <p:cNvPr id="29" name="TextBox 28">
              <a:extLst>
                <a:ext uri="{FF2B5EF4-FFF2-40B4-BE49-F238E27FC236}">
                  <a16:creationId xmlns:a16="http://schemas.microsoft.com/office/drawing/2014/main" id="{89B69B58-33FC-758B-BFC3-9C5C7C50DE86}"/>
                </a:ext>
              </a:extLst>
            </p:cNvPr>
            <p:cNvSpPr txBox="1"/>
            <p:nvPr/>
          </p:nvSpPr>
          <p:spPr>
            <a:xfrm>
              <a:off x="457877" y="2946776"/>
              <a:ext cx="1870064" cy="707886"/>
            </a:xfrm>
            <a:prstGeom prst="rect">
              <a:avLst/>
            </a:prstGeom>
            <a:noFill/>
          </p:spPr>
          <p:txBody>
            <a:bodyPr wrap="none" rtlCol="0">
              <a:spAutoFit/>
            </a:bodyPr>
            <a:lstStyle/>
            <a:p>
              <a:r>
                <a:rPr lang="en-US" sz="4000" b="1" dirty="0">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Philistia</a:t>
              </a:r>
            </a:p>
          </p:txBody>
        </p:sp>
        <p:cxnSp>
          <p:nvCxnSpPr>
            <p:cNvPr id="30" name="Straight Connector 29">
              <a:extLst>
                <a:ext uri="{FF2B5EF4-FFF2-40B4-BE49-F238E27FC236}">
                  <a16:creationId xmlns:a16="http://schemas.microsoft.com/office/drawing/2014/main" id="{9185408C-14F7-66CC-3AA7-AABECADC50DC}"/>
                </a:ext>
              </a:extLst>
            </p:cNvPr>
            <p:cNvCxnSpPr>
              <a:cxnSpLocks/>
            </p:cNvCxnSpPr>
            <p:nvPr/>
          </p:nvCxnSpPr>
          <p:spPr>
            <a:xfrm>
              <a:off x="2242140" y="3334828"/>
              <a:ext cx="498846" cy="17644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4E22ED63-8412-65CF-D70D-C52D8C00C512}"/>
              </a:ext>
            </a:extLst>
          </p:cNvPr>
          <p:cNvGrpSpPr/>
          <p:nvPr/>
        </p:nvGrpSpPr>
        <p:grpSpPr>
          <a:xfrm>
            <a:off x="1098773" y="1642215"/>
            <a:ext cx="2263761" cy="1211271"/>
            <a:chOff x="1098773" y="1642215"/>
            <a:chExt cx="2263761" cy="1211271"/>
          </a:xfrm>
        </p:grpSpPr>
        <p:sp>
          <p:nvSpPr>
            <p:cNvPr id="28" name="TextBox 27">
              <a:extLst>
                <a:ext uri="{FF2B5EF4-FFF2-40B4-BE49-F238E27FC236}">
                  <a16:creationId xmlns:a16="http://schemas.microsoft.com/office/drawing/2014/main" id="{355749DB-8779-8B6E-838E-EDD001382414}"/>
                </a:ext>
              </a:extLst>
            </p:cNvPr>
            <p:cNvSpPr txBox="1"/>
            <p:nvPr/>
          </p:nvSpPr>
          <p:spPr>
            <a:xfrm>
              <a:off x="1098773" y="1642215"/>
              <a:ext cx="2263761"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Phoenicia</a:t>
              </a:r>
            </a:p>
          </p:txBody>
        </p:sp>
        <p:cxnSp>
          <p:nvCxnSpPr>
            <p:cNvPr id="32" name="Straight Connector 31">
              <a:extLst>
                <a:ext uri="{FF2B5EF4-FFF2-40B4-BE49-F238E27FC236}">
                  <a16:creationId xmlns:a16="http://schemas.microsoft.com/office/drawing/2014/main" id="{616E6ED5-2B87-C5AE-5115-DA6505CC9AE1}"/>
                </a:ext>
              </a:extLst>
            </p:cNvPr>
            <p:cNvCxnSpPr>
              <a:cxnSpLocks/>
            </p:cNvCxnSpPr>
            <p:nvPr/>
          </p:nvCxnSpPr>
          <p:spPr>
            <a:xfrm>
              <a:off x="2712525" y="2217420"/>
              <a:ext cx="398850" cy="636066"/>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62D371A8-08E8-E271-8141-6A1F4B671FFF}"/>
              </a:ext>
            </a:extLst>
          </p:cNvPr>
          <p:cNvGrpSpPr/>
          <p:nvPr/>
        </p:nvGrpSpPr>
        <p:grpSpPr>
          <a:xfrm>
            <a:off x="1153437" y="2281664"/>
            <a:ext cx="1957938" cy="869613"/>
            <a:chOff x="1153437" y="2281664"/>
            <a:chExt cx="1957938" cy="869613"/>
          </a:xfrm>
        </p:grpSpPr>
        <p:cxnSp>
          <p:nvCxnSpPr>
            <p:cNvPr id="35" name="Straight Connector 34">
              <a:extLst>
                <a:ext uri="{FF2B5EF4-FFF2-40B4-BE49-F238E27FC236}">
                  <a16:creationId xmlns:a16="http://schemas.microsoft.com/office/drawing/2014/main" id="{77C9F5ED-EAFF-CC92-0C37-8B0C0A4089C6}"/>
                </a:ext>
              </a:extLst>
            </p:cNvPr>
            <p:cNvCxnSpPr>
              <a:cxnSpLocks/>
            </p:cNvCxnSpPr>
            <p:nvPr/>
          </p:nvCxnSpPr>
          <p:spPr>
            <a:xfrm>
              <a:off x="2475023" y="2858555"/>
              <a:ext cx="636352" cy="292722"/>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87A703-9F93-F40C-A43A-A8A4AA2FC0C3}"/>
                </a:ext>
              </a:extLst>
            </p:cNvPr>
            <p:cNvSpPr txBox="1"/>
            <p:nvPr/>
          </p:nvSpPr>
          <p:spPr>
            <a:xfrm>
              <a:off x="1153437" y="2281664"/>
              <a:ext cx="1335558"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Israel</a:t>
              </a:r>
            </a:p>
          </p:txBody>
        </p:sp>
      </p:grpSp>
      <p:sp>
        <p:nvSpPr>
          <p:cNvPr id="37" name="TextBox 36">
            <a:extLst>
              <a:ext uri="{FF2B5EF4-FFF2-40B4-BE49-F238E27FC236}">
                <a16:creationId xmlns:a16="http://schemas.microsoft.com/office/drawing/2014/main" id="{CFB620CF-3D2E-ECAE-BD30-7F346B57B185}"/>
              </a:ext>
            </a:extLst>
          </p:cNvPr>
          <p:cNvSpPr txBox="1"/>
          <p:nvPr/>
        </p:nvSpPr>
        <p:spPr>
          <a:xfrm>
            <a:off x="782084" y="3638373"/>
            <a:ext cx="1435008" cy="707886"/>
          </a:xfrm>
          <a:prstGeom prst="rect">
            <a:avLst/>
          </a:prstGeom>
          <a:noFill/>
          <a:effectLst>
            <a:glow rad="127000">
              <a:schemeClr val="bg1"/>
            </a:glow>
          </a:effectLst>
        </p:spPr>
        <p:txBody>
          <a:bodyPr wrap="none" rtlCol="0">
            <a:spAutoFit/>
          </a:bodyPr>
          <a:lstStyle/>
          <a:p>
            <a:r>
              <a:rPr lang="en-US" sz="4000" b="1" dirty="0">
                <a:solidFill>
                  <a:srgbClr val="FFFF00"/>
                </a:solidFill>
                <a:effectLst>
                  <a:glow rad="101600">
                    <a:schemeClr val="bg1"/>
                  </a:glow>
                </a:effectLst>
                <a:latin typeface="Calibri" panose="020F0502020204030204" pitchFamily="34" charset="0"/>
                <a:cs typeface="Calibri" panose="020F0502020204030204" pitchFamily="34" charset="0"/>
              </a:rPr>
              <a:t>Judah</a:t>
            </a:r>
          </a:p>
        </p:txBody>
      </p:sp>
      <p:cxnSp>
        <p:nvCxnSpPr>
          <p:cNvPr id="38" name="Straight Connector 37">
            <a:extLst>
              <a:ext uri="{FF2B5EF4-FFF2-40B4-BE49-F238E27FC236}">
                <a16:creationId xmlns:a16="http://schemas.microsoft.com/office/drawing/2014/main" id="{5EB36362-48F5-1D8B-8AEE-34EAB6956574}"/>
              </a:ext>
            </a:extLst>
          </p:cNvPr>
          <p:cNvCxnSpPr>
            <a:cxnSpLocks/>
          </p:cNvCxnSpPr>
          <p:nvPr/>
        </p:nvCxnSpPr>
        <p:spPr>
          <a:xfrm flipV="1">
            <a:off x="2198406" y="3536226"/>
            <a:ext cx="797227" cy="532684"/>
          </a:xfrm>
          <a:prstGeom prst="line">
            <a:avLst/>
          </a:prstGeom>
          <a:ln w="38100">
            <a:solidFill>
              <a:schemeClr val="bg1"/>
            </a:solidFill>
          </a:ln>
          <a:effectLst>
            <a:glow rad="101600">
              <a:schemeClr val="tx1">
                <a:alpha val="80000"/>
              </a:schemeClr>
            </a:glow>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6C7B3DB-B2B7-9536-DB2C-44B032344BC9}"/>
              </a:ext>
            </a:extLst>
          </p:cNvPr>
          <p:cNvSpPr txBox="1"/>
          <p:nvPr/>
        </p:nvSpPr>
        <p:spPr>
          <a:xfrm>
            <a:off x="6535240" y="4919317"/>
            <a:ext cx="5543697" cy="1815882"/>
          </a:xfrm>
          <a:prstGeom prst="rect">
            <a:avLst/>
          </a:prstGeom>
          <a:solidFill>
            <a:schemeClr val="accent1">
              <a:lumMod val="40000"/>
              <a:lumOff val="60000"/>
              <a:alpha val="60000"/>
            </a:schemeClr>
          </a:solidFill>
        </p:spPr>
        <p:txBody>
          <a:bodyPr wrap="none" rtlCol="0">
            <a:spAutoFit/>
          </a:bodyPr>
          <a:lstStyle/>
          <a:p>
            <a:r>
              <a:rPr lang="en-US" sz="72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Isaiah’s World</a:t>
            </a:r>
          </a:p>
          <a:p>
            <a:pPr algn="ctr"/>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(~740BC)</a:t>
            </a:r>
          </a:p>
        </p:txBody>
      </p:sp>
      <p:sp>
        <p:nvSpPr>
          <p:cNvPr id="20" name="TextBox 19">
            <a:extLst>
              <a:ext uri="{FF2B5EF4-FFF2-40B4-BE49-F238E27FC236}">
                <a16:creationId xmlns:a16="http://schemas.microsoft.com/office/drawing/2014/main" id="{38FAF82D-93BD-EF22-98EE-5716DE81ACC5}"/>
              </a:ext>
            </a:extLst>
          </p:cNvPr>
          <p:cNvSpPr txBox="1"/>
          <p:nvPr/>
        </p:nvSpPr>
        <p:spPr>
          <a:xfrm>
            <a:off x="3430741" y="4919317"/>
            <a:ext cx="1576009" cy="707886"/>
          </a:xfrm>
          <a:prstGeom prst="rect">
            <a:avLst/>
          </a:prstGeom>
          <a:noFill/>
        </p:spPr>
        <p:txBody>
          <a:bodyPr wrap="none" rtlCol="0">
            <a:spAutoFit/>
          </a:bodyPr>
          <a:lstStyle/>
          <a:p>
            <a:r>
              <a:rPr lang="en-US" sz="4000" b="1">
                <a:solidFill>
                  <a:schemeClr val="bg1"/>
                </a:solidFill>
                <a:effectLst>
                  <a:glow rad="101600">
                    <a:schemeClr val="tx1">
                      <a:alpha val="80000"/>
                    </a:schemeClr>
                  </a:glow>
                </a:effectLst>
                <a:latin typeface="Calibri" panose="020F0502020204030204" pitchFamily="34" charset="0"/>
                <a:ea typeface="Calibri" panose="020F0502020204030204" pitchFamily="34" charset="0"/>
                <a:cs typeface="Calibri" panose="020F0502020204030204" pitchFamily="34" charset="0"/>
              </a:rPr>
              <a:t>Arabia</a:t>
            </a:r>
          </a:p>
        </p:txBody>
      </p:sp>
      <p:sp>
        <p:nvSpPr>
          <p:cNvPr id="7" name="Rectangle: Rounded Corners 6">
            <a:extLst>
              <a:ext uri="{FF2B5EF4-FFF2-40B4-BE49-F238E27FC236}">
                <a16:creationId xmlns:a16="http://schemas.microsoft.com/office/drawing/2014/main" id="{E8A31E31-D04F-F82F-542C-853517E025FD}"/>
              </a:ext>
            </a:extLst>
          </p:cNvPr>
          <p:cNvSpPr/>
          <p:nvPr/>
        </p:nvSpPr>
        <p:spPr>
          <a:xfrm>
            <a:off x="5040371" y="3542280"/>
            <a:ext cx="6094524" cy="1323439"/>
          </a:xfrm>
          <a:prstGeom prst="roundRect">
            <a:avLst/>
          </a:prstGeom>
          <a:solidFill>
            <a:srgbClr val="000000"/>
          </a:solid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What did the “non-Assyrian” nations have in common?</a:t>
            </a:r>
          </a:p>
        </p:txBody>
      </p:sp>
    </p:spTree>
    <p:extLst>
      <p:ext uri="{BB962C8B-B14F-4D97-AF65-F5344CB8AC3E}">
        <p14:creationId xmlns:p14="http://schemas.microsoft.com/office/powerpoint/2010/main" val="386884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27</TotalTime>
  <Words>2362</Words>
  <Application>Microsoft Macintosh PowerPoint</Application>
  <PresentationFormat>Widescreen</PresentationFormat>
  <Paragraphs>307</Paragraphs>
  <Slides>50</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50</vt:i4>
      </vt:variant>
    </vt:vector>
  </HeadingPairs>
  <TitlesOfParts>
    <vt:vector size="60" baseType="lpstr">
      <vt:lpstr>Arial</vt:lpstr>
      <vt:lpstr>Calibri</vt:lpstr>
      <vt:lpstr>Calisto MT</vt:lpstr>
      <vt:lpstr>Cooper Black</vt:lpstr>
      <vt:lpstr>Corbel</vt:lpstr>
      <vt:lpstr>Engravers MT</vt:lpstr>
      <vt:lpstr>Times New Roman</vt:lpstr>
      <vt:lpstr>Wingdings 2</vt:lpstr>
      <vt:lpstr>Depth</vt:lpstr>
      <vt:lpstr>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Bridges</dc:creator>
  <cp:lastModifiedBy>Rick Griffith</cp:lastModifiedBy>
  <cp:revision>3</cp:revision>
  <dcterms:created xsi:type="dcterms:W3CDTF">2023-11-07T11:17:49Z</dcterms:created>
  <dcterms:modified xsi:type="dcterms:W3CDTF">2024-04-21T10:18:51Z</dcterms:modified>
</cp:coreProperties>
</file>