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Lst>
  <p:notesMasterIdLst>
    <p:notesMasterId r:id="rId43"/>
  </p:notesMasterIdLst>
  <p:sldIdLst>
    <p:sldId id="257" r:id="rId3"/>
    <p:sldId id="1201" r:id="rId4"/>
    <p:sldId id="1267" r:id="rId5"/>
    <p:sldId id="771" r:id="rId6"/>
    <p:sldId id="866" r:id="rId7"/>
    <p:sldId id="1211" r:id="rId8"/>
    <p:sldId id="1235" r:id="rId9"/>
    <p:sldId id="1244" r:id="rId10"/>
    <p:sldId id="1236" r:id="rId11"/>
    <p:sldId id="1245" r:id="rId12"/>
    <p:sldId id="1246" r:id="rId13"/>
    <p:sldId id="1247" r:id="rId14"/>
    <p:sldId id="1248" r:id="rId15"/>
    <p:sldId id="1249" r:id="rId16"/>
    <p:sldId id="1250" r:id="rId17"/>
    <p:sldId id="1151" r:id="rId18"/>
    <p:sldId id="1252" r:id="rId19"/>
    <p:sldId id="1253" r:id="rId20"/>
    <p:sldId id="1254" r:id="rId21"/>
    <p:sldId id="1255" r:id="rId22"/>
    <p:sldId id="1256" r:id="rId23"/>
    <p:sldId id="1257" r:id="rId24"/>
    <p:sldId id="1258" r:id="rId25"/>
    <p:sldId id="1268" r:id="rId26"/>
    <p:sldId id="1241" r:id="rId27"/>
    <p:sldId id="1259" r:id="rId28"/>
    <p:sldId id="1260" r:id="rId29"/>
    <p:sldId id="1261" r:id="rId30"/>
    <p:sldId id="1262" r:id="rId31"/>
    <p:sldId id="1263" r:id="rId32"/>
    <p:sldId id="1251" r:id="rId33"/>
    <p:sldId id="1242" r:id="rId34"/>
    <p:sldId id="1243" r:id="rId35"/>
    <p:sldId id="1264" r:id="rId36"/>
    <p:sldId id="1265" r:id="rId37"/>
    <p:sldId id="1266" r:id="rId38"/>
    <p:sldId id="1270" r:id="rId39"/>
    <p:sldId id="1269" r:id="rId40"/>
    <p:sldId id="949" r:id="rId41"/>
    <p:sldId id="31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02E"/>
    <a:srgbClr val="3773A8"/>
    <a:srgbClr val="6694D0"/>
    <a:srgbClr val="3D6827"/>
    <a:srgbClr val="977F5D"/>
    <a:srgbClr val="3F506A"/>
    <a:srgbClr val="584D3A"/>
    <a:srgbClr val="630011"/>
    <a:srgbClr val="0D1B1B"/>
    <a:srgbClr val="0139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719872-EBE0-49E9-9459-9CA837744C55}" v="247" dt="2024-03-17T08:40:45.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9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9200C-7631-4FE6-A00A-04BA47EBE37E}" type="datetimeFigureOut">
              <a:rPr lang="en-US" smtClean="0"/>
              <a:t>4/21/24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F0EDD-2A63-4035-A82B-6D53DBFCCD7F}" type="slidenum">
              <a:rPr lang="en-US" smtClean="0"/>
              <a:t>‹#›</a:t>
            </a:fld>
            <a:endParaRPr lang="en-US"/>
          </a:p>
        </p:txBody>
      </p:sp>
    </p:spTree>
    <p:extLst>
      <p:ext uri="{BB962C8B-B14F-4D97-AF65-F5344CB8AC3E}">
        <p14:creationId xmlns:p14="http://schemas.microsoft.com/office/powerpoint/2010/main" val="355670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A0413A7F-53B5-46F5-B019-30121A04A1A6}" type="datetimeFigureOut">
              <a:rPr lang="en-US" smtClean="0"/>
              <a:t>4/21/24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5291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3496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2333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74946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458510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4/21/24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59601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4/21/24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59885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45312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803290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050470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4944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633900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13A7F-53B5-46F5-B019-30121A04A1A6}"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96257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251683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4/21/24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15493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4/21/24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780593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4/21/24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392997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49820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90226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954176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13619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04672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331848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44401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4/21/24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221566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4/21/24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300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335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3880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2474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4/21/24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04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4/21/24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3686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4/21/24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906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19050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7748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0413A7F-53B5-46F5-B019-30121A04A1A6}" type="datetimeFigureOut">
              <a:rPr lang="en-US" smtClean="0"/>
              <a:t>4/21/24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264417720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0413A7F-53B5-46F5-B019-30121A04A1A6}" type="datetimeFigureOut">
              <a:rPr lang="en-US" smtClean="0"/>
              <a:t>4/21/24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125107508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026" name="Picture 2" descr="A person sitting on a rock writing on a paper&#10;&#10;Description automatically generated">
            <a:extLst>
              <a:ext uri="{FF2B5EF4-FFF2-40B4-BE49-F238E27FC236}">
                <a16:creationId xmlns:a16="http://schemas.microsoft.com/office/drawing/2014/main" id="{E6D83413-341F-7319-FE10-117DE08F9A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01" b="2109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9CAC65-07EA-1819-C303-C6390F257615}"/>
              </a:ext>
            </a:extLst>
          </p:cNvPr>
          <p:cNvSpPr txBox="1"/>
          <p:nvPr/>
        </p:nvSpPr>
        <p:spPr>
          <a:xfrm>
            <a:off x="4634362" y="219456"/>
            <a:ext cx="7351693" cy="3323987"/>
          </a:xfrm>
          <a:prstGeom prst="rect">
            <a:avLst/>
          </a:prstGeom>
          <a:noFill/>
        </p:spPr>
        <p:txBody>
          <a:bodyPr wrap="none" rtlCol="0">
            <a:spAutoFit/>
          </a:bodyPr>
          <a:lstStyle/>
          <a:p>
            <a:pPr algn="ctr"/>
            <a:r>
              <a:rPr lang="en-US" sz="5400">
                <a:effectLst>
                  <a:glow rad="139700">
                    <a:schemeClr val="bg1">
                      <a:alpha val="60000"/>
                    </a:schemeClr>
                  </a:glow>
                </a:effectLst>
                <a:latin typeface="Engravers MT" panose="02090707080505020304" pitchFamily="18" charset="0"/>
              </a:rPr>
              <a:t>The Prophecy</a:t>
            </a:r>
          </a:p>
          <a:p>
            <a:pPr algn="ctr"/>
            <a:r>
              <a:rPr lang="en-US" sz="5400">
                <a:effectLst>
                  <a:glow rad="139700">
                    <a:schemeClr val="bg1">
                      <a:alpha val="60000"/>
                    </a:schemeClr>
                  </a:glow>
                </a:effectLst>
                <a:latin typeface="Engravers MT" panose="02090707080505020304" pitchFamily="18" charset="0"/>
              </a:rPr>
              <a:t>Of</a:t>
            </a:r>
            <a:r>
              <a:rPr lang="en-US" sz="6000">
                <a:effectLst>
                  <a:glow rad="139700">
                    <a:schemeClr val="bg1">
                      <a:alpha val="60000"/>
                    </a:schemeClr>
                  </a:glow>
                </a:effectLst>
                <a:latin typeface="Cooper Black" panose="0208090404030B020404" pitchFamily="18" charset="0"/>
              </a:rPr>
              <a:t> </a:t>
            </a:r>
          </a:p>
          <a:p>
            <a:pPr algn="ctr"/>
            <a:r>
              <a:rPr lang="en-US" sz="9600" b="1">
                <a:effectLst>
                  <a:glow rad="139700">
                    <a:schemeClr val="bg1">
                      <a:alpha val="60000"/>
                    </a:schemeClr>
                  </a:glow>
                </a:effectLst>
                <a:latin typeface="Engravers MT" panose="02090707080505020304" pitchFamily="18" charset="0"/>
              </a:rPr>
              <a:t>Isaiah</a:t>
            </a:r>
          </a:p>
        </p:txBody>
      </p:sp>
      <p:sp>
        <p:nvSpPr>
          <p:cNvPr id="3" name="TextBox 2">
            <a:extLst>
              <a:ext uri="{FF2B5EF4-FFF2-40B4-BE49-F238E27FC236}">
                <a16:creationId xmlns:a16="http://schemas.microsoft.com/office/drawing/2014/main" id="{B3821981-1193-7809-F1B2-355697AC1879}"/>
              </a:ext>
            </a:extLst>
          </p:cNvPr>
          <p:cNvSpPr txBox="1"/>
          <p:nvPr/>
        </p:nvSpPr>
        <p:spPr>
          <a:xfrm>
            <a:off x="6293380" y="3261729"/>
            <a:ext cx="4375503" cy="2123658"/>
          </a:xfrm>
          <a:prstGeom prst="rect">
            <a:avLst/>
          </a:prstGeom>
          <a:noFill/>
        </p:spPr>
        <p:txBody>
          <a:bodyPr wrap="square" rtlCol="0">
            <a:spAutoFit/>
          </a:bodyPr>
          <a:lstStyle/>
          <a:p>
            <a:pPr algn="ct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Isaiah 12</a:t>
            </a:r>
          </a:p>
          <a:p>
            <a:pPr algn="ct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Be Absorbed in Salvation!</a:t>
            </a:r>
          </a:p>
        </p:txBody>
      </p:sp>
      <p:sp>
        <p:nvSpPr>
          <p:cNvPr id="4" name="Rectangle 3">
            <a:extLst>
              <a:ext uri="{FF2B5EF4-FFF2-40B4-BE49-F238E27FC236}">
                <a16:creationId xmlns:a16="http://schemas.microsoft.com/office/drawing/2014/main" id="{71C6DB78-572F-0526-6212-BF067AAABC1B}"/>
              </a:ext>
            </a:extLst>
          </p:cNvPr>
          <p:cNvSpPr>
            <a:spLocks noChangeArrowheads="1"/>
          </p:cNvSpPr>
          <p:nvPr/>
        </p:nvSpPr>
        <p:spPr bwMode="auto">
          <a:xfrm>
            <a:off x="13751" y="5356368"/>
            <a:ext cx="12192000" cy="1501632"/>
          </a:xfrm>
          <a:prstGeom prst="rect">
            <a:avLst/>
          </a:prstGeom>
          <a:solidFill>
            <a:srgbClr val="0000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algn="ctr" defTabSz="1219036" fontAlgn="base">
              <a:spcBef>
                <a:spcPct val="20000"/>
              </a:spcBef>
              <a:buClr>
                <a:srgbClr val="FFCC00"/>
              </a:buClr>
              <a:buSzPct val="70000"/>
              <a:defRPr/>
            </a:pP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367007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6406B-0C8C-99A9-BFAA-AFAA5003C677}"/>
            </a:ext>
          </a:extLst>
        </p:cNvPr>
        <p:cNvGrpSpPr/>
        <p:nvPr/>
      </p:nvGrpSpPr>
      <p:grpSpPr>
        <a:xfrm>
          <a:off x="0" y="0"/>
          <a:ext cx="0" cy="0"/>
          <a:chOff x="0" y="0"/>
          <a:chExt cx="0" cy="0"/>
        </a:xfrm>
      </p:grpSpPr>
      <p:pic>
        <p:nvPicPr>
          <p:cNvPr id="8194" name="Picture 2">
            <a:extLst>
              <a:ext uri="{FF2B5EF4-FFF2-40B4-BE49-F238E27FC236}">
                <a16:creationId xmlns:a16="http://schemas.microsoft.com/office/drawing/2014/main" id="{F4BB01EA-4CCA-89B6-2C92-B83DFA818D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64" b="9101"/>
          <a:stretch/>
        </p:blipFill>
        <p:spPr bwMode="auto">
          <a:xfrm>
            <a:off x="0" y="1"/>
            <a:ext cx="12192000" cy="68967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D06466-7335-A9A1-040E-3CAA683D828F}"/>
              </a:ext>
            </a:extLst>
          </p:cNvPr>
          <p:cNvSpPr txBox="1"/>
          <p:nvPr/>
        </p:nvSpPr>
        <p:spPr>
          <a:xfrm>
            <a:off x="263868" y="297199"/>
            <a:ext cx="4917731" cy="4770537"/>
          </a:xfrm>
          <a:prstGeom prst="rect">
            <a:avLst/>
          </a:prstGeom>
          <a:solidFill>
            <a:srgbClr val="4E453A">
              <a:alpha val="70000"/>
            </a:srgbClr>
          </a:solidFill>
          <a:ln w="63500">
            <a:noFill/>
          </a:ln>
        </p:spPr>
        <p:txBody>
          <a:bodyPr wrap="square" rtlCol="0">
            <a:spAutoFit/>
          </a:bodyPr>
          <a:lstStyle/>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You will say in that day:</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will give thanks to you, O Lord, for though </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you were angry with me</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your anger turned away, that you might comfort me.” </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12:1</a:t>
            </a:r>
          </a:p>
        </p:txBody>
      </p:sp>
      <p:sp>
        <p:nvSpPr>
          <p:cNvPr id="4" name="TextBox 3">
            <a:extLst>
              <a:ext uri="{FF2B5EF4-FFF2-40B4-BE49-F238E27FC236}">
                <a16:creationId xmlns:a16="http://schemas.microsoft.com/office/drawing/2014/main" id="{1B127BED-5EE1-E20D-9F3E-1E3FA15AEB06}"/>
              </a:ext>
            </a:extLst>
          </p:cNvPr>
          <p:cNvSpPr txBox="1"/>
          <p:nvPr/>
        </p:nvSpPr>
        <p:spPr>
          <a:xfrm>
            <a:off x="5521668" y="297198"/>
            <a:ext cx="6278446" cy="1261884"/>
          </a:xfrm>
          <a:prstGeom prst="rect">
            <a:avLst/>
          </a:prstGeom>
          <a:solidFill>
            <a:srgbClr val="4E453A">
              <a:alpha val="70000"/>
            </a:srgbClr>
          </a:solidFill>
          <a:ln w="63500">
            <a:noFill/>
          </a:ln>
        </p:spPr>
        <p:txBody>
          <a:bodyPr wrap="square" rtlCol="0">
            <a:spAutoFit/>
          </a:bodyPr>
          <a:lstStyle/>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the core of salvation is our broken relationship with God.</a:t>
            </a:r>
          </a:p>
        </p:txBody>
      </p:sp>
    </p:spTree>
    <p:extLst>
      <p:ext uri="{BB962C8B-B14F-4D97-AF65-F5344CB8AC3E}">
        <p14:creationId xmlns:p14="http://schemas.microsoft.com/office/powerpoint/2010/main" val="37629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6406B-0C8C-99A9-BFAA-AFAA5003C677}"/>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1A88D71E-4C0E-8D13-4286-445503EE4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70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127BED-5EE1-E20D-9F3E-1E3FA15AEB06}"/>
              </a:ext>
            </a:extLst>
          </p:cNvPr>
          <p:cNvSpPr txBox="1"/>
          <p:nvPr/>
        </p:nvSpPr>
        <p:spPr>
          <a:xfrm>
            <a:off x="705828" y="248430"/>
            <a:ext cx="10718076" cy="707886"/>
          </a:xfrm>
          <a:prstGeom prst="rect">
            <a:avLst/>
          </a:prstGeom>
          <a:solidFill>
            <a:srgbClr val="4E453A">
              <a:alpha val="70000"/>
            </a:srgbClr>
          </a:solidFill>
          <a:ln w="63500">
            <a:noFill/>
          </a:ln>
        </p:spPr>
        <p:txBody>
          <a:bodyPr wrap="square" rtlCol="0">
            <a:spAutoFit/>
          </a:bodyPr>
          <a:lstStyle/>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Does God have the right to be angry with you?</a:t>
            </a:r>
          </a:p>
        </p:txBody>
      </p:sp>
      <p:sp>
        <p:nvSpPr>
          <p:cNvPr id="2" name="TextBox 1">
            <a:extLst>
              <a:ext uri="{FF2B5EF4-FFF2-40B4-BE49-F238E27FC236}">
                <a16:creationId xmlns:a16="http://schemas.microsoft.com/office/drawing/2014/main" id="{A22707B2-2C77-F79D-3725-29230BF09CBB}"/>
              </a:ext>
            </a:extLst>
          </p:cNvPr>
          <p:cNvSpPr txBox="1"/>
          <p:nvPr/>
        </p:nvSpPr>
        <p:spPr>
          <a:xfrm>
            <a:off x="1974450" y="1530686"/>
            <a:ext cx="8243100" cy="3785652"/>
          </a:xfrm>
          <a:prstGeom prst="rect">
            <a:avLst/>
          </a:prstGeom>
          <a:solidFill>
            <a:srgbClr val="4E453A">
              <a:alpha val="70000"/>
            </a:srgbClr>
          </a:solidFill>
          <a:ln w="63500">
            <a:noFill/>
          </a:ln>
        </p:spPr>
        <p:txBody>
          <a:bodyPr wrap="square" rtlCol="0">
            <a:spAutoFit/>
          </a:bodyPr>
          <a:lstStyle/>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How does the Bible describe our sin?</a:t>
            </a:r>
          </a:p>
          <a:p>
            <a:pPr marL="571500" indent="-571500">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Rebellion against God</a:t>
            </a:r>
          </a:p>
          <a:p>
            <a:pPr marL="571500" indent="-571500">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Defiance against God</a:t>
            </a:r>
          </a:p>
          <a:p>
            <a:pPr marL="571500" indent="-571500">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Despising God</a:t>
            </a:r>
          </a:p>
          <a:p>
            <a:pPr marL="571500" indent="-571500">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Adultery against God</a:t>
            </a:r>
          </a:p>
          <a:p>
            <a:pPr marL="571500" indent="-571500">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Treason against God</a:t>
            </a:r>
          </a:p>
        </p:txBody>
      </p:sp>
    </p:spTree>
    <p:extLst>
      <p:ext uri="{BB962C8B-B14F-4D97-AF65-F5344CB8AC3E}">
        <p14:creationId xmlns:p14="http://schemas.microsoft.com/office/powerpoint/2010/main" val="12722696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6406B-0C8C-99A9-BFAA-AFAA5003C677}"/>
            </a:ext>
          </a:extLst>
        </p:cNvPr>
        <p:cNvGrpSpPr/>
        <p:nvPr/>
      </p:nvGrpSpPr>
      <p:grpSpPr>
        <a:xfrm>
          <a:off x="0" y="0"/>
          <a:ext cx="0" cy="0"/>
          <a:chOff x="0" y="0"/>
          <a:chExt cx="0" cy="0"/>
        </a:xfrm>
      </p:grpSpPr>
      <p:pic>
        <p:nvPicPr>
          <p:cNvPr id="8194" name="Picture 2">
            <a:extLst>
              <a:ext uri="{FF2B5EF4-FFF2-40B4-BE49-F238E27FC236}">
                <a16:creationId xmlns:a16="http://schemas.microsoft.com/office/drawing/2014/main" id="{F4BB01EA-4CCA-89B6-2C92-B83DFA818D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64" b="9101"/>
          <a:stretch/>
        </p:blipFill>
        <p:spPr bwMode="auto">
          <a:xfrm>
            <a:off x="0" y="1"/>
            <a:ext cx="12192000" cy="68967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D06466-7335-A9A1-040E-3CAA683D828F}"/>
              </a:ext>
            </a:extLst>
          </p:cNvPr>
          <p:cNvSpPr txBox="1"/>
          <p:nvPr/>
        </p:nvSpPr>
        <p:spPr>
          <a:xfrm>
            <a:off x="263868" y="297199"/>
            <a:ext cx="4917731" cy="4770537"/>
          </a:xfrm>
          <a:prstGeom prst="rect">
            <a:avLst/>
          </a:prstGeom>
          <a:solidFill>
            <a:srgbClr val="4E453A">
              <a:alpha val="70000"/>
            </a:srgbClr>
          </a:solidFill>
          <a:ln w="63500">
            <a:noFill/>
          </a:ln>
        </p:spPr>
        <p:txBody>
          <a:bodyPr wrap="square" rtlCol="0">
            <a:spAutoFit/>
          </a:bodyPr>
          <a:lstStyle/>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You will say in that day:</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will give thanks to you, O Lord, for though you were angry with me, </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your anger turned away</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that you might comfort me.” </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12:1</a:t>
            </a:r>
          </a:p>
        </p:txBody>
      </p:sp>
      <p:sp>
        <p:nvSpPr>
          <p:cNvPr id="4" name="TextBox 3">
            <a:extLst>
              <a:ext uri="{FF2B5EF4-FFF2-40B4-BE49-F238E27FC236}">
                <a16:creationId xmlns:a16="http://schemas.microsoft.com/office/drawing/2014/main" id="{1B127BED-5EE1-E20D-9F3E-1E3FA15AEB06}"/>
              </a:ext>
            </a:extLst>
          </p:cNvPr>
          <p:cNvSpPr txBox="1"/>
          <p:nvPr/>
        </p:nvSpPr>
        <p:spPr>
          <a:xfrm>
            <a:off x="5521668" y="297198"/>
            <a:ext cx="6278446" cy="1261884"/>
          </a:xfrm>
          <a:prstGeom prst="rect">
            <a:avLst/>
          </a:prstGeom>
          <a:solidFill>
            <a:srgbClr val="4E453A">
              <a:alpha val="70000"/>
            </a:srgbClr>
          </a:solidFill>
          <a:ln w="63500">
            <a:noFill/>
          </a:ln>
        </p:spPr>
        <p:txBody>
          <a:bodyPr wrap="square" rtlCol="0">
            <a:spAutoFit/>
          </a:bodyPr>
          <a:lstStyle/>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How can God turn away his righteous, just anger?</a:t>
            </a:r>
          </a:p>
        </p:txBody>
      </p:sp>
      <p:grpSp>
        <p:nvGrpSpPr>
          <p:cNvPr id="5" name="Group 4">
            <a:extLst>
              <a:ext uri="{FF2B5EF4-FFF2-40B4-BE49-F238E27FC236}">
                <a16:creationId xmlns:a16="http://schemas.microsoft.com/office/drawing/2014/main" id="{35629D81-EA21-5157-2EE6-BF745EBA3AF8}"/>
              </a:ext>
            </a:extLst>
          </p:cNvPr>
          <p:cNvGrpSpPr/>
          <p:nvPr/>
        </p:nvGrpSpPr>
        <p:grpSpPr>
          <a:xfrm>
            <a:off x="5521668" y="1684828"/>
            <a:ext cx="6278446" cy="3910651"/>
            <a:chOff x="5582628" y="1684828"/>
            <a:chExt cx="6217486" cy="3910651"/>
          </a:xfrm>
        </p:grpSpPr>
        <p:pic>
          <p:nvPicPr>
            <p:cNvPr id="4098" name="Picture 2" descr="10 Powerful Facts about The Cross and Crucifixion of Jesus">
              <a:extLst>
                <a:ext uri="{FF2B5EF4-FFF2-40B4-BE49-F238E27FC236}">
                  <a16:creationId xmlns:a16="http://schemas.microsoft.com/office/drawing/2014/main" id="{6DB27CF5-DAC0-ED09-D603-37AEA95544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50" t="10499"/>
            <a:stretch/>
          </p:blipFill>
          <p:spPr bwMode="auto">
            <a:xfrm>
              <a:off x="5582628" y="1684828"/>
              <a:ext cx="6217486" cy="39106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589296-B670-F4C9-C549-28034C4E8E23}"/>
                </a:ext>
              </a:extLst>
            </p:cNvPr>
            <p:cNvSpPr txBox="1"/>
            <p:nvPr/>
          </p:nvSpPr>
          <p:spPr>
            <a:xfrm>
              <a:off x="6184119" y="4834618"/>
              <a:ext cx="5014504" cy="677108"/>
            </a:xfrm>
            <a:prstGeom prst="rect">
              <a:avLst/>
            </a:prstGeom>
            <a:solidFill>
              <a:srgbClr val="4E453A">
                <a:alpha val="70000"/>
              </a:srgbClr>
            </a:solidFill>
            <a:ln w="63500">
              <a:noFill/>
            </a:ln>
          </p:spPr>
          <p:txBody>
            <a:bodyPr wrap="square" rtlCol="0">
              <a:spAutoFit/>
            </a:bodyPr>
            <a:lstStyle/>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Only by re-directing it…</a:t>
              </a:r>
            </a:p>
          </p:txBody>
        </p:sp>
      </p:grpSp>
    </p:spTree>
    <p:extLst>
      <p:ext uri="{BB962C8B-B14F-4D97-AF65-F5344CB8AC3E}">
        <p14:creationId xmlns:p14="http://schemas.microsoft.com/office/powerpoint/2010/main" val="377210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6406B-0C8C-99A9-BFAA-AFAA5003C677}"/>
            </a:ext>
          </a:extLst>
        </p:cNvPr>
        <p:cNvGrpSpPr/>
        <p:nvPr/>
      </p:nvGrpSpPr>
      <p:grpSpPr>
        <a:xfrm>
          <a:off x="0" y="0"/>
          <a:ext cx="0" cy="0"/>
          <a:chOff x="0" y="0"/>
          <a:chExt cx="0" cy="0"/>
        </a:xfrm>
      </p:grpSpPr>
      <p:pic>
        <p:nvPicPr>
          <p:cNvPr id="8194" name="Picture 2">
            <a:extLst>
              <a:ext uri="{FF2B5EF4-FFF2-40B4-BE49-F238E27FC236}">
                <a16:creationId xmlns:a16="http://schemas.microsoft.com/office/drawing/2014/main" id="{F4BB01EA-4CCA-89B6-2C92-B83DFA818D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64" b="9101"/>
          <a:stretch/>
        </p:blipFill>
        <p:spPr bwMode="auto">
          <a:xfrm>
            <a:off x="0" y="1"/>
            <a:ext cx="12192000" cy="68967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D06466-7335-A9A1-040E-3CAA683D828F}"/>
              </a:ext>
            </a:extLst>
          </p:cNvPr>
          <p:cNvSpPr txBox="1"/>
          <p:nvPr/>
        </p:nvSpPr>
        <p:spPr>
          <a:xfrm>
            <a:off x="263868" y="297199"/>
            <a:ext cx="4917731" cy="4770537"/>
          </a:xfrm>
          <a:prstGeom prst="rect">
            <a:avLst/>
          </a:prstGeom>
          <a:solidFill>
            <a:srgbClr val="4E453A">
              <a:alpha val="70000"/>
            </a:srgbClr>
          </a:solidFill>
          <a:ln w="63500">
            <a:noFill/>
          </a:ln>
        </p:spPr>
        <p:txBody>
          <a:bodyPr wrap="square" rtlCol="0">
            <a:spAutoFit/>
          </a:bodyPr>
          <a:lstStyle/>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You will say in that day:</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will give thanks to you, O Lord, for though you were angry with me, your anger turned away, </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that you might comfort me</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12:1</a:t>
            </a:r>
          </a:p>
        </p:txBody>
      </p:sp>
      <p:sp>
        <p:nvSpPr>
          <p:cNvPr id="4" name="TextBox 3">
            <a:extLst>
              <a:ext uri="{FF2B5EF4-FFF2-40B4-BE49-F238E27FC236}">
                <a16:creationId xmlns:a16="http://schemas.microsoft.com/office/drawing/2014/main" id="{1B127BED-5EE1-E20D-9F3E-1E3FA15AEB06}"/>
              </a:ext>
            </a:extLst>
          </p:cNvPr>
          <p:cNvSpPr txBox="1"/>
          <p:nvPr/>
        </p:nvSpPr>
        <p:spPr>
          <a:xfrm>
            <a:off x="5521668" y="297198"/>
            <a:ext cx="6278446" cy="1846659"/>
          </a:xfrm>
          <a:prstGeom prst="rect">
            <a:avLst/>
          </a:prstGeom>
          <a:solidFill>
            <a:srgbClr val="4E453A">
              <a:alpha val="70000"/>
            </a:srgbClr>
          </a:solidFill>
          <a:ln w="63500">
            <a:noFill/>
          </a:ln>
        </p:spPr>
        <p:txBody>
          <a:bodyPr wrap="square" rtlCol="0">
            <a:spAutoFit/>
          </a:bodyPr>
          <a:lstStyle/>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He not only turns away his anger, but he becomes our loving Father!</a:t>
            </a:r>
          </a:p>
        </p:txBody>
      </p:sp>
    </p:spTree>
    <p:extLst>
      <p:ext uri="{BB962C8B-B14F-4D97-AF65-F5344CB8AC3E}">
        <p14:creationId xmlns:p14="http://schemas.microsoft.com/office/powerpoint/2010/main" val="248510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6406B-0C8C-99A9-BFAA-AFAA5003C677}"/>
            </a:ext>
          </a:extLst>
        </p:cNvPr>
        <p:cNvGrpSpPr/>
        <p:nvPr/>
      </p:nvGrpSpPr>
      <p:grpSpPr>
        <a:xfrm>
          <a:off x="0" y="0"/>
          <a:ext cx="0" cy="0"/>
          <a:chOff x="0" y="0"/>
          <a:chExt cx="0" cy="0"/>
        </a:xfrm>
      </p:grpSpPr>
      <p:pic>
        <p:nvPicPr>
          <p:cNvPr id="8194" name="Picture 2">
            <a:extLst>
              <a:ext uri="{FF2B5EF4-FFF2-40B4-BE49-F238E27FC236}">
                <a16:creationId xmlns:a16="http://schemas.microsoft.com/office/drawing/2014/main" id="{F4BB01EA-4CCA-89B6-2C92-B83DFA818D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64" b="9101"/>
          <a:stretch/>
        </p:blipFill>
        <p:spPr bwMode="auto">
          <a:xfrm>
            <a:off x="0" y="1"/>
            <a:ext cx="12192000" cy="68967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D06466-7335-A9A1-040E-3CAA683D828F}"/>
              </a:ext>
            </a:extLst>
          </p:cNvPr>
          <p:cNvSpPr txBox="1"/>
          <p:nvPr/>
        </p:nvSpPr>
        <p:spPr>
          <a:xfrm>
            <a:off x="263868" y="297199"/>
            <a:ext cx="4917731" cy="4770537"/>
          </a:xfrm>
          <a:prstGeom prst="rect">
            <a:avLst/>
          </a:prstGeom>
          <a:solidFill>
            <a:srgbClr val="4E453A">
              <a:alpha val="70000"/>
            </a:srgbClr>
          </a:solidFill>
          <a:ln w="63500">
            <a:noFill/>
          </a:ln>
        </p:spPr>
        <p:txBody>
          <a:bodyPr wrap="square" rtlCol="0">
            <a:spAutoFit/>
          </a:bodyPr>
          <a:lstStyle/>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You will say in that day:</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will give thanks to you, O Lord</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for though you were angry with me, your anger turned away, that you might comfort me.” </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12:1</a:t>
            </a:r>
          </a:p>
        </p:txBody>
      </p:sp>
      <p:sp>
        <p:nvSpPr>
          <p:cNvPr id="4" name="TextBox 3">
            <a:extLst>
              <a:ext uri="{FF2B5EF4-FFF2-40B4-BE49-F238E27FC236}">
                <a16:creationId xmlns:a16="http://schemas.microsoft.com/office/drawing/2014/main" id="{1B127BED-5EE1-E20D-9F3E-1E3FA15AEB06}"/>
              </a:ext>
            </a:extLst>
          </p:cNvPr>
          <p:cNvSpPr txBox="1"/>
          <p:nvPr/>
        </p:nvSpPr>
        <p:spPr>
          <a:xfrm>
            <a:off x="5521668" y="297198"/>
            <a:ext cx="6278446" cy="2431435"/>
          </a:xfrm>
          <a:prstGeom prst="rect">
            <a:avLst/>
          </a:prstGeom>
          <a:solidFill>
            <a:srgbClr val="4E453A">
              <a:alpha val="70000"/>
            </a:srgbClr>
          </a:solidFill>
          <a:ln w="63500">
            <a:noFill/>
          </a:ln>
        </p:spPr>
        <p:txBody>
          <a:bodyPr wrap="square" rtlCol="0">
            <a:spAutoFit/>
          </a:bodyPr>
          <a:lstStyle/>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Do you find yourself thanking God for saving you – for redirecting his anger and becoming your Father?</a:t>
            </a:r>
          </a:p>
        </p:txBody>
      </p:sp>
    </p:spTree>
    <p:extLst>
      <p:ext uri="{BB962C8B-B14F-4D97-AF65-F5344CB8AC3E}">
        <p14:creationId xmlns:p14="http://schemas.microsoft.com/office/powerpoint/2010/main" val="15073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F7627-AFBC-E0D9-E99C-4CD7BBB591E1}"/>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C56C1F01-17ED-0CCD-AA4C-8725D15A3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2B4A9F-FB0C-8DEC-213C-5D56D9C8108C}"/>
              </a:ext>
            </a:extLst>
          </p:cNvPr>
          <p:cNvSpPr txBox="1"/>
          <p:nvPr/>
        </p:nvSpPr>
        <p:spPr>
          <a:xfrm>
            <a:off x="206828" y="127859"/>
            <a:ext cx="11767456" cy="1446550"/>
          </a:xfrm>
          <a:prstGeom prst="rect">
            <a:avLst/>
          </a:prstGeom>
          <a:solidFill>
            <a:srgbClr val="3A3E1C"/>
          </a:solidFill>
          <a:ln w="63500">
            <a:noFill/>
          </a:ln>
        </p:spPr>
        <p:txBody>
          <a:bodyPr wrap="square" rtlCol="0">
            <a:spAutoFit/>
          </a:bodyPr>
          <a:lstStyle/>
          <a:p>
            <a:pPr algn="ct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12</a:t>
            </a:r>
          </a:p>
          <a:p>
            <a:pPr algn="ct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 Call to be Absorbed with God’s Great Salvation!</a:t>
            </a:r>
          </a:p>
        </p:txBody>
      </p:sp>
      <p:sp>
        <p:nvSpPr>
          <p:cNvPr id="4" name="TextBox 3">
            <a:extLst>
              <a:ext uri="{FF2B5EF4-FFF2-40B4-BE49-F238E27FC236}">
                <a16:creationId xmlns:a16="http://schemas.microsoft.com/office/drawing/2014/main" id="{F55456CD-B095-E5B6-4068-942F31DD27A0}"/>
              </a:ext>
            </a:extLst>
          </p:cNvPr>
          <p:cNvSpPr txBox="1"/>
          <p:nvPr/>
        </p:nvSpPr>
        <p:spPr>
          <a:xfrm>
            <a:off x="1111448" y="3012573"/>
            <a:ext cx="9958215" cy="2800767"/>
          </a:xfrm>
          <a:prstGeom prst="rect">
            <a:avLst/>
          </a:prstGeom>
          <a:solidFill>
            <a:srgbClr val="3A3E1C">
              <a:alpha val="50000"/>
            </a:srgbClr>
          </a:solidFill>
          <a:ln w="63500">
            <a:noFill/>
          </a:ln>
        </p:spPr>
        <p:txBody>
          <a:bodyPr wrap="square" rtlCol="0">
            <a:spAutoFit/>
          </a:bodyPr>
          <a:lstStyle/>
          <a:p>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Be absorbed in salvation</a:t>
            </a:r>
          </a:p>
          <a:p>
            <a:pPr marL="571500" indent="-571500">
              <a:buFont typeface="Arial" panose="020B0604020202020204" pitchFamily="34" charset="0"/>
              <a:buChar char="•"/>
            </a:pP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By rejoicing in what God has done (1)</a:t>
            </a:r>
          </a:p>
          <a:p>
            <a:pPr marL="571500" indent="-571500">
              <a:buFont typeface="Arial" panose="020B0604020202020204" pitchFamily="34" charset="0"/>
              <a:buChar char="•"/>
            </a:pP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By drinking deeply of God (2-3)</a:t>
            </a:r>
          </a:p>
          <a:p>
            <a:pPr marL="571500" indent="-571500">
              <a:buFont typeface="Arial" panose="020B0604020202020204" pitchFamily="34" charset="0"/>
              <a:buChar char="•"/>
            </a:pP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By proclaiming God and his deeds (4-6)</a:t>
            </a:r>
          </a:p>
        </p:txBody>
      </p:sp>
    </p:spTree>
    <p:extLst>
      <p:ext uri="{BB962C8B-B14F-4D97-AF65-F5344CB8AC3E}">
        <p14:creationId xmlns:p14="http://schemas.microsoft.com/office/powerpoint/2010/main" val="34357398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B2C3A6F-E8F3-2548-1FEC-6561EFBF9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00228"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812051" y="688311"/>
            <a:ext cx="10591835" cy="5601533"/>
          </a:xfrm>
          <a:prstGeom prst="rect">
            <a:avLst/>
          </a:prstGeom>
          <a:solidFill>
            <a:srgbClr val="125083">
              <a:alpha val="70000"/>
            </a:srgbClr>
          </a:solidFill>
          <a:ln w="63500">
            <a:noFill/>
          </a:ln>
        </p:spPr>
        <p:txBody>
          <a:bodyPr wrap="square" rtlCol="0">
            <a:spAutoFit/>
          </a:bodyPr>
          <a:lstStyle/>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“Behold, God is my salvation;</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 will trust, and will not be afraid;</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for the Lord God is my strength and my song,</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he has become my salvation.”</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With joy you will draw water from the wells of salvation.</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Isaiah 12:2-3</a:t>
            </a:r>
          </a:p>
        </p:txBody>
      </p:sp>
    </p:spTree>
    <p:extLst>
      <p:ext uri="{BB962C8B-B14F-4D97-AF65-F5344CB8AC3E}">
        <p14:creationId xmlns:p14="http://schemas.microsoft.com/office/powerpoint/2010/main" val="10420919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B2C3A6F-E8F3-2548-1FEC-6561EFBF9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00228"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812051" y="688311"/>
            <a:ext cx="10591835" cy="4093428"/>
          </a:xfrm>
          <a:prstGeom prst="rect">
            <a:avLst/>
          </a:prstGeom>
          <a:solidFill>
            <a:srgbClr val="125083">
              <a:alpha val="70000"/>
            </a:srgbClr>
          </a:solidFill>
          <a:ln w="63500">
            <a:noFill/>
          </a:ln>
        </p:spPr>
        <p:txBody>
          <a:bodyPr wrap="square" rtlCol="0">
            <a:spAutoFit/>
          </a:bodyPr>
          <a:lstStyle/>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“Behold, </a:t>
            </a:r>
            <a:r>
              <a:rPr lang="en-US" sz="44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God </a:t>
            </a:r>
            <a:r>
              <a:rPr lang="en-US" sz="4400" b="1" u="sng"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is</a:t>
            </a:r>
            <a:r>
              <a:rPr lang="en-US" sz="44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my salvation</a:t>
            </a: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 will trust, and will not be afraid;</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for the Lord God is my strength and my song,</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he has become my salvation.”</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Isaiah 12:2</a:t>
            </a:r>
          </a:p>
        </p:txBody>
      </p:sp>
      <p:sp>
        <p:nvSpPr>
          <p:cNvPr id="3" name="TextBox 2">
            <a:extLst>
              <a:ext uri="{FF2B5EF4-FFF2-40B4-BE49-F238E27FC236}">
                <a16:creationId xmlns:a16="http://schemas.microsoft.com/office/drawing/2014/main" id="{5C101E20-37D3-D0AE-8BC4-A3CDCD624649}"/>
              </a:ext>
            </a:extLst>
          </p:cNvPr>
          <p:cNvSpPr txBox="1"/>
          <p:nvPr/>
        </p:nvSpPr>
        <p:spPr>
          <a:xfrm>
            <a:off x="1750836" y="-3989"/>
            <a:ext cx="5251292" cy="769441"/>
          </a:xfrm>
          <a:prstGeom prst="rect">
            <a:avLst/>
          </a:prstGeom>
          <a:noFill/>
          <a:ln w="63500">
            <a:noFill/>
          </a:ln>
        </p:spPr>
        <p:txBody>
          <a:bodyPr wrap="square" rtlCol="0">
            <a:spAutoFit/>
          </a:bodyPr>
          <a:lstStyle/>
          <a:p>
            <a:pPr>
              <a:spcAft>
                <a:spcPts val="1200"/>
              </a:spcAft>
            </a:pPr>
            <a:r>
              <a:rPr lang="en-US" sz="44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(Present Continuous!)</a:t>
            </a:r>
          </a:p>
        </p:txBody>
      </p:sp>
    </p:spTree>
    <p:extLst>
      <p:ext uri="{BB962C8B-B14F-4D97-AF65-F5344CB8AC3E}">
        <p14:creationId xmlns:p14="http://schemas.microsoft.com/office/powerpoint/2010/main" val="62704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B2C3A6F-E8F3-2548-1FEC-6561EFBF9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00228"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812051" y="688311"/>
            <a:ext cx="10591835" cy="4093428"/>
          </a:xfrm>
          <a:prstGeom prst="rect">
            <a:avLst/>
          </a:prstGeom>
          <a:solidFill>
            <a:srgbClr val="125083">
              <a:alpha val="70000"/>
            </a:srgbClr>
          </a:solidFill>
          <a:ln w="63500">
            <a:noFill/>
          </a:ln>
        </p:spPr>
        <p:txBody>
          <a:bodyPr wrap="square" rtlCol="0">
            <a:spAutoFit/>
          </a:bodyPr>
          <a:lstStyle/>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“Behold, God is my salvation;</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4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 will trust, and will not be afraid;</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for the Lord God is my strength and my song,</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he has become my salvation.”</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Isaiah 12:2</a:t>
            </a:r>
          </a:p>
        </p:txBody>
      </p:sp>
      <p:sp>
        <p:nvSpPr>
          <p:cNvPr id="5" name="Rectangle: Rounded Corners 4">
            <a:extLst>
              <a:ext uri="{FF2B5EF4-FFF2-40B4-BE49-F238E27FC236}">
                <a16:creationId xmlns:a16="http://schemas.microsoft.com/office/drawing/2014/main" id="{51DCF3F9-EB50-DF10-C980-43F18152955B}"/>
              </a:ext>
            </a:extLst>
          </p:cNvPr>
          <p:cNvSpPr/>
          <p:nvPr/>
        </p:nvSpPr>
        <p:spPr>
          <a:xfrm>
            <a:off x="424509" y="5125894"/>
            <a:ext cx="11366917" cy="1387950"/>
          </a:xfrm>
          <a:prstGeom prst="roundRect">
            <a:avLst/>
          </a:prstGeom>
          <a:solidFill>
            <a:srgbClr val="3F506A"/>
          </a:solid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What does God want us to trust him for?</a:t>
            </a:r>
          </a:p>
        </p:txBody>
      </p:sp>
    </p:spTree>
    <p:extLst>
      <p:ext uri="{BB962C8B-B14F-4D97-AF65-F5344CB8AC3E}">
        <p14:creationId xmlns:p14="http://schemas.microsoft.com/office/powerpoint/2010/main" val="359830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B2C3A6F-E8F3-2548-1FEC-6561EFBF9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00228"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812051" y="688311"/>
            <a:ext cx="10591835" cy="4093428"/>
          </a:xfrm>
          <a:prstGeom prst="rect">
            <a:avLst/>
          </a:prstGeom>
          <a:solidFill>
            <a:srgbClr val="125083">
              <a:alpha val="70000"/>
            </a:srgbClr>
          </a:solidFill>
          <a:ln w="63500">
            <a:noFill/>
          </a:ln>
        </p:spPr>
        <p:txBody>
          <a:bodyPr wrap="square" rtlCol="0">
            <a:spAutoFit/>
          </a:bodyPr>
          <a:lstStyle/>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“Behold, God is my salvation;</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 will trust, and will not be afraid;</a:t>
            </a:r>
          </a:p>
          <a:p>
            <a:pPr>
              <a:spcAft>
                <a:spcPts val="1200"/>
              </a:spcAft>
            </a:pPr>
            <a:r>
              <a:rPr lang="en-US" sz="44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for the Lord God is my strength and my song,</a:t>
            </a:r>
          </a:p>
          <a:p>
            <a:pPr>
              <a:spcAft>
                <a:spcPts val="1200"/>
              </a:spcAft>
            </a:pPr>
            <a:r>
              <a:rPr lang="en-US" sz="44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he has become my salvation</a:t>
            </a: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Isaiah 12:2</a:t>
            </a:r>
          </a:p>
        </p:txBody>
      </p:sp>
    </p:spTree>
    <p:extLst>
      <p:ext uri="{BB962C8B-B14F-4D97-AF65-F5344CB8AC3E}">
        <p14:creationId xmlns:p14="http://schemas.microsoft.com/office/powerpoint/2010/main" val="2460722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98CCE-0530-D4E9-19F6-DDD00E51D981}"/>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783C835F-6187-3160-06DF-55B2CF14AD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36" b="12768"/>
          <a:stretch/>
        </p:blipFill>
        <p:spPr bwMode="auto">
          <a:xfrm>
            <a:off x="0" y="-1"/>
            <a:ext cx="12192000" cy="68793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9612EA-03CA-DAC7-8BB3-BC17201B9D03}"/>
              </a:ext>
            </a:extLst>
          </p:cNvPr>
          <p:cNvSpPr txBox="1"/>
          <p:nvPr/>
        </p:nvSpPr>
        <p:spPr>
          <a:xfrm>
            <a:off x="267709" y="4316588"/>
            <a:ext cx="5063711" cy="2308324"/>
          </a:xfrm>
          <a:prstGeom prst="rect">
            <a:avLst/>
          </a:prstGeom>
          <a:solidFill>
            <a:srgbClr val="0E202E"/>
          </a:solidFill>
          <a:ln w="63500">
            <a:noFill/>
          </a:ln>
        </p:spPr>
        <p:txBody>
          <a:bodyPr wrap="square" rtlCol="0">
            <a:spAutoFit/>
          </a:bodyPr>
          <a:lstStyle/>
          <a:p>
            <a:pPr algn="ctr"/>
            <a:r>
              <a:rPr lang="en-US" sz="4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What does the word “Salvation” mean to you?</a:t>
            </a:r>
          </a:p>
        </p:txBody>
      </p:sp>
    </p:spTree>
    <p:extLst>
      <p:ext uri="{BB962C8B-B14F-4D97-AF65-F5344CB8AC3E}">
        <p14:creationId xmlns:p14="http://schemas.microsoft.com/office/powerpoint/2010/main" val="5208961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5122" name="Picture 2" descr="Parting the Red Sea: A Bible Myth? | Catholic Answers Magazine">
            <a:extLst>
              <a:ext uri="{FF2B5EF4-FFF2-40B4-BE49-F238E27FC236}">
                <a16:creationId xmlns:a16="http://schemas.microsoft.com/office/drawing/2014/main" id="{A99C8BF4-5CB4-5458-7F07-9C989C3269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44" r="16667"/>
          <a:stretch/>
        </p:blipFill>
        <p:spPr bwMode="auto">
          <a:xfrm>
            <a:off x="0" y="0"/>
            <a:ext cx="1221994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800082" y="416168"/>
            <a:ext cx="10591835" cy="6093976"/>
          </a:xfrm>
          <a:prstGeom prst="rect">
            <a:avLst/>
          </a:prstGeom>
          <a:solidFill>
            <a:srgbClr val="125083">
              <a:alpha val="70000"/>
            </a:srgbClr>
          </a:solidFill>
          <a:ln w="63500">
            <a:noFill/>
          </a:ln>
        </p:spPr>
        <p:txBody>
          <a:bodyPr wrap="square" rtlCol="0">
            <a:spAutoFit/>
          </a:bodyPr>
          <a:lstStyle/>
          <a:p>
            <a:pP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Then Moses and the people of Israel sang this song to the Lord, saying,</a:t>
            </a:r>
          </a:p>
          <a:p>
            <a:pP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 will sing to the Lord, for he has triumphed gloriously; the horse and his rider he has thrown into the sea.</a:t>
            </a:r>
          </a:p>
          <a:p>
            <a:pPr>
              <a:spcAft>
                <a:spcPts val="1200"/>
              </a:spcAft>
            </a:pP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 Lord is my strength and my song, and he has become my salvation</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this is my God, and I will praise him, my father's God, and I will exalt him.”</a:t>
            </a:r>
          </a:p>
          <a:p>
            <a:pP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Exodus 15:1-2</a:t>
            </a:r>
          </a:p>
        </p:txBody>
      </p:sp>
    </p:spTree>
    <p:extLst>
      <p:ext uri="{BB962C8B-B14F-4D97-AF65-F5344CB8AC3E}">
        <p14:creationId xmlns:p14="http://schemas.microsoft.com/office/powerpoint/2010/main" val="32402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5122" name="Picture 2" descr="Parting the Red Sea: A Bible Myth? | Catholic Answers Magazine">
            <a:extLst>
              <a:ext uri="{FF2B5EF4-FFF2-40B4-BE49-F238E27FC236}">
                <a16:creationId xmlns:a16="http://schemas.microsoft.com/office/drawing/2014/main" id="{A99C8BF4-5CB4-5458-7F07-9C989C3269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44" r="16667"/>
          <a:stretch/>
        </p:blipFill>
        <p:spPr bwMode="auto">
          <a:xfrm>
            <a:off x="0" y="0"/>
            <a:ext cx="1221994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800082" y="416168"/>
            <a:ext cx="10591835" cy="6093976"/>
          </a:xfrm>
          <a:prstGeom prst="rect">
            <a:avLst/>
          </a:prstGeom>
          <a:solidFill>
            <a:srgbClr val="125083">
              <a:alpha val="70000"/>
            </a:srgbClr>
          </a:solidFill>
          <a:ln w="63500">
            <a:noFill/>
          </a:ln>
        </p:spPr>
        <p:txBody>
          <a:bodyPr wrap="square" rtlCol="0">
            <a:spAutoFit/>
          </a:bodyPr>
          <a:lstStyle/>
          <a:p>
            <a:pP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Then Moses and the people of Israel sang this song to the Lord, saying,</a:t>
            </a:r>
          </a:p>
          <a:p>
            <a:pP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 will sing to the Lord, for he has triumphed gloriously; the horse and his rider he has thrown into the sea.</a:t>
            </a:r>
          </a:p>
          <a:p>
            <a:pP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 Lord is my strength and my song, and he has become my salvation;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this is my God, and I will praise him, my father's God, and I will exalt him</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pP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Exodus 15:1-2</a:t>
            </a:r>
          </a:p>
        </p:txBody>
      </p:sp>
      <p:sp>
        <p:nvSpPr>
          <p:cNvPr id="3" name="Rectangle: Rounded Corners 2">
            <a:extLst>
              <a:ext uri="{FF2B5EF4-FFF2-40B4-BE49-F238E27FC236}">
                <a16:creationId xmlns:a16="http://schemas.microsoft.com/office/drawing/2014/main" id="{272711CD-6889-693B-7834-B8239FBE8BDA}"/>
              </a:ext>
            </a:extLst>
          </p:cNvPr>
          <p:cNvSpPr/>
          <p:nvPr/>
        </p:nvSpPr>
        <p:spPr>
          <a:xfrm>
            <a:off x="426511" y="564779"/>
            <a:ext cx="11366917" cy="3125477"/>
          </a:xfrm>
          <a:prstGeom prst="roundRect">
            <a:avLst/>
          </a:prstGeom>
          <a:solidFill>
            <a:srgbClr val="3F506A"/>
          </a:solid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More than a statement of what God had done…</a:t>
            </a:r>
          </a:p>
          <a:p>
            <a:pPr algn="ctr">
              <a:spcAft>
                <a:spcPts val="1800"/>
              </a:spcAft>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This was a statement of allegiance!</a:t>
            </a:r>
          </a:p>
        </p:txBody>
      </p:sp>
    </p:spTree>
    <p:extLst>
      <p:ext uri="{BB962C8B-B14F-4D97-AF65-F5344CB8AC3E}">
        <p14:creationId xmlns:p14="http://schemas.microsoft.com/office/powerpoint/2010/main" val="261390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B2C3A6F-E8F3-2548-1FEC-6561EFBF9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00228"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812051" y="688311"/>
            <a:ext cx="10591835" cy="4093428"/>
          </a:xfrm>
          <a:prstGeom prst="rect">
            <a:avLst/>
          </a:prstGeom>
          <a:solidFill>
            <a:srgbClr val="125083">
              <a:alpha val="70000"/>
            </a:srgbClr>
          </a:solidFill>
          <a:ln w="63500">
            <a:noFill/>
          </a:ln>
        </p:spPr>
        <p:txBody>
          <a:bodyPr wrap="square" rtlCol="0">
            <a:spAutoFit/>
          </a:bodyPr>
          <a:lstStyle/>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“Behold, God is my salvation;</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 will trust, and will not be afraid;</a:t>
            </a:r>
          </a:p>
          <a:p>
            <a:pPr>
              <a:spcAft>
                <a:spcPts val="1200"/>
              </a:spcAft>
            </a:pPr>
            <a:r>
              <a:rPr lang="en-US" sz="44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for the Lord God is my strength and my song,</a:t>
            </a:r>
          </a:p>
          <a:p>
            <a:pPr>
              <a:spcAft>
                <a:spcPts val="1200"/>
              </a:spcAft>
            </a:pPr>
            <a:r>
              <a:rPr lang="en-US" sz="44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he has become my salvation</a:t>
            </a: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Isaiah 12:2</a:t>
            </a:r>
          </a:p>
        </p:txBody>
      </p:sp>
      <p:sp>
        <p:nvSpPr>
          <p:cNvPr id="3" name="Rectangle: Rounded Corners 2">
            <a:extLst>
              <a:ext uri="{FF2B5EF4-FFF2-40B4-BE49-F238E27FC236}">
                <a16:creationId xmlns:a16="http://schemas.microsoft.com/office/drawing/2014/main" id="{9A98D1FC-8C52-70EA-028E-9592FC0DDF50}"/>
              </a:ext>
            </a:extLst>
          </p:cNvPr>
          <p:cNvSpPr/>
          <p:nvPr/>
        </p:nvSpPr>
        <p:spPr>
          <a:xfrm>
            <a:off x="424509" y="5125894"/>
            <a:ext cx="11366917" cy="1387950"/>
          </a:xfrm>
          <a:prstGeom prst="roundRect">
            <a:avLst/>
          </a:prstGeom>
          <a:solidFill>
            <a:srgbClr val="3F506A"/>
          </a:solid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How is the state of your allegiance?</a:t>
            </a:r>
          </a:p>
        </p:txBody>
      </p:sp>
    </p:spTree>
    <p:extLst>
      <p:ext uri="{BB962C8B-B14F-4D97-AF65-F5344CB8AC3E}">
        <p14:creationId xmlns:p14="http://schemas.microsoft.com/office/powerpoint/2010/main" val="311127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B2C3A6F-E8F3-2548-1FEC-6561EFBF9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00228"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812051" y="688311"/>
            <a:ext cx="10591835" cy="4093428"/>
          </a:xfrm>
          <a:prstGeom prst="rect">
            <a:avLst/>
          </a:prstGeom>
          <a:solidFill>
            <a:srgbClr val="125083">
              <a:alpha val="70000"/>
            </a:srgbClr>
          </a:solidFill>
          <a:ln w="63500">
            <a:noFill/>
          </a:ln>
        </p:spPr>
        <p:txBody>
          <a:bodyPr wrap="square" rtlCol="0">
            <a:spAutoFit/>
          </a:bodyPr>
          <a:lstStyle/>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“Behold, God is my salvation;</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 will trust, and will not be afraid;</a:t>
            </a:r>
          </a:p>
          <a:p>
            <a:pPr>
              <a:spcAft>
                <a:spcPts val="1200"/>
              </a:spcAft>
            </a:pPr>
            <a:r>
              <a:rPr lang="en-US" sz="44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for the Lord God is my strength and my song,</a:t>
            </a:r>
          </a:p>
          <a:p>
            <a:pPr>
              <a:spcAft>
                <a:spcPts val="1200"/>
              </a:spcAft>
            </a:pPr>
            <a:r>
              <a:rPr lang="en-US" sz="44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he has become my salvation</a:t>
            </a: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Isaiah 12:2</a:t>
            </a:r>
          </a:p>
        </p:txBody>
      </p:sp>
      <p:sp>
        <p:nvSpPr>
          <p:cNvPr id="3" name="Rectangle: Rounded Corners 2">
            <a:extLst>
              <a:ext uri="{FF2B5EF4-FFF2-40B4-BE49-F238E27FC236}">
                <a16:creationId xmlns:a16="http://schemas.microsoft.com/office/drawing/2014/main" id="{9A98D1FC-8C52-70EA-028E-9592FC0DDF50}"/>
              </a:ext>
            </a:extLst>
          </p:cNvPr>
          <p:cNvSpPr/>
          <p:nvPr/>
        </p:nvSpPr>
        <p:spPr>
          <a:xfrm>
            <a:off x="393513" y="5125894"/>
            <a:ext cx="11366917" cy="1387950"/>
          </a:xfrm>
          <a:prstGeom prst="roundRect">
            <a:avLst/>
          </a:prstGeom>
          <a:solidFill>
            <a:srgbClr val="3F506A"/>
          </a:solid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In the weakness of our humanity, our allegiance can falter… We can lose focus, lose heart, lose hope…</a:t>
            </a:r>
          </a:p>
        </p:txBody>
      </p:sp>
    </p:spTree>
    <p:extLst>
      <p:ext uri="{BB962C8B-B14F-4D97-AF65-F5344CB8AC3E}">
        <p14:creationId xmlns:p14="http://schemas.microsoft.com/office/powerpoint/2010/main" val="949128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B2C3A6F-E8F3-2548-1FEC-6561EFBF9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00228"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812051" y="688311"/>
            <a:ext cx="10591835" cy="4093428"/>
          </a:xfrm>
          <a:prstGeom prst="rect">
            <a:avLst/>
          </a:prstGeom>
          <a:solidFill>
            <a:srgbClr val="125083">
              <a:alpha val="70000"/>
            </a:srgbClr>
          </a:solidFill>
          <a:ln w="63500">
            <a:noFill/>
          </a:ln>
        </p:spPr>
        <p:txBody>
          <a:bodyPr wrap="square" rtlCol="0">
            <a:spAutoFit/>
          </a:bodyPr>
          <a:lstStyle/>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“Behold, God is my salvation;</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 will trust, and will not be afraid;</a:t>
            </a:r>
          </a:p>
          <a:p>
            <a:pPr>
              <a:spcAft>
                <a:spcPts val="1200"/>
              </a:spcAft>
            </a:pPr>
            <a:r>
              <a:rPr lang="en-US" sz="44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for the Lord God is my strength and my song,</a:t>
            </a:r>
          </a:p>
          <a:p>
            <a:pPr>
              <a:spcAft>
                <a:spcPts val="1200"/>
              </a:spcAft>
            </a:pPr>
            <a:r>
              <a:rPr lang="en-US" sz="44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he has become my salvation</a:t>
            </a: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Isaiah 12:2</a:t>
            </a:r>
          </a:p>
        </p:txBody>
      </p:sp>
      <p:sp>
        <p:nvSpPr>
          <p:cNvPr id="3" name="Rectangle: Rounded Corners 2">
            <a:extLst>
              <a:ext uri="{FF2B5EF4-FFF2-40B4-BE49-F238E27FC236}">
                <a16:creationId xmlns:a16="http://schemas.microsoft.com/office/drawing/2014/main" id="{9A98D1FC-8C52-70EA-028E-9592FC0DDF50}"/>
              </a:ext>
            </a:extLst>
          </p:cNvPr>
          <p:cNvSpPr/>
          <p:nvPr/>
        </p:nvSpPr>
        <p:spPr>
          <a:xfrm>
            <a:off x="393513" y="5125894"/>
            <a:ext cx="11366917" cy="1387950"/>
          </a:xfrm>
          <a:prstGeom prst="roundRect">
            <a:avLst/>
          </a:prstGeom>
          <a:solidFill>
            <a:srgbClr val="3F506A"/>
          </a:solid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What then?  Are we left to ourselves?</a:t>
            </a:r>
          </a:p>
          <a:p>
            <a:pPr algn="ctr">
              <a:spcAft>
                <a:spcPts val="1800"/>
              </a:spcAft>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Does God give us resources to help?</a:t>
            </a:r>
          </a:p>
        </p:txBody>
      </p:sp>
    </p:spTree>
    <p:extLst>
      <p:ext uri="{BB962C8B-B14F-4D97-AF65-F5344CB8AC3E}">
        <p14:creationId xmlns:p14="http://schemas.microsoft.com/office/powerpoint/2010/main" val="4123356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51591833-7A08-5DF2-AB55-A3D1E76B4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800083" y="2565879"/>
            <a:ext cx="7002797" cy="2277547"/>
          </a:xfrm>
          <a:prstGeom prst="rect">
            <a:avLst/>
          </a:prstGeom>
          <a:solidFill>
            <a:srgbClr val="977F5D">
              <a:alpha val="70000"/>
            </a:srgbClr>
          </a:solidFill>
          <a:ln w="63500">
            <a:noFill/>
          </a:ln>
        </p:spPr>
        <p:txBody>
          <a:bodyPr wrap="square" rtlCol="0">
            <a:spAutoFit/>
          </a:bodyPr>
          <a:lstStyle/>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With joy you will draw water from the wells of salvation.</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Isaiah 12:3</a:t>
            </a:r>
          </a:p>
        </p:txBody>
      </p:sp>
      <p:sp>
        <p:nvSpPr>
          <p:cNvPr id="3" name="Rectangle: Rounded Corners 2">
            <a:extLst>
              <a:ext uri="{FF2B5EF4-FFF2-40B4-BE49-F238E27FC236}">
                <a16:creationId xmlns:a16="http://schemas.microsoft.com/office/drawing/2014/main" id="{93857087-B762-190F-8A1B-B1303533B50D}"/>
              </a:ext>
            </a:extLst>
          </p:cNvPr>
          <p:cNvSpPr/>
          <p:nvPr/>
        </p:nvSpPr>
        <p:spPr>
          <a:xfrm>
            <a:off x="384031" y="162264"/>
            <a:ext cx="11423938" cy="778082"/>
          </a:xfrm>
          <a:prstGeom prst="roundRect">
            <a:avLst/>
          </a:prstGeom>
          <a:solidFill>
            <a:srgbClr val="977F5D">
              <a:alpha val="80000"/>
            </a:srgbClr>
          </a:solid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He has given us the wells of salvation!</a:t>
            </a:r>
          </a:p>
        </p:txBody>
      </p:sp>
    </p:spTree>
    <p:extLst>
      <p:ext uri="{BB962C8B-B14F-4D97-AF65-F5344CB8AC3E}">
        <p14:creationId xmlns:p14="http://schemas.microsoft.com/office/powerpoint/2010/main" val="11209125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51591833-7A08-5DF2-AB55-A3D1E76B4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256033" y="334743"/>
            <a:ext cx="11704320" cy="3262432"/>
          </a:xfrm>
          <a:prstGeom prst="rect">
            <a:avLst/>
          </a:prstGeom>
          <a:solidFill>
            <a:srgbClr val="977F5D">
              <a:alpha val="70000"/>
            </a:srgbClr>
          </a:solidFill>
          <a:ln w="63500">
            <a:noFill/>
          </a:ln>
        </p:spPr>
        <p:txBody>
          <a:bodyPr wrap="square" rtlCol="0">
            <a:spAutoFit/>
          </a:bodyPr>
          <a:lstStyle/>
          <a:p>
            <a:pPr algn="ct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 Wells of the Exodus:</a:t>
            </a:r>
          </a:p>
          <a:p>
            <a:pPr marL="742950" indent="-742950">
              <a:spcAft>
                <a:spcPts val="1200"/>
              </a:spcAft>
              <a:buFont typeface="+mj-lt"/>
              <a:buAutoNum type="arabicPeriod"/>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Marah (bitter water made sweet) Ex. 15:23-25</a:t>
            </a:r>
          </a:p>
          <a:p>
            <a:pPr marL="742950" indent="-742950">
              <a:spcAft>
                <a:spcPts val="1200"/>
              </a:spcAft>
              <a:buFont typeface="+mj-lt"/>
              <a:buAutoNum type="arabicPeriod"/>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Elim (12 springs) Ex. 15:27</a:t>
            </a:r>
          </a:p>
          <a:p>
            <a:pPr marL="742950" indent="-742950">
              <a:spcAft>
                <a:spcPts val="1200"/>
              </a:spcAft>
              <a:buFont typeface="+mj-lt"/>
              <a:buAutoNum type="arabicPeriod"/>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Horeb (water from the rock)  Ex. 17:6</a:t>
            </a:r>
          </a:p>
        </p:txBody>
      </p:sp>
    </p:spTree>
    <p:extLst>
      <p:ext uri="{BB962C8B-B14F-4D97-AF65-F5344CB8AC3E}">
        <p14:creationId xmlns:p14="http://schemas.microsoft.com/office/powerpoint/2010/main" val="25220219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51591833-7A08-5DF2-AB55-A3D1E76B4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256033" y="334743"/>
            <a:ext cx="11704320" cy="2277547"/>
          </a:xfrm>
          <a:prstGeom prst="rect">
            <a:avLst/>
          </a:prstGeom>
          <a:solidFill>
            <a:srgbClr val="977F5D">
              <a:alpha val="70000"/>
            </a:srgbClr>
          </a:solidFill>
          <a:ln w="63500">
            <a:noFill/>
          </a:ln>
        </p:spPr>
        <p:txBody>
          <a:bodyPr wrap="square" rtlCol="0">
            <a:spAutoFit/>
          </a:bodyPr>
          <a:lstStyle/>
          <a:p>
            <a:pPr algn="ct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Why do we need many wells?</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When traveling through the wilderness, many wells are needed!</a:t>
            </a:r>
          </a:p>
        </p:txBody>
      </p:sp>
    </p:spTree>
    <p:extLst>
      <p:ext uri="{BB962C8B-B14F-4D97-AF65-F5344CB8AC3E}">
        <p14:creationId xmlns:p14="http://schemas.microsoft.com/office/powerpoint/2010/main" val="28645767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51591833-7A08-5DF2-AB55-A3D1E76B4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1639824" y="310359"/>
            <a:ext cx="8912351" cy="3416320"/>
          </a:xfrm>
          <a:prstGeom prst="rect">
            <a:avLst/>
          </a:prstGeom>
          <a:solidFill>
            <a:srgbClr val="977F5D">
              <a:alpha val="70000"/>
            </a:srgbClr>
          </a:solidFill>
          <a:ln w="63500">
            <a:noFill/>
          </a:ln>
        </p:spPr>
        <p:txBody>
          <a:bodyPr wrap="square" rtlCol="0">
            <a:spAutoFit/>
          </a:bodyPr>
          <a:lstStyle/>
          <a:p>
            <a:pPr algn="ctr">
              <a:spcAft>
                <a:spcPts val="24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What are these “wells of salvation”?</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Verse 2:</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“Behold, </a:t>
            </a:r>
            <a:r>
              <a:rPr lang="en-US" sz="44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God is my salvation</a:t>
            </a: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pPr>
              <a:spcAft>
                <a:spcPts val="12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4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he has become my salvation</a:t>
            </a: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p:txBody>
      </p:sp>
      <p:sp>
        <p:nvSpPr>
          <p:cNvPr id="2" name="Rectangle: Rounded Corners 1">
            <a:extLst>
              <a:ext uri="{FF2B5EF4-FFF2-40B4-BE49-F238E27FC236}">
                <a16:creationId xmlns:a16="http://schemas.microsoft.com/office/drawing/2014/main" id="{E29147FF-D2D5-4766-7350-B00F847D982A}"/>
              </a:ext>
            </a:extLst>
          </p:cNvPr>
          <p:cNvSpPr/>
          <p:nvPr/>
        </p:nvSpPr>
        <p:spPr>
          <a:xfrm>
            <a:off x="188959" y="5769559"/>
            <a:ext cx="5809505" cy="778082"/>
          </a:xfrm>
          <a:prstGeom prst="roundRect">
            <a:avLst/>
          </a:prstGeom>
          <a:solidFill>
            <a:srgbClr val="977F5D">
              <a:alpha val="80000"/>
            </a:srgbClr>
          </a:solid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These are wells of God!</a:t>
            </a:r>
          </a:p>
        </p:txBody>
      </p:sp>
    </p:spTree>
    <p:extLst>
      <p:ext uri="{BB962C8B-B14F-4D97-AF65-F5344CB8AC3E}">
        <p14:creationId xmlns:p14="http://schemas.microsoft.com/office/powerpoint/2010/main" val="251030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51591833-7A08-5DF2-AB55-A3D1E76B4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1639824" y="310359"/>
            <a:ext cx="8912351" cy="2123658"/>
          </a:xfrm>
          <a:prstGeom prst="rect">
            <a:avLst/>
          </a:prstGeom>
          <a:solidFill>
            <a:srgbClr val="977F5D">
              <a:alpha val="70000"/>
            </a:srgbClr>
          </a:solidFill>
          <a:ln w="63500">
            <a:noFill/>
          </a:ln>
        </p:spPr>
        <p:txBody>
          <a:bodyPr wrap="square" rtlCol="0">
            <a:spAutoFit/>
          </a:bodyPr>
          <a:lstStyle/>
          <a:p>
            <a:pPr algn="ctr">
              <a:spcAft>
                <a:spcPts val="2400"/>
              </a:spcAft>
            </a:pP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God’s greatest priority for us is to drink deeply from these wells of salvation – otherwise we dry up!</a:t>
            </a:r>
          </a:p>
        </p:txBody>
      </p:sp>
    </p:spTree>
    <p:extLst>
      <p:ext uri="{BB962C8B-B14F-4D97-AF65-F5344CB8AC3E}">
        <p14:creationId xmlns:p14="http://schemas.microsoft.com/office/powerpoint/2010/main" val="309967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5122" name="Picture 2" descr="Parting the Red Sea: A Bible Myth? | Catholic Answers Magazine">
            <a:extLst>
              <a:ext uri="{FF2B5EF4-FFF2-40B4-BE49-F238E27FC236}">
                <a16:creationId xmlns:a16="http://schemas.microsoft.com/office/drawing/2014/main" id="{A99C8BF4-5CB4-5458-7F07-9C989C3269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44" r="16667"/>
          <a:stretch/>
        </p:blipFill>
        <p:spPr bwMode="auto">
          <a:xfrm>
            <a:off x="0" y="0"/>
            <a:ext cx="1221994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536942" y="199192"/>
            <a:ext cx="11118115" cy="2462213"/>
          </a:xfrm>
          <a:prstGeom prst="rect">
            <a:avLst/>
          </a:prstGeom>
          <a:solidFill>
            <a:srgbClr val="125083">
              <a:alpha val="70000"/>
            </a:srgbClr>
          </a:solidFill>
          <a:ln w="63500">
            <a:noFill/>
          </a:ln>
        </p:spPr>
        <p:txBody>
          <a:bodyPr wrap="square" rtlCol="0">
            <a:spAutoFit/>
          </a:bodyPr>
          <a:lstStyle/>
          <a:p>
            <a:pPr>
              <a:spcAft>
                <a:spcPts val="1200"/>
              </a:spcAft>
            </a:pP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How about in this context?</a:t>
            </a:r>
          </a:p>
          <a:p>
            <a:pPr>
              <a:spcAft>
                <a:spcPts val="1200"/>
              </a:spcAft>
            </a:pP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 Lord is my strength and my song, and he has become my </a:t>
            </a:r>
            <a:r>
              <a:rPr lang="en-US" sz="36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salvation</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this is my God, and I will praise him, my father's God, and I will exalt him.                Exodus 15:1-2</a:t>
            </a:r>
          </a:p>
        </p:txBody>
      </p:sp>
      <p:sp>
        <p:nvSpPr>
          <p:cNvPr id="2" name="TextBox 1">
            <a:extLst>
              <a:ext uri="{FF2B5EF4-FFF2-40B4-BE49-F238E27FC236}">
                <a16:creationId xmlns:a16="http://schemas.microsoft.com/office/drawing/2014/main" id="{008DC8AD-620C-C7CA-D828-391A8972AEBC}"/>
              </a:ext>
            </a:extLst>
          </p:cNvPr>
          <p:cNvSpPr txBox="1"/>
          <p:nvPr/>
        </p:nvSpPr>
        <p:spPr>
          <a:xfrm>
            <a:off x="536941" y="3079293"/>
            <a:ext cx="5848361" cy="646331"/>
          </a:xfrm>
          <a:prstGeom prst="rect">
            <a:avLst/>
          </a:prstGeom>
          <a:solidFill>
            <a:srgbClr val="125083">
              <a:alpha val="70000"/>
            </a:srgbClr>
          </a:solidFill>
          <a:ln w="63500">
            <a:noFill/>
          </a:ln>
        </p:spPr>
        <p:txBody>
          <a:bodyPr wrap="square" rtlCol="0">
            <a:spAutoFit/>
          </a:bodyPr>
          <a:lstStyle/>
          <a:p>
            <a:pPr>
              <a:spcAft>
                <a:spcPts val="1200"/>
              </a:spcAft>
            </a:pPr>
            <a:r>
              <a:rPr lang="en-US" sz="36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Salvation – Hebrew “</a:t>
            </a:r>
            <a:r>
              <a:rPr lang="en-US" sz="3600" b="1" i="1" dirty="0" err="1">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Yeshua</a:t>
            </a:r>
            <a:r>
              <a:rPr lang="en-US" sz="36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endPar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39343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51591833-7A08-5DF2-AB55-A3D1E76B4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1453896" y="200631"/>
            <a:ext cx="9284208" cy="3477875"/>
          </a:xfrm>
          <a:prstGeom prst="rect">
            <a:avLst/>
          </a:prstGeom>
          <a:solidFill>
            <a:srgbClr val="977F5D">
              <a:alpha val="70000"/>
            </a:srgbClr>
          </a:solidFill>
          <a:ln w="63500">
            <a:noFill/>
          </a:ln>
        </p:spPr>
        <p:txBody>
          <a:bodyPr wrap="square" rtlCol="0">
            <a:spAutoFit/>
          </a:bodyPr>
          <a:lstStyle/>
          <a:p>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“These wells are the times and places where we draw near to God and drink from the fountain of living water.  There are as many wells as there are meetings with God!”         </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John Piper</a:t>
            </a:r>
          </a:p>
        </p:txBody>
      </p:sp>
      <p:sp>
        <p:nvSpPr>
          <p:cNvPr id="2" name="TextBox 1">
            <a:extLst>
              <a:ext uri="{FF2B5EF4-FFF2-40B4-BE49-F238E27FC236}">
                <a16:creationId xmlns:a16="http://schemas.microsoft.com/office/drawing/2014/main" id="{E23860C1-6BF2-7EF8-A48D-9C56056954CC}"/>
              </a:ext>
            </a:extLst>
          </p:cNvPr>
          <p:cNvSpPr txBox="1"/>
          <p:nvPr/>
        </p:nvSpPr>
        <p:spPr>
          <a:xfrm>
            <a:off x="1453896" y="4581554"/>
            <a:ext cx="9284208" cy="2123658"/>
          </a:xfrm>
          <a:prstGeom prst="rect">
            <a:avLst/>
          </a:prstGeom>
          <a:solidFill>
            <a:srgbClr val="977F5D">
              <a:alpha val="70000"/>
            </a:srgbClr>
          </a:solidFill>
          <a:ln w="63500">
            <a:noFill/>
          </a:ln>
        </p:spPr>
        <p:txBody>
          <a:bodyPr wrap="square" rtlCol="0">
            <a:spAutoFit/>
          </a:bodyPr>
          <a:lstStyle/>
          <a:p>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 wells are also the times when we choose to trust in God and experience his faithful provision – his </a:t>
            </a:r>
            <a:r>
              <a:rPr lang="en-US" sz="44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salvation</a:t>
            </a:r>
            <a:r>
              <a:rPr lang="en-US" sz="44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5595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F7627-AFBC-E0D9-E99C-4CD7BBB591E1}"/>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C56C1F01-17ED-0CCD-AA4C-8725D15A3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2B4A9F-FB0C-8DEC-213C-5D56D9C8108C}"/>
              </a:ext>
            </a:extLst>
          </p:cNvPr>
          <p:cNvSpPr txBox="1"/>
          <p:nvPr/>
        </p:nvSpPr>
        <p:spPr>
          <a:xfrm>
            <a:off x="206828" y="127859"/>
            <a:ext cx="11767456" cy="1446550"/>
          </a:xfrm>
          <a:prstGeom prst="rect">
            <a:avLst/>
          </a:prstGeom>
          <a:solidFill>
            <a:srgbClr val="3A3E1C"/>
          </a:solidFill>
          <a:ln w="63500">
            <a:noFill/>
          </a:ln>
        </p:spPr>
        <p:txBody>
          <a:bodyPr wrap="square" rtlCol="0">
            <a:spAutoFit/>
          </a:bodyPr>
          <a:lstStyle/>
          <a:p>
            <a:pPr algn="ct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12</a:t>
            </a:r>
          </a:p>
          <a:p>
            <a:pPr algn="ct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 Call to be Absorbed with God’s Great Salvation!</a:t>
            </a:r>
          </a:p>
        </p:txBody>
      </p:sp>
      <p:sp>
        <p:nvSpPr>
          <p:cNvPr id="4" name="TextBox 3">
            <a:extLst>
              <a:ext uri="{FF2B5EF4-FFF2-40B4-BE49-F238E27FC236}">
                <a16:creationId xmlns:a16="http://schemas.microsoft.com/office/drawing/2014/main" id="{F55456CD-B095-E5B6-4068-942F31DD27A0}"/>
              </a:ext>
            </a:extLst>
          </p:cNvPr>
          <p:cNvSpPr txBox="1"/>
          <p:nvPr/>
        </p:nvSpPr>
        <p:spPr>
          <a:xfrm>
            <a:off x="1111448" y="3012573"/>
            <a:ext cx="9958215" cy="2800767"/>
          </a:xfrm>
          <a:prstGeom prst="rect">
            <a:avLst/>
          </a:prstGeom>
          <a:solidFill>
            <a:srgbClr val="3A3E1C">
              <a:alpha val="50000"/>
            </a:srgbClr>
          </a:solidFill>
          <a:ln w="63500">
            <a:noFill/>
          </a:ln>
        </p:spPr>
        <p:txBody>
          <a:bodyPr wrap="square" rtlCol="0">
            <a:spAutoFit/>
          </a:bodyPr>
          <a:lstStyle/>
          <a:p>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Be absorbed in salvation</a:t>
            </a:r>
          </a:p>
          <a:p>
            <a:pPr marL="571500" indent="-571500">
              <a:buFont typeface="Arial" panose="020B0604020202020204" pitchFamily="34" charset="0"/>
              <a:buChar char="•"/>
            </a:pP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By rejoicing in what God has done (1)</a:t>
            </a:r>
          </a:p>
          <a:p>
            <a:pPr marL="571500" indent="-571500">
              <a:buFont typeface="Arial" panose="020B0604020202020204" pitchFamily="34" charset="0"/>
              <a:buChar char="•"/>
            </a:pP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By drinking deeply of God (2-3)</a:t>
            </a:r>
          </a:p>
          <a:p>
            <a:pPr marL="571500" indent="-571500">
              <a:buFont typeface="Arial" panose="020B0604020202020204" pitchFamily="34" charset="0"/>
              <a:buChar char="•"/>
            </a:pP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By proclaiming God and his deeds (4-6)</a:t>
            </a:r>
          </a:p>
        </p:txBody>
      </p:sp>
    </p:spTree>
    <p:extLst>
      <p:ext uri="{BB962C8B-B14F-4D97-AF65-F5344CB8AC3E}">
        <p14:creationId xmlns:p14="http://schemas.microsoft.com/office/powerpoint/2010/main" val="39127357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F25378D-8E12-DF0D-3ECA-A3B60B813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2689843" y="212823"/>
            <a:ext cx="9404621" cy="3939540"/>
          </a:xfrm>
          <a:prstGeom prst="rect">
            <a:avLst/>
          </a:prstGeom>
          <a:solidFill>
            <a:srgbClr val="3773A8">
              <a:alpha val="60000"/>
            </a:srgbClr>
          </a:solidFill>
          <a:ln w="63500">
            <a:noFill/>
          </a:ln>
        </p:spPr>
        <p:txBody>
          <a:bodyPr wrap="square" rtlCol="0">
            <a:spAutoFit/>
          </a:bodyPr>
          <a:lstStyle/>
          <a:p>
            <a:pPr>
              <a:spcAft>
                <a:spcPts val="1200"/>
              </a:spcAft>
            </a:pP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And you will say in that day</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“Give thanks to the Lord,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call upon his name,</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make known his deeds among the peoples,</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proclaim that his name is exalted.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Isaiah 12:4</a:t>
            </a:r>
          </a:p>
        </p:txBody>
      </p:sp>
    </p:spTree>
    <p:extLst>
      <p:ext uri="{BB962C8B-B14F-4D97-AF65-F5344CB8AC3E}">
        <p14:creationId xmlns:p14="http://schemas.microsoft.com/office/powerpoint/2010/main" val="27387795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F25378D-8E12-DF0D-3ECA-A3B60B813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877825" y="212823"/>
            <a:ext cx="11167871" cy="3785652"/>
          </a:xfrm>
          <a:prstGeom prst="rect">
            <a:avLst/>
          </a:prstGeom>
          <a:solidFill>
            <a:srgbClr val="3773A8">
              <a:alpha val="60000"/>
            </a:srgbClr>
          </a:solidFill>
          <a:ln w="63500">
            <a:noFill/>
          </a:ln>
        </p:spPr>
        <p:txBody>
          <a:bodyPr wrap="square" rtlCol="0">
            <a:spAutoFit/>
          </a:bodyPr>
          <a:lstStyle/>
          <a:p>
            <a:pP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“Sing praises to the Lord, for he has done gloriously;</a:t>
            </a:r>
          </a:p>
          <a:p>
            <a:pP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let this be made known in all the earth.</a:t>
            </a:r>
          </a:p>
          <a:p>
            <a:pP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Shout, and sing for joy, O inhabitant of Zion,</a:t>
            </a:r>
          </a:p>
          <a:p>
            <a:pP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for great in your midst is the Holy One of Israel.” </a:t>
            </a:r>
          </a:p>
          <a:p>
            <a:pPr>
              <a:spcAft>
                <a:spcPts val="12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Isaiah 12:5-6</a:t>
            </a:r>
          </a:p>
        </p:txBody>
      </p:sp>
    </p:spTree>
    <p:extLst>
      <p:ext uri="{BB962C8B-B14F-4D97-AF65-F5344CB8AC3E}">
        <p14:creationId xmlns:p14="http://schemas.microsoft.com/office/powerpoint/2010/main" val="97236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F25378D-8E12-DF0D-3ECA-A3B60B813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2689843" y="212823"/>
            <a:ext cx="9404621" cy="3939540"/>
          </a:xfrm>
          <a:prstGeom prst="rect">
            <a:avLst/>
          </a:prstGeom>
          <a:solidFill>
            <a:srgbClr val="3773A8">
              <a:alpha val="60000"/>
            </a:srgbClr>
          </a:solidFill>
          <a:ln w="63500">
            <a:noFill/>
          </a:ln>
        </p:spPr>
        <p:txBody>
          <a:bodyPr wrap="square" rtlCol="0">
            <a:spAutoFit/>
          </a:bodyPr>
          <a:lstStyle/>
          <a:p>
            <a:pPr>
              <a:spcAft>
                <a:spcPts val="1200"/>
              </a:spcAft>
            </a:pP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And you will say in that day</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“Give thanks to the Lord,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call upon his name,</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make known his deeds among the peoples,</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proclaim that his name is exalted.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Isaiah 12:4</a:t>
            </a:r>
          </a:p>
        </p:txBody>
      </p:sp>
      <p:sp>
        <p:nvSpPr>
          <p:cNvPr id="2" name="Rectangle: Rounded Corners 1">
            <a:extLst>
              <a:ext uri="{FF2B5EF4-FFF2-40B4-BE49-F238E27FC236}">
                <a16:creationId xmlns:a16="http://schemas.microsoft.com/office/drawing/2014/main" id="{E151730E-BBD3-9517-8351-38699E07F44C}"/>
              </a:ext>
            </a:extLst>
          </p:cNvPr>
          <p:cNvSpPr/>
          <p:nvPr/>
        </p:nvSpPr>
        <p:spPr>
          <a:xfrm>
            <a:off x="368799" y="4365186"/>
            <a:ext cx="11454401" cy="2121495"/>
          </a:xfrm>
          <a:prstGeom prst="roundRect">
            <a:avLst/>
          </a:prstGeom>
          <a:solidFill>
            <a:srgbClr val="3773A8"/>
          </a:solid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Drinking deeply from the wells of God:</a:t>
            </a:r>
          </a:p>
          <a:p>
            <a:pPr marL="571500" indent="-571500">
              <a:spcAft>
                <a:spcPts val="600"/>
              </a:spcAft>
              <a:buFont typeface="Arial" panose="020B0604020202020204" pitchFamily="34" charset="0"/>
              <a:buChar char="•"/>
            </a:pP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Refreshes us with the reality of our salvation</a:t>
            </a:r>
          </a:p>
          <a:p>
            <a:pPr marL="571500" indent="-571500">
              <a:spcAft>
                <a:spcPts val="600"/>
              </a:spcAft>
              <a:buFont typeface="Arial" panose="020B0604020202020204" pitchFamily="34" charset="0"/>
              <a:buChar char="•"/>
            </a:pP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Causes us to exhort one another to praise / missions! </a:t>
            </a:r>
          </a:p>
        </p:txBody>
      </p:sp>
    </p:spTree>
    <p:extLst>
      <p:ext uri="{BB962C8B-B14F-4D97-AF65-F5344CB8AC3E}">
        <p14:creationId xmlns:p14="http://schemas.microsoft.com/office/powerpoint/2010/main" val="36580742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F25378D-8E12-DF0D-3ECA-A3B60B813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812275" y="200631"/>
            <a:ext cx="10684781" cy="6401753"/>
          </a:xfrm>
          <a:prstGeom prst="rect">
            <a:avLst/>
          </a:prstGeom>
          <a:solidFill>
            <a:srgbClr val="3773A8">
              <a:alpha val="60000"/>
            </a:srgbClr>
          </a:solidFill>
          <a:ln w="63500">
            <a:noFill/>
          </a:ln>
        </p:spPr>
        <p:txBody>
          <a:bodyPr wrap="square" rtlCol="0">
            <a:spAutoFit/>
          </a:bodyPr>
          <a:lstStyle/>
          <a:p>
            <a:pPr>
              <a:spcAft>
                <a:spcPts val="1200"/>
              </a:spcAft>
            </a:pP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We will exhort each other to:</a:t>
            </a:r>
            <a:endPar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endParaRP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Give thanks to the Lord</a:t>
            </a: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Call upon his name</a:t>
            </a: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Make known his deeds among the peoples</a:t>
            </a: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Proclaim that his name is exalted</a:t>
            </a: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Sing praises to the Lord, for he has done gloriously</a:t>
            </a: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Let this be made known in all the earth</a:t>
            </a: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Shout and sing for joy – for great in your midst is the Holy One of Israel</a:t>
            </a:r>
          </a:p>
        </p:txBody>
      </p:sp>
    </p:spTree>
    <p:extLst>
      <p:ext uri="{BB962C8B-B14F-4D97-AF65-F5344CB8AC3E}">
        <p14:creationId xmlns:p14="http://schemas.microsoft.com/office/powerpoint/2010/main" val="15692894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F25378D-8E12-DF0D-3ECA-A3B60B813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812275" y="200631"/>
            <a:ext cx="10684781" cy="6401753"/>
          </a:xfrm>
          <a:prstGeom prst="rect">
            <a:avLst/>
          </a:prstGeom>
          <a:solidFill>
            <a:srgbClr val="3773A8">
              <a:alpha val="60000"/>
            </a:srgbClr>
          </a:solidFill>
          <a:ln w="63500">
            <a:noFill/>
          </a:ln>
        </p:spPr>
        <p:txBody>
          <a:bodyPr wrap="square" rtlCol="0">
            <a:spAutoFit/>
          </a:bodyPr>
          <a:lstStyle/>
          <a:p>
            <a:pPr>
              <a:spcAft>
                <a:spcPts val="1200"/>
              </a:spcAft>
            </a:pP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We will exhort each other to:</a:t>
            </a:r>
            <a:endPar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endParaRP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Give thanks to the Lord</a:t>
            </a:r>
          </a:p>
          <a:p>
            <a:pPr marL="742950" indent="-742950">
              <a:buFont typeface="+mj-lt"/>
              <a:buAutoNum type="arabicPeriod"/>
            </a:pP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Call upon his name</a:t>
            </a: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Make known his deeds among the peoples</a:t>
            </a: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Proclaim that his name is exalted</a:t>
            </a: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Sing praises to the Lord, for he has done gloriously</a:t>
            </a: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Let this be made known in all the earth</a:t>
            </a: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Shout and sing for joy – for great in your midst is the Holy One of Israel</a:t>
            </a:r>
          </a:p>
        </p:txBody>
      </p:sp>
      <p:sp>
        <p:nvSpPr>
          <p:cNvPr id="3" name="Rectangle: Rounded Corners 2">
            <a:extLst>
              <a:ext uri="{FF2B5EF4-FFF2-40B4-BE49-F238E27FC236}">
                <a16:creationId xmlns:a16="http://schemas.microsoft.com/office/drawing/2014/main" id="{4A8F04ED-6BA7-6332-49AF-64A5BDF2D6D6}"/>
              </a:ext>
            </a:extLst>
          </p:cNvPr>
          <p:cNvSpPr/>
          <p:nvPr/>
        </p:nvSpPr>
        <p:spPr>
          <a:xfrm>
            <a:off x="368799" y="3608832"/>
            <a:ext cx="11454401" cy="2877849"/>
          </a:xfrm>
          <a:prstGeom prst="roundRect">
            <a:avLst/>
          </a:prstGeom>
          <a:solidFill>
            <a:srgbClr val="3773A8"/>
          </a:solid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Call upon his name…</a:t>
            </a:r>
          </a:p>
          <a:p>
            <a:pPr marL="571500" indent="-571500">
              <a:spcAft>
                <a:spcPts val="600"/>
              </a:spcAft>
              <a:buFont typeface="Arial" panose="020B0604020202020204" pitchFamily="34" charset="0"/>
              <a:buChar char="•"/>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In repentance (initial salvation &amp; ongoing repentance)</a:t>
            </a:r>
          </a:p>
          <a:p>
            <a:pPr marL="571500" indent="-571500">
              <a:spcAft>
                <a:spcPts val="600"/>
              </a:spcAft>
              <a:buFont typeface="Arial" panose="020B0604020202020204" pitchFamily="34" charset="0"/>
              <a:buChar char="•"/>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In dependence – for help in all of life</a:t>
            </a:r>
          </a:p>
        </p:txBody>
      </p:sp>
    </p:spTree>
    <p:extLst>
      <p:ext uri="{BB962C8B-B14F-4D97-AF65-F5344CB8AC3E}">
        <p14:creationId xmlns:p14="http://schemas.microsoft.com/office/powerpoint/2010/main" val="163677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25C2-16CB-4B8C-BC96-1EC77D6ED653}"/>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F25378D-8E12-DF0D-3ECA-A3B60B813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457D4D-71E8-D83F-ECF2-EC440DEB85A3}"/>
              </a:ext>
            </a:extLst>
          </p:cNvPr>
          <p:cNvSpPr txBox="1"/>
          <p:nvPr/>
        </p:nvSpPr>
        <p:spPr>
          <a:xfrm>
            <a:off x="812275" y="200631"/>
            <a:ext cx="10684781" cy="6401753"/>
          </a:xfrm>
          <a:prstGeom prst="rect">
            <a:avLst/>
          </a:prstGeom>
          <a:solidFill>
            <a:srgbClr val="3773A8">
              <a:alpha val="60000"/>
            </a:srgbClr>
          </a:solidFill>
          <a:ln w="63500">
            <a:noFill/>
          </a:ln>
        </p:spPr>
        <p:txBody>
          <a:bodyPr wrap="square" rtlCol="0">
            <a:spAutoFit/>
          </a:bodyPr>
          <a:lstStyle/>
          <a:p>
            <a:pPr>
              <a:spcAft>
                <a:spcPts val="1200"/>
              </a:spcAft>
            </a:pP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We will exhort each other to:</a:t>
            </a:r>
            <a:endPar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endParaRP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Give thanks to the Lord</a:t>
            </a: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Call upon his name</a:t>
            </a:r>
          </a:p>
          <a:p>
            <a:pPr marL="742950" indent="-742950">
              <a:buFont typeface="+mj-lt"/>
              <a:buAutoNum type="arabicPeriod"/>
            </a:pP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Make known his deeds among the peoples</a:t>
            </a:r>
          </a:p>
          <a:p>
            <a:pPr marL="742950" indent="-742950">
              <a:buFont typeface="+mj-lt"/>
              <a:buAutoNum type="arabicPeriod"/>
            </a:pP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Proclaim that his name is exalted</a:t>
            </a: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Sing praises to the Lord, for he has done gloriously</a:t>
            </a: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Let this be made known in all the earth</a:t>
            </a:r>
          </a:p>
          <a:p>
            <a:pPr marL="742950" indent="-742950">
              <a:buFont typeface="+mj-lt"/>
              <a:buAutoNum type="arabicPeriod"/>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Shout and sing for joy – for great in your midst is the Holy One of Israel</a:t>
            </a:r>
          </a:p>
        </p:txBody>
      </p:sp>
      <p:sp>
        <p:nvSpPr>
          <p:cNvPr id="3" name="Rectangle: Rounded Corners 2">
            <a:extLst>
              <a:ext uri="{FF2B5EF4-FFF2-40B4-BE49-F238E27FC236}">
                <a16:creationId xmlns:a16="http://schemas.microsoft.com/office/drawing/2014/main" id="{4A8F04ED-6BA7-6332-49AF-64A5BDF2D6D6}"/>
              </a:ext>
            </a:extLst>
          </p:cNvPr>
          <p:cNvSpPr/>
          <p:nvPr/>
        </p:nvSpPr>
        <p:spPr>
          <a:xfrm>
            <a:off x="368799" y="3608832"/>
            <a:ext cx="11454401" cy="2877849"/>
          </a:xfrm>
          <a:prstGeom prst="roundRect">
            <a:avLst/>
          </a:prstGeom>
          <a:solidFill>
            <a:srgbClr val="3773A8"/>
          </a:solid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800"/>
              </a:spcAft>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God is calling us to live in such dependence on him that we have stories to tell of what he’s done!</a:t>
            </a:r>
          </a:p>
          <a:p>
            <a:pPr algn="ctr">
              <a:spcAft>
                <a:spcPts val="1800"/>
              </a:spcAft>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Then we can make his deeds known!</a:t>
            </a:r>
          </a:p>
        </p:txBody>
      </p:sp>
    </p:spTree>
    <p:extLst>
      <p:ext uri="{BB962C8B-B14F-4D97-AF65-F5344CB8AC3E}">
        <p14:creationId xmlns:p14="http://schemas.microsoft.com/office/powerpoint/2010/main" val="139513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F7627-AFBC-E0D9-E99C-4CD7BBB591E1}"/>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C56C1F01-17ED-0CCD-AA4C-8725D15A3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2B4A9F-FB0C-8DEC-213C-5D56D9C8108C}"/>
              </a:ext>
            </a:extLst>
          </p:cNvPr>
          <p:cNvSpPr txBox="1"/>
          <p:nvPr/>
        </p:nvSpPr>
        <p:spPr>
          <a:xfrm>
            <a:off x="206828" y="127859"/>
            <a:ext cx="11767456" cy="1446550"/>
          </a:xfrm>
          <a:prstGeom prst="rect">
            <a:avLst/>
          </a:prstGeom>
          <a:solidFill>
            <a:srgbClr val="3A3E1C"/>
          </a:solidFill>
          <a:ln w="63500">
            <a:noFill/>
          </a:ln>
        </p:spPr>
        <p:txBody>
          <a:bodyPr wrap="square" rtlCol="0">
            <a:spAutoFit/>
          </a:bodyPr>
          <a:lstStyle/>
          <a:p>
            <a:pPr algn="ct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12</a:t>
            </a:r>
          </a:p>
          <a:p>
            <a:pPr algn="ct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 Call to be Absorbed with God’s Great Salvation!</a:t>
            </a:r>
          </a:p>
        </p:txBody>
      </p:sp>
      <p:sp>
        <p:nvSpPr>
          <p:cNvPr id="4" name="TextBox 3">
            <a:extLst>
              <a:ext uri="{FF2B5EF4-FFF2-40B4-BE49-F238E27FC236}">
                <a16:creationId xmlns:a16="http://schemas.microsoft.com/office/drawing/2014/main" id="{F55456CD-B095-E5B6-4068-942F31DD27A0}"/>
              </a:ext>
            </a:extLst>
          </p:cNvPr>
          <p:cNvSpPr txBox="1"/>
          <p:nvPr/>
        </p:nvSpPr>
        <p:spPr>
          <a:xfrm>
            <a:off x="1111448" y="3012573"/>
            <a:ext cx="9958215" cy="2800767"/>
          </a:xfrm>
          <a:prstGeom prst="rect">
            <a:avLst/>
          </a:prstGeom>
          <a:solidFill>
            <a:srgbClr val="3A3E1C">
              <a:alpha val="50000"/>
            </a:srgbClr>
          </a:solidFill>
          <a:ln w="63500">
            <a:noFill/>
          </a:ln>
        </p:spPr>
        <p:txBody>
          <a:bodyPr wrap="square" rtlCol="0">
            <a:spAutoFit/>
          </a:bodyPr>
          <a:lstStyle/>
          <a:p>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Be absorbed in salvation</a:t>
            </a:r>
          </a:p>
          <a:p>
            <a:pPr marL="571500" indent="-571500">
              <a:buFont typeface="Arial" panose="020B0604020202020204" pitchFamily="34" charset="0"/>
              <a:buChar char="•"/>
            </a:pP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By rejoicing in what God has done (1)</a:t>
            </a:r>
          </a:p>
          <a:p>
            <a:pPr marL="571500" indent="-571500">
              <a:buFont typeface="Arial" panose="020B0604020202020204" pitchFamily="34" charset="0"/>
              <a:buChar char="•"/>
            </a:pP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By drinking deeply of God (2-3)</a:t>
            </a:r>
          </a:p>
          <a:p>
            <a:pPr marL="571500" indent="-571500">
              <a:buFont typeface="Arial" panose="020B0604020202020204" pitchFamily="34" charset="0"/>
              <a:buChar char="•"/>
            </a:pP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By proclaiming God and his deeds (4-6)</a:t>
            </a:r>
          </a:p>
        </p:txBody>
      </p:sp>
    </p:spTree>
    <p:extLst>
      <p:ext uri="{BB962C8B-B14F-4D97-AF65-F5344CB8AC3E}">
        <p14:creationId xmlns:p14="http://schemas.microsoft.com/office/powerpoint/2010/main" val="2527220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62A451-E199-02C4-247A-7750B1EE9B08}"/>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3228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EF5D5-8078-8E13-10F5-E3D5D01F633E}"/>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7-12: Coming Invasion / Messiah</a:t>
            </a:r>
          </a:p>
        </p:txBody>
      </p:sp>
      <p:sp>
        <p:nvSpPr>
          <p:cNvPr id="3" name="TextBox 2">
            <a:extLst>
              <a:ext uri="{FF2B5EF4-FFF2-40B4-BE49-F238E27FC236}">
                <a16:creationId xmlns:a16="http://schemas.microsoft.com/office/drawing/2014/main" id="{F4F66C1A-B98B-51A6-9A07-395956E353F3}"/>
              </a:ext>
            </a:extLst>
          </p:cNvPr>
          <p:cNvSpPr txBox="1"/>
          <p:nvPr/>
        </p:nvSpPr>
        <p:spPr>
          <a:xfrm>
            <a:off x="551506" y="1115258"/>
            <a:ext cx="11103219" cy="5324535"/>
          </a:xfrm>
          <a:prstGeom prst="rect">
            <a:avLst/>
          </a:prstGeom>
          <a:noFill/>
          <a:ln w="63500">
            <a:noFill/>
          </a:ln>
        </p:spPr>
        <p:txBody>
          <a:bodyPr wrap="square" rtlCol="0">
            <a:spAutoFit/>
          </a:bodyPr>
          <a:lstStyle/>
          <a:p>
            <a:pPr marL="571500" indent="-571500">
              <a:spcAft>
                <a:spcPts val="1200"/>
              </a:spcAft>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7					A Last Chance to Trust God</a:t>
            </a:r>
          </a:p>
          <a:p>
            <a:pPr marL="571500" indent="-571500">
              <a:spcAft>
                <a:spcPts val="1200"/>
              </a:spcAft>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8					Dark Times Coming…</a:t>
            </a:r>
          </a:p>
          <a:p>
            <a:pPr marL="571500" indent="-571500">
              <a:spcAft>
                <a:spcPts val="1200"/>
              </a:spcAft>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9:1-7  		To Us a Child is Born</a:t>
            </a:r>
          </a:p>
          <a:p>
            <a:pPr marL="571500" indent="-571500">
              <a:spcAft>
                <a:spcPts val="1200"/>
              </a:spcAft>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9:8-10:4  	Judgment on Israel</a:t>
            </a:r>
          </a:p>
          <a:p>
            <a:pPr marL="571500" indent="-571500">
              <a:spcAft>
                <a:spcPts val="1200"/>
              </a:spcAft>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10:5-34		Judgment on Assyria / Remnant</a:t>
            </a:r>
          </a:p>
          <a:p>
            <a:pPr marL="571500" indent="-571500">
              <a:spcAft>
                <a:spcPts val="1200"/>
              </a:spcAft>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11				Messiah’s Kingdom</a:t>
            </a:r>
          </a:p>
          <a:p>
            <a:pPr marL="571500" indent="-571500">
              <a:spcAft>
                <a:spcPts val="1200"/>
              </a:spcAft>
              <a:buFont typeface="Arial" panose="020B0604020202020204" pitchFamily="34" charset="0"/>
              <a:buChar char="•"/>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12				Praise and Thanksgiving</a:t>
            </a:r>
          </a:p>
        </p:txBody>
      </p:sp>
    </p:spTree>
    <p:extLst>
      <p:ext uri="{BB962C8B-B14F-4D97-AF65-F5344CB8AC3E}">
        <p14:creationId xmlns:p14="http://schemas.microsoft.com/office/powerpoint/2010/main" val="19541750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7217597-8CBE-F1F0-1E41-276366E25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DB73E7-9B64-CC37-556D-F23DE813E645}"/>
              </a:ext>
            </a:extLst>
          </p:cNvPr>
          <p:cNvSpPr txBox="1"/>
          <p:nvPr/>
        </p:nvSpPr>
        <p:spPr>
          <a:xfrm>
            <a:off x="392101" y="3302060"/>
            <a:ext cx="6411036" cy="3170099"/>
          </a:xfrm>
          <a:prstGeom prst="rect">
            <a:avLst/>
          </a:prstGeom>
          <a:solidFill>
            <a:srgbClr val="A19186">
              <a:alpha val="70000"/>
            </a:srgbClr>
          </a:solidFill>
          <a:ln w="63500">
            <a:noFill/>
          </a:ln>
        </p:spPr>
        <p:txBody>
          <a:bodyPr wrap="square" rtlCol="0">
            <a:spAutoFit/>
          </a:bodyPr>
          <a:lstStyle/>
          <a:p>
            <a:r>
              <a:rPr lang="en-US"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There shall come forth a shoot from the stump of Jesse, and a branch from his roots shall bear fruit.    </a:t>
            </a:r>
          </a:p>
          <a:p>
            <a:r>
              <a:rPr lang="en-US"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11:1</a:t>
            </a:r>
          </a:p>
        </p:txBody>
      </p:sp>
      <p:grpSp>
        <p:nvGrpSpPr>
          <p:cNvPr id="2" name="Group 1">
            <a:extLst>
              <a:ext uri="{FF2B5EF4-FFF2-40B4-BE49-F238E27FC236}">
                <a16:creationId xmlns:a16="http://schemas.microsoft.com/office/drawing/2014/main" id="{B9BE74A8-12EB-4CFA-BA60-145838788C63}"/>
              </a:ext>
            </a:extLst>
          </p:cNvPr>
          <p:cNvGrpSpPr>
            <a:grpSpLocks noChangeAspect="1"/>
          </p:cNvGrpSpPr>
          <p:nvPr/>
        </p:nvGrpSpPr>
        <p:grpSpPr>
          <a:xfrm>
            <a:off x="9315450" y="4035238"/>
            <a:ext cx="2280417" cy="2286000"/>
            <a:chOff x="9029700" y="534924"/>
            <a:chExt cx="2006600" cy="2055876"/>
          </a:xfrm>
        </p:grpSpPr>
        <p:sp>
          <p:nvSpPr>
            <p:cNvPr id="4" name="Rectangle: Rounded Corners 3">
              <a:extLst>
                <a:ext uri="{FF2B5EF4-FFF2-40B4-BE49-F238E27FC236}">
                  <a16:creationId xmlns:a16="http://schemas.microsoft.com/office/drawing/2014/main" id="{D9A6007E-CDED-8E0D-1A23-A142542A1BC2}"/>
                </a:ext>
              </a:extLst>
            </p:cNvPr>
            <p:cNvSpPr/>
            <p:nvPr/>
          </p:nvSpPr>
          <p:spPr>
            <a:xfrm>
              <a:off x="9029700" y="534924"/>
              <a:ext cx="2006600" cy="2055876"/>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736795-1E56-4226-7E72-4D50E6DEE64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104" l="10000" r="90000">
                          <a14:foregroundMark x1="27708" y1="90104" x2="27708" y2="90104"/>
                          <a14:foregroundMark x1="36979" y1="89531" x2="36979" y2="89531"/>
                          <a14:foregroundMark x1="41458" y1="89531" x2="41458" y2="89531"/>
                          <a14:foregroundMark x1="25781" y1="90104" x2="25781" y2="90104"/>
                          <a14:foregroundMark x1="24375" y1="90104" x2="24375" y2="90104"/>
                          <a14:foregroundMark x1="53229" y1="89844" x2="53229" y2="89844"/>
                          <a14:foregroundMark x1="68646" y1="90104" x2="68646" y2="90104"/>
                          <a14:foregroundMark x1="70625" y1="90104" x2="70625" y2="90104"/>
                          <a14:foregroundMark x1="72292" y1="89844" x2="72292" y2="89844"/>
                        </a14:backgroundRemoval>
                      </a14:imgEffect>
                    </a14:imgLayer>
                  </a14:imgProps>
                </a:ext>
                <a:ext uri="{28A0092B-C50C-407E-A947-70E740481C1C}">
                  <a14:useLocalDpi xmlns:a14="http://schemas.microsoft.com/office/drawing/2010/main" val="0"/>
                </a:ext>
              </a:extLst>
            </a:blip>
            <a:srcRect l="23691" t="10330" r="19476" b="6858"/>
            <a:stretch/>
          </p:blipFill>
          <p:spPr bwMode="auto">
            <a:xfrm flipH="1">
              <a:off x="9236538" y="697480"/>
              <a:ext cx="1179789" cy="1719072"/>
            </a:xfrm>
            <a:prstGeom prst="rect">
              <a:avLst/>
            </a:prstGeom>
            <a:noFill/>
            <a:effectLst>
              <a:glow rad="76200">
                <a:schemeClr val="tx1">
                  <a:alpha val="80000"/>
                </a:schemeClr>
              </a:glo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EAEE490-9981-4138-E159-F8CFD022708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500" b="90000" l="8376" r="89848">
                          <a14:foregroundMark x1="8629" y1="76250" x2="8629" y2="76250"/>
                          <a14:foregroundMark x1="58122" y1="6500" x2="58122" y2="6500"/>
                          <a14:backgroundMark x1="46954" y1="76250" x2="46954" y2="76250"/>
                        </a14:backgroundRemoval>
                      </a14:imgEffect>
                    </a14:imgLayer>
                  </a14:imgProps>
                </a:ext>
                <a:ext uri="{28A0092B-C50C-407E-A947-70E740481C1C}">
                  <a14:useLocalDpi xmlns:a14="http://schemas.microsoft.com/office/drawing/2010/main" val="0"/>
                </a:ext>
              </a:extLst>
            </a:blip>
            <a:srcRect r="9808" b="18298"/>
            <a:stretch/>
          </p:blipFill>
          <p:spPr bwMode="auto">
            <a:xfrm>
              <a:off x="10101994" y="1103559"/>
              <a:ext cx="730938" cy="1344168"/>
            </a:xfrm>
            <a:prstGeom prst="rect">
              <a:avLst/>
            </a:prstGeom>
            <a:noFill/>
            <a:effectLst>
              <a:glow rad="139700">
                <a:schemeClr val="tx1">
                  <a:alpha val="80000"/>
                </a:schemeClr>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418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F7627-AFBC-E0D9-E99C-4CD7BBB591E1}"/>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C56C1F01-17ED-0CCD-AA4C-8725D15A3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2B4A9F-FB0C-8DEC-213C-5D56D9C8108C}"/>
              </a:ext>
            </a:extLst>
          </p:cNvPr>
          <p:cNvSpPr txBox="1"/>
          <p:nvPr/>
        </p:nvSpPr>
        <p:spPr>
          <a:xfrm>
            <a:off x="1224366" y="171402"/>
            <a:ext cx="9748434" cy="707886"/>
          </a:xfrm>
          <a:prstGeom prst="rect">
            <a:avLst/>
          </a:prstGeom>
          <a:solidFill>
            <a:srgbClr val="3A3E1C"/>
          </a:solidFill>
          <a:ln w="63500">
            <a:noFill/>
          </a:ln>
        </p:spPr>
        <p:txBody>
          <a:bodyPr wrap="square" rtlCol="0">
            <a:spAutoFit/>
          </a:bodyPr>
          <a:lstStyle/>
          <a:p>
            <a:pPr algn="ctr"/>
            <a:r>
              <a:rPr lang="en-US"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Fruit of the Branch – Total Restoration!</a:t>
            </a:r>
          </a:p>
        </p:txBody>
      </p:sp>
      <p:sp>
        <p:nvSpPr>
          <p:cNvPr id="2" name="TextBox 1">
            <a:extLst>
              <a:ext uri="{FF2B5EF4-FFF2-40B4-BE49-F238E27FC236}">
                <a16:creationId xmlns:a16="http://schemas.microsoft.com/office/drawing/2014/main" id="{DD4FB903-8A76-C4FB-E9E8-99A684A326F7}"/>
              </a:ext>
            </a:extLst>
          </p:cNvPr>
          <p:cNvSpPr txBox="1"/>
          <p:nvPr/>
        </p:nvSpPr>
        <p:spPr>
          <a:xfrm>
            <a:off x="916614" y="1205545"/>
            <a:ext cx="9958215" cy="1323439"/>
          </a:xfrm>
          <a:prstGeom prst="rect">
            <a:avLst/>
          </a:prstGeom>
          <a:solidFill>
            <a:srgbClr val="3A3E1C">
              <a:alpha val="50000"/>
            </a:srgbClr>
          </a:solidFill>
          <a:ln w="63500">
            <a:noFill/>
          </a:ln>
        </p:spPr>
        <p:txBody>
          <a:bodyPr wrap="square" rtlCol="0">
            <a:spAutoFit/>
          </a:bodyPr>
          <a:lstStyle/>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11:10-16 – The Restoration of People </a:t>
            </a:r>
          </a:p>
          <a:p>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(Already begun but not complete!)</a:t>
            </a:r>
          </a:p>
        </p:txBody>
      </p:sp>
    </p:spTree>
    <p:extLst>
      <p:ext uri="{BB962C8B-B14F-4D97-AF65-F5344CB8AC3E}">
        <p14:creationId xmlns:p14="http://schemas.microsoft.com/office/powerpoint/2010/main" val="86675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6406B-0C8C-99A9-BFAA-AFAA5003C677}"/>
            </a:ext>
          </a:extLst>
        </p:cNvPr>
        <p:cNvGrpSpPr/>
        <p:nvPr/>
      </p:nvGrpSpPr>
      <p:grpSpPr>
        <a:xfrm>
          <a:off x="0" y="0"/>
          <a:ext cx="0" cy="0"/>
          <a:chOff x="0" y="0"/>
          <a:chExt cx="0" cy="0"/>
        </a:xfrm>
      </p:grpSpPr>
      <p:pic>
        <p:nvPicPr>
          <p:cNvPr id="8194" name="Picture 2">
            <a:extLst>
              <a:ext uri="{FF2B5EF4-FFF2-40B4-BE49-F238E27FC236}">
                <a16:creationId xmlns:a16="http://schemas.microsoft.com/office/drawing/2014/main" id="{F4BB01EA-4CCA-89B6-2C92-B83DFA818D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64" b="9101"/>
          <a:stretch/>
        </p:blipFill>
        <p:spPr bwMode="auto">
          <a:xfrm>
            <a:off x="0" y="1"/>
            <a:ext cx="12192000" cy="68967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D06466-7335-A9A1-040E-3CAA683D828F}"/>
              </a:ext>
            </a:extLst>
          </p:cNvPr>
          <p:cNvSpPr txBox="1"/>
          <p:nvPr/>
        </p:nvSpPr>
        <p:spPr>
          <a:xfrm>
            <a:off x="1265355" y="3702248"/>
            <a:ext cx="9661290" cy="3016210"/>
          </a:xfrm>
          <a:prstGeom prst="rect">
            <a:avLst/>
          </a:prstGeom>
          <a:solidFill>
            <a:srgbClr val="4E453A">
              <a:alpha val="70000"/>
            </a:srgbClr>
          </a:solidFill>
          <a:ln w="63500">
            <a:noFill/>
          </a:ln>
        </p:spPr>
        <p:txBody>
          <a:bodyPr wrap="square" rtlCol="0">
            <a:spAutoFit/>
          </a:bodyPr>
          <a:lstStyle/>
          <a:p>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And there will be a highway from Assyria</a:t>
            </a:r>
          </a:p>
          <a:p>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for the remnant that remains of his people,</a:t>
            </a:r>
          </a:p>
          <a:p>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as there was for Israel</a:t>
            </a:r>
          </a:p>
          <a:p>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when they came up from the land of Egypt. </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38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11:16</a:t>
            </a:r>
            <a:endPar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25F037FB-6C46-3717-717F-6F5763CDB263}"/>
              </a:ext>
            </a:extLst>
          </p:cNvPr>
          <p:cNvSpPr/>
          <p:nvPr/>
        </p:nvSpPr>
        <p:spPr>
          <a:xfrm>
            <a:off x="161054" y="139542"/>
            <a:ext cx="4519804" cy="2703270"/>
          </a:xfrm>
          <a:prstGeom prst="roundRect">
            <a:avLst/>
          </a:prstGeom>
          <a:solidFill>
            <a:srgbClr val="4E453A"/>
          </a:solid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 </a:t>
            </a:r>
            <a:r>
              <a:rPr lang="en-US" sz="40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salvation</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so great it can only be accomplished by God’s power!</a:t>
            </a:r>
          </a:p>
        </p:txBody>
      </p:sp>
    </p:spTree>
    <p:extLst>
      <p:ext uri="{BB962C8B-B14F-4D97-AF65-F5344CB8AC3E}">
        <p14:creationId xmlns:p14="http://schemas.microsoft.com/office/powerpoint/2010/main" val="275605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F7627-AFBC-E0D9-E99C-4CD7BBB591E1}"/>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C56C1F01-17ED-0CCD-AA4C-8725D15A3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2B4A9F-FB0C-8DEC-213C-5D56D9C8108C}"/>
              </a:ext>
            </a:extLst>
          </p:cNvPr>
          <p:cNvSpPr txBox="1"/>
          <p:nvPr/>
        </p:nvSpPr>
        <p:spPr>
          <a:xfrm>
            <a:off x="206828" y="127859"/>
            <a:ext cx="11767456" cy="1446550"/>
          </a:xfrm>
          <a:prstGeom prst="rect">
            <a:avLst/>
          </a:prstGeom>
          <a:solidFill>
            <a:srgbClr val="3A3E1C"/>
          </a:solidFill>
          <a:ln w="63500">
            <a:noFill/>
          </a:ln>
        </p:spPr>
        <p:txBody>
          <a:bodyPr wrap="square" rtlCol="0">
            <a:spAutoFit/>
          </a:bodyPr>
          <a:lstStyle/>
          <a:p>
            <a:pPr algn="ct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12</a:t>
            </a:r>
          </a:p>
          <a:p>
            <a:pPr algn="ct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 Call to be Absorbed with God’s Great Salvation!</a:t>
            </a:r>
          </a:p>
        </p:txBody>
      </p:sp>
      <p:sp>
        <p:nvSpPr>
          <p:cNvPr id="4" name="TextBox 3">
            <a:extLst>
              <a:ext uri="{FF2B5EF4-FFF2-40B4-BE49-F238E27FC236}">
                <a16:creationId xmlns:a16="http://schemas.microsoft.com/office/drawing/2014/main" id="{F55456CD-B095-E5B6-4068-942F31DD27A0}"/>
              </a:ext>
            </a:extLst>
          </p:cNvPr>
          <p:cNvSpPr txBox="1"/>
          <p:nvPr/>
        </p:nvSpPr>
        <p:spPr>
          <a:xfrm>
            <a:off x="1111448" y="3012573"/>
            <a:ext cx="9958215" cy="2800767"/>
          </a:xfrm>
          <a:prstGeom prst="rect">
            <a:avLst/>
          </a:prstGeom>
          <a:solidFill>
            <a:srgbClr val="3A3E1C">
              <a:alpha val="50000"/>
            </a:srgbClr>
          </a:solidFill>
          <a:ln w="63500">
            <a:noFill/>
          </a:ln>
        </p:spPr>
        <p:txBody>
          <a:bodyPr wrap="square" rtlCol="0">
            <a:spAutoFit/>
          </a:bodyPr>
          <a:lstStyle/>
          <a:p>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Be absorbed in salvation</a:t>
            </a:r>
          </a:p>
          <a:p>
            <a:pPr marL="571500" indent="-571500">
              <a:buFont typeface="Arial" panose="020B0604020202020204" pitchFamily="34" charset="0"/>
              <a:buChar char="•"/>
            </a:pP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By rejoicing in what God has done (1)</a:t>
            </a:r>
          </a:p>
          <a:p>
            <a:pPr marL="571500" indent="-571500">
              <a:buFont typeface="Arial" panose="020B0604020202020204" pitchFamily="34" charset="0"/>
              <a:buChar char="•"/>
            </a:pP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By drinking deeply of God (2-3)</a:t>
            </a:r>
          </a:p>
          <a:p>
            <a:pPr marL="571500" indent="-571500">
              <a:buFont typeface="Arial" panose="020B0604020202020204" pitchFamily="34" charset="0"/>
              <a:buChar char="•"/>
            </a:pP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By proclaiming God and his deeds (4-6)</a:t>
            </a:r>
          </a:p>
        </p:txBody>
      </p:sp>
    </p:spTree>
    <p:extLst>
      <p:ext uri="{BB962C8B-B14F-4D97-AF65-F5344CB8AC3E}">
        <p14:creationId xmlns:p14="http://schemas.microsoft.com/office/powerpoint/2010/main" val="6399583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6406B-0C8C-99A9-BFAA-AFAA5003C677}"/>
            </a:ext>
          </a:extLst>
        </p:cNvPr>
        <p:cNvGrpSpPr/>
        <p:nvPr/>
      </p:nvGrpSpPr>
      <p:grpSpPr>
        <a:xfrm>
          <a:off x="0" y="0"/>
          <a:ext cx="0" cy="0"/>
          <a:chOff x="0" y="0"/>
          <a:chExt cx="0" cy="0"/>
        </a:xfrm>
      </p:grpSpPr>
      <p:pic>
        <p:nvPicPr>
          <p:cNvPr id="8194" name="Picture 2">
            <a:extLst>
              <a:ext uri="{FF2B5EF4-FFF2-40B4-BE49-F238E27FC236}">
                <a16:creationId xmlns:a16="http://schemas.microsoft.com/office/drawing/2014/main" id="{F4BB01EA-4CCA-89B6-2C92-B83DFA818D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64" b="9101"/>
          <a:stretch/>
        </p:blipFill>
        <p:spPr bwMode="auto">
          <a:xfrm>
            <a:off x="0" y="1"/>
            <a:ext cx="12192000" cy="68967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D06466-7335-A9A1-040E-3CAA683D828F}"/>
              </a:ext>
            </a:extLst>
          </p:cNvPr>
          <p:cNvSpPr txBox="1"/>
          <p:nvPr/>
        </p:nvSpPr>
        <p:spPr>
          <a:xfrm>
            <a:off x="263868" y="297199"/>
            <a:ext cx="4917731" cy="4770537"/>
          </a:xfrm>
          <a:prstGeom prst="rect">
            <a:avLst/>
          </a:prstGeom>
          <a:solidFill>
            <a:srgbClr val="4E453A">
              <a:alpha val="70000"/>
            </a:srgbClr>
          </a:solidFill>
          <a:ln w="63500">
            <a:noFill/>
          </a:ln>
        </p:spPr>
        <p:txBody>
          <a:bodyPr wrap="square" rtlCol="0">
            <a:spAutoFit/>
          </a:bodyPr>
          <a:lstStyle/>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You will say in that day:</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 will give thanks to you, O Lord, for though you were angry with me, your anger turned away, that you might comfort me.” </a:t>
            </a:r>
          </a:p>
          <a:p>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12:1</a:t>
            </a:r>
          </a:p>
        </p:txBody>
      </p:sp>
    </p:spTree>
    <p:extLst>
      <p:ext uri="{BB962C8B-B14F-4D97-AF65-F5344CB8AC3E}">
        <p14:creationId xmlns:p14="http://schemas.microsoft.com/office/powerpoint/2010/main" val="5323788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469</TotalTime>
  <Words>1908</Words>
  <Application>Microsoft Macintosh PowerPoint</Application>
  <PresentationFormat>Widescreen</PresentationFormat>
  <Paragraphs>202</Paragraphs>
  <Slides>40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Calibri</vt:lpstr>
      <vt:lpstr>Calisto MT</vt:lpstr>
      <vt:lpstr>Cooper Black</vt:lpstr>
      <vt:lpstr>Corbel</vt:lpstr>
      <vt:lpstr>Engravers MT</vt:lpstr>
      <vt:lpstr>Times New Roman</vt:lpstr>
      <vt:lpstr>Wingdings 2</vt:lpstr>
      <vt:lpstr>Depth</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Bridges</dc:creator>
  <cp:lastModifiedBy>Rick Griffith</cp:lastModifiedBy>
  <cp:revision>3</cp:revision>
  <dcterms:created xsi:type="dcterms:W3CDTF">2023-11-07T11:17:49Z</dcterms:created>
  <dcterms:modified xsi:type="dcterms:W3CDTF">2024-04-21T10:09:12Z</dcterms:modified>
</cp:coreProperties>
</file>