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notesMasterIdLst>
    <p:notesMasterId r:id="rId49"/>
  </p:notesMasterIdLst>
  <p:sldIdLst>
    <p:sldId id="257" r:id="rId3"/>
    <p:sldId id="1201" r:id="rId4"/>
    <p:sldId id="771" r:id="rId5"/>
    <p:sldId id="1208" r:id="rId6"/>
    <p:sldId id="1209" r:id="rId7"/>
    <p:sldId id="866" r:id="rId8"/>
    <p:sldId id="1212" r:id="rId9"/>
    <p:sldId id="1213" r:id="rId10"/>
    <p:sldId id="1210" r:id="rId11"/>
    <p:sldId id="1223" r:id="rId12"/>
    <p:sldId id="1202" r:id="rId13"/>
    <p:sldId id="1203" r:id="rId14"/>
    <p:sldId id="1204" r:id="rId15"/>
    <p:sldId id="1211" r:id="rId16"/>
    <p:sldId id="1224" r:id="rId17"/>
    <p:sldId id="1205" r:id="rId18"/>
    <p:sldId id="1206" r:id="rId19"/>
    <p:sldId id="1214" r:id="rId20"/>
    <p:sldId id="1215" r:id="rId21"/>
    <p:sldId id="846" r:id="rId22"/>
    <p:sldId id="1216" r:id="rId23"/>
    <p:sldId id="1226" r:id="rId24"/>
    <p:sldId id="1217" r:id="rId25"/>
    <p:sldId id="1237" r:id="rId26"/>
    <p:sldId id="1218" r:id="rId27"/>
    <p:sldId id="1230" r:id="rId28"/>
    <p:sldId id="1222" r:id="rId29"/>
    <p:sldId id="1239" r:id="rId30"/>
    <p:sldId id="1220" r:id="rId31"/>
    <p:sldId id="1233" r:id="rId32"/>
    <p:sldId id="1231" r:id="rId33"/>
    <p:sldId id="1221" r:id="rId34"/>
    <p:sldId id="1227" r:id="rId35"/>
    <p:sldId id="1229" r:id="rId36"/>
    <p:sldId id="1228" r:id="rId37"/>
    <p:sldId id="1232" r:id="rId38"/>
    <p:sldId id="1234" r:id="rId39"/>
    <p:sldId id="1235" r:id="rId40"/>
    <p:sldId id="1236" r:id="rId41"/>
    <p:sldId id="1225" r:id="rId42"/>
    <p:sldId id="882" r:id="rId43"/>
    <p:sldId id="1207" r:id="rId44"/>
    <p:sldId id="1240" r:id="rId45"/>
    <p:sldId id="1238" r:id="rId46"/>
    <p:sldId id="949" r:id="rId47"/>
    <p:sldId id="31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D3A"/>
    <a:srgbClr val="3D6827"/>
    <a:srgbClr val="630011"/>
    <a:srgbClr val="3F506A"/>
    <a:srgbClr val="0D1B1B"/>
    <a:srgbClr val="013972"/>
    <a:srgbClr val="3A3E1C"/>
    <a:srgbClr val="A19186"/>
    <a:srgbClr val="4E453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E1588-3217-467B-A494-98B70AE2F6A1}" v="148" dt="2024-03-09T10:40:31.208"/>
    <p1510:client id="{BF2ED2B7-FDDD-4CC0-A214-B29FF9BD30FE}" v="3019" dt="2024-03-09T09:41:34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6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7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rson sitting on a rock writing on a paper&#10;&#10;Description automatically generated">
            <a:extLst>
              <a:ext uri="{FF2B5EF4-FFF2-40B4-BE49-F238E27FC236}">
                <a16:creationId xmlns:a16="http://schemas.microsoft.com/office/drawing/2014/main" id="{E6D83413-341F-7319-FE10-117DE08F9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210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4634362" y="219456"/>
            <a:ext cx="73516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The Prophecy</a:t>
            </a:r>
          </a:p>
          <a:p>
            <a:pPr algn="ctr"/>
            <a:r>
              <a:rPr lang="en-US" sz="54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Of</a:t>
            </a:r>
            <a:r>
              <a:rPr lang="en-US" sz="60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9600" b="1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4252258" y="3337533"/>
            <a:ext cx="7939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11</a:t>
            </a:r>
          </a:p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Fruit of </a:t>
            </a:r>
          </a:p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Branch!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7B124-B639-CEC6-EB39-07B3AAA45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1" y="5356368"/>
            <a:ext cx="12192000" cy="15016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700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F2CC-FB47-65F4-3613-C16188C8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world's most beautiful gardens | loveexploring.com">
            <a:extLst>
              <a:ext uri="{FF2B5EF4-FFF2-40B4-BE49-F238E27FC236}">
                <a16:creationId xmlns:a16="http://schemas.microsoft.com/office/drawing/2014/main" id="{59A4BD9D-F281-623D-F471-ED549285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3DECC-6B55-5DEB-8655-545BC756477E}"/>
              </a:ext>
            </a:extLst>
          </p:cNvPr>
          <p:cNvSpPr txBox="1"/>
          <p:nvPr/>
        </p:nvSpPr>
        <p:spPr>
          <a:xfrm>
            <a:off x="799118" y="2112113"/>
            <a:ext cx="10593761" cy="4632037"/>
          </a:xfrm>
          <a:prstGeom prst="rect">
            <a:avLst/>
          </a:prstGeom>
          <a:solidFill>
            <a:srgbClr val="584D3A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11 </a:t>
            </a:r>
          </a:p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Under the Branch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Government (2-5)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Creation (6-9)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People (10-16)</a:t>
            </a:r>
          </a:p>
        </p:txBody>
      </p:sp>
    </p:spTree>
    <p:extLst>
      <p:ext uri="{BB962C8B-B14F-4D97-AF65-F5344CB8AC3E}">
        <p14:creationId xmlns:p14="http://schemas.microsoft.com/office/powerpoint/2010/main" val="11634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A22B1D-A28C-7E84-66E4-1EE3072A58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73E7-9B64-CC37-556D-F23DE813E645}"/>
              </a:ext>
            </a:extLst>
          </p:cNvPr>
          <p:cNvSpPr txBox="1"/>
          <p:nvPr/>
        </p:nvSpPr>
        <p:spPr>
          <a:xfrm>
            <a:off x="650475" y="3429000"/>
            <a:ext cx="10888002" cy="3170099"/>
          </a:xfrm>
          <a:prstGeom prst="rect">
            <a:avLst/>
          </a:prstGeom>
          <a:solidFill>
            <a:srgbClr val="4DA4E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Spirit of the Lord shall rest upon him,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Spirit of wisdom and understanding,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Spirit of counsel and might,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Spirit of knowledge and the fear of the Lord.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Isaiah 11:2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8D70BC-D8FC-C319-CDB4-ED0036F88694}"/>
              </a:ext>
            </a:extLst>
          </p:cNvPr>
          <p:cNvSpPr/>
          <p:nvPr/>
        </p:nvSpPr>
        <p:spPr>
          <a:xfrm>
            <a:off x="2802931" y="235497"/>
            <a:ext cx="6806018" cy="986002"/>
          </a:xfrm>
          <a:prstGeom prst="roundRect">
            <a:avLst/>
          </a:prstGeom>
          <a:solidFill>
            <a:srgbClr val="4DA4E7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Spirit-led godly rule of law!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a person holding a scale&#10;&#10;Description automatically generated">
            <a:extLst>
              <a:ext uri="{FF2B5EF4-FFF2-40B4-BE49-F238E27FC236}">
                <a16:creationId xmlns:a16="http://schemas.microsoft.com/office/drawing/2014/main" id="{AAD40436-9819-9287-45FF-7E927E7A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73E7-9B64-CC37-556D-F23DE813E645}"/>
              </a:ext>
            </a:extLst>
          </p:cNvPr>
          <p:cNvSpPr txBox="1"/>
          <p:nvPr/>
        </p:nvSpPr>
        <p:spPr>
          <a:xfrm>
            <a:off x="325465" y="2822507"/>
            <a:ext cx="11406752" cy="378565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his delight shall be in the fear of the Lord.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shall not judge by what his eyes see,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or decide disputes by what his ears hear, but with righteousness he shall judge the poor,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decide with equity for the meek of the earth;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Isaiah 11:3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521E-3887-873B-8FE2-2A657A537480}"/>
              </a:ext>
            </a:extLst>
          </p:cNvPr>
          <p:cNvSpPr/>
          <p:nvPr/>
        </p:nvSpPr>
        <p:spPr>
          <a:xfrm>
            <a:off x="2802931" y="235497"/>
            <a:ext cx="6806018" cy="986002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safe place for everyone!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9BAB1B-CD3A-BBAA-20CE-D6BA9C0BB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3926" r="1749" b="5318"/>
          <a:stretch/>
        </p:blipFill>
        <p:spPr bwMode="auto">
          <a:xfrm>
            <a:off x="0" y="0"/>
            <a:ext cx="12192000" cy="68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73E7-9B64-CC37-556D-F23DE813E645}"/>
              </a:ext>
            </a:extLst>
          </p:cNvPr>
          <p:cNvSpPr txBox="1"/>
          <p:nvPr/>
        </p:nvSpPr>
        <p:spPr>
          <a:xfrm>
            <a:off x="195072" y="3608994"/>
            <a:ext cx="11801856" cy="317009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shall strike the earth with the rod of his mouth,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and with the breath of his lips he shall kill the wicked.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Righteousness shall be the belt of his waist,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and faithfulness the belt of his loins.    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Isaiah 11:4-5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EDBF1D-0B9B-9D56-738A-AE39AAA84795}"/>
              </a:ext>
            </a:extLst>
          </p:cNvPr>
          <p:cNvSpPr/>
          <p:nvPr/>
        </p:nvSpPr>
        <p:spPr>
          <a:xfrm>
            <a:off x="416192" y="861590"/>
            <a:ext cx="3613367" cy="173278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of the wicked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7627-AFBC-E0D9-E99C-4CD7BBB5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6C1F01-17ED-0CCD-AA4C-8725D15A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B4A9F-FB0C-8DEC-213C-5D56D9C8108C}"/>
              </a:ext>
            </a:extLst>
          </p:cNvPr>
          <p:cNvSpPr txBox="1"/>
          <p:nvPr/>
        </p:nvSpPr>
        <p:spPr>
          <a:xfrm>
            <a:off x="1224366" y="171402"/>
            <a:ext cx="9748434" cy="707886"/>
          </a:xfrm>
          <a:prstGeom prst="rect">
            <a:avLst/>
          </a:prstGeom>
          <a:solidFill>
            <a:srgbClr val="3A3E1C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Fruit of the Branch – Total Restoration!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FB903-8A76-C4FB-E9E8-99A684A326F7}"/>
              </a:ext>
            </a:extLst>
          </p:cNvPr>
          <p:cNvSpPr txBox="1"/>
          <p:nvPr/>
        </p:nvSpPr>
        <p:spPr>
          <a:xfrm>
            <a:off x="492071" y="1238202"/>
            <a:ext cx="11207858" cy="1938992"/>
          </a:xfrm>
          <a:prstGeom prst="rect">
            <a:avLst/>
          </a:prstGeom>
          <a:solidFill>
            <a:srgbClr val="3A3E1C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Spirit-led rule of law (2)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place for everyone (3-4a)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of the wicked (4b-5) </a:t>
            </a:r>
          </a:p>
        </p:txBody>
      </p:sp>
    </p:spTree>
    <p:extLst>
      <p:ext uri="{BB962C8B-B14F-4D97-AF65-F5344CB8AC3E}">
        <p14:creationId xmlns:p14="http://schemas.microsoft.com/office/powerpoint/2010/main" val="8667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F2CC-FB47-65F4-3613-C16188C8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world's most beautiful gardens | loveexploring.com">
            <a:extLst>
              <a:ext uri="{FF2B5EF4-FFF2-40B4-BE49-F238E27FC236}">
                <a16:creationId xmlns:a16="http://schemas.microsoft.com/office/drawing/2014/main" id="{59A4BD9D-F281-623D-F471-ED549285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3DECC-6B55-5DEB-8655-545BC756477E}"/>
              </a:ext>
            </a:extLst>
          </p:cNvPr>
          <p:cNvSpPr txBox="1"/>
          <p:nvPr/>
        </p:nvSpPr>
        <p:spPr>
          <a:xfrm>
            <a:off x="799118" y="2112113"/>
            <a:ext cx="10593761" cy="4632037"/>
          </a:xfrm>
          <a:prstGeom prst="rect">
            <a:avLst/>
          </a:prstGeom>
          <a:solidFill>
            <a:srgbClr val="584D3A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11 </a:t>
            </a:r>
          </a:p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Under the Branch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Government (2-5)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Creation (6-9)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People (10-16)</a:t>
            </a:r>
          </a:p>
        </p:txBody>
      </p:sp>
    </p:spTree>
    <p:extLst>
      <p:ext uri="{BB962C8B-B14F-4D97-AF65-F5344CB8AC3E}">
        <p14:creationId xmlns:p14="http://schemas.microsoft.com/office/powerpoint/2010/main" val="25022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iada huraian foto disediakan.">
            <a:extLst>
              <a:ext uri="{FF2B5EF4-FFF2-40B4-BE49-F238E27FC236}">
                <a16:creationId xmlns:a16="http://schemas.microsoft.com/office/drawing/2014/main" id="{EFEC0F2E-BEEE-5099-7E81-B002D9B7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6" b="5381"/>
          <a:stretch/>
        </p:blipFill>
        <p:spPr bwMode="auto">
          <a:xfrm>
            <a:off x="0" y="0"/>
            <a:ext cx="12192000" cy="68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73E7-9B64-CC37-556D-F23DE813E645}"/>
              </a:ext>
            </a:extLst>
          </p:cNvPr>
          <p:cNvSpPr txBox="1"/>
          <p:nvPr/>
        </p:nvSpPr>
        <p:spPr>
          <a:xfrm>
            <a:off x="195072" y="4256855"/>
            <a:ext cx="11801856" cy="250837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9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wolf shall dwell with the lamb,</a:t>
            </a:r>
          </a:p>
          <a:p>
            <a:r>
              <a:rPr lang="en-US" sz="39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leopard shall lie down with the young goat,</a:t>
            </a:r>
          </a:p>
          <a:p>
            <a:r>
              <a:rPr lang="en-US" sz="39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calf and the lion and the fattened calf together;</a:t>
            </a:r>
          </a:p>
          <a:p>
            <a:r>
              <a:rPr lang="en-US" sz="39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a little child shall lead them.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Isaiah 11:6</a:t>
            </a:r>
          </a:p>
        </p:txBody>
      </p:sp>
    </p:spTree>
    <p:extLst>
      <p:ext uri="{BB962C8B-B14F-4D97-AF65-F5344CB8AC3E}">
        <p14:creationId xmlns:p14="http://schemas.microsoft.com/office/powerpoint/2010/main" val="22579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ar and cow grazing in a field&#10;&#10;Description automatically generated">
            <a:extLst>
              <a:ext uri="{FF2B5EF4-FFF2-40B4-BE49-F238E27FC236}">
                <a16:creationId xmlns:a16="http://schemas.microsoft.com/office/drawing/2014/main" id="{A737AE39-B812-2FA8-4371-398FE97A1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73E7-9B64-CC37-556D-F23DE813E645}"/>
              </a:ext>
            </a:extLst>
          </p:cNvPr>
          <p:cNvSpPr txBox="1"/>
          <p:nvPr/>
        </p:nvSpPr>
        <p:spPr>
          <a:xfrm>
            <a:off x="1707293" y="4885752"/>
            <a:ext cx="8777414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cow and the bear shall graze;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their young shall lie down together;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Isaiah 11:7a</a:t>
            </a:r>
          </a:p>
        </p:txBody>
      </p:sp>
    </p:spTree>
    <p:extLst>
      <p:ext uri="{BB962C8B-B14F-4D97-AF65-F5344CB8AC3E}">
        <p14:creationId xmlns:p14="http://schemas.microsoft.com/office/powerpoint/2010/main" val="1635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281D-0D54-7A04-87B3-C0E174F2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03E05C-D19D-5B9E-9A53-A3870BF9240E}"/>
              </a:ext>
            </a:extLst>
          </p:cNvPr>
          <p:cNvSpPr txBox="1"/>
          <p:nvPr/>
        </p:nvSpPr>
        <p:spPr>
          <a:xfrm>
            <a:off x="134112" y="3300712"/>
            <a:ext cx="11923776" cy="3416320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cow and the bear shall graze;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their young shall lie down together;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lion shall eat straw like the ox.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nursing child shall play over the hole of the cobra,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weaned child shall put his hand on the adder's den.</a:t>
            </a:r>
          </a:p>
          <a:p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Isaiah 11:7-8</a:t>
            </a:r>
          </a:p>
        </p:txBody>
      </p:sp>
      <p:pic>
        <p:nvPicPr>
          <p:cNvPr id="4098" name="Picture 2" descr="Lion | Characteristics, Habitat, &amp; Facts | Britannica">
            <a:extLst>
              <a:ext uri="{FF2B5EF4-FFF2-40B4-BE49-F238E27FC236}">
                <a16:creationId xmlns:a16="http://schemas.microsoft.com/office/drawing/2014/main" id="{002DEF09-51AD-E060-E596-D39D12EB70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4186"/>
          <a:stretch/>
        </p:blipFill>
        <p:spPr bwMode="auto">
          <a:xfrm>
            <a:off x="0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535B6F-E670-1050-5EC7-CDEE376E7000}"/>
              </a:ext>
            </a:extLst>
          </p:cNvPr>
          <p:cNvSpPr txBox="1"/>
          <p:nvPr/>
        </p:nvSpPr>
        <p:spPr>
          <a:xfrm>
            <a:off x="1898206" y="5127991"/>
            <a:ext cx="8392539" cy="132343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lion shall eat straw like the ox.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Isaiah 11:7b</a:t>
            </a:r>
          </a:p>
        </p:txBody>
      </p:sp>
    </p:spTree>
    <p:extLst>
      <p:ext uri="{BB962C8B-B14F-4D97-AF65-F5344CB8AC3E}">
        <p14:creationId xmlns:p14="http://schemas.microsoft.com/office/powerpoint/2010/main" val="3890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0407C-B333-6C7E-DB97-7957D2671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37407D0-F745-D673-1B5A-63206DB4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FD5FA-20CB-FCA4-565C-CDDB9094E42D}"/>
              </a:ext>
            </a:extLst>
          </p:cNvPr>
          <p:cNvSpPr txBox="1"/>
          <p:nvPr/>
        </p:nvSpPr>
        <p:spPr>
          <a:xfrm>
            <a:off x="134111" y="4819548"/>
            <a:ext cx="11923776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nursing child shall play over the hole of the cobra,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weaned child shall put his hand on the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adder's den.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Isaiah 11:8</a:t>
            </a:r>
          </a:p>
        </p:txBody>
      </p:sp>
    </p:spTree>
    <p:extLst>
      <p:ext uri="{BB962C8B-B14F-4D97-AF65-F5344CB8AC3E}">
        <p14:creationId xmlns:p14="http://schemas.microsoft.com/office/powerpoint/2010/main" val="6194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98CCE-0530-D4E9-19F6-DDD00E51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AF87518-489B-15E9-7385-8A5D87D2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612EA-03CA-DAC7-8BB3-BC17201B9D03}"/>
              </a:ext>
            </a:extLst>
          </p:cNvPr>
          <p:cNvSpPr txBox="1"/>
          <p:nvPr/>
        </p:nvSpPr>
        <p:spPr>
          <a:xfrm>
            <a:off x="856642" y="1960849"/>
            <a:ext cx="10478714" cy="830997"/>
          </a:xfrm>
          <a:prstGeom prst="rect">
            <a:avLst/>
          </a:prstGeom>
          <a:solidFill>
            <a:srgbClr val="274B0D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would your perfect world be like?</a:t>
            </a:r>
          </a:p>
        </p:txBody>
      </p:sp>
    </p:spTree>
    <p:extLst>
      <p:ext uri="{BB962C8B-B14F-4D97-AF65-F5344CB8AC3E}">
        <p14:creationId xmlns:p14="http://schemas.microsoft.com/office/powerpoint/2010/main" val="5208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0727AAB-8307-0C55-10FD-F71D2FDB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89"/>
            <a:ext cx="12235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252B03-F4B5-74A3-3EAF-3952B7F02284}"/>
              </a:ext>
            </a:extLst>
          </p:cNvPr>
          <p:cNvSpPr txBox="1"/>
          <p:nvPr/>
        </p:nvSpPr>
        <p:spPr>
          <a:xfrm>
            <a:off x="301169" y="4068857"/>
            <a:ext cx="11633351" cy="2554545"/>
          </a:xfrm>
          <a:prstGeom prst="rect">
            <a:avLst/>
          </a:prstGeom>
          <a:solidFill>
            <a:srgbClr val="3F506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shall not hurt or destroy</a:t>
            </a:r>
          </a:p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all my holy mountain;</a:t>
            </a:r>
          </a:p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earth shall be full of the knowledge of the Lord</a:t>
            </a:r>
          </a:p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 waters cover the sea.       Isaiah 11:9</a:t>
            </a:r>
          </a:p>
        </p:txBody>
      </p:sp>
    </p:spTree>
    <p:extLst>
      <p:ext uri="{BB962C8B-B14F-4D97-AF65-F5344CB8AC3E}">
        <p14:creationId xmlns:p14="http://schemas.microsoft.com/office/powerpoint/2010/main" val="20486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1E85-B798-2536-3E3C-E1FFEA03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ECA4A3-F36B-87ED-14FA-EF1CEA0C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59F2E-3E2E-F5E3-AB4D-199D8695DA2C}"/>
              </a:ext>
            </a:extLst>
          </p:cNvPr>
          <p:cNvSpPr txBox="1"/>
          <p:nvPr/>
        </p:nvSpPr>
        <p:spPr>
          <a:xfrm>
            <a:off x="1224366" y="171402"/>
            <a:ext cx="9748434" cy="707886"/>
          </a:xfrm>
          <a:prstGeom prst="rect">
            <a:avLst/>
          </a:prstGeom>
          <a:solidFill>
            <a:srgbClr val="3A3E1C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Fruit of the Branch – Total Restoration!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F4472-3235-8F7E-89B0-245392404AC2}"/>
              </a:ext>
            </a:extLst>
          </p:cNvPr>
          <p:cNvSpPr txBox="1"/>
          <p:nvPr/>
        </p:nvSpPr>
        <p:spPr>
          <a:xfrm>
            <a:off x="492071" y="1238202"/>
            <a:ext cx="11207858" cy="3170099"/>
          </a:xfrm>
          <a:prstGeom prst="rect">
            <a:avLst/>
          </a:prstGeom>
          <a:solidFill>
            <a:srgbClr val="3A3E1C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Spirit-led rule of law (2)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place for everyone (3-4a)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of the wicked (4b-5)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Restored created order (6-8)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Restored knowledge of the Lord (9)</a:t>
            </a:r>
          </a:p>
        </p:txBody>
      </p:sp>
    </p:spTree>
    <p:extLst>
      <p:ext uri="{BB962C8B-B14F-4D97-AF65-F5344CB8AC3E}">
        <p14:creationId xmlns:p14="http://schemas.microsoft.com/office/powerpoint/2010/main" val="2736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F2CC-FB47-65F4-3613-C16188C8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world's most beautiful gardens | loveexploring.com">
            <a:extLst>
              <a:ext uri="{FF2B5EF4-FFF2-40B4-BE49-F238E27FC236}">
                <a16:creationId xmlns:a16="http://schemas.microsoft.com/office/drawing/2014/main" id="{59A4BD9D-F281-623D-F471-ED549285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3DECC-6B55-5DEB-8655-545BC756477E}"/>
              </a:ext>
            </a:extLst>
          </p:cNvPr>
          <p:cNvSpPr txBox="1"/>
          <p:nvPr/>
        </p:nvSpPr>
        <p:spPr>
          <a:xfrm>
            <a:off x="799118" y="2112113"/>
            <a:ext cx="10593761" cy="4632037"/>
          </a:xfrm>
          <a:prstGeom prst="rect">
            <a:avLst/>
          </a:prstGeom>
          <a:solidFill>
            <a:srgbClr val="584D3A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11 </a:t>
            </a:r>
          </a:p>
          <a:p>
            <a:pPr algn="ctr">
              <a:spcAft>
                <a:spcPts val="1800"/>
              </a:spcAft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Under the Branch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Government (2-5)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Creation (6-9)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People (10-16)</a:t>
            </a:r>
          </a:p>
        </p:txBody>
      </p:sp>
    </p:spTree>
    <p:extLst>
      <p:ext uri="{BB962C8B-B14F-4D97-AF65-F5344CB8AC3E}">
        <p14:creationId xmlns:p14="http://schemas.microsoft.com/office/powerpoint/2010/main" val="17003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69D5-EAC2-6BFB-26CC-1B77F894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Happens to Roots When Trees Are Cut Down? | American Climbers">
            <a:extLst>
              <a:ext uri="{FF2B5EF4-FFF2-40B4-BE49-F238E27FC236}">
                <a16:creationId xmlns:a16="http://schemas.microsoft.com/office/drawing/2014/main" id="{1B0A3085-59C9-DB43-54B0-0CF0A591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A6AF9-F65D-A502-37FB-FBB2FEC0552C}"/>
              </a:ext>
            </a:extLst>
          </p:cNvPr>
          <p:cNvSpPr txBox="1"/>
          <p:nvPr/>
        </p:nvSpPr>
        <p:spPr>
          <a:xfrm>
            <a:off x="134111" y="4799698"/>
            <a:ext cx="11923776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root of Jesse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who shall stand as a signal for the peoples—of him shall the nations inquire, and his resting place shall be glorious.           Isaiah 11:10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A9D56C-81C0-9665-BF88-80C4DCF260E2}"/>
              </a:ext>
            </a:extLst>
          </p:cNvPr>
          <p:cNvSpPr/>
          <p:nvPr/>
        </p:nvSpPr>
        <p:spPr>
          <a:xfrm>
            <a:off x="5410201" y="2783380"/>
            <a:ext cx="6507996" cy="189700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Messiah:</a:t>
            </a:r>
          </a:p>
          <a:p>
            <a:r>
              <a:rPr lang="en-US" sz="40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	Branch of stump of Jesse</a:t>
            </a:r>
          </a:p>
          <a:p>
            <a:r>
              <a:rPr lang="en-US" sz="40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	Root of Jesse</a:t>
            </a:r>
          </a:p>
        </p:txBody>
      </p:sp>
    </p:spTree>
    <p:extLst>
      <p:ext uri="{BB962C8B-B14F-4D97-AF65-F5344CB8AC3E}">
        <p14:creationId xmlns:p14="http://schemas.microsoft.com/office/powerpoint/2010/main" val="16225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69D5-EAC2-6BFB-26CC-1B77F894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Happens to Roots When Trees Are Cut Down? | American Climbers">
            <a:extLst>
              <a:ext uri="{FF2B5EF4-FFF2-40B4-BE49-F238E27FC236}">
                <a16:creationId xmlns:a16="http://schemas.microsoft.com/office/drawing/2014/main" id="{1B0A3085-59C9-DB43-54B0-0CF0A591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A6AF9-F65D-A502-37FB-FBB2FEC0552C}"/>
              </a:ext>
            </a:extLst>
          </p:cNvPr>
          <p:cNvSpPr txBox="1"/>
          <p:nvPr/>
        </p:nvSpPr>
        <p:spPr>
          <a:xfrm>
            <a:off x="134111" y="4799698"/>
            <a:ext cx="11923776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root of Jesse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who shall stand as a signal for the peoples—of him shall the nations inquire, and his resting place shall be glorious.           Isaiah 11:10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A9D56C-81C0-9665-BF88-80C4DCF260E2}"/>
              </a:ext>
            </a:extLst>
          </p:cNvPr>
          <p:cNvSpPr/>
          <p:nvPr/>
        </p:nvSpPr>
        <p:spPr>
          <a:xfrm>
            <a:off x="1440180" y="822960"/>
            <a:ext cx="9666487" cy="358310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“I, Jesus, have sent my angel to testify to you about these things for the churches.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the root and the descendant of David</a:t>
            </a: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bright morning star.”        </a:t>
            </a:r>
          </a:p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Revelation 22:16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B1A3-AB4D-15AF-DC71-EBF3F0A8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Happens to Roots When Trees Are Cut Down? | American Climbers">
            <a:extLst>
              <a:ext uri="{FF2B5EF4-FFF2-40B4-BE49-F238E27FC236}">
                <a16:creationId xmlns:a16="http://schemas.microsoft.com/office/drawing/2014/main" id="{0FCCF625-492B-0B23-67E9-0B48A854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97AF1-102C-1708-0DE0-1D7EE56CF270}"/>
              </a:ext>
            </a:extLst>
          </p:cNvPr>
          <p:cNvSpPr txBox="1"/>
          <p:nvPr/>
        </p:nvSpPr>
        <p:spPr>
          <a:xfrm>
            <a:off x="134111" y="4799698"/>
            <a:ext cx="11923776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root of Jesse, who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 stand as a signal for the peoples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—of him shall the nations inquire, and his resting place shall be glorious.           Isaiah 11:10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904BBC-AA49-644C-549F-CEA0969C0CA1}"/>
              </a:ext>
            </a:extLst>
          </p:cNvPr>
          <p:cNvSpPr/>
          <p:nvPr/>
        </p:nvSpPr>
        <p:spPr>
          <a:xfrm>
            <a:off x="2154265" y="2783380"/>
            <a:ext cx="9763932" cy="189700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 I, when I am lifted up from the earth, will draw all people to myself.”   John 12:32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B1A3-AB4D-15AF-DC71-EBF3F0A8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Happens to Roots When Trees Are Cut Down? | American Climbers">
            <a:extLst>
              <a:ext uri="{FF2B5EF4-FFF2-40B4-BE49-F238E27FC236}">
                <a16:creationId xmlns:a16="http://schemas.microsoft.com/office/drawing/2014/main" id="{0FCCF625-492B-0B23-67E9-0B48A854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97AF1-102C-1708-0DE0-1D7EE56CF270}"/>
              </a:ext>
            </a:extLst>
          </p:cNvPr>
          <p:cNvSpPr txBox="1"/>
          <p:nvPr/>
        </p:nvSpPr>
        <p:spPr>
          <a:xfrm>
            <a:off x="134111" y="4799698"/>
            <a:ext cx="11923776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root of Jesse, who shall stand as a signal for the peoples—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him shall the nations inquire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his resting place shall be glorious.           Isaiah 11:10</a:t>
            </a:r>
          </a:p>
        </p:txBody>
      </p:sp>
    </p:spTree>
    <p:extLst>
      <p:ext uri="{BB962C8B-B14F-4D97-AF65-F5344CB8AC3E}">
        <p14:creationId xmlns:p14="http://schemas.microsoft.com/office/powerpoint/2010/main" val="325726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B0954-1989-E73A-0624-6A53FBC46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Happens to Roots When Trees Are Cut Down? | American Climbers">
            <a:extLst>
              <a:ext uri="{FF2B5EF4-FFF2-40B4-BE49-F238E27FC236}">
                <a16:creationId xmlns:a16="http://schemas.microsoft.com/office/drawing/2014/main" id="{920D8F76-DF12-D512-3C9E-B126A697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04A9A-0F68-F6CF-14EB-D64BC34A287F}"/>
              </a:ext>
            </a:extLst>
          </p:cNvPr>
          <p:cNvSpPr txBox="1"/>
          <p:nvPr/>
        </p:nvSpPr>
        <p:spPr>
          <a:xfrm>
            <a:off x="1296587" y="3448373"/>
            <a:ext cx="9598824" cy="317009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again Isaiah says,</a:t>
            </a:r>
          </a:p>
          <a:p>
            <a:pPr lvl="1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root of Jesse will come,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even he who arises to rule the Gentiles;</a:t>
            </a:r>
          </a:p>
          <a:p>
            <a:pPr lvl="1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him will the Gentiles hope.” </a:t>
            </a:r>
          </a:p>
          <a:p>
            <a:pPr lvl="1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Romans 15:12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401772-17EA-DA4E-B628-B2DC53BD92C0}"/>
              </a:ext>
            </a:extLst>
          </p:cNvPr>
          <p:cNvSpPr/>
          <p:nvPr/>
        </p:nvSpPr>
        <p:spPr>
          <a:xfrm>
            <a:off x="2833928" y="1311837"/>
            <a:ext cx="6263577" cy="189700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saw the fulfillment of this happening in his day!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B1A3-AB4D-15AF-DC71-EBF3F0A8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Happens to Roots When Trees Are Cut Down? | American Climbers">
            <a:extLst>
              <a:ext uri="{FF2B5EF4-FFF2-40B4-BE49-F238E27FC236}">
                <a16:creationId xmlns:a16="http://schemas.microsoft.com/office/drawing/2014/main" id="{0FCCF625-492B-0B23-67E9-0B48A854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97AF1-102C-1708-0DE0-1D7EE56CF270}"/>
              </a:ext>
            </a:extLst>
          </p:cNvPr>
          <p:cNvSpPr txBox="1"/>
          <p:nvPr/>
        </p:nvSpPr>
        <p:spPr>
          <a:xfrm>
            <a:off x="134111" y="4799698"/>
            <a:ext cx="11923776" cy="1938992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root of Jesse, who shall stand as a signal for the peoples—of him shall the nations inquire, and his resting place shall be glorious.           Isaiah 11:10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1F1F20-CD47-22AA-E529-22E371B5ED7C}"/>
              </a:ext>
            </a:extLst>
          </p:cNvPr>
          <p:cNvSpPr/>
          <p:nvPr/>
        </p:nvSpPr>
        <p:spPr>
          <a:xfrm>
            <a:off x="1284514" y="1333608"/>
            <a:ext cx="9448800" cy="3020677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the Nations: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Began at Pentecost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Continues today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happen to a much larger extent</a:t>
            </a:r>
          </a:p>
        </p:txBody>
      </p:sp>
    </p:spTree>
    <p:extLst>
      <p:ext uri="{BB962C8B-B14F-4D97-AF65-F5344CB8AC3E}">
        <p14:creationId xmlns:p14="http://schemas.microsoft.com/office/powerpoint/2010/main" val="15261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CC36-2987-AECF-C33B-D61BF0BD8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10CCA3E-BDA0-A5AC-87E4-12A77920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FEAB8-EE1C-73FB-CC7D-5662E2FA37C7}"/>
              </a:ext>
            </a:extLst>
          </p:cNvPr>
          <p:cNvSpPr txBox="1"/>
          <p:nvPr/>
        </p:nvSpPr>
        <p:spPr>
          <a:xfrm>
            <a:off x="134112" y="3687900"/>
            <a:ext cx="11923776" cy="317009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Lord will extend his hand yet a second time 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recover the remnant that remains of his people, from Assyria, from Egypt, from 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Pathros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Cush, from Elam, from Shinar, from Hamath, and from the coastlands of the sea.           Isaiah 11:11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5E80A-1063-AF77-E96C-5C81B66BA88E}"/>
              </a:ext>
            </a:extLst>
          </p:cNvPr>
          <p:cNvSpPr/>
          <p:nvPr/>
        </p:nvSpPr>
        <p:spPr>
          <a:xfrm>
            <a:off x="375557" y="203471"/>
            <a:ext cx="11440886" cy="3399962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was the first time?</a:t>
            </a:r>
          </a:p>
          <a:p>
            <a:pPr algn="ctr">
              <a:spcAft>
                <a:spcPts val="1800"/>
              </a:spcAft>
            </a:pPr>
            <a:r>
              <a:rPr lang="en-US" sz="32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(Note:  No exile – Assyrian or Babylonian – had happened yet!)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from Babylonian exile 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God miraculously led his people </a:t>
            </a:r>
          </a:p>
          <a:p>
            <a:pPr lvl="1"/>
            <a:r>
              <a:rPr lang="en-US" sz="40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out of Egypt (vs 16)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918063" y="24489"/>
            <a:ext cx="10355874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7-12: Coming Invasion / Messiah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66C1A-B98B-51A6-9A07-395956E353F3}"/>
              </a:ext>
            </a:extLst>
          </p:cNvPr>
          <p:cNvSpPr txBox="1"/>
          <p:nvPr/>
        </p:nvSpPr>
        <p:spPr>
          <a:xfrm>
            <a:off x="551506" y="1115258"/>
            <a:ext cx="11103219" cy="5324535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7					A Last Chance to Trust God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8					Dark Times Coming…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9:1-7  		To Us a Child is Born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9:8-10:4  	Judgment on Israel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10:5-34		Judgment on Assyria / Remnant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11				Messiah’s Kingdom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12				Praise and Thanksgiving</a:t>
            </a:r>
          </a:p>
        </p:txBody>
      </p:sp>
    </p:spTree>
    <p:extLst>
      <p:ext uri="{BB962C8B-B14F-4D97-AF65-F5344CB8AC3E}">
        <p14:creationId xmlns:p14="http://schemas.microsoft.com/office/powerpoint/2010/main" val="19541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CC36-2987-AECF-C33B-D61BF0BD8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10CCA3E-BDA0-A5AC-87E4-12A77920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FEAB8-EE1C-73FB-CC7D-5662E2FA37C7}"/>
              </a:ext>
            </a:extLst>
          </p:cNvPr>
          <p:cNvSpPr txBox="1"/>
          <p:nvPr/>
        </p:nvSpPr>
        <p:spPr>
          <a:xfrm>
            <a:off x="134112" y="3687900"/>
            <a:ext cx="11923776" cy="317009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Lord will extend his hand yet a second time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recover the remnant that remains of his people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Assyria, from Egypt, from </a:t>
            </a:r>
            <a:r>
              <a:rPr lang="en-US" sz="4000" b="1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Pathros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Cush, from Elam, from Shinar, from Hamath, and from the coastlands of the sea.           Isaiah 11:11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5E80A-1063-AF77-E96C-5C81B66BA88E}"/>
              </a:ext>
            </a:extLst>
          </p:cNvPr>
          <p:cNvSpPr/>
          <p:nvPr/>
        </p:nvSpPr>
        <p:spPr>
          <a:xfrm>
            <a:off x="375557" y="249191"/>
            <a:ext cx="11440886" cy="3170099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remnant of Israel and the survivors of the house of Jacob </a:t>
            </a:r>
            <a:r>
              <a:rPr lang="en-US" sz="3800" b="1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 more lean on him who struck them, but will lean on the Lord</a:t>
            </a:r>
            <a:r>
              <a:rPr lang="en-US" sz="38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Holy One of Israel, in truth.  </a:t>
            </a:r>
            <a:r>
              <a:rPr lang="en-US" sz="3800" b="1">
                <a:solidFill>
                  <a:srgbClr val="FFFF00"/>
                </a:solidFill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remnant will return, the remnant of Jacob, to the mighty God</a:t>
            </a:r>
            <a:r>
              <a:rPr lang="en-US" sz="38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             Isaiah 10:20-21</a:t>
            </a:r>
            <a:endParaRPr lang="en-US" sz="38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CC36-2987-AECF-C33B-D61BF0BD8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10CCA3E-BDA0-A5AC-87E4-12A77920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FEAB8-EE1C-73FB-CC7D-5662E2FA37C7}"/>
              </a:ext>
            </a:extLst>
          </p:cNvPr>
          <p:cNvSpPr txBox="1"/>
          <p:nvPr/>
        </p:nvSpPr>
        <p:spPr>
          <a:xfrm>
            <a:off x="134112" y="3687900"/>
            <a:ext cx="11923776" cy="317009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that day the Lord will extend his hand yet a second time to recover the remnant that remains of his people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Assyria, from Egypt, from </a:t>
            </a:r>
            <a:r>
              <a:rPr lang="en-US" sz="4000" b="1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Pathros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Cush, from Elam, from Shinar, from Hamath, and from the coastlands of the sea.           Isaiah 11:11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176421-A945-9AF9-C9C4-718AFA2821A4}"/>
              </a:ext>
            </a:extLst>
          </p:cNvPr>
          <p:cNvSpPr/>
          <p:nvPr/>
        </p:nvSpPr>
        <p:spPr>
          <a:xfrm>
            <a:off x="1701813" y="434340"/>
            <a:ext cx="8987958" cy="2556791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spite of all their rebellion, God has remained loyal to his covenant people! He will pursue and restore his relationship with a remnant of them!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76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1296588" y="3726647"/>
            <a:ext cx="9598824" cy="3170099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raise a signal for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nations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will assemble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banished of Israel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gather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dispersed of Judah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from the four corners of the earth. 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Isaiah 11:12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3C4083-4067-A90D-768D-F299179D5CA2}"/>
              </a:ext>
            </a:extLst>
          </p:cNvPr>
          <p:cNvSpPr/>
          <p:nvPr/>
        </p:nvSpPr>
        <p:spPr>
          <a:xfrm>
            <a:off x="1602021" y="1040855"/>
            <a:ext cx="8987958" cy="189700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from Babylon:</a:t>
            </a:r>
          </a:p>
          <a:p>
            <a:r>
              <a:rPr lang="en-US" sz="40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 that day”: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23909C-3F26-69B9-22C3-2B7B5C2DDDA3}"/>
              </a:ext>
            </a:extLst>
          </p:cNvPr>
          <p:cNvSpPr/>
          <p:nvPr/>
        </p:nvSpPr>
        <p:spPr>
          <a:xfrm>
            <a:off x="1602021" y="1051331"/>
            <a:ext cx="8987958" cy="1897008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Judah only</a:t>
            </a:r>
          </a:p>
          <a:p>
            <a:r>
              <a:rPr lang="en-US" sz="40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Nations, Israel, Judah</a:t>
            </a:r>
          </a:p>
        </p:txBody>
      </p:sp>
    </p:spTree>
    <p:extLst>
      <p:ext uri="{BB962C8B-B14F-4D97-AF65-F5344CB8AC3E}">
        <p14:creationId xmlns:p14="http://schemas.microsoft.com/office/powerpoint/2010/main" val="11186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201168" y="809275"/>
            <a:ext cx="11789664" cy="5940088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jealousy of Ephraim shall depart,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those who harass Judah shall be cut off;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Ephraim shall not be jealous of Judah,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Judah shall not harass Ephraim.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they shall swoop down on the shoulder of the Philistines in the west,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together they shall plunder the people of the east.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shall put out their hand against Edom and Moab,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Ammonites shall obey them.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Isaiah 11:13-14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8351C0-9E74-9467-3685-61F816D2088F}"/>
              </a:ext>
            </a:extLst>
          </p:cNvPr>
          <p:cNvSpPr/>
          <p:nvPr/>
        </p:nvSpPr>
        <p:spPr>
          <a:xfrm>
            <a:off x="1299042" y="3674037"/>
            <a:ext cx="8987958" cy="1897008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relationship between Israel and Judah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201168" y="809275"/>
            <a:ext cx="11789664" cy="5940088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jealousy of Ephraim shall depart,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those who harass Judah shall be cut off;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Ephraim shall not be jealous of Judah,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Judah shall not harass Ephraim.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they shall swoop down on the shoulder of the Philistines in the west,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together they shall plunder the people of the east.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shall put out their hand against Edom and Moab,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Ammonites shall obey them.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Isaiah 11:13-14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E89495-6F4C-9A35-A608-9E60138D8065}"/>
              </a:ext>
            </a:extLst>
          </p:cNvPr>
          <p:cNvSpPr/>
          <p:nvPr/>
        </p:nvSpPr>
        <p:spPr>
          <a:xfrm>
            <a:off x="344050" y="941721"/>
            <a:ext cx="11486774" cy="2204249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 of peace – The rule of the Branch will extend over traditional enemies of God’s people in addition to Israel and Judah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1265355" y="166568"/>
            <a:ext cx="9661290" cy="6524863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Lord will utterly destroy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tongue of the Sea of Egypt,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will wave his hand over the River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with his scorching breath,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strike it into seven channels,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he will lead people across in sandals.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will be a highway from Assyria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the remnant that remains of his people,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there was for Israel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when they came up from the land of Egypt.                                     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Isaiah 11:15-16</a:t>
            </a:r>
          </a:p>
        </p:txBody>
      </p:sp>
    </p:spTree>
    <p:extLst>
      <p:ext uri="{BB962C8B-B14F-4D97-AF65-F5344CB8AC3E}">
        <p14:creationId xmlns:p14="http://schemas.microsoft.com/office/powerpoint/2010/main" val="31149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1265355" y="166568"/>
            <a:ext cx="9661290" cy="6524863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Lord will utterly destroy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tongue of the Sea of Egypt,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will wave his hand over the River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with his scorching breath,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strike it into seven channels,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he will lead people across in sandals.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will be a highway from Assyria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the remnant that remains of his people,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there was for Israel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when they came up from the land of Egypt</a:t>
            </a:r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Isaiah 11:15-16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3BD524-8CE4-B26A-16C1-5BA44870169B}"/>
              </a:ext>
            </a:extLst>
          </p:cNvPr>
          <p:cNvSpPr/>
          <p:nvPr/>
        </p:nvSpPr>
        <p:spPr>
          <a:xfrm>
            <a:off x="1265355" y="1409807"/>
            <a:ext cx="9619329" cy="2204249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was the “highway” out of Egypt like?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Miraculous; God-led way out</a:t>
            </a:r>
          </a:p>
        </p:txBody>
      </p:sp>
    </p:spTree>
    <p:extLst>
      <p:ext uri="{BB962C8B-B14F-4D97-AF65-F5344CB8AC3E}">
        <p14:creationId xmlns:p14="http://schemas.microsoft.com/office/powerpoint/2010/main" val="175805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1265355" y="166568"/>
            <a:ext cx="9661290" cy="6524863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Lord will utterly destroy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tongue of the Sea of Egypt</a:t>
            </a:r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wave his hand over the River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with his scorching breath,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strike it into seven channels,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he will lead people across in sandals</a:t>
            </a:r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will be a highway from Assyria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the remnant that remains of his people,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there was for Israel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when they came up from the land of Egypt.                                     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Isaiah 11:15-16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D6A2A4-835D-56BE-87FB-F7C3C276077E}"/>
              </a:ext>
            </a:extLst>
          </p:cNvPr>
          <p:cNvSpPr/>
          <p:nvPr/>
        </p:nvSpPr>
        <p:spPr>
          <a:xfrm>
            <a:off x="945397" y="3787251"/>
            <a:ext cx="10084635" cy="2204249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Miraculous removal of barriers for his people!</a:t>
            </a:r>
          </a:p>
        </p:txBody>
      </p:sp>
    </p:spTree>
    <p:extLst>
      <p:ext uri="{BB962C8B-B14F-4D97-AF65-F5344CB8AC3E}">
        <p14:creationId xmlns:p14="http://schemas.microsoft.com/office/powerpoint/2010/main" val="42273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1265355" y="166568"/>
            <a:ext cx="9661290" cy="6524863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Lord will utterly destroy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tongue of the Sea of Egypt,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will wave his hand over the River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with his scorching breath,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strike it into seven channels,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he will lead people across in sandals.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there will be a highway from Assyria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the remnant that remains of his people,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there was for Israel</a:t>
            </a:r>
          </a:p>
          <a:p>
            <a:r>
              <a:rPr lang="en-US" sz="38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when they came up from the land of Egypt. 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Isaiah 11:15-16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037FB-6C46-3717-717F-6F5763CDB263}"/>
              </a:ext>
            </a:extLst>
          </p:cNvPr>
          <p:cNvSpPr/>
          <p:nvPr/>
        </p:nvSpPr>
        <p:spPr>
          <a:xfrm>
            <a:off x="1053682" y="1404999"/>
            <a:ext cx="10084635" cy="2204249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deliverance so great it can only be accomplished by God’s power!</a:t>
            </a:r>
          </a:p>
        </p:txBody>
      </p:sp>
    </p:spTree>
    <p:extLst>
      <p:ext uri="{BB962C8B-B14F-4D97-AF65-F5344CB8AC3E}">
        <p14:creationId xmlns:p14="http://schemas.microsoft.com/office/powerpoint/2010/main" val="2756051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06B-0C8C-99A9-BFAA-AFAA5003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BB01EA-4CCA-89B6-2C92-B83DFA81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9101"/>
          <a:stretch/>
        </p:blipFill>
        <p:spPr bwMode="auto">
          <a:xfrm>
            <a:off x="0" y="1"/>
            <a:ext cx="12192000" cy="6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06466-7335-A9A1-040E-3CAA683D828F}"/>
              </a:ext>
            </a:extLst>
          </p:cNvPr>
          <p:cNvSpPr txBox="1"/>
          <p:nvPr/>
        </p:nvSpPr>
        <p:spPr>
          <a:xfrm>
            <a:off x="252982" y="1853856"/>
            <a:ext cx="4917731" cy="4770537"/>
          </a:xfrm>
          <a:prstGeom prst="rect">
            <a:avLst/>
          </a:prstGeom>
          <a:solidFill>
            <a:srgbClr val="4E453A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say in that day: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will give thanks to you, O Lord, for though you were angry with me, your anger turned away, that you might comfort me. </a:t>
            </a:r>
          </a:p>
          <a:p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Isaiah 12:1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3B1CB-B143-B436-77BD-E81DA841479B}"/>
              </a:ext>
            </a:extLst>
          </p:cNvPr>
          <p:cNvSpPr/>
          <p:nvPr/>
        </p:nvSpPr>
        <p:spPr>
          <a:xfrm>
            <a:off x="6235482" y="179199"/>
            <a:ext cx="5732528" cy="1990564"/>
          </a:xfrm>
          <a:prstGeom prst="roundRect">
            <a:avLst/>
          </a:prstGeom>
          <a:solidFill>
            <a:srgbClr val="4E453A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do you know who needs this type of deliverance?</a:t>
            </a:r>
          </a:p>
        </p:txBody>
      </p:sp>
    </p:spTree>
    <p:extLst>
      <p:ext uri="{BB962C8B-B14F-4D97-AF65-F5344CB8AC3E}">
        <p14:creationId xmlns:p14="http://schemas.microsoft.com/office/powerpoint/2010/main" val="532378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F2CC-FB47-65F4-3613-C16188C8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8E493E-33A5-6CC4-5F00-B470E530B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73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3DECC-6B55-5DEB-8655-545BC756477E}"/>
              </a:ext>
            </a:extLst>
          </p:cNvPr>
          <p:cNvSpPr txBox="1"/>
          <p:nvPr/>
        </p:nvSpPr>
        <p:spPr>
          <a:xfrm>
            <a:off x="292608" y="612497"/>
            <a:ext cx="11606784" cy="4708981"/>
          </a:xfrm>
          <a:prstGeom prst="rect">
            <a:avLst/>
          </a:prstGeom>
          <a:solidFill>
            <a:srgbClr val="5E382C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(chapters 7-10):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Unbelief of King Ahaz and the people of Judah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Coming invasion of the Assyrian army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Coming destruction of Judah and the Assyrian army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Promise of Emmanuel (7:14)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Coming Son to rule on David’s throne (9:6-7)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righteous rule of the “Branch” (11)</a:t>
            </a:r>
          </a:p>
        </p:txBody>
      </p:sp>
    </p:spTree>
    <p:extLst>
      <p:ext uri="{BB962C8B-B14F-4D97-AF65-F5344CB8AC3E}">
        <p14:creationId xmlns:p14="http://schemas.microsoft.com/office/powerpoint/2010/main" val="1155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1E85-B798-2536-3E3C-E1FFEA03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ECA4A3-F36B-87ED-14FA-EF1CEA0C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59F2E-3E2E-F5E3-AB4D-199D8695DA2C}"/>
              </a:ext>
            </a:extLst>
          </p:cNvPr>
          <p:cNvSpPr txBox="1"/>
          <p:nvPr/>
        </p:nvSpPr>
        <p:spPr>
          <a:xfrm>
            <a:off x="1224366" y="171402"/>
            <a:ext cx="9748434" cy="707886"/>
          </a:xfrm>
          <a:prstGeom prst="rect">
            <a:avLst/>
          </a:prstGeom>
          <a:solidFill>
            <a:srgbClr val="3A3E1C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Fruit of the Branch – Total Restoration!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F4472-3235-8F7E-89B0-245392404AC2}"/>
              </a:ext>
            </a:extLst>
          </p:cNvPr>
          <p:cNvSpPr txBox="1"/>
          <p:nvPr/>
        </p:nvSpPr>
        <p:spPr>
          <a:xfrm>
            <a:off x="114300" y="1054287"/>
            <a:ext cx="11963400" cy="5632311"/>
          </a:xfrm>
          <a:prstGeom prst="rect">
            <a:avLst/>
          </a:prstGeom>
          <a:solidFill>
            <a:srgbClr val="3A3E1C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Spirit-led rule of law (2)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place for everyone (3-4a)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of the wicked (4b-5)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Restored created order (6-8)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Restored knowledge of the Lord (9)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Gentiles reconciled with Branch (10)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Israel/Judah reconciled with God/each other (11-13)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 of the Branch over traditional enemies (14)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barriers to salvation removed (15-16)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2A15EA-E5C3-F867-8AF8-AB24DC80282B}"/>
              </a:ext>
            </a:extLst>
          </p:cNvPr>
          <p:cNvSpPr/>
          <p:nvPr/>
        </p:nvSpPr>
        <p:spPr>
          <a:xfrm rot="2416260">
            <a:off x="7576503" y="1598208"/>
            <a:ext cx="4244831" cy="282630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Reign of JESUS!!!</a:t>
            </a:r>
          </a:p>
        </p:txBody>
      </p:sp>
    </p:spTree>
    <p:extLst>
      <p:ext uri="{BB962C8B-B14F-4D97-AF65-F5344CB8AC3E}">
        <p14:creationId xmlns:p14="http://schemas.microsoft.com/office/powerpoint/2010/main" val="36480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FAD52B-7252-4AEB-23F0-F3482AB2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918063" y="24489"/>
            <a:ext cx="10355874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will all of this happen?</a:t>
            </a:r>
          </a:p>
          <a:p>
            <a:pPr algn="ctr"/>
            <a:r>
              <a:rPr lang="en-US" sz="4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is “That Day”?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146387-6BDB-623D-E0E7-85E3C8CD9D8D}"/>
              </a:ext>
            </a:extLst>
          </p:cNvPr>
          <p:cNvCxnSpPr/>
          <p:nvPr/>
        </p:nvCxnSpPr>
        <p:spPr>
          <a:xfrm>
            <a:off x="429718" y="5872789"/>
            <a:ext cx="1133256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170A2396-DE8C-7D0C-7C37-D1D77AC9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8376" r="89848">
                        <a14:foregroundMark x1="8629" y1="76250" x2="8629" y2="76250"/>
                        <a14:foregroundMark x1="58122" y1="6500" x2="58122" y2="6500"/>
                        <a14:backgroundMark x1="46954" y1="76250" x2="46954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718" y="4401450"/>
            <a:ext cx="920515" cy="18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148652-9652-4D1D-DC42-A24DDC7ACE38}"/>
              </a:ext>
            </a:extLst>
          </p:cNvPr>
          <p:cNvSpPr/>
          <p:nvPr/>
        </p:nvSpPr>
        <p:spPr>
          <a:xfrm>
            <a:off x="5384800" y="3299275"/>
            <a:ext cx="1349829" cy="2573511"/>
          </a:xfrm>
          <a:prstGeom prst="triangle">
            <a:avLst/>
          </a:prstGeom>
          <a:solidFill>
            <a:srgbClr val="8194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BB04E2-8007-D84D-7572-CCFBD003F153}"/>
              </a:ext>
            </a:extLst>
          </p:cNvPr>
          <p:cNvSpPr/>
          <p:nvPr/>
        </p:nvSpPr>
        <p:spPr>
          <a:xfrm>
            <a:off x="9693996" y="2080648"/>
            <a:ext cx="1349829" cy="3771512"/>
          </a:xfrm>
          <a:prstGeom prst="triangle">
            <a:avLst/>
          </a:prstGeom>
          <a:solidFill>
            <a:srgbClr val="8194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778126-5BD3-216E-7631-3F9AD0620A3F}"/>
              </a:ext>
            </a:extLst>
          </p:cNvPr>
          <p:cNvCxnSpPr/>
          <p:nvPr/>
        </p:nvCxnSpPr>
        <p:spPr>
          <a:xfrm flipV="1">
            <a:off x="1071975" y="2119086"/>
            <a:ext cx="9218654" cy="2466944"/>
          </a:xfrm>
          <a:prstGeom prst="straightConnector1">
            <a:avLst/>
          </a:prstGeom>
          <a:ln w="101600">
            <a:solidFill>
              <a:srgbClr val="FFFF00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Latin Cross | preachingsymbols.com">
            <a:extLst>
              <a:ext uri="{FF2B5EF4-FFF2-40B4-BE49-F238E27FC236}">
                <a16:creationId xmlns:a16="http://schemas.microsoft.com/office/drawing/2014/main" id="{9AAE8C81-79F4-C2A3-D878-971D7EB3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14" y="4611760"/>
            <a:ext cx="758371" cy="1243728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1F9E6-A6C7-AF28-AA7D-AFE03069FD90}"/>
              </a:ext>
            </a:extLst>
          </p:cNvPr>
          <p:cNvSpPr txBox="1"/>
          <p:nvPr/>
        </p:nvSpPr>
        <p:spPr>
          <a:xfrm rot="16200000">
            <a:off x="9057304" y="4299001"/>
            <a:ext cx="2573512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E4298-7905-35F9-F9DF-5C7194EE31DE}"/>
              </a:ext>
            </a:extLst>
          </p:cNvPr>
          <p:cNvSpPr txBox="1"/>
          <p:nvPr/>
        </p:nvSpPr>
        <p:spPr>
          <a:xfrm>
            <a:off x="6584708" y="4859197"/>
            <a:ext cx="3259209" cy="70788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Messianic 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88B79-9582-1FA1-8E84-FF4F85FD63BF}"/>
              </a:ext>
            </a:extLst>
          </p:cNvPr>
          <p:cNvSpPr txBox="1"/>
          <p:nvPr/>
        </p:nvSpPr>
        <p:spPr>
          <a:xfrm>
            <a:off x="1293696" y="4524981"/>
            <a:ext cx="1951930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Prophet</a:t>
            </a:r>
          </a:p>
        </p:txBody>
      </p:sp>
    </p:spTree>
    <p:extLst>
      <p:ext uri="{BB962C8B-B14F-4D97-AF65-F5344CB8AC3E}">
        <p14:creationId xmlns:p14="http://schemas.microsoft.com/office/powerpoint/2010/main" val="38090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F2FED-98C5-6303-EEC8-2B4BECEF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D0BFB6-CC8F-581F-294B-3E24618FC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16271" r="15466" b="20904"/>
          <a:stretch/>
        </p:blipFill>
        <p:spPr bwMode="auto">
          <a:xfrm>
            <a:off x="0" y="0"/>
            <a:ext cx="12192000" cy="68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3F93C1F-8BF5-2F3F-E067-EC7915445183}"/>
              </a:ext>
            </a:extLst>
          </p:cNvPr>
          <p:cNvSpPr txBox="1"/>
          <p:nvPr/>
        </p:nvSpPr>
        <p:spPr>
          <a:xfrm>
            <a:off x="92062" y="87228"/>
            <a:ext cx="3585740" cy="1569660"/>
          </a:xfrm>
          <a:prstGeom prst="rect">
            <a:avLst/>
          </a:prstGeom>
          <a:solidFill>
            <a:srgbClr val="0D2918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Reign of the 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39563-31DF-61EC-915F-E324727BF913}"/>
              </a:ext>
            </a:extLst>
          </p:cNvPr>
          <p:cNvSpPr txBox="1"/>
          <p:nvPr/>
        </p:nvSpPr>
        <p:spPr>
          <a:xfrm>
            <a:off x="-93920" y="5532895"/>
            <a:ext cx="4062416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Coming Messiah (1-2)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BFF30A-ADCA-3F30-656A-F8F804F1C666}"/>
              </a:ext>
            </a:extLst>
          </p:cNvPr>
          <p:cNvCxnSpPr/>
          <p:nvPr/>
        </p:nvCxnSpPr>
        <p:spPr>
          <a:xfrm flipV="1">
            <a:off x="1937288" y="4525505"/>
            <a:ext cx="0" cy="100739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92FA5-7537-9671-AAD0-965DCC7475D0}"/>
              </a:ext>
            </a:extLst>
          </p:cNvPr>
          <p:cNvSpPr txBox="1"/>
          <p:nvPr/>
        </p:nvSpPr>
        <p:spPr>
          <a:xfrm>
            <a:off x="4017832" y="5465785"/>
            <a:ext cx="4062416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 &amp; Justice for Poor (4a)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391090-7C6E-4B8A-D69D-05750CFEFB4B}"/>
              </a:ext>
            </a:extLst>
          </p:cNvPr>
          <p:cNvCxnSpPr>
            <a:cxnSpLocks/>
          </p:cNvCxnSpPr>
          <p:nvPr/>
        </p:nvCxnSpPr>
        <p:spPr>
          <a:xfrm flipH="1" flipV="1">
            <a:off x="4370239" y="4323921"/>
            <a:ext cx="1283531" cy="1208974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F3291D-50BA-8C5B-6518-4284BF1906F7}"/>
              </a:ext>
            </a:extLst>
          </p:cNvPr>
          <p:cNvSpPr txBox="1"/>
          <p:nvPr/>
        </p:nvSpPr>
        <p:spPr>
          <a:xfrm>
            <a:off x="7417085" y="1780252"/>
            <a:ext cx="4062416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Destruction of the Wicked (4b)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09EA67-2CAC-2C65-388B-FB5E6E452624}"/>
              </a:ext>
            </a:extLst>
          </p:cNvPr>
          <p:cNvCxnSpPr>
            <a:cxnSpLocks/>
          </p:cNvCxnSpPr>
          <p:nvPr/>
        </p:nvCxnSpPr>
        <p:spPr>
          <a:xfrm flipH="1" flipV="1">
            <a:off x="4769036" y="3719593"/>
            <a:ext cx="4214543" cy="1550494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DC6014-74CA-2AC9-0C17-C7F2C75F8ACE}"/>
              </a:ext>
            </a:extLst>
          </p:cNvPr>
          <p:cNvSpPr txBox="1"/>
          <p:nvPr/>
        </p:nvSpPr>
        <p:spPr>
          <a:xfrm>
            <a:off x="7992801" y="5305099"/>
            <a:ext cx="4062416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Repentance of the Gentiles (10)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F418A4-A262-F486-B999-50634BD3E77E}"/>
              </a:ext>
            </a:extLst>
          </p:cNvPr>
          <p:cNvSpPr txBox="1"/>
          <p:nvPr/>
        </p:nvSpPr>
        <p:spPr>
          <a:xfrm>
            <a:off x="8080248" y="3094120"/>
            <a:ext cx="4062416" cy="1938992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Repentance / Restoration of the  Remnant (11-16)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77ED4-1844-3754-7E1E-D9888A31055C}"/>
              </a:ext>
            </a:extLst>
          </p:cNvPr>
          <p:cNvSpPr txBox="1"/>
          <p:nvPr/>
        </p:nvSpPr>
        <p:spPr>
          <a:xfrm>
            <a:off x="4615296" y="109665"/>
            <a:ext cx="4330628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Renewal of the Created Order (6-9)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CF474D-B45F-DF70-1A1B-E790F8D2DCBC}"/>
              </a:ext>
            </a:extLst>
          </p:cNvPr>
          <p:cNvCxnSpPr>
            <a:cxnSpLocks/>
          </p:cNvCxnSpPr>
          <p:nvPr/>
        </p:nvCxnSpPr>
        <p:spPr>
          <a:xfrm flipH="1" flipV="1">
            <a:off x="2880601" y="2846497"/>
            <a:ext cx="5431875" cy="695877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EBA7E4-7A09-A1A5-178F-1903F40ACBFD}"/>
              </a:ext>
            </a:extLst>
          </p:cNvPr>
          <p:cNvCxnSpPr>
            <a:cxnSpLocks/>
          </p:cNvCxnSpPr>
          <p:nvPr/>
        </p:nvCxnSpPr>
        <p:spPr>
          <a:xfrm flipH="1" flipV="1">
            <a:off x="4017832" y="2336038"/>
            <a:ext cx="3758013" cy="30573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2BF6EB-B46B-A871-D2A8-26093A1EC2ED}"/>
              </a:ext>
            </a:extLst>
          </p:cNvPr>
          <p:cNvCxnSpPr>
            <a:cxnSpLocks/>
          </p:cNvCxnSpPr>
          <p:nvPr/>
        </p:nvCxnSpPr>
        <p:spPr>
          <a:xfrm flipH="1">
            <a:off x="1937288" y="1455074"/>
            <a:ext cx="3959550" cy="582371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6" grpId="0"/>
      <p:bldP spid="17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FAD52B-7252-4AEB-23F0-F3482AB2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918063" y="24489"/>
            <a:ext cx="10355874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will all of this happen?</a:t>
            </a:r>
          </a:p>
          <a:p>
            <a:pPr algn="ctr"/>
            <a:r>
              <a:rPr lang="en-US" sz="4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is “That Day”?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146387-6BDB-623D-E0E7-85E3C8CD9D8D}"/>
              </a:ext>
            </a:extLst>
          </p:cNvPr>
          <p:cNvCxnSpPr/>
          <p:nvPr/>
        </p:nvCxnSpPr>
        <p:spPr>
          <a:xfrm>
            <a:off x="429718" y="5872789"/>
            <a:ext cx="1133256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170A2396-DE8C-7D0C-7C37-D1D77AC9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8376" r="89848">
                        <a14:foregroundMark x1="8629" y1="76250" x2="8629" y2="76250"/>
                        <a14:foregroundMark x1="58122" y1="6500" x2="58122" y2="6500"/>
                        <a14:backgroundMark x1="46954" y1="76250" x2="46954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718" y="4401450"/>
            <a:ext cx="920515" cy="18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148652-9652-4D1D-DC42-A24DDC7ACE38}"/>
              </a:ext>
            </a:extLst>
          </p:cNvPr>
          <p:cNvSpPr/>
          <p:nvPr/>
        </p:nvSpPr>
        <p:spPr>
          <a:xfrm>
            <a:off x="5384800" y="3299275"/>
            <a:ext cx="1349829" cy="2573511"/>
          </a:xfrm>
          <a:prstGeom prst="triangle">
            <a:avLst/>
          </a:prstGeom>
          <a:solidFill>
            <a:srgbClr val="8194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BB04E2-8007-D84D-7572-CCFBD003F153}"/>
              </a:ext>
            </a:extLst>
          </p:cNvPr>
          <p:cNvSpPr/>
          <p:nvPr/>
        </p:nvSpPr>
        <p:spPr>
          <a:xfrm>
            <a:off x="9693996" y="2080648"/>
            <a:ext cx="1349829" cy="3771512"/>
          </a:xfrm>
          <a:prstGeom prst="triangle">
            <a:avLst/>
          </a:prstGeom>
          <a:solidFill>
            <a:srgbClr val="8194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778126-5BD3-216E-7631-3F9AD0620A3F}"/>
              </a:ext>
            </a:extLst>
          </p:cNvPr>
          <p:cNvCxnSpPr/>
          <p:nvPr/>
        </p:nvCxnSpPr>
        <p:spPr>
          <a:xfrm flipV="1">
            <a:off x="1071975" y="2119086"/>
            <a:ext cx="9218654" cy="2466944"/>
          </a:xfrm>
          <a:prstGeom prst="straightConnector1">
            <a:avLst/>
          </a:prstGeom>
          <a:ln w="101600">
            <a:solidFill>
              <a:srgbClr val="FFFF00"/>
            </a:solidFill>
            <a:tailEnd type="triangle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Latin Cross | preachingsymbols.com">
            <a:extLst>
              <a:ext uri="{FF2B5EF4-FFF2-40B4-BE49-F238E27FC236}">
                <a16:creationId xmlns:a16="http://schemas.microsoft.com/office/drawing/2014/main" id="{9AAE8C81-79F4-C2A3-D878-971D7EB3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14" y="4611760"/>
            <a:ext cx="758371" cy="1243728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1F9E6-A6C7-AF28-AA7D-AFE03069FD90}"/>
              </a:ext>
            </a:extLst>
          </p:cNvPr>
          <p:cNvSpPr txBox="1"/>
          <p:nvPr/>
        </p:nvSpPr>
        <p:spPr>
          <a:xfrm rot="16200000">
            <a:off x="9057304" y="4299001"/>
            <a:ext cx="2573512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E4298-7905-35F9-F9DF-5C7194EE31DE}"/>
              </a:ext>
            </a:extLst>
          </p:cNvPr>
          <p:cNvSpPr txBox="1"/>
          <p:nvPr/>
        </p:nvSpPr>
        <p:spPr>
          <a:xfrm>
            <a:off x="6584708" y="4859197"/>
            <a:ext cx="3259209" cy="70788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Messianic 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88B79-9582-1FA1-8E84-FF4F85FD63BF}"/>
              </a:ext>
            </a:extLst>
          </p:cNvPr>
          <p:cNvSpPr txBox="1"/>
          <p:nvPr/>
        </p:nvSpPr>
        <p:spPr>
          <a:xfrm>
            <a:off x="1293696" y="4524981"/>
            <a:ext cx="1951930" cy="132343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Prophet</a:t>
            </a:r>
          </a:p>
        </p:txBody>
      </p:sp>
    </p:spTree>
    <p:extLst>
      <p:ext uri="{BB962C8B-B14F-4D97-AF65-F5344CB8AC3E}">
        <p14:creationId xmlns:p14="http://schemas.microsoft.com/office/powerpoint/2010/main" val="27101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1E85-B798-2536-3E3C-E1FFEA03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ECA4A3-F36B-87ED-14FA-EF1CEA0C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59F2E-3E2E-F5E3-AB4D-199D8695DA2C}"/>
              </a:ext>
            </a:extLst>
          </p:cNvPr>
          <p:cNvSpPr txBox="1"/>
          <p:nvPr/>
        </p:nvSpPr>
        <p:spPr>
          <a:xfrm>
            <a:off x="1224366" y="171402"/>
            <a:ext cx="9748434" cy="707886"/>
          </a:xfrm>
          <a:prstGeom prst="rect">
            <a:avLst/>
          </a:prstGeom>
          <a:solidFill>
            <a:srgbClr val="3A3E1C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Fruit of the Branch – Total Restoration!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F4472-3235-8F7E-89B0-245392404AC2}"/>
              </a:ext>
            </a:extLst>
          </p:cNvPr>
          <p:cNvSpPr txBox="1"/>
          <p:nvPr/>
        </p:nvSpPr>
        <p:spPr>
          <a:xfrm>
            <a:off x="114300" y="1054287"/>
            <a:ext cx="11963400" cy="5632311"/>
          </a:xfrm>
          <a:prstGeom prst="rect">
            <a:avLst/>
          </a:prstGeom>
          <a:solidFill>
            <a:srgbClr val="3A3E1C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these wonderful promises of restoration apply to us today?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all this renewal will happen only through the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kingly rule of Jesus 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the world!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his rule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Acknowledge and thank him 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 source of renewal in our lives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Chapter 12 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 application of 11!</a:t>
            </a:r>
          </a:p>
        </p:txBody>
      </p:sp>
    </p:spTree>
    <p:extLst>
      <p:ext uri="{BB962C8B-B14F-4D97-AF65-F5344CB8AC3E}">
        <p14:creationId xmlns:p14="http://schemas.microsoft.com/office/powerpoint/2010/main" val="32008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57D6-A3EA-26AC-A3B3-7BAE2C28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12F5E0-867B-DA52-83C7-C2B3292E3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73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54B61-7E74-2BA3-1FAB-FF93F3AC0582}"/>
              </a:ext>
            </a:extLst>
          </p:cNvPr>
          <p:cNvSpPr txBox="1"/>
          <p:nvPr/>
        </p:nvSpPr>
        <p:spPr>
          <a:xfrm>
            <a:off x="292608" y="2456795"/>
            <a:ext cx="11606784" cy="4401205"/>
          </a:xfrm>
          <a:prstGeom prst="rect">
            <a:avLst/>
          </a:prstGeom>
          <a:solidFill>
            <a:srgbClr val="5E382C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Behold, the Lord God of hosts</a:t>
            </a:r>
          </a:p>
          <a:p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will lop the boughs with terrifying power;</a:t>
            </a:r>
          </a:p>
          <a:p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great in height will be hewn down,</a:t>
            </a:r>
          </a:p>
          <a:p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lofty will be brought low.</a:t>
            </a:r>
          </a:p>
          <a:p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will cut down the thickets of the forest with an axe, and Lebanon will fall by the Majestic One.</a:t>
            </a:r>
          </a:p>
          <a:p>
            <a:r>
              <a:rPr lang="en-US" sz="4000" b="1">
                <a:effectLst>
                  <a:glow rad="1524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Isaiah 10:33-34</a:t>
            </a:r>
          </a:p>
        </p:txBody>
      </p:sp>
    </p:spTree>
    <p:extLst>
      <p:ext uri="{BB962C8B-B14F-4D97-AF65-F5344CB8AC3E}">
        <p14:creationId xmlns:p14="http://schemas.microsoft.com/office/powerpoint/2010/main" val="12502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217597-8CBE-F1F0-1E41-276366E2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B73E7-9B64-CC37-556D-F23DE813E645}"/>
              </a:ext>
            </a:extLst>
          </p:cNvPr>
          <p:cNvSpPr txBox="1"/>
          <p:nvPr/>
        </p:nvSpPr>
        <p:spPr>
          <a:xfrm>
            <a:off x="392101" y="3302060"/>
            <a:ext cx="6411036" cy="3170099"/>
          </a:xfrm>
          <a:prstGeom prst="rect">
            <a:avLst/>
          </a:prstGeom>
          <a:solidFill>
            <a:srgbClr val="A19186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shall come forth a shoot from the stump of Jesse, and a branch from his roots shall bear fruit.    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Isaiah 11:1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BE74A8-12EB-4CFA-BA60-145838788C63}"/>
              </a:ext>
            </a:extLst>
          </p:cNvPr>
          <p:cNvGrpSpPr>
            <a:grpSpLocks noChangeAspect="1"/>
          </p:cNvGrpSpPr>
          <p:nvPr/>
        </p:nvGrpSpPr>
        <p:grpSpPr>
          <a:xfrm>
            <a:off x="9315450" y="4035238"/>
            <a:ext cx="2280417" cy="2286000"/>
            <a:chOff x="9029700" y="534924"/>
            <a:chExt cx="2006600" cy="20558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9A6007E-CDED-8E0D-1A23-A142542A1BC2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736795-1E56-4226-7E72-4D50E6DEE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AEE490-9981-4138-E159-F8CFD0227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418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F0731-4BE9-324C-47F5-29FEFCDB0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A1699D7-13FA-1AD3-AFD5-EBB1C5D3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322FD-C416-8180-4924-68CCDF5AD702}"/>
              </a:ext>
            </a:extLst>
          </p:cNvPr>
          <p:cNvSpPr txBox="1"/>
          <p:nvPr/>
        </p:nvSpPr>
        <p:spPr>
          <a:xfrm>
            <a:off x="392101" y="3302060"/>
            <a:ext cx="6411036" cy="3170099"/>
          </a:xfrm>
          <a:prstGeom prst="rect">
            <a:avLst/>
          </a:prstGeom>
          <a:solidFill>
            <a:srgbClr val="A19186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shall come forth a shoot from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stump of Jesse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 branch from his roots shall bear fruit.    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Isaiah 11:1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9407B6-DFE2-01F8-C05B-D3835D95F3A1}"/>
              </a:ext>
            </a:extLst>
          </p:cNvPr>
          <p:cNvSpPr/>
          <p:nvPr/>
        </p:nvSpPr>
        <p:spPr>
          <a:xfrm>
            <a:off x="958632" y="385841"/>
            <a:ext cx="4589761" cy="1980761"/>
          </a:xfrm>
          <a:prstGeom prst="roundRect">
            <a:avLst/>
          </a:prstGeom>
          <a:solidFill>
            <a:srgbClr val="A19186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King after the pattern of David</a:t>
            </a:r>
            <a:endParaRPr lang="en-US" sz="4000" b="1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15DFF-E23F-825E-A0CE-9DEA3F52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908F189-386E-EFEF-791B-59D436A6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4734A-8BCC-B282-B9D8-3E4D5C9BD1DF}"/>
              </a:ext>
            </a:extLst>
          </p:cNvPr>
          <p:cNvSpPr txBox="1"/>
          <p:nvPr/>
        </p:nvSpPr>
        <p:spPr>
          <a:xfrm>
            <a:off x="392101" y="3302060"/>
            <a:ext cx="6411036" cy="3170099"/>
          </a:xfrm>
          <a:prstGeom prst="rect">
            <a:avLst/>
          </a:prstGeom>
          <a:solidFill>
            <a:srgbClr val="A19186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shall come forth a shoot from the stump of Jesse, and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branch from his roots shall bear fruit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</a:t>
            </a:r>
          </a:p>
          <a:p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Isaiah 11:1</a:t>
            </a:r>
          </a:p>
        </p:txBody>
      </p:sp>
    </p:spTree>
    <p:extLst>
      <p:ext uri="{BB962C8B-B14F-4D97-AF65-F5344CB8AC3E}">
        <p14:creationId xmlns:p14="http://schemas.microsoft.com/office/powerpoint/2010/main" val="125060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7A52-0E2B-8F08-30F4-60531B64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9159796-0357-E344-1067-F8940664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D8B55-74C2-F902-F7A3-291D2EB7B9B0}"/>
              </a:ext>
            </a:extLst>
          </p:cNvPr>
          <p:cNvSpPr txBox="1"/>
          <p:nvPr/>
        </p:nvSpPr>
        <p:spPr>
          <a:xfrm>
            <a:off x="1224366" y="171402"/>
            <a:ext cx="9748434" cy="707886"/>
          </a:xfrm>
          <a:prstGeom prst="rect">
            <a:avLst/>
          </a:prstGeom>
          <a:solidFill>
            <a:srgbClr val="3A3E1C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Fruit of the Branch – Total Restoration!</a:t>
            </a:r>
          </a:p>
        </p:txBody>
      </p:sp>
    </p:spTree>
    <p:extLst>
      <p:ext uri="{BB962C8B-B14F-4D97-AF65-F5344CB8AC3E}">
        <p14:creationId xmlns:p14="http://schemas.microsoft.com/office/powerpoint/2010/main" val="36250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175</TotalTime>
  <Words>2368</Words>
  <Application>Microsoft Macintosh PowerPoint</Application>
  <PresentationFormat>Widescreen</PresentationFormat>
  <Paragraphs>254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Calisto MT</vt:lpstr>
      <vt:lpstr>Cooper Black</vt:lpstr>
      <vt:lpstr>Corbel</vt:lpstr>
      <vt:lpstr>Engravers MT</vt:lpstr>
      <vt:lpstr>Times New Roman</vt:lpstr>
      <vt:lpstr>Wingdings 2</vt:lpstr>
      <vt:lpstr>Depth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2</cp:revision>
  <dcterms:created xsi:type="dcterms:W3CDTF">2023-11-07T11:17:49Z</dcterms:created>
  <dcterms:modified xsi:type="dcterms:W3CDTF">2024-04-21T10:12:56Z</dcterms:modified>
</cp:coreProperties>
</file>