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96" r:id="rId3"/>
    <p:sldMasterId id="2147483723" r:id="rId4"/>
    <p:sldMasterId id="2147483727" r:id="rId5"/>
    <p:sldMasterId id="2147483729" r:id="rId6"/>
    <p:sldMasterId id="2147483731" r:id="rId7"/>
    <p:sldMasterId id="2147483937" r:id="rId8"/>
    <p:sldMasterId id="2147484385" r:id="rId9"/>
    <p:sldMasterId id="2147484425" r:id="rId10"/>
    <p:sldMasterId id="2147484511" r:id="rId11"/>
    <p:sldMasterId id="2147484523" r:id="rId12"/>
    <p:sldMasterId id="2147484535" r:id="rId13"/>
    <p:sldMasterId id="2147484548" r:id="rId14"/>
    <p:sldMasterId id="2147484560" r:id="rId15"/>
    <p:sldMasterId id="2147484575" r:id="rId16"/>
    <p:sldMasterId id="2147484587" r:id="rId17"/>
    <p:sldMasterId id="2147484617" r:id="rId18"/>
    <p:sldMasterId id="2147484704" r:id="rId19"/>
  </p:sldMasterIdLst>
  <p:notesMasterIdLst>
    <p:notesMasterId r:id="rId144"/>
  </p:notesMasterIdLst>
  <p:handoutMasterIdLst>
    <p:handoutMasterId r:id="rId145"/>
  </p:handoutMasterIdLst>
  <p:sldIdLst>
    <p:sldId id="419" r:id="rId20"/>
    <p:sldId id="458" r:id="rId21"/>
    <p:sldId id="461" r:id="rId22"/>
    <p:sldId id="464" r:id="rId23"/>
    <p:sldId id="460" r:id="rId24"/>
    <p:sldId id="459" r:id="rId25"/>
    <p:sldId id="463" r:id="rId26"/>
    <p:sldId id="422" r:id="rId27"/>
    <p:sldId id="457" r:id="rId28"/>
    <p:sldId id="420" r:id="rId29"/>
    <p:sldId id="371" r:id="rId30"/>
    <p:sldId id="379" r:id="rId31"/>
    <p:sldId id="378" r:id="rId32"/>
    <p:sldId id="523" r:id="rId33"/>
    <p:sldId id="424" r:id="rId34"/>
    <p:sldId id="421" r:id="rId35"/>
    <p:sldId id="275" r:id="rId36"/>
    <p:sldId id="350" r:id="rId37"/>
    <p:sldId id="362" r:id="rId38"/>
    <p:sldId id="278" r:id="rId39"/>
    <p:sldId id="284" r:id="rId40"/>
    <p:sldId id="287" r:id="rId41"/>
    <p:sldId id="503" r:id="rId42"/>
    <p:sldId id="423" r:id="rId43"/>
    <p:sldId id="354" r:id="rId44"/>
    <p:sldId id="506" r:id="rId45"/>
    <p:sldId id="363" r:id="rId46"/>
    <p:sldId id="266" r:id="rId47"/>
    <p:sldId id="365" r:id="rId48"/>
    <p:sldId id="281" r:id="rId49"/>
    <p:sldId id="309" r:id="rId50"/>
    <p:sldId id="366" r:id="rId51"/>
    <p:sldId id="301" r:id="rId52"/>
    <p:sldId id="367" r:id="rId53"/>
    <p:sldId id="368" r:id="rId54"/>
    <p:sldId id="369" r:id="rId55"/>
    <p:sldId id="372" r:id="rId56"/>
    <p:sldId id="373" r:id="rId57"/>
    <p:sldId id="380" r:id="rId58"/>
    <p:sldId id="307" r:id="rId59"/>
    <p:sldId id="299" r:id="rId60"/>
    <p:sldId id="381" r:id="rId61"/>
    <p:sldId id="324" r:id="rId62"/>
    <p:sldId id="387" r:id="rId63"/>
    <p:sldId id="385" r:id="rId64"/>
    <p:sldId id="374" r:id="rId65"/>
    <p:sldId id="386" r:id="rId66"/>
    <p:sldId id="375" r:id="rId67"/>
    <p:sldId id="351" r:id="rId68"/>
    <p:sldId id="288" r:id="rId69"/>
    <p:sldId id="388" r:id="rId70"/>
    <p:sldId id="330" r:id="rId71"/>
    <p:sldId id="370" r:id="rId72"/>
    <p:sldId id="397" r:id="rId73"/>
    <p:sldId id="390" r:id="rId74"/>
    <p:sldId id="265" r:id="rId75"/>
    <p:sldId id="376" r:id="rId76"/>
    <p:sldId id="399" r:id="rId77"/>
    <p:sldId id="292" r:id="rId78"/>
    <p:sldId id="326" r:id="rId79"/>
    <p:sldId id="327" r:id="rId80"/>
    <p:sldId id="303" r:id="rId81"/>
    <p:sldId id="353" r:id="rId82"/>
    <p:sldId id="289" r:id="rId83"/>
    <p:sldId id="290" r:id="rId84"/>
    <p:sldId id="304" r:id="rId85"/>
    <p:sldId id="291" r:id="rId86"/>
    <p:sldId id="400" r:id="rId87"/>
    <p:sldId id="401" r:id="rId88"/>
    <p:sldId id="325" r:id="rId89"/>
    <p:sldId id="405" r:id="rId90"/>
    <p:sldId id="406" r:id="rId91"/>
    <p:sldId id="407" r:id="rId92"/>
    <p:sldId id="507" r:id="rId93"/>
    <p:sldId id="509" r:id="rId94"/>
    <p:sldId id="508" r:id="rId95"/>
    <p:sldId id="512" r:id="rId96"/>
    <p:sldId id="513" r:id="rId97"/>
    <p:sldId id="504" r:id="rId98"/>
    <p:sldId id="352" r:id="rId99"/>
    <p:sldId id="306" r:id="rId100"/>
    <p:sldId id="328" r:id="rId101"/>
    <p:sldId id="344" r:id="rId102"/>
    <p:sldId id="297" r:id="rId103"/>
    <p:sldId id="398" r:id="rId104"/>
    <p:sldId id="412" r:id="rId105"/>
    <p:sldId id="403" r:id="rId106"/>
    <p:sldId id="408" r:id="rId107"/>
    <p:sldId id="409" r:id="rId108"/>
    <p:sldId id="410" r:id="rId109"/>
    <p:sldId id="413" r:id="rId110"/>
    <p:sldId id="414" r:id="rId111"/>
    <p:sldId id="411" r:id="rId112"/>
    <p:sldId id="404" r:id="rId113"/>
    <p:sldId id="416" r:id="rId114"/>
    <p:sldId id="415" r:id="rId115"/>
    <p:sldId id="402" r:id="rId116"/>
    <p:sldId id="417" r:id="rId117"/>
    <p:sldId id="293" r:id="rId118"/>
    <p:sldId id="295" r:id="rId119"/>
    <p:sldId id="342" r:id="rId120"/>
    <p:sldId id="343" r:id="rId121"/>
    <p:sldId id="294" r:id="rId122"/>
    <p:sldId id="296" r:id="rId123"/>
    <p:sldId id="519" r:id="rId124"/>
    <p:sldId id="302" r:id="rId125"/>
    <p:sldId id="468" r:id="rId126"/>
    <p:sldId id="470" r:id="rId127"/>
    <p:sldId id="473" r:id="rId128"/>
    <p:sldId id="474" r:id="rId129"/>
    <p:sldId id="469" r:id="rId130"/>
    <p:sldId id="476" r:id="rId131"/>
    <p:sldId id="477" r:id="rId132"/>
    <p:sldId id="475" r:id="rId133"/>
    <p:sldId id="514" r:id="rId134"/>
    <p:sldId id="483" r:id="rId135"/>
    <p:sldId id="515" r:id="rId136"/>
    <p:sldId id="516" r:id="rId137"/>
    <p:sldId id="522" r:id="rId138"/>
    <p:sldId id="499" r:id="rId139"/>
    <p:sldId id="493" r:id="rId140"/>
    <p:sldId id="521" r:id="rId141"/>
    <p:sldId id="310" r:id="rId142"/>
    <p:sldId id="329" r:id="rId143"/>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9695"/>
    <a:srgbClr val="318E8E"/>
    <a:srgbClr val="C8401B"/>
    <a:srgbClr val="000000"/>
    <a:srgbClr val="FFFF66"/>
    <a:srgbClr val="66FF66"/>
    <a:srgbClr val="99FFCC"/>
    <a:srgbClr val="FF66CC"/>
    <a:srgbClr val="CC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83535" autoAdjust="0"/>
  </p:normalViewPr>
  <p:slideViewPr>
    <p:cSldViewPr>
      <p:cViewPr varScale="1">
        <p:scale>
          <a:sx n="120" d="100"/>
          <a:sy n="120" d="100"/>
        </p:scale>
        <p:origin x="1656" y="184"/>
      </p:cViewPr>
      <p:guideLst>
        <p:guide orient="horz" pos="2160"/>
        <p:guide pos="2880"/>
      </p:guideLst>
    </p:cSldViewPr>
  </p:slideViewPr>
  <p:outlineViewPr>
    <p:cViewPr>
      <p:scale>
        <a:sx n="33" d="100"/>
        <a:sy n="33" d="100"/>
      </p:scale>
      <p:origin x="0" y="6928"/>
    </p:cViewPr>
  </p:outlineViewPr>
  <p:notesTextViewPr>
    <p:cViewPr>
      <p:scale>
        <a:sx n="100" d="100"/>
        <a:sy n="100" d="100"/>
      </p:scale>
      <p:origin x="0" y="0"/>
    </p:cViewPr>
  </p:notesTextViewPr>
  <p:sorterViewPr>
    <p:cViewPr varScale="1">
      <p:scale>
        <a:sx n="100" d="100"/>
        <a:sy n="100" d="100"/>
      </p:scale>
      <p:origin x="0" y="136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notesMaster" Target="notesMasters/notesMaster1.xml"/><Relationship Id="rId90"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charset="0"/>
              </a:defRPr>
            </a:lvl1pPr>
          </a:lstStyle>
          <a:p>
            <a:pPr>
              <a:defRPr/>
            </a:pPr>
            <a:fld id="{0E807DA4-83AC-294E-96F3-05F2B06B9A52}" type="slidenum">
              <a:rPr lang="en-US" altLang="ja-JP"/>
              <a:pPr>
                <a:defRPr/>
              </a:pPr>
              <a:t>‹#›</a:t>
            </a:fld>
            <a:endParaRPr lang="en-US" altLang="ja-JP"/>
          </a:p>
        </p:txBody>
      </p:sp>
    </p:spTree>
    <p:extLst>
      <p:ext uri="{BB962C8B-B14F-4D97-AF65-F5344CB8AC3E}">
        <p14:creationId xmlns:p14="http://schemas.microsoft.com/office/powerpoint/2010/main" val="1579804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C2E6496C-3AB7-0944-B4AE-EAE7D0555BEB}" type="slidenum">
              <a:rPr lang="en-US"/>
              <a:pPr>
                <a:defRPr/>
              </a:pPr>
              <a:t>‹#›</a:t>
            </a:fld>
            <a:endParaRPr lang="en-US"/>
          </a:p>
        </p:txBody>
      </p:sp>
    </p:spTree>
    <p:extLst>
      <p:ext uri="{BB962C8B-B14F-4D97-AF65-F5344CB8AC3E}">
        <p14:creationId xmlns:p14="http://schemas.microsoft.com/office/powerpoint/2010/main" val="3674817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2pPr>
    <a:lvl3pPr marL="9144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3pPr>
    <a:lvl4pPr marL="13716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4pPr>
    <a:lvl5pPr marL="18288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What issue confounds you right now?</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If you could ask God a personal question about your life, what would you ask?</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effectLst/>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We</a:t>
            </a:r>
            <a:r>
              <a:rPr lang="en-SG" baseline="0">
                <a:latin typeface="Arial"/>
                <a:cs typeface="Arial"/>
              </a:rPr>
              <a:t> all know the value of a godly mother, so..</a:t>
            </a:r>
            <a:r>
              <a:rPr lang="en-SG">
                <a:latin typeface="Arial"/>
                <a:cs typeface="Arial"/>
              </a:rPr>
              <a:t>. </a:t>
            </a:r>
            <a:endParaRPr lang="en-US">
              <a:latin typeface="Arial"/>
              <a:cs typeface="Arial"/>
            </a:endParaRPr>
          </a:p>
          <a:p>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12</a:t>
            </a:fld>
            <a:endParaRPr lang="en-US"/>
          </a:p>
        </p:txBody>
      </p:sp>
    </p:spTree>
    <p:extLst>
      <p:ext uri="{BB962C8B-B14F-4D97-AF65-F5344CB8AC3E}">
        <p14:creationId xmlns:p14="http://schemas.microsoft.com/office/powerpoint/2010/main" val="332491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a:effectLst/>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I can imagine someone saying, “Lord, why did you take my mother when I was young?”</a:t>
            </a:r>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SG">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Others might wonder why they can’t find a job—or why their nice boss was replaced with a mean boss. </a:t>
            </a:r>
            <a:endParaRPr lang="en-US">
              <a:latin typeface="Arial"/>
              <a:cs typeface="Arial"/>
            </a:endParaRPr>
          </a:p>
          <a:p>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can we handle these injustices without turning into cynics? Basically…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C9FC2D-651B-1C4A-B049-90FC20B0B4E0}" type="slidenum">
              <a:rPr lang="en-US" sz="1200"/>
              <a:pPr/>
              <a:t>17</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明朝" charset="0"/>
              <a:cs typeface="Arial"/>
            </a:endParaRPr>
          </a:p>
          <a:p>
            <a:pPr eaLnBrk="1" hangingPunct="1"/>
            <a:r>
              <a:rPr kumimoji="1" lang="en-US" sz="1200" kern="1200">
                <a:solidFill>
                  <a:schemeClr val="tx1"/>
                </a:solidFill>
                <a:effectLst/>
                <a:latin typeface="Arial"/>
                <a:ea typeface="ＭＳ Ｐ明朝" pitchFamily="24" charset="-128"/>
                <a:cs typeface="Arial"/>
              </a:rPr>
              <a:t>Today we enter into a time in Israel’s divided kingdom when Judah recently saw their godly king Josiah killed. </a:t>
            </a:r>
            <a:endParaRPr lang="en-US">
              <a:latin typeface="Arial"/>
              <a:ea typeface="ＭＳ Ｐ明朝"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18</a:t>
            </a:fld>
            <a:endParaRPr lang="en-US"/>
          </a:p>
        </p:txBody>
      </p:sp>
    </p:spTree>
    <p:extLst>
      <p:ext uri="{BB962C8B-B14F-4D97-AF65-F5344CB8AC3E}">
        <p14:creationId xmlns:p14="http://schemas.microsoft.com/office/powerpoint/2010/main" val="3363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It was in their last years during the time when an obscure prophet named Habakkuk lived. We know that from Habakkuk 1:1—“This is the message that the prophet Habakkuk received in a vision.”</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Speakers often tell audiences what they know. </a:t>
            </a:r>
          </a:p>
          <a:p>
            <a:r>
              <a:rPr kumimoji="1" lang="en-US" sz="1200" kern="1200" dirty="0">
                <a:solidFill>
                  <a:schemeClr val="tx1"/>
                </a:solidFill>
                <a:effectLst/>
                <a:latin typeface="Arial"/>
                <a:ea typeface="ＭＳ Ｐ明朝" pitchFamily="24" charset="-128"/>
                <a:cs typeface="Arial"/>
              </a:rPr>
              <a:t>• However, today I will tell you what I do </a:t>
            </a:r>
            <a:r>
              <a:rPr kumimoji="1" lang="en-US" sz="1200" b="1" i="1" kern="1200" dirty="0">
                <a:solidFill>
                  <a:schemeClr val="tx1"/>
                </a:solidFill>
                <a:effectLst/>
                <a:latin typeface="Arial"/>
                <a:ea typeface="ＭＳ Ｐ明朝" pitchFamily="24" charset="-128"/>
                <a:cs typeface="Arial"/>
              </a:rPr>
              <a:t>not</a:t>
            </a:r>
            <a:r>
              <a:rPr kumimoji="1" lang="en-US" sz="1200" kern="1200" dirty="0">
                <a:solidFill>
                  <a:schemeClr val="tx1"/>
                </a:solidFill>
                <a:effectLst/>
                <a:latin typeface="Arial"/>
                <a:ea typeface="ＭＳ Ｐ明朝" pitchFamily="24" charset="-128"/>
                <a:cs typeface="Arial"/>
              </a:rPr>
              <a:t> know</a:t>
            </a:r>
            <a:r>
              <a:rPr kumimoji="1" lang="en-SG" sz="1200" kern="1200" dirty="0">
                <a:solidFill>
                  <a:schemeClr val="tx1"/>
                </a:solidFill>
                <a:effectLst/>
                <a:latin typeface="Arial"/>
                <a:ea typeface="ＭＳ Ｐ明朝" pitchFamily="24" charset="-128"/>
                <a:cs typeface="Arial"/>
              </a:rPr>
              <a:t>.</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BCD983-D809-5042-9AFD-22C95DEACE90}" type="slidenum">
              <a:rPr lang="en-US" sz="1200"/>
              <a:pPr/>
              <a:t>20</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21</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23</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26</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7A3130E-9DB1-0742-9DA7-1FF840EE0A70}" type="slidenum">
              <a:rPr lang="en-US" sz="1200"/>
              <a:pPr/>
              <a:t>28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Why is the word “abbreviate” so long? I don’t know!</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C1D4969-A2C8-2F40-AB0A-7AFAC0590230}" type="slidenum">
              <a:rPr lang="en-US" sz="1200">
                <a:solidFill>
                  <a:prstClr val="black"/>
                </a:solidFill>
              </a:rPr>
              <a:pPr/>
              <a:t>34</a:t>
            </a:fld>
            <a:endParaRPr lang="en-US" sz="1200">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35</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9BB9EDD-D4A5-8E44-882F-75A7B35BBC7C}" type="slidenum">
              <a:rPr lang="en-US" sz="1200">
                <a:solidFill>
                  <a:srgbClr val="000000"/>
                </a:solidFill>
              </a:rPr>
              <a:pPr/>
              <a:t>40</a:t>
            </a:fld>
            <a:endParaRPr lang="en-US" sz="1200">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Why is the word “pronunciation” so difficult to say? I don’t know! </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56</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60</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2F30B5-FD5F-6340-9757-D9C2D0D0EC3C}" type="slidenum">
              <a:rPr lang="en-US" sz="1200"/>
              <a:pPr/>
              <a:t>62</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a:effectLst/>
              </a:rPr>
              <a:t>Singapore is home to two of the world</a:t>
            </a:r>
            <a:r>
              <a:rPr lang="uk-UA">
                <a:effectLst/>
              </a:rPr>
              <a:t>'</a:t>
            </a:r>
            <a:r>
              <a:rPr lang="en-US">
                <a:effectLst/>
              </a:rPr>
              <a:t>s three most expensive buildings</a:t>
            </a:r>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63</a:t>
            </a:fld>
            <a:endParaRPr lang="en-US"/>
          </a:p>
        </p:txBody>
      </p:sp>
    </p:spTree>
    <p:extLst>
      <p:ext uri="{BB962C8B-B14F-4D97-AF65-F5344CB8AC3E}">
        <p14:creationId xmlns:p14="http://schemas.microsoft.com/office/powerpoint/2010/main" val="2204393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765A79-3F88-DC4B-AF40-1EC4E8F955EF}" type="slidenum">
              <a:rPr lang="en-US" sz="1200"/>
              <a:pPr/>
              <a:t>66</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I often hear people say “pro-noun-ci-a-</a:t>
            </a:r>
            <a:r>
              <a:rPr kumimoji="1" lang="en-US" sz="1200" kern="1200" dirty="0" err="1">
                <a:solidFill>
                  <a:schemeClr val="tx1"/>
                </a:solidFill>
                <a:effectLst/>
                <a:latin typeface="Arial"/>
                <a:ea typeface="ＭＳ Ｐ明朝" pitchFamily="24" charset="-128"/>
                <a:cs typeface="Arial"/>
              </a:rPr>
              <a:t>tion</a:t>
            </a:r>
            <a:r>
              <a:rPr kumimoji="1" lang="en-US" sz="1200" kern="1200" dirty="0">
                <a:solidFill>
                  <a:schemeClr val="tx1"/>
                </a:solidFill>
                <a:effectLst/>
                <a:latin typeface="Arial"/>
                <a:ea typeface="ＭＳ Ｐ明朝" pitchFamily="24" charset="-128"/>
                <a:cs typeface="Arial"/>
              </a:rPr>
              <a:t>,” but I’m not sure why either way is so tough to say.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998E51-A201-CB49-A6AC-FFF0570A4E90}" type="slidenum">
              <a:rPr lang="en-US" sz="1200"/>
              <a:pPr/>
              <a:t>70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59707F-BB35-D946-9BF1-1E1C59E3BA13}" type="slidenum">
              <a:rPr lang="en-US" sz="1200">
                <a:solidFill>
                  <a:srgbClr val="000000"/>
                </a:solidFill>
              </a:rPr>
              <a:pPr/>
              <a:t>81</a:t>
            </a:fld>
            <a:endParaRPr 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On a more serious note, while many here in Singapore see their entire family trust Christ, I don’t know why my parents haven’t learned to genuinely love Jesus even though I have prayed for them for 45 years.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EDB5B-6835-9B40-B530-D4ABD7914D6E}" type="slidenum">
              <a:rPr lang="en-US">
                <a:solidFill>
                  <a:prstClr val="black"/>
                </a:solidFill>
              </a:rPr>
              <a:pPr>
                <a:defRPr/>
              </a:pPr>
              <a:t>91</a:t>
            </a:fld>
            <a:endParaRPr lang="en-US">
              <a:solidFill>
                <a:prstClr val="black"/>
              </a:solidFill>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B7BA3-5086-7D42-9F07-D5C834B683F2}" type="slidenum">
              <a:rPr lang="en-US">
                <a:solidFill>
                  <a:prstClr val="black"/>
                </a:solidFill>
              </a:rPr>
              <a:pPr>
                <a:defRPr/>
              </a:pPr>
              <a:t>92</a:t>
            </a:fld>
            <a:endParaRPr lang="en-US">
              <a:solidFill>
                <a:prstClr val="black"/>
              </a:solidFill>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algn="l" eaLnBrk="1" hangingPunct="1">
              <a:spcBef>
                <a:spcPts val="1200"/>
              </a:spcBef>
              <a:spcAft>
                <a:spcPts val="300"/>
              </a:spcAft>
            </a:pPr>
            <a:r>
              <a:rPr kumimoji="1" lang="en-US" sz="1200" kern="1200" dirty="0">
                <a:solidFill>
                  <a:schemeClr val="tx1"/>
                </a:solidFill>
                <a:effectLst/>
                <a:latin typeface="Arial"/>
                <a:ea typeface="ＭＳ Ｐ明朝" pitchFamily="24" charset="-128"/>
                <a:cs typeface="Arial"/>
              </a:rPr>
              <a:t>Also, why don’t our families passionately love Jesus?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C9F5EA-4B96-F24A-9315-C8A71A450711}" type="slidenum">
              <a:rPr lang="en-US" sz="1200">
                <a:solidFill>
                  <a:srgbClr val="000000"/>
                </a:solidFill>
              </a:rPr>
              <a:pPr/>
              <a:t>105</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do ungodly people always seem to have more money than the godly? I also can’t tell you the answer.</a:t>
            </a:r>
            <a:r>
              <a:rPr lang="en-SG">
                <a:effectLst/>
                <a:latin typeface="Arial"/>
                <a:cs typeface="Arial"/>
              </a:rPr>
              <a:t> </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 also can’t tell you the reason for a lot of other things. Honestly, it seems like in some ways, I have more questions than answers!</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6200" y="8867001"/>
            <a:ext cx="29718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pPr>
                <a:defRPr/>
              </a:pPr>
              <a:t>‹#›</a:t>
            </a:fld>
            <a:endParaRPr lang="en-US"/>
          </a:p>
        </p:txBody>
      </p:sp>
    </p:spTree>
    <p:extLst>
      <p:ext uri="{BB962C8B-B14F-4D97-AF65-F5344CB8AC3E}">
        <p14:creationId xmlns:p14="http://schemas.microsoft.com/office/powerpoint/2010/main" val="375943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pPr>
                <a:defRPr/>
              </a:pPr>
              <a:t>‹#›</a:t>
            </a:fld>
            <a:endParaRPr lang="en-US"/>
          </a:p>
        </p:txBody>
      </p:sp>
    </p:spTree>
    <p:extLst>
      <p:ext uri="{BB962C8B-B14F-4D97-AF65-F5344CB8AC3E}">
        <p14:creationId xmlns:p14="http://schemas.microsoft.com/office/powerpoint/2010/main" val="520414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94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104680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74965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94851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3298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785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27833399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97915255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272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95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pPr>
                <a:defRPr/>
              </a:pPr>
              <a:t>‹#›</a:t>
            </a:fld>
            <a:endParaRPr lang="en-US"/>
          </a:p>
        </p:txBody>
      </p:sp>
    </p:spTree>
    <p:extLst>
      <p:ext uri="{BB962C8B-B14F-4D97-AF65-F5344CB8AC3E}">
        <p14:creationId xmlns:p14="http://schemas.microsoft.com/office/powerpoint/2010/main" val="3745588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91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039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4257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586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824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6869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7366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021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56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09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45D540-3F5F-534F-81CD-F3C4C628B4E9}" type="slidenum">
              <a:rPr lang="en-US" altLang="ja-JP"/>
              <a:pPr>
                <a:defRPr/>
              </a:pPr>
              <a:t>‹#›</a:t>
            </a:fld>
            <a:endParaRPr lang="en-US" altLang="ja-JP"/>
          </a:p>
        </p:txBody>
      </p:sp>
    </p:spTree>
    <p:extLst>
      <p:ext uri="{BB962C8B-B14F-4D97-AF65-F5344CB8AC3E}">
        <p14:creationId xmlns:p14="http://schemas.microsoft.com/office/powerpoint/2010/main" val="1741889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6062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5291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31192901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39040354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20659552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25322861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22281424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2121126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8408744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493043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a:pPr>
                <a:defRPr/>
              </a:pPr>
              <a:t>‹#›</a:t>
            </a:fld>
            <a:endParaRPr lang="en-US" altLang="ja-JP"/>
          </a:p>
        </p:txBody>
      </p:sp>
    </p:spTree>
    <p:extLst>
      <p:ext uri="{BB962C8B-B14F-4D97-AF65-F5344CB8AC3E}">
        <p14:creationId xmlns:p14="http://schemas.microsoft.com/office/powerpoint/2010/main" val="2760568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29223902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6151036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19375039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85728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21387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76936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6311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41254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664593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6980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a:pPr>
                <a:defRPr/>
              </a:pPr>
              <a:t>‹#›</a:t>
            </a:fld>
            <a:endParaRPr lang="en-US" altLang="ja-JP"/>
          </a:p>
        </p:txBody>
      </p:sp>
    </p:spTree>
    <p:extLst>
      <p:ext uri="{BB962C8B-B14F-4D97-AF65-F5344CB8AC3E}">
        <p14:creationId xmlns:p14="http://schemas.microsoft.com/office/powerpoint/2010/main" val="33994446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48593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067725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2634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97982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59258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172820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888515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18403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979820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87017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a:pPr>
                <a:defRPr/>
              </a:pPr>
              <a:t>‹#›</a:t>
            </a:fld>
            <a:endParaRPr lang="en-US" altLang="ja-JP"/>
          </a:p>
        </p:txBody>
      </p:sp>
    </p:spTree>
    <p:extLst>
      <p:ext uri="{BB962C8B-B14F-4D97-AF65-F5344CB8AC3E}">
        <p14:creationId xmlns:p14="http://schemas.microsoft.com/office/powerpoint/2010/main" val="3294353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160351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221017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228478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7481151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501419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714004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14966117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a:pPr>
                <a:defRPr/>
              </a:pPr>
              <a:t>‹#›</a:t>
            </a:fld>
            <a:endParaRPr lang="en-US" altLang="ja-JP"/>
          </a:p>
        </p:txBody>
      </p:sp>
    </p:spTree>
    <p:extLst>
      <p:ext uri="{BB962C8B-B14F-4D97-AF65-F5344CB8AC3E}">
        <p14:creationId xmlns:p14="http://schemas.microsoft.com/office/powerpoint/2010/main" val="3078385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a:pPr>
                <a:defRPr/>
              </a:pPr>
              <a:t>‹#›</a:t>
            </a:fld>
            <a:endParaRPr lang="en-US" altLang="ja-JP"/>
          </a:p>
        </p:txBody>
      </p:sp>
    </p:spTree>
    <p:extLst>
      <p:ext uri="{BB962C8B-B14F-4D97-AF65-F5344CB8AC3E}">
        <p14:creationId xmlns:p14="http://schemas.microsoft.com/office/powerpoint/2010/main" val="2384002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a:pPr>
                <a:defRPr/>
              </a:pPr>
              <a:t>‹#›</a:t>
            </a:fld>
            <a:endParaRPr lang="en-US" altLang="ja-JP"/>
          </a:p>
        </p:txBody>
      </p:sp>
    </p:spTree>
    <p:extLst>
      <p:ext uri="{BB962C8B-B14F-4D97-AF65-F5344CB8AC3E}">
        <p14:creationId xmlns:p14="http://schemas.microsoft.com/office/powerpoint/2010/main" val="194029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a:pPr>
                <a:defRPr/>
              </a:pPr>
              <a:t>‹#›</a:t>
            </a:fld>
            <a:endParaRPr lang="en-US" altLang="ja-JP"/>
          </a:p>
        </p:txBody>
      </p:sp>
    </p:spTree>
    <p:extLst>
      <p:ext uri="{BB962C8B-B14F-4D97-AF65-F5344CB8AC3E}">
        <p14:creationId xmlns:p14="http://schemas.microsoft.com/office/powerpoint/2010/main" val="1524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pPr>
                <a:defRPr/>
              </a:pPr>
              <a:t>‹#›</a:t>
            </a:fld>
            <a:endParaRPr lang="en-US"/>
          </a:p>
        </p:txBody>
      </p:sp>
    </p:spTree>
    <p:extLst>
      <p:ext uri="{BB962C8B-B14F-4D97-AF65-F5344CB8AC3E}">
        <p14:creationId xmlns:p14="http://schemas.microsoft.com/office/powerpoint/2010/main" val="246563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a:pPr>
                <a:defRPr/>
              </a:pPr>
              <a:t>‹#›</a:t>
            </a:fld>
            <a:endParaRPr lang="en-US" altLang="ja-JP"/>
          </a:p>
        </p:txBody>
      </p:sp>
    </p:spTree>
    <p:extLst>
      <p:ext uri="{BB962C8B-B14F-4D97-AF65-F5344CB8AC3E}">
        <p14:creationId xmlns:p14="http://schemas.microsoft.com/office/powerpoint/2010/main" val="353549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a:pPr>
                <a:defRPr/>
              </a:pPr>
              <a:t>‹#›</a:t>
            </a:fld>
            <a:endParaRPr lang="en-US" altLang="ja-JP"/>
          </a:p>
        </p:txBody>
      </p:sp>
    </p:spTree>
    <p:extLst>
      <p:ext uri="{BB962C8B-B14F-4D97-AF65-F5344CB8AC3E}">
        <p14:creationId xmlns:p14="http://schemas.microsoft.com/office/powerpoint/2010/main" val="410536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a:pPr>
                <a:defRPr/>
              </a:pPr>
              <a:t>‹#›</a:t>
            </a:fld>
            <a:endParaRPr lang="en-US" altLang="ja-JP"/>
          </a:p>
        </p:txBody>
      </p:sp>
    </p:spTree>
    <p:extLst>
      <p:ext uri="{BB962C8B-B14F-4D97-AF65-F5344CB8AC3E}">
        <p14:creationId xmlns:p14="http://schemas.microsoft.com/office/powerpoint/2010/main" val="2621816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1931550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3462077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2259882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9C80341-C7A8-5641-87B4-6C351C8827FD}" type="slidenum">
              <a:rPr lang="en-US"/>
              <a:pPr>
                <a:defRPr/>
              </a:pPr>
              <a:t>‹#›</a:t>
            </a:fld>
            <a:endParaRPr lang="en-US"/>
          </a:p>
        </p:txBody>
      </p:sp>
    </p:spTree>
    <p:extLst>
      <p:ext uri="{BB962C8B-B14F-4D97-AF65-F5344CB8AC3E}">
        <p14:creationId xmlns:p14="http://schemas.microsoft.com/office/powerpoint/2010/main" val="2518812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497042C-1B7A-504B-8072-92D2E2768F27}" type="slidenum">
              <a:rPr lang="en-US"/>
              <a:pPr>
                <a:defRPr/>
              </a:pPr>
              <a:t>‹#›</a:t>
            </a:fld>
            <a:endParaRPr lang="en-US"/>
          </a:p>
        </p:txBody>
      </p:sp>
    </p:spTree>
    <p:extLst>
      <p:ext uri="{BB962C8B-B14F-4D97-AF65-F5344CB8AC3E}">
        <p14:creationId xmlns:p14="http://schemas.microsoft.com/office/powerpoint/2010/main" val="3789829932"/>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1284227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60435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pPr>
                <a:defRPr/>
              </a:pPr>
              <a:t>‹#›</a:t>
            </a:fld>
            <a:endParaRPr lang="en-US"/>
          </a:p>
        </p:txBody>
      </p:sp>
    </p:spTree>
    <p:extLst>
      <p:ext uri="{BB962C8B-B14F-4D97-AF65-F5344CB8AC3E}">
        <p14:creationId xmlns:p14="http://schemas.microsoft.com/office/powerpoint/2010/main" val="779933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Tahoma" charset="0"/>
              </a:defRPr>
            </a:lvl1pPr>
          </a:lstStyle>
          <a:p>
            <a:pPr>
              <a:defRPr/>
            </a:pPr>
            <a:fld id="{DEEA1A16-9C0A-864E-96D6-78B0BA09E901}" type="slidenum">
              <a:rPr lang="en-US"/>
              <a:pPr>
                <a:defRPr/>
              </a:pPr>
              <a:t>‹#›</a:t>
            </a:fld>
            <a:endParaRPr lang="en-US"/>
          </a:p>
        </p:txBody>
      </p:sp>
    </p:spTree>
    <p:extLst>
      <p:ext uri="{BB962C8B-B14F-4D97-AF65-F5344CB8AC3E}">
        <p14:creationId xmlns:p14="http://schemas.microsoft.com/office/powerpoint/2010/main" val="41728622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6D457071-51CE-E24B-B20D-C861F7AD9FB7}" type="slidenum">
              <a:rPr lang="en-US"/>
              <a:pPr>
                <a:defRPr/>
              </a:pPr>
              <a:t>‹#›</a:t>
            </a:fld>
            <a:endParaRPr lang="en-US"/>
          </a:p>
        </p:txBody>
      </p:sp>
    </p:spTree>
    <p:extLst>
      <p:ext uri="{BB962C8B-B14F-4D97-AF65-F5344CB8AC3E}">
        <p14:creationId xmlns:p14="http://schemas.microsoft.com/office/powerpoint/2010/main" val="42243986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EC680B18-188A-964B-98EC-11471C86F7E3}" type="slidenum">
              <a:rPr lang="en-US"/>
              <a:pPr>
                <a:defRPr/>
              </a:pPr>
              <a:t>‹#›</a:t>
            </a:fld>
            <a:endParaRPr lang="en-US"/>
          </a:p>
        </p:txBody>
      </p:sp>
    </p:spTree>
    <p:extLst>
      <p:ext uri="{BB962C8B-B14F-4D97-AF65-F5344CB8AC3E}">
        <p14:creationId xmlns:p14="http://schemas.microsoft.com/office/powerpoint/2010/main" val="5080531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4BE5A7C4-D003-724F-BA91-E199F89E1513}" type="slidenum">
              <a:rPr lang="en-US"/>
              <a:pPr>
                <a:defRPr/>
              </a:pPr>
              <a:t>‹#›</a:t>
            </a:fld>
            <a:endParaRPr lang="en-US"/>
          </a:p>
        </p:txBody>
      </p:sp>
    </p:spTree>
    <p:extLst>
      <p:ext uri="{BB962C8B-B14F-4D97-AF65-F5344CB8AC3E}">
        <p14:creationId xmlns:p14="http://schemas.microsoft.com/office/powerpoint/2010/main" val="9249372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ahoma" charset="0"/>
              </a:defRPr>
            </a:lvl1pPr>
          </a:lstStyle>
          <a:p>
            <a:pPr>
              <a:defRPr/>
            </a:pPr>
            <a:fld id="{37012101-5850-594C-8323-5D2FC514D69A}" type="slidenum">
              <a:rPr lang="en-US"/>
              <a:pPr>
                <a:defRPr/>
              </a:pPr>
              <a:t>‹#›</a:t>
            </a:fld>
            <a:endParaRPr lang="en-US"/>
          </a:p>
        </p:txBody>
      </p:sp>
    </p:spTree>
    <p:extLst>
      <p:ext uri="{BB962C8B-B14F-4D97-AF65-F5344CB8AC3E}">
        <p14:creationId xmlns:p14="http://schemas.microsoft.com/office/powerpoint/2010/main" val="14563311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ahoma" charset="0"/>
              </a:defRPr>
            </a:lvl1pPr>
          </a:lstStyle>
          <a:p>
            <a:pPr>
              <a:defRPr/>
            </a:pPr>
            <a:fld id="{71F30887-E4BF-0641-905B-292EF91918BC}" type="slidenum">
              <a:rPr lang="en-US"/>
              <a:pPr>
                <a:defRPr/>
              </a:pPr>
              <a:t>‹#›</a:t>
            </a:fld>
            <a:endParaRPr lang="en-US"/>
          </a:p>
        </p:txBody>
      </p:sp>
    </p:spTree>
    <p:extLst>
      <p:ext uri="{BB962C8B-B14F-4D97-AF65-F5344CB8AC3E}">
        <p14:creationId xmlns:p14="http://schemas.microsoft.com/office/powerpoint/2010/main" val="35512891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ahoma" charset="0"/>
              </a:defRPr>
            </a:lvl1pPr>
          </a:lstStyle>
          <a:p>
            <a:pPr>
              <a:defRPr/>
            </a:pPr>
            <a:fld id="{376E9AFC-961E-1349-8E44-DBEDE5DCFFBC}" type="slidenum">
              <a:rPr lang="en-US"/>
              <a:pPr>
                <a:defRPr/>
              </a:pPr>
              <a:t>‹#›</a:t>
            </a:fld>
            <a:endParaRPr lang="en-US"/>
          </a:p>
        </p:txBody>
      </p:sp>
    </p:spTree>
    <p:extLst>
      <p:ext uri="{BB962C8B-B14F-4D97-AF65-F5344CB8AC3E}">
        <p14:creationId xmlns:p14="http://schemas.microsoft.com/office/powerpoint/2010/main" val="41491715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DC2AC11E-EAA0-1B49-A5F5-384361C4006E}" type="slidenum">
              <a:rPr lang="en-US"/>
              <a:pPr>
                <a:defRPr/>
              </a:pPr>
              <a:t>‹#›</a:t>
            </a:fld>
            <a:endParaRPr lang="en-US"/>
          </a:p>
        </p:txBody>
      </p:sp>
    </p:spTree>
    <p:extLst>
      <p:ext uri="{BB962C8B-B14F-4D97-AF65-F5344CB8AC3E}">
        <p14:creationId xmlns:p14="http://schemas.microsoft.com/office/powerpoint/2010/main" val="20884873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F101A71D-8307-E240-81E0-EEE96B2018BA}" type="slidenum">
              <a:rPr lang="en-US"/>
              <a:pPr>
                <a:defRPr/>
              </a:pPr>
              <a:t>‹#›</a:t>
            </a:fld>
            <a:endParaRPr lang="en-US"/>
          </a:p>
        </p:txBody>
      </p:sp>
    </p:spTree>
    <p:extLst>
      <p:ext uri="{BB962C8B-B14F-4D97-AF65-F5344CB8AC3E}">
        <p14:creationId xmlns:p14="http://schemas.microsoft.com/office/powerpoint/2010/main" val="19918392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D1ADA4D1-B2B3-F140-AC57-7109DA871B46}" type="slidenum">
              <a:rPr lang="en-US"/>
              <a:pPr>
                <a:defRPr/>
              </a:pPr>
              <a:t>‹#›</a:t>
            </a:fld>
            <a:endParaRPr lang="en-US"/>
          </a:p>
        </p:txBody>
      </p:sp>
    </p:spTree>
    <p:extLst>
      <p:ext uri="{BB962C8B-B14F-4D97-AF65-F5344CB8AC3E}">
        <p14:creationId xmlns:p14="http://schemas.microsoft.com/office/powerpoint/2010/main" val="8237731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pPr>
                <a:defRPr/>
              </a:pPr>
              <a:t>‹#›</a:t>
            </a:fld>
            <a:endParaRPr lang="en-US"/>
          </a:p>
        </p:txBody>
      </p:sp>
    </p:spTree>
    <p:extLst>
      <p:ext uri="{BB962C8B-B14F-4D97-AF65-F5344CB8AC3E}">
        <p14:creationId xmlns:p14="http://schemas.microsoft.com/office/powerpoint/2010/main" val="900219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59C3D30B-C27B-2C44-B6E0-43205D827D3C}" type="slidenum">
              <a:rPr lang="en-US"/>
              <a:pPr>
                <a:defRPr/>
              </a:pPr>
              <a:t>‹#›</a:t>
            </a:fld>
            <a:endParaRPr lang="en-US"/>
          </a:p>
        </p:txBody>
      </p:sp>
    </p:spTree>
    <p:extLst>
      <p:ext uri="{BB962C8B-B14F-4D97-AF65-F5344CB8AC3E}">
        <p14:creationId xmlns:p14="http://schemas.microsoft.com/office/powerpoint/2010/main" val="180869785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90419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4727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608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1776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4176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086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335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3870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451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pPr>
                <a:defRPr/>
              </a:pPr>
              <a:t>‹#›</a:t>
            </a:fld>
            <a:endParaRPr lang="en-US"/>
          </a:p>
        </p:txBody>
      </p:sp>
    </p:spTree>
    <p:extLst>
      <p:ext uri="{BB962C8B-B14F-4D97-AF65-F5344CB8AC3E}">
        <p14:creationId xmlns:p14="http://schemas.microsoft.com/office/powerpoint/2010/main" val="124071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7567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6879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5070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0714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95012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22766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5537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37174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255639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6755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pPr>
                <a:defRPr/>
              </a:pPr>
              <a:t>‹#›</a:t>
            </a:fld>
            <a:endParaRPr lang="en-US"/>
          </a:p>
        </p:txBody>
      </p:sp>
    </p:spTree>
    <p:extLst>
      <p:ext uri="{BB962C8B-B14F-4D97-AF65-F5344CB8AC3E}">
        <p14:creationId xmlns:p14="http://schemas.microsoft.com/office/powerpoint/2010/main" val="4140708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55871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0022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24354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463678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10/1/19</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140955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073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975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1775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4689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75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pPr>
                <a:defRPr/>
              </a:pPr>
              <a:t>‹#›</a:t>
            </a:fld>
            <a:endParaRPr lang="en-US"/>
          </a:p>
        </p:txBody>
      </p:sp>
    </p:spTree>
    <p:extLst>
      <p:ext uri="{BB962C8B-B14F-4D97-AF65-F5344CB8AC3E}">
        <p14:creationId xmlns:p14="http://schemas.microsoft.com/office/powerpoint/2010/main" val="906220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8335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310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15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94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5867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9612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755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292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7089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3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pPr>
                <a:defRPr/>
              </a:pPr>
              <a:t>‹#›</a:t>
            </a:fld>
            <a:endParaRPr lang="en-US"/>
          </a:p>
        </p:txBody>
      </p:sp>
    </p:spTree>
    <p:extLst>
      <p:ext uri="{BB962C8B-B14F-4D97-AF65-F5344CB8AC3E}">
        <p14:creationId xmlns:p14="http://schemas.microsoft.com/office/powerpoint/2010/main" val="1228497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8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971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8418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666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242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14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94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242783"/>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6131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9746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pPr>
                <a:defRPr/>
              </a:pPr>
              <a:t>‹#›</a:t>
            </a:fld>
            <a:endParaRPr lang="en-US"/>
          </a:p>
        </p:txBody>
      </p:sp>
    </p:spTree>
    <p:extLst>
      <p:ext uri="{BB962C8B-B14F-4D97-AF65-F5344CB8AC3E}">
        <p14:creationId xmlns:p14="http://schemas.microsoft.com/office/powerpoint/2010/main" val="988938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82289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75190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95702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61790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9282"/>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95704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958547"/>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52696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39242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2158862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3.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17" Type="http://schemas.openxmlformats.org/officeDocument/2006/relationships/image" Target="../media/image7.png"/><Relationship Id="rId2" Type="http://schemas.openxmlformats.org/officeDocument/2006/relationships/slideLayout" Target="../slideLayouts/slideLayout146.xml"/><Relationship Id="rId16" Type="http://schemas.openxmlformats.org/officeDocument/2006/relationships/image" Target="../media/image6.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5.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457200" fontAlgn="auto">
              <a:spcBef>
                <a:spcPts val="0"/>
              </a:spcBef>
              <a:spcAft>
                <a:spcPts val="0"/>
              </a:spcAft>
            </a:pPr>
            <a:fld id="{52F367E4-7E1D-FF4E-AF00-438FDA6547A0}" type="datetimeFigureOut">
              <a:rPr lang="en-US" smtClean="0">
                <a:latin typeface="Arial"/>
                <a:ea typeface="SimSun"/>
              </a:rPr>
              <a:pPr defTabSz="457200" fontAlgn="auto">
                <a:spcBef>
                  <a:spcPts val="0"/>
                </a:spcBef>
                <a:spcAft>
                  <a:spcPts val="0"/>
                </a:spcAft>
              </a:pPr>
              <a:t>10/1/19</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457200" fontAlgn="auto">
              <a:spcBef>
                <a:spcPts val="0"/>
              </a:spcBef>
              <a:spcAft>
                <a:spcPts val="0"/>
              </a:spcAft>
            </a:pPr>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457200" fontAlgn="auto">
              <a:spcBef>
                <a:spcPts val="0"/>
              </a:spcBef>
              <a:spcAft>
                <a:spcPts val="0"/>
              </a:spcAft>
            </a:pPr>
            <a:fld id="{8C99E196-A115-2F47-A252-2B1A00B54207}" type="slidenum">
              <a:rPr lang="en-US" smtClean="0">
                <a:latin typeface="Arial"/>
                <a:ea typeface="SimSun"/>
              </a:rPr>
              <a:pPr defTabSz="457200" fontAlgn="auto">
                <a:spcBef>
                  <a:spcPts val="0"/>
                </a:spcBef>
                <a:spcAft>
                  <a:spcPts val="0"/>
                </a:spcAft>
              </a:pPr>
              <a:t>‹#›</a:t>
            </a:fld>
            <a:endParaRPr lang="en-US">
              <a:latin typeface="Arial"/>
              <a:ea typeface="SimSun"/>
            </a:endParaRPr>
          </a:p>
        </p:txBody>
      </p:sp>
    </p:spTree>
    <p:extLst>
      <p:ext uri="{BB962C8B-B14F-4D97-AF65-F5344CB8AC3E}">
        <p14:creationId xmlns:p14="http://schemas.microsoft.com/office/powerpoint/2010/main" val="1961601191"/>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10889392"/>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3415040"/>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54009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779754944"/>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54284735"/>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latin typeface="Times New Roman" charset="0"/>
              </a:rPr>
              <a:pPr>
                <a:defRPr/>
              </a:pPr>
              <a:t>‹#›</a:t>
            </a:fld>
            <a:endParaRPr lang="en-US" altLang="zh-CN">
              <a:latin typeface="Times New Roman" charset="0"/>
            </a:endParaRPr>
          </a:p>
        </p:txBody>
      </p:sp>
    </p:spTree>
    <p:extLst>
      <p:ext uri="{BB962C8B-B14F-4D97-AF65-F5344CB8AC3E}">
        <p14:creationId xmlns:p14="http://schemas.microsoft.com/office/powerpoint/2010/main" val="772656644"/>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pPr>
                <a:defRPr/>
              </a:pPr>
              <a:t>‹#›</a:t>
            </a:fld>
            <a:endParaRPr lang="en-US"/>
          </a:p>
        </p:txBody>
      </p:sp>
    </p:spTree>
    <p:extLst>
      <p:ext uri="{BB962C8B-B14F-4D97-AF65-F5344CB8AC3E}">
        <p14:creationId xmlns:p14="http://schemas.microsoft.com/office/powerpoint/2010/main" val="4109345671"/>
      </p:ext>
    </p:extLst>
  </p:cSld>
  <p:clrMap bg1="dk2" tx1="lt1" bg2="dk1"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latin typeface="Calisto MT"/>
                <a:cs typeface="ＭＳ Ｐゴシック"/>
              </a:rPr>
              <a:pPr algn="ctr">
                <a:defRPr/>
              </a:pPr>
              <a:t>‹#›</a:t>
            </a:fld>
            <a:endParaRPr lang="en-US">
              <a:latin typeface="Calisto MT"/>
              <a:cs typeface="ＭＳ Ｐゴシック"/>
            </a:endParaRPr>
          </a:p>
        </p:txBody>
      </p:sp>
    </p:spTree>
    <p:extLst>
      <p:ext uri="{BB962C8B-B14F-4D97-AF65-F5344CB8AC3E}">
        <p14:creationId xmlns:p14="http://schemas.microsoft.com/office/powerpoint/2010/main" val="344384909"/>
      </p:ext>
    </p:extLst>
  </p:cSld>
  <p:clrMap bg1="dk2" tx1="lt1" bg2="dk1"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735822788"/>
      </p:ext>
    </p:extLst>
  </p:cSld>
  <p:clrMap bg1="lt1" tx1="dk1" bg2="lt2" tx2="dk2" accent1="accent1" accent2="accent2" accent3="accent3" accent4="accent4" accent5="accent5" accent6="accent6" hlink="hlink" folHlink="folHlink"/>
  <p:sldLayoutIdLst>
    <p:sldLayoutId id="214748470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09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pitchFamily="24" charset="-128"/>
                <a:cs typeface="ＭＳ Ｐゴシック" pitchFamily="24" charset="-128"/>
              </a:defRPr>
            </a:lvl1pPr>
          </a:lstStyle>
          <a:p>
            <a:pPr>
              <a:defRPr/>
            </a:pPr>
            <a:endParaRPr lang="en-US" altLang="ja-JP"/>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pitchFamily="24" charset="-128"/>
                <a:cs typeface="ＭＳ Ｐゴシック" pitchFamily="24" charset="-128"/>
              </a:defRPr>
            </a:lvl1pPr>
          </a:lstStyle>
          <a:p>
            <a:pPr>
              <a:defRPr/>
            </a:pPr>
            <a:endParaRPr lang="en-US" altLang="ja-JP"/>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Times New Roman" charset="0"/>
              </a:defRPr>
            </a:lvl1pPr>
          </a:lstStyle>
          <a:p>
            <a:pPr>
              <a:defRPr/>
            </a:pPr>
            <a:fld id="{85DB58E5-6217-3A4E-ABCA-C6F71028629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5pPr>
      <a:lvl6pPr marL="4572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6pPr>
      <a:lvl7pPr marL="9144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7pPr>
      <a:lvl8pPr marL="13716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8pPr>
      <a:lvl9pPr marL="18288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560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35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338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E4D5B15-254B-3A4E-BD8E-7808DB27AC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424" r:id="rId3"/>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8600"/>
            <a:ext cx="8686800" cy="5943600"/>
            <a:chOff x="144" y="144"/>
            <a:chExt cx="5472" cy="3744"/>
          </a:xfrm>
        </p:grpSpPr>
        <p:sp>
          <p:nvSpPr>
            <p:cNvPr id="3994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6"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9939"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mn-ea"/>
                <a:cs typeface="+mn-cs"/>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charset="0"/>
                <a:ea typeface="+mn-ea"/>
                <a:cs typeface="+mn-cs"/>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814F2820-C4DD-6D4D-9498-A221A1ACF3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6426136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74.xml"/><Relationship Id="rId1" Type="http://schemas.openxmlformats.org/officeDocument/2006/relationships/slideLayout" Target="../slideLayouts/slideLayout156.xml"/><Relationship Id="rId4" Type="http://schemas.openxmlformats.org/officeDocument/2006/relationships/image" Target="../media/image85.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2.xml"/><Relationship Id="rId1" Type="http://schemas.openxmlformats.org/officeDocument/2006/relationships/slideLayout" Target="../slideLayouts/slideLayout25.xml"/><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0.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29.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2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1.xml"/><Relationship Id="rId1" Type="http://schemas.openxmlformats.org/officeDocument/2006/relationships/themeOverride" Target="../theme/themeOverr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46.xml"/><Relationship Id="rId4" Type="http://schemas.openxmlformats.org/officeDocument/2006/relationships/image" Target="../media/image76.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9340" y="5302398"/>
            <a:ext cx="915334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 Habakkuk</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6600" b="1" dirty="0">
                <a:solidFill>
                  <a:srgbClr val="000000"/>
                </a:solidFill>
                <a:effectLst/>
                <a:latin typeface="Arial" charset="0"/>
                <a:ea typeface="ＭＳ Ｐゴシック" charset="0"/>
                <a:cs typeface="ＭＳ Ｐゴシック" charset="0"/>
              </a:rPr>
              <a:t>Be </a:t>
            </a:r>
            <a:r>
              <a:rPr lang="en-US" sz="9600" b="1" i="1" dirty="0">
                <a:effectLst>
                  <a:glow rad="609600">
                    <a:srgbClr val="000090">
                      <a:alpha val="75000"/>
                    </a:srgbClr>
                  </a:glow>
                </a:effectLst>
                <a:latin typeface="Arial" charset="0"/>
                <a:ea typeface="ＭＳ Ｐゴシック" charset="0"/>
                <a:cs typeface="ＭＳ Ｐゴシック" charset="0"/>
              </a:rPr>
              <a:t>Amazed</a:t>
            </a:r>
            <a:endParaRPr lang="en-US" sz="66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795947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Perplexed?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1735651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419475" y="3573463"/>
            <a:ext cx="5638800" cy="762000"/>
          </a:xfrm>
        </p:spPr>
        <p:txBody>
          <a:bodyPr/>
          <a:lstStyle/>
          <a:p>
            <a:pPr algn="r">
              <a:defRPr/>
            </a:pPr>
            <a:r>
              <a:rPr lang="en-US" dirty="0">
                <a:solidFill>
                  <a:srgbClr val="000000"/>
                </a:solidFill>
                <a:effectLst>
                  <a:outerShdw blurRad="38100" dist="38100" dir="2700000" algn="tl">
                    <a:srgbClr val="FFFFFF"/>
                  </a:outerShdw>
                </a:effectLst>
                <a:latin typeface="Arial" charset="0"/>
                <a:ea typeface="ＭＳ Ｐゴシック" charset="0"/>
              </a:rPr>
              <a:t>Hab. 3:17-18</a:t>
            </a:r>
          </a:p>
        </p:txBody>
      </p:sp>
      <p:sp>
        <p:nvSpPr>
          <p:cNvPr id="112643" name="Title 1"/>
          <p:cNvSpPr txBox="1">
            <a:spLocks/>
          </p:cNvSpPr>
          <p:nvPr/>
        </p:nvSpPr>
        <p:spPr bwMode="auto">
          <a:xfrm>
            <a:off x="2819400" y="76200"/>
            <a:ext cx="6248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000000"/>
                </a:solidFill>
                <a:latin typeface="Arial" charset="0"/>
                <a:cs typeface="Arial" charset="0"/>
              </a:rPr>
              <a:t>"</a:t>
            </a:r>
            <a:r>
              <a:rPr lang="en-US" sz="2800" b="1" dirty="0">
                <a:solidFill>
                  <a:srgbClr val="000000"/>
                </a:solidFill>
                <a:latin typeface="Arial" charset="0"/>
                <a:cs typeface="Arial" charset="0"/>
              </a:rPr>
              <a:t>Though the fig tree does not bud and there are no grapes on the vines, though the olive crop fails and the fields produce no food, </a:t>
            </a:r>
          </a:p>
          <a:p>
            <a:pPr algn="r"/>
            <a:r>
              <a:rPr lang="en-US" sz="2800" b="1" dirty="0">
                <a:solidFill>
                  <a:srgbClr val="000000"/>
                </a:solidFill>
                <a:latin typeface="Arial" charset="0"/>
                <a:cs typeface="Arial" charset="0"/>
              </a:rPr>
              <a:t>though there are no sheep in the pen and no cattle in the stalls, </a:t>
            </a:r>
            <a:br>
              <a:rPr lang="en-US" sz="2800" b="1" dirty="0">
                <a:solidFill>
                  <a:srgbClr val="000000"/>
                </a:solidFill>
                <a:latin typeface="Arial" charset="0"/>
                <a:cs typeface="Arial" charset="0"/>
              </a:rPr>
            </a:br>
            <a:r>
              <a:rPr lang="en-US" sz="2800" b="1" baseline="30000" dirty="0">
                <a:solidFill>
                  <a:srgbClr val="000000"/>
                </a:solidFill>
                <a:latin typeface="Arial" charset="0"/>
                <a:cs typeface="Arial" charset="0"/>
              </a:rPr>
              <a:t>18</a:t>
            </a:r>
            <a:r>
              <a:rPr lang="en-US" sz="2800" b="1" dirty="0">
                <a:solidFill>
                  <a:srgbClr val="000000"/>
                </a:solidFill>
                <a:latin typeface="Arial" charset="0"/>
                <a:cs typeface="Arial" charset="0"/>
              </a:rPr>
              <a:t>yet I will rejoice in the L</a:t>
            </a:r>
            <a:r>
              <a:rPr lang="en-US" b="1" dirty="0">
                <a:solidFill>
                  <a:srgbClr val="000000"/>
                </a:solidFill>
                <a:latin typeface="Arial" charset="0"/>
                <a:cs typeface="Arial" charset="0"/>
              </a:rPr>
              <a:t>ORD</a:t>
            </a:r>
            <a:r>
              <a:rPr lang="en-US" sz="2800" b="1" dirty="0">
                <a:solidFill>
                  <a:srgbClr val="000000"/>
                </a:solidFill>
                <a:latin typeface="Arial" charset="0"/>
                <a:cs typeface="Arial" charset="0"/>
              </a:rPr>
              <a:t>, </a:t>
            </a:r>
            <a:br>
              <a:rPr lang="en-US" sz="2800" b="1" dirty="0">
                <a:solidFill>
                  <a:srgbClr val="000000"/>
                </a:solidFill>
                <a:latin typeface="Arial" charset="0"/>
                <a:cs typeface="Arial" charset="0"/>
              </a:rPr>
            </a:br>
            <a:r>
              <a:rPr lang="en-US" sz="2800" b="1" dirty="0">
                <a:solidFill>
                  <a:srgbClr val="000000"/>
                </a:solidFill>
                <a:latin typeface="Arial" charset="0"/>
                <a:cs typeface="Arial" charset="0"/>
              </a:rPr>
              <a:t>I will be joyful in God my Savior.</a:t>
            </a:r>
            <a:r>
              <a:rPr lang="ru-RU"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en-US" b="1">
                <a:solidFill>
                  <a:schemeClr val="bg1"/>
                </a:solidFill>
                <a:effectLst>
                  <a:glow rad="228600">
                    <a:schemeClr val="tx1"/>
                  </a:glow>
                </a:effectLst>
                <a:latin typeface="Arial"/>
                <a:cs typeface="Arial"/>
              </a:rPr>
              <a:t>The Glory of Singapore</a:t>
            </a: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36486820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en-US" b="1">
                <a:solidFill>
                  <a:schemeClr val="bg1"/>
                </a:solidFill>
                <a:effectLst>
                  <a:glow rad="228600">
                    <a:schemeClr val="tx1"/>
                  </a:glow>
                </a:effectLst>
                <a:latin typeface="Arial"/>
                <a:cs typeface="Arial"/>
              </a:rPr>
              <a:t>The Destruction of Singapore</a:t>
            </a: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3600" b="1" dirty="0">
                <a:solidFill>
                  <a:srgbClr val="FFFFFF"/>
                </a:solidFill>
                <a:effectLst>
                  <a:glow rad="228600">
                    <a:schemeClr val="tx1"/>
                  </a:glow>
                </a:effectLst>
                <a:latin typeface="Arial" charset="0"/>
                <a:ea typeface="ＭＳ Ｐゴシック" charset="0"/>
              </a:rPr>
              <a:t>Hesitations 3:17-18</a:t>
            </a: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FFFFFF"/>
                </a:solidFill>
                <a:effectLst>
                  <a:glow rad="228600">
                    <a:schemeClr val="tx1"/>
                  </a:glow>
                </a:effectLst>
                <a:latin typeface="Arial" charset="0"/>
                <a:cs typeface="Arial" charset="0"/>
              </a:rPr>
              <a:t>"</a:t>
            </a:r>
            <a:r>
              <a:rPr lang="en-US" sz="2800" b="1" dirty="0">
                <a:solidFill>
                  <a:srgbClr val="FFFFFF"/>
                </a:solidFill>
                <a:effectLst>
                  <a:glow rad="228600">
                    <a:schemeClr val="tx1"/>
                  </a:glow>
                </a:effectLst>
                <a:latin typeface="Arial" charset="0"/>
                <a:cs typeface="Arial" charset="0"/>
              </a:rPr>
              <a:t>Though Marina Bay, Orchard Road and every building is destroyed and not even one bank remains on Shenton Way, though NTUC, Cold Storage and every store has no food, though every dollar of every one of my accounts is lost, though there is no meat in the fridge and no noodles in the cabinets, </a:t>
            </a:r>
            <a:br>
              <a:rPr lang="en-US" sz="2800" b="1" dirty="0">
                <a:solidFill>
                  <a:srgbClr val="FFFFFF"/>
                </a:solidFill>
                <a:effectLst>
                  <a:glow rad="228600">
                    <a:schemeClr val="tx1"/>
                  </a:glow>
                </a:effectLst>
                <a:latin typeface="Arial" charset="0"/>
                <a:cs typeface="Arial" charset="0"/>
              </a:rPr>
            </a:br>
            <a:r>
              <a:rPr lang="en-US" sz="2800" b="1" baseline="30000" dirty="0">
                <a:solidFill>
                  <a:srgbClr val="FFFFFF"/>
                </a:solidFill>
                <a:effectLst>
                  <a:glow rad="228600">
                    <a:schemeClr val="tx1"/>
                  </a:glow>
                </a:effectLst>
                <a:latin typeface="Arial" charset="0"/>
                <a:cs typeface="Arial" charset="0"/>
              </a:rPr>
              <a:t>18</a:t>
            </a:r>
            <a:r>
              <a:rPr lang="en-US" sz="2800" b="1" dirty="0">
                <a:solidFill>
                  <a:srgbClr val="FFFFFF"/>
                </a:solidFill>
                <a:effectLst>
                  <a:glow rad="228600">
                    <a:schemeClr val="tx1"/>
                  </a:glow>
                </a:effectLst>
                <a:latin typeface="Arial" charset="0"/>
                <a:cs typeface="Arial" charset="0"/>
              </a:rPr>
              <a:t>yet I will rejoice in the L</a:t>
            </a:r>
            <a:r>
              <a:rPr lang="en-US" b="1" dirty="0">
                <a:solidFill>
                  <a:srgbClr val="FFFFFF"/>
                </a:solidFill>
                <a:effectLst>
                  <a:glow rad="228600">
                    <a:schemeClr val="tx1"/>
                  </a:glow>
                </a:effectLst>
                <a:latin typeface="Arial" charset="0"/>
                <a:cs typeface="Arial" charset="0"/>
              </a:rPr>
              <a:t>ORD</a:t>
            </a:r>
            <a:r>
              <a:rPr lang="en-US" sz="2800" b="1" dirty="0">
                <a:solidFill>
                  <a:srgbClr val="FFFFFF"/>
                </a:solidFill>
                <a:effectLst>
                  <a:glow rad="228600">
                    <a:schemeClr val="tx1"/>
                  </a:glow>
                </a:effectLst>
                <a:latin typeface="Arial" charset="0"/>
                <a:cs typeface="Arial" charset="0"/>
              </a:rPr>
              <a:t>, </a:t>
            </a:r>
            <a:br>
              <a:rPr lang="en-US" sz="2800" b="1" dirty="0">
                <a:solidFill>
                  <a:srgbClr val="FFFFFF"/>
                </a:solidFill>
                <a:effectLst>
                  <a:glow rad="228600">
                    <a:schemeClr val="tx1"/>
                  </a:glow>
                </a:effectLst>
                <a:latin typeface="Arial" charset="0"/>
                <a:cs typeface="Arial" charset="0"/>
              </a:rPr>
            </a:br>
            <a:r>
              <a:rPr lang="en-US" sz="2800" b="1" dirty="0">
                <a:solidFill>
                  <a:srgbClr val="FFFFFF"/>
                </a:solidFill>
                <a:effectLst>
                  <a:glow rad="228600">
                    <a:schemeClr val="tx1"/>
                  </a:glow>
                </a:effectLst>
                <a:latin typeface="Arial" charset="0"/>
                <a:cs typeface="Arial" charset="0"/>
              </a:rPr>
              <a:t>I will be joyful in God my Savior.</a:t>
            </a:r>
            <a:r>
              <a:rPr lang="ru-RU" sz="2800" b="1" dirty="0">
                <a:solidFill>
                  <a:srgbClr val="FFFFFF"/>
                </a:solidFill>
                <a:effectLst>
                  <a:glow rad="228600">
                    <a:schemeClr val="tx1"/>
                  </a:glow>
                </a:effectLst>
                <a:latin typeface="Arial" charset="0"/>
                <a:cs typeface="Arial" charset="0"/>
              </a:rPr>
              <a:t>"</a:t>
            </a:r>
            <a:endParaRPr lang="en-US" sz="2800" b="1" dirty="0">
              <a:solidFill>
                <a:srgbClr val="FFFFFF"/>
              </a:solidFill>
              <a:effectLst>
                <a:glow rad="228600">
                  <a:schemeClr val="tx1"/>
                </a:glow>
              </a:effectLst>
              <a:latin typeface="Arial" charset="0"/>
              <a:cs typeface="Arial" charset="0"/>
            </a:endParaRPr>
          </a:p>
        </p:txBody>
      </p:sp>
    </p:spTree>
    <p:extLst>
      <p:ext uri="{BB962C8B-B14F-4D97-AF65-F5344CB8AC3E}">
        <p14:creationId xmlns:p14="http://schemas.microsoft.com/office/powerpoint/2010/main" val="110235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962400" y="274638"/>
            <a:ext cx="4724400" cy="1143000"/>
          </a:xfrm>
        </p:spPr>
        <p:txBody>
          <a:bodyPr/>
          <a:lstStyle/>
          <a:p>
            <a:pPr>
              <a:defRPr/>
            </a:pPr>
            <a:r>
              <a:rPr lang="en-US">
                <a:ea typeface="ＭＳ Ｐゴシック" charset="0"/>
              </a:rPr>
              <a:t>Habakkuk 3:18 </a:t>
            </a:r>
          </a:p>
        </p:txBody>
      </p:sp>
      <p:pic>
        <p:nvPicPr>
          <p:cNvPr id="114691"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itle 1"/>
          <p:cNvSpPr txBox="1">
            <a:spLocks/>
          </p:cNvSpPr>
          <p:nvPr/>
        </p:nvSpPr>
        <p:spPr bwMode="auto">
          <a:xfrm>
            <a:off x="4191000" y="1676400"/>
            <a:ext cx="4724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4000" b="1" dirty="0">
                <a:latin typeface="Arial" charset="0"/>
                <a:cs typeface="Arial" charset="0"/>
              </a:rPr>
              <a:t>"</a:t>
            </a:r>
            <a:r>
              <a:rPr lang="en-US" sz="4000" b="1" dirty="0">
                <a:latin typeface="Arial" charset="0"/>
                <a:cs typeface="Arial" charset="0"/>
              </a:rPr>
              <a:t>yet I will rejoice in the L</a:t>
            </a:r>
            <a:r>
              <a:rPr lang="en-US" sz="3600" b="1" dirty="0">
                <a:latin typeface="Arial" charset="0"/>
                <a:cs typeface="Arial" charset="0"/>
              </a:rPr>
              <a:t>ORD</a:t>
            </a:r>
            <a:r>
              <a:rPr lang="en-US" sz="4000" b="1" dirty="0">
                <a:latin typeface="Arial" charset="0"/>
                <a:cs typeface="Arial" charset="0"/>
              </a:rPr>
              <a:t>, </a:t>
            </a:r>
          </a:p>
          <a:p>
            <a:r>
              <a:rPr lang="en-US" sz="4000" b="1" dirty="0">
                <a:latin typeface="Arial" charset="0"/>
                <a:cs typeface="Arial" charset="0"/>
              </a:rPr>
              <a:t>I will be joyful in God my Savior.</a:t>
            </a:r>
            <a:r>
              <a:rPr lang="ru-RU" sz="4000" b="1" dirty="0">
                <a:latin typeface="Arial" charset="0"/>
                <a:cs typeface="Arial" charset="0"/>
              </a:rPr>
              <a:t>"</a:t>
            </a:r>
            <a:endParaRPr lang="en-US" sz="4000" b="1" dirty="0">
              <a:latin typeface="Arial" charset="0"/>
              <a:cs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3:19</a:t>
            </a:r>
          </a:p>
        </p:txBody>
      </p:sp>
      <p:pic>
        <p:nvPicPr>
          <p:cNvPr id="115715"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6" name="Text Box 4"/>
          <p:cNvSpPr txBox="1">
            <a:spLocks noChangeArrowheads="1"/>
          </p:cNvSpPr>
          <p:nvPr/>
        </p:nvSpPr>
        <p:spPr bwMode="auto">
          <a:xfrm>
            <a:off x="0" y="4724400"/>
            <a:ext cx="9144000" cy="20018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ru-RU" altLang="ja-JP" sz="3200" b="1" dirty="0">
                <a:latin typeface="Arial" charset="0"/>
                <a:cs typeface="Arial" charset="0"/>
              </a:rPr>
              <a:t>"</a:t>
            </a:r>
            <a:r>
              <a:rPr kumimoji="1" lang="en-US" altLang="ja-JP" sz="3200" b="1" dirty="0">
                <a:latin typeface="Arial" charset="0"/>
                <a:cs typeface="Arial" charset="0"/>
              </a:rPr>
              <a:t>The Sovereign L</a:t>
            </a:r>
            <a:r>
              <a:rPr kumimoji="1" lang="en-US" altLang="ja-JP" sz="2800" b="1" dirty="0">
                <a:latin typeface="Arial" charset="0"/>
                <a:cs typeface="Arial" charset="0"/>
              </a:rPr>
              <a:t>ORD</a:t>
            </a:r>
            <a:r>
              <a:rPr kumimoji="1" lang="en-US" altLang="ja-JP" sz="3200" b="1" dirty="0">
                <a:latin typeface="Arial" charset="0"/>
                <a:cs typeface="Arial" charset="0"/>
              </a:rPr>
              <a:t> is my strength;</a:t>
            </a:r>
          </a:p>
          <a:p>
            <a:pPr algn="ctr" eaLnBrk="1" hangingPunct="1"/>
            <a:r>
              <a:rPr kumimoji="1" lang="en-US" altLang="ja-JP" sz="3200" b="1" dirty="0">
                <a:latin typeface="Arial" charset="0"/>
                <a:cs typeface="Arial" charset="0"/>
              </a:rPr>
              <a:t>He makes my feet like the feet of a deer,</a:t>
            </a:r>
          </a:p>
          <a:p>
            <a:pPr algn="ctr" eaLnBrk="1" hangingPunct="1"/>
            <a:r>
              <a:rPr kumimoji="1" lang="en-US" altLang="ja-JP" sz="3200" b="1" dirty="0">
                <a:latin typeface="Arial" charset="0"/>
                <a:cs typeface="Arial" charset="0"/>
              </a:rPr>
              <a:t>He enables me to go on the heights.</a:t>
            </a:r>
            <a:r>
              <a:rPr kumimoji="1" lang="ru-RU" altLang="ja-JP" sz="3200" b="1" dirty="0">
                <a:latin typeface="Arial" charset="0"/>
                <a:cs typeface="Arial" charset="0"/>
              </a:rPr>
              <a:t>"</a:t>
            </a:r>
            <a:endParaRPr kumimoji="1" lang="en-US" altLang="ja-JP" sz="3200" b="1" dirty="0">
              <a:latin typeface="Arial" charset="0"/>
              <a:cs typeface="Arial" charset="0"/>
            </a:endParaRPr>
          </a:p>
          <a:p>
            <a:pPr algn="ctr" eaLnBrk="1" hangingPunct="1"/>
            <a:r>
              <a:rPr kumimoji="1" lang="en-US" altLang="ja-JP" sz="2800" b="1" dirty="0">
                <a:latin typeface="Arial" charset="0"/>
                <a:cs typeface="Arial" charset="0"/>
              </a:rPr>
              <a:t>– Habakkuk 3:19</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en-US">
                <a:solidFill>
                  <a:schemeClr val="bg1"/>
                </a:solidFill>
                <a:latin typeface="Arial" charset="0"/>
                <a:ea typeface="ＭＳ Ｐゴシック" charset="0"/>
                <a:cs typeface="Arial" charset="0"/>
              </a:rPr>
              <a:t>Belshazzar Humbled</a:t>
            </a:r>
          </a:p>
        </p:txBody>
      </p:sp>
      <p:sp>
        <p:nvSpPr>
          <p:cNvPr id="191491" name="Rectangle 3"/>
          <p:cNvSpPr>
            <a:spLocks noGrp="1" noChangeArrowheads="1"/>
          </p:cNvSpPr>
          <p:nvPr>
            <p:ph type="body" idx="1"/>
          </p:nvPr>
        </p:nvSpPr>
        <p:spPr>
          <a:xfrm>
            <a:off x="6553200" y="6096000"/>
            <a:ext cx="2590800" cy="762000"/>
          </a:xfrm>
        </p:spPr>
        <p:txBody>
          <a:bodyPr/>
          <a:lstStyle/>
          <a:p>
            <a:pPr eaLnBrk="1" hangingPunct="1"/>
            <a:r>
              <a:rPr lang="en-US">
                <a:solidFill>
                  <a:schemeClr val="bg1"/>
                </a:solidFill>
                <a:latin typeface="Arial" charset="0"/>
                <a:ea typeface="ＭＳ Ｐゴシック" charset="0"/>
                <a:cs typeface="Arial" charset="0"/>
              </a:rPr>
              <a:t>Rembrandt</a:t>
            </a:r>
          </a:p>
        </p:txBody>
      </p:sp>
    </p:spTree>
    <p:extLst>
      <p:ext uri="{BB962C8B-B14F-4D97-AF65-F5344CB8AC3E}">
        <p14:creationId xmlns:p14="http://schemas.microsoft.com/office/powerpoint/2010/main" val="263754485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4"/>
          <p:cNvSpPr txBox="1">
            <a:spLocks noChangeArrowheads="1"/>
          </p:cNvSpPr>
          <p:nvPr/>
        </p:nvSpPr>
        <p:spPr bwMode="auto">
          <a:xfrm>
            <a:off x="5105400" y="4154488"/>
            <a:ext cx="40386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charset="0"/>
                <a:cs typeface="Arial" charset="0"/>
              </a:rPr>
              <a:t>I heard and my heart pounded, my lips quivered at the sound; decay crept into my bones, and my legs trembled. Yet I will wait patiently for the day of calamity to come on the nation invading us (Hab. 3:16).</a:t>
            </a:r>
          </a:p>
        </p:txBody>
      </p:sp>
      <p:sp>
        <p:nvSpPr>
          <p:cNvPr id="113666"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Fall of Babylon</a:t>
            </a:r>
          </a:p>
        </p:txBody>
      </p:sp>
      <p:sp>
        <p:nvSpPr>
          <p:cNvPr id="130051" name="Line 3"/>
          <p:cNvSpPr>
            <a:spLocks noChangeShapeType="1"/>
          </p:cNvSpPr>
          <p:nvPr/>
        </p:nvSpPr>
        <p:spPr bwMode="auto">
          <a:xfrm>
            <a:off x="6096000" y="838200"/>
            <a:ext cx="2209800" cy="0"/>
          </a:xfrm>
          <a:prstGeom prst="line">
            <a:avLst/>
          </a:prstGeom>
          <a:noFill/>
          <a:ln w="3810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pic>
        <p:nvPicPr>
          <p:cNvPr id="113668"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5"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8" name="Freeform 8"/>
          <p:cNvSpPr>
            <a:spLocks/>
          </p:cNvSpPr>
          <p:nvPr/>
        </p:nvSpPr>
        <p:spPr bwMode="auto">
          <a:xfrm>
            <a:off x="228600" y="152400"/>
            <a:ext cx="3551238" cy="7162800"/>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0" name="Text Box 10"/>
          <p:cNvSpPr txBox="1">
            <a:spLocks noChangeArrowheads="1"/>
          </p:cNvSpPr>
          <p:nvPr/>
        </p:nvSpPr>
        <p:spPr bwMode="auto">
          <a:xfrm>
            <a:off x="76200" y="735013"/>
            <a:ext cx="8428038" cy="116998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3500" b="1">
                <a:solidFill>
                  <a:srgbClr val="003D00"/>
                </a:solidFill>
                <a:effectLst>
                  <a:outerShdw blurRad="38100" dist="38100" dir="2700000" algn="tl">
                    <a:srgbClr val="DDDDDD"/>
                  </a:outerShdw>
                </a:effectLst>
                <a:latin typeface="Arial" charset="0"/>
                <a:cs typeface="Arial" charset="0"/>
              </a:rPr>
              <a:t>BABYLON FELL (539 </a:t>
            </a:r>
            <a:r>
              <a:rPr lang="en-US" sz="2700" b="1">
                <a:solidFill>
                  <a:srgbClr val="003D00"/>
                </a:solidFill>
                <a:effectLst>
                  <a:outerShdw blurRad="38100" dist="38100" dir="2700000" algn="tl">
                    <a:srgbClr val="DDDDDD"/>
                  </a:outerShdw>
                </a:effectLst>
                <a:latin typeface="Arial" charset="0"/>
                <a:cs typeface="Arial" charset="0"/>
              </a:rPr>
              <a:t>BC</a:t>
            </a:r>
            <a:r>
              <a:rPr lang="en-US" sz="3500" b="1">
                <a:solidFill>
                  <a:srgbClr val="003D00"/>
                </a:solidFill>
                <a:effectLst>
                  <a:outerShdw blurRad="38100" dist="38100" dir="2700000" algn="tl">
                    <a:srgbClr val="DDDDDD"/>
                  </a:outerShdw>
                </a:effectLst>
                <a:latin typeface="Arial" charset="0"/>
                <a:cs typeface="Arial" charset="0"/>
              </a:rPr>
              <a:t>)</a:t>
            </a:r>
          </a:p>
          <a:p>
            <a:pPr algn="ctr">
              <a:defRPr/>
            </a:pPr>
            <a:r>
              <a:rPr lang="en-US" sz="3500" b="1">
                <a:solidFill>
                  <a:srgbClr val="003D00"/>
                </a:solidFill>
                <a:effectLst>
                  <a:outerShdw blurRad="38100" dist="38100" dir="2700000" algn="tl">
                    <a:srgbClr val="DDDDDD"/>
                  </a:outerShdw>
                </a:effectLst>
                <a:latin typeface="Arial" charset="0"/>
                <a:cs typeface="Arial" charset="0"/>
              </a:rPr>
              <a:t>Cyrus entered under the water gates</a:t>
            </a:r>
            <a:endParaRPr lang="en-US" sz="3500">
              <a:solidFill>
                <a:srgbClr val="003D00"/>
              </a:solidFill>
              <a:latin typeface="Arial" charset="0"/>
              <a:cs typeface="Arial" charset="0"/>
            </a:endParaRPr>
          </a:p>
        </p:txBody>
      </p:sp>
      <p:sp>
        <p:nvSpPr>
          <p:cNvPr id="130059" name="Freeform 11"/>
          <p:cNvSpPr>
            <a:spLocks/>
          </p:cNvSpPr>
          <p:nvPr/>
        </p:nvSpPr>
        <p:spPr bwMode="auto">
          <a:xfrm rot="-687844">
            <a:off x="2743200"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2" name="Text Box 12"/>
          <p:cNvSpPr txBox="1">
            <a:spLocks noChangeArrowheads="1"/>
          </p:cNvSpPr>
          <p:nvPr/>
        </p:nvSpPr>
        <p:spPr bwMode="auto">
          <a:xfrm>
            <a:off x="5105400" y="2573338"/>
            <a:ext cx="4038600" cy="1169987"/>
          </a:xfrm>
          <a:prstGeom prst="rect">
            <a:avLst/>
          </a:prstGeom>
          <a:noFill/>
          <a:ln w="9525">
            <a:noFill/>
            <a:miter lim="800000"/>
            <a:headEnd/>
            <a:tailEnd/>
          </a:ln>
        </p:spPr>
        <p:txBody>
          <a:bodyPr>
            <a:spAutoFit/>
          </a:bodyPr>
          <a:lstStyle/>
          <a:p>
            <a:pPr algn="ctr">
              <a:spcBef>
                <a:spcPct val="50000"/>
              </a:spcBef>
              <a:defRPr/>
            </a:pPr>
            <a:r>
              <a:rPr lang="en-US" sz="2800" b="1" dirty="0">
                <a:solidFill>
                  <a:srgbClr val="000000"/>
                </a:solidFill>
                <a:latin typeface="Arial"/>
                <a:ea typeface="+mn-ea"/>
                <a:cs typeface="Arial"/>
              </a:rPr>
              <a:t>Daniel 5</a:t>
            </a:r>
          </a:p>
          <a:p>
            <a:pPr algn="ctr">
              <a:spcBef>
                <a:spcPct val="50000"/>
              </a:spcBef>
              <a:defRPr/>
            </a:pPr>
            <a:r>
              <a:rPr lang="en-US" sz="2800" b="1" dirty="0">
                <a:solidFill>
                  <a:srgbClr val="000000"/>
                </a:solidFill>
                <a:latin typeface="Arial"/>
                <a:ea typeface="+mn-ea"/>
                <a:cs typeface="Arial"/>
              </a:rPr>
              <a:t>(Belshazzar</a:t>
            </a:r>
            <a:r>
              <a:rPr lang="uk-UA" sz="2800" b="1" dirty="0">
                <a:solidFill>
                  <a:srgbClr val="000000"/>
                </a:solidFill>
                <a:latin typeface="Arial"/>
                <a:ea typeface="+mn-ea"/>
                <a:cs typeface="Arial"/>
              </a:rPr>
              <a:t>'</a:t>
            </a:r>
            <a:r>
              <a:rPr lang="en-US" sz="2800" b="1" dirty="0">
                <a:solidFill>
                  <a:srgbClr val="000000"/>
                </a:solidFill>
                <a:latin typeface="Arial"/>
                <a:ea typeface="+mn-ea"/>
                <a:cs typeface="Arial"/>
              </a:rPr>
              <a:t>s Feast)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Don’t let your confusion stop you from being amazed at how God works.</a:t>
            </a:r>
          </a:p>
        </p:txBody>
      </p:sp>
    </p:spTree>
    <p:extLst>
      <p:ext uri="{BB962C8B-B14F-4D97-AF65-F5344CB8AC3E}">
        <p14:creationId xmlns:p14="http://schemas.microsoft.com/office/powerpoint/2010/main" val="3725403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16042603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8715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3995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Habakkuk is the only prophet whose entire book is a dialogue with God.</a:t>
            </a: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If you could converse with God, what would you ask Him?</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4800" b="1" dirty="0">
                <a:effectLst>
                  <a:glow rad="165100">
                    <a:schemeClr val="tx1"/>
                  </a:glow>
                </a:effectLst>
                <a:latin typeface="Arial" charset="0"/>
                <a:ea typeface="ＭＳ Ｐゴシック" charset="0"/>
              </a:rPr>
              <a:t>He answers.</a:t>
            </a:r>
            <a:endParaRPr lang="en-US" altLang="zh-CN" sz="5400" b="1" dirty="0">
              <a:effectLst>
                <a:glow rad="165100">
                  <a:schemeClr val="tx1"/>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4400" b="1" dirty="0">
                <a:solidFill>
                  <a:srgbClr val="000000"/>
                </a:solidFill>
              </a:rPr>
              <a:t>You ask.</a:t>
            </a:r>
          </a:p>
        </p:txBody>
      </p:sp>
    </p:spTree>
    <p:extLst>
      <p:ext uri="{BB962C8B-B14F-4D97-AF65-F5344CB8AC3E}">
        <p14:creationId xmlns:p14="http://schemas.microsoft.com/office/powerpoint/2010/main" val="348774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Pico do Arieiro: Miradouro Ninho da Manta, look down and be amazed!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3917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3" name="Picture 2"/>
          <p:cNvPicPr>
            <a:picLocks noChangeAspect="1"/>
          </p:cNvPicPr>
          <p:nvPr/>
        </p:nvPicPr>
        <p:blipFill>
          <a:blip r:embed="rId3"/>
          <a:stretch>
            <a:fillRect/>
          </a:stretch>
        </p:blipFill>
        <p:spPr>
          <a:xfrm>
            <a:off x="0" y="1028700"/>
            <a:ext cx="9144000" cy="4782021"/>
          </a:xfrm>
          <a:prstGeom prst="rect">
            <a:avLst/>
          </a:prstGeom>
        </p:spPr>
      </p:pic>
    </p:spTree>
    <p:extLst>
      <p:ext uri="{BB962C8B-B14F-4D97-AF65-F5344CB8AC3E}">
        <p14:creationId xmlns:p14="http://schemas.microsoft.com/office/powerpoint/2010/main" val="849054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1052736"/>
            <a:ext cx="9181020" cy="4896544"/>
          </a:xfrm>
          <a:prstGeom prst="rect">
            <a:avLst/>
          </a:prstGeom>
        </p:spPr>
      </p:pic>
    </p:spTree>
    <p:extLst>
      <p:ext uri="{BB962C8B-B14F-4D97-AF65-F5344CB8AC3E}">
        <p14:creationId xmlns:p14="http://schemas.microsoft.com/office/powerpoint/2010/main" val="26030728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1017296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Prayer</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O, God of wonder, enlarge my capacity to be amazed at what is amazing, and end my attraction with the insignificant.</a:t>
            </a: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—John Piper—</a:t>
            </a:r>
          </a:p>
        </p:txBody>
      </p:sp>
    </p:spTree>
    <p:extLst>
      <p:ext uri="{BB962C8B-B14F-4D97-AF65-F5344CB8AC3E}">
        <p14:creationId xmlns:p14="http://schemas.microsoft.com/office/powerpoint/2010/main" val="4229355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074212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When perplexed, be amazed with God’s ways.</a:t>
            </a: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a:extLst>
              <a:ext uri="{FF2B5EF4-FFF2-40B4-BE49-F238E27FC236}">
                <a16:creationId xmlns:a16="http://schemas.microsoft.com/office/drawing/2014/main" id="{53528C43-8E8B-2A46-8832-B5F04AAF79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Tree>
    <p:extLst>
      <p:ext uri="{BB962C8B-B14F-4D97-AF65-F5344CB8AC3E}">
        <p14:creationId xmlns:p14="http://schemas.microsoft.com/office/powerpoint/2010/main" val="19529008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26816183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When perplexed, be </a:t>
            </a:r>
            <a:r>
              <a:rPr lang="en-US" sz="6000" b="1" dirty="0">
                <a:solidFill>
                  <a:srgbClr val="FFFF00"/>
                </a:solidFill>
                <a:effectLst>
                  <a:glow rad="127000">
                    <a:schemeClr val="tx1"/>
                  </a:glow>
                </a:effectLst>
                <a:latin typeface="Arial" charset="0"/>
                <a:ea typeface="ＭＳ Ｐゴシック" charset="0"/>
                <a:cs typeface="ＭＳ Ｐゴシック" charset="0"/>
              </a:rPr>
              <a:t>amazed</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with God’s ways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 </a:t>
            </a:r>
          </a:p>
        </p:txBody>
      </p:sp>
    </p:spTree>
    <p:extLst>
      <p:ext uri="{BB962C8B-B14F-4D97-AF65-F5344CB8AC3E}">
        <p14:creationId xmlns:p14="http://schemas.microsoft.com/office/powerpoint/2010/main" val="56820390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issue most baffles you where you need hope?</a:t>
            </a:r>
          </a:p>
        </p:txBody>
      </p:sp>
    </p:spTree>
    <p:extLst>
      <p:ext uri="{BB962C8B-B14F-4D97-AF65-F5344CB8AC3E}">
        <p14:creationId xmlns:p14="http://schemas.microsoft.com/office/powerpoint/2010/main" val="36020860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Title 1"/>
          <p:cNvSpPr>
            <a:spLocks noGrp="1"/>
          </p:cNvSpPr>
          <p:nvPr>
            <p:ph type="title"/>
          </p:nvPr>
        </p:nvSpPr>
        <p:spPr>
          <a:xfrm>
            <a:off x="261554" y="2907"/>
            <a:ext cx="8840391" cy="2321719"/>
          </a:xfrm>
        </p:spPr>
        <p:txBody>
          <a:bodyPr/>
          <a:lstStyle/>
          <a:p>
            <a:r>
              <a:rPr lang="en-US" sz="16800" b="1">
                <a:solidFill>
                  <a:srgbClr val="FFFFFF"/>
                </a:solidFill>
              </a:rPr>
              <a:t>GODLY</a:t>
            </a:r>
          </a:p>
        </p:txBody>
      </p:sp>
      <p:sp>
        <p:nvSpPr>
          <p:cNvPr id="5" name="Title 1"/>
          <p:cNvSpPr txBox="1">
            <a:spLocks/>
          </p:cNvSpPr>
          <p:nvPr/>
        </p:nvSpPr>
        <p:spPr bwMode="auto">
          <a:xfrm>
            <a:off x="47242" y="1700808"/>
            <a:ext cx="8840391"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14000" b="1" i="1">
                <a:solidFill>
                  <a:srgbClr val="FFFFFF"/>
                </a:solidFill>
                <a:latin typeface="Apple Chancery"/>
                <a:ea typeface="ヒラギノ角ゴ Pro W3"/>
                <a:cs typeface="Apple Chancery"/>
              </a:rPr>
              <a:t>Mothers</a:t>
            </a: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3400" b="1">
                <a:solidFill>
                  <a:srgbClr val="FFFFFF"/>
                </a:solidFill>
                <a:latin typeface="GillSans"/>
                <a:ea typeface="ヒラギノ角ゴ Pro W3"/>
                <a:cs typeface="ヒラギノ角ゴ Pro W3"/>
              </a:rPr>
              <a:t>The Foundation of Biblical Wisdom</a:t>
            </a: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2800" b="1">
                <a:solidFill>
                  <a:srgbClr val="FFA5D9"/>
                </a:solidFill>
                <a:latin typeface="GillSans"/>
                <a:ea typeface="ヒラギノ角ゴ Pro W3"/>
                <a:cs typeface="ヒラギノ角ゴ Pro W3"/>
              </a:rPr>
              <a:t>PROVERBS 22:6</a:t>
            </a:r>
          </a:p>
        </p:txBody>
      </p:sp>
    </p:spTree>
    <p:extLst>
      <p:ext uri="{BB962C8B-B14F-4D97-AF65-F5344CB8AC3E}">
        <p14:creationId xmlns:p14="http://schemas.microsoft.com/office/powerpoint/2010/main" val="194103591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Faith</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2898757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regarding Babylon)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See, he is puffed up; his desires are not right—but the righteous will live by his </a:t>
            </a:r>
            <a:r>
              <a:rPr lang="en-US" sz="4000" b="1" dirty="0">
                <a:solidFill>
                  <a:srgbClr val="FFFF00"/>
                </a:solidFill>
                <a:effectLst>
                  <a:glow rad="127000">
                    <a:srgbClr val="000000"/>
                  </a:glow>
                </a:effectLst>
                <a:latin typeface="Arial" charset="0"/>
                <a:ea typeface="ＭＳ Ｐゴシック" charset="0"/>
                <a:cs typeface="ＭＳ Ｐゴシック" charset="0"/>
              </a:rPr>
              <a:t>faith</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(2:4).</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p:txBody>
      </p:sp>
    </p:spTree>
    <p:extLst>
      <p:ext uri="{BB962C8B-B14F-4D97-AF65-F5344CB8AC3E}">
        <p14:creationId xmlns:p14="http://schemas.microsoft.com/office/powerpoint/2010/main" val="396482560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Rest in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"Be still in the presence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and wait patiently for him to act. Don’t worry about evil people who prosper or fret about their wicked schemes"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(Psalm 37:7 NLT).</a:t>
            </a:r>
          </a:p>
        </p:txBody>
      </p:sp>
    </p:spTree>
    <p:extLst>
      <p:ext uri="{BB962C8B-B14F-4D97-AF65-F5344CB8AC3E}">
        <p14:creationId xmlns:p14="http://schemas.microsoft.com/office/powerpoint/2010/main" val="17092130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19609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"Trust Me.</a:t>
            </a:r>
            <a:r>
              <a:rPr lang="ru-RU"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did you take my mother?</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3764814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(No answer)</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can't I find a job?</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3938258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Why so much injustice?</a:t>
            </a:r>
          </a:p>
        </p:txBody>
      </p:sp>
    </p:spTree>
    <p:extLst>
      <p:ext uri="{BB962C8B-B14F-4D97-AF65-F5344CB8AC3E}">
        <p14:creationId xmlns:p14="http://schemas.microsoft.com/office/powerpoint/2010/main" val="37600914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3544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001000" y="4994275"/>
            <a:ext cx="1143000" cy="833438"/>
          </a:xfrm>
          <a:prstGeom prst="rect">
            <a:avLst/>
          </a:prstGeom>
          <a:solidFill>
            <a:srgbClr val="99FFCC"/>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solidFill>
                <a:srgbClr val="66FF66"/>
              </a:solidFill>
              <a:effectLst>
                <a:outerShdw blurRad="38100" dist="38100" dir="2700000" algn="tl">
                  <a:srgbClr val="000000"/>
                </a:outerShdw>
              </a:effectLst>
              <a:latin typeface="Copperplate Gothic Light" pitchFamily="24" charset="0"/>
              <a:ea typeface="ＭＳ Ｐゴシック" pitchFamily="24" charset="-128"/>
              <a:cs typeface="ＭＳ Ｐゴシック" pitchFamily="24" charset="-128"/>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effectLst>
                <a:outerShdw blurRad="38100" dist="38100" dir="2700000" algn="tl">
                  <a:srgbClr val="FFFFFF"/>
                </a:outerShdw>
              </a:effectLst>
              <a:latin typeface="Copperplate Gothic Light" pitchFamily="24" charset="0"/>
              <a:ea typeface="ＭＳ Ｐゴシック" pitchFamily="24" charset="-128"/>
              <a:cs typeface="ＭＳ Ｐゴシック" pitchFamily="24" charset="-128"/>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en-US"/>
          </a:p>
        </p:txBody>
      </p:sp>
      <p:sp>
        <p:nvSpPr>
          <p:cNvPr id="76804" name="Rectangle 4"/>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76805"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76806"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76807"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endParaRPr lang="en-US"/>
          </a:p>
        </p:txBody>
      </p:sp>
      <p:sp>
        <p:nvSpPr>
          <p:cNvPr id="76808"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1" name="Text Box 23"/>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kumimoji="1" lang="ja-JP" altLang="en-US" sz="1600">
                <a:solidFill>
                  <a:srgbClr val="000066"/>
                </a:solidFill>
                <a:latin typeface="Times New Roman" charset="0"/>
              </a:rPr>
              <a:t>　</a:t>
            </a:r>
            <a:r>
              <a:rPr kumimoji="1" lang="en-US" altLang="ja-JP" sz="1600">
                <a:solidFill>
                  <a:srgbClr val="000066"/>
                </a:solidFill>
                <a:latin typeface="Times New Roman" charset="0"/>
              </a:rPr>
              <a:t>660     650     640     630     620     610     600     590     580     570      560      550     540     530     520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5"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7"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endParaRPr lang="en-US"/>
          </a:p>
        </p:txBody>
      </p:sp>
      <p:sp>
        <p:nvSpPr>
          <p:cNvPr id="22559" name="Text Box 31"/>
          <p:cNvSpPr txBox="1">
            <a:spLocks noChangeArrowheads="1"/>
          </p:cNvSpPr>
          <p:nvPr/>
        </p:nvSpPr>
        <p:spPr bwMode="auto">
          <a:xfrm>
            <a:off x="990600" y="3276600"/>
            <a:ext cx="25908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Assyrian</a:t>
            </a:r>
          </a:p>
        </p:txBody>
      </p:sp>
      <p:sp>
        <p:nvSpPr>
          <p:cNvPr id="22560" name="Text Box 32"/>
          <p:cNvSpPr txBox="1">
            <a:spLocks noChangeArrowheads="1"/>
          </p:cNvSpPr>
          <p:nvPr/>
        </p:nvSpPr>
        <p:spPr bwMode="auto">
          <a:xfrm>
            <a:off x="4343400" y="3276600"/>
            <a:ext cx="32766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dirty="0">
                <a:solidFill>
                  <a:srgbClr val="000066"/>
                </a:solidFill>
                <a:effectLst>
                  <a:outerShdw blurRad="38100" dist="38100" dir="2700000" algn="tl">
                    <a:srgbClr val="DDDDDD"/>
                  </a:outerShdw>
                </a:effectLst>
                <a:latin typeface="Copperplate Gothic Light" charset="0"/>
              </a:rPr>
              <a:t>Neo-Babylonian</a:t>
            </a:r>
          </a:p>
        </p:txBody>
      </p:sp>
      <p:sp>
        <p:nvSpPr>
          <p:cNvPr id="22561" name="Text Box 33"/>
          <p:cNvSpPr txBox="1">
            <a:spLocks noChangeArrowheads="1"/>
          </p:cNvSpPr>
          <p:nvPr/>
        </p:nvSpPr>
        <p:spPr bwMode="auto">
          <a:xfrm>
            <a:off x="8001000" y="3276600"/>
            <a:ext cx="11430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Persian</a:t>
            </a:r>
          </a:p>
        </p:txBody>
      </p:sp>
      <p:sp>
        <p:nvSpPr>
          <p:cNvPr id="22562" name="Text Box 34"/>
          <p:cNvSpPr txBox="1">
            <a:spLocks noChangeArrowheads="1"/>
          </p:cNvSpPr>
          <p:nvPr/>
        </p:nvSpPr>
        <p:spPr bwMode="auto">
          <a:xfrm>
            <a:off x="0" y="3200400"/>
            <a:ext cx="914400" cy="51752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400" b="1">
                <a:solidFill>
                  <a:srgbClr val="000066"/>
                </a:solidFill>
                <a:effectLst>
                  <a:outerShdw blurRad="38100" dist="38100" dir="2700000" algn="tl">
                    <a:srgbClr val="DDDDDD"/>
                  </a:outerShdw>
                </a:effectLst>
                <a:latin typeface="Copperplate Gothic Light" charset="0"/>
              </a:rPr>
              <a:t>World powers</a:t>
            </a:r>
          </a:p>
        </p:txBody>
      </p:sp>
      <p:sp>
        <p:nvSpPr>
          <p:cNvPr id="76832" name="Text Box 37"/>
          <p:cNvSpPr txBox="1">
            <a:spLocks noChangeArrowheads="1"/>
          </p:cNvSpPr>
          <p:nvPr/>
        </p:nvSpPr>
        <p:spPr bwMode="auto">
          <a:xfrm>
            <a:off x="685800" y="2057400"/>
            <a:ext cx="3365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Fall of Thebes</a:t>
            </a:r>
          </a:p>
        </p:txBody>
      </p:sp>
      <p:sp>
        <p:nvSpPr>
          <p:cNvPr id="76833" name="Text Box 38"/>
          <p:cNvSpPr txBox="1">
            <a:spLocks noChangeArrowheads="1"/>
          </p:cNvSpPr>
          <p:nvPr/>
        </p:nvSpPr>
        <p:spPr bwMode="auto">
          <a:xfrm>
            <a:off x="381000" y="1905000"/>
            <a:ext cx="685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663BC</a:t>
            </a:r>
          </a:p>
        </p:txBody>
      </p:sp>
      <p:sp>
        <p:nvSpPr>
          <p:cNvPr id="76834"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endParaRPr lang="en-US"/>
          </a:p>
        </p:txBody>
      </p:sp>
      <p:sp>
        <p:nvSpPr>
          <p:cNvPr id="76835"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endParaRPr lang="en-US"/>
          </a:p>
        </p:txBody>
      </p:sp>
      <p:sp>
        <p:nvSpPr>
          <p:cNvPr id="76836" name="Text Box 41"/>
          <p:cNvSpPr txBox="1">
            <a:spLocks noChangeArrowheads="1"/>
          </p:cNvSpPr>
          <p:nvPr/>
        </p:nvSpPr>
        <p:spPr bwMode="auto">
          <a:xfrm>
            <a:off x="914400" y="1066800"/>
            <a:ext cx="152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Ashurbanipal</a:t>
            </a:r>
          </a:p>
        </p:txBody>
      </p:sp>
      <p:sp>
        <p:nvSpPr>
          <p:cNvPr id="76837"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endParaRPr lang="en-US"/>
          </a:p>
        </p:txBody>
      </p:sp>
      <p:sp>
        <p:nvSpPr>
          <p:cNvPr id="76838"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563" name="Text Box 35"/>
          <p:cNvSpPr txBox="1">
            <a:spLocks noChangeArrowheads="1"/>
          </p:cNvSpPr>
          <p:nvPr/>
        </p:nvSpPr>
        <p:spPr bwMode="auto">
          <a:xfrm>
            <a:off x="0" y="914400"/>
            <a:ext cx="914400" cy="73025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400" b="1">
                <a:solidFill>
                  <a:srgbClr val="000066"/>
                </a:solidFill>
                <a:effectLst>
                  <a:outerShdw blurRad="38100" dist="38100" dir="2700000" algn="tl">
                    <a:srgbClr val="DDDDDD"/>
                  </a:outerShdw>
                </a:effectLst>
                <a:latin typeface="Copperplate Gothic Light" charset="0"/>
              </a:rPr>
              <a:t>Kings of Assyria</a:t>
            </a:r>
          </a:p>
        </p:txBody>
      </p:sp>
      <p:sp>
        <p:nvSpPr>
          <p:cNvPr id="76840" name="Text Box 43"/>
          <p:cNvSpPr txBox="1">
            <a:spLocks noChangeArrowheads="1"/>
          </p:cNvSpPr>
          <p:nvPr/>
        </p:nvSpPr>
        <p:spPr bwMode="auto">
          <a:xfrm>
            <a:off x="2422525" y="609600"/>
            <a:ext cx="3968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Ashuretililani</a:t>
            </a:r>
          </a:p>
        </p:txBody>
      </p:sp>
      <p:sp>
        <p:nvSpPr>
          <p:cNvPr id="76841" name="Text Box 45"/>
          <p:cNvSpPr txBox="1">
            <a:spLocks noChangeArrowheads="1"/>
          </p:cNvSpPr>
          <p:nvPr/>
        </p:nvSpPr>
        <p:spPr bwMode="auto">
          <a:xfrm>
            <a:off x="3124200" y="609600"/>
            <a:ext cx="3968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Sinsharishkun</a:t>
            </a:r>
          </a:p>
        </p:txBody>
      </p:sp>
      <p:sp>
        <p:nvSpPr>
          <p:cNvPr id="76842" name="Text Box 46"/>
          <p:cNvSpPr txBox="1">
            <a:spLocks noChangeArrowheads="1"/>
          </p:cNvSpPr>
          <p:nvPr/>
        </p:nvSpPr>
        <p:spPr bwMode="auto">
          <a:xfrm>
            <a:off x="3657600" y="685800"/>
            <a:ext cx="39687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Ashuruballit ii</a:t>
            </a:r>
          </a:p>
        </p:txBody>
      </p:sp>
      <p:sp>
        <p:nvSpPr>
          <p:cNvPr id="76843" name="Text Box 47"/>
          <p:cNvSpPr txBox="1">
            <a:spLocks noChangeArrowheads="1"/>
          </p:cNvSpPr>
          <p:nvPr/>
        </p:nvSpPr>
        <p:spPr bwMode="auto">
          <a:xfrm>
            <a:off x="3505200" y="2057400"/>
            <a:ext cx="336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Fall of Nineveh</a:t>
            </a:r>
          </a:p>
        </p:txBody>
      </p:sp>
      <p:sp>
        <p:nvSpPr>
          <p:cNvPr id="76844" name="Text Box 48"/>
          <p:cNvSpPr txBox="1">
            <a:spLocks noChangeArrowheads="1"/>
          </p:cNvSpPr>
          <p:nvPr/>
        </p:nvSpPr>
        <p:spPr bwMode="auto">
          <a:xfrm>
            <a:off x="3276600" y="1905000"/>
            <a:ext cx="609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solidFill>
                  <a:srgbClr val="000066"/>
                </a:solidFill>
                <a:latin typeface="Times New Roman" charset="0"/>
              </a:rPr>
              <a:t>612BC</a:t>
            </a:r>
          </a:p>
        </p:txBody>
      </p:sp>
      <p:sp>
        <p:nvSpPr>
          <p:cNvPr id="76845" name="Text Box 49"/>
          <p:cNvSpPr txBox="1">
            <a:spLocks noChangeArrowheads="1"/>
          </p:cNvSpPr>
          <p:nvPr/>
        </p:nvSpPr>
        <p:spPr bwMode="auto">
          <a:xfrm>
            <a:off x="3733800" y="2819400"/>
            <a:ext cx="4953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kumimoji="1" lang="en-US" altLang="ja-JP" sz="1200">
                <a:latin typeface="Times New Roman" charset="0"/>
              </a:rPr>
              <a:t>609  605				           539</a:t>
            </a:r>
          </a:p>
        </p:txBody>
      </p:sp>
      <p:sp>
        <p:nvSpPr>
          <p:cNvPr id="76846"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endParaRPr lang="en-US"/>
          </a:p>
        </p:txBody>
      </p:sp>
      <p:sp>
        <p:nvSpPr>
          <p:cNvPr id="22580" name="Text Box 52"/>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Judah</a:t>
            </a:r>
          </a:p>
        </p:txBody>
      </p:sp>
      <p:sp>
        <p:nvSpPr>
          <p:cNvPr id="76848"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endParaRPr lang="en-US"/>
          </a:p>
        </p:txBody>
      </p:sp>
      <p:sp>
        <p:nvSpPr>
          <p:cNvPr id="76849" name="Text Box 54"/>
          <p:cNvSpPr txBox="1">
            <a:spLocks noChangeArrowheads="1"/>
          </p:cNvSpPr>
          <p:nvPr/>
        </p:nvSpPr>
        <p:spPr bwMode="auto">
          <a:xfrm>
            <a:off x="762000" y="5257800"/>
            <a:ext cx="1447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Manasseh</a:t>
            </a:r>
          </a:p>
        </p:txBody>
      </p:sp>
      <p:sp>
        <p:nvSpPr>
          <p:cNvPr id="76850"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endParaRPr lang="en-US"/>
          </a:p>
        </p:txBody>
      </p:sp>
      <p:sp>
        <p:nvSpPr>
          <p:cNvPr id="76851" name="Rectangle 56"/>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endParaRPr lang="en-US"/>
          </a:p>
        </p:txBody>
      </p:sp>
      <p:sp>
        <p:nvSpPr>
          <p:cNvPr id="76852"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endParaRPr lang="en-US"/>
          </a:p>
        </p:txBody>
      </p:sp>
      <p:sp>
        <p:nvSpPr>
          <p:cNvPr id="76853"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76854" name="Text Box 59"/>
          <p:cNvSpPr txBox="1">
            <a:spLocks noChangeArrowheads="1"/>
          </p:cNvSpPr>
          <p:nvPr/>
        </p:nvSpPr>
        <p:spPr bwMode="auto">
          <a:xfrm>
            <a:off x="2209800" y="5257800"/>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Josiah</a:t>
            </a:r>
          </a:p>
        </p:txBody>
      </p:sp>
      <p:sp>
        <p:nvSpPr>
          <p:cNvPr id="76855" name="Text Box 60"/>
          <p:cNvSpPr txBox="1">
            <a:spLocks noChangeArrowheads="1"/>
          </p:cNvSpPr>
          <p:nvPr/>
        </p:nvSpPr>
        <p:spPr bwMode="auto">
          <a:xfrm>
            <a:off x="4038600" y="5029200"/>
            <a:ext cx="3968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Jehoiakim</a:t>
            </a:r>
          </a:p>
        </p:txBody>
      </p:sp>
      <p:sp>
        <p:nvSpPr>
          <p:cNvPr id="76856" name="Text Box 61"/>
          <p:cNvSpPr txBox="1">
            <a:spLocks noChangeArrowheads="1"/>
          </p:cNvSpPr>
          <p:nvPr/>
        </p:nvSpPr>
        <p:spPr bwMode="auto">
          <a:xfrm>
            <a:off x="4572000" y="5105400"/>
            <a:ext cx="3968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zedekiah</a:t>
            </a:r>
          </a:p>
        </p:txBody>
      </p:sp>
      <p:sp>
        <p:nvSpPr>
          <p:cNvPr id="76857" name="Text Box 62"/>
          <p:cNvSpPr txBox="1">
            <a:spLocks noChangeArrowheads="1"/>
          </p:cNvSpPr>
          <p:nvPr/>
        </p:nvSpPr>
        <p:spPr bwMode="auto">
          <a:xfrm>
            <a:off x="1066800" y="57912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Amon </a:t>
            </a: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76859" name="Text Box 64"/>
          <p:cNvSpPr txBox="1">
            <a:spLocks noChangeArrowheads="1"/>
          </p:cNvSpPr>
          <p:nvPr/>
        </p:nvSpPr>
        <p:spPr bwMode="auto">
          <a:xfrm>
            <a:off x="2286000" y="5791200"/>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Jehoahaz</a:t>
            </a: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76861" name="Text Box 66"/>
          <p:cNvSpPr txBox="1">
            <a:spLocks noChangeArrowheads="1"/>
          </p:cNvSpPr>
          <p:nvPr/>
        </p:nvSpPr>
        <p:spPr bwMode="auto">
          <a:xfrm>
            <a:off x="4191000" y="5867400"/>
            <a:ext cx="198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Jehoiachin</a:t>
            </a:r>
          </a:p>
        </p:txBody>
      </p:sp>
      <p:sp>
        <p:nvSpPr>
          <p:cNvPr id="76862"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grpSp>
        <p:nvGrpSpPr>
          <p:cNvPr id="76863" name="Group 82"/>
          <p:cNvGrpSpPr>
            <a:grpSpLocks/>
          </p:cNvGrpSpPr>
          <p:nvPr/>
        </p:nvGrpSpPr>
        <p:grpSpPr bwMode="auto">
          <a:xfrm>
            <a:off x="533400" y="4038600"/>
            <a:ext cx="1143000" cy="533400"/>
            <a:chOff x="576" y="2544"/>
            <a:chExt cx="720" cy="336"/>
          </a:xfrm>
        </p:grpSpPr>
        <p:sp>
          <p:nvSpPr>
            <p:cNvPr id="76874" name="Rectangle 68"/>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22597" name="Text Box 69"/>
            <p:cNvSpPr txBox="1">
              <a:spLocks noChangeArrowheads="1"/>
            </p:cNvSpPr>
            <p:nvPr/>
          </p:nvSpPr>
          <p:spPr bwMode="auto">
            <a:xfrm>
              <a:off x="624" y="2592"/>
              <a:ext cx="672" cy="2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FF"/>
                  </a:solidFill>
                  <a:effectLst>
                    <a:outerShdw blurRad="38100" dist="38100" dir="2700000" algn="tl">
                      <a:srgbClr val="DDDDDD"/>
                    </a:outerShdw>
                  </a:effectLst>
                  <a:latin typeface="Copperplate Gothic Light" charset="0"/>
                </a:rPr>
                <a:t>Nahum</a:t>
              </a:r>
            </a:p>
          </p:txBody>
        </p:sp>
      </p:grpSp>
      <p:sp>
        <p:nvSpPr>
          <p:cNvPr id="22600" name="Text Box 72"/>
          <p:cNvSpPr txBox="1">
            <a:spLocks noChangeArrowheads="1"/>
          </p:cNvSpPr>
          <p:nvPr/>
        </p:nvSpPr>
        <p:spPr bwMode="auto">
          <a:xfrm>
            <a:off x="5486400" y="5105400"/>
            <a:ext cx="2438400" cy="91598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dirty="0">
                <a:solidFill>
                  <a:srgbClr val="FF0000"/>
                </a:solidFill>
                <a:effectLst>
                  <a:outerShdw blurRad="38100" dist="38100" dir="2700000" algn="tl">
                    <a:srgbClr val="DDDDDD"/>
                  </a:outerShdw>
                </a:effectLst>
                <a:latin typeface="Copperplate Gothic Light" charset="0"/>
              </a:rPr>
              <a:t>Captivity of Judah to Babylon (586)</a:t>
            </a: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2602" name="Text Box 74"/>
          <p:cNvSpPr txBox="1">
            <a:spLocks noChangeArrowheads="1"/>
          </p:cNvSpPr>
          <p:nvPr/>
        </p:nvSpPr>
        <p:spPr bwMode="auto">
          <a:xfrm>
            <a:off x="7921625" y="5189538"/>
            <a:ext cx="1258888" cy="46196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200" b="1" dirty="0">
                <a:solidFill>
                  <a:srgbClr val="000066"/>
                </a:solidFill>
                <a:effectLst>
                  <a:outerShdw blurRad="38100" dist="38100" dir="2700000" algn="tl">
                    <a:srgbClr val="DDDDDD"/>
                  </a:outerShdw>
                </a:effectLst>
                <a:latin typeface="Copperplate Gothic Light" charset="0"/>
              </a:rPr>
              <a:t>Restoration from Exile</a:t>
            </a:r>
          </a:p>
        </p:txBody>
      </p:sp>
      <p:sp>
        <p:nvSpPr>
          <p:cNvPr id="22603" name="Text Box 75"/>
          <p:cNvSpPr txBox="1">
            <a:spLocks noChangeArrowheads="1"/>
          </p:cNvSpPr>
          <p:nvPr/>
        </p:nvSpPr>
        <p:spPr bwMode="auto">
          <a:xfrm>
            <a:off x="5029200" y="1066800"/>
            <a:ext cx="3733800" cy="137318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en-US" altLang="ja-JP" sz="2800" b="1">
                <a:effectLst>
                  <a:outerShdw blurRad="38100" dist="38100" dir="2700000" algn="tl">
                    <a:srgbClr val="DDDDDD"/>
                  </a:outerShdw>
                </a:effectLst>
                <a:latin typeface="Copperplate Gothic Light" charset="0"/>
              </a:rPr>
              <a:t>Nahum, Habakkuk </a:t>
            </a:r>
          </a:p>
          <a:p>
            <a:pPr algn="ctr" eaLnBrk="1" hangingPunct="1">
              <a:defRPr/>
            </a:pPr>
            <a:r>
              <a:rPr kumimoji="1" lang="en-US" altLang="ja-JP" sz="2800" b="1">
                <a:effectLst>
                  <a:outerShdw blurRad="38100" dist="38100" dir="2700000" algn="tl">
                    <a:srgbClr val="DDDDDD"/>
                  </a:outerShdw>
                </a:effectLst>
                <a:latin typeface="Copperplate Gothic Light" charset="0"/>
              </a:rPr>
              <a:t>&amp; their contemporaries</a:t>
            </a:r>
          </a:p>
        </p:txBody>
      </p:sp>
      <p:sp>
        <p:nvSpPr>
          <p:cNvPr id="76868" name="Rectangle 76"/>
          <p:cNvSpPr>
            <a:spLocks noChangeArrowheads="1"/>
          </p:cNvSpPr>
          <p:nvPr/>
        </p:nvSpPr>
        <p:spPr bwMode="auto">
          <a:xfrm>
            <a:off x="3200400" y="6172200"/>
            <a:ext cx="1447800" cy="381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22605" name="Text Box 77"/>
          <p:cNvSpPr txBox="1">
            <a:spLocks noChangeArrowheads="1"/>
          </p:cNvSpPr>
          <p:nvPr/>
        </p:nvSpPr>
        <p:spPr bwMode="auto">
          <a:xfrm>
            <a:off x="3124200" y="6172200"/>
            <a:ext cx="1600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FF"/>
                </a:solidFill>
                <a:effectLst>
                  <a:outerShdw blurRad="38100" dist="38100" dir="2700000" algn="tl">
                    <a:srgbClr val="DDDDDD"/>
                  </a:outerShdw>
                </a:effectLst>
                <a:latin typeface="Copperplate Gothic Light" charset="0"/>
              </a:rPr>
              <a:t>Habakkuk</a:t>
            </a:r>
          </a:p>
        </p:txBody>
      </p:sp>
      <p:sp>
        <p:nvSpPr>
          <p:cNvPr id="76870"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607" name="Text Box 79"/>
          <p:cNvSpPr txBox="1">
            <a:spLocks noChangeArrowheads="1"/>
          </p:cNvSpPr>
          <p:nvPr/>
        </p:nvSpPr>
        <p:spPr bwMode="auto">
          <a:xfrm>
            <a:off x="0" y="5105400"/>
            <a:ext cx="914400" cy="66833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lnSpc>
                <a:spcPct val="90000"/>
              </a:lnSpc>
              <a:defRPr/>
            </a:pPr>
            <a:r>
              <a:rPr kumimoji="1" lang="en-US" altLang="ja-JP" sz="1400" b="1">
                <a:solidFill>
                  <a:srgbClr val="000066"/>
                </a:solidFill>
                <a:effectLst>
                  <a:outerShdw blurRad="38100" dist="38100" dir="2700000" algn="tl">
                    <a:srgbClr val="DDDDDD"/>
                  </a:outerShdw>
                </a:effectLst>
                <a:latin typeface="Copperplate Gothic Light" charset="0"/>
              </a:rPr>
              <a:t>Kings of Judah</a:t>
            </a:r>
          </a:p>
        </p:txBody>
      </p:sp>
      <p:sp>
        <p:nvSpPr>
          <p:cNvPr id="76872" name="Text Box 80"/>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t>560</a:t>
            </a:r>
          </a:p>
        </p:txBody>
      </p:sp>
      <p:sp>
        <p:nvSpPr>
          <p:cNvPr id="76873" name="Rectangle 81"/>
          <p:cNvSpPr>
            <a:spLocks noGrp="1" noChangeArrowheads="1"/>
          </p:cNvSpPr>
          <p:nvPr>
            <p:ph type="title" idx="4294967295"/>
          </p:nvPr>
        </p:nvSpPr>
        <p:spPr>
          <a:xfrm>
            <a:off x="6553200" y="6324600"/>
            <a:ext cx="2514600" cy="533400"/>
          </a:xfrm>
        </p:spPr>
        <p:txBody>
          <a:bodyPr/>
          <a:lstStyle/>
          <a:p>
            <a:pPr algn="r" eaLnBrk="1" hangingPunct="1"/>
            <a:r>
              <a:rPr lang="en-US" sz="2800">
                <a:latin typeface="Times New Roman" charset="0"/>
                <a:ea typeface="ＭＳ Ｐゴシック" charset="0"/>
                <a:cs typeface="ＭＳ Ｐゴシック" charset="0"/>
              </a:rPr>
              <a:t>Timeline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1</a:t>
            </a:r>
          </a:p>
        </p:txBody>
      </p:sp>
    </p:spTree>
    <p:extLst>
      <p:ext uri="{BB962C8B-B14F-4D97-AF65-F5344CB8AC3E}">
        <p14:creationId xmlns:p14="http://schemas.microsoft.com/office/powerpoint/2010/main" val="345732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that the prophet Habakkuk received in a vision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—No reign of a king of Judah or Israel</a:t>
            </a:r>
          </a:p>
          <a:p>
            <a:pPr>
              <a:defRPr/>
            </a:pPr>
            <a:r>
              <a:rPr lang="en-US" sz="3600" b="1" dirty="0">
                <a:effectLst>
                  <a:glow rad="127000">
                    <a:schemeClr val="tx1"/>
                  </a:glow>
                </a:effectLst>
                <a:latin typeface="Arial" charset="0"/>
                <a:ea typeface="ＭＳ Ｐゴシック" charset="0"/>
                <a:cs typeface="ＭＳ Ｐゴシック" charset="0"/>
              </a:rPr>
              <a:t>—So how can we date the book?</a:t>
            </a: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1396371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What  I  know.</a:t>
            </a:r>
          </a:p>
        </p:txBody>
      </p:sp>
      <p:grpSp>
        <p:nvGrpSpPr>
          <p:cNvPr id="10" name="Group 9"/>
          <p:cNvGrpSpPr/>
          <p:nvPr/>
        </p:nvGrpSpPr>
        <p:grpSpPr>
          <a:xfrm>
            <a:off x="3275856" y="1052736"/>
            <a:ext cx="3168352" cy="1728192"/>
            <a:chOff x="3275856" y="1052736"/>
            <a:chExt cx="3168352" cy="1728192"/>
          </a:xfrm>
        </p:grpSpPr>
        <p:sp>
          <p:nvSpPr>
            <p:cNvPr id="3" name="Rectangle 2"/>
            <p:cNvSpPr txBox="1">
              <a:spLocks noChangeArrowheads="1"/>
            </p:cNvSpPr>
            <p:nvPr/>
          </p:nvSpPr>
          <p:spPr bwMode="auto">
            <a:xfrm>
              <a:off x="3275856" y="105273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don't</a:t>
              </a:r>
            </a:p>
          </p:txBody>
        </p:sp>
        <p:grpSp>
          <p:nvGrpSpPr>
            <p:cNvPr id="9" name="Group 8"/>
            <p:cNvGrpSpPr/>
            <p:nvPr/>
          </p:nvGrpSpPr>
          <p:grpSpPr>
            <a:xfrm>
              <a:off x="4364360" y="1908448"/>
              <a:ext cx="711696" cy="872480"/>
              <a:chOff x="4211960" y="1908448"/>
              <a:chExt cx="711696" cy="872480"/>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8"/>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9998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p:cNvSpPr>
            <a:spLocks noChangeArrowheads="1"/>
          </p:cNvSpPr>
          <p:nvPr/>
        </p:nvSpPr>
        <p:spPr bwMode="auto">
          <a:xfrm>
            <a:off x="-152400" y="-762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74754"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Text Box 2"/>
          <p:cNvSpPr txBox="1">
            <a:spLocks noChangeArrowheads="1"/>
          </p:cNvSpPr>
          <p:nvPr/>
        </p:nvSpPr>
        <p:spPr bwMode="auto">
          <a:xfrm>
            <a:off x="152400" y="2811463"/>
            <a:ext cx="8839200" cy="341632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kumimoji="1" lang="en-US" altLang="ja-JP" b="1" dirty="0">
                <a:latin typeface="Arial" charset="0"/>
                <a:cs typeface="Arial" charset="0"/>
              </a:rPr>
              <a:t>The time of the writing of is debated from:</a:t>
            </a:r>
          </a:p>
          <a:p>
            <a:pPr algn="just" eaLnBrk="1" hangingPunct="1">
              <a:buFontTx/>
              <a:buChar char="•"/>
              <a:defRPr/>
            </a:pPr>
            <a:r>
              <a:rPr kumimoji="1" lang="en-US" altLang="ja-JP" b="1" dirty="0">
                <a:latin typeface="Arial" charset="0"/>
                <a:cs typeface="Arial" charset="0"/>
              </a:rPr>
              <a:t> 700 BC (too early since Assyrians are in view)</a:t>
            </a:r>
          </a:p>
          <a:p>
            <a:pPr algn="just" eaLnBrk="1" hangingPunct="1">
              <a:buFontTx/>
              <a:buChar char="•"/>
              <a:defRPr/>
            </a:pPr>
            <a:r>
              <a:rPr kumimoji="1" lang="en-US" altLang="ja-JP" b="1" dirty="0">
                <a:latin typeface="Arial" charset="0"/>
                <a:cs typeface="Arial" charset="0"/>
              </a:rPr>
              <a:t> 300 BC (too late since Greek forces are in view)</a:t>
            </a:r>
          </a:p>
          <a:p>
            <a:pPr eaLnBrk="1" hangingPunct="1">
              <a:defRPr/>
            </a:pPr>
            <a:r>
              <a:rPr kumimoji="1" lang="en-US" altLang="ja-JP" b="1" dirty="0">
                <a:latin typeface="Arial" charset="0"/>
                <a:cs typeface="Arial" charset="0"/>
              </a:rPr>
              <a:t> </a:t>
            </a:r>
          </a:p>
          <a:p>
            <a:pPr eaLnBrk="1" hangingPunct="1">
              <a:defRPr/>
            </a:pPr>
            <a:r>
              <a:rPr kumimoji="1" lang="en-US" altLang="ja-JP" b="1" dirty="0">
                <a:latin typeface="Arial" charset="0"/>
                <a:cs typeface="Arial" charset="0"/>
              </a:rPr>
              <a:t>The prophecy names Babylonian invaders (1:6) so it was likely written near the end of Josiah</a:t>
            </a:r>
            <a:r>
              <a:rPr kumimoji="1" lang="uk-UA" altLang="ja-JP" b="1" dirty="0">
                <a:latin typeface="Arial" charset="0"/>
                <a:cs typeface="Arial" charset="0"/>
              </a:rPr>
              <a:t>'</a:t>
            </a:r>
            <a:r>
              <a:rPr kumimoji="1" lang="en-US" altLang="ja-JP" b="1" dirty="0">
                <a:latin typeface="Arial" charset="0"/>
                <a:cs typeface="Arial" charset="0"/>
              </a:rPr>
              <a:t>s reign (640-609 BC), probably after the 612 BC destruction of Nineveh by the combined forces of the Babylonians, Medians, and Scythians.  This time was 607-605 BC.</a:t>
            </a:r>
            <a:endParaRPr kumimoji="1" lang="en-US" altLang="ja-JP" b="1" dirty="0">
              <a:effectLst>
                <a:outerShdw blurRad="38100" dist="38100" dir="2700000" algn="tl">
                  <a:srgbClr val="000000"/>
                </a:outerShdw>
              </a:effectLst>
              <a:latin typeface="Arial" charset="0"/>
              <a:cs typeface="Arial" charset="0"/>
            </a:endParaRPr>
          </a:p>
        </p:txBody>
      </p:sp>
      <p:sp>
        <p:nvSpPr>
          <p:cNvPr id="74756" name="Text Box 5"/>
          <p:cNvSpPr txBox="1">
            <a:spLocks noChangeArrowheads="1"/>
          </p:cNvSpPr>
          <p:nvPr/>
        </p:nvSpPr>
        <p:spPr bwMode="auto">
          <a:xfrm>
            <a:off x="8378825" y="19050"/>
            <a:ext cx="6889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00"/>
                </a:solidFill>
              </a:rPr>
              <a:t>628</a:t>
            </a:r>
          </a:p>
        </p:txBody>
      </p:sp>
      <p:sp>
        <p:nvSpPr>
          <p:cNvPr id="49158" name="Rectangle 6"/>
          <p:cNvSpPr>
            <a:spLocks noGrp="1" noChangeArrowheads="1"/>
          </p:cNvSpPr>
          <p:nvPr>
            <p:ph type="title" idx="4294967295"/>
          </p:nvPr>
        </p:nvSpPr>
        <p:spPr>
          <a:xfrm>
            <a:off x="381000" y="228600"/>
            <a:ext cx="1092200" cy="584200"/>
          </a:xfrm>
          <a:solidFill>
            <a:srgbClr val="000000"/>
          </a:solidFill>
        </p:spPr>
        <p:txBody>
          <a:bodyPr>
            <a:spAutoFit/>
          </a:bodyPr>
          <a:lstStyle/>
          <a:p>
            <a:pPr algn="l">
              <a:defRPr/>
            </a:pPr>
            <a:r>
              <a:rPr kumimoji="1" lang="en-US" altLang="ja-JP" sz="3200">
                <a:effectLst>
                  <a:outerShdw blurRad="38100" dist="38100" dir="2700000" algn="tl">
                    <a:srgbClr val="8C0000"/>
                  </a:outerShdw>
                </a:effectLst>
                <a:latin typeface="Arial" charset="0"/>
                <a:ea typeface="ＭＳ 明朝" charset="0"/>
                <a:cs typeface="ＭＳ 明朝" charset="0"/>
              </a:rPr>
              <a:t>Date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a:defRPr/>
            </a:pPr>
            <a:r>
              <a:rPr lang="en-US" sz="2800" b="1" dirty="0">
                <a:solidFill>
                  <a:srgbClr val="F3B600"/>
                </a:solidFill>
                <a:latin typeface="Arial"/>
                <a:ea typeface="+mn-ea"/>
                <a:cs typeface="Arial"/>
              </a:rPr>
              <a:t>Jehoahaz</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Shallum</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609</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800" b="1">
                <a:solidFill>
                  <a:srgbClr val="FFFFFF"/>
                </a:solidFill>
                <a:latin typeface="Arial" charset="0"/>
                <a:cs typeface="Arial" charset="0"/>
              </a:rPr>
              <a:t>Josiah</a:t>
            </a:r>
          </a:p>
          <a:p>
            <a:pPr algn="ctr">
              <a:defRPr/>
            </a:pPr>
            <a:r>
              <a:rPr lang="en-US" sz="2000" b="1">
                <a:solidFill>
                  <a:srgbClr val="FFFFFF"/>
                </a:solidFill>
                <a:latin typeface="Arial" charset="0"/>
                <a:cs typeface="Arial" charset="0"/>
              </a:rPr>
              <a:t>640-609</a:t>
            </a:r>
          </a:p>
          <a:p>
            <a:pPr algn="ct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ea typeface="+mn-ea"/>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ea typeface="+mn-ea"/>
                  <a:cs typeface="Arial"/>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en-US" dirty="0">
                <a:latin typeface="Arial" charset="0"/>
                <a:ea typeface="ＭＳ Ｐゴシック" charset="0"/>
              </a:rPr>
              <a:t>Habakkuk 1:3 </a:t>
            </a: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4400" b="1" dirty="0">
                <a:solidFill>
                  <a:schemeClr val="tx2"/>
                </a:solidFill>
                <a:effectLst>
                  <a:outerShdw blurRad="38100" dist="38100" dir="2700000" algn="tl">
                    <a:srgbClr val="000000"/>
                  </a:outerShdw>
                </a:effectLst>
                <a:latin typeface="Arial"/>
                <a:cs typeface="Arial"/>
              </a:rPr>
              <a:t>"</a:t>
            </a:r>
            <a:r>
              <a:rPr lang="en-US" sz="4400" b="1" dirty="0">
                <a:solidFill>
                  <a:schemeClr val="tx2"/>
                </a:solidFill>
                <a:effectLst>
                  <a:outerShdw blurRad="38100" dist="38100" dir="2700000" algn="tl">
                    <a:srgbClr val="000000"/>
                  </a:outerShdw>
                </a:effectLst>
                <a:latin typeface="Arial"/>
                <a:cs typeface="Arial"/>
              </a:rPr>
              <a:t>Why must I look on injustice?</a:t>
            </a:r>
            <a:r>
              <a:rPr lang="ru-RU" sz="4400" b="1" dirty="0">
                <a:solidFill>
                  <a:schemeClr val="tx2"/>
                </a:solidFill>
                <a:effectLst>
                  <a:outerShdw blurRad="38100" dist="38100" dir="2700000" algn="tl">
                    <a:srgbClr val="000000"/>
                  </a:outerShdw>
                </a:effectLst>
                <a:latin typeface="Arial"/>
                <a:cs typeface="Arial"/>
              </a:rPr>
              <a:t>"</a:t>
            </a:r>
            <a:endParaRPr lang="en-US" sz="44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138776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Who</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t>Was it pagans (expected) or God</a:t>
            </a:r>
            <a:r>
              <a:rPr lang="uk-UA" sz="4800" dirty="0"/>
              <a:t>'</a:t>
            </a:r>
            <a:r>
              <a:rPr lang="en-US" sz="4800" dirty="0"/>
              <a:t>s people (prohibited)?</a:t>
            </a:r>
          </a:p>
        </p:txBody>
      </p:sp>
      <p:sp>
        <p:nvSpPr>
          <p:cNvPr id="5" name="Rectangle 2"/>
          <p:cNvSpPr txBox="1">
            <a:spLocks noChangeArrowheads="1"/>
          </p:cNvSpPr>
          <p:nvPr/>
        </p:nvSpPr>
        <p:spPr bwMode="auto">
          <a:xfrm>
            <a:off x="3923928" y="548680"/>
            <a:ext cx="51845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was causing the injustice?</a:t>
            </a:r>
          </a:p>
        </p:txBody>
      </p:sp>
    </p:spTree>
    <p:extLst>
      <p:ext uri="{BB962C8B-B14F-4D97-AF65-F5344CB8AC3E}">
        <p14:creationId xmlns:p14="http://schemas.microsoft.com/office/powerpoint/2010/main" val="801689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a:defRPr/>
            </a:pPr>
            <a:r>
              <a:rPr lang="en-US" sz="2800" b="1" dirty="0">
                <a:solidFill>
                  <a:srgbClr val="F3B600"/>
                </a:solidFill>
                <a:latin typeface="Arial"/>
                <a:cs typeface="Arial"/>
              </a:rPr>
              <a:t>Jehoahaz</a:t>
            </a:r>
            <a:br>
              <a:rPr lang="en-US" sz="2800" b="1" dirty="0">
                <a:solidFill>
                  <a:srgbClr val="F3B600"/>
                </a:solidFill>
                <a:latin typeface="Arial"/>
                <a:cs typeface="Arial"/>
              </a:rPr>
            </a:br>
            <a:r>
              <a:rPr lang="en-US" sz="2800" b="1" dirty="0">
                <a:solidFill>
                  <a:srgbClr val="F3B600"/>
                </a:solidFill>
                <a:latin typeface="Arial"/>
                <a:cs typeface="Arial"/>
              </a:rPr>
              <a:t>(</a:t>
            </a:r>
            <a:r>
              <a:rPr lang="en-US" sz="2800" b="1" dirty="0" err="1">
                <a:solidFill>
                  <a:srgbClr val="F3B600"/>
                </a:solidFill>
                <a:latin typeface="Arial"/>
                <a:cs typeface="Arial"/>
              </a:rPr>
              <a:t>Shallum</a:t>
            </a:r>
            <a:r>
              <a:rPr lang="en-US" sz="2800" b="1" dirty="0">
                <a:solidFill>
                  <a:srgbClr val="F3B600"/>
                </a:solidFill>
                <a:latin typeface="Arial"/>
                <a:cs typeface="Arial"/>
              </a:rPr>
              <a:t>)</a:t>
            </a:r>
            <a:br>
              <a:rPr lang="en-US" sz="2800" b="1" dirty="0">
                <a:solidFill>
                  <a:srgbClr val="F3B600"/>
                </a:solidFill>
                <a:latin typeface="Arial"/>
                <a:cs typeface="Arial"/>
              </a:rPr>
            </a:br>
            <a:r>
              <a:rPr lang="en-US" sz="2000" b="1" dirty="0">
                <a:solidFill>
                  <a:srgbClr val="F3B600"/>
                </a:solidFill>
                <a:latin typeface="Arial"/>
                <a:cs typeface="Arial"/>
              </a:rPr>
              <a:t>609</a:t>
            </a:r>
            <a:br>
              <a:rPr lang="en-US" sz="2000" b="1" dirty="0">
                <a:solidFill>
                  <a:srgbClr val="F3B600"/>
                </a:solidFill>
                <a:latin typeface="Arial"/>
                <a:cs typeface="Arial"/>
              </a:rPr>
            </a:br>
            <a:r>
              <a:rPr lang="en-US" sz="2000" b="1" dirty="0">
                <a:solidFill>
                  <a:srgbClr val="F3B600"/>
                </a:solidFill>
                <a:latin typeface="Arial"/>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800" b="1">
                <a:solidFill>
                  <a:srgbClr val="FFFFFF"/>
                </a:solidFill>
                <a:latin typeface="Arial" charset="0"/>
                <a:cs typeface="Arial" charset="0"/>
              </a:rPr>
              <a:t>Josiah</a:t>
            </a:r>
          </a:p>
          <a:p>
            <a:pPr algn="ctr">
              <a:defRPr/>
            </a:pPr>
            <a:r>
              <a:rPr lang="en-US" sz="2000" b="1">
                <a:solidFill>
                  <a:srgbClr val="FFFFFF"/>
                </a:solidFill>
                <a:latin typeface="Arial" charset="0"/>
                <a:cs typeface="Arial" charset="0"/>
              </a:rPr>
              <a:t>640-609</a:t>
            </a:r>
          </a:p>
          <a:p>
            <a:pPr algn="ct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cs typeface="Arial"/>
                </a:rPr>
                <a:t>3</a:t>
              </a:r>
            </a:p>
          </p:txBody>
        </p:sp>
      </p:grpSp>
      <p:sp>
        <p:nvSpPr>
          <p:cNvPr id="38" name="Text Box 4"/>
          <p:cNvSpPr txBox="1">
            <a:spLocks noChangeArrowheads="1"/>
          </p:cNvSpPr>
          <p:nvPr/>
        </p:nvSpPr>
        <p:spPr bwMode="auto">
          <a:xfrm>
            <a:off x="152400" y="4864100"/>
            <a:ext cx="8763000" cy="1814513"/>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Evil kings caused the prophet</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s first perplexity: </a:t>
            </a:r>
            <a:r>
              <a:rPr kumimoji="1" lang="ru-RU"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How long, O L</a:t>
            </a:r>
            <a:r>
              <a:rPr kumimoji="1" lang="en-US" altLang="ja-JP" b="1" dirty="0">
                <a:solidFill>
                  <a:srgbClr val="FFFFFF"/>
                </a:solidFill>
                <a:effectLst>
                  <a:outerShdw blurRad="38100" dist="38100" dir="2700000" algn="tl">
                    <a:srgbClr val="000000"/>
                  </a:outerShdw>
                </a:effectLst>
                <a:latin typeface="Arial" charset="0"/>
                <a:ea typeface="Arial" charset="0"/>
                <a:cs typeface="Arial" charset="0"/>
              </a:rPr>
              <a:t>ORD</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must I call for help, but you do not listen? Or cry out to you, </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Violence!</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but you do not save?</a:t>
            </a:r>
            <a:r>
              <a:rPr kumimoji="1" lang="ru-RU"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(Hab. 1:2). </a:t>
            </a:r>
          </a:p>
        </p:txBody>
      </p:sp>
    </p:spTree>
    <p:extLst>
      <p:ext uri="{BB962C8B-B14F-4D97-AF65-F5344CB8AC3E}">
        <p14:creationId xmlns:p14="http://schemas.microsoft.com/office/powerpoint/2010/main" val="2569729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P spid="3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Must I forever see these evil deeds?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Why must I watch all this misery?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Wherever I look,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see destruction and violence.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surrounded by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love to argue and fight.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The law has become paralyzed,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there is no justice in the courts.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wicked far outnumber the righteous,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so that justice has become perverted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948939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9" descr="Habakkuk Them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ext Box 3"/>
          <p:cNvSpPr txBox="1">
            <a:spLocks noChangeArrowheads="1"/>
          </p:cNvSpPr>
          <p:nvPr/>
        </p:nvSpPr>
        <p:spPr bwMode="auto">
          <a:xfrm>
            <a:off x="228600" y="5181600"/>
            <a:ext cx="8763000" cy="1169988"/>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50000"/>
              </a:lnSpc>
              <a:defRPr/>
            </a:pPr>
            <a:endParaRPr kumimoji="1" lang="en-US" altLang="ja-JP" sz="2800" b="1" dirty="0">
              <a:effectLst>
                <a:outerShdw blurRad="38100" dist="38100" dir="2700000" algn="tl">
                  <a:srgbClr val="000000"/>
                </a:outerShdw>
              </a:effectLst>
              <a:latin typeface="Arial" charset="0"/>
              <a:ea typeface="Arial" charset="0"/>
              <a:cs typeface="Arial" charset="0"/>
            </a:endParaRPr>
          </a:p>
          <a:p>
            <a:pPr eaLnBrk="1" hangingPunct="1">
              <a:defRPr/>
            </a:pPr>
            <a:r>
              <a:rPr kumimoji="1" lang="en-US" altLang="ja-JP" sz="2800" b="1" dirty="0">
                <a:effectLst>
                  <a:outerShdw blurRad="38100" dist="38100" dir="2700000" algn="tl">
                    <a:srgbClr val="000000"/>
                  </a:outerShdw>
                </a:effectLst>
                <a:latin typeface="Arial" charset="0"/>
                <a:ea typeface="Arial" charset="0"/>
                <a:cs typeface="Arial" charset="0"/>
              </a:rPr>
              <a:t>While the prophecy concerned Babylon, it was directed towards the people of Judah. </a:t>
            </a:r>
          </a:p>
        </p:txBody>
      </p:sp>
      <p:sp>
        <p:nvSpPr>
          <p:cNvPr id="78851" name="Text Box 6"/>
          <p:cNvSpPr txBox="1">
            <a:spLocks noChangeArrowheads="1"/>
          </p:cNvSpPr>
          <p:nvPr/>
        </p:nvSpPr>
        <p:spPr bwMode="auto">
          <a:xfrm>
            <a:off x="8378825" y="190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Arial" charset="0"/>
                <a:cs typeface="Arial" charset="0"/>
              </a:rPr>
              <a:t>628</a:t>
            </a:r>
          </a:p>
        </p:txBody>
      </p:sp>
      <p:sp>
        <p:nvSpPr>
          <p:cNvPr id="37893" name="Rectangle 7"/>
          <p:cNvSpPr>
            <a:spLocks noGrp="1" noChangeArrowheads="1"/>
          </p:cNvSpPr>
          <p:nvPr>
            <p:ph type="title" idx="4294967295"/>
          </p:nvPr>
        </p:nvSpPr>
        <p:spPr>
          <a:xfrm>
            <a:off x="0" y="0"/>
            <a:ext cx="2286000" cy="584200"/>
          </a:xfrm>
          <a:solidFill>
            <a:srgbClr val="000000"/>
          </a:solidFill>
        </p:spPr>
        <p:txBody>
          <a:bodyPr>
            <a:spAutoFit/>
          </a:bodyPr>
          <a:lstStyle/>
          <a:p>
            <a:pPr algn="l">
              <a:defRPr/>
            </a:pPr>
            <a:r>
              <a:rPr kumimoji="1" lang="en-US" altLang="ja-JP" sz="3200">
                <a:effectLst>
                  <a:outerShdw blurRad="38100" dist="38100" dir="2700000" algn="tl">
                    <a:srgbClr val="8C0000"/>
                  </a:outerShdw>
                </a:effectLst>
                <a:latin typeface="Arial" charset="0"/>
                <a:ea typeface="ＭＳ 明朝" charset="0"/>
                <a:cs typeface="ＭＳ 明朝" charset="0"/>
              </a:rPr>
              <a:t>Recipients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Why</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t>How would you answer this question?</a:t>
            </a:r>
          </a:p>
        </p:txBody>
      </p:sp>
      <p:sp>
        <p:nvSpPr>
          <p:cNvPr id="5" name="Rectangle 2"/>
          <p:cNvSpPr txBox="1">
            <a:spLocks noChangeArrowheads="1"/>
          </p:cNvSpPr>
          <p:nvPr/>
        </p:nvSpPr>
        <p:spPr bwMode="auto">
          <a:xfrm>
            <a:off x="3923928" y="188640"/>
            <a:ext cx="5184576"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is injustice often  committed by God</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people more than by pagans?</a:t>
            </a:r>
          </a:p>
        </p:txBody>
      </p:sp>
    </p:spTree>
    <p:extLst>
      <p:ext uri="{BB962C8B-B14F-4D97-AF65-F5344CB8AC3E}">
        <p14:creationId xmlns:p14="http://schemas.microsoft.com/office/powerpoint/2010/main" val="586298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abbreviate.</a:t>
            </a:r>
          </a:p>
        </p:txBody>
      </p:sp>
    </p:spTree>
    <p:extLst>
      <p:ext uri="{BB962C8B-B14F-4D97-AF65-F5344CB8AC3E}">
        <p14:creationId xmlns:p14="http://schemas.microsoft.com/office/powerpoint/2010/main" val="323201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lstStyle/>
          <a:p>
            <a:pPr eaLnBrk="1" hangingPunct="1">
              <a:defRPr/>
            </a:pPr>
            <a:r>
              <a:rPr lang="en-US" sz="4400" b="0">
                <a:effectLst>
                  <a:outerShdw blurRad="38100" dist="38100" dir="2700000" algn="tl">
                    <a:srgbClr val="8C0000"/>
                  </a:outerShdw>
                </a:effectLst>
                <a:latin typeface="Arial" charset="0"/>
                <a:ea typeface="ＭＳ Ｐゴシック" charset="0"/>
              </a:rPr>
              <a:t>How should we deal with injustice right inside the family of faith?</a:t>
            </a:r>
          </a:p>
        </p:txBody>
      </p:sp>
      <p:sp>
        <p:nvSpPr>
          <p:cNvPr id="6" name="TextBox 5"/>
          <p:cNvSpPr txBox="1">
            <a:spLocks noChangeArrowheads="1"/>
          </p:cNvSpPr>
          <p:nvPr/>
        </p:nvSpPr>
        <p:spPr bwMode="auto">
          <a:xfrm>
            <a:off x="2879725" y="5638800"/>
            <a:ext cx="6334125" cy="646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a:latin typeface="Arial" charset="0"/>
                <a:cs typeface="Arial" charset="0"/>
              </a:rPr>
              <a:t>Key Word for Habakkuk: Faith</a:t>
            </a: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20000"/>
              </a:spcBef>
              <a:buClr>
                <a:schemeClr val="hlink"/>
              </a:buClr>
              <a:buSzPct val="80000"/>
              <a:buFont typeface="Wingdings" charset="0"/>
              <a:buNone/>
              <a:defRPr/>
            </a:pPr>
            <a:r>
              <a:rPr lang="en-US" sz="3200">
                <a:effectLst>
                  <a:outerShdw blurRad="38100" dist="38100" dir="2700000" algn="tl">
                    <a:srgbClr val="8C0000"/>
                  </a:outerShdw>
                </a:effectLst>
                <a:latin typeface="Arial" charset="0"/>
                <a:cs typeface="Arial" charset="0"/>
              </a:rPr>
              <a:t>Have </a:t>
            </a:r>
            <a:r>
              <a:rPr lang="en-US" sz="3200" u="sng">
                <a:effectLst>
                  <a:outerShdw blurRad="38100" dist="38100" dir="2700000" algn="tl">
                    <a:srgbClr val="8C0000"/>
                  </a:outerShdw>
                </a:effectLst>
                <a:latin typeface="Arial" charset="0"/>
                <a:cs typeface="Arial" charset="0"/>
              </a:rPr>
              <a:t>faith</a:t>
            </a:r>
            <a:r>
              <a:rPr lang="en-US" sz="3200">
                <a:effectLst>
                  <a:outerShdw blurRad="38100" dist="38100" dir="2700000" algn="tl">
                    <a:srgbClr val="8C0000"/>
                  </a:outerShdw>
                </a:effectLst>
                <a:latin typeface="Arial" charset="0"/>
                <a:cs typeface="Arial" charset="0"/>
              </a:rPr>
              <a:t> that God will address this issue in his time and 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sz="4000" dirty="0">
                <a:latin typeface="Arial" charset="0"/>
                <a:cs typeface="Arial" charset="0"/>
              </a:rPr>
              <a:t>Habakkuk 1:5-11: God</a:t>
            </a:r>
            <a:r>
              <a:rPr lang="uk-UA" altLang="ja-JP" sz="4000" dirty="0">
                <a:latin typeface="Arial" charset="0"/>
                <a:cs typeface="Arial" charset="0"/>
              </a:rPr>
              <a:t>'</a:t>
            </a:r>
            <a:r>
              <a:rPr lang="en-US" sz="4000" dirty="0">
                <a:latin typeface="Arial" charset="0"/>
                <a:cs typeface="Arial" charset="0"/>
              </a:rPr>
              <a:t>s </a:t>
            </a:r>
            <a:r>
              <a:rPr lang="en-US" sz="4000" b="1" u="sng" dirty="0">
                <a:latin typeface="Arial" charset="0"/>
                <a:cs typeface="Arial" charset="0"/>
              </a:rPr>
              <a:t>Unexpected</a:t>
            </a:r>
            <a:r>
              <a:rPr lang="en-US" sz="4000" dirty="0">
                <a:latin typeface="Arial" charset="0"/>
                <a:cs typeface="Arial" charset="0"/>
              </a:rPr>
              <a:t> Response</a:t>
            </a:r>
          </a:p>
        </p:txBody>
      </p:sp>
      <p:pic>
        <p:nvPicPr>
          <p:cNvPr id="25605" name="Picture 5" descr="U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1828800"/>
            <a:ext cx="6324600" cy="406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3182888" cy="4038600"/>
          </a:xfrm>
        </p:spPr>
        <p:txBody>
          <a:bodyPr/>
          <a:lstStyle/>
          <a:p>
            <a:pPr eaLnBrk="1" hangingPunct="1">
              <a:defRPr/>
            </a:pPr>
            <a:r>
              <a:rPr lang="en-US" b="1" dirty="0">
                <a:effectLst>
                  <a:glow rad="101600">
                    <a:schemeClr val="bg1"/>
                  </a:glow>
                </a:effectLst>
                <a:latin typeface="Arial"/>
                <a:cs typeface="Arial"/>
              </a:rPr>
              <a:t>I will use the Chaldeans (Babylonians) to punish the ungodly nation of Israel.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6012160" cy="652534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replied, </a:t>
            </a:r>
            <a:br>
              <a:rPr lang="en-US" sz="3600" b="1" dirty="0">
                <a:effectLst>
                  <a:glow rad="127000">
                    <a:schemeClr val="tx1"/>
                  </a:glow>
                </a:effectLst>
                <a:latin typeface="Arial" charset="0"/>
                <a:ea typeface="ＭＳ Ｐゴシック" charset="0"/>
                <a:cs typeface="ＭＳ Ｐゴシック" charset="0"/>
              </a:rPr>
            </a:b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around at the nations;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look and be amazed!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I am doing something in your own day,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something you wouldn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believe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even if someone told you about it</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37120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en-US">
                <a:latin typeface="Arial" charset="0"/>
                <a:ea typeface="ＭＳ Ｐゴシック" charset="0"/>
              </a:rPr>
              <a:t>Habakkuk 1:6 </a:t>
            </a:r>
          </a:p>
        </p:txBody>
      </p:sp>
      <p:sp>
        <p:nvSpPr>
          <p:cNvPr id="6" name="Title 1"/>
          <p:cNvSpPr txBox="1">
            <a:spLocks/>
          </p:cNvSpPr>
          <p:nvPr/>
        </p:nvSpPr>
        <p:spPr bwMode="auto">
          <a:xfrm>
            <a:off x="-108520" y="609600"/>
            <a:ext cx="5544616" cy="23622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2800" b="1" dirty="0">
                <a:solidFill>
                  <a:schemeClr val="tx2"/>
                </a:solidFill>
                <a:effectLst>
                  <a:outerShdw blurRad="38100" dist="38100" dir="2700000" algn="tl">
                    <a:srgbClr val="000000"/>
                  </a:outerShdw>
                </a:effectLst>
                <a:latin typeface="Arial"/>
                <a:cs typeface="Arial"/>
              </a:rPr>
              <a:t>"</a:t>
            </a:r>
            <a:r>
              <a:rPr lang="en-US" sz="2800" b="1" dirty="0">
                <a:latin typeface="Arial"/>
                <a:cs typeface="Arial"/>
              </a:rPr>
              <a:t>I am raising up the Babylonians, that ruthless and impetuous people, who sweep across the whole earth to seize dwelling places not their own.</a:t>
            </a:r>
            <a:r>
              <a:rPr lang="ru-RU" sz="2800" b="1" dirty="0">
                <a:solidFill>
                  <a:schemeClr val="tx2"/>
                </a:solidFill>
                <a:effectLst>
                  <a:outerShdw blurRad="38100" dist="38100" dir="2700000" algn="tl">
                    <a:srgbClr val="000000"/>
                  </a:outerShdw>
                </a:effectLst>
                <a:latin typeface="Arial"/>
                <a:cs typeface="Arial"/>
              </a:rPr>
              <a:t>"</a:t>
            </a:r>
            <a:endParaRPr lang="en-US" sz="2800" b="1" dirty="0">
              <a:solidFill>
                <a:schemeClr val="tx2"/>
              </a:solidFill>
              <a:effectLst>
                <a:outerShdw blurRad="38100" dist="38100" dir="2700000" algn="tl">
                  <a:srgbClr val="000000"/>
                </a:outerShdw>
              </a:effectLst>
              <a:latin typeface="Arial"/>
              <a:cs typeface="Arial"/>
            </a:endParaRPr>
          </a:p>
        </p:txBody>
      </p:sp>
      <p:pic>
        <p:nvPicPr>
          <p:cNvPr id="90116"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96952"/>
            <a:ext cx="8181296" cy="3937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6096" y="0"/>
            <a:ext cx="3707904" cy="3707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ndParaRPr>
          </a:p>
        </p:txBody>
      </p:sp>
      <p:pic>
        <p:nvPicPr>
          <p:cNvPr id="83971" name="Picture 2" descr="habakkuk-1-word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0" y="0"/>
            <a:ext cx="9144000" cy="1828800"/>
          </a:xfrm>
        </p:spPr>
        <p:txBody>
          <a:bodyPr/>
          <a:lstStyle/>
          <a:p>
            <a:pPr eaLnBrk="1" hangingPunct="1">
              <a:defRPr/>
            </a:pPr>
            <a:r>
              <a:rPr kumimoji="1" lang="en-US" altLang="ja-JP" sz="5400">
                <a:solidFill>
                  <a:srgbClr val="FFFF59"/>
                </a:solidFill>
                <a:latin typeface="Copperplate Gothic Light" charset="0"/>
                <a:ea typeface="ＭＳ Ｐゴシック" charset="0"/>
                <a:cs typeface="ＭＳ Ｐゴシック" charset="0"/>
              </a:rPr>
              <a:t>Literary Structure of Habakkuk</a:t>
            </a:r>
            <a:endParaRPr kumimoji="1" lang="en-US" sz="5400">
              <a:solidFill>
                <a:srgbClr val="FFFF59"/>
              </a:solidFill>
              <a:latin typeface="Copperplate Gothic Light" charset="0"/>
              <a:ea typeface="ＭＳ Ｐゴシック" charset="0"/>
              <a:cs typeface="ＭＳ Ｐゴシック" charset="0"/>
            </a:endParaRPr>
          </a:p>
        </p:txBody>
      </p:sp>
    </p:spTree>
    <p:extLst>
      <p:ext uri="{BB962C8B-B14F-4D97-AF65-F5344CB8AC3E}">
        <p14:creationId xmlns:p14="http://schemas.microsoft.com/office/powerpoint/2010/main" val="428291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408254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notorious for their cruelty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do whatever they like.</a:t>
            </a:r>
          </a:p>
        </p:txBody>
      </p:sp>
      <p:sp>
        <p:nvSpPr>
          <p:cNvPr id="3" name="Rectangle 2"/>
          <p:cNvSpPr txBox="1">
            <a:spLocks noChangeArrowheads="1"/>
          </p:cNvSpPr>
          <p:nvPr/>
        </p:nvSpPr>
        <p:spPr bwMode="auto">
          <a:xfrm>
            <a:off x="18670"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Their horses are swifter than cheetahs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fiercer than wolves at dusk.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Their charioteers charge from far away.</a:t>
            </a:r>
          </a:p>
        </p:txBody>
      </p:sp>
      <p:sp>
        <p:nvSpPr>
          <p:cNvPr id="4" name="Rectangle 2"/>
          <p:cNvSpPr txBox="1">
            <a:spLocks noChangeArrowheads="1"/>
          </p:cNvSpPr>
          <p:nvPr/>
        </p:nvSpPr>
        <p:spPr bwMode="auto">
          <a:xfrm>
            <a:off x="4716016"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Like eagles, they swoop down to devour their prey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00420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 they come, all bent on violence.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Their hordes advance like a desert 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sweeping captives ahead of them like sand.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10 </a:t>
            </a:r>
            <a:r>
              <a:rPr lang="en-US" sz="3600" b="1" dirty="0">
                <a:effectLst>
                  <a:glow rad="127000">
                    <a:schemeClr val="tx1"/>
                  </a:glow>
                </a:effectLst>
                <a:latin typeface="Arial" charset="0"/>
                <a:ea typeface="ＭＳ Ｐゴシック" charset="0"/>
                <a:cs typeface="ＭＳ Ｐゴシック" charset="0"/>
              </a:rPr>
              <a:t>They scoff at kings and princes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scorn all their fortresses.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They simply pile ramps of earth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against their walls and capture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7917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sweep past like the 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are gone. But they are deeply guilty,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their own strength is their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853646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my God, my Holy One, you who are eternal—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surely you do not plan to wipe us out?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our Rock, you have sent these Babylonians to correct 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to punish us for our many sins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55683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314776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784225"/>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Mediterranean</a:t>
            </a:r>
          </a:p>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Sea</a:t>
            </a:r>
            <a:endParaRPr lang="en-US" sz="2000" b="1">
              <a:solidFill>
                <a:srgbClr val="FFFFFF"/>
              </a:solidFill>
              <a:effectLst>
                <a:outerShdw blurRad="38100" dist="38100" dir="2700000" algn="tl">
                  <a:srgbClr val="808080"/>
                </a:outerShdw>
              </a:effectLst>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Syria</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Egypt</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45"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000000"/>
                </a:solidFill>
                <a:effectLst>
                  <a:outerShdw blurRad="38100" dist="38100" dir="2700000" algn="tl">
                    <a:srgbClr val="FFFFFF"/>
                  </a:outerShdw>
                </a:effectLst>
                <a:latin typeface="Arial" charset="0"/>
                <a:cs typeface="Arial" charset="0"/>
              </a:rPr>
              <a:t>Babylonian Expansion</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51"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Israel</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784225"/>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Persian</a:t>
            </a:r>
          </a:p>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Gulf</a:t>
            </a:r>
            <a:endParaRPr lang="en-US" sz="2000" b="1">
              <a:solidFill>
                <a:srgbClr val="FFFFFF"/>
              </a:solidFill>
              <a:effectLst>
                <a:outerShdw blurRad="38100" dist="38100" dir="2700000" algn="tl">
                  <a:srgbClr val="808080"/>
                </a:outerShdw>
              </a:effectLst>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eaLnBrk="1" hangingPunct="1">
              <a:defRPr/>
            </a:pPr>
            <a:endParaRPr lang="en-US" sz="3600" b="1">
              <a:solidFill>
                <a:srgbClr val="CCFF33"/>
              </a:solidFill>
              <a:effectLst>
                <a:outerShdw blurRad="38100" dist="38100" dir="2700000" algn="tl">
                  <a:srgbClr val="000000">
                    <a:alpha val="43137"/>
                  </a:srgbClr>
                </a:outerShdw>
              </a:effectLst>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Judah</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FFFF"/>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808080"/>
                  </a:outerShdw>
                </a:effectLst>
                <a:latin typeface="Arial" charset="0"/>
                <a:cs typeface="Arial" charset="0"/>
              </a:rPr>
              <a:t>Babylon</a:t>
            </a:r>
            <a:endParaRPr lang="en-US" b="1" dirty="0">
              <a:solidFill>
                <a:srgbClr val="000000"/>
              </a:solidFill>
              <a:effectLst>
                <a:outerShdw blurRad="38100" dist="38100" dir="2700000" algn="tl">
                  <a:srgbClr val="FFFFFF"/>
                </a:outerShdw>
              </a:effectLst>
              <a:latin typeface="Arial" charset="0"/>
              <a:cs typeface="Arial"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586 </a:t>
            </a:r>
            <a:r>
              <a:rPr lang="en-US" sz="2000" b="1">
                <a:solidFill>
                  <a:srgbClr val="FFFFFF"/>
                </a:solidFill>
                <a:effectLst>
                  <a:outerShdw blurRad="38100" dist="38100" dir="2700000" algn="tl">
                    <a:srgbClr val="808080"/>
                  </a:outerShdw>
                </a:effectLst>
                <a:latin typeface="Arial" charset="0"/>
                <a:cs typeface="Arial" charset="0"/>
              </a:rPr>
              <a:t>BC</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91163"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b="1">
              <a:latin typeface="Arial" charset="0"/>
              <a:ea typeface="ＭＳ Ｐゴシック" charset="0"/>
              <a:cs typeface="Arial"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lgn="ctr">
              <a:defRPr/>
            </a:pPr>
            <a:r>
              <a:rPr lang="en-US" sz="3600" b="1" i="1" dirty="0">
                <a:solidFill>
                  <a:srgbClr val="FFFFFF"/>
                </a:solidFill>
                <a:latin typeface="Times New Roman" pitchFamily="-112" charset="0"/>
                <a:ea typeface="+mn-ea"/>
                <a:cs typeface="+mn-cs"/>
              </a:rPr>
              <a:t>(Neo-Babylonian Empire)</a:t>
            </a:r>
          </a:p>
          <a:p>
            <a:pPr algn="ctr">
              <a:defRPr/>
            </a:pPr>
            <a:r>
              <a:rPr lang="en-US" sz="3600" b="1" i="1" dirty="0">
                <a:solidFill>
                  <a:srgbClr val="FFFFFF"/>
                </a:solidFill>
                <a:latin typeface="Times New Roman" pitchFamily="-112" charset="0"/>
                <a:ea typeface="+mn-ea"/>
                <a:cs typeface="+mn-cs"/>
              </a:rPr>
              <a:t>625-539 BC</a:t>
            </a: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Babylonians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0" b="1">
              <a:solidFill>
                <a:srgbClr val="000000"/>
              </a:solidFill>
              <a:latin typeface="Arial" charset="0"/>
              <a:cs typeface="Arial" charset="0"/>
            </a:endParaRPr>
          </a:p>
          <a:p>
            <a:pPr algn="ctr"/>
            <a:r>
              <a:rPr lang="en-US" b="1" u="sng">
                <a:solidFill>
                  <a:srgbClr val="000000"/>
                </a:solidFill>
                <a:latin typeface="Arial" charset="0"/>
                <a:cs typeface="Arial" charset="0"/>
              </a:rPr>
              <a:t>Dominant Peoples in Mesopotamian History</a:t>
            </a:r>
            <a:r>
              <a:rPr lang="en-US" sz="2000" b="1" u="sng">
                <a:solidFill>
                  <a:srgbClr val="000000"/>
                </a:solidFill>
                <a:latin typeface="Arial" charset="0"/>
                <a:cs typeface="Arial" charset="0"/>
              </a:rPr>
              <a:t> </a:t>
            </a:r>
          </a:p>
          <a:p>
            <a:pPr algn="ctr"/>
            <a:endParaRPr lang="en-US" sz="2000" b="1">
              <a:solidFill>
                <a:srgbClr val="000000"/>
              </a:solidFill>
              <a:latin typeface="Arial" charset="0"/>
              <a:cs typeface="Arial" charset="0"/>
            </a:endParaRPr>
          </a:p>
          <a:p>
            <a:pPr algn="ctr"/>
            <a:r>
              <a:rPr lang="en-US" sz="2000" b="1">
                <a:solidFill>
                  <a:srgbClr val="000000"/>
                </a:solidFill>
                <a:latin typeface="Arial" charset="0"/>
                <a:cs typeface="Arial" charset="0"/>
              </a:rPr>
              <a:t>Proto-Literate (3200-2850)</a:t>
            </a:r>
          </a:p>
          <a:p>
            <a:pPr algn="ctr"/>
            <a:r>
              <a:rPr lang="en-US" sz="2000" b="1">
                <a:solidFill>
                  <a:srgbClr val="000000"/>
                </a:solidFill>
                <a:latin typeface="Arial" charset="0"/>
                <a:cs typeface="Arial" charset="0"/>
              </a:rPr>
              <a:t>Early Dynastic (2850-2360)</a:t>
            </a:r>
          </a:p>
          <a:p>
            <a:pPr algn="ctr"/>
            <a:r>
              <a:rPr lang="en-US" sz="2000" b="1">
                <a:solidFill>
                  <a:srgbClr val="000000"/>
                </a:solidFill>
                <a:latin typeface="Arial" charset="0"/>
                <a:cs typeface="Arial" charset="0"/>
              </a:rPr>
              <a:t>Akkad (2360-2180)</a:t>
            </a:r>
          </a:p>
          <a:p>
            <a:pPr algn="ctr"/>
            <a:r>
              <a:rPr lang="en-US" sz="2000" b="1">
                <a:solidFill>
                  <a:srgbClr val="000000"/>
                </a:solidFill>
                <a:latin typeface="Arial" charset="0"/>
                <a:cs typeface="Arial" charset="0"/>
              </a:rPr>
              <a:t>Guti (2180-2082)</a:t>
            </a:r>
          </a:p>
          <a:p>
            <a:pPr algn="ctr"/>
            <a:r>
              <a:rPr lang="en-US" sz="2000" b="1">
                <a:solidFill>
                  <a:srgbClr val="000000"/>
                </a:solidFill>
                <a:latin typeface="Arial" charset="0"/>
                <a:cs typeface="Arial" charset="0"/>
              </a:rPr>
              <a:t>Ur III (2070-1960)</a:t>
            </a:r>
          </a:p>
          <a:p>
            <a:pPr algn="ctr"/>
            <a:r>
              <a:rPr lang="en-US" sz="2000" b="1">
                <a:solidFill>
                  <a:srgbClr val="000000"/>
                </a:solidFill>
                <a:latin typeface="Arial" charset="0"/>
                <a:cs typeface="Arial" charset="0"/>
              </a:rPr>
              <a:t>Isin-Larsa (1960-1700)</a:t>
            </a:r>
            <a:endParaRPr lang="en-US" sz="2000">
              <a:solidFill>
                <a:srgbClr val="000000"/>
              </a:solidFill>
              <a:latin typeface="Arial" charset="0"/>
              <a:cs typeface="Arial" charset="0"/>
            </a:endParaRPr>
          </a:p>
          <a:p>
            <a:pPr algn="ctr"/>
            <a:r>
              <a:rPr lang="en-US" sz="2000" b="1">
                <a:solidFill>
                  <a:srgbClr val="3333CC"/>
                </a:solidFill>
                <a:latin typeface="Arial" charset="0"/>
                <a:cs typeface="Arial" charset="0"/>
              </a:rPr>
              <a:t>Old Babylonian (1830-1531)</a:t>
            </a:r>
          </a:p>
          <a:p>
            <a:pPr algn="ctr"/>
            <a:r>
              <a:rPr lang="en-US" sz="2000" b="1">
                <a:solidFill>
                  <a:srgbClr val="000000"/>
                </a:solidFill>
                <a:latin typeface="Arial" charset="0"/>
                <a:cs typeface="Arial" charset="0"/>
              </a:rPr>
              <a:t>Old Assyrian</a:t>
            </a:r>
          </a:p>
          <a:p>
            <a:pPr algn="ctr"/>
            <a:r>
              <a:rPr lang="en-US" sz="2000" b="1">
                <a:solidFill>
                  <a:srgbClr val="000000"/>
                </a:solidFill>
                <a:latin typeface="Arial" charset="0"/>
                <a:cs typeface="Arial" charset="0"/>
              </a:rPr>
              <a:t>Hurrian Invasions (1700-1500)</a:t>
            </a:r>
          </a:p>
          <a:p>
            <a:pPr algn="ctr"/>
            <a:r>
              <a:rPr lang="en-US" sz="2000" b="1">
                <a:solidFill>
                  <a:srgbClr val="000000"/>
                </a:solidFill>
                <a:latin typeface="Arial" charset="0"/>
                <a:cs typeface="Arial" charset="0"/>
              </a:rPr>
              <a:t>Kassites (1600-1150)</a:t>
            </a:r>
          </a:p>
          <a:p>
            <a:pPr algn="ctr"/>
            <a:r>
              <a:rPr lang="en-US" sz="2000" b="1">
                <a:solidFill>
                  <a:srgbClr val="000000"/>
                </a:solidFill>
                <a:latin typeface="Arial" charset="0"/>
                <a:cs typeface="Arial" charset="0"/>
              </a:rPr>
              <a:t>Mitanni (1500-1380)</a:t>
            </a:r>
          </a:p>
          <a:p>
            <a:pPr algn="ctr"/>
            <a:r>
              <a:rPr lang="en-US" sz="2000" b="1">
                <a:solidFill>
                  <a:srgbClr val="000000"/>
                </a:solidFill>
                <a:latin typeface="Arial" charset="0"/>
                <a:cs typeface="Arial" charset="0"/>
              </a:rPr>
              <a:t>Middle Assyrian (1366-1078)</a:t>
            </a:r>
          </a:p>
          <a:p>
            <a:pPr algn="ctr"/>
            <a:r>
              <a:rPr lang="en-US" sz="2000" b="1">
                <a:solidFill>
                  <a:srgbClr val="000000"/>
                </a:solidFill>
                <a:latin typeface="Arial" charset="0"/>
                <a:cs typeface="Arial" charset="0"/>
              </a:rPr>
              <a:t>Aramean &amp; Chaldean (1078-935)</a:t>
            </a:r>
          </a:p>
          <a:p>
            <a:pPr algn="ctr"/>
            <a:r>
              <a:rPr lang="en-US" sz="2000" b="1">
                <a:solidFill>
                  <a:srgbClr val="000000"/>
                </a:solidFill>
                <a:latin typeface="Arial" charset="0"/>
                <a:cs typeface="Arial" charset="0"/>
              </a:rPr>
              <a:t>Neo-Assyrian (935-612)</a:t>
            </a:r>
          </a:p>
          <a:p>
            <a:pPr algn="ctr"/>
            <a:r>
              <a:rPr lang="en-US" sz="2000" b="1">
                <a:solidFill>
                  <a:srgbClr val="3333CC"/>
                </a:solidFill>
                <a:latin typeface="Arial" charset="0"/>
                <a:cs typeface="Arial" charset="0"/>
              </a:rPr>
              <a:t>Neo Babylonian (625-539)</a:t>
            </a:r>
          </a:p>
          <a:p>
            <a:pPr algn="ctr"/>
            <a:r>
              <a:rPr lang="en-US" sz="2000" b="1">
                <a:solidFill>
                  <a:srgbClr val="000000"/>
                </a:solidFill>
                <a:latin typeface="Arial" charset="0"/>
                <a:cs typeface="Arial" charset="0"/>
              </a:rPr>
              <a:t>Persian (539-332)</a:t>
            </a:r>
          </a:p>
          <a:p>
            <a:pPr algn="ctr"/>
            <a:r>
              <a:rPr lang="en-US" sz="2000" b="1">
                <a:solidFill>
                  <a:srgbClr val="000000"/>
                </a:solidFill>
                <a:latin typeface="Arial" charset="0"/>
                <a:cs typeface="Arial" charset="0"/>
              </a:rPr>
              <a:t>Alexander (332-  )</a:t>
            </a:r>
            <a:endParaRPr lang="en-US" sz="2800">
              <a:solidFill>
                <a:srgbClr val="000000"/>
              </a:solidFill>
              <a:latin typeface="Arial" charset="0"/>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8704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0000"/>
                  </a:solidFill>
                  <a:effectLst>
                    <a:outerShdw blurRad="38100" dist="38100" dir="2700000" algn="tl">
                      <a:srgbClr val="DDDDDD"/>
                    </a:outerShdw>
                  </a:effectLst>
                  <a:latin typeface="Arial"/>
                  <a:cs typeface="Arial"/>
                </a:rPr>
                <a:t>Neo-Babylonian	</a:t>
              </a:r>
            </a:p>
            <a:p>
              <a:pPr algn="ctr">
                <a:defRPr/>
              </a:pPr>
              <a:r>
                <a:rPr lang="en-US" sz="4000" b="1">
                  <a:solidFill>
                    <a:srgbClr val="FF0000"/>
                  </a:solidFill>
                  <a:effectLst>
                    <a:outerShdw blurRad="38100" dist="38100" dir="2700000" algn="tl">
                      <a:srgbClr val="DDDDDD"/>
                    </a:outerShdw>
                  </a:effectLst>
                  <a:latin typeface="Arial"/>
                  <a:cs typeface="Arial"/>
                </a:rPr>
                <a:t> 625-539 BC</a:t>
              </a: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Ancient Near East</a:t>
            </a:r>
          </a:p>
        </p:txBody>
      </p:sp>
      <p:sp>
        <p:nvSpPr>
          <p:cNvPr id="87044" name="Text Box 8"/>
          <p:cNvSpPr txBox="1">
            <a:spLocks noChangeArrowheads="1"/>
          </p:cNvSpPr>
          <p:nvPr/>
        </p:nvSpPr>
        <p:spPr bwMode="auto">
          <a:xfrm>
            <a:off x="9274100" y="412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136</a:t>
            </a:r>
          </a:p>
        </p:txBody>
      </p:sp>
    </p:spTree>
    <p:extLst>
      <p:ext uri="{BB962C8B-B14F-4D97-AF65-F5344CB8AC3E}">
        <p14:creationId xmlns:p14="http://schemas.microsoft.com/office/powerpoint/2010/main" val="220292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44624"/>
            <a:ext cx="8991600" cy="544488"/>
          </a:xfrm>
          <a:ln>
            <a:solidFill>
              <a:schemeClr val="tx1"/>
            </a:solidFill>
          </a:ln>
        </p:spPr>
        <p:txBody>
          <a:bodyPr/>
          <a:lstStyle/>
          <a:p>
            <a:pPr>
              <a:defRPr/>
            </a:pPr>
            <a:r>
              <a:rPr lang="en-US" dirty="0">
                <a:ea typeface="ＭＳ Ｐゴシック" charset="0"/>
              </a:rPr>
              <a:t>Habakkuk 1:13 </a:t>
            </a:r>
            <a:r>
              <a:rPr lang="en-US" sz="3200" dirty="0">
                <a:ea typeface="ＭＳ Ｐゴシック" charset="0"/>
              </a:rPr>
              <a:t>NLT</a:t>
            </a:r>
            <a:r>
              <a:rPr lang="en-US" dirty="0">
                <a:ea typeface="ＭＳ Ｐゴシック" charset="0"/>
              </a:rPr>
              <a:t> </a:t>
            </a:r>
          </a:p>
        </p:txBody>
      </p:sp>
      <p:pic>
        <p:nvPicPr>
          <p:cNvPr id="3" name="Picture 2"/>
          <p:cNvPicPr>
            <a:picLocks noChangeAspect="1"/>
          </p:cNvPicPr>
          <p:nvPr/>
        </p:nvPicPr>
        <p:blipFill>
          <a:blip r:embed="rId2"/>
          <a:stretch>
            <a:fillRect/>
          </a:stretch>
        </p:blipFill>
        <p:spPr>
          <a:xfrm>
            <a:off x="0" y="24448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2800" b="1" dirty="0">
                <a:effectLst>
                  <a:outerShdw blurRad="38100" dist="38100" dir="2700000" algn="tl">
                    <a:srgbClr val="000000"/>
                  </a:outerShdw>
                </a:effectLst>
                <a:latin typeface="Arial"/>
                <a:cs typeface="Arial"/>
              </a:rPr>
              <a:t>"</a:t>
            </a:r>
            <a:r>
              <a:rPr lang="en-SG" sz="2800" b="1" dirty="0">
                <a:effectLst>
                  <a:outerShdw blurRad="38100" dist="38100" dir="2700000" algn="tl">
                    <a:srgbClr val="000000"/>
                  </a:outerShdw>
                </a:effectLst>
                <a:latin typeface="Arial"/>
                <a:cs typeface="Arial"/>
              </a:rPr>
              <a:t>But you are pure and cannot stand the sight of evil.  Will you wink at their treachery? Should you be silent while the wicked swallow up people more righteous than they?</a:t>
            </a:r>
            <a:r>
              <a:rPr lang="ru-RU" sz="2800" b="1" dirty="0">
                <a:effectLst>
                  <a:outerShdw blurRad="38100" dist="38100" dir="2700000" algn="tl">
                    <a:srgbClr val="000000"/>
                  </a:outerShdw>
                </a:effectLst>
                <a:latin typeface="Arial"/>
                <a:cs typeface="Arial"/>
              </a:rPr>
              <a:t>"</a:t>
            </a:r>
            <a:endParaRPr lang="en-US" sz="2800" b="1" dirty="0">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674464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en-US" sz="4800" b="1" dirty="0">
                <a:solidFill>
                  <a:schemeClr val="tx1"/>
                </a:solidFill>
                <a:effectLst>
                  <a:glow rad="266700">
                    <a:schemeClr val="bg1">
                      <a:alpha val="75000"/>
                    </a:schemeClr>
                  </a:glow>
                </a:effectLst>
              </a:rPr>
              <a:t>Marina Bay</a:t>
            </a:r>
          </a:p>
        </p:txBody>
      </p:sp>
    </p:spTree>
    <p:extLst>
      <p:ext uri="{BB962C8B-B14F-4D97-AF65-F5344CB8AC3E}">
        <p14:creationId xmlns:p14="http://schemas.microsoft.com/office/powerpoint/2010/main" val="7528757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would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do the same today?</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600" b="1" dirty="0">
                <a:solidFill>
                  <a:srgbClr val="FFFFFF"/>
                </a:solidFill>
                <a:effectLst>
                  <a:glow rad="165100">
                    <a:srgbClr val="000000"/>
                  </a:glow>
                </a:effectLst>
                <a:latin typeface="Arial" charset="0"/>
                <a:ea typeface="ＭＳ Ｐゴシック" charset="0"/>
              </a:rPr>
              <a:t>I will. I will have </a:t>
            </a:r>
            <a:r>
              <a:rPr lang="en-US" altLang="zh-CN" sz="5400" b="1" dirty="0">
                <a:solidFill>
                  <a:srgbClr val="FFFFFF"/>
                </a:solidFill>
                <a:effectLst>
                  <a:glow rad="165100">
                    <a:srgbClr val="000000"/>
                  </a:glow>
                </a:effectLst>
                <a:latin typeface="Arial" charset="0"/>
                <a:ea typeface="ＭＳ Ｐゴシック" charset="0"/>
              </a:rPr>
              <a:t>ISIS </a:t>
            </a:r>
            <a:r>
              <a:rPr lang="en-US" altLang="zh-CN" sz="3600" b="1" dirty="0">
                <a:solidFill>
                  <a:srgbClr val="FFFFFF"/>
                </a:solidFill>
                <a:effectLst>
                  <a:glow rad="165100">
                    <a:srgbClr val="000000"/>
                  </a:glow>
                </a:effectLst>
                <a:latin typeface="Arial" charset="0"/>
                <a:ea typeface="ＭＳ Ｐゴシック" charset="0"/>
              </a:rPr>
              <a:t>destroy the city.</a:t>
            </a:r>
            <a:endParaRPr lang="en-US" altLang="zh-CN" sz="40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3600" b="1" dirty="0">
                <a:solidFill>
                  <a:srgbClr val="000000"/>
                </a:solidFill>
                <a:latin typeface="Arial"/>
                <a:cs typeface="Arial"/>
              </a:rPr>
              <a:t>God, punish the injustice in Singapore!</a:t>
            </a:r>
          </a:p>
        </p:txBody>
      </p:sp>
    </p:spTree>
    <p:extLst>
      <p:ext uri="{BB962C8B-B14F-4D97-AF65-F5344CB8AC3E}">
        <p14:creationId xmlns:p14="http://schemas.microsoft.com/office/powerpoint/2010/main" val="219148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Are we only fish to be caught and killed?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Are we only sea creatures that have no leader?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Must we be strung up on their hooks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caught in their nets while they rejoice and celebrate?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805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a:t>
              </a:r>
              <a:r>
                <a:rPr lang="uk-UA" altLang="zh-CN" sz="24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800" b="1" u="sng">
                  <a:solidFill>
                    <a:srgbClr val="000000"/>
                  </a:solidFill>
                  <a:latin typeface="Arial" charset="0"/>
                  <a:cs typeface="Arial" charset="0"/>
                </a:rPr>
                <a:t>THAT</a:t>
              </a:r>
              <a:r>
                <a:rPr lang="en-US" altLang="zh-CN" sz="1800" b="1">
                  <a:solidFill>
                    <a:srgbClr val="000000"/>
                  </a:solidFill>
                  <a:latin typeface="Arial" charset="0"/>
                  <a:cs typeface="Arial" charset="0"/>
                </a:rPr>
                <a:t>, TAKES INCREDIBLE FAITH.</a:t>
              </a:r>
              <a:endParaRPr lang="en-US" sz="1800" b="1">
                <a:solidFill>
                  <a:srgbClr val="000000"/>
                </a:solidFill>
                <a:latin typeface="Arial" charset="0"/>
                <a:cs typeface="Arial" charset="0"/>
              </a:endParaRPr>
            </a:p>
          </p:txBody>
        </p:sp>
      </p:grpSp>
    </p:spTree>
    <p:extLst>
      <p:ext uri="{BB962C8B-B14F-4D97-AF65-F5344CB8AC3E}">
        <p14:creationId xmlns:p14="http://schemas.microsoft.com/office/powerpoint/2010/main" val="3548368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they will worship their nets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burn incense in front of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These nets are the gods who have made us rich!</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they will claim.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Will you let them get away with this forever? Will they succeed forever in their heartless conquests?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(Hab 1:16-17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35833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2</a:t>
            </a:r>
          </a:p>
        </p:txBody>
      </p:sp>
    </p:spTree>
    <p:extLst>
      <p:ext uri="{BB962C8B-B14F-4D97-AF65-F5344CB8AC3E}">
        <p14:creationId xmlns:p14="http://schemas.microsoft.com/office/powerpoint/2010/main" val="13548519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Tree>
    <p:extLst>
      <p:ext uri="{BB962C8B-B14F-4D97-AF65-F5344CB8AC3E}">
        <p14:creationId xmlns:p14="http://schemas.microsoft.com/office/powerpoint/2010/main" val="2103256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en-US" sz="3600">
                <a:latin typeface="Arial" charset="0"/>
                <a:ea typeface="ＭＳ Ｐゴシック" charset="0"/>
              </a:rPr>
              <a:t>Waiting for an Answer (Hab. 2:1 </a:t>
            </a:r>
            <a:r>
              <a:rPr lang="en-US" sz="3200">
                <a:latin typeface="Arial" charset="0"/>
                <a:ea typeface="ＭＳ Ｐゴシック" charset="0"/>
              </a:rPr>
              <a:t>NLT</a:t>
            </a:r>
            <a:r>
              <a:rPr lang="en-US" sz="3600">
                <a:latin typeface="Arial" charset="0"/>
                <a:ea typeface="ＭＳ Ｐゴシック" charset="0"/>
              </a:rPr>
              <a:t>)</a:t>
            </a:r>
          </a:p>
        </p:txBody>
      </p:sp>
      <p:pic>
        <p:nvPicPr>
          <p:cNvPr id="94211"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latin typeface="Arial"/>
                <a:cs typeface="Arial"/>
              </a:rPr>
              <a:t>"</a:t>
            </a:r>
            <a:r>
              <a:rPr lang="en-US" sz="3200" b="1" dirty="0">
                <a:latin typeface="Arial"/>
                <a:cs typeface="Arial"/>
              </a:rPr>
              <a:t>I will stand on my guard post And station myself on the rampart; And I will keep watch to see what He will speak to me, And how I may reply when I am reproved.</a:t>
            </a:r>
            <a:r>
              <a:rPr lang="ru-RU" sz="3200" b="1" dirty="0">
                <a:latin typeface="Arial"/>
                <a:cs typeface="Arial"/>
              </a:rPr>
              <a:t>"</a:t>
            </a:r>
            <a:endParaRPr lang="en-US" sz="32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en-US" sz="3600">
                <a:latin typeface="Arial" charset="0"/>
                <a:ea typeface="ＭＳ Ｐゴシック" charset="0"/>
              </a:rPr>
              <a:t>Getting an Answer (Hab. 2:2 </a:t>
            </a:r>
            <a:r>
              <a:rPr lang="en-US" sz="3200">
                <a:latin typeface="Arial" charset="0"/>
                <a:ea typeface="ＭＳ Ｐゴシック" charset="0"/>
              </a:rPr>
              <a:t>NLT</a:t>
            </a:r>
            <a:r>
              <a:rPr lang="en-US" sz="3600">
                <a:latin typeface="Arial" charset="0"/>
                <a:ea typeface="ＭＳ Ｐゴシック" charset="0"/>
              </a:rPr>
              <a:t>)</a:t>
            </a: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latin typeface="Arial"/>
                <a:cs typeface="Arial"/>
              </a:rPr>
              <a:t>"</a:t>
            </a:r>
            <a:r>
              <a:rPr lang="en-US" sz="3200" b="1" dirty="0">
                <a:latin typeface="Arial"/>
                <a:cs typeface="Arial"/>
              </a:rPr>
              <a:t>Then the L</a:t>
            </a:r>
            <a:r>
              <a:rPr lang="en-US" sz="2800" b="1" dirty="0">
                <a:latin typeface="Arial"/>
                <a:cs typeface="Arial"/>
              </a:rPr>
              <a:t>ORD</a:t>
            </a:r>
            <a:r>
              <a:rPr lang="en-US" sz="3200" b="1" dirty="0">
                <a:latin typeface="Arial"/>
                <a:cs typeface="Arial"/>
              </a:rPr>
              <a:t> said to me, </a:t>
            </a:r>
          </a:p>
          <a:p>
            <a:pPr algn="ctr">
              <a:defRPr/>
            </a:pPr>
            <a:r>
              <a:rPr lang="uk-UA" sz="3200" b="1" dirty="0">
                <a:latin typeface="Arial"/>
                <a:cs typeface="Arial"/>
              </a:rPr>
              <a:t>'</a:t>
            </a:r>
            <a:r>
              <a:rPr lang="en-US" sz="3200" b="1" dirty="0">
                <a:latin typeface="Arial"/>
                <a:cs typeface="Arial"/>
              </a:rPr>
              <a:t>Write my answer plainly on tablets, </a:t>
            </a:r>
          </a:p>
          <a:p>
            <a:pPr algn="ctr">
              <a:defRPr/>
            </a:pPr>
            <a:r>
              <a:rPr lang="en-US" sz="3200" b="1" dirty="0">
                <a:latin typeface="Arial"/>
                <a:cs typeface="Arial"/>
              </a:rPr>
              <a:t>so that a runner can carry the correct message to others.</a:t>
            </a:r>
            <a:r>
              <a:rPr lang="uk-UA" sz="3200" b="1" dirty="0">
                <a:latin typeface="Arial"/>
                <a:cs typeface="Arial"/>
              </a:rPr>
              <a:t>'</a:t>
            </a:r>
            <a:r>
              <a:rPr lang="ru-RU" sz="3200" b="1" dirty="0">
                <a:latin typeface="Arial"/>
                <a:cs typeface="Arial"/>
              </a:rPr>
              <a:t>"</a:t>
            </a:r>
            <a:endParaRPr lang="en-US" sz="3200" b="1" dirty="0">
              <a:solidFill>
                <a:schemeClr val="tx2"/>
              </a:solidFill>
              <a:effectLst>
                <a:outerShdw blurRad="38100" dist="38100" dir="2700000" algn="tl">
                  <a:srgbClr val="000000"/>
                </a:outerShdw>
              </a:effectLst>
              <a:latin typeface="Arial"/>
              <a:cs typeface="Arial"/>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1105049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en-US" sz="3600" b="1">
                <a:solidFill>
                  <a:schemeClr val="bg1"/>
                </a:solidFill>
              </a:rPr>
              <a:t>Habakkuk</a:t>
            </a:r>
            <a:r>
              <a:rPr lang="en-US" sz="3600" b="1" baseline="0">
                <a:solidFill>
                  <a:schemeClr val="bg1"/>
                </a:solidFill>
              </a:rPr>
              <a:t> 2:3</a:t>
            </a:r>
            <a:endParaRPr lang="en-US" sz="3600" b="1">
              <a:solidFill>
                <a:schemeClr val="bg1"/>
              </a:solidFill>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a:solidFill>
                  <a:schemeClr val="bg1"/>
                </a:solidFill>
              </a:rPr>
              <a:t>FOR STILL THE VISION AWAITS ITS APPOINTED TIME: IT HASTENS TO THE END—IT WILL NOT LIE.</a:t>
            </a: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a:solidFill>
                  <a:schemeClr val="bg1"/>
                </a:solidFill>
              </a:rPr>
              <a:t>IT WILL SURELY COME; IT WILL NOT DELAY</a:t>
            </a:r>
          </a:p>
        </p:txBody>
      </p:sp>
      <p:sp>
        <p:nvSpPr>
          <p:cNvPr id="8" name="Title 2"/>
          <p:cNvSpPr txBox="1">
            <a:spLocks/>
          </p:cNvSpPr>
          <p:nvPr/>
        </p:nvSpPr>
        <p:spPr bwMode="auto">
          <a:xfrm>
            <a:off x="4283968" y="2592288"/>
            <a:ext cx="4752528" cy="6926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6000" b="1" spc="-190">
                <a:solidFill>
                  <a:srgbClr val="C8401B"/>
                </a:solidFill>
                <a:latin typeface="Arial Narrow"/>
                <a:cs typeface="Arial Narrow"/>
              </a:rPr>
              <a:t>WAIT FOR IT:</a:t>
            </a:r>
          </a:p>
        </p:txBody>
      </p:sp>
      <p:sp>
        <p:nvSpPr>
          <p:cNvPr id="9" name="Title 2"/>
          <p:cNvSpPr txBox="1">
            <a:spLocks/>
          </p:cNvSpPr>
          <p:nvPr/>
        </p:nvSpPr>
        <p:spPr bwMode="auto">
          <a:xfrm>
            <a:off x="4139952" y="2492896"/>
            <a:ext cx="936104" cy="1008112"/>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i="1">
                <a:solidFill>
                  <a:srgbClr val="329695"/>
                </a:solidFill>
                <a:latin typeface="Times New Roman"/>
                <a:cs typeface="Times New Roman"/>
              </a:rPr>
              <a:t>If it seems slow,</a:t>
            </a:r>
          </a:p>
        </p:txBody>
      </p:sp>
    </p:spTree>
    <p:extLst>
      <p:ext uri="{BB962C8B-B14F-4D97-AF65-F5344CB8AC3E}">
        <p14:creationId xmlns:p14="http://schemas.microsoft.com/office/powerpoint/2010/main" val="1267619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the demise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of the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proud</a:t>
            </a:r>
            <a:r>
              <a:rPr lang="en-US" sz="3600" b="1" dirty="0">
                <a:solidFill>
                  <a:schemeClr val="tx2"/>
                </a:solidFill>
                <a:effectLst>
                  <a:glow rad="127000">
                    <a:schemeClr val="bg1"/>
                  </a:glow>
                </a:effectLst>
                <a:latin typeface="Arial" charset="0"/>
                <a:ea typeface="ＭＳ Ｐゴシック" charset="0"/>
                <a:cs typeface="ＭＳ Ｐゴシック" charset="0"/>
              </a:rPr>
              <a:t>,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debauched, greedy, bloodthirsty Babylonians </a:t>
            </a:r>
          </a:p>
        </p:txBody>
      </p:sp>
      <p:sp>
        <p:nvSpPr>
          <p:cNvPr id="5" name="Rectangle 2"/>
          <p:cNvSpPr txBox="1">
            <a:spLocks noChangeArrowheads="1"/>
          </p:cNvSpPr>
          <p:nvPr/>
        </p:nvSpPr>
        <p:spPr bwMode="auto">
          <a:xfrm>
            <a:off x="5580112" y="2132856"/>
            <a:ext cx="324036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with the preservation of the </a:t>
            </a:r>
            <a:r>
              <a:rPr lang="en-US" sz="3600" b="1" dirty="0">
                <a:solidFill>
                  <a:srgbClr val="0000FF"/>
                </a:solidFill>
                <a:effectLst>
                  <a:glow rad="127000">
                    <a:schemeClr val="bg1"/>
                  </a:glow>
                </a:effectLst>
                <a:latin typeface="Arial" charset="0"/>
                <a:ea typeface="ＭＳ Ｐゴシック" charset="0"/>
                <a:cs typeface="ＭＳ Ｐゴシック" charset="0"/>
              </a:rPr>
              <a:t>righteous</a:t>
            </a:r>
            <a:r>
              <a:rPr lang="en-US" sz="3600" b="1" dirty="0">
                <a:solidFill>
                  <a:schemeClr val="tx2"/>
                </a:solidFill>
                <a:effectLst>
                  <a:glow rad="127000">
                    <a:schemeClr val="bg1"/>
                  </a:glow>
                </a:effectLst>
                <a:latin typeface="Arial" charset="0"/>
                <a:ea typeface="ＭＳ Ｐゴシック" charset="0"/>
                <a:cs typeface="ＭＳ Ｐゴシック" charset="0"/>
              </a:rPr>
              <a:t> remnant of Judah</a:t>
            </a: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to encourage His people to trust Him</a:t>
            </a: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God contrasts</a:t>
            </a:r>
          </a:p>
        </p:txBody>
      </p:sp>
    </p:spTree>
    <p:extLst>
      <p:ext uri="{BB962C8B-B14F-4D97-AF65-F5344CB8AC3E}">
        <p14:creationId xmlns:p14="http://schemas.microsoft.com/office/powerpoint/2010/main" val="357768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276872"/>
            <a:ext cx="392392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Look at the proud!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They trust in themselves, and their lives are </a:t>
            </a:r>
            <a:r>
              <a:rPr lang="en-US" sz="3600" b="1" dirty="0">
                <a:solidFill>
                  <a:srgbClr val="FF0000"/>
                </a:solidFill>
                <a:effectLst>
                  <a:glow rad="127000">
                    <a:srgbClr val="FFFFFF"/>
                  </a:glow>
                </a:effectLst>
                <a:latin typeface="Arial" charset="0"/>
                <a:ea typeface="ＭＳ Ｐゴシック" charset="0"/>
                <a:cs typeface="ＭＳ Ｐゴシック" charset="0"/>
              </a:rPr>
              <a:t>crooked</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5580112" y="2276872"/>
            <a:ext cx="324036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But the righteous will live by their </a:t>
            </a:r>
            <a:r>
              <a:rPr lang="en-US" sz="3600" b="1" dirty="0">
                <a:solidFill>
                  <a:srgbClr val="0000FF"/>
                </a:solidFill>
                <a:effectLst>
                  <a:glow rad="127000">
                    <a:srgbClr val="FFFFFF"/>
                  </a:glow>
                </a:effectLst>
                <a:latin typeface="Arial" charset="0"/>
                <a:ea typeface="ＭＳ Ｐゴシック" charset="0"/>
                <a:cs typeface="ＭＳ Ｐゴシック" charset="0"/>
              </a:rPr>
              <a:t>faithfulness</a:t>
            </a:r>
            <a:r>
              <a:rPr lang="en-US" sz="3600" b="1" dirty="0">
                <a:solidFill>
                  <a:srgbClr val="000000"/>
                </a:solidFill>
                <a:effectLst>
                  <a:glow rad="127000">
                    <a:srgbClr val="FFFFFF"/>
                  </a:glow>
                </a:effectLst>
                <a:latin typeface="Arial" charset="0"/>
                <a:ea typeface="ＭＳ Ｐゴシック" charset="0"/>
                <a:cs typeface="ＭＳ Ｐゴシック" charset="0"/>
              </a:rPr>
              <a:t> to God</a:t>
            </a: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a:t>
            </a:r>
            <a:r>
              <a:rPr lang="en-US" sz="3200" b="1" dirty="0">
                <a:solidFill>
                  <a:srgbClr val="000000"/>
                </a:solidFill>
                <a:effectLst>
                  <a:glow rad="127000">
                    <a:srgbClr val="FFFFFF"/>
                  </a:glow>
                </a:effectLst>
                <a:latin typeface="Arial" charset="0"/>
                <a:ea typeface="ＭＳ Ｐゴシック" charset="0"/>
                <a:cs typeface="ＭＳ Ｐゴシック" charset="0"/>
              </a:rPr>
              <a:t>NLT</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2" name="Left-Right Arrow 1"/>
          <p:cNvSpPr/>
          <p:nvPr/>
        </p:nvSpPr>
        <p:spPr bwMode="auto">
          <a:xfrm>
            <a:off x="3491880" y="3068960"/>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628800"/>
            <a:ext cx="4932040" cy="57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The contrast:</a:t>
            </a:r>
          </a:p>
        </p:txBody>
      </p:sp>
    </p:spTree>
    <p:extLst>
      <p:ext uri="{BB962C8B-B14F-4D97-AF65-F5344CB8AC3E}">
        <p14:creationId xmlns:p14="http://schemas.microsoft.com/office/powerpoint/2010/main" val="362399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Wealth is treacherous,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 arrogant are never at rest.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They open their mouths as wide as the grave, and like death, they are never satisfied. In their greed they have gathered up many nations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swallowed many peoples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2163459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707886"/>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But soon their captives will taunt them.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They will mock them, saying,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sorrow awaits you thieves!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Now you will get what you deserve!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ve become rich by extortion,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but how much longer can this go on?</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a:t>
            </a:r>
            <a:br>
              <a:rPr lang="en-SG" sz="3600" b="1">
                <a:effectLst>
                  <a:glow rad="127000">
                    <a:schemeClr val="tx1"/>
                  </a:glow>
                </a:effectLst>
                <a:latin typeface="Arial" charset="0"/>
                <a:ea typeface="ＭＳ Ｐゴシック" charset="0"/>
                <a:cs typeface="ＭＳ Ｐゴシック" charset="0"/>
              </a:rPr>
            </a:br>
            <a:r>
              <a:rPr lang="en-SG" sz="3600" b="1" baseline="30000">
                <a:effectLst>
                  <a:glow rad="127000">
                    <a:schemeClr val="tx1"/>
                  </a:glow>
                </a:effectLst>
                <a:latin typeface="Arial" charset="0"/>
                <a:ea typeface="ＭＳ Ｐゴシック" charset="0"/>
                <a:cs typeface="ＭＳ Ｐゴシック" charset="0"/>
              </a:rPr>
              <a:t>7 </a:t>
            </a:r>
            <a:r>
              <a:rPr lang="en-SG" sz="3600" b="1">
                <a:effectLst>
                  <a:glow rad="127000">
                    <a:schemeClr val="tx1"/>
                  </a:glow>
                </a:effectLst>
                <a:latin typeface="Arial" charset="0"/>
                <a:ea typeface="ＭＳ Ｐゴシック" charset="0"/>
                <a:cs typeface="ＭＳ Ｐゴシック" charset="0"/>
              </a:rPr>
              <a:t>Suddenly, your debtors will take action.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They will turn on you and take all you have, while you stand trembling and helpless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61057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Because you have plundered many nations; now all the survivors will plunder you.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 committed murder throughout the countryside and filled the towns with violence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80660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581400" y="-152400"/>
            <a:ext cx="5105400" cy="1143000"/>
          </a:xfrm>
        </p:spPr>
        <p:txBody>
          <a:bodyPr/>
          <a:lstStyle/>
          <a:p>
            <a:pPr>
              <a:defRPr/>
            </a:pPr>
            <a:r>
              <a:rPr lang="en-US" u="sng">
                <a:latin typeface="Arial" charset="0"/>
                <a:ea typeface="ＭＳ Ｐゴシック" charset="0"/>
              </a:rPr>
              <a:t>Habakkuk 2:9</a:t>
            </a:r>
          </a:p>
        </p:txBody>
      </p:sp>
      <p:sp>
        <p:nvSpPr>
          <p:cNvPr id="97283" name="Title 1"/>
          <p:cNvSpPr txBox="1">
            <a:spLocks/>
          </p:cNvSpPr>
          <p:nvPr/>
        </p:nvSpPr>
        <p:spPr bwMode="auto">
          <a:xfrm>
            <a:off x="4267200" y="914400"/>
            <a:ext cx="4572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latin typeface="Arial" charset="0"/>
                <a:cs typeface="Arial" charset="0"/>
              </a:rPr>
              <a:t>"</a:t>
            </a:r>
            <a:r>
              <a:rPr lang="en-US" sz="3600" b="1" dirty="0">
                <a:latin typeface="Arial" charset="0"/>
                <a:cs typeface="Arial" charset="0"/>
              </a:rPr>
              <a:t>Woe to him who builds his realm by unjust gain to set his nest on high, to escape the clutches of ruin!</a:t>
            </a:r>
            <a:r>
              <a:rPr lang="ru-RU" sz="3600" b="1" dirty="0">
                <a:latin typeface="Arial" charset="0"/>
                <a:cs typeface="Arial" charset="0"/>
              </a:rPr>
              <a:t>"</a:t>
            </a:r>
            <a:endParaRPr lang="en-US" sz="3600" b="1" dirty="0">
              <a:latin typeface="Arial" charset="0"/>
              <a:cs typeface="Arial" charset="0"/>
            </a:endParaRPr>
          </a:p>
        </p:txBody>
      </p:sp>
      <p:pic>
        <p:nvPicPr>
          <p:cNvPr id="97284" name="Picture 5" descr="rich-saudi-arabians-_460x0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5" name="Picture 7" descr="RichMansHobb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6" name="Picture 6" descr="jet-jets-private-plane-planes-planes-fly-rich-wealthy-char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24"/>
            <a:ext cx="6228184" cy="769349"/>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long, O Lord?</a:t>
            </a:r>
          </a:p>
        </p:txBody>
      </p:sp>
    </p:spTree>
    <p:extLst>
      <p:ext uri="{BB962C8B-B14F-4D97-AF65-F5344CB8AC3E}">
        <p14:creationId xmlns:p14="http://schemas.microsoft.com/office/powerpoint/2010/main" val="292137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1631950"/>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Tree>
    <p:extLst>
      <p:ext uri="{BB962C8B-B14F-4D97-AF65-F5344CB8AC3E}">
        <p14:creationId xmlns:p14="http://schemas.microsoft.com/office/powerpoint/2010/main" val="190420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p:cTn id="13"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en-US" dirty="0">
                <a:ea typeface="ＭＳ Ｐゴシック" charset="0"/>
              </a:rPr>
              <a:t>Habakkuk 2:9-11 </a:t>
            </a:r>
            <a:r>
              <a:rPr lang="en-US" sz="3200" dirty="0">
                <a:ea typeface="ＭＳ Ｐゴシック" charset="0"/>
              </a:rPr>
              <a:t>NLT</a:t>
            </a:r>
            <a:r>
              <a:rPr lang="en-US" dirty="0">
                <a:ea typeface="ＭＳ Ｐゴシック" charset="0"/>
              </a:rPr>
              <a:t> </a:t>
            </a:r>
          </a:p>
        </p:txBody>
      </p:sp>
      <p:sp>
        <p:nvSpPr>
          <p:cNvPr id="6" name="Title 1"/>
          <p:cNvSpPr txBox="1">
            <a:spLocks/>
          </p:cNvSpPr>
          <p:nvPr/>
        </p:nvSpPr>
        <p:spPr bwMode="auto">
          <a:xfrm>
            <a:off x="4716015" y="260648"/>
            <a:ext cx="4520437"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baseline="30000" dirty="0">
                <a:solidFill>
                  <a:srgbClr val="FFFFFF"/>
                </a:solidFill>
                <a:effectLst>
                  <a:glow rad="228600">
                    <a:srgbClr val="000000">
                      <a:alpha val="96000"/>
                    </a:srgbClr>
                  </a:glow>
                </a:effectLst>
                <a:latin typeface="Arial"/>
                <a:cs typeface="Arial"/>
              </a:rPr>
              <a:t>10</a:t>
            </a:r>
            <a:r>
              <a:rPr lang="en-US" sz="3200" b="1" dirty="0">
                <a:solidFill>
                  <a:srgbClr val="FFFFFF"/>
                </a:solidFill>
                <a:effectLst>
                  <a:glow rad="228600">
                    <a:srgbClr val="000000">
                      <a:alpha val="96000"/>
                    </a:srgbClr>
                  </a:glow>
                </a:effectLst>
                <a:latin typeface="Arial"/>
                <a:cs typeface="Arial"/>
              </a:rPr>
              <a:t>But by the murders you committed, you have shamed your name and forfeited your lives. </a:t>
            </a:r>
          </a:p>
          <a:p>
            <a:r>
              <a:rPr lang="en-US" sz="3200" b="1" baseline="30000" dirty="0">
                <a:solidFill>
                  <a:srgbClr val="FFFFFF"/>
                </a:solidFill>
                <a:effectLst>
                  <a:glow rad="228600">
                    <a:srgbClr val="000000">
                      <a:alpha val="96000"/>
                    </a:srgbClr>
                  </a:glow>
                </a:effectLst>
                <a:latin typeface="Arial"/>
                <a:cs typeface="Arial"/>
              </a:rPr>
              <a:t>11</a:t>
            </a:r>
            <a:r>
              <a:rPr lang="en-US" sz="3200" b="1" dirty="0">
                <a:solidFill>
                  <a:srgbClr val="FFFFFF"/>
                </a:solidFill>
                <a:effectLst>
                  <a:glow rad="228600">
                    <a:srgbClr val="000000">
                      <a:alpha val="96000"/>
                    </a:srgbClr>
                  </a:glow>
                </a:effectLst>
                <a:latin typeface="Arial"/>
                <a:cs typeface="Arial"/>
              </a:rPr>
              <a:t>The very stones in the walls cry out against you, and the beams in the ceilings echo the complaint</a:t>
            </a:r>
            <a:r>
              <a:rPr lang="ru-RU" sz="3200" b="1" dirty="0">
                <a:solidFill>
                  <a:srgbClr val="FFFFFF"/>
                </a:solidFill>
                <a:effectLst>
                  <a:glow rad="228600">
                    <a:srgbClr val="000000">
                      <a:alpha val="96000"/>
                    </a:srgbClr>
                  </a:glow>
                </a:effectLst>
                <a:latin typeface="Arial"/>
                <a:cs typeface="Arial"/>
              </a:rPr>
              <a:t>"</a:t>
            </a:r>
            <a:endParaRPr lang="en-US" sz="3200" b="1" dirty="0">
              <a:solidFill>
                <a:srgbClr val="FFFFFF"/>
              </a:solidFill>
              <a:effectLst>
                <a:glow rad="228600">
                  <a:srgbClr val="000000">
                    <a:alpha val="96000"/>
                  </a:srgbClr>
                </a:glow>
              </a:effectLst>
              <a:latin typeface="Arial"/>
              <a:cs typeface="Arial"/>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200" b="1" dirty="0">
                <a:solidFill>
                  <a:srgbClr val="FFFFFF"/>
                </a:solidFill>
                <a:effectLst>
                  <a:glow rad="228600">
                    <a:srgbClr val="000000">
                      <a:alpha val="96000"/>
                    </a:srgbClr>
                  </a:glow>
                </a:effectLst>
                <a:latin typeface="Arial"/>
                <a:cs typeface="Arial"/>
              </a:rPr>
              <a:t>"</a:t>
            </a:r>
            <a:r>
              <a:rPr lang="en-US" sz="3200" b="1" dirty="0">
                <a:solidFill>
                  <a:srgbClr val="FFFFFF"/>
                </a:solidFill>
                <a:effectLst>
                  <a:glow rad="228600">
                    <a:srgbClr val="000000">
                      <a:alpha val="96000"/>
                    </a:srgbClr>
                  </a:glow>
                </a:effectLst>
                <a:latin typeface="Arial"/>
                <a:cs typeface="Arial"/>
              </a:rPr>
              <a:t>What sorrow awaits you who build big houses with money gained dishonestly! You believe your wealth will buy security, putting your family</a:t>
            </a:r>
            <a:r>
              <a:rPr lang="uk-UA" sz="3200" b="1" dirty="0">
                <a:solidFill>
                  <a:srgbClr val="FFFFFF"/>
                </a:solidFill>
                <a:effectLst>
                  <a:glow rad="228600">
                    <a:srgbClr val="000000">
                      <a:alpha val="96000"/>
                    </a:srgbClr>
                  </a:glow>
                </a:effectLst>
                <a:latin typeface="Arial"/>
                <a:cs typeface="Arial"/>
              </a:rPr>
              <a:t>'</a:t>
            </a:r>
            <a:r>
              <a:rPr lang="en-US" sz="3200" b="1" dirty="0">
                <a:solidFill>
                  <a:srgbClr val="FFFFFF"/>
                </a:solidFill>
                <a:effectLst>
                  <a:glow rad="228600">
                    <a:srgbClr val="000000">
                      <a:alpha val="96000"/>
                    </a:srgbClr>
                  </a:glow>
                </a:effectLst>
                <a:latin typeface="Arial"/>
                <a:cs typeface="Arial"/>
              </a:rPr>
              <a:t>s nest beyond the reach of danger. </a:t>
            </a:r>
          </a:p>
        </p:txBody>
      </p:sp>
    </p:spTree>
    <p:extLst>
      <p:ext uri="{BB962C8B-B14F-4D97-AF65-F5344CB8AC3E}">
        <p14:creationId xmlns:p14="http://schemas.microsoft.com/office/powerpoint/2010/main" val="12166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2554288"/>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p:txBody>
      </p:sp>
      <p:sp>
        <p:nvSpPr>
          <p:cNvPr id="9830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b="1" baseline="30000" dirty="0">
                <a:effectLst>
                  <a:glow rad="228600">
                    <a:srgbClr val="000000"/>
                  </a:glow>
                </a:effectLst>
                <a:latin typeface="Arial"/>
                <a:cs typeface="Arial"/>
              </a:rPr>
              <a:t>13</a:t>
            </a:r>
            <a:r>
              <a:rPr lang="en-US" b="1" dirty="0">
                <a:effectLst>
                  <a:glow rad="228600">
                    <a:srgbClr val="000000"/>
                  </a:glow>
                </a:effectLst>
                <a:latin typeface="Arial"/>
                <a:cs typeface="Arial"/>
              </a:rPr>
              <a:t>Has not the L</a:t>
            </a:r>
            <a:r>
              <a:rPr lang="en-US" sz="2000" b="1" dirty="0">
                <a:effectLst>
                  <a:glow rad="228600">
                    <a:srgbClr val="000000"/>
                  </a:glow>
                </a:effectLst>
                <a:latin typeface="Arial"/>
                <a:cs typeface="Arial"/>
              </a:rPr>
              <a:t>ORD</a:t>
            </a:r>
            <a:r>
              <a:rPr lang="en-US" b="1" dirty="0">
                <a:effectLst>
                  <a:glow rad="228600">
                    <a:srgbClr val="000000"/>
                  </a:glow>
                </a:effectLst>
                <a:latin typeface="Arial"/>
                <a:cs typeface="Arial"/>
              </a:rPr>
              <a:t> of Heaven</a:t>
            </a:r>
            <a:r>
              <a:rPr lang="uk-UA" b="1" dirty="0">
                <a:effectLst>
                  <a:glow rad="228600">
                    <a:srgbClr val="000000"/>
                  </a:glow>
                </a:effectLst>
                <a:latin typeface="Arial"/>
                <a:cs typeface="Arial"/>
              </a:rPr>
              <a:t>'</a:t>
            </a:r>
            <a:r>
              <a:rPr lang="en-US" b="1" dirty="0">
                <a:effectLst>
                  <a:glow rad="228600">
                    <a:srgbClr val="000000"/>
                  </a:glow>
                </a:effectLst>
                <a:latin typeface="Arial"/>
                <a:cs typeface="Arial"/>
              </a:rPr>
              <a:t>s Armies promised  that the wealth of nations will turn to ashes? </a:t>
            </a:r>
          </a:p>
          <a:p>
            <a:r>
              <a:rPr lang="en-US" b="1" dirty="0">
                <a:effectLst>
                  <a:glow rad="228600">
                    <a:srgbClr val="000000"/>
                  </a:glow>
                </a:effectLst>
                <a:latin typeface="Arial"/>
                <a:cs typeface="Arial"/>
              </a:rPr>
              <a:t>They work so hard, but all in vain!</a:t>
            </a:r>
            <a:r>
              <a:rPr lang="ru-RU" b="1" dirty="0">
                <a:effectLst>
                  <a:glow rad="228600">
                    <a:srgbClr val="000000"/>
                  </a:glow>
                </a:effectLst>
                <a:latin typeface="Arial"/>
                <a:cs typeface="Arial"/>
              </a:rPr>
              <a:t>"</a:t>
            </a:r>
            <a:endParaRPr lang="en-US" b="1" dirty="0">
              <a:effectLst>
                <a:glow rad="228600">
                  <a:srgbClr val="000000"/>
                </a:glow>
              </a:effectLst>
              <a:latin typeface="Arial"/>
              <a:cs typeface="Arial"/>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effectLst>
                  <a:glow rad="228600">
                    <a:srgbClr val="000000"/>
                  </a:glow>
                </a:effectLst>
                <a:latin typeface="Arial"/>
                <a:cs typeface="Arial"/>
              </a:rPr>
              <a:t>"</a:t>
            </a:r>
            <a:r>
              <a:rPr lang="en-US" b="1" dirty="0">
                <a:effectLst>
                  <a:glow rad="228600">
                    <a:srgbClr val="000000"/>
                  </a:glow>
                </a:effectLst>
                <a:latin typeface="Arial"/>
                <a:cs typeface="Arial"/>
              </a:rPr>
              <a:t>What sorrow awaits you who build cities with money gained through murder and corruption! </a:t>
            </a:r>
          </a:p>
          <a:p>
            <a:endParaRPr lang="en-US" b="1" dirty="0">
              <a:effectLst>
                <a:glow rad="228600">
                  <a:srgbClr val="000000"/>
                </a:glow>
              </a:effectLst>
              <a:latin typeface="Arial"/>
              <a:cs typeface="Arial"/>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en-US" dirty="0">
                <a:effectLst>
                  <a:glow rad="228600">
                    <a:srgbClr val="000000"/>
                  </a:glow>
                  <a:outerShdw blurRad="38100" dist="38100" dir="2700000" algn="tl">
                    <a:srgbClr val="000000"/>
                  </a:outerShdw>
                </a:effectLst>
                <a:ea typeface="ＭＳ Ｐゴシック" charset="0"/>
              </a:rPr>
              <a:t>Habakkuk 2:12-13 </a:t>
            </a:r>
            <a:r>
              <a:rPr lang="en-US" sz="3200" dirty="0">
                <a:effectLst>
                  <a:glow rad="228600">
                    <a:srgbClr val="000000"/>
                  </a:glow>
                  <a:outerShdw blurRad="38100" dist="38100" dir="2700000" algn="tl">
                    <a:srgbClr val="000000"/>
                  </a:outerShdw>
                </a:effectLst>
                <a:ea typeface="ＭＳ Ｐゴシック" charset="0"/>
              </a:rPr>
              <a:t>NLT</a:t>
            </a:r>
            <a:r>
              <a:rPr lang="en-US" dirty="0">
                <a:effectLst>
                  <a:glow rad="228600">
                    <a:srgbClr val="000000"/>
                  </a:glow>
                  <a:outerShdw blurRad="38100" dist="38100" dir="2700000" algn="tl">
                    <a:srgbClr val="000000"/>
                  </a:outerShdw>
                </a:effectLst>
                <a:ea typeface="ＭＳ Ｐゴシック" charset="0"/>
              </a:rPr>
              <a:t> </a:t>
            </a:r>
          </a:p>
        </p:txBody>
      </p:sp>
    </p:spTree>
    <p:extLst>
      <p:ext uri="{BB962C8B-B14F-4D97-AF65-F5344CB8AC3E}">
        <p14:creationId xmlns:p14="http://schemas.microsoft.com/office/powerpoint/2010/main" val="1790091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2:14  </a:t>
            </a:r>
          </a:p>
        </p:txBody>
      </p:sp>
      <p:pic>
        <p:nvPicPr>
          <p:cNvPr id="100355"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Text Box 4"/>
          <p:cNvSpPr txBox="1">
            <a:spLocks noChangeArrowheads="1"/>
          </p:cNvSpPr>
          <p:nvPr/>
        </p:nvSpPr>
        <p:spPr bwMode="auto">
          <a:xfrm>
            <a:off x="-34925" y="4653136"/>
            <a:ext cx="9286875" cy="2308324"/>
          </a:xfrm>
          <a:prstGeom prst="rect">
            <a:avLst/>
          </a:prstGeom>
          <a:solidFill>
            <a:srgbClr val="000000"/>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ru-RU" altLang="ja-JP" sz="3600" b="1" dirty="0">
                <a:latin typeface="Arial" charset="0"/>
                <a:cs typeface="Arial" charset="0"/>
              </a:rPr>
              <a:t>"</a:t>
            </a:r>
            <a:r>
              <a:rPr kumimoji="1" lang="en-US" altLang="ja-JP" sz="3600" b="1" dirty="0">
                <a:latin typeface="Arial" charset="0"/>
                <a:cs typeface="Arial" charset="0"/>
              </a:rPr>
              <a:t>For the earth shall be filled with the knowledge of the L</a:t>
            </a:r>
            <a:r>
              <a:rPr kumimoji="1" lang="en-US" altLang="ja-JP" sz="3200" b="1" dirty="0">
                <a:latin typeface="Arial" charset="0"/>
                <a:cs typeface="Arial" charset="0"/>
              </a:rPr>
              <a:t>ORD</a:t>
            </a:r>
            <a:r>
              <a:rPr kumimoji="1" lang="en-US" altLang="ja-JP" sz="3600" b="1" dirty="0">
                <a:latin typeface="Arial" charset="0"/>
                <a:cs typeface="Arial" charset="0"/>
              </a:rPr>
              <a:t>, as the waters cover the sea.</a:t>
            </a:r>
            <a:r>
              <a:rPr kumimoji="1" lang="ru-RU" altLang="ja-JP" sz="3600" b="1" dirty="0">
                <a:latin typeface="Arial" charset="0"/>
                <a:cs typeface="Arial" charset="0"/>
              </a:rPr>
              <a:t>"</a:t>
            </a:r>
            <a:endParaRPr kumimoji="1" lang="en-US" altLang="ja-JP" sz="3600" b="1" dirty="0">
              <a:latin typeface="Arial" charset="0"/>
              <a:cs typeface="Arial" charset="0"/>
            </a:endParaRPr>
          </a:p>
          <a:p>
            <a:pPr algn="ctr" eaLnBrk="1" hangingPunct="1"/>
            <a:r>
              <a:rPr kumimoji="1" lang="en-US" altLang="ja-JP" sz="3600" b="1" dirty="0">
                <a:latin typeface="Arial" charset="0"/>
                <a:cs typeface="Arial" charset="0"/>
              </a:rPr>
              <a:t>– Habakkuk 2:14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101378"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lang="en-US" sz="3600" dirty="0">
                <a:latin typeface="Arial" charset="0"/>
                <a:ea typeface="ＭＳ Ｐゴシック" charset="0"/>
              </a:rPr>
              <a:t>Habakkuk 2:14 = Psalm 2:8?</a:t>
            </a:r>
          </a:p>
        </p:txBody>
      </p:sp>
      <p:sp>
        <p:nvSpPr>
          <p:cNvPr id="5" name="Title 1"/>
          <p:cNvSpPr txBox="1">
            <a:spLocks/>
          </p:cNvSpPr>
          <p:nvPr/>
        </p:nvSpPr>
        <p:spPr bwMode="auto">
          <a:xfrm>
            <a:off x="0" y="260649"/>
            <a:ext cx="3563888" cy="554484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3200" dirty="0">
                <a:latin typeface="Arial" charset="0"/>
                <a:ea typeface="ＭＳ Ｐゴシック" charset="0"/>
              </a:rPr>
              <a:t>"</a:t>
            </a:r>
            <a:r>
              <a:rPr lang="en-US" sz="3200" dirty="0">
                <a:latin typeface="Arial" charset="0"/>
                <a:ea typeface="ＭＳ Ｐゴシック" charset="0"/>
              </a:rPr>
              <a:t>Ask of me,</a:t>
            </a:r>
          </a:p>
          <a:p>
            <a:pPr>
              <a:defRPr/>
            </a:pPr>
            <a:r>
              <a:rPr lang="en-US" sz="3200" dirty="0">
                <a:latin typeface="Arial" charset="0"/>
                <a:ea typeface="ＭＳ Ｐゴシック" charset="0"/>
              </a:rPr>
              <a:t>and I will make the nations your inheritance,</a:t>
            </a:r>
          </a:p>
          <a:p>
            <a:pPr>
              <a:defRPr/>
            </a:pPr>
            <a:r>
              <a:rPr lang="en-US" sz="3200" dirty="0">
                <a:latin typeface="Arial" charset="0"/>
                <a:ea typeface="ＭＳ Ｐゴシック" charset="0"/>
              </a:rPr>
              <a:t>the ends of the earth your possession.</a:t>
            </a:r>
            <a:r>
              <a:rPr lang="ru-RU" sz="3200" dirty="0">
                <a:latin typeface="Arial" charset="0"/>
                <a:ea typeface="ＭＳ Ｐゴシック" charset="0"/>
              </a:rPr>
              <a:t>"</a:t>
            </a:r>
            <a:endParaRPr lang="en-US" sz="3200" dirty="0">
              <a:latin typeface="Arial" charset="0"/>
              <a:ea typeface="ＭＳ Ｐゴシック" charset="0"/>
            </a:endParaRPr>
          </a:p>
          <a:p>
            <a:pPr>
              <a:defRPr/>
            </a:pPr>
            <a:endParaRPr lang="en-US" sz="3200" dirty="0">
              <a:latin typeface="Arial" charset="0"/>
              <a:ea typeface="ＭＳ Ｐゴシック" charset="0"/>
            </a:endParaRPr>
          </a:p>
          <a:p>
            <a:pPr>
              <a:defRPr/>
            </a:pPr>
            <a:r>
              <a:rPr lang="en-US" sz="3200" dirty="0">
                <a:latin typeface="Arial" charset="0"/>
                <a:ea typeface="ＭＳ Ｐゴシック" charset="0"/>
              </a:rPr>
              <a:t>Ps. 2:8 </a:t>
            </a:r>
            <a:r>
              <a:rPr lang="en-US" sz="2800" dirty="0">
                <a:latin typeface="Arial" charset="0"/>
                <a:ea typeface="ＭＳ Ｐゴシック" charset="0"/>
              </a:rPr>
              <a:t>NLT</a:t>
            </a:r>
            <a:endParaRPr lang="en-US" sz="3200" dirty="0">
              <a:latin typeface="Arial"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3478213"/>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Immorality (2:15-17)</a:t>
            </a:r>
          </a:p>
        </p:txBody>
      </p:sp>
      <p:sp>
        <p:nvSpPr>
          <p:cNvPr id="102404"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 calcmode="lin" valueType="num">
                                      <p:cBhvr>
                                        <p:cTn id="7"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76200" y="-27384"/>
            <a:ext cx="9220200" cy="6817568"/>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2:15  </a:t>
            </a:r>
          </a:p>
        </p:txBody>
      </p:sp>
      <p:pic>
        <p:nvPicPr>
          <p:cNvPr id="104451" name="Picture 4" descr="hab 2 drunk-man-isla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6199" y="1703784"/>
            <a:ext cx="9220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339752" y="2743200"/>
            <a:ext cx="6688832" cy="4114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a:defRPr/>
            </a:pPr>
            <a:r>
              <a:rPr lang="ru-RU" sz="3600" b="1" dirty="0">
                <a:effectLst>
                  <a:glow rad="228600">
                    <a:srgbClr val="000000"/>
                  </a:glow>
                </a:effectLst>
                <a:latin typeface="Arial"/>
                <a:cs typeface="Arial"/>
              </a:rPr>
              <a:t>"</a:t>
            </a:r>
            <a:r>
              <a:rPr lang="en-US" sz="3600" b="1" dirty="0">
                <a:effectLst>
                  <a:glow rad="228600">
                    <a:srgbClr val="000000"/>
                  </a:glow>
                </a:effectLst>
                <a:latin typeface="Arial"/>
                <a:cs typeface="Arial"/>
              </a:rPr>
              <a:t>Woe to him who gives drink to his neighbors, pouring it from the wineskin till they are drunk, so that he can gaze on their naked bodies.</a:t>
            </a:r>
            <a:r>
              <a:rPr lang="ru-RU" sz="3600" b="1" dirty="0">
                <a:effectLst>
                  <a:glow rad="228600">
                    <a:srgbClr val="000000"/>
                  </a:glow>
                </a:effectLst>
                <a:latin typeface="Arial"/>
                <a:cs typeface="Arial"/>
              </a:rPr>
              <a:t>"</a:t>
            </a:r>
            <a:endParaRPr lang="en-US" sz="3600" b="1" dirty="0">
              <a:solidFill>
                <a:schemeClr val="tx2"/>
              </a:solidFill>
              <a:effectLst>
                <a:glow rad="228600">
                  <a:srgbClr val="000000"/>
                </a:glow>
              </a:effectLst>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en-US">
                <a:latin typeface="Arial" charset="0"/>
                <a:ea typeface="ＭＳ Ｐゴシック" charset="0"/>
              </a:rPr>
              <a:t>Habakkuk 2:16  </a:t>
            </a:r>
          </a:p>
        </p:txBody>
      </p:sp>
      <p:sp>
        <p:nvSpPr>
          <p:cNvPr id="6" name="Title 1"/>
          <p:cNvSpPr txBox="1">
            <a:spLocks/>
          </p:cNvSpPr>
          <p:nvPr/>
        </p:nvSpPr>
        <p:spPr bwMode="auto">
          <a:xfrm>
            <a:off x="107504" y="692696"/>
            <a:ext cx="2880320"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solidFill>
                  <a:srgbClr val="000000"/>
                </a:solidFill>
                <a:effectLst>
                  <a:glow rad="228600">
                    <a:schemeClr val="tx1"/>
                  </a:glow>
                </a:effectLst>
                <a:latin typeface="Arial"/>
                <a:cs typeface="Arial"/>
              </a:rPr>
              <a:t>"</a:t>
            </a:r>
            <a:r>
              <a:rPr lang="en-SG" sz="3600" b="1">
                <a:solidFill>
                  <a:srgbClr val="000000"/>
                </a:solidFill>
                <a:effectLst>
                  <a:glow rad="228600">
                    <a:schemeClr val="tx1"/>
                  </a:glow>
                </a:effectLst>
                <a:latin typeface="Arial"/>
                <a:cs typeface="Arial"/>
              </a:rPr>
              <a:t>But soon it will be your turn to be disgraced. Come, drink and be exposed!</a:t>
            </a:r>
            <a:endParaRPr lang="en-US" sz="3600" b="1" dirty="0">
              <a:solidFill>
                <a:srgbClr val="000000"/>
              </a:solidFill>
              <a:effectLst>
                <a:glow rad="228600">
                  <a:schemeClr val="tx1"/>
                </a:glow>
              </a:effectLst>
              <a:latin typeface="Arial"/>
              <a:cs typeface="Arial"/>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SG" sz="3600" b="1">
                <a:solidFill>
                  <a:srgbClr val="000000"/>
                </a:solidFill>
                <a:effectLst>
                  <a:glow rad="228600">
                    <a:schemeClr val="tx1"/>
                  </a:glow>
                </a:effectLst>
                <a:latin typeface="Arial"/>
                <a:cs typeface="Arial"/>
              </a:rPr>
              <a:t>Drink from the cup of the </a:t>
            </a:r>
            <a:r>
              <a:rPr lang="en-SG" sz="3200" b="1">
                <a:solidFill>
                  <a:srgbClr val="000000"/>
                </a:solidFill>
                <a:effectLst>
                  <a:glow rad="228600">
                    <a:schemeClr val="tx1"/>
                  </a:glow>
                </a:effectLst>
                <a:latin typeface="Arial"/>
                <a:cs typeface="Arial"/>
              </a:rPr>
              <a:t>LORD</a:t>
            </a:r>
            <a:r>
              <a:rPr lang="uk-UA" sz="3200" b="1">
                <a:solidFill>
                  <a:srgbClr val="000000"/>
                </a:solidFill>
                <a:effectLst>
                  <a:glow rad="228600">
                    <a:schemeClr val="tx1"/>
                  </a:glow>
                </a:effectLst>
                <a:latin typeface="Arial"/>
                <a:cs typeface="Arial"/>
              </a:rPr>
              <a:t>'</a:t>
            </a:r>
            <a:r>
              <a:rPr lang="en-SG" sz="3200" b="1">
                <a:solidFill>
                  <a:srgbClr val="000000"/>
                </a:solidFill>
                <a:effectLst>
                  <a:glow rad="228600">
                    <a:schemeClr val="tx1"/>
                  </a:glow>
                </a:effectLst>
                <a:latin typeface="Arial"/>
                <a:cs typeface="Arial"/>
              </a:rPr>
              <a:t>s</a:t>
            </a:r>
            <a:r>
              <a:rPr lang="en-SG" sz="3600" b="1">
                <a:solidFill>
                  <a:srgbClr val="000000"/>
                </a:solidFill>
                <a:effectLst>
                  <a:glow rad="228600">
                    <a:schemeClr val="tx1"/>
                  </a:glow>
                </a:effectLst>
                <a:latin typeface="Arial"/>
                <a:cs typeface="Arial"/>
              </a:rPr>
              <a:t> judgment, and all your glory will be turned to shame</a:t>
            </a:r>
            <a:r>
              <a:rPr lang="en-US" sz="3600" b="1">
                <a:solidFill>
                  <a:srgbClr val="000000"/>
                </a:solidFill>
                <a:effectLst>
                  <a:glow rad="228600">
                    <a:schemeClr val="tx1"/>
                  </a:glow>
                </a:effectLst>
                <a:latin typeface="Arial"/>
                <a:cs typeface="Arial"/>
              </a:rPr>
              <a:t>.</a:t>
            </a:r>
            <a:r>
              <a:rPr lang="ru-RU" sz="3600" b="1" dirty="0">
                <a:solidFill>
                  <a:srgbClr val="000000"/>
                </a:solidFill>
                <a:effectLst>
                  <a:glow rad="228600">
                    <a:schemeClr val="tx1"/>
                  </a:glow>
                </a:effectLst>
                <a:latin typeface="Arial"/>
                <a:cs typeface="Arial"/>
              </a:rPr>
              <a:t>"</a:t>
            </a:r>
            <a:endParaRPr lang="en-US" sz="3600" b="1" dirty="0">
              <a:solidFill>
                <a:srgbClr val="000000"/>
              </a:solidFill>
              <a:effectLst>
                <a:glow rad="228600">
                  <a:schemeClr val="tx1"/>
                </a:glow>
              </a:effectLst>
              <a:latin typeface="Arial"/>
              <a:cs typeface="Arial"/>
            </a:endParaRPr>
          </a:p>
        </p:txBody>
      </p:sp>
    </p:spTree>
    <p:extLst>
      <p:ext uri="{BB962C8B-B14F-4D97-AF65-F5344CB8AC3E}">
        <p14:creationId xmlns:p14="http://schemas.microsoft.com/office/powerpoint/2010/main" val="3667171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en-US" sz="3600" kern="1200">
                <a:effectLst>
                  <a:glow rad="228600">
                    <a:srgbClr val="000000"/>
                  </a:glow>
                </a:effectLst>
                <a:ea typeface="ＭＳ Ｐゴシック" charset="0"/>
              </a:rPr>
              <a:t>Habakkuk 2:17  </a:t>
            </a: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effectLst>
                  <a:glow rad="228600">
                    <a:srgbClr val="000000"/>
                  </a:glow>
                </a:effectLst>
                <a:latin typeface="Arial"/>
                <a:cs typeface="Arial"/>
              </a:rPr>
              <a:t>"</a:t>
            </a:r>
            <a:r>
              <a:rPr lang="en-SG" sz="3600" b="1">
                <a:effectLst>
                  <a:glow rad="228600">
                    <a:srgbClr val="000000"/>
                  </a:glow>
                </a:effectLst>
                <a:latin typeface="Arial"/>
                <a:cs typeface="Arial"/>
              </a:rPr>
              <a:t>You cut down the forests of Lebanon. Now you will be cut down. You destroyed the wild animals, so now their terror will be yours. You committed murder throughout the countryside and filled the towns with violence</a:t>
            </a:r>
            <a:r>
              <a:rPr lang="en-US" sz="3600" b="1" dirty="0">
                <a:effectLst>
                  <a:glow rad="228600">
                    <a:srgbClr val="000000"/>
                  </a:glow>
                </a:effectLst>
                <a:latin typeface="Arial"/>
                <a:cs typeface="Arial"/>
              </a:rPr>
              <a:t>.</a:t>
            </a:r>
            <a:r>
              <a:rPr lang="ru-RU" sz="3600" b="1" dirty="0">
                <a:effectLst>
                  <a:glow rad="228600">
                    <a:srgbClr val="000000"/>
                  </a:glow>
                </a:effectLst>
                <a:latin typeface="Arial"/>
                <a:cs typeface="Arial"/>
              </a:rPr>
              <a:t>"</a:t>
            </a:r>
            <a:endParaRPr lang="en-US" sz="3600" b="1" dirty="0">
              <a:solidFill>
                <a:schemeClr val="tx2"/>
              </a:solidFill>
              <a:effectLst>
                <a:glow rad="228600">
                  <a:srgbClr val="000000"/>
                </a:glow>
              </a:effectLst>
              <a:latin typeface="Arial"/>
              <a:cs typeface="Arial"/>
            </a:endParaRPr>
          </a:p>
        </p:txBody>
      </p:sp>
    </p:spTree>
    <p:extLst>
      <p:ext uri="{BB962C8B-B14F-4D97-AF65-F5344CB8AC3E}">
        <p14:creationId xmlns:p14="http://schemas.microsoft.com/office/powerpoint/2010/main" val="245366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Kurt &amp; Cara (30)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(24)</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Stephen &amp; Katie (27)</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1302351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4400550"/>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Immorality (2:15-17)</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Idolatry (2:18-20)</a:t>
            </a:r>
          </a:p>
        </p:txBody>
      </p:sp>
      <p:sp>
        <p:nvSpPr>
          <p:cNvPr id="10547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Tree>
    <p:extLst>
      <p:ext uri="{BB962C8B-B14F-4D97-AF65-F5344CB8AC3E}">
        <p14:creationId xmlns:p14="http://schemas.microsoft.com/office/powerpoint/2010/main" val="137021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anim calcmode="lin" valueType="num">
                                      <p:cBhvr>
                                        <p:cTn id="7"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good is an idol carved by man,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or a cast image that deceives you?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How foolish to trust in your own creation—a god that can</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t even talk!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94339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sorrow awaits you who say to wooden idols,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Wake up and save us!</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To speechless stone images you say,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Rise up and teach us!</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Can an idol tell you what to do? They may be overlaid with gold and silver, but they are lifeless inside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6668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94"/>
          <a:stretch>
            <a:fillRect/>
          </a:stretch>
        </p:blipFill>
        <p:spPr bwMode="auto">
          <a:xfrm>
            <a:off x="1043608" y="1628800"/>
            <a:ext cx="7162800" cy="409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en-US" sz="3600" kern="1200">
                <a:effectLst>
                  <a:glow rad="228600">
                    <a:srgbClr val="000000"/>
                  </a:glow>
                </a:effectLst>
                <a:ea typeface="ＭＳ Ｐゴシック" charset="0"/>
              </a:rPr>
              <a:t>Habakkuk 2:20  </a:t>
            </a: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chemeClr val="bg1"/>
                </a:solidFill>
                <a:effectLst>
                  <a:glow rad="228600">
                    <a:srgbClr val="000000"/>
                  </a:glow>
                </a:effectLst>
                <a:latin typeface="Arial"/>
                <a:cs typeface="Arial"/>
              </a:rPr>
              <a:t>"</a:t>
            </a:r>
            <a:r>
              <a:rPr lang="en-US" sz="3600" b="1">
                <a:solidFill>
                  <a:schemeClr val="bg1"/>
                </a:solidFill>
                <a:effectLst>
                  <a:glow rad="228600">
                    <a:srgbClr val="000000"/>
                  </a:glow>
                </a:effectLst>
                <a:latin typeface="Arial"/>
                <a:cs typeface="Arial"/>
              </a:rPr>
              <a:t>But the L</a:t>
            </a:r>
            <a:r>
              <a:rPr lang="en-US" sz="3200" b="1">
                <a:solidFill>
                  <a:schemeClr val="bg1"/>
                </a:solidFill>
                <a:effectLst>
                  <a:glow rad="228600">
                    <a:srgbClr val="000000"/>
                  </a:glow>
                </a:effectLst>
                <a:latin typeface="Arial"/>
                <a:cs typeface="Arial"/>
              </a:rPr>
              <a:t>ORD</a:t>
            </a:r>
            <a:r>
              <a:rPr lang="en-US" sz="3600" b="1">
                <a:solidFill>
                  <a:schemeClr val="bg1"/>
                </a:solidFill>
                <a:effectLst>
                  <a:glow rad="228600">
                    <a:srgbClr val="000000"/>
                  </a:glow>
                </a:effectLst>
                <a:latin typeface="Arial"/>
                <a:cs typeface="Arial"/>
              </a:rPr>
              <a:t> is in his holy Temple. </a:t>
            </a:r>
          </a:p>
          <a:p>
            <a:pPr algn="ctr"/>
            <a:r>
              <a:rPr lang="en-US" sz="3600" b="1">
                <a:solidFill>
                  <a:schemeClr val="bg1"/>
                </a:solidFill>
                <a:effectLst>
                  <a:glow rad="228600">
                    <a:srgbClr val="000000"/>
                  </a:glow>
                </a:effectLst>
                <a:latin typeface="Arial"/>
                <a:cs typeface="Arial"/>
              </a:rPr>
              <a:t>Let all the earth be silent before him.</a:t>
            </a:r>
            <a:r>
              <a:rPr lang="ru-RU" sz="3600" b="1" dirty="0">
                <a:solidFill>
                  <a:schemeClr val="bg1"/>
                </a:solidFill>
                <a:effectLst>
                  <a:glow rad="228600">
                    <a:srgbClr val="000000"/>
                  </a:glow>
                </a:effectLst>
                <a:latin typeface="Arial"/>
                <a:cs typeface="Arial"/>
              </a:rPr>
              <a:t>"</a:t>
            </a:r>
            <a:endParaRPr lang="en-US" sz="3600" b="1" dirty="0">
              <a:solidFill>
                <a:schemeClr val="bg1"/>
              </a:solidFill>
              <a:effectLst>
                <a:glow rad="228600">
                  <a:srgbClr val="000000"/>
                </a:glow>
              </a:effectLst>
              <a:latin typeface="Arial"/>
              <a:cs typeface="Arial"/>
            </a:endParaRPr>
          </a:p>
        </p:txBody>
      </p:sp>
    </p:spTree>
    <p:extLst>
      <p:ext uri="{BB962C8B-B14F-4D97-AF65-F5344CB8AC3E}">
        <p14:creationId xmlns:p14="http://schemas.microsoft.com/office/powerpoint/2010/main" val="4034245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also have a lot of things that we can’t grasp. </a:t>
            </a: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Which came first?</a:t>
            </a:r>
          </a:p>
        </p:txBody>
      </p:sp>
    </p:spTree>
    <p:extLst>
      <p:ext uri="{BB962C8B-B14F-4D97-AF65-F5344CB8AC3E}">
        <p14:creationId xmlns:p14="http://schemas.microsoft.com/office/powerpoint/2010/main" val="41650377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p:spPr>
        <p:txBody>
          <a:bodyPr/>
          <a:lstStyle/>
          <a:p>
            <a:pPr>
              <a:defRPr/>
            </a:pPr>
            <a:r>
              <a:rPr lang="en-US" sz="5400" b="1" dirty="0">
                <a:solidFill>
                  <a:schemeClr val="tx2"/>
                </a:solidFill>
                <a:effectLst>
                  <a:glow rad="127000">
                    <a:schemeClr val="bg1"/>
                  </a:glow>
                </a:effectLst>
                <a:latin typeface="Times New Roman"/>
                <a:ea typeface="ＭＳ Ｐゴシック" charset="0"/>
                <a:cs typeface="Times New Roman"/>
              </a:rPr>
              <a:t>"So business as usual."</a:t>
            </a: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NEW WAY</a:t>
            </a: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OLD WAY</a:t>
            </a: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CIRCUMVENT</a:t>
            </a: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IGNORE</a:t>
            </a: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SABOTAGE</a:t>
            </a:r>
          </a:p>
        </p:txBody>
      </p:sp>
    </p:spTree>
    <p:extLst>
      <p:ext uri="{BB962C8B-B14F-4D97-AF65-F5344CB8AC3E}">
        <p14:creationId xmlns:p14="http://schemas.microsoft.com/office/powerpoint/2010/main" val="77152775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p:spPr>
        <p:txBody>
          <a:bodyPr/>
          <a:lstStyle/>
          <a:p>
            <a:pPr>
              <a:defRPr/>
            </a:pPr>
            <a:r>
              <a:rPr lang="en-US" sz="4000" b="1" dirty="0">
                <a:solidFill>
                  <a:schemeClr val="tx2"/>
                </a:solidFill>
                <a:effectLst>
                  <a:glow rad="127000">
                    <a:schemeClr val="bg1"/>
                  </a:glow>
                </a:effectLst>
                <a:latin typeface="Times New Roman"/>
                <a:ea typeface="ＭＳ Ｐゴシック" charset="0"/>
                <a:cs typeface="Times New Roman"/>
              </a:rPr>
              <a:t>"Are you in the mood to be amazed?"</a:t>
            </a:r>
          </a:p>
        </p:txBody>
      </p:sp>
    </p:spTree>
    <p:extLst>
      <p:ext uri="{BB962C8B-B14F-4D97-AF65-F5344CB8AC3E}">
        <p14:creationId xmlns:p14="http://schemas.microsoft.com/office/powerpoint/2010/main" val="178998145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2291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44656128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When perplexed, be </a:t>
            </a:r>
            <a:r>
              <a:rPr lang="en-US" sz="6000" b="1" dirty="0">
                <a:solidFill>
                  <a:srgbClr val="FFFF00"/>
                </a:solidFill>
                <a:effectLst>
                  <a:glow rad="127000">
                    <a:schemeClr val="tx1"/>
                  </a:glow>
                </a:effectLst>
                <a:latin typeface="Arial" charset="0"/>
                <a:ea typeface="ＭＳ Ｐゴシック" charset="0"/>
                <a:cs typeface="ＭＳ Ｐゴシック" charset="0"/>
              </a:rPr>
              <a:t>amazed</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with God’s ways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 </a:t>
            </a:r>
          </a:p>
        </p:txBody>
      </p:sp>
    </p:spTree>
    <p:extLst>
      <p:ext uri="{BB962C8B-B14F-4D97-AF65-F5344CB8AC3E}">
        <p14:creationId xmlns:p14="http://schemas.microsoft.com/office/powerpoint/2010/main" val="26136534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Why do the wicked prosper?</a:t>
            </a: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a:t>“Behold, these are the wicked; </a:t>
            </a:r>
            <a:br>
              <a:rPr lang="en-US" sz="2800"/>
            </a:br>
            <a:r>
              <a:rPr lang="en-US" sz="2800"/>
              <a:t>always at ease, they increase in riches” </a:t>
            </a:r>
            <a:br>
              <a:rPr lang="en-US" sz="2800"/>
            </a:br>
            <a:r>
              <a:rPr lang="en-US" sz="2800"/>
              <a:t>(Psalm 73:12).</a:t>
            </a:r>
            <a:endParaRPr lang="en-US" sz="2800" dirty="0"/>
          </a:p>
        </p:txBody>
      </p:sp>
    </p:spTree>
    <p:extLst>
      <p:ext uri="{BB962C8B-B14F-4D97-AF65-F5344CB8AC3E}">
        <p14:creationId xmlns:p14="http://schemas.microsoft.com/office/powerpoint/2010/main" val="360498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3</a:t>
            </a:r>
          </a:p>
        </p:txBody>
      </p:sp>
    </p:spTree>
    <p:extLst>
      <p:ext uri="{BB962C8B-B14F-4D97-AF65-F5344CB8AC3E}">
        <p14:creationId xmlns:p14="http://schemas.microsoft.com/office/powerpoint/2010/main" val="75457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0860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
        <p:nvSpPr>
          <p:cNvPr id="5" name="Oval 4"/>
          <p:cNvSpPr>
            <a:spLocks noChangeArrowheads="1"/>
          </p:cNvSpPr>
          <p:nvPr/>
        </p:nvSpPr>
        <p:spPr bwMode="auto">
          <a:xfrm>
            <a:off x="5364088" y="488776"/>
            <a:ext cx="3779912" cy="6324600"/>
          </a:xfrm>
          <a:prstGeom prst="ellipse">
            <a:avLst/>
          </a:prstGeom>
          <a:noFill/>
          <a:ln w="38100" cmpd="sng">
            <a:solidFill>
              <a:schemeClr val="bg1"/>
            </a:solidFill>
            <a:round/>
            <a:headEnd/>
            <a:tailEnd/>
          </a:ln>
        </p:spPr>
        <p:txBody>
          <a:bodyPr wrap="squar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274638"/>
            <a:ext cx="9296400" cy="1143000"/>
          </a:xfrm>
        </p:spPr>
        <p:txBody>
          <a:bodyPr/>
          <a:lstStyle/>
          <a:p>
            <a:pPr>
              <a:defRPr/>
            </a:pPr>
            <a:r>
              <a:rPr lang="en-US" dirty="0">
                <a:latin typeface="Arial" charset="0"/>
                <a:ea typeface="ＭＳ Ｐゴシック" charset="0"/>
              </a:rPr>
              <a:t>Habakkuk 3</a:t>
            </a:r>
            <a:br>
              <a:rPr lang="en-US" dirty="0">
                <a:latin typeface="Arial" charset="0"/>
                <a:ea typeface="ＭＳ Ｐゴシック" charset="0"/>
              </a:rPr>
            </a:br>
            <a:r>
              <a:rPr lang="en-US" dirty="0">
                <a:latin typeface="Arial" charset="0"/>
                <a:ea typeface="ＭＳ Ｐゴシック" charset="0"/>
              </a:rPr>
              <a:t>The Prophet</a:t>
            </a:r>
            <a:r>
              <a:rPr lang="uk-UA" dirty="0">
                <a:latin typeface="Arial" charset="0"/>
                <a:ea typeface="ＭＳ Ｐゴシック" charset="0"/>
              </a:rPr>
              <a:t>'</a:t>
            </a:r>
            <a:r>
              <a:rPr lang="en-US" dirty="0">
                <a:latin typeface="Arial" charset="0"/>
                <a:ea typeface="ＭＳ Ｐゴシック" charset="0"/>
              </a:rPr>
              <a:t>s Hope</a:t>
            </a: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2740170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en-US" sz="5400" dirty="0">
                <a:latin typeface="Arial" charset="0"/>
                <a:ea typeface="ＭＳ Ｐゴシック" charset="0"/>
              </a:rPr>
              <a:t>The Answer to </a:t>
            </a:r>
            <a:r>
              <a:rPr lang="ru-RU" sz="5400" dirty="0">
                <a:latin typeface="Arial" charset="0"/>
                <a:ea typeface="ＭＳ Ｐゴシック" charset="0"/>
              </a:rPr>
              <a:t>"</a:t>
            </a:r>
            <a:r>
              <a:rPr lang="en-US" sz="5400" dirty="0">
                <a:latin typeface="Arial" charset="0"/>
                <a:ea typeface="ＭＳ Ｐゴシック" charset="0"/>
              </a:rPr>
              <a:t>Why</a:t>
            </a:r>
            <a:r>
              <a:rPr lang="ru-RU" sz="5400" dirty="0">
                <a:latin typeface="Arial" charset="0"/>
                <a:ea typeface="ＭＳ Ｐゴシック" charset="0"/>
              </a:rPr>
              <a:t>"</a:t>
            </a:r>
            <a:r>
              <a:rPr lang="en-US" sz="5400" dirty="0">
                <a:latin typeface="Arial" charset="0"/>
                <a:ea typeface="ＭＳ Ｐゴシック" charset="0"/>
              </a:rPr>
              <a:t> is</a:t>
            </a:r>
            <a:r>
              <a:rPr lang="is-IS" sz="5400" dirty="0">
                <a:latin typeface="Arial" charset="0"/>
                <a:ea typeface="ＭＳ Ｐゴシック" charset="0"/>
              </a:rPr>
              <a:t>…</a:t>
            </a:r>
            <a:endParaRPr lang="en-US" sz="5400" dirty="0">
              <a:latin typeface="Arial" charset="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6600" dirty="0">
                <a:solidFill>
                  <a:srgbClr val="000090"/>
                </a:solidFill>
                <a:effectLst/>
                <a:latin typeface="Arial" charset="0"/>
                <a:ea typeface="ＭＳ Ｐゴシック" charset="0"/>
              </a:rPr>
              <a:t>"</a:t>
            </a:r>
            <a:r>
              <a:rPr lang="en-US" sz="6600" dirty="0">
                <a:solidFill>
                  <a:srgbClr val="000090"/>
                </a:solidFill>
                <a:effectLst/>
                <a:latin typeface="Arial" charset="0"/>
                <a:ea typeface="ＭＳ Ｐゴシック" charset="0"/>
              </a:rPr>
              <a:t>Who</a:t>
            </a:r>
            <a:r>
              <a:rPr lang="ru-RU" sz="6600" dirty="0">
                <a:solidFill>
                  <a:srgbClr val="000090"/>
                </a:solidFill>
                <a:effectLst/>
                <a:latin typeface="Arial" charset="0"/>
                <a:ea typeface="ＭＳ Ｐゴシック" charset="0"/>
              </a:rPr>
              <a:t>"</a:t>
            </a:r>
            <a:endParaRPr lang="en-US" sz="6600" dirty="0">
              <a:solidFill>
                <a:srgbClr val="000090"/>
              </a:solidFill>
              <a:effectLst/>
              <a:latin typeface="Arial" charset="0"/>
              <a:ea typeface="ＭＳ Ｐゴシック" charset="0"/>
            </a:endParaRPr>
          </a:p>
        </p:txBody>
      </p:sp>
    </p:spTree>
    <p:extLst>
      <p:ext uri="{BB962C8B-B14F-4D97-AF65-F5344CB8AC3E}">
        <p14:creationId xmlns:p14="http://schemas.microsoft.com/office/powerpoint/2010/main" val="18175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p:cNvSpPr>
            <a:spLocks noChangeArrowheads="1"/>
          </p:cNvSpPr>
          <p:nvPr/>
        </p:nvSpPr>
        <p:spPr bwMode="auto">
          <a:xfrm>
            <a:off x="107504" y="76200"/>
            <a:ext cx="8928992" cy="1524000"/>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a:xfrm>
            <a:off x="-152400" y="44624"/>
            <a:ext cx="9296400" cy="576064"/>
          </a:xfrm>
        </p:spPr>
        <p:txBody>
          <a:bodyPr/>
          <a:lstStyle/>
          <a:p>
            <a:pPr>
              <a:defRPr/>
            </a:pPr>
            <a:r>
              <a:rPr lang="en-US">
                <a:latin typeface="Arial" charset="0"/>
                <a:ea typeface="ＭＳ Ｐゴシック" charset="0"/>
              </a:rPr>
              <a:t>Habakkuk 3:1-2</a:t>
            </a:r>
          </a:p>
        </p:txBody>
      </p:sp>
      <p:pic>
        <p:nvPicPr>
          <p:cNvPr id="110595"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6" name="Title 1"/>
          <p:cNvSpPr txBox="1">
            <a:spLocks/>
          </p:cNvSpPr>
          <p:nvPr/>
        </p:nvSpPr>
        <p:spPr bwMode="auto">
          <a:xfrm>
            <a:off x="179512" y="620688"/>
            <a:ext cx="885177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200" b="1" dirty="0">
                <a:solidFill>
                  <a:srgbClr val="FFFFFF"/>
                </a:solidFill>
                <a:effectLst>
                  <a:glow rad="228600">
                    <a:srgbClr val="000000"/>
                  </a:glow>
                </a:effectLst>
                <a:latin typeface="Arial" charset="0"/>
                <a:cs typeface="Arial" charset="0"/>
              </a:rPr>
              <a:t>"</a:t>
            </a:r>
            <a:r>
              <a:rPr lang="en-US" sz="3200" b="1" dirty="0">
                <a:solidFill>
                  <a:srgbClr val="FFFFFF"/>
                </a:solidFill>
                <a:effectLst>
                  <a:glow rad="228600">
                    <a:srgbClr val="000000"/>
                  </a:glow>
                </a:effectLst>
                <a:latin typeface="Arial" charset="0"/>
                <a:cs typeface="Arial" charset="0"/>
              </a:rPr>
              <a:t>A prayer of Habakkuk the prophet. </a:t>
            </a:r>
            <a:br>
              <a:rPr lang="en-US" sz="3200" b="1" dirty="0">
                <a:solidFill>
                  <a:srgbClr val="FFFFFF"/>
                </a:solidFill>
                <a:effectLst>
                  <a:glow rad="228600">
                    <a:srgbClr val="000000"/>
                  </a:glow>
                </a:effectLst>
                <a:latin typeface="Arial" charset="0"/>
                <a:cs typeface="Arial" charset="0"/>
              </a:rPr>
            </a:br>
            <a:r>
              <a:rPr lang="en-US" sz="3200" b="1" dirty="0">
                <a:solidFill>
                  <a:srgbClr val="FFFFFF"/>
                </a:solidFill>
                <a:effectLst>
                  <a:glow rad="228600">
                    <a:srgbClr val="000000"/>
                  </a:glow>
                </a:effectLst>
                <a:latin typeface="Arial" charset="0"/>
                <a:cs typeface="Arial" charset="0"/>
              </a:rPr>
              <a:t>On </a:t>
            </a:r>
            <a:r>
              <a:rPr lang="en-US" sz="3200" b="1" i="1" dirty="0" err="1">
                <a:solidFill>
                  <a:srgbClr val="FFFFFF"/>
                </a:solidFill>
                <a:effectLst>
                  <a:glow rad="228600">
                    <a:srgbClr val="000000"/>
                  </a:glow>
                </a:effectLst>
                <a:latin typeface="Arial" charset="0"/>
                <a:cs typeface="Arial" charset="0"/>
              </a:rPr>
              <a:t>shigionoth</a:t>
            </a:r>
            <a:r>
              <a:rPr lang="en-US" sz="3200" b="1" i="1" dirty="0">
                <a:solidFill>
                  <a:srgbClr val="FFFFFF"/>
                </a:solidFill>
                <a:effectLst>
                  <a:glow rad="228600">
                    <a:srgbClr val="000000"/>
                  </a:glow>
                </a:effectLst>
                <a:latin typeface="Arial" charset="0"/>
                <a:cs typeface="Arial" charset="0"/>
              </a:rPr>
              <a:t>.</a:t>
            </a:r>
            <a:endParaRPr lang="en-US" sz="3600" b="1" i="1" dirty="0">
              <a:solidFill>
                <a:srgbClr val="FFFFFF"/>
              </a:solidFill>
              <a:effectLst>
                <a:glow rad="228600">
                  <a:srgbClr val="000000"/>
                </a:glow>
              </a:effectLst>
              <a:latin typeface="Arial" charset="0"/>
              <a:cs typeface="Arial" charset="0"/>
            </a:endParaRPr>
          </a:p>
        </p:txBody>
      </p:sp>
      <p:sp>
        <p:nvSpPr>
          <p:cNvPr id="110597" name="Title 1"/>
          <p:cNvSpPr txBox="1">
            <a:spLocks/>
          </p:cNvSpPr>
          <p:nvPr/>
        </p:nvSpPr>
        <p:spPr bwMode="auto">
          <a:xfrm>
            <a:off x="1331640" y="1916832"/>
            <a:ext cx="773616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3200" b="1" baseline="30000" dirty="0">
                <a:solidFill>
                  <a:srgbClr val="FFFFFF"/>
                </a:solidFill>
                <a:effectLst>
                  <a:glow rad="228600">
                    <a:srgbClr val="000000"/>
                  </a:glow>
                </a:effectLst>
                <a:latin typeface="Arial" charset="0"/>
                <a:cs typeface="Arial" charset="0"/>
              </a:rPr>
              <a:t>2</a:t>
            </a:r>
            <a:r>
              <a:rPr lang="en-US" sz="3200" b="1" dirty="0">
                <a:solidFill>
                  <a:srgbClr val="FFFFFF"/>
                </a:solidFill>
                <a:effectLst>
                  <a:glow rad="228600">
                    <a:srgbClr val="000000"/>
                  </a:glow>
                </a:effectLst>
                <a:latin typeface="Arial" charset="0"/>
                <a:cs typeface="Arial" charset="0"/>
              </a:rPr>
              <a:t>L</a:t>
            </a:r>
            <a:r>
              <a:rPr lang="en-US" sz="2800" b="1" dirty="0">
                <a:solidFill>
                  <a:srgbClr val="FFFFFF"/>
                </a:solidFill>
                <a:effectLst>
                  <a:glow rad="228600">
                    <a:srgbClr val="000000"/>
                  </a:glow>
                </a:effectLst>
                <a:latin typeface="Arial" charset="0"/>
                <a:cs typeface="Arial" charset="0"/>
              </a:rPr>
              <a:t>ORD</a:t>
            </a:r>
            <a:r>
              <a:rPr lang="en-US" sz="3200" b="1" dirty="0">
                <a:solidFill>
                  <a:srgbClr val="FFFFFF"/>
                </a:solidFill>
                <a:effectLst>
                  <a:glow rad="228600">
                    <a:srgbClr val="000000"/>
                  </a:glow>
                </a:effectLst>
                <a:latin typeface="Arial" charset="0"/>
                <a:cs typeface="Arial" charset="0"/>
              </a:rPr>
              <a:t>, I have heard of your fame; </a:t>
            </a:r>
          </a:p>
          <a:p>
            <a:pPr algn="r"/>
            <a:r>
              <a:rPr lang="en-US" sz="3200" b="1" dirty="0">
                <a:solidFill>
                  <a:srgbClr val="FFFFFF"/>
                </a:solidFill>
                <a:effectLst>
                  <a:glow rad="228600">
                    <a:srgbClr val="000000"/>
                  </a:glow>
                </a:effectLst>
                <a:latin typeface="Arial" charset="0"/>
                <a:cs typeface="Arial" charset="0"/>
              </a:rPr>
              <a:t>I stand in awe of your deeds, O L</a:t>
            </a:r>
            <a:r>
              <a:rPr lang="en-US" sz="2800" b="1" dirty="0">
                <a:solidFill>
                  <a:srgbClr val="FFFFFF"/>
                </a:solidFill>
                <a:effectLst>
                  <a:glow rad="228600">
                    <a:srgbClr val="000000"/>
                  </a:glow>
                </a:effectLst>
                <a:latin typeface="Arial" charset="0"/>
                <a:cs typeface="Arial" charset="0"/>
              </a:rPr>
              <a:t>ORD</a:t>
            </a:r>
            <a:r>
              <a:rPr lang="en-US" sz="3200" b="1" dirty="0">
                <a:solidFill>
                  <a:srgbClr val="FFFFFF"/>
                </a:solidFill>
                <a:effectLst>
                  <a:glow rad="228600">
                    <a:srgbClr val="000000"/>
                  </a:glow>
                </a:effectLst>
                <a:latin typeface="Arial" charset="0"/>
                <a:cs typeface="Arial" charset="0"/>
              </a:rPr>
              <a:t>. </a:t>
            </a:r>
          </a:p>
          <a:p>
            <a:pPr algn="r"/>
            <a:r>
              <a:rPr lang="en-US" sz="3200" b="1" dirty="0">
                <a:solidFill>
                  <a:srgbClr val="FFFFFF"/>
                </a:solidFill>
                <a:effectLst>
                  <a:glow rad="228600">
                    <a:srgbClr val="000000"/>
                  </a:glow>
                </a:effectLst>
                <a:latin typeface="Arial" charset="0"/>
                <a:cs typeface="Arial" charset="0"/>
              </a:rPr>
              <a:t>Renew them in our day, </a:t>
            </a:r>
          </a:p>
          <a:p>
            <a:pPr algn="r"/>
            <a:r>
              <a:rPr lang="en-US" sz="3200" b="1" dirty="0">
                <a:solidFill>
                  <a:srgbClr val="FFFFFF"/>
                </a:solidFill>
                <a:effectLst>
                  <a:glow rad="228600">
                    <a:srgbClr val="000000"/>
                  </a:glow>
                </a:effectLst>
                <a:latin typeface="Arial" charset="0"/>
                <a:cs typeface="Arial" charset="0"/>
              </a:rPr>
              <a:t>in our time make them known; </a:t>
            </a:r>
          </a:p>
          <a:p>
            <a:pPr algn="r"/>
            <a:r>
              <a:rPr lang="en-US" sz="3200" b="1" dirty="0">
                <a:solidFill>
                  <a:srgbClr val="FFFFFF"/>
                </a:solidFill>
                <a:effectLst>
                  <a:glow rad="228600">
                    <a:srgbClr val="000000"/>
                  </a:glow>
                </a:effectLst>
                <a:latin typeface="Arial" charset="0"/>
                <a:cs typeface="Arial" charset="0"/>
              </a:rPr>
              <a:t>in wrath remember mercy.</a:t>
            </a:r>
            <a:r>
              <a:rPr lang="ru-RU" sz="3200" b="1" dirty="0">
                <a:solidFill>
                  <a:srgbClr val="FFFFFF"/>
                </a:solidFill>
                <a:effectLst>
                  <a:glow rad="228600">
                    <a:srgbClr val="000000"/>
                  </a:glow>
                </a:effectLst>
                <a:latin typeface="Arial" charset="0"/>
                <a:cs typeface="Arial" charset="0"/>
              </a:rPr>
              <a:t>"</a:t>
            </a:r>
            <a:endParaRPr lang="en-US" sz="3200" b="1" dirty="0">
              <a:solidFill>
                <a:srgbClr val="FFFFFF"/>
              </a:solidFill>
              <a:effectLst>
                <a:glow rad="228600">
                  <a:srgbClr val="000000"/>
                </a:glow>
              </a:effectLst>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heard all about you,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filled with awe by your amazing works.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this time of our deep need,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help us again as you did in years gone by.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in your anger,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remember your mercy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576282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5509200"/>
          </a:xfr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defTabSz="457200" eaLnBrk="1" fontAlgn="auto" hangingPunct="1">
              <a:spcBef>
                <a:spcPct val="50000"/>
              </a:spcBef>
              <a:spcAft>
                <a:spcPts val="0"/>
              </a:spcAft>
            </a:pPr>
            <a:r>
              <a:rPr lang="ru-RU" sz="3200" b="1" kern="1200">
                <a:solidFill>
                  <a:srgbClr val="FFFFFF"/>
                </a:solidFill>
                <a:effectLst>
                  <a:glow rad="101600">
                    <a:srgbClr val="000000">
                      <a:alpha val="75000"/>
                    </a:srgbClr>
                  </a:glow>
                </a:effectLst>
                <a:ea typeface="ＭＳ Ｐゴシック" charset="0"/>
              </a:rPr>
              <a:t>"</a:t>
            </a:r>
            <a:r>
              <a:rPr lang="en-SG" sz="3200" b="1" kern="1200">
                <a:solidFill>
                  <a:srgbClr val="FFFFFF"/>
                </a:solidFill>
                <a:effectLst>
                  <a:glow rad="101600">
                    <a:srgbClr val="000000">
                      <a:alpha val="75000"/>
                    </a:srgbClr>
                  </a:glow>
                </a:effectLst>
                <a:ea typeface="ＭＳ Ｐゴシック" charset="0"/>
              </a:rPr>
              <a:t>I see God moving across the deserts from Edom, the Holy One coming from Mount Paran. </a:t>
            </a:r>
            <a:br>
              <a:rPr lang="en-SG" sz="3200" b="1" kern="1200">
                <a:solidFill>
                  <a:srgbClr val="FFFFFF"/>
                </a:solidFill>
                <a:effectLst>
                  <a:glow rad="101600">
                    <a:srgbClr val="000000">
                      <a:alpha val="75000"/>
                    </a:srgbClr>
                  </a:glow>
                </a:effectLst>
                <a:ea typeface="ＭＳ Ｐゴシック" charset="0"/>
              </a:rPr>
            </a:br>
            <a:r>
              <a:rPr lang="en-SG" sz="3200" b="1" kern="1200">
                <a:solidFill>
                  <a:srgbClr val="FFFFFF"/>
                </a:solidFill>
                <a:effectLst>
                  <a:glow rad="101600">
                    <a:srgbClr val="000000">
                      <a:alpha val="75000"/>
                    </a:srgbClr>
                  </a:glow>
                </a:effectLst>
                <a:ea typeface="ＭＳ Ｐゴシック" charset="0"/>
              </a:rPr>
              <a:t>His brilliant splendor fills the heavens, </a:t>
            </a:r>
            <a:br>
              <a:rPr lang="en-SG" sz="3200" b="1" kern="1200">
                <a:solidFill>
                  <a:srgbClr val="FFFFFF"/>
                </a:solidFill>
                <a:effectLst>
                  <a:glow rad="101600">
                    <a:srgbClr val="000000">
                      <a:alpha val="75000"/>
                    </a:srgbClr>
                  </a:glow>
                </a:effectLst>
                <a:ea typeface="ＭＳ Ｐゴシック" charset="0"/>
              </a:rPr>
            </a:br>
            <a:r>
              <a:rPr lang="en-SG" sz="3200" b="1" kern="1200">
                <a:solidFill>
                  <a:srgbClr val="FFFFFF"/>
                </a:solidFill>
                <a:effectLst>
                  <a:glow rad="101600">
                    <a:srgbClr val="000000">
                      <a:alpha val="75000"/>
                    </a:srgbClr>
                  </a:glow>
                </a:effectLst>
                <a:ea typeface="ＭＳ Ｐゴシック" charset="0"/>
              </a:rPr>
              <a:t>and the earth is filled with his praise</a:t>
            </a:r>
            <a:r>
              <a:rPr lang="ru-RU" sz="3200" b="1" kern="1200">
                <a:solidFill>
                  <a:srgbClr val="FFFFFF"/>
                </a:solidFill>
                <a:effectLst>
                  <a:glow rad="101600">
                    <a:srgbClr val="000000">
                      <a:alpha val="75000"/>
                    </a:srgbClr>
                  </a:glow>
                </a:effectLst>
                <a:ea typeface="ＭＳ Ｐゴシック" charset="0"/>
              </a:rPr>
              <a:t>"</a:t>
            </a:r>
            <a:r>
              <a:rPr lang="en-SG" sz="3200" b="1" kern="1200">
                <a:solidFill>
                  <a:srgbClr val="FFFFFF"/>
                </a:solidFill>
                <a:effectLst>
                  <a:glow rad="101600">
                    <a:srgbClr val="000000">
                      <a:alpha val="75000"/>
                    </a:srgbClr>
                  </a:glow>
                </a:effectLst>
                <a:ea typeface="ＭＳ Ｐゴシック" charset="0"/>
              </a:rPr>
              <a:t> (3:3 </a:t>
            </a:r>
            <a:r>
              <a:rPr lang="en-SG" sz="2800" b="1" kern="1200">
                <a:solidFill>
                  <a:srgbClr val="FFFFFF"/>
                </a:solidFill>
                <a:effectLst>
                  <a:glow rad="101600">
                    <a:srgbClr val="000000">
                      <a:alpha val="75000"/>
                    </a:srgbClr>
                  </a:glow>
                </a:effectLst>
                <a:ea typeface="ＭＳ Ｐゴシック" charset="0"/>
              </a:rPr>
              <a:t>NLT</a:t>
            </a:r>
            <a:r>
              <a:rPr lang="en-SG" sz="3200" b="1" kern="1200">
                <a:solidFill>
                  <a:srgbClr val="FFFFFF"/>
                </a:solidFill>
                <a:effectLst>
                  <a:glow rad="101600">
                    <a:srgbClr val="000000">
                      <a:alpha val="75000"/>
                    </a:srgbClr>
                  </a:glow>
                </a:effectLst>
                <a:ea typeface="ＭＳ Ｐゴシック" charset="0"/>
              </a:rPr>
              <a:t>).</a:t>
            </a:r>
            <a:endParaRPr lang="en-US" sz="3200" b="1"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Tree>
    <p:extLst>
      <p:ext uri="{BB962C8B-B14F-4D97-AF65-F5344CB8AC3E}">
        <p14:creationId xmlns:p14="http://schemas.microsoft.com/office/powerpoint/2010/main" val="811878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His coming is as brilliant as the sunrise.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Rays of light flash from his hands,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where his awesome power is hidden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48265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Pestilence marches before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plague follows close behind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436499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he stops, the earth shakes.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When he looks, the nations tremble.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shatters the everlasting mountains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levels the eternal hills.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is the Eternal One!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65708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More I Think,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The More Confused I Get</a:t>
            </a:r>
          </a:p>
        </p:txBody>
      </p:sp>
    </p:spTree>
    <p:extLst>
      <p:ext uri="{BB962C8B-B14F-4D97-AF65-F5344CB8AC3E}">
        <p14:creationId xmlns:p14="http://schemas.microsoft.com/office/powerpoint/2010/main" val="3292854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 name="Text Box 12"/>
          <p:cNvSpPr txBox="1">
            <a:spLocks noChangeArrowheads="1"/>
          </p:cNvSpPr>
          <p:nvPr/>
        </p:nvSpPr>
        <p:spPr bwMode="auto">
          <a:xfrm>
            <a:off x="-348208" y="4932456"/>
            <a:ext cx="3048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chemeClr val="bg1"/>
                </a:solidFill>
                <a:effectLst>
                  <a:glow rad="228600">
                    <a:schemeClr val="tx1"/>
                  </a:glow>
                </a:effectLst>
                <a:latin typeface="Arial" charset="0"/>
                <a:cs typeface="Arial" charset="0"/>
              </a:rPr>
              <a:t>Cushan</a:t>
            </a:r>
          </a:p>
        </p:txBody>
      </p:sp>
      <p:sp>
        <p:nvSpPr>
          <p:cNvPr id="10" name="Text Box 13"/>
          <p:cNvSpPr txBox="1">
            <a:spLocks noChangeArrowheads="1"/>
          </p:cNvSpPr>
          <p:nvPr/>
        </p:nvSpPr>
        <p:spPr bwMode="auto">
          <a:xfrm>
            <a:off x="5155728" y="4365104"/>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Midian</a:t>
            </a:r>
          </a:p>
        </p:txBody>
      </p:sp>
      <p:sp>
        <p:nvSpPr>
          <p:cNvPr id="1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Mt. Sinai</a:t>
            </a: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see the people of Cushan in distress, and the nation of Midian trembling in terror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0498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en-US" dirty="0">
                <a:solidFill>
                  <a:srgbClr val="FFFFFF"/>
                </a:solidFill>
                <a:effectLst>
                  <a:glow rad="317500">
                    <a:srgbClr val="212121">
                      <a:alpha val="90000"/>
                    </a:srgbClr>
                  </a:glow>
                </a:effectLst>
                <a:ea typeface="ＭＳ Ｐゴシック"/>
              </a:rPr>
              <a:t>Exodus 12</a:t>
            </a:r>
          </a:p>
        </p:txBody>
      </p:sp>
    </p:spTree>
    <p:extLst>
      <p:ext uri="{BB962C8B-B14F-4D97-AF65-F5344CB8AC3E}">
        <p14:creationId xmlns:p14="http://schemas.microsoft.com/office/powerpoint/2010/main" val="614116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solidFill>
                  <a:srgbClr val="FFFFFF"/>
                </a:solidFill>
                <a:effectLst>
                  <a:glow rad="317500">
                    <a:srgbClr val="212121">
                      <a:alpha val="90000"/>
                    </a:srgbClr>
                  </a:glow>
                </a:effectLst>
                <a:ea typeface="ＭＳ Ｐゴシック"/>
              </a:rPr>
              <a:t>Exodus 12</a:t>
            </a:r>
          </a:p>
        </p:txBody>
      </p:sp>
    </p:spTree>
    <p:extLst>
      <p:ext uri="{BB962C8B-B14F-4D97-AF65-F5344CB8AC3E}">
        <p14:creationId xmlns:p14="http://schemas.microsoft.com/office/powerpoint/2010/main" val="75798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Was it in anger,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that you struck the rivers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parted the sea?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Were you displeased with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you were sending your chariots of salvation!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59614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brandished your bow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your quiver of arrows.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split open the earth with flowing rivers.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10 </a:t>
            </a:r>
            <a:r>
              <a:rPr lang="en-US" sz="3600" b="1" dirty="0">
                <a:effectLst>
                  <a:glow rad="127000">
                    <a:schemeClr val="tx1"/>
                  </a:glow>
                </a:effectLst>
                <a:latin typeface="Arial" charset="0"/>
                <a:ea typeface="ＭＳ Ｐゴシック" charset="0"/>
                <a:cs typeface="ＭＳ Ｐゴシック" charset="0"/>
              </a:rPr>
              <a:t>The mountains watched and trembled.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Onward swept the raging waters.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mighty deep cried out,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lifting its hands to the L</a:t>
            </a:r>
            <a:r>
              <a:rPr lang="en-US" sz="3200" b="1" dirty="0">
                <a:effectLst>
                  <a:glow rad="127000">
                    <a:schemeClr val="tx1"/>
                  </a:glow>
                </a:effectLst>
                <a:latin typeface="Arial" charset="0"/>
                <a:ea typeface="ＭＳ Ｐゴシック" charset="0"/>
                <a:cs typeface="ＭＳ Ｐゴシック" charset="0"/>
              </a:rPr>
              <a:t>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037620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sun and moon stood still in the sky as your brilliant arrows flew and your glittering spear flashed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69173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marched across the land in anger and trampled the nations in your fury.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13 </a:t>
            </a:r>
            <a:r>
              <a:rPr lang="en-US" sz="3600" b="1" dirty="0">
                <a:effectLst>
                  <a:glow rad="127000">
                    <a:schemeClr val="tx1"/>
                  </a:glow>
                </a:effectLst>
                <a:latin typeface="Arial" charset="0"/>
                <a:ea typeface="ＭＳ Ｐゴシック" charset="0"/>
                <a:cs typeface="ＭＳ Ｐゴシック" charset="0"/>
              </a:rPr>
              <a:t>You went out to rescue your chosen people, to save your anointed ones. You crushed the heads of the wicked and stripped their bones from head to toe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955106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With his own weapons,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destroyed the chief of those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rushed out like a whirlwind,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thinking Israel would be easy prey.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You trampled the sea with your horses, and the mighty waters piled high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140669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trembled inside when I heard this;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my lips quivered with fear.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My legs gave way beneath 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I shook in terror.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will wait quietly for the coming day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when disaster will strike the people who invade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350608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2468" y="-27988"/>
            <a:ext cx="9296400" cy="1143000"/>
          </a:xfrm>
        </p:spPr>
        <p:txBody>
          <a:bodyPr/>
          <a:lstStyle/>
          <a:p>
            <a:pPr>
              <a:defRPr/>
            </a:pPr>
            <a:r>
              <a:rPr lang="en-US">
                <a:latin typeface="Arial" charset="0"/>
                <a:ea typeface="ＭＳ Ｐゴシック" charset="0"/>
              </a:rPr>
              <a:t>Habakkuk 3:17 Expected Budding</a:t>
            </a:r>
          </a:p>
        </p:txBody>
      </p:sp>
      <p:pic>
        <p:nvPicPr>
          <p:cNvPr id="111619"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528" y="1196752"/>
            <a:ext cx="8280920" cy="5498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13511</TotalTime>
  <Words>3456</Words>
  <Application>Microsoft Macintosh PowerPoint</Application>
  <PresentationFormat>On-screen Show (4:3)</PresentationFormat>
  <Paragraphs>608</Paragraphs>
  <Slides>124</Slides>
  <Notes>91</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124</vt:i4>
      </vt:variant>
    </vt:vector>
  </HeadingPairs>
  <TitlesOfParts>
    <vt:vector size="156" baseType="lpstr">
      <vt:lpstr>26</vt:lpstr>
      <vt:lpstr>Apple Chancery</vt:lpstr>
      <vt:lpstr>Arial</vt:lpstr>
      <vt:lpstr>Arial Narrow</vt:lpstr>
      <vt:lpstr>Calisto MT</vt:lpstr>
      <vt:lpstr>Comic Sans MS</vt:lpstr>
      <vt:lpstr>Copperplate Gothic Light</vt:lpstr>
      <vt:lpstr>GillSans</vt:lpstr>
      <vt:lpstr>Impact</vt:lpstr>
      <vt:lpstr>Tahoma</vt:lpstr>
      <vt:lpstr>Times</vt:lpstr>
      <vt:lpstr>Times New Roman</vt:lpstr>
      <vt:lpstr>Wingdings</vt:lpstr>
      <vt:lpstr>Slit</vt:lpstr>
      <vt:lpstr>標準デザイン</vt:lpstr>
      <vt:lpstr>Shimmer</vt:lpstr>
      <vt:lpstr>Default Design</vt:lpstr>
      <vt:lpstr>2_Default Design</vt:lpstr>
      <vt:lpstr>1_Slit</vt:lpstr>
      <vt:lpstr>3_Default Design</vt:lpstr>
      <vt:lpstr>Refined</vt:lpstr>
      <vt:lpstr>49_Blank Presentation</vt:lpstr>
      <vt:lpstr>27_Default Design</vt:lpstr>
      <vt:lpstr>Blank Presentation</vt:lpstr>
      <vt:lpstr>2_Slit</vt:lpstr>
      <vt:lpstr>11_Default Design</vt:lpstr>
      <vt:lpstr>Title &amp; Subtitle</vt:lpstr>
      <vt:lpstr>5_Default Design</vt:lpstr>
      <vt:lpstr>6_Default Design</vt:lpstr>
      <vt:lpstr>1_Blank Presentation</vt:lpstr>
      <vt:lpstr>3_Story</vt:lpstr>
      <vt:lpstr>8_Default Design</vt:lpstr>
      <vt:lpstr>Be Amazed</vt:lpstr>
      <vt:lpstr>What  I  know.</vt:lpstr>
      <vt:lpstr>abbreviate.</vt:lpstr>
      <vt:lpstr>pronunciation.</vt:lpstr>
      <vt:lpstr>pronunciation.</vt:lpstr>
      <vt:lpstr>How long, O Lord?</vt:lpstr>
      <vt:lpstr>The Griffiths  9 Jan 2016</vt:lpstr>
      <vt:lpstr>Why do the wicked prosper?</vt:lpstr>
      <vt:lpstr>The More I Think,  The More Confused I Get</vt:lpstr>
      <vt:lpstr>Perplexed?</vt:lpstr>
      <vt:lpstr>Habakkuk is the only prophet whose entire book is a dialogue with God.</vt:lpstr>
      <vt:lpstr>GODLY</vt:lpstr>
      <vt:lpstr>"Trust Me."</vt:lpstr>
      <vt:lpstr>(No answer)</vt:lpstr>
      <vt:lpstr>Why so much injustice?</vt:lpstr>
      <vt:lpstr>How should we deal with life when perplexed?</vt:lpstr>
      <vt:lpstr>Timeline</vt:lpstr>
      <vt:lpstr>Slides on  Habakkuk 1</vt:lpstr>
      <vt:lpstr>"This is the message that the prophet Habakkuk received in a vision” (1:1 NLT).</vt:lpstr>
      <vt:lpstr>Date</vt:lpstr>
      <vt:lpstr>An Evil End to Judah</vt:lpstr>
      <vt:lpstr>Habakkuk 1:3 </vt:lpstr>
      <vt:lpstr>Book Chart</vt:lpstr>
      <vt:lpstr>I. We’re often utterly perplexed at God’s plan.</vt:lpstr>
      <vt:lpstr>Who</vt:lpstr>
      <vt:lpstr>An Evil End to Judah</vt:lpstr>
      <vt:lpstr>"Must I forever see these evil deeds?  Why must I watch all this misery?  Wherever I look,  I see destruction and violence.  I am surrounded by people  who love to argue and fight.  4 The law has become paralyzed,  and there is no justice in the courts.  The wicked far outnumber the righteous,  so that justice has become perverted"  (1:3-4 NLT).</vt:lpstr>
      <vt:lpstr>Recipients</vt:lpstr>
      <vt:lpstr>Why</vt:lpstr>
      <vt:lpstr>How should we deal with injustice right inside the family of faith?</vt:lpstr>
      <vt:lpstr>Habakkuk 1:5-11: God's Unexpected Response</vt:lpstr>
      <vt:lpstr>"The LORD replied,  'Look around at the nations;  look and be amazed!  For I am doing something in your own day,  something you wouldn't believe  even if someone told you about it'"  (1:5 NLT).</vt:lpstr>
      <vt:lpstr>Habakkuk 1:6 </vt:lpstr>
      <vt:lpstr>Literary Structure of Habakkuk</vt:lpstr>
      <vt:lpstr>Book Chart</vt:lpstr>
      <vt:lpstr>"They are notorious for their cruelty  and do whatever they like.</vt:lpstr>
      <vt:lpstr>"On they come, all bent on violence.  Their hordes advance like a desert wind,  sweeping captives ahead of them like sand.  10 They scoff at kings and princes  and scorn all their fortresses.  They simply pile ramps of earth  against their walls and capture them!"  (1:9-10 NLT).</vt:lpstr>
      <vt:lpstr>"They sweep past like the wind  and are gone. But they are deeply guilty,  for their own strength is their god"  (1:11 NLT).</vt:lpstr>
      <vt:lpstr>"O LORD my God, my Holy One, you who are eternal—  surely you do not plan to wipe us out?  O LORD, our Rock, you have sent these Babylonians to correct us,  to punish us for our many sins"  (1:12 NLT).</vt:lpstr>
      <vt:lpstr>The Babylonian Threat</vt:lpstr>
      <vt:lpstr>The Babylonians</vt:lpstr>
      <vt:lpstr>PowerPoint Presentation</vt:lpstr>
      <vt:lpstr>Habakkuk 1:13 NLT </vt:lpstr>
      <vt:lpstr>Marina Bay</vt:lpstr>
      <vt:lpstr>How would the LORD do the same today?</vt:lpstr>
      <vt:lpstr>"Are we only fish to be caught and killed?  Are we only sea creatures that have no leader?  15 Must we be strung up on their hooks  and caught in their nets while they rejoice and celebrate?"  (1:14-15 NLT).</vt:lpstr>
      <vt:lpstr>Self-Made Idols Are Useless</vt:lpstr>
      <vt:lpstr>"Then they will worship their nets  and burn incense in front of them.   'These nets are the gods who have made us rich!' they will claim.  17 Will you let them get away with this forever? Will they succeed forever in their heartless conquests?"  (Hab 1:16-17 NLT).</vt:lpstr>
      <vt:lpstr>Slides on  Habakkuk 2</vt:lpstr>
      <vt:lpstr>Waiting for an Answer (Hab. 2:1 NLT)</vt:lpstr>
      <vt:lpstr>Getting an Answer (Hab. 2:2 NLT)</vt:lpstr>
      <vt:lpstr>Habakkuk 2:3</vt:lpstr>
      <vt:lpstr>The Heart of the Oracle (2:4)</vt:lpstr>
      <vt:lpstr>The Heart of the Oracle (2:4)</vt:lpstr>
      <vt:lpstr>"Wealth is treacherous,  and the arrogant are never at rest.  They open their mouths as wide as the grave, and like death, they are never satisfied. In their greed they have gathered up many nations  and swallowed many peoples"  (2:5 NLT).</vt:lpstr>
      <vt:lpstr>Habakkuk 2:1</vt:lpstr>
      <vt:lpstr>"But soon their captives will taunt them.  They will mock them, saying,   'What sorrow awaits you thieves!  Now you will get what you deserve!  You've become rich by extortion,  but how much longer can this go on?'  7 Suddenly, your debtors will take action.  They will turn on you and take all you have, while you stand trembling and helpless" (2:6-7 NLT).</vt:lpstr>
      <vt:lpstr>"'Because you have plundered many nations; now all the survivors will plunder you.  You committed murder throughout the countryside and filled the towns with violence" (2:8 NLT).</vt:lpstr>
      <vt:lpstr>Habakkuk 2:9</vt:lpstr>
      <vt:lpstr>Habakkuk 2:1</vt:lpstr>
      <vt:lpstr>Habakkuk 2:9-11 NLT </vt:lpstr>
      <vt:lpstr>Habakkuk 2:1</vt:lpstr>
      <vt:lpstr>Habakkuk 2:12-13 NLT </vt:lpstr>
      <vt:lpstr>Habakkuk 2:14  </vt:lpstr>
      <vt:lpstr>Habakkuk 2:14 = Psalm 2:8?</vt:lpstr>
      <vt:lpstr>Habakkuk 2:1</vt:lpstr>
      <vt:lpstr>Habakkuk 2:15  </vt:lpstr>
      <vt:lpstr>Habakkuk 2:16  </vt:lpstr>
      <vt:lpstr>Habakkuk 2:17  </vt:lpstr>
      <vt:lpstr>Habakkuk 2:1</vt:lpstr>
      <vt:lpstr>"What good is an idol carved by man,  or a cast image that deceives you?  How foolish to trust in your own creation—a god that can't even talk!" (2:18 NLT).</vt:lpstr>
      <vt:lpstr>"What sorrow awaits you who say to wooden idols, 'Wake up and save us!' To speechless stone images you say, 'Rise up and teach us!'  Can an idol tell you what to do? They may be overlaid with gold and silver, but they are lifeless inside"  (2:19 NLT).</vt:lpstr>
      <vt:lpstr>Habakkuk 2:20  </vt:lpstr>
      <vt:lpstr>We also have a lot of things that we can’t grasp. </vt:lpstr>
      <vt:lpstr>"So business as usual."</vt:lpstr>
      <vt:lpstr>"Are you in the mood to be amazed?"</vt:lpstr>
      <vt:lpstr>How should we deal with life when perplexed?</vt:lpstr>
      <vt:lpstr>I. We’re often utterly perplexed at God’s plan.</vt:lpstr>
      <vt:lpstr>II.   When perplexed, be amazed with God’s ways  (Main Idea). </vt:lpstr>
      <vt:lpstr>Slides on  Habakkuk 3</vt:lpstr>
      <vt:lpstr>Book Chart</vt:lpstr>
      <vt:lpstr>Habakkuk 3 The Prophet's Hope</vt:lpstr>
      <vt:lpstr>The Answer to "Why" is…</vt:lpstr>
      <vt:lpstr>Habakkuk 3:1-2</vt:lpstr>
      <vt:lpstr>"I have heard all about you, LORD.  I am filled with awe by your amazing works.  In this time of our deep need,  help us again as you did in years gone by.  And in your anger,  remember your mercy"  (3:2 NLT).</vt:lpstr>
      <vt:lpstr>"I see God moving across the deserts from Edom, the Holy One coming from Mount Paran.  His brilliant splendor fills the heavens,  and the earth is filled with his praise" (3:3 NLT).</vt:lpstr>
      <vt:lpstr>"His coming is as brilliant as the sunrise.  Rays of light flash from his hands,  where his awesome power is hidden"  (3:4 NLT).</vt:lpstr>
      <vt:lpstr>"Pestilence marches before him;  plague follows close behind" (3:5 NLT).</vt:lpstr>
      <vt:lpstr>"When he stops, the earth shakes.  When he looks, the nations tremble.  He shatters the everlasting mountains  and levels the eternal hills.  He is the Eternal One!" (3:6 NLT).</vt:lpstr>
      <vt:lpstr>"I see the people of Cushan in distress, and the nation of Midian trembling in terror”  (3:7 NLT).</vt:lpstr>
      <vt:lpstr>The Sea</vt:lpstr>
      <vt:lpstr>The Leader</vt:lpstr>
      <vt:lpstr>"Was it in anger, LORD, that you struck the rivers  and parted the sea?  Were you displeased with them?  No, you were sending your chariots of salvation!"  (3:8 NLT).</vt:lpstr>
      <vt:lpstr>"You brandished your bow  and your quiver of arrows.  You split open the earth with flowing rivers.  10 The mountains watched and trembled.  Onward swept the raging waters.  The mighty deep cried out,  lifting its hands to the LORD"  (3:9-10 NLT).</vt:lpstr>
      <vt:lpstr>"The sun and moon stood still in the sky as your brilliant arrows flew and your glittering spear flashed” (3:11 NLT).</vt:lpstr>
      <vt:lpstr>"You marched across the land in anger and trampled the nations in your fury.  13 You went out to rescue your chosen people, to save your anointed ones. You crushed the heads of the wicked and stripped their bones from head to toe" (3:12-13 NLT).</vt:lpstr>
      <vt:lpstr>"With his own weapons,  you destroyed the chief of those  who rushed out like a whirlwind,  thinking Israel would be easy prey.  15 You trampled the sea with your horses, and the mighty waters piled high"  (3:14-15 NLT).</vt:lpstr>
      <vt:lpstr>"I trembled inside when I heard this;  my lips quivered with fear.  My legs gave way beneath me,  and I shook in terror.  I will wait quietly for the coming day  when disaster will strike the people who invade us" (3:16 NLT).</vt:lpstr>
      <vt:lpstr>Habakkuk 3:17 Expected Budding</vt:lpstr>
      <vt:lpstr>Hab. 3:17-18</vt:lpstr>
      <vt:lpstr>The Glory of Singapore</vt:lpstr>
      <vt:lpstr>The Destruction of Singapore</vt:lpstr>
      <vt:lpstr>Habakkuk 3:18 </vt:lpstr>
      <vt:lpstr>Habakkuk 3:19</vt:lpstr>
      <vt:lpstr>Belshazzar Humbled</vt:lpstr>
      <vt:lpstr>PowerPoint Presentation</vt:lpstr>
      <vt:lpstr>Don’t let your confusion stop you from being amazed at how God works.</vt:lpstr>
      <vt:lpstr>Be Amazed</vt:lpstr>
      <vt:lpstr>Be Amazed</vt:lpstr>
      <vt:lpstr>Be Amazed</vt:lpstr>
      <vt:lpstr>Be Amazed</vt:lpstr>
      <vt:lpstr>Be Amazed</vt:lpstr>
      <vt:lpstr>Be Amazed</vt:lpstr>
      <vt:lpstr>A Prayer</vt:lpstr>
      <vt:lpstr>How should we deal with life when perplexed?</vt:lpstr>
      <vt:lpstr>Main Idea</vt:lpstr>
      <vt:lpstr>I. We’re often utterly perplexed at God’s plan.</vt:lpstr>
      <vt:lpstr>II.   When perplexed, be amazed with God’s ways  (Main Idea). </vt:lpstr>
      <vt:lpstr>What issue most baffles you where you need hope?</vt:lpstr>
      <vt:lpstr>Key Word</vt:lpstr>
      <vt:lpstr>Key Verse</vt:lpstr>
      <vt:lpstr>Rest in the LORD</vt:lpstr>
      <vt:lpstr>Black</vt:lpstr>
      <vt:lpstr>OT Sermons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271</cp:revision>
  <dcterms:created xsi:type="dcterms:W3CDTF">2010-04-21T11:11:15Z</dcterms:created>
  <dcterms:modified xsi:type="dcterms:W3CDTF">2019-10-01T10:13:51Z</dcterms:modified>
</cp:coreProperties>
</file>