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45"/>
  </p:notesMasterIdLst>
  <p:sldIdLst>
    <p:sldId id="341" r:id="rId3"/>
    <p:sldId id="309" r:id="rId4"/>
    <p:sldId id="310" r:id="rId5"/>
    <p:sldId id="263" r:id="rId6"/>
    <p:sldId id="311" r:id="rId7"/>
    <p:sldId id="313" r:id="rId8"/>
    <p:sldId id="257" r:id="rId9"/>
    <p:sldId id="261" r:id="rId10"/>
    <p:sldId id="277" r:id="rId11"/>
    <p:sldId id="278" r:id="rId12"/>
    <p:sldId id="259" r:id="rId13"/>
    <p:sldId id="260" r:id="rId14"/>
    <p:sldId id="286" r:id="rId15"/>
    <p:sldId id="314" r:id="rId16"/>
    <p:sldId id="316" r:id="rId17"/>
    <p:sldId id="315" r:id="rId18"/>
    <p:sldId id="317" r:id="rId19"/>
    <p:sldId id="322" r:id="rId20"/>
    <p:sldId id="323" r:id="rId21"/>
    <p:sldId id="324" r:id="rId22"/>
    <p:sldId id="325" r:id="rId23"/>
    <p:sldId id="318" r:id="rId24"/>
    <p:sldId id="328" r:id="rId25"/>
    <p:sldId id="330" r:id="rId26"/>
    <p:sldId id="331" r:id="rId27"/>
    <p:sldId id="332" r:id="rId28"/>
    <p:sldId id="334" r:id="rId29"/>
    <p:sldId id="327" r:id="rId30"/>
    <p:sldId id="335" r:id="rId31"/>
    <p:sldId id="333" r:id="rId32"/>
    <p:sldId id="336" r:id="rId33"/>
    <p:sldId id="326" r:id="rId34"/>
    <p:sldId id="319" r:id="rId35"/>
    <p:sldId id="338" r:id="rId36"/>
    <p:sldId id="337" r:id="rId37"/>
    <p:sldId id="320" r:id="rId38"/>
    <p:sldId id="321" r:id="rId39"/>
    <p:sldId id="312" r:id="rId40"/>
    <p:sldId id="339" r:id="rId41"/>
    <p:sldId id="340" r:id="rId42"/>
    <p:sldId id="391" r:id="rId43"/>
    <p:sldId id="39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0B5"/>
    <a:srgbClr val="D98A5F"/>
    <a:srgbClr val="3E728A"/>
    <a:srgbClr val="CEDFE6"/>
    <a:srgbClr val="D7E6ED"/>
    <a:srgbClr val="D2E1E8"/>
    <a:srgbClr val="D0E1E8"/>
    <a:srgbClr val="80A5C0"/>
    <a:srgbClr val="D4ECF4"/>
    <a:srgbClr val="E4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97"/>
    <p:restoredTop sz="76040" autoAdjust="0"/>
  </p:normalViewPr>
  <p:slideViewPr>
    <p:cSldViewPr snapToGrid="0">
      <p:cViewPr varScale="1">
        <p:scale>
          <a:sx n="59" d="100"/>
          <a:sy n="59" d="100"/>
        </p:scale>
        <p:origin x="192" y="1352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70B-CBAD-453F-87F4-6B0259143AD7}" type="datetimeFigureOut">
              <a:rPr lang="en-US" smtClean="0"/>
              <a:t>10/30/25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D5493-489B-4DF4-B7D4-77D847E825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5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46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EE21E-7BE6-3E3C-0137-C3E659109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7A3D91-28E6-7F51-E161-8AA911225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3A743C-CB03-4E56-5ADA-DA9145B1A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EBBF8-FEB4-A42D-C979-9209BF2A5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66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67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10C33-6FF6-39E0-97BC-3036E90D2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9838D1-1D3D-CED5-2D89-83ABC8D71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F0F926-35D8-F7F2-1A0A-72459A9E9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B50D-EDA7-ECE7-BAFE-51F6A328D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01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F9A19-5519-7884-9595-81AB64791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A96AD5-1A8F-9472-4863-EDE5D64C29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BBC3CB-9D5F-A8E9-0F93-F4E45D287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83439-E6F2-4A3B-88B1-26BCB020FC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56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AA673-A111-75B6-A177-C2DF66B96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85C4E1-DFA2-6F88-A623-8FCC631A1A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A4E10-EF4D-45B7-43BB-010B7F516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9E1AF-3D27-144D-EC0C-F40AA55D29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18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64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2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7A9FD-3215-1719-7D92-3E5837456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0366F-DE11-CF6D-7346-6B49C76593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DC387-E607-564B-5F78-99D2B4CE4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BD4F3-7474-A830-A4ED-FE6BD255FC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38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6AC01-D24E-556A-0498-FE13B8475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CEC378-26A2-AAB2-CDC6-08F45A1C1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BC095C-4AF4-31DE-3389-229188394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450F5-81A8-18F4-1E1F-FFD7941B7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Georgia Bulldogs football </a:t>
            </a:r>
          </a:p>
          <a:p>
            <a:r>
              <a:rPr lang="en-US" dirty="0"/>
              <a:t>Logo:  from https://en.wikipedia.org/wiki/Georgia_Bulldogs_football </a:t>
            </a:r>
          </a:p>
          <a:p>
            <a:r>
              <a:rPr lang="en-US" dirty="0"/>
              <a:t>By </a:t>
            </a:r>
            <a:r>
              <a:rPr lang="en-US" dirty="0" err="1"/>
              <a:t>Brunswickian</a:t>
            </a:r>
            <a:r>
              <a:rPr lang="en-US" dirty="0"/>
              <a:t> (talk) - http://www.sportslogos.net/logo.php?id=hr85j3g1duiqf59eiep9bvnsd, Public Domain, https://commons.wikimedia.org/w/index.php?curid=12445959</a:t>
            </a:r>
          </a:p>
          <a:p>
            <a:r>
              <a:rPr lang="en-US" dirty="0"/>
              <a:t>Coach: https://en.wikipedia.org/wiki/Kirby_Smart#/media/File:2023-0109-CFPtitlegame-Kirby_Smart.jpg</a:t>
            </a:r>
          </a:p>
          <a:p>
            <a:r>
              <a:rPr lang="en-US" dirty="0"/>
              <a:t>By Bobak </a:t>
            </a:r>
            <a:r>
              <a:rPr lang="en-US" dirty="0" err="1"/>
              <a:t>Ha'Eri</a:t>
            </a:r>
            <a:r>
              <a:rPr lang="en-US" dirty="0"/>
              <a:t> - Own work, CC BY 3.0, https://commons.wikimedia.org/w/index.php?curid=129467473</a:t>
            </a:r>
          </a:p>
          <a:p>
            <a:endParaRPr lang="en-US" dirty="0"/>
          </a:p>
          <a:p>
            <a:r>
              <a:rPr lang="en-US" dirty="0"/>
              <a:t>Ohio State Buckeyes football </a:t>
            </a:r>
          </a:p>
          <a:p>
            <a:r>
              <a:rPr lang="en-US" dirty="0"/>
              <a:t>logo: from https://en.wikipedia.org/wiki/Ohio_State_Buckeyes_football</a:t>
            </a:r>
          </a:p>
          <a:p>
            <a:r>
              <a:rPr lang="en-US" dirty="0"/>
              <a:t>By The original uploader was Buckeyes1186 at English Wikipedia. - Transferred from </a:t>
            </a:r>
            <a:r>
              <a:rPr lang="en-US" dirty="0" err="1"/>
              <a:t>en.wikipedia</a:t>
            </a:r>
            <a:r>
              <a:rPr lang="en-US" dirty="0"/>
              <a:t> to Commons., Public Domain, https://commons.wikimedia.org/w/index.php?curid=32332465</a:t>
            </a:r>
          </a:p>
          <a:p>
            <a:r>
              <a:rPr lang="en-US" dirty="0"/>
              <a:t>Coach: https://en.wikipedia.org/wiki/Ryan_Day_(American_football)</a:t>
            </a:r>
          </a:p>
          <a:p>
            <a:r>
              <a:rPr lang="en-US" dirty="0"/>
              <a:t>By Bobak </a:t>
            </a:r>
            <a:r>
              <a:rPr lang="en-US" dirty="0" err="1"/>
              <a:t>Ha'Eri</a:t>
            </a:r>
            <a:r>
              <a:rPr lang="en-US" dirty="0"/>
              <a:t> - Own work, CC BY 3.0, https://commons.wikimedia.org/w/index.php?curid=158352079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Indiana Hoosiers football</a:t>
            </a:r>
          </a:p>
          <a:p>
            <a:r>
              <a:rPr lang="en-US" dirty="0"/>
              <a:t>Logo: https://en.wikipedia.org/wiki/Indiana_Hoosiers_football#/media/File:Indiana_Hoosiers_logo.svg</a:t>
            </a:r>
          </a:p>
          <a:p>
            <a:r>
              <a:rPr lang="en-US" dirty="0"/>
              <a:t>By Unknown author - http://visualidentity.iu.edu/doc/manual072208.pdf, Public Domain, https://commons.wikimedia.org/w/index.php?curid=16892718</a:t>
            </a:r>
          </a:p>
          <a:p>
            <a:r>
              <a:rPr lang="en-US" dirty="0"/>
              <a:t>Coach: https://en.wikipedia.org/wiki/Curt_Cignetti#/media/File:2025-0722_-_Curt_Cignetti.jpg</a:t>
            </a:r>
          </a:p>
          <a:p>
            <a:r>
              <a:rPr lang="en-US" dirty="0"/>
              <a:t>By Bobak </a:t>
            </a:r>
            <a:r>
              <a:rPr lang="en-US" dirty="0" err="1"/>
              <a:t>Ha'Eri</a:t>
            </a:r>
            <a:r>
              <a:rPr lang="en-US" dirty="0"/>
              <a:t> - Own work, CC BY 3.0, https://commons.wikimedia.org/w/index.php?curid=170719785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09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https://www.carepatron.com/files/worry-tree.pdf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11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OT Preaching (o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Pep Guardiola </a:t>
            </a:r>
          </a:p>
          <a:p>
            <a:r>
              <a:rPr lang="en-US" dirty="0"/>
              <a:t>https://en.wikipedia.org/wiki/Pep_Guardiola#/media/File:2023-10-04_Fu%C3%9Fball,_M%C3%A4nner,_UEFA_Champions_League,_RB_Leipzig_-_Manchester_City_FC_1DX_2797_(cropped).jpg</a:t>
            </a:r>
          </a:p>
          <a:p>
            <a:r>
              <a:rPr lang="en-US" dirty="0"/>
              <a:t>By Steffen </a:t>
            </a:r>
            <a:r>
              <a:rPr lang="en-US" dirty="0" err="1"/>
              <a:t>Prößdorf</a:t>
            </a:r>
            <a:r>
              <a:rPr lang="en-US" dirty="0"/>
              <a:t>, CC BY-SA 4.0, https://commons.wikimedia.org/w/index.php?curid=165680540</a:t>
            </a:r>
          </a:p>
          <a:p>
            <a:endParaRPr lang="en-US" dirty="0"/>
          </a:p>
          <a:p>
            <a:r>
              <a:rPr lang="en-US" dirty="0"/>
              <a:t>Manchester United</a:t>
            </a:r>
          </a:p>
          <a:p>
            <a:r>
              <a:rPr lang="en-US" dirty="0"/>
              <a:t>https://en.wikipedia.org/wiki/Manchester_United_F.C.#/media/File:Manchester_United_FC_crest.svg</a:t>
            </a:r>
          </a:p>
          <a:p>
            <a:r>
              <a:rPr lang="en-US" dirty="0"/>
              <a:t>By http://hospitalityguide.manutd.com/global_assets/Wine_List.pdf, Fair use, https://en.wikipedia.org/w/index.php?curid=30961834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5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Nottingham Forest logo</a:t>
            </a:r>
          </a:p>
          <a:p>
            <a:r>
              <a:rPr lang="en-US" b="0" dirty="0"/>
              <a:t>found at https://en.wikipedia.org/wiki/Nottingham_Forest_F.C.#/media/File:Nottingham_Forest_F.C._logo.svg</a:t>
            </a:r>
          </a:p>
          <a:p>
            <a:r>
              <a:rPr lang="en-US" b="0" dirty="0"/>
              <a:t>By The logo may be obtained from Nottingham Forest F.C.., Fair use, https://en.wikipedia.org/w/index.php?curid=64540277</a:t>
            </a:r>
          </a:p>
          <a:p>
            <a:endParaRPr lang="en-US" b="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 Postecoglou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 at https://en.wikipedia.org/wiki/Ange_Postecoglou#/media/File:Ange_Postecoglou_(cropped).jpg</a:t>
            </a:r>
            <a:endParaRPr lang="en-US" b="0" dirty="0"/>
          </a:p>
          <a:p>
            <a:r>
              <a:rPr lang="en-US" b="0" dirty="0"/>
              <a:t>By </a:t>
            </a:r>
            <a:r>
              <a:rPr lang="az-Cyrl-AZ" b="0" dirty="0"/>
              <a:t>Кирилл Венедиктов - </a:t>
            </a:r>
            <a:r>
              <a:rPr lang="en-US" b="0" dirty="0"/>
              <a:t>soccer.ru, CC BY-SA 3.0, https://commons.wikimedia.org/w/index.php?curid=136829156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2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7DFB3-1226-9359-A782-701AAB54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A2CCCC-5E88-8840-9E9F-64ED3F5C52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69923-0966-E6F1-8F74-810F9B6E6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5B34A-E4A7-8620-F007-B0CDB11BC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76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93FF4-520F-D39E-DD38-6618AE853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3A4AB2-F86B-00C7-DA15-8CD5F6024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44ABC-A3D1-7CB7-10A7-E0DC7035B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D43C5-775B-37DC-843A-A9D7DF63B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84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00AD1-A087-A399-BBF3-DA3C0E233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226E8-6EAD-9F52-BB9A-CFCF544F9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BE42B3-D8CC-419D-8F96-1002E5724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4E5F3-AC02-2CF4-67E2-3115DE272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0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31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4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76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2119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79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0507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772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83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0802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55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2798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75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547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850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tadium&#10;&#10;AI-generated content may be incorrect.">
            <a:extLst>
              <a:ext uri="{FF2B5EF4-FFF2-40B4-BE49-F238E27FC236}">
                <a16:creationId xmlns:a16="http://schemas.microsoft.com/office/drawing/2014/main" id="{28C953F9-1BD2-31FA-B0B7-FF8FBFCFE0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443538"/>
            <a:ext cx="12192000" cy="1414462"/>
          </a:xfrm>
          <a:prstGeom prst="rect">
            <a:avLst/>
          </a:prstGeom>
        </p:spPr>
      </p:pic>
      <p:pic>
        <p:nvPicPr>
          <p:cNvPr id="4" name="Picture 3" descr="A close up of a stadium&#10;&#10;AI-generated content may be incorrect.">
            <a:extLst>
              <a:ext uri="{FF2B5EF4-FFF2-40B4-BE49-F238E27FC236}">
                <a16:creationId xmlns:a16="http://schemas.microsoft.com/office/drawing/2014/main" id="{EFEDB543-4158-9A7E-9D00-A4AF1D1EA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4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2326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893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tadium&#10;&#10;AI-generated content may be incorrect.">
            <a:extLst>
              <a:ext uri="{FF2B5EF4-FFF2-40B4-BE49-F238E27FC236}">
                <a16:creationId xmlns:a16="http://schemas.microsoft.com/office/drawing/2014/main" id="{28C953F9-1BD2-31FA-B0B7-FF8FBFCFE0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443538"/>
            <a:ext cx="12192000" cy="1414462"/>
          </a:xfrm>
          <a:prstGeom prst="rect">
            <a:avLst/>
          </a:prstGeom>
        </p:spPr>
      </p:pic>
      <p:pic>
        <p:nvPicPr>
          <p:cNvPr id="3" name="Picture 2" descr="A close up of a stadium&#10;&#10;AI-generated content may be incorrect.">
            <a:extLst>
              <a:ext uri="{FF2B5EF4-FFF2-40B4-BE49-F238E27FC236}">
                <a16:creationId xmlns:a16="http://schemas.microsoft.com/office/drawing/2014/main" id="{039A0AED-D124-4728-EBBE-E1AE04C244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4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D16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ilhouette of a person standing on a cliff&#10;&#10;AI-generated content may be incorrect.">
            <a:extLst>
              <a:ext uri="{FF2B5EF4-FFF2-40B4-BE49-F238E27FC236}">
                <a16:creationId xmlns:a16="http://schemas.microsoft.com/office/drawing/2014/main" id="{94094564-6F0C-2A27-F43E-3ED6E5A5E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8"/>
          <a:stretch>
            <a:fillRect/>
          </a:stretch>
        </p:blipFill>
        <p:spPr>
          <a:xfrm>
            <a:off x="0" y="577969"/>
            <a:ext cx="12192000" cy="62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E1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rock looking at a large cross&#10;&#10;AI-generated content may be incorrect.">
            <a:extLst>
              <a:ext uri="{FF2B5EF4-FFF2-40B4-BE49-F238E27FC236}">
                <a16:creationId xmlns:a16="http://schemas.microsoft.com/office/drawing/2014/main" id="{EE9D4687-A7E3-E427-9A74-4434BCC04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2" name="Picture 1" descr="A silhouette of a person standing on a cliff&#10;&#10;AI-generated content may be incorrect.">
            <a:extLst>
              <a:ext uri="{FF2B5EF4-FFF2-40B4-BE49-F238E27FC236}">
                <a16:creationId xmlns:a16="http://schemas.microsoft.com/office/drawing/2014/main" id="{D15D3207-CBF1-69E7-ACB1-BF6BB4D2E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7969"/>
            <a:ext cx="6096000" cy="62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3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9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6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the middle east&#10;&#10;AI-generated content may be incorrect.">
            <a:extLst>
              <a:ext uri="{FF2B5EF4-FFF2-40B4-BE49-F238E27FC236}">
                <a16:creationId xmlns:a16="http://schemas.microsoft.com/office/drawing/2014/main" id="{1128E746-C459-28FD-C773-672776047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0E0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ross above a tower&#10;&#10;AI-generated content may be incorrect.">
            <a:extLst>
              <a:ext uri="{FF2B5EF4-FFF2-40B4-BE49-F238E27FC236}">
                <a16:creationId xmlns:a16="http://schemas.microsoft.com/office/drawing/2014/main" id="{D0110EA9-E9CE-E2F7-24F4-103CB01CD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4705" y="-1"/>
            <a:ext cx="4677295" cy="6858001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8804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14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59" r:id="rId5"/>
    <p:sldLayoutId id="2147483650" r:id="rId6"/>
    <p:sldLayoutId id="2147483658" r:id="rId7"/>
    <p:sldLayoutId id="2147483653" r:id="rId8"/>
    <p:sldLayoutId id="2147483657" r:id="rId9"/>
    <p:sldLayoutId id="214748365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78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svg"/><Relationship Id="rId9" Type="http://schemas.openxmlformats.org/officeDocument/2006/relationships/image" Target="../media/image18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CA681-7B95-0E7E-40D1-BB32D26E3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rock looking at a large cross&#10;&#10;AI-generated content may be incorrect.">
            <a:extLst>
              <a:ext uri="{FF2B5EF4-FFF2-40B4-BE49-F238E27FC236}">
                <a16:creationId xmlns:a16="http://schemas.microsoft.com/office/drawing/2014/main" id="{E9F13549-C8BB-42DD-FCB1-7C043C84F6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F233F4-8213-DBD6-87AE-8C10F494DA63}"/>
              </a:ext>
            </a:extLst>
          </p:cNvPr>
          <p:cNvSpPr txBox="1"/>
          <p:nvPr/>
        </p:nvSpPr>
        <p:spPr>
          <a:xfrm>
            <a:off x="322942" y="181820"/>
            <a:ext cx="73188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 3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D20CC-C062-6D06-4413-DABED1272CC3}"/>
              </a:ext>
            </a:extLst>
          </p:cNvPr>
          <p:cNvSpPr txBox="1"/>
          <p:nvPr/>
        </p:nvSpPr>
        <p:spPr>
          <a:xfrm>
            <a:off x="351971" y="975670"/>
            <a:ext cx="56412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Really… Rejoice?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59C9BD-8435-7091-A945-1877C5665462}"/>
              </a:ext>
            </a:extLst>
          </p:cNvPr>
          <p:cNvSpPr txBox="1"/>
          <p:nvPr/>
        </p:nvSpPr>
        <p:spPr>
          <a:xfrm>
            <a:off x="351971" y="1769520"/>
            <a:ext cx="9446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When joy is chosen in the face of loss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003938-3D3F-4609-B2DA-C73AB944C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44197"/>
            <a:ext cx="12192000" cy="141380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Matthew Lyle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5880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4C2415-21D4-547A-5CFA-11A12C97E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5E5421-16BD-9D14-9E37-2003F98FF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543312"/>
              </p:ext>
            </p:extLst>
          </p:nvPr>
        </p:nvGraphicFramePr>
        <p:xfrm>
          <a:off x="0" y="0"/>
          <a:ext cx="12191999" cy="6856095"/>
        </p:xfrm>
        <a:graphic>
          <a:graphicData uri="http://schemas.openxmlformats.org/drawingml/2006/table">
            <a:tbl>
              <a:tblPr/>
              <a:tblGrid>
                <a:gridCol w="1677798">
                  <a:extLst>
                    <a:ext uri="{9D8B030D-6E8A-4147-A177-3AD203B41FA5}">
                      <a16:colId xmlns:a16="http://schemas.microsoft.com/office/drawing/2014/main" val="3956021204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3126088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6984759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589784567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Habakkuk: Babylon</a:t>
                      </a:r>
                      <a:r>
                        <a:rPr kumimoji="1" lang="uk-UA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Destruction</a:t>
                      </a:r>
                      <a:endParaRPr lang="en-US" sz="2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Judah:  612 – 586 BC (some believe 607-605 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5965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Challenged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Doubting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Debating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8579223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2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Inactivity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Inconsistency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037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5815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Why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aren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 you judging Judah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sin, God?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 will.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Judah with the </a:t>
                      </a:r>
                      <a:r>
                        <a:rPr kumimoji="0" lang="en-US" sz="2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Babylonians!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But can you use a nation more wicked than Judah?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Sure, but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them too.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Arial Black" panose="020B0A040201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Arial Black" panose="020B0A040201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Arial Black" panose="020B0A040201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58600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1:5-11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1:12–2:1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2:2-20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Problem:  Faith Troubled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Resolution: Faith Triumphant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762607"/>
                  </a:ext>
                </a:extLst>
              </a:tr>
            </a:tbl>
          </a:graphicData>
        </a:graphic>
      </p:graphicFrame>
      <p:pic>
        <p:nvPicPr>
          <p:cNvPr id="7" name="Picture 6" descr="A person standing in front of a large cross&#10;&#10;AI-generated content may be incorrect.">
            <a:extLst>
              <a:ext uri="{FF2B5EF4-FFF2-40B4-BE49-F238E27FC236}">
                <a16:creationId xmlns:a16="http://schemas.microsoft.com/office/drawing/2014/main" id="{EB687115-2B8C-698A-3634-4B229FD146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336" y="3327403"/>
            <a:ext cx="5373511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CA681-7B95-0E7E-40D1-BB32D26E3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rock looking at a large cross&#10;&#10;AI-generated content may be incorrect.">
            <a:extLst>
              <a:ext uri="{FF2B5EF4-FFF2-40B4-BE49-F238E27FC236}">
                <a16:creationId xmlns:a16="http://schemas.microsoft.com/office/drawing/2014/main" id="{E9F13549-C8BB-42DD-FCB1-7C043C84F6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F233F4-8213-DBD6-87AE-8C10F494DA63}"/>
              </a:ext>
            </a:extLst>
          </p:cNvPr>
          <p:cNvSpPr txBox="1"/>
          <p:nvPr/>
        </p:nvSpPr>
        <p:spPr>
          <a:xfrm>
            <a:off x="322942" y="181820"/>
            <a:ext cx="73188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 3:1 – 19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D20CC-C062-6D06-4413-DABED1272CC3}"/>
              </a:ext>
            </a:extLst>
          </p:cNvPr>
          <p:cNvSpPr txBox="1"/>
          <p:nvPr/>
        </p:nvSpPr>
        <p:spPr>
          <a:xfrm>
            <a:off x="68942" y="5219320"/>
            <a:ext cx="56412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Really… Rejoice?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59C9BD-8435-7091-A945-1877C5665462}"/>
              </a:ext>
            </a:extLst>
          </p:cNvPr>
          <p:cNvSpPr txBox="1"/>
          <p:nvPr/>
        </p:nvSpPr>
        <p:spPr>
          <a:xfrm>
            <a:off x="68942" y="5949634"/>
            <a:ext cx="9446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When joy is chosen in the face of loss</a:t>
            </a:r>
          </a:p>
        </p:txBody>
      </p:sp>
    </p:spTree>
    <p:extLst>
      <p:ext uri="{BB962C8B-B14F-4D97-AF65-F5344CB8AC3E}">
        <p14:creationId xmlns:p14="http://schemas.microsoft.com/office/powerpoint/2010/main" val="11079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04DCCA-67E2-A41E-6F1C-1A740B8CA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85090"/>
              </p:ext>
            </p:extLst>
          </p:nvPr>
        </p:nvGraphicFramePr>
        <p:xfrm>
          <a:off x="0" y="0"/>
          <a:ext cx="12191999" cy="6856095"/>
        </p:xfrm>
        <a:graphic>
          <a:graphicData uri="http://schemas.openxmlformats.org/drawingml/2006/table">
            <a:tbl>
              <a:tblPr/>
              <a:tblGrid>
                <a:gridCol w="1677798">
                  <a:extLst>
                    <a:ext uri="{9D8B030D-6E8A-4147-A177-3AD203B41FA5}">
                      <a16:colId xmlns:a16="http://schemas.microsoft.com/office/drawing/2014/main" val="3956021204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3126088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6984759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589784567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Habakkuk: Babylon</a:t>
                      </a:r>
                      <a:r>
                        <a:rPr kumimoji="1" lang="uk-UA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Destruction</a:t>
                      </a:r>
                      <a:endParaRPr lang="en-US" sz="2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Judah:  612 – 586 BC (some believe 607-605 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5965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Challenged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Commended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Doubting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Debating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Defending God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8579223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2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Prayer of Trust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Inactivity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Inconsistency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Affirming God’s Sovereignty and Faithfulness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037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5815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Why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aren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 you judging Judah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sin, God?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 will.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Judah with the </a:t>
                      </a:r>
                      <a:r>
                        <a:rPr kumimoji="0" lang="en-US" sz="2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Babylonians!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But can you use a nation more wicked than Judah?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Sure, but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them too.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Arial Black" panose="020B0A040201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PRAYER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Arial Black" panose="020B0A040201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PRAISE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27000">
                              <a:schemeClr val="tx1"/>
                            </a:glow>
                          </a:effectLst>
                          <a:latin typeface="Arial Black" panose="020B0A040201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PLEDGE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58600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In wrath remember mercy.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Our God is an awesome God!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wait patiently &amp;  rejoice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1:5-11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1:12–2:1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2:2-20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3:1-2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3:3-15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3:16-19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Problem:  Faith Troubled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Resolution: Faith Triumphant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762607"/>
                  </a:ext>
                </a:extLst>
              </a:tr>
            </a:tbl>
          </a:graphicData>
        </a:graphic>
      </p:graphicFrame>
      <p:pic>
        <p:nvPicPr>
          <p:cNvPr id="4" name="Picture 3" descr="A person standing on a rock looking at a large cross&#10;&#10;AI-generated content may be incorrect.">
            <a:extLst>
              <a:ext uri="{FF2B5EF4-FFF2-40B4-BE49-F238E27FC236}">
                <a16:creationId xmlns:a16="http://schemas.microsoft.com/office/drawing/2014/main" id="{78F41059-FF81-B184-561E-E445AF44A3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60" y="2224092"/>
            <a:ext cx="6515100" cy="3664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90F4EB-2766-1E40-F1F0-A2977E133617}"/>
              </a:ext>
            </a:extLst>
          </p:cNvPr>
          <p:cNvSpPr txBox="1"/>
          <p:nvPr/>
        </p:nvSpPr>
        <p:spPr>
          <a:xfrm>
            <a:off x="285209" y="2322135"/>
            <a:ext cx="3429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 3:1 – 19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94093-C8DC-A748-F99E-4169ECCF3AEC}"/>
              </a:ext>
            </a:extLst>
          </p:cNvPr>
          <p:cNvSpPr txBox="1"/>
          <p:nvPr/>
        </p:nvSpPr>
        <p:spPr>
          <a:xfrm>
            <a:off x="122360" y="4982862"/>
            <a:ext cx="3720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Really… Rejoice?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98256D-521E-1FD3-DB78-587B6C73418C}"/>
              </a:ext>
            </a:extLst>
          </p:cNvPr>
          <p:cNvSpPr txBox="1"/>
          <p:nvPr/>
        </p:nvSpPr>
        <p:spPr>
          <a:xfrm>
            <a:off x="122360" y="5409847"/>
            <a:ext cx="94465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When joy is chosen in the face of loss</a:t>
            </a:r>
          </a:p>
        </p:txBody>
      </p:sp>
    </p:spTree>
    <p:extLst>
      <p:ext uri="{BB962C8B-B14F-4D97-AF65-F5344CB8AC3E}">
        <p14:creationId xmlns:p14="http://schemas.microsoft.com/office/powerpoint/2010/main" val="1746117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54661-8C0C-2216-84BB-18F691029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5368B4-FB31-8E6D-2ECB-BBB1311C44D3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Prayer – God’s Faithfulness Remembered (3:1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BB933-EBFA-0768-9A63-4AF9C250B3B5}"/>
              </a:ext>
            </a:extLst>
          </p:cNvPr>
          <p:cNvSpPr txBox="1"/>
          <p:nvPr/>
        </p:nvSpPr>
        <p:spPr>
          <a:xfrm>
            <a:off x="0" y="1643241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– God’s Power Revealed (3:3-15)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4683C3-CC58-1A4D-793D-4E11794C519D}"/>
              </a:ext>
            </a:extLst>
          </p:cNvPr>
          <p:cNvSpPr txBox="1"/>
          <p:nvPr/>
        </p:nvSpPr>
        <p:spPr>
          <a:xfrm>
            <a:off x="-1" y="3291840"/>
            <a:ext cx="10887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Pledge – Rejoice in God’s Salvation (3:16-19)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right light shining on a cross&#10;&#10;AI-generated content may be incorrect.">
            <a:extLst>
              <a:ext uri="{FF2B5EF4-FFF2-40B4-BE49-F238E27FC236}">
                <a16:creationId xmlns:a16="http://schemas.microsoft.com/office/drawing/2014/main" id="{9455BE27-78CE-0329-4F43-A993DAA3F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702" y="1"/>
            <a:ext cx="1449297" cy="329184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CED8A7-6524-A314-6BCA-F9D5FB65AA02}"/>
              </a:ext>
            </a:extLst>
          </p:cNvPr>
          <p:cNvSpPr txBox="1"/>
          <p:nvPr/>
        </p:nvSpPr>
        <p:spPr>
          <a:xfrm>
            <a:off x="135725" y="5501553"/>
            <a:ext cx="4639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-15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</a:t>
            </a:r>
            <a:r>
              <a:rPr 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 3:1 – 19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69D1A-11B1-5252-9918-17478F1AA4E4}"/>
              </a:ext>
            </a:extLst>
          </p:cNvPr>
          <p:cNvSpPr txBox="1"/>
          <p:nvPr/>
        </p:nvSpPr>
        <p:spPr>
          <a:xfrm>
            <a:off x="5626284" y="5416848"/>
            <a:ext cx="5973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Really… Rejoice?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C3440C-80C1-DBCB-907C-EE06A0443D97}"/>
              </a:ext>
            </a:extLst>
          </p:cNvPr>
          <p:cNvSpPr txBox="1"/>
          <p:nvPr/>
        </p:nvSpPr>
        <p:spPr>
          <a:xfrm>
            <a:off x="122360" y="6140123"/>
            <a:ext cx="111745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3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When joy is chosen in the face of loss</a:t>
            </a:r>
          </a:p>
        </p:txBody>
      </p:sp>
    </p:spTree>
    <p:extLst>
      <p:ext uri="{BB962C8B-B14F-4D97-AF65-F5344CB8AC3E}">
        <p14:creationId xmlns:p14="http://schemas.microsoft.com/office/powerpoint/2010/main" val="2587218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0E0521-605A-6A05-1849-22658605104E}"/>
              </a:ext>
            </a:extLst>
          </p:cNvPr>
          <p:cNvSpPr txBox="1"/>
          <p:nvPr/>
        </p:nvSpPr>
        <p:spPr>
          <a:xfrm>
            <a:off x="1" y="476414"/>
            <a:ext cx="2728912" cy="609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O </a:t>
            </a:r>
            <a:r>
              <a:rPr lang="en-US" sz="75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, I have heard the report of you,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and your work, O </a:t>
            </a:r>
            <a:r>
              <a:rPr lang="en-US" sz="75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, do I fear.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In the midst of the years revive it;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in the midst of the years make it known;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in wrath remember mercy.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God came from Teman,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and the Holy One from Mount Paran. </a:t>
            </a:r>
            <a:r>
              <a:rPr lang="en-US" sz="750" i="1" dirty="0">
                <a:solidFill>
                  <a:srgbClr val="000000"/>
                </a:solidFill>
                <a:latin typeface="Aptos Slab Black" panose="020F0502020204030204" pitchFamily="34" charset="0"/>
              </a:rPr>
              <a:t> 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His splendor covered the heavens,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and the earth was full of his praise.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His brightness was like the light;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rays flashed from his hand;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and there he veiled his power.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Before him went pestilence,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and plague followed at his heels.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He stood and measured the earth;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he looked and shook the nations;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then the eternal mountains were scattered;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 everlasting hills sank low.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His were the everlasting ways.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I saw the tents of Cushan in affliction;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 curtains of the land of Midian did tremble.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Was your wrath against the rivers, O </a:t>
            </a:r>
            <a:r>
              <a:rPr lang="en-US" sz="75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?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Was your anger against the rivers,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or your indignation against the sea,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when you rode on your horses,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on your chariot of salvation?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You stripped the sheath from your bow,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calling for many arrows. 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You split the earth with rivers.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 mountains saw you and writhed;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 raging waters swept on;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 deep gave forth its voice;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it lifted its hands on high.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 sun and moon stood still in their place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at the light of your arrows as they sped,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at the flash of your glittering spear.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You marched through the earth in fury;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you threshed the nations in anger.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You went out for the salvation of your people,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for the salvation of your anointed.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You crushed the head of the house of the wicked,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laying him bare from thigh to neck.</a:t>
            </a:r>
            <a:r>
              <a:rPr lang="en-US" sz="750" i="1" dirty="0">
                <a:solidFill>
                  <a:srgbClr val="000000"/>
                </a:solidFill>
                <a:latin typeface="Aptos Slab Black" panose="020F0502020204030204" pitchFamily="34" charset="0"/>
              </a:rPr>
              <a:t> 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You pierced with his own arrows the heads of his warriors,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who came like a whirlwind to scatter me,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rejoicing as if to devour the poor in secret.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You trampled the sea with your horses,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 surging of mighty waters.</a:t>
            </a:r>
          </a:p>
          <a:p>
            <a:pPr algn="l">
              <a:lnSpc>
                <a:spcPct val="80000"/>
              </a:lnSpc>
              <a:buNone/>
            </a:pP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I hear, and my body trembles;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my lips quiver at the sound;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rottenness enters into my bones;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my legs tremble beneath me.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Yet I will quietly wait for the day of trouble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to come upon people who invade us.</a:t>
            </a:r>
          </a:p>
          <a:p>
            <a:pPr algn="l">
              <a:lnSpc>
                <a:spcPct val="80000"/>
              </a:lnSpc>
              <a:buNone/>
            </a:pP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Though the fig tree should not blossom,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nor fruit be on the vines,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 produce of the olive fail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and the fields yield no food,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the flock be cut off from the fold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and there be no herd in the stalls,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yet I will rejoice in the </a:t>
            </a:r>
            <a:r>
              <a:rPr lang="en-US" sz="75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I will take joy in the God of my salvation.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en-US" sz="750" b="0" i="0" cap="small" dirty="0">
                <a:solidFill>
                  <a:srgbClr val="000000"/>
                </a:solidFill>
                <a:effectLst/>
                <a:latin typeface="system-ui"/>
              </a:rPr>
              <a:t>God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, the Lord, is my strength;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he makes my feet like the deer's;</a:t>
            </a:r>
            <a:b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75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750" b="0" i="0" dirty="0">
                <a:solidFill>
                  <a:srgbClr val="000000"/>
                </a:solidFill>
                <a:effectLst/>
                <a:latin typeface="system-ui"/>
              </a:rPr>
              <a:t>he makes me tread on my high places.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82C48-8649-A4C9-82E9-013EE5A88EAE}"/>
              </a:ext>
            </a:extLst>
          </p:cNvPr>
          <p:cNvSpPr txBox="1"/>
          <p:nvPr/>
        </p:nvSpPr>
        <p:spPr>
          <a:xfrm>
            <a:off x="1935771" y="774155"/>
            <a:ext cx="2610512" cy="592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3600" i="1" dirty="0">
                <a:solidFill>
                  <a:srgbClr val="000000"/>
                </a:solidFill>
                <a:latin typeface="Aptos Slab Black" panose="020F0502020204030204" pitchFamily="34" charset="0"/>
              </a:rPr>
              <a:t>Selah</a:t>
            </a:r>
            <a:endParaRPr lang="en-US" sz="3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BB297E-CBAB-48E6-09E0-8DF22EBAF843}"/>
              </a:ext>
            </a:extLst>
          </p:cNvPr>
          <p:cNvSpPr txBox="1"/>
          <p:nvPr/>
        </p:nvSpPr>
        <p:spPr>
          <a:xfrm>
            <a:off x="0" y="-63550"/>
            <a:ext cx="12192000" cy="59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360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Ch 3 A prayer of Habakkuk the prophet, according to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ptos Slab Black" panose="020B0004020202020204" pitchFamily="34" charset="0"/>
              </a:rPr>
              <a:t>Shigionoth</a:t>
            </a:r>
            <a:r>
              <a:rPr lang="en-US" sz="360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98414-4470-F628-6789-81B4264CFC03}"/>
              </a:ext>
            </a:extLst>
          </p:cNvPr>
          <p:cNvSpPr txBox="1"/>
          <p:nvPr/>
        </p:nvSpPr>
        <p:spPr>
          <a:xfrm>
            <a:off x="0" y="6349329"/>
            <a:ext cx="12192000" cy="59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360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To the choirmaster: with </a:t>
            </a:r>
            <a:r>
              <a:rPr lang="en-US" sz="3600" i="1" dirty="0">
                <a:solidFill>
                  <a:srgbClr val="000000"/>
                </a:solidFill>
                <a:effectLst/>
                <a:latin typeface="Aptos Slab Black" panose="020B0004020202020204" pitchFamily="34" charset="0"/>
              </a:rPr>
              <a:t>stringed instruments</a:t>
            </a:r>
            <a:r>
              <a:rPr lang="en-US" sz="360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76C1D-AC9E-9DA9-FFEF-1512074AB652}"/>
              </a:ext>
            </a:extLst>
          </p:cNvPr>
          <p:cNvSpPr txBox="1"/>
          <p:nvPr/>
        </p:nvSpPr>
        <p:spPr>
          <a:xfrm>
            <a:off x="1935771" y="2607909"/>
            <a:ext cx="2610512" cy="592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3600" i="1" dirty="0">
                <a:solidFill>
                  <a:srgbClr val="000000"/>
                </a:solidFill>
                <a:latin typeface="Aptos Slab Black" panose="020F0502020204030204" pitchFamily="34" charset="0"/>
              </a:rPr>
              <a:t>Selah</a:t>
            </a:r>
            <a:endParaRPr lang="en-US" sz="3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B6D41-C7A5-FE95-0A4A-D108861ED1F4}"/>
              </a:ext>
            </a:extLst>
          </p:cNvPr>
          <p:cNvSpPr txBox="1"/>
          <p:nvPr/>
        </p:nvSpPr>
        <p:spPr>
          <a:xfrm>
            <a:off x="1935771" y="3922784"/>
            <a:ext cx="2610512" cy="592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3600" i="1" dirty="0">
                <a:solidFill>
                  <a:srgbClr val="000000"/>
                </a:solidFill>
                <a:latin typeface="Aptos Slab Black" panose="020F0502020204030204" pitchFamily="34" charset="0"/>
              </a:rPr>
              <a:t>Selah</a:t>
            </a:r>
            <a:endParaRPr lang="en-US" sz="3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CF1C9D-BF02-436D-0707-29854CA8EACF}"/>
              </a:ext>
            </a:extLst>
          </p:cNvPr>
          <p:cNvSpPr/>
          <p:nvPr/>
        </p:nvSpPr>
        <p:spPr>
          <a:xfrm>
            <a:off x="4010038" y="1832892"/>
            <a:ext cx="7829524" cy="2735616"/>
          </a:xfrm>
          <a:prstGeom prst="roundRect">
            <a:avLst/>
          </a:prstGeom>
          <a:solidFill>
            <a:srgbClr val="FFFFFF">
              <a:alpha val="58039"/>
            </a:srgbClr>
          </a:solidFill>
          <a:ln w="111125">
            <a:solidFill>
              <a:srgbClr val="3E72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rgbClr val="3E728A"/>
                </a:solidFill>
                <a:latin typeface="Aptos Slab Black" panose="020B0004020202020204" pitchFamily="34" charset="0"/>
              </a:rPr>
              <a:t>Habakkuk’s Psalm of Faith</a:t>
            </a:r>
          </a:p>
        </p:txBody>
      </p:sp>
    </p:spTree>
    <p:extLst>
      <p:ext uri="{BB962C8B-B14F-4D97-AF65-F5344CB8AC3E}">
        <p14:creationId xmlns:p14="http://schemas.microsoft.com/office/powerpoint/2010/main" val="351137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Soccer Goal with solid fill">
            <a:extLst>
              <a:ext uri="{FF2B5EF4-FFF2-40B4-BE49-F238E27FC236}">
                <a16:creationId xmlns:a16="http://schemas.microsoft.com/office/drawing/2014/main" id="{FE92136B-6D49-B5E3-5606-A3339244A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290" b="13162"/>
          <a:stretch>
            <a:fillRect/>
          </a:stretch>
        </p:blipFill>
        <p:spPr>
          <a:xfrm>
            <a:off x="9592425" y="4972050"/>
            <a:ext cx="2599575" cy="1885950"/>
          </a:xfrm>
          <a:prstGeom prst="rect">
            <a:avLst/>
          </a:prstGeom>
        </p:spPr>
      </p:pic>
      <p:pic>
        <p:nvPicPr>
          <p:cNvPr id="4" name="Picture 3" descr="A black and white image of a football goal post&#10;&#10;AI-generated content may be incorrect.">
            <a:extLst>
              <a:ext uri="{FF2B5EF4-FFF2-40B4-BE49-F238E27FC236}">
                <a16:creationId xmlns:a16="http://schemas.microsoft.com/office/drawing/2014/main" id="{A5DDDCE5-BFB6-A5B2-C0C0-8EE58B6D77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4" y="4729164"/>
            <a:ext cx="2725966" cy="1677518"/>
          </a:xfrm>
          <a:prstGeom prst="rect">
            <a:avLst/>
          </a:prstGeom>
        </p:spPr>
      </p:pic>
      <p:pic>
        <p:nvPicPr>
          <p:cNvPr id="11" name="Picture 10" descr="A close up of a football&#10;&#10;AI-generated content may be incorrect.">
            <a:extLst>
              <a:ext uri="{FF2B5EF4-FFF2-40B4-BE49-F238E27FC236}">
                <a16:creationId xmlns:a16="http://schemas.microsoft.com/office/drawing/2014/main" id="{7AFB4F28-6006-1FEB-D86A-D7C4C27EF17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3" y="5761114"/>
            <a:ext cx="990848" cy="9723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A985AD-B019-5B07-78BD-E501D57AB030}"/>
              </a:ext>
            </a:extLst>
          </p:cNvPr>
          <p:cNvSpPr txBox="1"/>
          <p:nvPr/>
        </p:nvSpPr>
        <p:spPr>
          <a:xfrm>
            <a:off x="2185438" y="294469"/>
            <a:ext cx="100065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ptos Slab Black" panose="020B0004020202020204" pitchFamily="34" charset="0"/>
              </a:rPr>
              <a:t>True worship focuses on our glorious God and produces greater faith, joy, and strength in the believer.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311B94-5C1E-B7FC-8D0B-7B7843A7F91F}"/>
              </a:ext>
            </a:extLst>
          </p:cNvPr>
          <p:cNvSpPr txBox="1"/>
          <p:nvPr/>
        </p:nvSpPr>
        <p:spPr>
          <a:xfrm>
            <a:off x="2185438" y="2183126"/>
            <a:ext cx="10006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Holman Old Testament Commentary Nahum-Malachi Vol 20</a:t>
            </a:r>
          </a:p>
          <a:p>
            <a:pPr algn="ctr"/>
            <a:r>
              <a:rPr lang="en-US" dirty="0"/>
              <a:t>Miller, S. R. (2004). Nahum-Malachi (M. Anders, Ed.; p. 76). B&amp;H Publishing Group.</a:t>
            </a:r>
          </a:p>
        </p:txBody>
      </p:sp>
      <p:pic>
        <p:nvPicPr>
          <p:cNvPr id="18" name="Picture 17" descr="A book cover with a statue of a person&#10;&#10;AI-generated content may be incorrect.">
            <a:extLst>
              <a:ext uri="{FF2B5EF4-FFF2-40B4-BE49-F238E27FC236}">
                <a16:creationId xmlns:a16="http://schemas.microsoft.com/office/drawing/2014/main" id="{FD715075-9996-276D-E817-893020CE0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69"/>
            <a:ext cx="2185438" cy="3315652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709AF37-567E-1906-0236-C12DBB698105}"/>
              </a:ext>
            </a:extLst>
          </p:cNvPr>
          <p:cNvSpPr/>
          <p:nvPr/>
        </p:nvSpPr>
        <p:spPr>
          <a:xfrm>
            <a:off x="3277384" y="4729164"/>
            <a:ext cx="5637231" cy="1859465"/>
          </a:xfrm>
          <a:prstGeom prst="roundRect">
            <a:avLst/>
          </a:prstGeom>
          <a:solidFill>
            <a:srgbClr val="FFFFFF">
              <a:alpha val="58039"/>
            </a:srgbClr>
          </a:solidFill>
          <a:ln w="111125">
            <a:solidFill>
              <a:srgbClr val="3E72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rgbClr val="3E728A"/>
                </a:solidFill>
                <a:latin typeface="Aptos Slab Black" panose="020B0004020202020204" pitchFamily="34" charset="0"/>
              </a:rPr>
              <a:t>Big Idea</a:t>
            </a:r>
          </a:p>
        </p:txBody>
      </p:sp>
    </p:spTree>
    <p:extLst>
      <p:ext uri="{BB962C8B-B14F-4D97-AF65-F5344CB8AC3E}">
        <p14:creationId xmlns:p14="http://schemas.microsoft.com/office/powerpoint/2010/main" val="268983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4BF30-70EA-AB0C-AE8A-82629BBD1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27813C-8476-EE5B-A96E-2C3AFE256808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Prayer – God’s Faithfulness Remembered (3:1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en-US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looks </a:t>
            </a:r>
            <a:r>
              <a:rPr lang="en-US" sz="3600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backward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what God has done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197A3-5149-9621-499D-C63F3FAE9D2B}"/>
              </a:ext>
            </a:extLst>
          </p:cNvPr>
          <p:cNvSpPr txBox="1"/>
          <p:nvPr/>
        </p:nvSpPr>
        <p:spPr>
          <a:xfrm>
            <a:off x="0" y="1643241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– God’s Power Revealed (3:3-15)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endParaRPr lang="en-US" sz="36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0A5DE-D267-CC2F-6E42-4CC53770CF8D}"/>
              </a:ext>
            </a:extLst>
          </p:cNvPr>
          <p:cNvSpPr txBox="1"/>
          <p:nvPr/>
        </p:nvSpPr>
        <p:spPr>
          <a:xfrm>
            <a:off x="-1" y="3291840"/>
            <a:ext cx="10887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Pledge – Rejoice in God’s Salvation (3:16-19)</a:t>
            </a:r>
          </a:p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right light shining on a cross&#10;&#10;AI-generated content may be incorrect.">
            <a:extLst>
              <a:ext uri="{FF2B5EF4-FFF2-40B4-BE49-F238E27FC236}">
                <a16:creationId xmlns:a16="http://schemas.microsoft.com/office/drawing/2014/main" id="{EE83514F-90F8-3B21-E3E2-70E4DD3E1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702" y="1"/>
            <a:ext cx="1449297" cy="329184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D4E418-DF16-205E-E219-2156EDC78CCB}"/>
              </a:ext>
            </a:extLst>
          </p:cNvPr>
          <p:cNvSpPr txBox="1"/>
          <p:nvPr/>
        </p:nvSpPr>
        <p:spPr>
          <a:xfrm>
            <a:off x="135725" y="5501553"/>
            <a:ext cx="4639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-15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</a:t>
            </a:r>
            <a:r>
              <a:rPr 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 3:1 – 19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C9A52-8FEC-2A78-89B3-3CD1CDD19621}"/>
              </a:ext>
            </a:extLst>
          </p:cNvPr>
          <p:cNvSpPr txBox="1"/>
          <p:nvPr/>
        </p:nvSpPr>
        <p:spPr>
          <a:xfrm>
            <a:off x="5626284" y="5416848"/>
            <a:ext cx="5973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Really… Rejoice?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63234-38E7-5130-4B81-DD7504EE8C0F}"/>
              </a:ext>
            </a:extLst>
          </p:cNvPr>
          <p:cNvSpPr txBox="1"/>
          <p:nvPr/>
        </p:nvSpPr>
        <p:spPr>
          <a:xfrm>
            <a:off x="122360" y="6140123"/>
            <a:ext cx="111745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3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When joy is chosen in the face of loss</a:t>
            </a:r>
          </a:p>
        </p:txBody>
      </p:sp>
    </p:spTree>
    <p:extLst>
      <p:ext uri="{BB962C8B-B14F-4D97-AF65-F5344CB8AC3E}">
        <p14:creationId xmlns:p14="http://schemas.microsoft.com/office/powerpoint/2010/main" val="323145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ED4908-1FB9-E6D5-6E4A-A9C6E81D846F}"/>
              </a:ext>
            </a:extLst>
          </p:cNvPr>
          <p:cNvSpPr txBox="1"/>
          <p:nvPr/>
        </p:nvSpPr>
        <p:spPr>
          <a:xfrm>
            <a:off x="2382" y="0"/>
            <a:ext cx="121896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prayer of Habakkuk the prophet, according to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Shigionoth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 </a:t>
            </a:r>
            <a:r>
              <a:rPr lang="en-US" sz="4000" b="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I have heard the report of you,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 your work, O </a:t>
            </a:r>
            <a:r>
              <a:rPr lang="en-US" sz="4000" b="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 I fear.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midst of the years revive it;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in the midst of the years make it known;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in wrath remember mercy.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465C7-A826-99CB-BE96-6AA934FF1FCB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Prayer – God’s Faithfulness Remembered (3:1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65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36B8F-FB0F-C8D1-6EC8-7B4AABF67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E5EBB7-47EE-5C3E-74F6-CEF7546AC618}"/>
              </a:ext>
            </a:extLst>
          </p:cNvPr>
          <p:cNvSpPr txBox="1"/>
          <p:nvPr/>
        </p:nvSpPr>
        <p:spPr>
          <a:xfrm>
            <a:off x="2382" y="0"/>
            <a:ext cx="121896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prayer of Habakkuk the prophet, according to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Shigionoth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 </a:t>
            </a:r>
            <a:r>
              <a:rPr lang="en-US" sz="4000" b="0" i="0" cap="small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 I have heard the report of you,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 your work, O </a:t>
            </a:r>
            <a:r>
              <a:rPr lang="en-US" sz="4000" b="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 I fear.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midst of the years revive it;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in the midst of the years make it known;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in wrath remember mercy.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7415D-BBEF-359A-2D50-2F7261A188C9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Prayer – God’s Faithfulness Remembered (3:1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8AE22-A814-63A5-D54E-2F0E0A9DDE58}"/>
              </a:ext>
            </a:extLst>
          </p:cNvPr>
          <p:cNvSpPr txBox="1"/>
          <p:nvPr/>
        </p:nvSpPr>
        <p:spPr>
          <a:xfrm>
            <a:off x="0" y="4524315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8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Prayer Acknowledges God’s Sovereignty</a:t>
            </a:r>
          </a:p>
        </p:txBody>
      </p:sp>
    </p:spTree>
    <p:extLst>
      <p:ext uri="{BB962C8B-B14F-4D97-AF65-F5344CB8AC3E}">
        <p14:creationId xmlns:p14="http://schemas.microsoft.com/office/powerpoint/2010/main" val="37684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46CCB-6CDB-C8B1-D76A-9E63FAF1D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D966A8-A8E2-9CCB-52E3-F8B8A6632E5C}"/>
              </a:ext>
            </a:extLst>
          </p:cNvPr>
          <p:cNvSpPr txBox="1"/>
          <p:nvPr/>
        </p:nvSpPr>
        <p:spPr>
          <a:xfrm>
            <a:off x="2382" y="0"/>
            <a:ext cx="121896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prayer of Habakkuk the prophet, according to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Shigionoth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 </a:t>
            </a:r>
            <a:r>
              <a:rPr lang="en-US" sz="4000" b="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I have heard the report of you,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 your work, O </a:t>
            </a:r>
            <a:r>
              <a:rPr lang="en-US" sz="4000" b="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 I fear.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midst of the years revive it;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in the midst of the years make it known;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in wrath remember mercy.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2C422-0D7E-75A8-25F2-77DE73E58AE5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Prayer – God’s Faithfulness Remembered (3:1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4D1554-E85D-B1A7-0877-575DAD813F42}"/>
              </a:ext>
            </a:extLst>
          </p:cNvPr>
          <p:cNvSpPr txBox="1"/>
          <p:nvPr/>
        </p:nvSpPr>
        <p:spPr>
          <a:xfrm>
            <a:off x="0" y="4524315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8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Prayer Appeals to God’s Character</a:t>
            </a:r>
          </a:p>
        </p:txBody>
      </p:sp>
    </p:spTree>
    <p:extLst>
      <p:ext uri="{BB962C8B-B14F-4D97-AF65-F5344CB8AC3E}">
        <p14:creationId xmlns:p14="http://schemas.microsoft.com/office/powerpoint/2010/main" val="38167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house with a flag on top&#10;&#10;AI-generated content may be incorrect.">
            <a:extLst>
              <a:ext uri="{FF2B5EF4-FFF2-40B4-BE49-F238E27FC236}">
                <a16:creationId xmlns:a16="http://schemas.microsoft.com/office/drawing/2014/main" id="{116E6703-1B20-60E5-778B-CF130BF37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A2DA0A-A0F1-3423-A095-BBDFC9C753EE}"/>
              </a:ext>
            </a:extLst>
          </p:cNvPr>
          <p:cNvSpPr/>
          <p:nvPr/>
        </p:nvSpPr>
        <p:spPr>
          <a:xfrm>
            <a:off x="2181238" y="4731984"/>
            <a:ext cx="7829524" cy="1754281"/>
          </a:xfrm>
          <a:prstGeom prst="roundRect">
            <a:avLst/>
          </a:prstGeom>
          <a:solidFill>
            <a:srgbClr val="FFFFFF">
              <a:alpha val="58039"/>
            </a:srgbClr>
          </a:solidFill>
          <a:ln w="190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</a:rPr>
              <a:t>SHUTDOWN</a:t>
            </a:r>
          </a:p>
        </p:txBody>
      </p:sp>
    </p:spTree>
    <p:extLst>
      <p:ext uri="{BB962C8B-B14F-4D97-AF65-F5344CB8AC3E}">
        <p14:creationId xmlns:p14="http://schemas.microsoft.com/office/powerpoint/2010/main" val="20017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E16AB-9F96-E1F7-DE28-15E20C37A76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A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AE0B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E748B-C94C-F0A6-381E-D1B7E176D255}"/>
              </a:ext>
            </a:extLst>
          </p:cNvPr>
          <p:cNvSpPr txBox="1"/>
          <p:nvPr/>
        </p:nvSpPr>
        <p:spPr>
          <a:xfrm>
            <a:off x="2382" y="0"/>
            <a:ext cx="12189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40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prayer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spc="-3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Habakkuk …,  according to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Shigionoth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EC4A9-E66A-8696-F009-5060455244C5}"/>
              </a:ext>
            </a:extLst>
          </p:cNvPr>
          <p:cNvSpPr txBox="1"/>
          <p:nvPr/>
        </p:nvSpPr>
        <p:spPr>
          <a:xfrm>
            <a:off x="763192" y="532031"/>
            <a:ext cx="24288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6600" b="0" i="0" dirty="0">
                <a:solidFill>
                  <a:srgbClr val="0A0A0A"/>
                </a:solidFill>
                <a:effectLst/>
                <a:latin typeface="Arial Black" panose="020B0A04020102020204" pitchFamily="34" charset="0"/>
              </a:rPr>
              <a:t>תְּפִלָּה</a:t>
            </a:r>
            <a:endParaRPr lang="en-US" sz="6600" dirty="0"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2961D-FEF2-B232-7BC3-5CB8F14099B1}"/>
              </a:ext>
            </a:extLst>
          </p:cNvPr>
          <p:cNvSpPr txBox="1"/>
          <p:nvPr/>
        </p:nvSpPr>
        <p:spPr>
          <a:xfrm>
            <a:off x="8999934" y="532031"/>
            <a:ext cx="24288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6600" b="0" i="0" dirty="0">
                <a:solidFill>
                  <a:srgbClr val="0A0A0A"/>
                </a:solidFill>
                <a:effectLst/>
                <a:latin typeface="Arial Black" panose="020B0A04020102020204" pitchFamily="34" charset="0"/>
              </a:rPr>
              <a:t>שִׁגְיֹנוֹת</a:t>
            </a:r>
            <a:endParaRPr lang="en-US" sz="6600" dirty="0"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D36634-9B07-F427-ABA5-B9DC8B0F7203}"/>
              </a:ext>
            </a:extLst>
          </p:cNvPr>
          <p:cNvSpPr txBox="1"/>
          <p:nvPr/>
        </p:nvSpPr>
        <p:spPr>
          <a:xfrm>
            <a:off x="45245" y="2887682"/>
            <a:ext cx="60078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3120" indent="-2103120" algn="l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Psalm 17:</a:t>
            </a:r>
            <a:r>
              <a:rPr lang="en-US" sz="3600" b="0" i="0" dirty="0">
                <a:solidFill>
                  <a:srgbClr val="0A0A0A"/>
                </a:solidFill>
                <a:effectLst/>
                <a:latin typeface="Google Sans"/>
              </a:rPr>
              <a:t>   A prayer of David.</a:t>
            </a:r>
          </a:p>
          <a:p>
            <a:pPr marL="2103120" indent="-2103120" algn="l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Psalm 86:</a:t>
            </a:r>
            <a:r>
              <a:rPr lang="en-US" sz="3600" b="0" i="0" dirty="0">
                <a:solidFill>
                  <a:srgbClr val="0A0A0A"/>
                </a:solidFill>
                <a:effectLst/>
                <a:latin typeface="Google Sans"/>
              </a:rPr>
              <a:t>   A prayer of David."</a:t>
            </a:r>
          </a:p>
          <a:p>
            <a:pPr marL="2103120" indent="-2103120" algn="l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Psalm 90:</a:t>
            </a:r>
            <a:r>
              <a:rPr lang="en-US" sz="3600" b="0" i="0" dirty="0">
                <a:solidFill>
                  <a:srgbClr val="0A0A0A"/>
                </a:solidFill>
                <a:effectLst/>
                <a:latin typeface="Google Sans"/>
              </a:rPr>
              <a:t>   A prayer of Moses the man of God." </a:t>
            </a:r>
          </a:p>
          <a:p>
            <a:pPr marL="2103120" indent="-2103120" algn="l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Psalm 102:</a:t>
            </a:r>
            <a:r>
              <a:rPr lang="en-US" sz="3600" b="0" i="0" dirty="0">
                <a:solidFill>
                  <a:srgbClr val="0A0A0A"/>
                </a:solidFill>
                <a:effectLst/>
                <a:latin typeface="Google Sans"/>
              </a:rPr>
              <a:t> A prayer of an afflicted man.</a:t>
            </a:r>
          </a:p>
          <a:p>
            <a:pPr marL="2103120" indent="-2103120" algn="l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Psalm 142:</a:t>
            </a:r>
            <a:r>
              <a:rPr lang="en-US" sz="3600" b="0" i="0" dirty="0">
                <a:solidFill>
                  <a:srgbClr val="0A0A0A"/>
                </a:solidFill>
                <a:effectLst/>
                <a:latin typeface="Google Sans"/>
              </a:rPr>
              <a:t> A psalm of David.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F17FEE-0573-2293-0A58-4624939825BD}"/>
              </a:ext>
            </a:extLst>
          </p:cNvPr>
          <p:cNvSpPr txBox="1"/>
          <p:nvPr/>
        </p:nvSpPr>
        <p:spPr>
          <a:xfrm>
            <a:off x="6184107" y="2887682"/>
            <a:ext cx="6007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3120" indent="-2103120" algn="l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Psalm 7:</a:t>
            </a:r>
            <a:r>
              <a:rPr lang="en-US" sz="3600" b="0" i="0" dirty="0">
                <a:solidFill>
                  <a:srgbClr val="0A0A0A"/>
                </a:solidFill>
                <a:effectLst/>
                <a:latin typeface="Google Sans"/>
              </a:rPr>
              <a:t>   A Shiggaion of David</a:t>
            </a:r>
          </a:p>
        </p:txBody>
      </p:sp>
    </p:spTree>
    <p:extLst>
      <p:ext uri="{BB962C8B-B14F-4D97-AF65-F5344CB8AC3E}">
        <p14:creationId xmlns:p14="http://schemas.microsoft.com/office/powerpoint/2010/main" val="125800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45783-FB55-2823-D500-425FA9BBE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D4895D-E4FD-6EF8-974E-484549436BB7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Prayer – God’s Faithfulness Remembered (3:1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looks </a:t>
            </a:r>
            <a:r>
              <a:rPr lang="en-US" sz="36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backward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what God has done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0FD2F-03A7-8040-E055-094A0C7EE80D}"/>
              </a:ext>
            </a:extLst>
          </p:cNvPr>
          <p:cNvSpPr txBox="1"/>
          <p:nvPr/>
        </p:nvSpPr>
        <p:spPr>
          <a:xfrm>
            <a:off x="0" y="1643241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– God’s Power Revealed (3:3-15)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looks </a:t>
            </a:r>
            <a:r>
              <a:rPr lang="en-US" sz="3600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upward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who God is.</a:t>
            </a:r>
            <a:r>
              <a:rPr lang="en-US" sz="36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AD2F3-DDEE-99A5-DA29-4486011E99B0}"/>
              </a:ext>
            </a:extLst>
          </p:cNvPr>
          <p:cNvSpPr txBox="1"/>
          <p:nvPr/>
        </p:nvSpPr>
        <p:spPr>
          <a:xfrm>
            <a:off x="-1" y="3291840"/>
            <a:ext cx="10887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Pledge – Rejoice in God’s Salvation (3:16-19)</a:t>
            </a:r>
          </a:p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endParaRPr lang="en-US"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right light shining on a cross&#10;&#10;AI-generated content may be incorrect.">
            <a:extLst>
              <a:ext uri="{FF2B5EF4-FFF2-40B4-BE49-F238E27FC236}">
                <a16:creationId xmlns:a16="http://schemas.microsoft.com/office/drawing/2014/main" id="{3C0941C3-5FB9-9279-593B-5AB7563DB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702" y="1"/>
            <a:ext cx="1449297" cy="329184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81B77C-54E4-CC5C-7C78-0E120A57391A}"/>
              </a:ext>
            </a:extLst>
          </p:cNvPr>
          <p:cNvSpPr txBox="1"/>
          <p:nvPr/>
        </p:nvSpPr>
        <p:spPr>
          <a:xfrm>
            <a:off x="135725" y="5501553"/>
            <a:ext cx="4639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-15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</a:t>
            </a:r>
            <a:r>
              <a:rPr 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 3:1 – 19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0CA5E5-9EDD-7659-B736-A64B2095D795}"/>
              </a:ext>
            </a:extLst>
          </p:cNvPr>
          <p:cNvSpPr txBox="1"/>
          <p:nvPr/>
        </p:nvSpPr>
        <p:spPr>
          <a:xfrm>
            <a:off x="5626284" y="5416848"/>
            <a:ext cx="5973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Really… Rejoice?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95A9E1-F07F-3545-44A4-F86EBF07E2A1}"/>
              </a:ext>
            </a:extLst>
          </p:cNvPr>
          <p:cNvSpPr txBox="1"/>
          <p:nvPr/>
        </p:nvSpPr>
        <p:spPr>
          <a:xfrm>
            <a:off x="122360" y="6140123"/>
            <a:ext cx="111745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3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When joy is chosen in the face of loss</a:t>
            </a:r>
          </a:p>
        </p:txBody>
      </p:sp>
    </p:spTree>
    <p:extLst>
      <p:ext uri="{BB962C8B-B14F-4D97-AF65-F5344CB8AC3E}">
        <p14:creationId xmlns:p14="http://schemas.microsoft.com/office/powerpoint/2010/main" val="188295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1DCC1-A8BD-1803-E45B-AA00D3779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914805-C5FA-1C74-0369-7C52F2C5752D}"/>
              </a:ext>
            </a:extLst>
          </p:cNvPr>
          <p:cNvSpPr txBox="1"/>
          <p:nvPr/>
        </p:nvSpPr>
        <p:spPr>
          <a:xfrm>
            <a:off x="2382" y="0"/>
            <a:ext cx="1218961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 came from Teman,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the Holy One from Mount Paran. </a:t>
            </a:r>
            <a:r>
              <a:rPr lang="en-US" sz="4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Selah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 splendor covered the heavens,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the earth was full of his praise.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 brightness was like the light;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rays flashed from his hand;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there he veiled his power.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Before him went pestilence,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plague followed at his heels.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0B904-1864-0387-76A1-8602FE1A878A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– God’s Power Revealed (3:3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-15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563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9D1B6-F366-3ABD-7DFD-EC163A2DB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123CFB-759B-3EE2-F3DF-18EEB13BC5A7}"/>
              </a:ext>
            </a:extLst>
          </p:cNvPr>
          <p:cNvSpPr txBox="1"/>
          <p:nvPr/>
        </p:nvSpPr>
        <p:spPr>
          <a:xfrm>
            <a:off x="2382" y="0"/>
            <a:ext cx="121896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stood and measured the earth;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he looked and shook the nations;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then the eternal mountains were scattered;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the everlasting hills sank low.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His were the everlasting ways.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saw the tents of Cushan in affliction;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the curtains of the land of Midian did tremble.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9197B-F141-6C27-7FB3-22A3250040AF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– God’s Power Revealed (3:3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-15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54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7D9B1-0E7C-F743-00A2-51636FCC3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D65CEF-2931-0D46-4206-2BA832046916}"/>
              </a:ext>
            </a:extLst>
          </p:cNvPr>
          <p:cNvSpPr txBox="1"/>
          <p:nvPr/>
        </p:nvSpPr>
        <p:spPr>
          <a:xfrm>
            <a:off x="2382" y="0"/>
            <a:ext cx="1218961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sz="3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 came from Teman,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the Holy One from Mount Paran. </a:t>
            </a:r>
            <a:r>
              <a:rPr lang="en-US" sz="3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Selah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 splendor covered the heavens,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the earth was full of his praise.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 brightness was like the light;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rays flashed from his hand;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there he veiled his power.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Before him went pestilence,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plague followed at his heels.</a:t>
            </a:r>
          </a:p>
          <a:p>
            <a:pPr>
              <a:lnSpc>
                <a:spcPct val="85000"/>
              </a:lnSpc>
            </a:pPr>
            <a:r>
              <a:rPr lang="en-US" sz="3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stood and measured the earth;</a:t>
            </a:r>
            <a:b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he looked and shook the nations;</a:t>
            </a:r>
            <a:b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 eternal mountains were scattered;</a:t>
            </a:r>
            <a:b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the everlasting hills sank low.</a:t>
            </a:r>
            <a:b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His were the everlasting ways.</a:t>
            </a:r>
            <a:b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saw the tents of Cushan in affliction;</a:t>
            </a:r>
            <a:b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the curtains of the land of Midian did tremble.</a:t>
            </a:r>
            <a:endParaRPr lang="en-US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C74DB9-DD15-E7C8-8231-B1764DFD6B27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– God’s Power Revealed (3:3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-15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8D769-7EEA-4BE9-D39B-8FE5843B83C0}"/>
              </a:ext>
            </a:extLst>
          </p:cNvPr>
          <p:cNvSpPr txBox="1"/>
          <p:nvPr/>
        </p:nvSpPr>
        <p:spPr>
          <a:xfrm>
            <a:off x="8088924" y="0"/>
            <a:ext cx="4100694" cy="1887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8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Redeemer’s Coming</a:t>
            </a:r>
          </a:p>
        </p:txBody>
      </p:sp>
    </p:spTree>
    <p:extLst>
      <p:ext uri="{BB962C8B-B14F-4D97-AF65-F5344CB8AC3E}">
        <p14:creationId xmlns:p14="http://schemas.microsoft.com/office/powerpoint/2010/main" val="39110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E3EA1F2-F4D6-075B-40C7-CD183F8639AA}"/>
              </a:ext>
            </a:extLst>
          </p:cNvPr>
          <p:cNvSpPr/>
          <p:nvPr/>
        </p:nvSpPr>
        <p:spPr>
          <a:xfrm rot="19451011">
            <a:off x="3979184" y="4733282"/>
            <a:ext cx="771525" cy="12361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A53A-3B44-B872-F213-1AB7DADA3B94}"/>
              </a:ext>
            </a:extLst>
          </p:cNvPr>
          <p:cNvSpPr txBox="1"/>
          <p:nvPr/>
        </p:nvSpPr>
        <p:spPr>
          <a:xfrm>
            <a:off x="4908642" y="5247264"/>
            <a:ext cx="7664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Midian (also </a:t>
            </a:r>
            <a:r>
              <a:rPr lang="en-US" sz="48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Cushites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)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CA7AF2-2A71-49D9-C692-3BA67ACDCA67}"/>
              </a:ext>
            </a:extLst>
          </p:cNvPr>
          <p:cNvSpPr/>
          <p:nvPr/>
        </p:nvSpPr>
        <p:spPr>
          <a:xfrm rot="17256978">
            <a:off x="3674332" y="4057676"/>
            <a:ext cx="647851" cy="56374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90416-95DF-9187-7540-EF51217FCE77}"/>
              </a:ext>
            </a:extLst>
          </p:cNvPr>
          <p:cNvSpPr txBox="1"/>
          <p:nvPr/>
        </p:nvSpPr>
        <p:spPr>
          <a:xfrm>
            <a:off x="4194038" y="3689344"/>
            <a:ext cx="69590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Teman – city in Edom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and Mount Paran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A74AE6C9-C860-0152-A645-1E491BC3C565}"/>
              </a:ext>
            </a:extLst>
          </p:cNvPr>
          <p:cNvSpPr/>
          <p:nvPr/>
        </p:nvSpPr>
        <p:spPr>
          <a:xfrm>
            <a:off x="3014663" y="4680882"/>
            <a:ext cx="616906" cy="61774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2F8EC6-AA2F-1E0B-70C0-C08AC7362868}"/>
              </a:ext>
            </a:extLst>
          </p:cNvPr>
          <p:cNvSpPr txBox="1"/>
          <p:nvPr/>
        </p:nvSpPr>
        <p:spPr>
          <a:xfrm>
            <a:off x="491103" y="4158758"/>
            <a:ext cx="2566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Mt Sinai</a:t>
            </a:r>
          </a:p>
        </p:txBody>
      </p:sp>
    </p:spTree>
    <p:extLst>
      <p:ext uri="{BB962C8B-B14F-4D97-AF65-F5344CB8AC3E}">
        <p14:creationId xmlns:p14="http://schemas.microsoft.com/office/powerpoint/2010/main" val="397534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43CD0-4D90-092D-75C9-89FC46494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5156CE-8CAF-1339-685C-5E4769462222}"/>
              </a:ext>
            </a:extLst>
          </p:cNvPr>
          <p:cNvSpPr txBox="1"/>
          <p:nvPr/>
        </p:nvSpPr>
        <p:spPr>
          <a:xfrm>
            <a:off x="2382" y="0"/>
            <a:ext cx="1218961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sz="30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God came from Teman,</a:t>
            </a:r>
            <a:br>
              <a:rPr lang="en-US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and the Holy One from Mount Paran. </a:t>
            </a:r>
            <a:r>
              <a:rPr lang="en-US" sz="3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Selah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His splendor covered the heavens,</a:t>
            </a:r>
            <a:br>
              <a:rPr lang="en-US" sz="3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and the earth was full of his praise.</a:t>
            </a:r>
            <a:br>
              <a:rPr lang="en-US" sz="3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0" baseline="300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His brightness was like the light;</a:t>
            </a:r>
            <a:br>
              <a:rPr lang="en-US" sz="3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rays flashed from his hand;</a:t>
            </a:r>
            <a:br>
              <a:rPr lang="en-US" sz="3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and there he veiled his power.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0" baseline="300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Before him went pestilence,</a:t>
            </a:r>
            <a:br>
              <a:rPr lang="en-US" sz="30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and plague followed at his heels.</a:t>
            </a:r>
          </a:p>
          <a:p>
            <a:pPr>
              <a:lnSpc>
                <a:spcPct val="85000"/>
              </a:lnSpc>
            </a:pPr>
            <a:r>
              <a:rPr lang="en-US" sz="3000" b="1" baseline="30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3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 stood and measured the earth;</a:t>
            </a:r>
            <a:br>
              <a:rPr lang="en-US" sz="3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he looked and shook the nations;</a:t>
            </a:r>
            <a:br>
              <a:rPr lang="en-US" sz="3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then the eternal mountains were scattered;</a:t>
            </a:r>
            <a:br>
              <a:rPr lang="en-US" sz="3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the everlasting hills sank low.</a:t>
            </a:r>
            <a:br>
              <a:rPr lang="en-US" sz="3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His were the everlasting ways.</a:t>
            </a:r>
            <a:b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baseline="30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3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 saw the tents of Cushan in affliction;</a:t>
            </a:r>
            <a:br>
              <a:rPr lang="en-US" sz="3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the curtains of the land of Midian did tremble.</a:t>
            </a:r>
            <a:endParaRPr lang="en-US" sz="3000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EC9F2D-E868-DA1E-F824-D7B74451C2BF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– God’s Power Revealed (3:3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-15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09AEE-0028-98CD-F3BB-09013454491F}"/>
              </a:ext>
            </a:extLst>
          </p:cNvPr>
          <p:cNvSpPr txBox="1"/>
          <p:nvPr/>
        </p:nvSpPr>
        <p:spPr>
          <a:xfrm>
            <a:off x="8088924" y="0"/>
            <a:ext cx="4100694" cy="1887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8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Redeemer’s Coming</a:t>
            </a:r>
          </a:p>
        </p:txBody>
      </p:sp>
    </p:spTree>
    <p:extLst>
      <p:ext uri="{BB962C8B-B14F-4D97-AF65-F5344CB8AC3E}">
        <p14:creationId xmlns:p14="http://schemas.microsoft.com/office/powerpoint/2010/main" val="58190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2B9CD-984B-DC8A-46BE-6F950A616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8FB80B-B1ED-AF6E-4CE8-0C6F3B35F91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A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AE0B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E577CB-94E2-69F3-B0CE-DEB30FFDE97C}"/>
              </a:ext>
            </a:extLst>
          </p:cNvPr>
          <p:cNvSpPr txBox="1"/>
          <p:nvPr/>
        </p:nvSpPr>
        <p:spPr>
          <a:xfrm>
            <a:off x="2382" y="0"/>
            <a:ext cx="609361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sz="20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God came from Teman,</a:t>
            </a:r>
            <a:br>
              <a:rPr lang="en-US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and the Holy One from Mount Paran.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Selah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His splendor covered the heavens,</a:t>
            </a:r>
            <a:br>
              <a:rPr lang="en-US" sz="2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and the earth was full of his praise.</a:t>
            </a:r>
            <a:br>
              <a:rPr lang="en-US" sz="2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0" baseline="300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His brightness was like the light;</a:t>
            </a:r>
            <a:br>
              <a:rPr lang="en-US" sz="2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rays flashed from his hand;</a:t>
            </a:r>
            <a:br>
              <a:rPr lang="en-US" sz="2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and there he veiled his power.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0" baseline="300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Before him went pestilence,</a:t>
            </a:r>
            <a:br>
              <a:rPr lang="en-US" sz="20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and plague followed at his heels.</a:t>
            </a:r>
          </a:p>
          <a:p>
            <a:pPr>
              <a:lnSpc>
                <a:spcPct val="85000"/>
              </a:lnSpc>
            </a:pPr>
            <a:r>
              <a:rPr lang="en-US" sz="2000" b="1" baseline="30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2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 stood and measured the earth;</a:t>
            </a:r>
            <a:br>
              <a:rPr lang="en-US" sz="2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he looked and shook the nations;</a:t>
            </a:r>
            <a:br>
              <a:rPr lang="en-US" sz="2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then the eternal mountains were scattered;</a:t>
            </a:r>
            <a:br>
              <a:rPr lang="en-US" sz="2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the everlasting hills sank low.</a:t>
            </a:r>
            <a:br>
              <a:rPr lang="en-US" sz="2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His were the everlasting ways.</a:t>
            </a: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baseline="30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 saw the tents of Cushan in affliction;</a:t>
            </a:r>
            <a:b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  the curtains of the land of Midian did tremble.</a:t>
            </a:r>
            <a:endParaRPr lang="en-US" sz="2000" b="0" i="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9E8C0-5124-F8FF-8A52-ECE09FFAFC09}"/>
              </a:ext>
            </a:extLst>
          </p:cNvPr>
          <p:cNvSpPr txBox="1"/>
          <p:nvPr/>
        </p:nvSpPr>
        <p:spPr>
          <a:xfrm>
            <a:off x="998844" y="4366922"/>
            <a:ext cx="4100694" cy="1887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8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Redeemer’s Coming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6298B7-CB0F-18BB-E53B-D91845370F54}"/>
              </a:ext>
            </a:extLst>
          </p:cNvPr>
          <p:cNvSpPr txBox="1"/>
          <p:nvPr/>
        </p:nvSpPr>
        <p:spPr>
          <a:xfrm>
            <a:off x="7092462" y="4366921"/>
            <a:ext cx="4100694" cy="1887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8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Redeemer’s Conquest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11D4C-559F-2881-C8E4-2767D566FA36}"/>
              </a:ext>
            </a:extLst>
          </p:cNvPr>
          <p:cNvSpPr txBox="1"/>
          <p:nvPr/>
        </p:nvSpPr>
        <p:spPr>
          <a:xfrm>
            <a:off x="6138862" y="346010"/>
            <a:ext cx="60078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3120" indent="-2103120" algn="ctr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Conquest of Nature</a:t>
            </a:r>
          </a:p>
          <a:p>
            <a:pPr marL="2103120" indent="-2103120" algn="ctr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(8–11)</a:t>
            </a:r>
          </a:p>
          <a:p>
            <a:pPr marL="2103120" indent="-2103120" algn="ctr"/>
            <a:endParaRPr lang="en-US" sz="3600" b="1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2103120" indent="-2103120" algn="ctr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Conquest over Nations </a:t>
            </a:r>
          </a:p>
          <a:p>
            <a:pPr marL="2103120" indent="-2103120" algn="ctr"/>
            <a:r>
              <a:rPr lang="en-US" sz="3600" b="1" i="0" dirty="0">
                <a:solidFill>
                  <a:srgbClr val="0A0A0A"/>
                </a:solidFill>
                <a:effectLst/>
                <a:latin typeface="Google Sans"/>
              </a:rPr>
              <a:t>(12–15)</a:t>
            </a:r>
            <a:endParaRPr lang="en-US" sz="3600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9D1E0-24B5-3CE0-E755-786E42C7AE11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– God’s Power Revealed (3:3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-15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358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14635-135B-A82B-A5DC-48979D2AB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AF8453-2AE5-1C62-818E-097C9429A89D}"/>
              </a:ext>
            </a:extLst>
          </p:cNvPr>
          <p:cNvSpPr txBox="1"/>
          <p:nvPr/>
        </p:nvSpPr>
        <p:spPr>
          <a:xfrm>
            <a:off x="2382" y="0"/>
            <a:ext cx="9898856" cy="657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77000"/>
              </a:lnSpc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Was your wrath against the rivers, O </a:t>
            </a:r>
            <a:r>
              <a:rPr lang="en-US" sz="3600" b="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Was your anger against the rivers,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or your indignation against the sea,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you rode on your horses,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on your chariot of salvation?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stripped the sheath from your bow,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calling for many arrows. 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Selah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You split the earth with rivers.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mountains saw you and writhed;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the raging waters swept on;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deep gave forth its voice;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it lifted its hands on high.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sun and moon stood still in their place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at the light of your arrows as they sped,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at the flash of your glittering spear.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F2F992-383D-EE1E-EA0A-EA4763298CF6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– God’s Power Revealed (3:3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-15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E4DC3-7E8A-484E-0DED-71679AFDC72D}"/>
              </a:ext>
            </a:extLst>
          </p:cNvPr>
          <p:cNvSpPr txBox="1"/>
          <p:nvPr/>
        </p:nvSpPr>
        <p:spPr>
          <a:xfrm>
            <a:off x="7949712" y="437858"/>
            <a:ext cx="4100694" cy="1887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8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Redeemer’s Conquest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6E8BA-C2C4-CFB0-1880-1CCB85937679}"/>
              </a:ext>
            </a:extLst>
          </p:cNvPr>
          <p:cNvSpPr txBox="1"/>
          <p:nvPr/>
        </p:nvSpPr>
        <p:spPr>
          <a:xfrm>
            <a:off x="7949712" y="2199215"/>
            <a:ext cx="4100695" cy="654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4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(over nature)</a:t>
            </a:r>
          </a:p>
        </p:txBody>
      </p:sp>
    </p:spTree>
    <p:extLst>
      <p:ext uri="{BB962C8B-B14F-4D97-AF65-F5344CB8AC3E}">
        <p14:creationId xmlns:p14="http://schemas.microsoft.com/office/powerpoint/2010/main" val="3027661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6E301-AD7D-F906-B4C4-CCA6D2A78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561183-5C91-8774-F27A-96FB173BD58E}"/>
              </a:ext>
            </a:extLst>
          </p:cNvPr>
          <p:cNvSpPr txBox="1"/>
          <p:nvPr/>
        </p:nvSpPr>
        <p:spPr>
          <a:xfrm>
            <a:off x="2382" y="0"/>
            <a:ext cx="9898856" cy="542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77000"/>
              </a:lnSpc>
              <a:buNone/>
            </a:pPr>
            <a:r>
              <a:rPr lang="en-US" sz="3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Was your wrath against the rivers, O </a:t>
            </a:r>
            <a:r>
              <a:rPr lang="en-US" sz="3000" b="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Was your anger against the rivers,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or your indignation against the sea,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you rode on your horses,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on your chariot of salvation?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stripped the sheath from your bow,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calling for many arrows. </a:t>
            </a:r>
            <a:r>
              <a:rPr lang="en-US" sz="3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Selah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You split the earth with rivers.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mountains saw you and writhed;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the raging waters swept on;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deep gave forth its voice;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it lifted its hands on high.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sun and moon stood still in their place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at the light of your arrows as they sped,</a:t>
            </a:r>
            <a:b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at the flash of your glittering spear.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9ED3F5-0BCE-31C0-300D-A0E7BD2228C4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– God’s Power Revealed (3:3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-15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41184-2F97-C6DB-3F2E-15F29B7E970A}"/>
              </a:ext>
            </a:extLst>
          </p:cNvPr>
          <p:cNvSpPr txBox="1"/>
          <p:nvPr/>
        </p:nvSpPr>
        <p:spPr>
          <a:xfrm>
            <a:off x="137555" y="5560216"/>
            <a:ext cx="8827540" cy="654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4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Redeemer’s Conquest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659B2-1FBE-76C7-2699-7AA186BA3ECC}"/>
              </a:ext>
            </a:extLst>
          </p:cNvPr>
          <p:cNvSpPr txBox="1"/>
          <p:nvPr/>
        </p:nvSpPr>
        <p:spPr>
          <a:xfrm>
            <a:off x="7874238" y="5560216"/>
            <a:ext cx="4100695" cy="654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4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(over nature)</a:t>
            </a:r>
          </a:p>
        </p:txBody>
      </p:sp>
      <p:pic>
        <p:nvPicPr>
          <p:cNvPr id="9" name="Picture 8" descr="A painting of a person shooting a bow&#10;&#10;AI-generated content may be incorrect.">
            <a:extLst>
              <a:ext uri="{FF2B5EF4-FFF2-40B4-BE49-F238E27FC236}">
                <a16:creationId xmlns:a16="http://schemas.microsoft.com/office/drawing/2014/main" id="{2E74A0AA-B77A-8F5D-C3EF-7734B1D1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4" y="-1"/>
            <a:ext cx="3661844" cy="54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73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with his hand up&#10;&#10;AI-generated content may be incorrect.">
            <a:extLst>
              <a:ext uri="{FF2B5EF4-FFF2-40B4-BE49-F238E27FC236}">
                <a16:creationId xmlns:a16="http://schemas.microsoft.com/office/drawing/2014/main" id="{11A04EE8-BBD4-57B0-876C-0ECD66601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B4358-4527-1AE7-03B7-734F3B1FB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069494-9ADF-4807-50BB-39F0191CC4C3}"/>
              </a:ext>
            </a:extLst>
          </p:cNvPr>
          <p:cNvSpPr txBox="1"/>
          <p:nvPr/>
        </p:nvSpPr>
        <p:spPr>
          <a:xfrm>
            <a:off x="2382" y="0"/>
            <a:ext cx="12189618" cy="557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marched through the earth in fury;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you threshed the nations in anger.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went out for the salvation of your people,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for the salvation of your anointed.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crushed the head of the house of the wicked,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laying him bare from thigh to neck. 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Selah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0" spc="-15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3600" b="0" i="0" spc="-15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pierced with his own arrows the heads of his warriors,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who came like a whirlwind to scatter me,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rejoicing as if to devour the poor in secret.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trampled the sea with your horses,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the surging of mighty waters.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E63B85-064C-C226-37BF-6949E9C7EA5B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– God’s Power Revealed (3:3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-15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BF55D4-974A-3E26-F413-D40144F69553}"/>
              </a:ext>
            </a:extLst>
          </p:cNvPr>
          <p:cNvSpPr txBox="1"/>
          <p:nvPr/>
        </p:nvSpPr>
        <p:spPr>
          <a:xfrm>
            <a:off x="0" y="5509048"/>
            <a:ext cx="12189618" cy="654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4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Redeemer’s Conquest (over nations)</a:t>
            </a:r>
          </a:p>
        </p:txBody>
      </p:sp>
    </p:spTree>
    <p:extLst>
      <p:ext uri="{BB962C8B-B14F-4D97-AF65-F5344CB8AC3E}">
        <p14:creationId xmlns:p14="http://schemas.microsoft.com/office/powerpoint/2010/main" val="79139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B6FAC-33DC-4ABE-0EED-82D091FBC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3C88D1-38A9-A39C-86CB-FE323F5523E7}"/>
              </a:ext>
            </a:extLst>
          </p:cNvPr>
          <p:cNvSpPr txBox="1"/>
          <p:nvPr/>
        </p:nvSpPr>
        <p:spPr>
          <a:xfrm>
            <a:off x="2382" y="0"/>
            <a:ext cx="8585027" cy="435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marched through the earth in fury;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you threshed the nations in anger.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went out for the salvation of your people,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for the salvation of your anointed.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crushed the head of the house of the wicked,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laying him bare from thigh to neck. 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Selah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0" spc="-15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2800" b="0" i="0" spc="-15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pierced with his own arrows the heads of his warriors,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who came like a whirlwind to scatter me,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rejoicing as if to devour the poor in secret.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trampled the sea with your horses,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the surging of mighty waters.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711A34-5E20-1336-0D64-2766E3C5F8A1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Praise – God’s Power Revealed (3:3</a:t>
            </a:r>
            <a:r>
              <a:rPr lang="en-US" sz="3600" b="1" dirty="0"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-15</a:t>
            </a: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0E3D23-9A5D-7F18-C58E-0A75BA22B910}"/>
              </a:ext>
            </a:extLst>
          </p:cNvPr>
          <p:cNvSpPr txBox="1"/>
          <p:nvPr/>
        </p:nvSpPr>
        <p:spPr>
          <a:xfrm>
            <a:off x="0" y="5509048"/>
            <a:ext cx="12189618" cy="654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8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4400" b="1" dirty="0">
                <a:solidFill>
                  <a:srgbClr val="3E728A"/>
                </a:solidFill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Redeemer’s Conquest (over nations)</a:t>
            </a:r>
          </a:p>
        </p:txBody>
      </p:sp>
      <p:pic>
        <p:nvPicPr>
          <p:cNvPr id="8" name="Picture 7" descr="A painting of a person holding a sword&#10;&#10;AI-generated content may be incorrect.">
            <a:extLst>
              <a:ext uri="{FF2B5EF4-FFF2-40B4-BE49-F238E27FC236}">
                <a16:creationId xmlns:a16="http://schemas.microsoft.com/office/drawing/2014/main" id="{90C9575B-9BE1-DA3C-AB1F-1AFF13C29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14" y="0"/>
            <a:ext cx="3531604" cy="53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08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B1C2F-B8E1-9D8A-A813-2C2A3C90D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697769-ECB6-2A67-18F6-EFBCD593DB44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Prayer – God’s Faithfulness Remembered (3:1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looks </a:t>
            </a:r>
            <a:r>
              <a:rPr lang="en-US" sz="36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backward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what God has done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807DF-0A45-DDD4-F142-69138C578554}"/>
              </a:ext>
            </a:extLst>
          </p:cNvPr>
          <p:cNvSpPr txBox="1"/>
          <p:nvPr/>
        </p:nvSpPr>
        <p:spPr>
          <a:xfrm>
            <a:off x="0" y="1643241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– God’s Power Revealed (3:3-15)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looks </a:t>
            </a:r>
            <a:r>
              <a:rPr lang="en-US" sz="36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upward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who God is.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71CC7-89F8-3AA9-9A3D-524407968234}"/>
              </a:ext>
            </a:extLst>
          </p:cNvPr>
          <p:cNvSpPr txBox="1"/>
          <p:nvPr/>
        </p:nvSpPr>
        <p:spPr>
          <a:xfrm>
            <a:off x="-1" y="3291840"/>
            <a:ext cx="10887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Pledge – Rejoice in God’s Salvation (3:16-19)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Faith looks </a:t>
            </a:r>
            <a:r>
              <a:rPr lang="en-US" sz="36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what God will do.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right light shining on a cross&#10;&#10;AI-generated content may be incorrect.">
            <a:extLst>
              <a:ext uri="{FF2B5EF4-FFF2-40B4-BE49-F238E27FC236}">
                <a16:creationId xmlns:a16="http://schemas.microsoft.com/office/drawing/2014/main" id="{85289982-FBAB-49BF-CFB8-A914A03A6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702" y="1"/>
            <a:ext cx="1449297" cy="329184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CDA853-8D71-85D6-8249-B635E616CB68}"/>
              </a:ext>
            </a:extLst>
          </p:cNvPr>
          <p:cNvSpPr txBox="1"/>
          <p:nvPr/>
        </p:nvSpPr>
        <p:spPr>
          <a:xfrm>
            <a:off x="135725" y="5501553"/>
            <a:ext cx="4639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-15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</a:t>
            </a:r>
            <a:r>
              <a:rPr 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 3:1 – 19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76C0FA-9B8E-6F32-9037-09B38B42FEA7}"/>
              </a:ext>
            </a:extLst>
          </p:cNvPr>
          <p:cNvSpPr txBox="1"/>
          <p:nvPr/>
        </p:nvSpPr>
        <p:spPr>
          <a:xfrm>
            <a:off x="5626284" y="5416848"/>
            <a:ext cx="5973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Really… Rejoice?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2F55B5-4F95-5B6C-A939-7388157C931C}"/>
              </a:ext>
            </a:extLst>
          </p:cNvPr>
          <p:cNvSpPr txBox="1"/>
          <p:nvPr/>
        </p:nvSpPr>
        <p:spPr>
          <a:xfrm>
            <a:off x="122360" y="6140123"/>
            <a:ext cx="111745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3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When joy is chosen in the face of loss</a:t>
            </a:r>
          </a:p>
        </p:txBody>
      </p:sp>
    </p:spTree>
    <p:extLst>
      <p:ext uri="{BB962C8B-B14F-4D97-AF65-F5344CB8AC3E}">
        <p14:creationId xmlns:p14="http://schemas.microsoft.com/office/powerpoint/2010/main" val="1701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8C666-2B54-CAE5-3027-7F087160C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7C4074-7A2A-0013-5CEA-46CDD76218C6}"/>
              </a:ext>
            </a:extLst>
          </p:cNvPr>
          <p:cNvSpPr txBox="1"/>
          <p:nvPr/>
        </p:nvSpPr>
        <p:spPr>
          <a:xfrm>
            <a:off x="2382" y="0"/>
            <a:ext cx="12189618" cy="6918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77000"/>
              </a:lnSpc>
              <a:buNone/>
            </a:pPr>
            <a:r>
              <a:rPr lang="en-US" sz="32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hear, and my body trembles;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my lips quiver at the sound;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rottenness enters into my bones;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my legs tremble beneath me.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 I will quietly wait for the day of trouble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to come upon people who invade us.</a:t>
            </a:r>
          </a:p>
          <a:p>
            <a:pPr>
              <a:lnSpc>
                <a:spcPct val="77000"/>
              </a:lnSpc>
            </a:pPr>
            <a:r>
              <a:rPr lang="en-US" sz="3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the fig tree should not blossom,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nor fruit be on the vines,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produce of the olive fail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and the fields yield no food,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flock be cut off from the fold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and there be no herd in the stalls,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I will rejoice in the </a:t>
            </a:r>
            <a:r>
              <a:rPr lang="en-US" sz="3200" cap="sm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I will take joy in the God of my salvation.</a:t>
            </a:r>
          </a:p>
          <a:p>
            <a:pPr>
              <a:lnSpc>
                <a:spcPct val="77000"/>
              </a:lnSpc>
            </a:pPr>
            <a:r>
              <a:rPr lang="en-US" sz="3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3200" cap="sm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Lord, is my strength;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he makes my feet like the deer's;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he makes me tread on my high places.</a:t>
            </a:r>
          </a:p>
          <a:p>
            <a:pPr>
              <a:lnSpc>
                <a:spcPct val="77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choirmaster: with stringed instruments.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9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A6F93-07CE-198B-0C8A-1A5F30454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C61A63-0F88-FB6A-9BE9-5A6443B48AB2}"/>
              </a:ext>
            </a:extLst>
          </p:cNvPr>
          <p:cNvSpPr/>
          <p:nvPr/>
        </p:nvSpPr>
        <p:spPr>
          <a:xfrm>
            <a:off x="57770" y="4906901"/>
            <a:ext cx="7678054" cy="3571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AB0269-477D-4A4E-A442-F1C434D617E2}"/>
              </a:ext>
            </a:extLst>
          </p:cNvPr>
          <p:cNvSpPr/>
          <p:nvPr/>
        </p:nvSpPr>
        <p:spPr>
          <a:xfrm>
            <a:off x="57771" y="4516757"/>
            <a:ext cx="5466729" cy="54138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E7A225-79CF-EF97-6BEB-383396F346AE}"/>
              </a:ext>
            </a:extLst>
          </p:cNvPr>
          <p:cNvSpPr/>
          <p:nvPr/>
        </p:nvSpPr>
        <p:spPr>
          <a:xfrm>
            <a:off x="0" y="1498656"/>
            <a:ext cx="7615238" cy="7962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C69078-335C-0EF3-8113-719EF51F52C7}"/>
              </a:ext>
            </a:extLst>
          </p:cNvPr>
          <p:cNvSpPr txBox="1"/>
          <p:nvPr/>
        </p:nvSpPr>
        <p:spPr>
          <a:xfrm>
            <a:off x="2382" y="0"/>
            <a:ext cx="12189618" cy="6918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77000"/>
              </a:lnSpc>
              <a:buNone/>
            </a:pPr>
            <a:r>
              <a:rPr lang="en-US" sz="32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hear, and my body trembles;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my lips quiver at the sound;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rottenness enters into my bones;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my legs tremble beneath me.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 I will quietly wait for the day of trouble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to come upon people who invade us.</a:t>
            </a:r>
          </a:p>
          <a:p>
            <a:pPr>
              <a:lnSpc>
                <a:spcPct val="77000"/>
              </a:lnSpc>
            </a:pPr>
            <a:r>
              <a:rPr lang="en-US" sz="3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the fig tree should not blossom,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nor fruit be on the vines,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produce of the olive fail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and the fields yield no food,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flock be cut off from the fold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and there be no herd in the stalls,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I will rejoice in the </a:t>
            </a:r>
            <a:r>
              <a:rPr lang="en-US" sz="3200" cap="sm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I will take joy in the God of my salvation.</a:t>
            </a:r>
          </a:p>
          <a:p>
            <a:pPr>
              <a:lnSpc>
                <a:spcPct val="77000"/>
              </a:lnSpc>
            </a:pPr>
            <a:r>
              <a:rPr lang="en-US" sz="3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3200" cap="sm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Lord, is my strength;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he makes my feet like the deer's;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he makes me tread on my high places.</a:t>
            </a:r>
          </a:p>
          <a:p>
            <a:pPr>
              <a:lnSpc>
                <a:spcPct val="77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choirmaster: with stringed instruments.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716A97-956F-E29A-D19E-1416640E88C1}"/>
              </a:ext>
            </a:extLst>
          </p:cNvPr>
          <p:cNvSpPr txBox="1"/>
          <p:nvPr/>
        </p:nvSpPr>
        <p:spPr>
          <a:xfrm>
            <a:off x="8243888" y="191005"/>
            <a:ext cx="2995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Statement of Fear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85E5E-C04E-96E0-3857-0A96EAC80919}"/>
              </a:ext>
            </a:extLst>
          </p:cNvPr>
          <p:cNvSpPr txBox="1"/>
          <p:nvPr/>
        </p:nvSpPr>
        <p:spPr>
          <a:xfrm>
            <a:off x="8335328" y="2709514"/>
            <a:ext cx="2995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Statement of Loss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8270E-E369-C782-49AF-6C32E6C475A2}"/>
              </a:ext>
            </a:extLst>
          </p:cNvPr>
          <p:cNvSpPr txBox="1"/>
          <p:nvPr/>
        </p:nvSpPr>
        <p:spPr>
          <a:xfrm>
            <a:off x="8126004" y="5301178"/>
            <a:ext cx="35611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Prayer of Strength</a:t>
            </a:r>
          </a:p>
        </p:txBody>
      </p:sp>
    </p:spTree>
    <p:extLst>
      <p:ext uri="{BB962C8B-B14F-4D97-AF65-F5344CB8AC3E}">
        <p14:creationId xmlns:p14="http://schemas.microsoft.com/office/powerpoint/2010/main" val="398193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4171B-9750-EF4F-B759-234438357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65CDA4-4B6C-B109-9F03-6E36B9E31E96}"/>
              </a:ext>
            </a:extLst>
          </p:cNvPr>
          <p:cNvSpPr txBox="1"/>
          <p:nvPr/>
        </p:nvSpPr>
        <p:spPr>
          <a:xfrm>
            <a:off x="2382" y="0"/>
            <a:ext cx="121896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hear, and my body trembles;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my lips quiver at the sound;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rottenness enters into my bones;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my legs tremble beneath me.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 I will quietly wait for the day of trouble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to come upon people who invade us.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18405C-952F-75DD-2DFD-2FA816104BA7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Pledge – Rejoice in God’s Salvation (3:16-19)</a:t>
            </a:r>
          </a:p>
        </p:txBody>
      </p:sp>
    </p:spTree>
    <p:extLst>
      <p:ext uri="{BB962C8B-B14F-4D97-AF65-F5344CB8AC3E}">
        <p14:creationId xmlns:p14="http://schemas.microsoft.com/office/powerpoint/2010/main" val="32121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2040B-17DA-91E1-33F8-CC07F3931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F52F8E-BC97-E5C6-C789-6C6335D2ED49}"/>
              </a:ext>
            </a:extLst>
          </p:cNvPr>
          <p:cNvSpPr txBox="1"/>
          <p:nvPr/>
        </p:nvSpPr>
        <p:spPr>
          <a:xfrm>
            <a:off x="2382" y="0"/>
            <a:ext cx="121896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Though the fig tree should not blossom,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nor fruit be on the vines,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produce of the olive fail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the fields yield no food,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flock be cut off from the fold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there be no herd in the stalls,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 I will rejoice in the </a:t>
            </a:r>
            <a:r>
              <a:rPr lang="en-US" sz="4000" b="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I will take joy in the God of my salvation.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D763EB-3C12-DAA2-AC2F-5A211BA63D11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Pledge – Rejoice in God’s Salvation (3:16-19)</a:t>
            </a:r>
          </a:p>
        </p:txBody>
      </p:sp>
    </p:spTree>
    <p:extLst>
      <p:ext uri="{BB962C8B-B14F-4D97-AF65-F5344CB8AC3E}">
        <p14:creationId xmlns:p14="http://schemas.microsoft.com/office/powerpoint/2010/main" val="34671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C14D3-9874-34F9-5F27-B5EE3FA30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4532E5-E5B1-7E3F-DDE4-ACCDCBCF906F}"/>
              </a:ext>
            </a:extLst>
          </p:cNvPr>
          <p:cNvSpPr txBox="1"/>
          <p:nvPr/>
        </p:nvSpPr>
        <p:spPr>
          <a:xfrm>
            <a:off x="2382" y="0"/>
            <a:ext cx="121896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4000" b="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the Lord, is my strength;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he makes my feet like the deer's;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he makes me tread on my high places.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the choirmaster: with stringed instruments.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04845-1DE1-1CBD-98CE-0D165453D890}"/>
              </a:ext>
            </a:extLst>
          </p:cNvPr>
          <p:cNvSpPr txBox="1"/>
          <p:nvPr/>
        </p:nvSpPr>
        <p:spPr>
          <a:xfrm>
            <a:off x="0" y="62150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effectLst/>
                <a:latin typeface="Aptos Slab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Pledge – Rejoice in God’s Salvation (3:16-19)</a:t>
            </a:r>
          </a:p>
        </p:txBody>
      </p:sp>
    </p:spTree>
    <p:extLst>
      <p:ext uri="{BB962C8B-B14F-4D97-AF65-F5344CB8AC3E}">
        <p14:creationId xmlns:p14="http://schemas.microsoft.com/office/powerpoint/2010/main" val="24161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on a rock looking at a large cross&#10;&#10;AI-generated content may be incorrect.">
            <a:extLst>
              <a:ext uri="{FF2B5EF4-FFF2-40B4-BE49-F238E27FC236}">
                <a16:creationId xmlns:a16="http://schemas.microsoft.com/office/drawing/2014/main" id="{BE3EA691-4CC1-B007-227F-8612BD3B1A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6C5EAA-5BD1-5BB4-0F49-54B2DC0DBD4D}"/>
              </a:ext>
            </a:extLst>
          </p:cNvPr>
          <p:cNvSpPr txBox="1"/>
          <p:nvPr/>
        </p:nvSpPr>
        <p:spPr>
          <a:xfrm>
            <a:off x="608693" y="296395"/>
            <a:ext cx="61649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Application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B23B2-C22F-2779-4B3D-16BFC9C12717}"/>
              </a:ext>
            </a:extLst>
          </p:cNvPr>
          <p:cNvSpPr txBox="1"/>
          <p:nvPr/>
        </p:nvSpPr>
        <p:spPr>
          <a:xfrm>
            <a:off x="3356658" y="4688734"/>
            <a:ext cx="88353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Admit your fears but trust God’s timing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Choose joy in God, not your situation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Let God be your strength.</a:t>
            </a:r>
          </a:p>
        </p:txBody>
      </p:sp>
    </p:spTree>
    <p:extLst>
      <p:ext uri="{BB962C8B-B14F-4D97-AF65-F5344CB8AC3E}">
        <p14:creationId xmlns:p14="http://schemas.microsoft.com/office/powerpoint/2010/main" val="46406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8871A1-336F-A744-426A-CECA97D62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77" y="-14367"/>
            <a:ext cx="5342860" cy="6480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A79F3A-8A4A-FB56-50E0-165089705582}"/>
              </a:ext>
            </a:extLst>
          </p:cNvPr>
          <p:cNvSpPr txBox="1"/>
          <p:nvPr/>
        </p:nvSpPr>
        <p:spPr>
          <a:xfrm>
            <a:off x="7114568" y="166526"/>
            <a:ext cx="319461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Notice the worry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72036-C25C-43C8-296D-E70EACA52E06}"/>
              </a:ext>
            </a:extLst>
          </p:cNvPr>
          <p:cNvSpPr txBox="1"/>
          <p:nvPr/>
        </p:nvSpPr>
        <p:spPr>
          <a:xfrm>
            <a:off x="5567680" y="773042"/>
            <a:ext cx="66243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Ask yourself: “What am I worrying about?”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C734EE-8018-4F34-F1CE-DD5E9CC6AC1D}"/>
              </a:ext>
            </a:extLst>
          </p:cNvPr>
          <p:cNvSpPr txBox="1"/>
          <p:nvPr/>
        </p:nvSpPr>
        <p:spPr>
          <a:xfrm>
            <a:off x="5567680" y="1398037"/>
            <a:ext cx="66243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Ask: “Can I do something about it?”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3DF6B5-BB7B-297C-FFE5-0DCEFAA3DE3C}"/>
              </a:ext>
            </a:extLst>
          </p:cNvPr>
          <p:cNvSpPr txBox="1"/>
          <p:nvPr/>
        </p:nvSpPr>
        <p:spPr>
          <a:xfrm>
            <a:off x="5567680" y="2029480"/>
            <a:ext cx="221487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270777-38EA-1A5B-7B14-1C65ADC8595D}"/>
              </a:ext>
            </a:extLst>
          </p:cNvPr>
          <p:cNvSpPr txBox="1"/>
          <p:nvPr/>
        </p:nvSpPr>
        <p:spPr>
          <a:xfrm>
            <a:off x="5567680" y="5503248"/>
            <a:ext cx="662431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Let Worry 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99A956-7130-59F7-174C-491747DFA640}"/>
              </a:ext>
            </a:extLst>
          </p:cNvPr>
          <p:cNvSpPr txBox="1"/>
          <p:nvPr/>
        </p:nvSpPr>
        <p:spPr>
          <a:xfrm>
            <a:off x="5567680" y="6204517"/>
            <a:ext cx="662431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Change Focus of Attention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B75F05-0D96-3C6A-65B0-64F6C9181549}"/>
              </a:ext>
            </a:extLst>
          </p:cNvPr>
          <p:cNvSpPr txBox="1"/>
          <p:nvPr/>
        </p:nvSpPr>
        <p:spPr>
          <a:xfrm>
            <a:off x="8526778" y="2023032"/>
            <a:ext cx="366522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FCA352-365C-1827-2B02-8C83E098BAE0}"/>
              </a:ext>
            </a:extLst>
          </p:cNvPr>
          <p:cNvSpPr txBox="1"/>
          <p:nvPr/>
        </p:nvSpPr>
        <p:spPr>
          <a:xfrm>
            <a:off x="8526779" y="3898017"/>
            <a:ext cx="15239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E8BCC2-CEF9-591F-83BA-8B42298D4661}"/>
              </a:ext>
            </a:extLst>
          </p:cNvPr>
          <p:cNvSpPr txBox="1"/>
          <p:nvPr/>
        </p:nvSpPr>
        <p:spPr>
          <a:xfrm>
            <a:off x="10233657" y="3898017"/>
            <a:ext cx="195834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Later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9ACDE2-1E4F-842F-A247-46D0F3B370C3}"/>
              </a:ext>
            </a:extLst>
          </p:cNvPr>
          <p:cNvSpPr txBox="1"/>
          <p:nvPr/>
        </p:nvSpPr>
        <p:spPr>
          <a:xfrm>
            <a:off x="8526777" y="2648027"/>
            <a:ext cx="366522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Action Plan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1CDB75-1FBE-FFA1-6880-9C1B59DDFF71}"/>
              </a:ext>
            </a:extLst>
          </p:cNvPr>
          <p:cNvSpPr txBox="1"/>
          <p:nvPr/>
        </p:nvSpPr>
        <p:spPr>
          <a:xfrm>
            <a:off x="8526776" y="3273022"/>
            <a:ext cx="366522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What? When? How?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1554C3-F0B7-4D70-B04E-FD74BFC6209D}"/>
              </a:ext>
            </a:extLst>
          </p:cNvPr>
          <p:cNvSpPr txBox="1"/>
          <p:nvPr/>
        </p:nvSpPr>
        <p:spPr>
          <a:xfrm>
            <a:off x="8526778" y="4477122"/>
            <a:ext cx="15239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Do 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1EBBEC-FF6E-91F9-C59E-7B0AC50CDA38}"/>
              </a:ext>
            </a:extLst>
          </p:cNvPr>
          <p:cNvSpPr txBox="1"/>
          <p:nvPr/>
        </p:nvSpPr>
        <p:spPr>
          <a:xfrm>
            <a:off x="10233657" y="4477122"/>
            <a:ext cx="195834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Schedule it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224F982D-C804-AF4C-5E2B-EA2D6CE2A707}"/>
              </a:ext>
            </a:extLst>
          </p:cNvPr>
          <p:cNvSpPr/>
          <p:nvPr/>
        </p:nvSpPr>
        <p:spPr>
          <a:xfrm>
            <a:off x="6486525" y="2648027"/>
            <a:ext cx="228600" cy="2811936"/>
          </a:xfrm>
          <a:prstGeom prst="downArrow">
            <a:avLst>
              <a:gd name="adj1" fmla="val 2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6823EB9D-659B-C7CD-390A-EC1EF4044E0A}"/>
              </a:ext>
            </a:extLst>
          </p:cNvPr>
          <p:cNvSpPr/>
          <p:nvPr/>
        </p:nvSpPr>
        <p:spPr>
          <a:xfrm>
            <a:off x="9174477" y="5032805"/>
            <a:ext cx="228600" cy="437979"/>
          </a:xfrm>
          <a:prstGeom prst="downArrow">
            <a:avLst>
              <a:gd name="adj1" fmla="val 2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75190500-AFF5-4E08-A1A5-4832BC7C606E}"/>
              </a:ext>
            </a:extLst>
          </p:cNvPr>
          <p:cNvSpPr/>
          <p:nvPr/>
        </p:nvSpPr>
        <p:spPr>
          <a:xfrm>
            <a:off x="11098528" y="5037224"/>
            <a:ext cx="228600" cy="437979"/>
          </a:xfrm>
          <a:prstGeom prst="downArrow">
            <a:avLst>
              <a:gd name="adj1" fmla="val 2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6F42B6-95CE-91EA-9E84-E538A0B95BD2}"/>
              </a:ext>
            </a:extLst>
          </p:cNvPr>
          <p:cNvSpPr txBox="1"/>
          <p:nvPr/>
        </p:nvSpPr>
        <p:spPr>
          <a:xfrm>
            <a:off x="772673" y="6466127"/>
            <a:ext cx="4078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https://www.carepatron.com/files/worry-tree.pdf</a:t>
            </a:r>
          </a:p>
        </p:txBody>
      </p:sp>
    </p:spTree>
    <p:extLst>
      <p:ext uri="{BB962C8B-B14F-4D97-AF65-F5344CB8AC3E}">
        <p14:creationId xmlns:p14="http://schemas.microsoft.com/office/powerpoint/2010/main" val="38388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A3C79B-6CFB-E0AC-79EF-27D416820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C3C3DFD-EEDC-9B9E-C425-B0E33B7D5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763" y="4448173"/>
            <a:ext cx="2814232" cy="182403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1A733FD-3440-F87A-CAA4-BED8D4B36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9662" y="4238624"/>
            <a:ext cx="2352675" cy="23145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BD0A140-0CDE-0B92-0756-14B96DFA3E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51915" y="4448173"/>
            <a:ext cx="1587547" cy="2005013"/>
          </a:xfrm>
          <a:prstGeom prst="rect">
            <a:avLst/>
          </a:prstGeom>
        </p:spPr>
      </p:pic>
      <p:pic>
        <p:nvPicPr>
          <p:cNvPr id="13" name="Picture 12" descr="A person wearing a visor&#10;&#10;AI-generated content may be incorrect.">
            <a:extLst>
              <a:ext uri="{FF2B5EF4-FFF2-40B4-BE49-F238E27FC236}">
                <a16:creationId xmlns:a16="http://schemas.microsoft.com/office/drawing/2014/main" id="{DFC3F708-0D45-9631-1B95-E8F85B8A23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42" y="1785943"/>
            <a:ext cx="2200273" cy="2200273"/>
          </a:xfrm>
          <a:prstGeom prst="rect">
            <a:avLst/>
          </a:prstGeom>
        </p:spPr>
      </p:pic>
      <p:pic>
        <p:nvPicPr>
          <p:cNvPr id="16" name="Picture 15" descr="A person in a red jacket&#10;&#10;AI-generated content may be incorrect.">
            <a:extLst>
              <a:ext uri="{FF2B5EF4-FFF2-40B4-BE49-F238E27FC236}">
                <a16:creationId xmlns:a16="http://schemas.microsoft.com/office/drawing/2014/main" id="{C1C1E6C9-09D1-59CE-74E0-16DA22A4BB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2" y="1785942"/>
            <a:ext cx="2200273" cy="2200273"/>
          </a:xfrm>
          <a:prstGeom prst="rect">
            <a:avLst/>
          </a:prstGeom>
        </p:spPr>
      </p:pic>
      <p:pic>
        <p:nvPicPr>
          <p:cNvPr id="18" name="Picture 17" descr="A person in a suit and tie sitting at a microphone&#10;&#10;AI-generated content may be incorrect.">
            <a:extLst>
              <a:ext uri="{FF2B5EF4-FFF2-40B4-BE49-F238E27FC236}">
                <a16:creationId xmlns:a16="http://schemas.microsoft.com/office/drawing/2014/main" id="{E17A84CE-81CF-E552-495D-850A7966465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7984" y="1785942"/>
            <a:ext cx="2200273" cy="22002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A2BEB0F-B2B5-F004-E869-42EECB581500}"/>
              </a:ext>
            </a:extLst>
          </p:cNvPr>
          <p:cNvSpPr txBox="1"/>
          <p:nvPr/>
        </p:nvSpPr>
        <p:spPr>
          <a:xfrm>
            <a:off x="1073742" y="398772"/>
            <a:ext cx="2200273" cy="118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i="0" dirty="0">
                <a:solidFill>
                  <a:srgbClr val="001D35"/>
                </a:solidFill>
                <a:effectLst/>
                <a:latin typeface="Google Sans"/>
              </a:rPr>
              <a:t>$13.3 million</a:t>
            </a:r>
            <a:endParaRPr lang="en-US" sz="4400" b="1" dirty="0">
              <a:latin typeface="Google San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A6F650-CF4E-DA44-5A00-B2DC25405FF0}"/>
              </a:ext>
            </a:extLst>
          </p:cNvPr>
          <p:cNvSpPr txBox="1"/>
          <p:nvPr/>
        </p:nvSpPr>
        <p:spPr>
          <a:xfrm>
            <a:off x="4995861" y="399092"/>
            <a:ext cx="2200273" cy="118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i="0" dirty="0">
                <a:solidFill>
                  <a:srgbClr val="001D35"/>
                </a:solidFill>
                <a:effectLst/>
                <a:latin typeface="Google Sans"/>
              </a:rPr>
              <a:t>$12.5 million</a:t>
            </a:r>
            <a:endParaRPr lang="en-US" sz="4400" b="1" dirty="0">
              <a:latin typeface="Google Sa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B25593-562A-895B-9C85-3C2ED1C2F35B}"/>
              </a:ext>
            </a:extLst>
          </p:cNvPr>
          <p:cNvSpPr txBox="1"/>
          <p:nvPr/>
        </p:nvSpPr>
        <p:spPr>
          <a:xfrm>
            <a:off x="8917981" y="399092"/>
            <a:ext cx="2200274" cy="118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i="0" dirty="0">
                <a:solidFill>
                  <a:srgbClr val="001D35"/>
                </a:solidFill>
                <a:effectLst/>
                <a:latin typeface="Google Sans"/>
              </a:rPr>
              <a:t>$11.6 million</a:t>
            </a:r>
            <a:endParaRPr lang="en-US" sz="4400" b="1" dirty="0"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2774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23474-8A97-E035-1D3D-317688FB8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on a rock looking at a large cross&#10;&#10;AI-generated content may be incorrect.">
            <a:extLst>
              <a:ext uri="{FF2B5EF4-FFF2-40B4-BE49-F238E27FC236}">
                <a16:creationId xmlns:a16="http://schemas.microsoft.com/office/drawing/2014/main" id="{F62493C4-C104-28F1-A1E1-8A65954026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6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31011D8-9557-9E45-5FC3-8E630B918D37}"/>
              </a:ext>
            </a:extLst>
          </p:cNvPr>
          <p:cNvSpPr txBox="1"/>
          <p:nvPr/>
        </p:nvSpPr>
        <p:spPr>
          <a:xfrm>
            <a:off x="4995861" y="399092"/>
            <a:ext cx="2200273" cy="118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i="0" dirty="0">
                <a:solidFill>
                  <a:srgbClr val="001D35"/>
                </a:solidFill>
                <a:effectLst/>
                <a:latin typeface="Google Sans"/>
              </a:rPr>
              <a:t>$25.9</a:t>
            </a:r>
          </a:p>
          <a:p>
            <a:pPr algn="ctr">
              <a:lnSpc>
                <a:spcPct val="80000"/>
              </a:lnSpc>
            </a:pPr>
            <a:r>
              <a:rPr lang="en-US" sz="4400" b="1" i="0" dirty="0">
                <a:solidFill>
                  <a:srgbClr val="001D35"/>
                </a:solidFill>
                <a:effectLst/>
                <a:latin typeface="Google Sans"/>
              </a:rPr>
              <a:t>million</a:t>
            </a:r>
            <a:endParaRPr lang="en-US" sz="4400" b="1" dirty="0">
              <a:latin typeface="Google Sans"/>
            </a:endParaRPr>
          </a:p>
        </p:txBody>
      </p:sp>
      <p:pic>
        <p:nvPicPr>
          <p:cNvPr id="26" name="Graphic 25" descr="Soccer Goal with solid fill">
            <a:extLst>
              <a:ext uri="{FF2B5EF4-FFF2-40B4-BE49-F238E27FC236}">
                <a16:creationId xmlns:a16="http://schemas.microsoft.com/office/drawing/2014/main" id="{35C790B2-CCA5-B2FE-58A4-4E3CBEEAF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6548" y="2971800"/>
            <a:ext cx="2599575" cy="259957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042F0CF-5A87-DB73-70C1-F26DD42EBDC6}"/>
              </a:ext>
            </a:extLst>
          </p:cNvPr>
          <p:cNvGrpSpPr/>
          <p:nvPr/>
        </p:nvGrpSpPr>
        <p:grpSpPr>
          <a:xfrm>
            <a:off x="9006548" y="182462"/>
            <a:ext cx="2347913" cy="2278875"/>
            <a:chOff x="157162" y="2971800"/>
            <a:chExt cx="2347913" cy="2278875"/>
          </a:xfrm>
        </p:grpSpPr>
        <p:pic>
          <p:nvPicPr>
            <p:cNvPr id="24" name="Graphic 23" descr="Soccer with solid fill">
              <a:extLst>
                <a:ext uri="{FF2B5EF4-FFF2-40B4-BE49-F238E27FC236}">
                  <a16:creationId xmlns:a16="http://schemas.microsoft.com/office/drawing/2014/main" id="{B2A2032E-E40E-6087-2E7D-7B0D54826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7162" y="2971800"/>
              <a:ext cx="2278875" cy="2278875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9D5F65-AADB-EAB6-61F0-3F1755A5A898}"/>
                </a:ext>
              </a:extLst>
            </p:cNvPr>
            <p:cNvSpPr/>
            <p:nvPr/>
          </p:nvSpPr>
          <p:spPr>
            <a:xfrm>
              <a:off x="1941196" y="4726305"/>
              <a:ext cx="369570" cy="381000"/>
            </a:xfrm>
            <a:prstGeom prst="ellipse">
              <a:avLst/>
            </a:prstGeom>
            <a:solidFill>
              <a:srgbClr val="D0E1E8"/>
            </a:solidFill>
            <a:ln>
              <a:solidFill>
                <a:srgbClr val="D2E1E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 descr="Soccer ball with solid fill">
              <a:extLst>
                <a:ext uri="{FF2B5EF4-FFF2-40B4-BE49-F238E27FC236}">
                  <a16:creationId xmlns:a16="http://schemas.microsoft.com/office/drawing/2014/main" id="{A91B27A6-C3C0-AECC-2FE4-41B3BF812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85664" y="4487894"/>
              <a:ext cx="619411" cy="619411"/>
            </a:xfrm>
            <a:prstGeom prst="rect">
              <a:avLst/>
            </a:prstGeom>
          </p:spPr>
        </p:pic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B2D8B5C7-6464-D0CA-AA7C-46C33601F6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7438" y="628650"/>
            <a:ext cx="3955826" cy="400928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5E8A05B-123A-D793-4084-4AED144C59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7550" y="1695208"/>
            <a:ext cx="2676899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DFFADB0-B98E-EF31-62B8-5EC856B06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5400" y="962025"/>
            <a:ext cx="1557337" cy="3313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C5CE61-416E-AEC6-30D7-DBC15EA4F22C}"/>
              </a:ext>
            </a:extLst>
          </p:cNvPr>
          <p:cNvSpPr txBox="1"/>
          <p:nvPr/>
        </p:nvSpPr>
        <p:spPr>
          <a:xfrm>
            <a:off x="442317" y="4275508"/>
            <a:ext cx="31825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 Postecoglou</a:t>
            </a:r>
          </a:p>
        </p:txBody>
      </p:sp>
      <p:pic>
        <p:nvPicPr>
          <p:cNvPr id="11" name="Picture 10" descr="A person in a suit&#10;&#10;AI-generated content may be incorrect.">
            <a:extLst>
              <a:ext uri="{FF2B5EF4-FFF2-40B4-BE49-F238E27FC236}">
                <a16:creationId xmlns:a16="http://schemas.microsoft.com/office/drawing/2014/main" id="{C3C3870A-615D-D4E0-D94B-4B691A98C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355014"/>
            <a:ext cx="26765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rock looking at a large cross&#10;&#10;AI-generated content may be incorrect.">
            <a:extLst>
              <a:ext uri="{FF2B5EF4-FFF2-40B4-BE49-F238E27FC236}">
                <a16:creationId xmlns:a16="http://schemas.microsoft.com/office/drawing/2014/main" id="{EE9D4687-A7E3-E427-9A74-4434BCC045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AD15C5-52FC-404C-BAE5-D399334FD485}"/>
              </a:ext>
            </a:extLst>
          </p:cNvPr>
          <p:cNvSpPr txBox="1"/>
          <p:nvPr/>
        </p:nvSpPr>
        <p:spPr>
          <a:xfrm>
            <a:off x="322942" y="181820"/>
            <a:ext cx="73188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What in the World, God….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DB936-5D97-AD90-C67D-7345FCBE239C}"/>
              </a:ext>
            </a:extLst>
          </p:cNvPr>
          <p:cNvSpPr txBox="1"/>
          <p:nvPr/>
        </p:nvSpPr>
        <p:spPr>
          <a:xfrm>
            <a:off x="322943" y="5639920"/>
            <a:ext cx="61649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</a:t>
            </a:r>
          </a:p>
        </p:txBody>
      </p:sp>
    </p:spTree>
    <p:extLst>
      <p:ext uri="{BB962C8B-B14F-4D97-AF65-F5344CB8AC3E}">
        <p14:creationId xmlns:p14="http://schemas.microsoft.com/office/powerpoint/2010/main" val="8157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718BAA-3AC1-9BF3-D304-6143E8927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6FD433-299A-99D8-B36A-7315029A5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31111"/>
              </p:ext>
            </p:extLst>
          </p:nvPr>
        </p:nvGraphicFramePr>
        <p:xfrm>
          <a:off x="0" y="0"/>
          <a:ext cx="12191999" cy="6856095"/>
        </p:xfrm>
        <a:graphic>
          <a:graphicData uri="http://schemas.openxmlformats.org/drawingml/2006/table">
            <a:tbl>
              <a:tblPr/>
              <a:tblGrid>
                <a:gridCol w="1677798">
                  <a:extLst>
                    <a:ext uri="{9D8B030D-6E8A-4147-A177-3AD203B41FA5}">
                      <a16:colId xmlns:a16="http://schemas.microsoft.com/office/drawing/2014/main" val="3956021204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3126088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6984759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589784567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Habakkuk: Babylon</a:t>
                      </a:r>
                      <a:r>
                        <a:rPr kumimoji="1" lang="uk-UA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Destruction</a:t>
                      </a:r>
                      <a:endParaRPr lang="en-US" sz="2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Judah:  612 – 586 BC (some believe 607-605 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5965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Challenged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Doubting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8579223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Inactivity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037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5815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Why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aren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 you judging Judah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sin, God?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 will.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Judah with the </a:t>
                      </a:r>
                      <a:r>
                        <a:rPr kumimoji="0" lang="en-US" sz="2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Babylonians!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Arial Black" panose="020B0A040201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Arial Black" panose="020B0A040201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Arial Black" panose="020B0A040201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58600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1:5-11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Problem:  Faith Troubled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762607"/>
                  </a:ext>
                </a:extLst>
              </a:tr>
            </a:tbl>
          </a:graphicData>
        </a:graphic>
      </p:graphicFrame>
      <p:pic>
        <p:nvPicPr>
          <p:cNvPr id="6" name="Picture 5" descr="A person standing on a rock&#10;&#10;AI-generated content may be incorrect.">
            <a:extLst>
              <a:ext uri="{FF2B5EF4-FFF2-40B4-BE49-F238E27FC236}">
                <a16:creationId xmlns:a16="http://schemas.microsoft.com/office/drawing/2014/main" id="{EA9522A0-3313-CAC1-FFD3-35BA83BE18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022" y="2437722"/>
            <a:ext cx="6972907" cy="392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FC23A8-82EE-7DAA-0444-88FA0C439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05ECC0-9FEF-23A7-EFFC-BF62E3954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42144"/>
              </p:ext>
            </p:extLst>
          </p:nvPr>
        </p:nvGraphicFramePr>
        <p:xfrm>
          <a:off x="0" y="0"/>
          <a:ext cx="12191999" cy="6856095"/>
        </p:xfrm>
        <a:graphic>
          <a:graphicData uri="http://schemas.openxmlformats.org/drawingml/2006/table">
            <a:tbl>
              <a:tblPr/>
              <a:tblGrid>
                <a:gridCol w="1677798">
                  <a:extLst>
                    <a:ext uri="{9D8B030D-6E8A-4147-A177-3AD203B41FA5}">
                      <a16:colId xmlns:a16="http://schemas.microsoft.com/office/drawing/2014/main" val="3956021204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3126088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6984759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589784567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Habakkuk: Babylon</a:t>
                      </a:r>
                      <a:r>
                        <a:rPr kumimoji="1" lang="uk-UA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Destruction</a:t>
                      </a:r>
                      <a:endParaRPr lang="en-US" sz="2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Judah:  612 – 586 BC (some believe 607-605 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5965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Challenged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Doubting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Debating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8579223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2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Inactivity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Inconsistency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037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5815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Why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aren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 you judging Judah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sin, God?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 will.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Judah with the </a:t>
                      </a:r>
                      <a:r>
                        <a:rPr kumimoji="0" lang="en-US" sz="2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Babylonians!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But can you use a nation more wicked than Judah?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Sure, but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them too.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Arial Black" panose="020B0A040201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Arial Black" panose="020B0A040201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Arial Black" panose="020B0A040201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58600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1:5-11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1:12–2:1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2:2-20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Problem:  Faith Troubled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Resolution: Faith Triumphant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762607"/>
                  </a:ext>
                </a:extLst>
              </a:tr>
            </a:tbl>
          </a:graphicData>
        </a:graphic>
      </p:graphicFrame>
      <p:pic>
        <p:nvPicPr>
          <p:cNvPr id="5" name="Picture 4" descr="A person standing on a rock&#10;&#10;AI-generated content may be incorrect.">
            <a:extLst>
              <a:ext uri="{FF2B5EF4-FFF2-40B4-BE49-F238E27FC236}">
                <a16:creationId xmlns:a16="http://schemas.microsoft.com/office/drawing/2014/main" id="{5A0028C9-CF40-467A-CF8D-B6B570083C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292" y="3599432"/>
            <a:ext cx="5662618" cy="318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6684</TotalTime>
  <Words>4279</Words>
  <Application>Microsoft Macintosh PowerPoint</Application>
  <PresentationFormat>Widescreen</PresentationFormat>
  <Paragraphs>312</Paragraphs>
  <Slides>42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Google Sans</vt:lpstr>
      <vt:lpstr>ＭＳ Ｐゴシック</vt:lpstr>
      <vt:lpstr>system-ui</vt:lpstr>
      <vt:lpstr>Aptos</vt:lpstr>
      <vt:lpstr>Aptos Narrow</vt:lpstr>
      <vt:lpstr>Aptos Slab Black</vt:lpstr>
      <vt:lpstr>Arial</vt:lpstr>
      <vt:lpstr>Arial Black</vt:lpstr>
      <vt:lpstr>Arial Rounded MT Bold</vt:lpstr>
      <vt:lpstr>Courier New</vt:lpstr>
      <vt:lpstr>Stencil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OT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Lyle</dc:creator>
  <cp:lastModifiedBy>Rick Griffith</cp:lastModifiedBy>
  <cp:revision>5</cp:revision>
  <dcterms:created xsi:type="dcterms:W3CDTF">2025-10-09T06:42:42Z</dcterms:created>
  <dcterms:modified xsi:type="dcterms:W3CDTF">2025-10-30T21:52:11Z</dcterms:modified>
</cp:coreProperties>
</file>