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51"/>
  </p:notesMasterIdLst>
  <p:sldIdLst>
    <p:sldId id="306" r:id="rId3"/>
    <p:sldId id="263" r:id="rId4"/>
    <p:sldId id="259" r:id="rId5"/>
    <p:sldId id="257" r:id="rId6"/>
    <p:sldId id="270" r:id="rId7"/>
    <p:sldId id="271" r:id="rId8"/>
    <p:sldId id="274" r:id="rId9"/>
    <p:sldId id="272" r:id="rId10"/>
    <p:sldId id="273" r:id="rId11"/>
    <p:sldId id="256" r:id="rId12"/>
    <p:sldId id="275" r:id="rId13"/>
    <p:sldId id="276" r:id="rId14"/>
    <p:sldId id="261" r:id="rId15"/>
    <p:sldId id="277" r:id="rId16"/>
    <p:sldId id="278" r:id="rId17"/>
    <p:sldId id="260" r:id="rId18"/>
    <p:sldId id="279" r:id="rId19"/>
    <p:sldId id="262" r:id="rId20"/>
    <p:sldId id="267" r:id="rId21"/>
    <p:sldId id="268" r:id="rId22"/>
    <p:sldId id="264" r:id="rId23"/>
    <p:sldId id="280" r:id="rId24"/>
    <p:sldId id="281" r:id="rId25"/>
    <p:sldId id="286" r:id="rId26"/>
    <p:sldId id="282" r:id="rId27"/>
    <p:sldId id="291" r:id="rId28"/>
    <p:sldId id="290" r:id="rId29"/>
    <p:sldId id="292" r:id="rId30"/>
    <p:sldId id="293" r:id="rId31"/>
    <p:sldId id="299" r:id="rId32"/>
    <p:sldId id="298" r:id="rId33"/>
    <p:sldId id="294" r:id="rId34"/>
    <p:sldId id="289" r:id="rId35"/>
    <p:sldId id="283" r:id="rId36"/>
    <p:sldId id="295" r:id="rId37"/>
    <p:sldId id="296" r:id="rId38"/>
    <p:sldId id="297" r:id="rId39"/>
    <p:sldId id="300" r:id="rId40"/>
    <p:sldId id="301" r:id="rId41"/>
    <p:sldId id="287" r:id="rId42"/>
    <p:sldId id="284" r:id="rId43"/>
    <p:sldId id="302" r:id="rId44"/>
    <p:sldId id="303" r:id="rId45"/>
    <p:sldId id="304" r:id="rId46"/>
    <p:sldId id="288" r:id="rId47"/>
    <p:sldId id="305" r:id="rId48"/>
    <p:sldId id="391" r:id="rId49"/>
    <p:sldId id="39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D08"/>
    <a:srgbClr val="100F0A"/>
    <a:srgbClr val="6F532B"/>
    <a:srgbClr val="F5E6CC"/>
    <a:srgbClr val="21190D"/>
    <a:srgbClr val="4E3B1E"/>
    <a:srgbClr val="3C2B0C"/>
    <a:srgbClr val="E4BD76"/>
    <a:srgbClr val="F2E8D5"/>
    <a:srgbClr val="EED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17297-D9E4-4B48-B3B3-247140A09E3A}" v="468" dt="2025-10-12T00:08:27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5"/>
    <p:restoredTop sz="76039" autoAdjust="0"/>
  </p:normalViewPr>
  <p:slideViewPr>
    <p:cSldViewPr snapToGrid="0">
      <p:cViewPr varScale="1">
        <p:scale>
          <a:sx n="68" d="100"/>
          <a:sy n="68" d="100"/>
        </p:scale>
        <p:origin x="224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70B-CBAD-453F-87F4-6B0259143AD7}" type="datetimeFigureOut">
              <a:rPr lang="en-US" smtClean="0"/>
              <a:t>10/12/25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D5493-489B-4DF4-B7D4-77D847E82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5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7DFB3-1226-9359-A782-701AAB54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A2CCCC-5E88-8840-9E9F-64ED3F5C5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69923-0966-E6F1-8F74-810F9B6E6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5B34A-E4A7-8620-F007-B0CDB11BC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76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Preaching (o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93FF4-520F-D39E-DD38-6618AE853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A4AB2-F86B-00C7-DA15-8CD5F6024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44ABC-A3D1-7CB7-10A7-E0DC7035B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D43C5-775B-37DC-843A-A9D7DF63B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8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0AD1-A087-A399-BBF3-DA3C0E233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226E8-6EAD-9F52-BB9A-CFCF544F9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E42B3-D8CC-419D-8F96-1002E5724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4E5F3-AC02-2CF4-67E2-3115DE272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0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3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5C1E5-085C-4DDC-957C-2318C8BB9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114EB-EF35-7235-BEE5-C71554775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8D859-6E53-A319-F502-DE0E78099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E95E-EFB7-3AF4-7944-7C4C09B15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1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https://en.wikipedia.org/wiki/Giant_Rock#/media/File:Giant_Rock-1.jpg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 BY-SA 4.0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3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https://picryl.com/media/brooklyn-museum-the-wise-virgins-les-vierges-sages-james-tissot-08aa3d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51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https://www.whctemple.org/event/release-the-hostages-rally/2024-01-14/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3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3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76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5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538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717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8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76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686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46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559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6456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206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ilhouette of a person standing on a cliff&#10;&#10;AI-generated content may be incorrect.">
            <a:extLst>
              <a:ext uri="{FF2B5EF4-FFF2-40B4-BE49-F238E27FC236}">
                <a16:creationId xmlns:a16="http://schemas.microsoft.com/office/drawing/2014/main" id="{E5EF28FE-DF01-AD37-2CE7-BD7F31190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20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33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38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middle east&#10;&#10;AI-generated content may be incorrect.">
            <a:extLst>
              <a:ext uri="{FF2B5EF4-FFF2-40B4-BE49-F238E27FC236}">
                <a16:creationId xmlns:a16="http://schemas.microsoft.com/office/drawing/2014/main" id="{1128E746-C459-28FD-C773-672776047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map of the middle east&#10;&#10;AI-generated content may be incorrect.">
            <a:extLst>
              <a:ext uri="{FF2B5EF4-FFF2-40B4-BE49-F238E27FC236}">
                <a16:creationId xmlns:a16="http://schemas.microsoft.com/office/drawing/2014/main" id="{F21F1582-1055-F7E3-927F-1D33D48D0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1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F5E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6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119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oss in the sky&#10;&#10;AI-generated content may be incorrect.">
            <a:extLst>
              <a:ext uri="{FF2B5EF4-FFF2-40B4-BE49-F238E27FC236}">
                <a16:creationId xmlns:a16="http://schemas.microsoft.com/office/drawing/2014/main" id="{9836B2FC-6DF7-79C4-C4E5-5E9FE406F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42" y="84842"/>
            <a:ext cx="3545839" cy="53187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1623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0E0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ross above a tower&#10;&#10;AI-generated content may be incorrect.">
            <a:extLst>
              <a:ext uri="{FF2B5EF4-FFF2-40B4-BE49-F238E27FC236}">
                <a16:creationId xmlns:a16="http://schemas.microsoft.com/office/drawing/2014/main" id="{D0110EA9-E9CE-E2F7-24F4-103CB01CD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4705" y="-1"/>
            <a:ext cx="4677295" cy="685800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88041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2119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79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2" r:id="rId7"/>
    <p:sldLayoutId id="2147483657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29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CA681-7B95-0E7E-40D1-BB32D26E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F233F4-8213-DBD6-87AE-8C10F494DA63}"/>
              </a:ext>
            </a:extLst>
          </p:cNvPr>
          <p:cNvSpPr txBox="1"/>
          <p:nvPr/>
        </p:nvSpPr>
        <p:spPr>
          <a:xfrm>
            <a:off x="322942" y="181820"/>
            <a:ext cx="7318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 1:12 – 2:1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CF886-9186-2636-1E37-9387ABB07B42}"/>
              </a:ext>
            </a:extLst>
          </p:cNvPr>
          <p:cNvSpPr txBox="1"/>
          <p:nvPr/>
        </p:nvSpPr>
        <p:spPr>
          <a:xfrm>
            <a:off x="336571" y="1048764"/>
            <a:ext cx="120541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AAD9B6-C654-D7C2-D3E9-E3D67D4CA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44197"/>
            <a:ext cx="12192000" cy="141380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Manik Corea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6542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1377441-C27D-82D7-D6BC-BDFD17203F6E}"/>
              </a:ext>
            </a:extLst>
          </p:cNvPr>
          <p:cNvSpPr/>
          <p:nvPr/>
        </p:nvSpPr>
        <p:spPr>
          <a:xfrm>
            <a:off x="2125004" y="3952457"/>
            <a:ext cx="368260" cy="37226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67E6BF-B2DD-7509-0DDE-F1B212BE904A}"/>
              </a:ext>
            </a:extLst>
          </p:cNvPr>
          <p:cNvSpPr/>
          <p:nvPr/>
        </p:nvSpPr>
        <p:spPr>
          <a:xfrm>
            <a:off x="2359677" y="3965565"/>
            <a:ext cx="368260" cy="37226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F7771-2FC3-67B4-320D-D967FA01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72" y="3025443"/>
            <a:ext cx="11243119" cy="1927392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4AA23E0E-13F8-81D7-EF6D-C86132C7B02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24448" y="5103765"/>
            <a:ext cx="1858963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A2AC1BE-C545-4D80-DA74-46E78D450E6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314131" y="5103764"/>
            <a:ext cx="1690687" cy="461962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0F67929-1766-EBAD-E4D4-2BC5A9DE99F7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601847" y="4938820"/>
            <a:ext cx="1150938" cy="420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Exodus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3D91DD09-941C-4CC9-20E6-7490971F40A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279646" y="4968828"/>
            <a:ext cx="1263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Judges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1687D3C0-EBE6-4E46-6CFC-2FB87849C61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047335" y="5103764"/>
            <a:ext cx="177482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Conquests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2EC0B37B-466D-4ED3-0CFF-E815DCED2FD5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088565" y="5325177"/>
            <a:ext cx="2560638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United Kingdom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7CBDD66E-2D28-7AC4-2C60-3BBCB0C08F55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725748" y="5447452"/>
            <a:ext cx="271462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Divided Kingdom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E2A22546-D1A4-BB47-51BB-FDA8B938714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544618" y="5245619"/>
            <a:ext cx="149383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Captivity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D6F5FB59-30A6-FE5E-F2B6-FAA775BE09C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39911" y="5163222"/>
            <a:ext cx="1895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Restoration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603E71FC-E3D0-9952-C79B-158CA215FB74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767308" y="5032684"/>
            <a:ext cx="19240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Silent Years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BD3F51E4-F658-67A3-7957-D9FCB58751A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138167" y="4863412"/>
            <a:ext cx="1260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38BADD8A-E9D3-57B8-C3DC-D6E85B36E9B4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785932" y="4905325"/>
            <a:ext cx="1517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B89ECBE1-D968-C4E6-F65B-1213466EC63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23148" y="2489899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Eternity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60657607-4254-2832-CAD7-137E5F978C17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69703" y="2453698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Creation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65A9B150-56F1-5A06-82CD-9EDAA6C7A76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310739" y="2514323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Fall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6FDAE997-22AD-6CAC-AF61-38C3F376886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583800" y="253783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Flood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04786926-EC28-D09F-3584-4F600FEF4608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997169" y="251972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Babel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D11846AB-79BB-BBE3-9316-D02FE0263D0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056605" y="2790795"/>
            <a:ext cx="118494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Abraham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4C4E17B1-8FAB-048D-033E-E33BAFB4FFB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398905" y="291211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Isaac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A7773877-540B-7CA4-8EB7-BD2866E88F6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609490" y="2934496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Jacob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9DD38BA7-DDC0-05DC-40E0-B29E63E939B5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835027" y="2894809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Joseph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80D3A29F-986F-6498-4B28-A6200F1BDA19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3538640" y="2421933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Moses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F656FDF5-24DC-F6A1-B6ED-EA06632E392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4173007" y="2462761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Joshua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C93D39F4-33E6-3C59-4DD7-EDB296B7CA1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110740" y="2369237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Cycles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455231C5-8A9D-03BA-8D70-85A65E041228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893923" y="2414900"/>
            <a:ext cx="107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S • D • S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DF1E57B6-0E76-CD38-DE68-BB1989251CFD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425291" y="2443190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(R)  &amp; I (J)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8EBAE70B-8CBE-259F-B3B7-97696DD9D4B4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022255" y="2492555"/>
            <a:ext cx="1505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(B) &amp; I (A)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021BE580-AC12-A6E2-6F84-9B1C7CCEE5F4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967100" y="2417512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Z • E • N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DF34CC40-8F90-F925-3BEB-4FE3712FB499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8406130" y="2547244"/>
            <a:ext cx="1472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P • G • H • R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2231D929-DCB1-CB1D-B0F0-CC8A20425ED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9135682" y="2401670"/>
            <a:ext cx="1372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Coming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C4E8DD72-770E-F4E4-6615-04A1B1408219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196546" y="2610630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Coming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FF22ECA7-599B-E1E2-A711-D710847D4D7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706468" y="3484177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1000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E7532B29-83F4-FE1F-B3B3-781EA650E43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1032989" y="2398929"/>
            <a:ext cx="10438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Eternity</a:t>
            </a:r>
          </a:p>
        </p:txBody>
      </p:sp>
      <p:sp>
        <p:nvSpPr>
          <p:cNvPr id="38" name="Text Box 52">
            <a:extLst>
              <a:ext uri="{FF2B5EF4-FFF2-40B4-BE49-F238E27FC236}">
                <a16:creationId xmlns:a16="http://schemas.microsoft.com/office/drawing/2014/main" id="{6756F182-FCCF-486F-8916-867DB54C1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76" y="6479696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5462E5-FC0B-3C08-57CC-EA2E98058A7C}"/>
              </a:ext>
            </a:extLst>
          </p:cNvPr>
          <p:cNvGrpSpPr/>
          <p:nvPr/>
        </p:nvGrpSpPr>
        <p:grpSpPr>
          <a:xfrm>
            <a:off x="9497092" y="3892555"/>
            <a:ext cx="823482" cy="413953"/>
            <a:chOff x="10128448" y="1232283"/>
            <a:chExt cx="609404" cy="41395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A8EE27-8A46-CA85-0CCC-4DA29520CF25}"/>
                </a:ext>
              </a:extLst>
            </p:cNvPr>
            <p:cNvSpPr/>
            <p:nvPr/>
          </p:nvSpPr>
          <p:spPr bwMode="auto">
            <a:xfrm>
              <a:off x="10128448" y="1293772"/>
              <a:ext cx="609404" cy="311794"/>
            </a:xfrm>
            <a:prstGeom prst="rect">
              <a:avLst/>
            </a:prstGeom>
            <a:solidFill>
              <a:schemeClr val="bg1"/>
            </a:solidFill>
            <a:ln w="38100" cap="sq" cmpd="sng" algn="ctr">
              <a:solidFill>
                <a:srgbClr val="04050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6A5AD6-149A-1F5B-16FA-8B108D48982B}"/>
                </a:ext>
              </a:extLst>
            </p:cNvPr>
            <p:cNvSpPr/>
            <p:nvPr/>
          </p:nvSpPr>
          <p:spPr bwMode="auto">
            <a:xfrm>
              <a:off x="10188965" y="1232283"/>
              <a:ext cx="479543" cy="413953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Times New Roman" charset="0"/>
                </a:rPr>
                <a:t>1990+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ADAE5D3-42B7-F99C-3983-3912970EC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195072"/>
            <a:ext cx="10153650" cy="285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9D25AE4-5DF0-F369-8741-DF3E11BE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83843" y="1202774"/>
            <a:ext cx="260003" cy="285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9A4BF12-60C2-813C-53C3-041381817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35987" y="1202774"/>
            <a:ext cx="260003" cy="285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2CB499B-2B45-07CA-CA53-BA0A57CF2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84642" y="1209464"/>
            <a:ext cx="260003" cy="285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188EC20-D97F-8C61-CC43-8915266C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292654" y="1209464"/>
            <a:ext cx="260003" cy="285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4ADC68B-EA9A-05C0-CE19-486104E9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329440" y="1202132"/>
            <a:ext cx="274666" cy="285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92EBDF8-C489-31AF-5A5B-360070941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81468" y="1202132"/>
            <a:ext cx="274666" cy="285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F3F3415-5ED8-7AB4-3BAD-5C2B87E83C73}"/>
              </a:ext>
            </a:extLst>
          </p:cNvPr>
          <p:cNvSpPr txBox="1"/>
          <p:nvPr/>
        </p:nvSpPr>
        <p:spPr>
          <a:xfrm>
            <a:off x="789149" y="738767"/>
            <a:ext cx="12330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1-11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C52C00-1D72-BB37-80C7-3ABA1015E9E9}"/>
              </a:ext>
            </a:extLst>
          </p:cNvPr>
          <p:cNvSpPr txBox="1"/>
          <p:nvPr/>
        </p:nvSpPr>
        <p:spPr>
          <a:xfrm>
            <a:off x="2125004" y="736700"/>
            <a:ext cx="1404156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华文楷体"/>
                <a:cs typeface="Arial"/>
              </a:rPr>
              <a:t>Genesis 12-50</a:t>
            </a:r>
            <a:endParaRPr lang="en-US" sz="1400" b="1" spc="-70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华文楷体"/>
              <a:cs typeface="Arial"/>
            </a:endParaRP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77B6C5B6-1C6B-66A0-FD50-F3860A70F980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181128" y="783069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Judges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1B2BD611-F511-B40B-91C2-4BABB1E5D14F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35390" y="875637"/>
            <a:ext cx="4828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Ezra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64D5E04F-86AD-8272-C63C-463CA26E3CB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8203489" y="850704"/>
            <a:ext cx="6238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Esther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813BCB57-6318-3E7A-88C3-9594A9FE12BC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931153" y="722175"/>
            <a:ext cx="7970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Numbers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C9953A0-CE2F-1416-3A57-B96E2F40C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96010" y="1196211"/>
            <a:ext cx="260003" cy="285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B6DC765-0CF3-0239-380C-2C20444E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61827" y="1196211"/>
            <a:ext cx="260003" cy="28575"/>
          </a:xfrm>
          <a:prstGeom prst="rect">
            <a:avLst/>
          </a:prstGeom>
        </p:spPr>
      </p:pic>
      <p:sp>
        <p:nvSpPr>
          <p:cNvPr id="59" name="Text Box 7">
            <a:extLst>
              <a:ext uri="{FF2B5EF4-FFF2-40B4-BE49-F238E27FC236}">
                <a16:creationId xmlns:a16="http://schemas.microsoft.com/office/drawing/2014/main" id="{52D7D507-8BE6-2B69-8D33-EE856115D18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078057" y="601113"/>
            <a:ext cx="1095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Deuteronomy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5CD461DB-BFC1-5F82-41F1-4D610617CC06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734956" y="721471"/>
            <a:ext cx="7954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Leviticus</a:t>
            </a:r>
          </a:p>
        </p:txBody>
      </p:sp>
      <p:sp>
        <p:nvSpPr>
          <p:cNvPr id="61" name="Text Box 7">
            <a:extLst>
              <a:ext uri="{FF2B5EF4-FFF2-40B4-BE49-F238E27FC236}">
                <a16:creationId xmlns:a16="http://schemas.microsoft.com/office/drawing/2014/main" id="{CAC485CF-2DF2-1218-1299-D16289451A93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508880" y="769467"/>
            <a:ext cx="6960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Exodus</a:t>
            </a: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3EB57B97-ADE3-BE48-8CE8-95F3F8110F8A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455748" y="797499"/>
            <a:ext cx="5068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Ruth</a:t>
            </a:r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62BFA175-D9E2-F3E7-1D88-BAA717DABE03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620202" y="770821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Joshua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A94E9B9F-D832-04F8-37E6-48AADA3E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" y="38665"/>
            <a:ext cx="75463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--------------------------------------------------------------------------1 &amp; 2 Chronicles ----------------------------------------------------------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A1A12BF-CB87-1120-B101-382392E3B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41866" y="1190931"/>
            <a:ext cx="260003" cy="28575"/>
          </a:xfrm>
          <a:prstGeom prst="rect">
            <a:avLst/>
          </a:prstGeom>
        </p:spPr>
      </p:pic>
      <p:sp>
        <p:nvSpPr>
          <p:cNvPr id="66" name="Text Box 7">
            <a:extLst>
              <a:ext uri="{FF2B5EF4-FFF2-40B4-BE49-F238E27FC236}">
                <a16:creationId xmlns:a16="http://schemas.microsoft.com/office/drawing/2014/main" id="{79A0D5C6-112C-8611-E760-9472B6E2F0A4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978013" y="719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Samuel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B199864E-CF8F-1D8E-9C53-7238935E77E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134703" y="719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Samuel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29F0C493-18BE-642B-D36F-F7C587EE213E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343187" y="764891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Kings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43CF15ED-1CDF-2A3B-0BC6-EF46A00F488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282623" y="751446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Kings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30E0C0E2-BB0A-BD54-162A-0F9210D93DB1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99591" y="719719"/>
            <a:ext cx="8595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Nehemiah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5432CFC-96CD-D896-BF0A-0CF4FF43ECD7}"/>
              </a:ext>
            </a:extLst>
          </p:cNvPr>
          <p:cNvSpPr txBox="1"/>
          <p:nvPr/>
        </p:nvSpPr>
        <p:spPr>
          <a:xfrm>
            <a:off x="1797130" y="1428285"/>
            <a:ext cx="222723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2,000 BC</a:t>
            </a:r>
          </a:p>
        </p:txBody>
      </p:sp>
    </p:spTree>
    <p:extLst>
      <p:ext uri="{BB962C8B-B14F-4D97-AF65-F5344CB8AC3E}">
        <p14:creationId xmlns:p14="http://schemas.microsoft.com/office/powerpoint/2010/main" val="7990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4B107-2560-D9D1-609E-1E2B2E161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F3CAE28-1129-9AA4-FE8E-7DD692A4D746}"/>
              </a:ext>
            </a:extLst>
          </p:cNvPr>
          <p:cNvSpPr/>
          <p:nvPr/>
        </p:nvSpPr>
        <p:spPr>
          <a:xfrm>
            <a:off x="6096000" y="3668843"/>
            <a:ext cx="413559" cy="9172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53BD4-3710-F8C1-E839-C6BB31CF3E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72" y="3025443"/>
            <a:ext cx="11243119" cy="1927392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C023AC5B-BDB0-0CF3-E55A-69659144C89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24448" y="5103765"/>
            <a:ext cx="1858963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3A72C346-E60C-D5A9-EF41-308EB9A061D7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314131" y="5103764"/>
            <a:ext cx="1690687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23261DF0-56E1-6D81-1DB9-663DE2633DA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601847" y="4938820"/>
            <a:ext cx="1150938" cy="420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Exodus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6A1AA097-7AB2-FE18-64F6-844573DD6CB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279646" y="4968828"/>
            <a:ext cx="1263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Judges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B9223094-F579-B383-F978-3C9DB2525961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047335" y="5103764"/>
            <a:ext cx="177482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Conquests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4682353F-9C03-EC8E-23BB-1B13C06FE166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088565" y="5325177"/>
            <a:ext cx="2560638" cy="461962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United Kingdom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E397B5BE-445C-827E-033F-AD9280B56415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725748" y="5447452"/>
            <a:ext cx="271462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Divided Kingdom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41F1FEF9-7494-F590-F6D0-4C4A5CF020DD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544618" y="5245619"/>
            <a:ext cx="149383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Captivity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D4EC8751-090B-B756-96BA-08824D30A6C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39911" y="5163222"/>
            <a:ext cx="1895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Restoration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48A5835F-279A-548C-2E62-BAFBDCDBEA1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767308" y="5032684"/>
            <a:ext cx="19240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Silent Years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B0B5FFA1-F26C-54D1-4BCB-6C9FB7A4A72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138167" y="4863412"/>
            <a:ext cx="1260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2E8855BA-8622-80DA-D43D-6E795776072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785932" y="4905325"/>
            <a:ext cx="1517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F8C0F4DA-5BF6-6AA6-C9C1-095B05916CC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23148" y="2489899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Eternity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D2B219B4-C24C-A351-5D84-48DA8F4ADEE8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69703" y="2453698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Creation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A1DE67A9-B83B-49F8-E88A-71593E80EAE8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310739" y="2514323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Fall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367F7A1D-63C7-860C-7A47-799ADC63452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583800" y="253783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Flood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F1B42CED-3971-2DA1-45AA-49F0E196BF24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997169" y="251972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Babel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5BB12897-4C38-6BEB-A1DF-2AA2CE711534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056605" y="2790795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Abraham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3F86C0E6-FFC5-4CDA-5702-F1B85B66890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398905" y="291211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Isaac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16B9765C-7B87-55E8-01BB-D99D8210F7DF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609490" y="2934496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Jacob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9893E7C1-4E81-F420-A0B6-53B5A6B5C58F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835027" y="2894809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Joseph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1FA2E73D-A1F2-4BFC-D1FC-C741BD479A5D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3538640" y="2421933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Moses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5F24EC0F-E90C-FC29-3EC3-AF36DE5D5978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4173007" y="2462761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Joshua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60DCF1E4-8446-14C8-FDFE-EA2DD02A331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110740" y="2369237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Cycles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92405BE8-1825-9D74-417D-059BE56E350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893923" y="2414900"/>
            <a:ext cx="107593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S • D • S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605B79B4-0A5E-D18D-9DFA-452C8C584EA5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425291" y="2443190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(R)  &amp; I (J)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512D8D48-0D5D-17E8-559A-948F6C9A6844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022255" y="2492555"/>
            <a:ext cx="1505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(B) &amp; I (A)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FA9C1759-0C12-B8B8-18DD-AFE72F1551FB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967100" y="2417512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Z • E • N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87870772-082D-336A-20F2-8D8F59237EB7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8406130" y="2547244"/>
            <a:ext cx="1472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P • G • H • R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E4894F20-7E7C-3216-07F2-71CA1BF72495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9135682" y="2401670"/>
            <a:ext cx="1372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Coming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1BAED315-F863-8CCC-9652-B865FBBA6129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196546" y="2610630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Coming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AF15BF0C-C085-BCDC-FE82-0594EDB72C4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706468" y="3484177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1000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DC508BD3-EBA6-7C67-3F5D-7F271D73E5E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1032989" y="2398929"/>
            <a:ext cx="10438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Eternity</a:t>
            </a:r>
          </a:p>
        </p:txBody>
      </p:sp>
      <p:sp>
        <p:nvSpPr>
          <p:cNvPr id="38" name="Text Box 52">
            <a:extLst>
              <a:ext uri="{FF2B5EF4-FFF2-40B4-BE49-F238E27FC236}">
                <a16:creationId xmlns:a16="http://schemas.microsoft.com/office/drawing/2014/main" id="{E2BF4DA2-CC8F-37B1-00F2-5AD95127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76" y="6479696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5DC86D2-0BBB-4BDB-1167-2574EC31F5FC}"/>
              </a:ext>
            </a:extLst>
          </p:cNvPr>
          <p:cNvGrpSpPr/>
          <p:nvPr/>
        </p:nvGrpSpPr>
        <p:grpSpPr>
          <a:xfrm>
            <a:off x="9497092" y="3892555"/>
            <a:ext cx="823482" cy="413953"/>
            <a:chOff x="10128448" y="1232283"/>
            <a:chExt cx="609404" cy="41395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32071DE-73E6-D86F-9961-C18BD8DDCEC6}"/>
                </a:ext>
              </a:extLst>
            </p:cNvPr>
            <p:cNvSpPr/>
            <p:nvPr/>
          </p:nvSpPr>
          <p:spPr bwMode="auto">
            <a:xfrm>
              <a:off x="10128448" y="1293772"/>
              <a:ext cx="609404" cy="311794"/>
            </a:xfrm>
            <a:prstGeom prst="rect">
              <a:avLst/>
            </a:prstGeom>
            <a:solidFill>
              <a:schemeClr val="bg1"/>
            </a:solidFill>
            <a:ln w="38100" cap="sq" cmpd="sng" algn="ctr">
              <a:solidFill>
                <a:srgbClr val="04050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DB5338-59A4-6E80-FE5D-46F0B6CE0FA3}"/>
                </a:ext>
              </a:extLst>
            </p:cNvPr>
            <p:cNvSpPr/>
            <p:nvPr/>
          </p:nvSpPr>
          <p:spPr bwMode="auto">
            <a:xfrm>
              <a:off x="10188965" y="1232283"/>
              <a:ext cx="479543" cy="413953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Times New Roman" charset="0"/>
                </a:rPr>
                <a:t>1990+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5215ABA9-74BC-6D02-1F70-711EC5A54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195072"/>
            <a:ext cx="10153650" cy="285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A15AE76-8E65-AD48-08FB-96C1693E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83843" y="1202774"/>
            <a:ext cx="260003" cy="285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20ADB2A-E62C-4111-B8FF-9E621837E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35987" y="1202774"/>
            <a:ext cx="260003" cy="285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BD3D86B-C5D6-5F0A-B2FF-127245E4A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84642" y="1209464"/>
            <a:ext cx="260003" cy="285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DAB69B6-003E-A8EF-53F0-A5E93FE87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292654" y="1209464"/>
            <a:ext cx="260003" cy="285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D79DB05-F893-5780-45A1-58D77C524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329440" y="1202132"/>
            <a:ext cx="274666" cy="285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8C6FFB3-61EC-916B-2A41-185DEA27E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81468" y="1202132"/>
            <a:ext cx="274666" cy="285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DF1510C-B7BE-9020-1EB6-B89EED7F6EE2}"/>
              </a:ext>
            </a:extLst>
          </p:cNvPr>
          <p:cNvSpPr txBox="1"/>
          <p:nvPr/>
        </p:nvSpPr>
        <p:spPr>
          <a:xfrm>
            <a:off x="789149" y="738767"/>
            <a:ext cx="12330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1-11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39CA4C-6BF2-8A3F-EE73-634D2394BB63}"/>
              </a:ext>
            </a:extLst>
          </p:cNvPr>
          <p:cNvSpPr txBox="1"/>
          <p:nvPr/>
        </p:nvSpPr>
        <p:spPr>
          <a:xfrm>
            <a:off x="2125004" y="736700"/>
            <a:ext cx="14041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12-50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938D741C-3641-FD7B-4021-19D70306C11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181128" y="783069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Judges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AAC7D351-121B-D442-6277-C580773C450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35390" y="875637"/>
            <a:ext cx="4828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Ezra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723A7706-294C-29A6-25D8-ADB041B4E867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8203489" y="850704"/>
            <a:ext cx="6238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Esther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5FA93774-7C9C-058A-BB59-AF81A5608B4B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931153" y="722175"/>
            <a:ext cx="7970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Numbers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93459A8-4B0F-98D4-E62C-2FFFEB1F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96010" y="1196211"/>
            <a:ext cx="260003" cy="285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A478C3-C0DB-2F35-12ED-02F80B62F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61827" y="1196211"/>
            <a:ext cx="260003" cy="28575"/>
          </a:xfrm>
          <a:prstGeom prst="rect">
            <a:avLst/>
          </a:prstGeom>
        </p:spPr>
      </p:pic>
      <p:sp>
        <p:nvSpPr>
          <p:cNvPr id="59" name="Text Box 7">
            <a:extLst>
              <a:ext uri="{FF2B5EF4-FFF2-40B4-BE49-F238E27FC236}">
                <a16:creationId xmlns:a16="http://schemas.microsoft.com/office/drawing/2014/main" id="{94C7D020-1E54-1F5C-029F-617B09B148D2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078057" y="601113"/>
            <a:ext cx="1095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Deuteronomy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1263F745-C1F3-F242-8DF0-EFB4FBFDEB59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734956" y="721471"/>
            <a:ext cx="7954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Leviticus</a:t>
            </a:r>
          </a:p>
        </p:txBody>
      </p:sp>
      <p:sp>
        <p:nvSpPr>
          <p:cNvPr id="61" name="Text Box 7">
            <a:extLst>
              <a:ext uri="{FF2B5EF4-FFF2-40B4-BE49-F238E27FC236}">
                <a16:creationId xmlns:a16="http://schemas.microsoft.com/office/drawing/2014/main" id="{A51C33AE-2E7C-CE25-207F-33B2689D31DB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508880" y="769467"/>
            <a:ext cx="6960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Exodus</a:t>
            </a: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CC26AA08-0054-8588-0FC6-2005C84683A0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455748" y="797499"/>
            <a:ext cx="5068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Ruth</a:t>
            </a:r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E97977B3-3501-44CE-FBC5-FC5759F46A7B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620202" y="770821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Joshua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D9E88086-D4B2-41FE-8C9C-F71F638A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" y="38665"/>
            <a:ext cx="75463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--------------------------------------------------------------------------1 &amp; 2 Chronicles ----------------------------------------------------------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1DDDCCE-3A6B-9931-F503-E0FB7230E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41866" y="1190931"/>
            <a:ext cx="260003" cy="28575"/>
          </a:xfrm>
          <a:prstGeom prst="rect">
            <a:avLst/>
          </a:prstGeom>
        </p:spPr>
      </p:pic>
      <p:sp>
        <p:nvSpPr>
          <p:cNvPr id="66" name="Text Box 7">
            <a:extLst>
              <a:ext uri="{FF2B5EF4-FFF2-40B4-BE49-F238E27FC236}">
                <a16:creationId xmlns:a16="http://schemas.microsoft.com/office/drawing/2014/main" id="{293EF16A-023A-A025-D23D-BF73C74BD797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978013" y="719711"/>
            <a:ext cx="803425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>
                <a:highlight>
                  <a:srgbClr val="FFFF00"/>
                </a:highlight>
              </a:rPr>
              <a:t>1 Samuel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352B1E62-B1FF-D516-A6A9-FF81E23259EE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134703" y="719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>
                <a:highlight>
                  <a:srgbClr val="FFFF00"/>
                </a:highlight>
              </a:rPr>
              <a:t>2 Samuel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29EEF636-A4B4-1325-9CF8-3DEB91392280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343187" y="764891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Kings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8A60084F-84EB-B26E-939D-978052D4589A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282623" y="751446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Kings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00114CC1-C7EC-05EA-59D3-8E6D3F50F55B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99591" y="719719"/>
            <a:ext cx="8595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Nehemiah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4C3DA0-C4FF-DEB9-5B02-FEB5FAB38758}"/>
              </a:ext>
            </a:extLst>
          </p:cNvPr>
          <p:cNvSpPr txBox="1"/>
          <p:nvPr/>
        </p:nvSpPr>
        <p:spPr>
          <a:xfrm>
            <a:off x="5299981" y="1426287"/>
            <a:ext cx="222723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1,000 BC</a:t>
            </a:r>
          </a:p>
        </p:txBody>
      </p:sp>
    </p:spTree>
    <p:extLst>
      <p:ext uri="{BB962C8B-B14F-4D97-AF65-F5344CB8AC3E}">
        <p14:creationId xmlns:p14="http://schemas.microsoft.com/office/powerpoint/2010/main" val="8281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9600-0814-D7EA-D00B-6E3E21EB5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1729-E6F3-0E46-2DF7-867D6D3EB06D}"/>
              </a:ext>
            </a:extLst>
          </p:cNvPr>
          <p:cNvSpPr/>
          <p:nvPr/>
        </p:nvSpPr>
        <p:spPr>
          <a:xfrm>
            <a:off x="7212488" y="3560984"/>
            <a:ext cx="373328" cy="3670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A07608-529B-02EB-43B6-B2BC55B998C2}"/>
              </a:ext>
            </a:extLst>
          </p:cNvPr>
          <p:cNvSpPr/>
          <p:nvPr/>
        </p:nvSpPr>
        <p:spPr>
          <a:xfrm>
            <a:off x="6669919" y="4281430"/>
            <a:ext cx="407368" cy="31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EF3F0-6D8B-4E44-4BA3-AEE0B29AB2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72" y="3025443"/>
            <a:ext cx="11243119" cy="1927392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C2895380-D812-F321-AF38-9D44E783D7F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24448" y="5103765"/>
            <a:ext cx="1858963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811F13A-08F4-AF29-DD0E-04DAD89D921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314131" y="5103764"/>
            <a:ext cx="1690687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BC24439-F55A-E6F2-9E5A-364F27B5417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601847" y="4938820"/>
            <a:ext cx="1150938" cy="420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Exodus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36A72B47-1FC6-C0AD-C366-6AB001284CD7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279646" y="4968828"/>
            <a:ext cx="1263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Judges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1E791BC-8801-5D8C-37BC-8818135126A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047335" y="5103764"/>
            <a:ext cx="177482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Conquests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7E21E1B9-9CFE-AE7E-B13A-A6F60686E272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088565" y="5325177"/>
            <a:ext cx="2560638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United Kingdom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184B5043-D421-0CA1-041B-6582FF1F5791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725748" y="5447452"/>
            <a:ext cx="2714625" cy="461962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Divided Kingdom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A824BF13-CA7C-6258-6235-17CD81E02E8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544618" y="5245619"/>
            <a:ext cx="1493838" cy="461963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Captivity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36F168BE-D311-ABF8-62E0-3734D8DC110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39911" y="5163222"/>
            <a:ext cx="1895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Restoration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ECAB1444-E09D-D804-9C0B-4DC0DCBD6E4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767308" y="5032684"/>
            <a:ext cx="19240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Silent Years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C458AAD9-81BF-B9E4-2872-698FAFFD3CE2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138167" y="4863412"/>
            <a:ext cx="1260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750265AC-2B0E-00F4-586F-CEC7100CD30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785932" y="4905325"/>
            <a:ext cx="1517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121D9DC8-B892-4D21-1BED-FE1D2E7875E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23148" y="2489899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Eternity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4DAC3A9A-3589-0EDF-29A1-5FA1A43C506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69703" y="2453698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Creation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5E931648-7051-E5CE-0E4B-470F7F694BD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310739" y="2514323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Fall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BA9B7B6C-C429-3A84-C80C-726D3A005E87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583800" y="253783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Flood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BED05211-EED9-466A-6A3F-39AA477B00A9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997169" y="251972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Babel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6737198E-8F87-AD89-347F-3A666B530BE3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056605" y="2790795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Abraham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87C28B7B-37A1-3ECA-0E20-90E6542741D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398905" y="291211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Isaac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FD810F6C-8595-D92C-7BAA-4E092583A860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609490" y="2934496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Jacob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AC38CDD6-EE9F-0CA7-F769-8996BA16270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835027" y="2894809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Joseph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BCAF29BB-00F1-8DAC-3E18-C5A9BA7D6546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3538640" y="2421933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Moses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5FACC49F-0FF8-F836-F9EE-A8E400DD35D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4173007" y="2462761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Joshua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524401FA-C631-E1FD-F953-07D3B821083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110740" y="2369237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Cycles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CA1F2325-53C6-4C02-B8CB-E88C037D858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893923" y="2414900"/>
            <a:ext cx="107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S • D • S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FE48943B-0AF5-A858-E7DD-EA551DF0B215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425291" y="2443190"/>
            <a:ext cx="146706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(R)  &amp; I (J)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41AE05E5-DEBC-B5E4-AFFB-B45C735F03E6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022255" y="2492555"/>
            <a:ext cx="150574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highlight>
                  <a:srgbClr val="FFFF00"/>
                </a:highlight>
              </a:rPr>
              <a:t>J (B) &amp; I (A)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C93F6519-61FF-7D38-11D0-A94B6BCE387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967100" y="2417512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Z • E • N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1CDE00DB-CD03-F26C-24AB-03EBF7DA4C7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8406130" y="2547244"/>
            <a:ext cx="1472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P • G • H • R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5FD1E97D-AD47-03A2-9B33-5A9CA2E54A5F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9135682" y="2401670"/>
            <a:ext cx="1372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Coming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986B635E-702E-5EAC-8A84-94BA92E3F253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196546" y="2610630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Coming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B303D4CC-0F04-E311-1374-DC3043CAD8F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706468" y="3484177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1000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2DEEDDF3-4EFD-3870-B664-4EE0068EB3ED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1032989" y="2398929"/>
            <a:ext cx="10438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Eternity</a:t>
            </a:r>
          </a:p>
        </p:txBody>
      </p:sp>
      <p:sp>
        <p:nvSpPr>
          <p:cNvPr id="38" name="Text Box 52">
            <a:extLst>
              <a:ext uri="{FF2B5EF4-FFF2-40B4-BE49-F238E27FC236}">
                <a16:creationId xmlns:a16="http://schemas.microsoft.com/office/drawing/2014/main" id="{2CA8489F-E1F4-D401-7D0D-364DDBFF3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76" y="6479696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898762-5E82-49A0-FA51-15FAF73A636B}"/>
              </a:ext>
            </a:extLst>
          </p:cNvPr>
          <p:cNvGrpSpPr/>
          <p:nvPr/>
        </p:nvGrpSpPr>
        <p:grpSpPr>
          <a:xfrm>
            <a:off x="9497092" y="3892555"/>
            <a:ext cx="823482" cy="413953"/>
            <a:chOff x="10128448" y="1232283"/>
            <a:chExt cx="609404" cy="41395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2BB8CB-6EE7-5102-F5D0-EFB1B14F23FC}"/>
                </a:ext>
              </a:extLst>
            </p:cNvPr>
            <p:cNvSpPr/>
            <p:nvPr/>
          </p:nvSpPr>
          <p:spPr bwMode="auto">
            <a:xfrm>
              <a:off x="10128448" y="1293772"/>
              <a:ext cx="609404" cy="311794"/>
            </a:xfrm>
            <a:prstGeom prst="rect">
              <a:avLst/>
            </a:prstGeom>
            <a:solidFill>
              <a:schemeClr val="bg1"/>
            </a:solidFill>
            <a:ln w="38100" cap="sq" cmpd="sng" algn="ctr">
              <a:solidFill>
                <a:srgbClr val="04050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5351C3-4E7C-5C23-8C68-16BB90AB11A4}"/>
                </a:ext>
              </a:extLst>
            </p:cNvPr>
            <p:cNvSpPr/>
            <p:nvPr/>
          </p:nvSpPr>
          <p:spPr bwMode="auto">
            <a:xfrm>
              <a:off x="10188965" y="1232283"/>
              <a:ext cx="479543" cy="413953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Times New Roman" charset="0"/>
                </a:rPr>
                <a:t>1990+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38630A4-4269-F41B-6DEF-B97081461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195072"/>
            <a:ext cx="10153650" cy="285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F23B42-64D2-B45C-01C4-146B74BB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83843" y="1202774"/>
            <a:ext cx="260003" cy="285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933ECFD-D21B-4F5F-8972-213332B0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35987" y="1202774"/>
            <a:ext cx="260003" cy="285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866581C-8E7A-328C-AED7-7992E0EF9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84642" y="1209464"/>
            <a:ext cx="260003" cy="285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54A7EAA-0053-7B00-CB85-0F7B42E21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292654" y="1209464"/>
            <a:ext cx="260003" cy="285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214E2A-DBCC-D7E8-6444-19F2D18F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329440" y="1202132"/>
            <a:ext cx="274666" cy="285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285DB0-D114-30B7-ACB2-13C301AD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81468" y="1202132"/>
            <a:ext cx="274666" cy="285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C77FCC7-1A98-D0AF-34E2-3674D4A32E1A}"/>
              </a:ext>
            </a:extLst>
          </p:cNvPr>
          <p:cNvSpPr txBox="1"/>
          <p:nvPr/>
        </p:nvSpPr>
        <p:spPr>
          <a:xfrm>
            <a:off x="789149" y="738767"/>
            <a:ext cx="12330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1-11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D3DA2D0-DBAC-4BEF-CD9B-B56C60A4564D}"/>
              </a:ext>
            </a:extLst>
          </p:cNvPr>
          <p:cNvSpPr txBox="1"/>
          <p:nvPr/>
        </p:nvSpPr>
        <p:spPr>
          <a:xfrm>
            <a:off x="2125004" y="736700"/>
            <a:ext cx="14041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12-50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7824066E-6529-B8E1-8061-D9B7D076A57F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181128" y="783069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Judges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AB60380F-5B8B-3E0C-6580-69414897C831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35390" y="875637"/>
            <a:ext cx="4828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Ezra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2C21F58B-CE0B-9CBE-7404-A2E5927A3BDA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8203489" y="850704"/>
            <a:ext cx="6238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Esther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E2ED35A9-1869-6675-EE39-99F6EB7F13DF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931153" y="722175"/>
            <a:ext cx="7970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Numbers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D8250AF-4BF0-7CBB-65E5-9DA63AD70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96010" y="1196211"/>
            <a:ext cx="260003" cy="285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CFCD4F0-09AA-B531-569B-F5532410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61827" y="1196211"/>
            <a:ext cx="260003" cy="28575"/>
          </a:xfrm>
          <a:prstGeom prst="rect">
            <a:avLst/>
          </a:prstGeom>
        </p:spPr>
      </p:pic>
      <p:sp>
        <p:nvSpPr>
          <p:cNvPr id="59" name="Text Box 7">
            <a:extLst>
              <a:ext uri="{FF2B5EF4-FFF2-40B4-BE49-F238E27FC236}">
                <a16:creationId xmlns:a16="http://schemas.microsoft.com/office/drawing/2014/main" id="{93D5F07E-B16C-0AD0-019F-ABF8AF22B35A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078057" y="601113"/>
            <a:ext cx="1095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Deuteronomy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079DA8F-36B8-8CB9-8350-7009B4187829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734956" y="721471"/>
            <a:ext cx="7954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Leviticus</a:t>
            </a:r>
          </a:p>
        </p:txBody>
      </p:sp>
      <p:sp>
        <p:nvSpPr>
          <p:cNvPr id="61" name="Text Box 7">
            <a:extLst>
              <a:ext uri="{FF2B5EF4-FFF2-40B4-BE49-F238E27FC236}">
                <a16:creationId xmlns:a16="http://schemas.microsoft.com/office/drawing/2014/main" id="{48FDCB0A-8E0C-354E-D48D-69C949AC5AD7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508880" y="769467"/>
            <a:ext cx="6960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Exodus</a:t>
            </a: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695D6754-73C5-7D6A-8582-9B68F8706D4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455748" y="797499"/>
            <a:ext cx="5068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Ruth</a:t>
            </a:r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82EFA3C3-C770-A658-D92A-B9E05D9EC32A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620202" y="770821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Joshua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81CE19C-5876-9F9B-7890-9DEB2DE8C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" y="38665"/>
            <a:ext cx="75463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--------------------------------------------------------------------------1 &amp; 2 Chronicles ----------------------------------------------------------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3EDBD65-2889-2D00-BAE1-654E326E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41866" y="1190931"/>
            <a:ext cx="260003" cy="28575"/>
          </a:xfrm>
          <a:prstGeom prst="rect">
            <a:avLst/>
          </a:prstGeom>
        </p:spPr>
      </p:pic>
      <p:sp>
        <p:nvSpPr>
          <p:cNvPr id="66" name="Text Box 7">
            <a:extLst>
              <a:ext uri="{FF2B5EF4-FFF2-40B4-BE49-F238E27FC236}">
                <a16:creationId xmlns:a16="http://schemas.microsoft.com/office/drawing/2014/main" id="{7A9DF51F-9690-6F45-7966-6966BDD81027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978013" y="719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Samuel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757E038E-035D-AFA5-3E9C-E15069B84D53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134703" y="719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Samuel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8A505681-3447-CB9D-DEFB-F3B8713CC340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343187" y="764891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Kings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BB907952-471A-BC3B-52C8-34BB0725C722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282623" y="751446"/>
            <a:ext cx="694421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Kings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DFBA9909-AC0A-8BC2-4AE5-C7419D5F4034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99591" y="719719"/>
            <a:ext cx="8595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Nehemiah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05443D-34CC-EBFB-29F8-B196413A8D55}"/>
              </a:ext>
            </a:extLst>
          </p:cNvPr>
          <p:cNvSpPr txBox="1"/>
          <p:nvPr/>
        </p:nvSpPr>
        <p:spPr>
          <a:xfrm>
            <a:off x="6753269" y="1357779"/>
            <a:ext cx="182279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600 BC</a:t>
            </a:r>
          </a:p>
        </p:txBody>
      </p:sp>
    </p:spTree>
    <p:extLst>
      <p:ext uri="{BB962C8B-B14F-4D97-AF65-F5344CB8AC3E}">
        <p14:creationId xmlns:p14="http://schemas.microsoft.com/office/powerpoint/2010/main" val="32010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18BAA-3AC1-9BF3-D304-6143E8927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C397CD-3CCC-0ED3-7C3D-215E912D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14888"/>
              </p:ext>
            </p:extLst>
          </p:nvPr>
        </p:nvGraphicFramePr>
        <p:xfrm>
          <a:off x="1" y="30480"/>
          <a:ext cx="12191999" cy="6827520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51388532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48408"/>
                  </a:ext>
                </a:extLst>
              </a:tr>
            </a:tbl>
          </a:graphicData>
        </a:graphic>
      </p:graphicFrame>
      <p:pic>
        <p:nvPicPr>
          <p:cNvPr id="4" name="Picture 3" descr="A person standing on a rock&#10;&#10;AI-generated content may be incorrect.">
            <a:extLst>
              <a:ext uri="{FF2B5EF4-FFF2-40B4-BE49-F238E27FC236}">
                <a16:creationId xmlns:a16="http://schemas.microsoft.com/office/drawing/2014/main" id="{EA9522A0-3313-CAC1-FFD3-35BA83BE18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636" y="2166256"/>
            <a:ext cx="6972907" cy="39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FC23A8-82EE-7DAA-0444-88FA0C43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99B74E-DE91-1C2F-DA6D-3B73C377C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73433"/>
              </p:ext>
            </p:extLst>
          </p:nvPr>
        </p:nvGraphicFramePr>
        <p:xfrm>
          <a:off x="1" y="30480"/>
          <a:ext cx="12191999" cy="6827520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51388532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48408"/>
                  </a:ext>
                </a:extLst>
              </a:tr>
            </a:tbl>
          </a:graphicData>
        </a:graphic>
      </p:graphicFrame>
      <p:pic>
        <p:nvPicPr>
          <p:cNvPr id="4" name="Picture 3" descr="A person standing on a rock&#10;&#10;AI-generated content may be incorrect.">
            <a:extLst>
              <a:ext uri="{FF2B5EF4-FFF2-40B4-BE49-F238E27FC236}">
                <a16:creationId xmlns:a16="http://schemas.microsoft.com/office/drawing/2014/main" id="{5A0028C9-CF40-467A-CF8D-B6B570083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926" y="3657600"/>
            <a:ext cx="5513493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C2415-21D4-547A-5CFA-11A12C97E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7D0213-5D7E-BE54-39DE-1C3CEFBD5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08477"/>
              </p:ext>
            </p:extLst>
          </p:nvPr>
        </p:nvGraphicFramePr>
        <p:xfrm>
          <a:off x="1" y="30480"/>
          <a:ext cx="12191999" cy="6827520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51388532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2:2-20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Resolution: Faith __________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4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0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04DCCA-67E2-A41E-6F1C-1A740B8CA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5152"/>
              </p:ext>
            </p:extLst>
          </p:nvPr>
        </p:nvGraphicFramePr>
        <p:xfrm>
          <a:off x="1" y="30480"/>
          <a:ext cx="12191999" cy="6827520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Commended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5792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Prayer of Trust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Affirming God’s Sovereignty and Faithfulness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Sure, but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them too.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In wrath remember mercy.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Our God is an awesome God!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wait patiently for Babylon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judgment and rejoice in God.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2:2-20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3:1-2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3:3-15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3:16-19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Resolution: Faith Triumphant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62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1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92A15E-BD6A-EE2D-D1CC-2EAA8474E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02C3FF-C8F4-8C99-98B0-B2E962BFD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00209"/>
              </p:ext>
            </p:extLst>
          </p:nvPr>
        </p:nvGraphicFramePr>
        <p:xfrm>
          <a:off x="1" y="30480"/>
          <a:ext cx="12191999" cy="6827520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8532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4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4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ECA5872-CF12-46C2-CC63-9A4FF6D3E73C}"/>
              </a:ext>
            </a:extLst>
          </p:cNvPr>
          <p:cNvGrpSpPr/>
          <p:nvPr/>
        </p:nvGrpSpPr>
        <p:grpSpPr>
          <a:xfrm>
            <a:off x="254463" y="223043"/>
            <a:ext cx="4191000" cy="6411913"/>
            <a:chOff x="242888" y="160020"/>
            <a:chExt cx="4191000" cy="64119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391EBE-ADA0-3A8C-4FC6-A6926B0916A4}"/>
                </a:ext>
              </a:extLst>
            </p:cNvPr>
            <p:cNvSpPr/>
            <p:nvPr/>
          </p:nvSpPr>
          <p:spPr>
            <a:xfrm>
              <a:off x="242888" y="160020"/>
              <a:ext cx="4191000" cy="64119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65CA71-31A3-352D-8A86-E80AED763ACD}"/>
                </a:ext>
              </a:extLst>
            </p:cNvPr>
            <p:cNvSpPr/>
            <p:nvPr/>
          </p:nvSpPr>
          <p:spPr>
            <a:xfrm>
              <a:off x="242888" y="160020"/>
              <a:ext cx="4191000" cy="3175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A99C8C-0126-0092-09CF-D945044A6C2C}"/>
                </a:ext>
              </a:extLst>
            </p:cNvPr>
            <p:cNvSpPr/>
            <p:nvPr/>
          </p:nvSpPr>
          <p:spPr>
            <a:xfrm>
              <a:off x="242888" y="4000500"/>
              <a:ext cx="4191000" cy="2571433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F8929E-C356-CF0F-5475-406BA1B99B29}"/>
                </a:ext>
              </a:extLst>
            </p:cNvPr>
            <p:cNvSpPr txBox="1"/>
            <p:nvPr/>
          </p:nvSpPr>
          <p:spPr>
            <a:xfrm>
              <a:off x="242888" y="4631389"/>
              <a:ext cx="4191000" cy="100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8000" dirty="0">
                  <a:solidFill>
                    <a:schemeClr val="bg1"/>
                  </a:solidFill>
                  <a:latin typeface="Constantia" panose="0203060205030603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DOUBT</a:t>
              </a:r>
              <a:endParaRPr lang="en-US" sz="6600" dirty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2E203-8B7D-F867-C2EA-A8010420D187}"/>
                </a:ext>
              </a:extLst>
            </p:cNvPr>
            <p:cNvSpPr txBox="1"/>
            <p:nvPr/>
          </p:nvSpPr>
          <p:spPr>
            <a:xfrm>
              <a:off x="242888" y="769494"/>
              <a:ext cx="4191000" cy="14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6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JOHN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>
                <a:lnSpc>
                  <a:spcPct val="75000"/>
                </a:lnSpc>
              </a:pP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ORTBERG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0D4819-CCB4-80B6-9A88-7500F4EF24C4}"/>
                </a:ext>
              </a:extLst>
            </p:cNvPr>
            <p:cNvSpPr txBox="1"/>
            <p:nvPr/>
          </p:nvSpPr>
          <p:spPr>
            <a:xfrm>
              <a:off x="242888" y="2459864"/>
              <a:ext cx="4191000" cy="135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1500" dirty="0">
                  <a:latin typeface="Cambria" panose="02040503050406030204" pitchFamily="18" charset="0"/>
                  <a:ea typeface="Cambria" panose="02040503050406030204" pitchFamily="18" charset="0"/>
                </a:rPr>
                <a:t>FAITH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150F52A-A284-1ECD-CF05-66032E1485C7}"/>
                </a:ext>
              </a:extLst>
            </p:cNvPr>
            <p:cNvSpPr/>
            <p:nvPr/>
          </p:nvSpPr>
          <p:spPr>
            <a:xfrm>
              <a:off x="1930400" y="3500120"/>
              <a:ext cx="955040" cy="1000760"/>
            </a:xfrm>
            <a:prstGeom prst="ellipse">
              <a:avLst/>
            </a:prstGeom>
            <a:solidFill>
              <a:srgbClr val="9B07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/>
                <a:t>&amp;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E0A59-4E4B-5B94-2BBB-2659840F0960}"/>
              </a:ext>
            </a:extLst>
          </p:cNvPr>
          <p:cNvSpPr txBox="1"/>
          <p:nvPr/>
        </p:nvSpPr>
        <p:spPr>
          <a:xfrm>
            <a:off x="4754880" y="2274837"/>
            <a:ext cx="7182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The most important word in the title</a:t>
            </a:r>
          </a:p>
          <a:p>
            <a:pPr algn="ctr"/>
            <a:r>
              <a:rPr lang="en-US" sz="4800" b="1" dirty="0"/>
              <a:t>is the one in the middle</a:t>
            </a:r>
          </a:p>
        </p:txBody>
      </p:sp>
    </p:spTree>
    <p:extLst>
      <p:ext uri="{BB962C8B-B14F-4D97-AF65-F5344CB8AC3E}">
        <p14:creationId xmlns:p14="http://schemas.microsoft.com/office/powerpoint/2010/main" val="3310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B5DBE-6EAB-5153-ED4B-4604D1CFE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0A4B7A-F827-1A14-ECE3-9C6113075514}"/>
              </a:ext>
            </a:extLst>
          </p:cNvPr>
          <p:cNvGrpSpPr/>
          <p:nvPr/>
        </p:nvGrpSpPr>
        <p:grpSpPr>
          <a:xfrm>
            <a:off x="254463" y="223043"/>
            <a:ext cx="4191000" cy="6411913"/>
            <a:chOff x="242888" y="160020"/>
            <a:chExt cx="4191000" cy="64119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A3723B-BBF4-B724-AF3C-3162567956B2}"/>
                </a:ext>
              </a:extLst>
            </p:cNvPr>
            <p:cNvSpPr/>
            <p:nvPr/>
          </p:nvSpPr>
          <p:spPr>
            <a:xfrm>
              <a:off x="242888" y="160020"/>
              <a:ext cx="4191000" cy="64119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DEDF75-D418-95DB-5E3E-2B261FA08AB6}"/>
                </a:ext>
              </a:extLst>
            </p:cNvPr>
            <p:cNvSpPr/>
            <p:nvPr/>
          </p:nvSpPr>
          <p:spPr>
            <a:xfrm>
              <a:off x="242888" y="160020"/>
              <a:ext cx="4191000" cy="3175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F3337E-F7C5-2DEB-531E-9869A9BD19A4}"/>
                </a:ext>
              </a:extLst>
            </p:cNvPr>
            <p:cNvSpPr/>
            <p:nvPr/>
          </p:nvSpPr>
          <p:spPr>
            <a:xfrm>
              <a:off x="242888" y="4000500"/>
              <a:ext cx="4191000" cy="2571433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AF1D01-950E-D49A-2800-42AE34759557}"/>
                </a:ext>
              </a:extLst>
            </p:cNvPr>
            <p:cNvSpPr txBox="1"/>
            <p:nvPr/>
          </p:nvSpPr>
          <p:spPr>
            <a:xfrm>
              <a:off x="242888" y="4631389"/>
              <a:ext cx="4191000" cy="100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8000" dirty="0">
                  <a:solidFill>
                    <a:schemeClr val="bg1"/>
                  </a:solidFill>
                  <a:latin typeface="Constantia" panose="0203060205030603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DOUBT</a:t>
              </a:r>
              <a:endParaRPr lang="en-US" sz="6600" dirty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AA4059-3D39-BEC1-918B-3FC72DB3B033}"/>
                </a:ext>
              </a:extLst>
            </p:cNvPr>
            <p:cNvSpPr txBox="1"/>
            <p:nvPr/>
          </p:nvSpPr>
          <p:spPr>
            <a:xfrm>
              <a:off x="242888" y="769494"/>
              <a:ext cx="4191000" cy="14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6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JOHN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>
                <a:lnSpc>
                  <a:spcPct val="75000"/>
                </a:lnSpc>
              </a:pP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ORTBERG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025845-F9E8-04AA-8C15-1EA71A04E8F8}"/>
                </a:ext>
              </a:extLst>
            </p:cNvPr>
            <p:cNvSpPr txBox="1"/>
            <p:nvPr/>
          </p:nvSpPr>
          <p:spPr>
            <a:xfrm>
              <a:off x="242888" y="2459864"/>
              <a:ext cx="4191000" cy="135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1500" dirty="0">
                  <a:latin typeface="Cambria" panose="02040503050406030204" pitchFamily="18" charset="0"/>
                  <a:ea typeface="Cambria" panose="02040503050406030204" pitchFamily="18" charset="0"/>
                </a:rPr>
                <a:t>FAITH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00F569-48CE-F171-79A3-EA537ABD9C25}"/>
                </a:ext>
              </a:extLst>
            </p:cNvPr>
            <p:cNvSpPr/>
            <p:nvPr/>
          </p:nvSpPr>
          <p:spPr>
            <a:xfrm>
              <a:off x="1930400" y="3500120"/>
              <a:ext cx="955040" cy="1000760"/>
            </a:xfrm>
            <a:prstGeom prst="ellipse">
              <a:avLst/>
            </a:prstGeom>
            <a:solidFill>
              <a:srgbClr val="9B07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/>
                <a:t>&amp;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ED5834-8CDF-9EAC-26E7-60863F4485D1}"/>
              </a:ext>
            </a:extLst>
          </p:cNvPr>
          <p:cNvSpPr txBox="1"/>
          <p:nvPr/>
        </p:nvSpPr>
        <p:spPr>
          <a:xfrm>
            <a:off x="4607097" y="2255579"/>
            <a:ext cx="733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Every child is a testimony to God’s desire</a:t>
            </a:r>
          </a:p>
          <a:p>
            <a:pPr algn="ctr"/>
            <a:r>
              <a:rPr lang="en-US" sz="4800" b="1" dirty="0"/>
              <a:t>that the world go on</a:t>
            </a:r>
          </a:p>
        </p:txBody>
      </p:sp>
    </p:spTree>
    <p:extLst>
      <p:ext uri="{BB962C8B-B14F-4D97-AF65-F5344CB8AC3E}">
        <p14:creationId xmlns:p14="http://schemas.microsoft.com/office/powerpoint/2010/main" val="2714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3C79B-6CFB-E0AC-79EF-27D41682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erson and person holding a baby&#10;&#10;AI-generated content may be incorrect.">
            <a:extLst>
              <a:ext uri="{FF2B5EF4-FFF2-40B4-BE49-F238E27FC236}">
                <a16:creationId xmlns:a16="http://schemas.microsoft.com/office/drawing/2014/main" id="{C752A036-402A-EA52-CFCD-DA3AC44DB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35C93-078C-1043-196F-7504542DE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8F17D06-D9BC-7CCA-CCB5-3CE47E4E0714}"/>
              </a:ext>
            </a:extLst>
          </p:cNvPr>
          <p:cNvGrpSpPr/>
          <p:nvPr/>
        </p:nvGrpSpPr>
        <p:grpSpPr>
          <a:xfrm>
            <a:off x="254463" y="223043"/>
            <a:ext cx="4191000" cy="6411913"/>
            <a:chOff x="242888" y="160020"/>
            <a:chExt cx="4191000" cy="64119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D355AF-F24A-A0BE-6BF5-0B630ACA56CF}"/>
                </a:ext>
              </a:extLst>
            </p:cNvPr>
            <p:cNvSpPr/>
            <p:nvPr/>
          </p:nvSpPr>
          <p:spPr>
            <a:xfrm>
              <a:off x="242888" y="160020"/>
              <a:ext cx="4191000" cy="64119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1A4EB-6841-1083-124C-91D0A2AEF2F4}"/>
                </a:ext>
              </a:extLst>
            </p:cNvPr>
            <p:cNvSpPr/>
            <p:nvPr/>
          </p:nvSpPr>
          <p:spPr>
            <a:xfrm>
              <a:off x="242888" y="160020"/>
              <a:ext cx="4191000" cy="3175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F7B84-B62F-8B59-9E86-D0FE9A3FC3ED}"/>
                </a:ext>
              </a:extLst>
            </p:cNvPr>
            <p:cNvSpPr/>
            <p:nvPr/>
          </p:nvSpPr>
          <p:spPr>
            <a:xfrm>
              <a:off x="242888" y="4000500"/>
              <a:ext cx="4191000" cy="2571433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2CB755-11A8-58CD-ADAD-E4D3BAEE1F4C}"/>
                </a:ext>
              </a:extLst>
            </p:cNvPr>
            <p:cNvSpPr txBox="1"/>
            <p:nvPr/>
          </p:nvSpPr>
          <p:spPr>
            <a:xfrm>
              <a:off x="242888" y="4631389"/>
              <a:ext cx="4191000" cy="100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8000" dirty="0">
                  <a:solidFill>
                    <a:schemeClr val="bg1"/>
                  </a:solidFill>
                  <a:latin typeface="Constantia" panose="0203060205030603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DOUBT</a:t>
              </a:r>
              <a:endParaRPr lang="en-US" sz="6600" dirty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EBD015-01FC-074C-4F0E-EDB02B4E62B0}"/>
                </a:ext>
              </a:extLst>
            </p:cNvPr>
            <p:cNvSpPr txBox="1"/>
            <p:nvPr/>
          </p:nvSpPr>
          <p:spPr>
            <a:xfrm>
              <a:off x="242888" y="769494"/>
              <a:ext cx="4191000" cy="14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6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JOHN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>
                <a:lnSpc>
                  <a:spcPct val="75000"/>
                </a:lnSpc>
              </a:pP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ORTBERG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DAF310-D680-D537-D368-37BFA68EF33C}"/>
                </a:ext>
              </a:extLst>
            </p:cNvPr>
            <p:cNvSpPr txBox="1"/>
            <p:nvPr/>
          </p:nvSpPr>
          <p:spPr>
            <a:xfrm>
              <a:off x="242888" y="2459864"/>
              <a:ext cx="4191000" cy="135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1500" dirty="0">
                  <a:latin typeface="Cambria" panose="02040503050406030204" pitchFamily="18" charset="0"/>
                  <a:ea typeface="Cambria" panose="02040503050406030204" pitchFamily="18" charset="0"/>
                </a:rPr>
                <a:t>FAITH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3AACC5-17A4-E190-C9F3-5CEF9A1A84C1}"/>
                </a:ext>
              </a:extLst>
            </p:cNvPr>
            <p:cNvSpPr/>
            <p:nvPr/>
          </p:nvSpPr>
          <p:spPr>
            <a:xfrm>
              <a:off x="1930400" y="3500120"/>
              <a:ext cx="955040" cy="1000760"/>
            </a:xfrm>
            <a:prstGeom prst="ellipse">
              <a:avLst/>
            </a:prstGeom>
            <a:solidFill>
              <a:srgbClr val="9B07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/>
                <a:t>&amp;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B3BAAE-0C6C-63E2-19A8-8FC1F3799782}"/>
              </a:ext>
            </a:extLst>
          </p:cNvPr>
          <p:cNvSpPr txBox="1"/>
          <p:nvPr/>
        </p:nvSpPr>
        <p:spPr>
          <a:xfrm>
            <a:off x="4584527" y="2255579"/>
            <a:ext cx="7353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The death of a single child calls into question </a:t>
            </a:r>
          </a:p>
          <a:p>
            <a:pPr algn="ctr"/>
            <a:r>
              <a:rPr lang="en-US" sz="4800" b="1" dirty="0"/>
              <a:t>the existence of God</a:t>
            </a:r>
          </a:p>
        </p:txBody>
      </p:sp>
    </p:spTree>
    <p:extLst>
      <p:ext uri="{BB962C8B-B14F-4D97-AF65-F5344CB8AC3E}">
        <p14:creationId xmlns:p14="http://schemas.microsoft.com/office/powerpoint/2010/main" val="3368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EE11A-08A3-2506-B7A0-AD5980F8B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DB0227F-52FD-21D4-ED8B-A2D8AE3B73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F4DC6-952D-112A-5ADC-1BD9666CF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ECF4748-EA63-183B-976F-C3D5151F2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03" y="833377"/>
            <a:ext cx="3826483" cy="3256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AABE26-AF2C-DB6C-CF0E-54ABD40C0665}"/>
              </a:ext>
            </a:extLst>
          </p:cNvPr>
          <p:cNvSpPr txBox="1"/>
          <p:nvPr/>
        </p:nvSpPr>
        <p:spPr>
          <a:xfrm>
            <a:off x="1295047" y="4443176"/>
            <a:ext cx="3946594" cy="159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rgbClr val="009EDC"/>
                </a:solidFill>
              </a:rPr>
              <a:t>United Nations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63302D-0BDA-46F1-D4E5-EB7972766388}"/>
              </a:ext>
            </a:extLst>
          </p:cNvPr>
          <p:cNvGrpSpPr/>
          <p:nvPr/>
        </p:nvGrpSpPr>
        <p:grpSpPr>
          <a:xfrm>
            <a:off x="6422860" y="888687"/>
            <a:ext cx="5080626" cy="5080626"/>
            <a:chOff x="6422860" y="888687"/>
            <a:chExt cx="5080626" cy="50806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75E34B-F9D3-CEFF-EC5F-8FF22D67DDEF}"/>
                </a:ext>
              </a:extLst>
            </p:cNvPr>
            <p:cNvSpPr/>
            <p:nvPr/>
          </p:nvSpPr>
          <p:spPr>
            <a:xfrm>
              <a:off x="6422860" y="888687"/>
              <a:ext cx="5080626" cy="5080626"/>
            </a:xfrm>
            <a:prstGeom prst="rect">
              <a:avLst/>
            </a:prstGeom>
            <a:solidFill>
              <a:srgbClr val="B9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picture of different types of people&#10;&#10;AI-generated content may be incorrect.">
              <a:extLst>
                <a:ext uri="{FF2B5EF4-FFF2-40B4-BE49-F238E27FC236}">
                  <a16:creationId xmlns:a16="http://schemas.microsoft.com/office/drawing/2014/main" id="{9067656B-DB73-DB7D-EE01-43E1B49EB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860" y="888687"/>
              <a:ext cx="5080626" cy="5080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1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07AC5-D9E3-B6BE-2948-FE5550867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410D46-3EA3-4195-09E9-40B1ACD61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4345D4-33C9-FE41-7D2F-2061E2C2E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group of people in armor&#10;&#10;AI-generated content may be incorrect.">
            <a:extLst>
              <a:ext uri="{FF2B5EF4-FFF2-40B4-BE49-F238E27FC236}">
                <a16:creationId xmlns:a16="http://schemas.microsoft.com/office/drawing/2014/main" id="{9E088DDE-3C70-B914-71F7-B8962B5D4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61888"/>
            <a:ext cx="5294716" cy="353422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7DEA85-6A7D-7B55-A5DA-551E28EE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C6F99D27-D915-2A8E-D8C8-304CB440B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09" y="643467"/>
            <a:ext cx="52507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54661-8C0C-2216-84BB-18F691029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36CDD-49E7-5908-55F5-1EA098BF3D89}"/>
              </a:ext>
            </a:extLst>
          </p:cNvPr>
          <p:cNvSpPr txBox="1"/>
          <p:nvPr/>
        </p:nvSpPr>
        <p:spPr>
          <a:xfrm>
            <a:off x="127000" y="5416848"/>
            <a:ext cx="12065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ED8A3"/>
                </a:solidFill>
                <a:latin typeface="Arial Rounded MT Bold" panose="020F0704030504030204" pitchFamily="34" charset="0"/>
              </a:rPr>
              <a:t>Habakkuk 1:12 – 2:1                 </a:t>
            </a:r>
            <a:r>
              <a:rPr lang="en-US" sz="44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36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368B4-FB31-8E6D-2ECB-BBB1311C44D3}"/>
              </a:ext>
            </a:extLst>
          </p:cNvPr>
          <p:cNvSpPr txBox="1"/>
          <p:nvPr/>
        </p:nvSpPr>
        <p:spPr>
          <a:xfrm>
            <a:off x="0" y="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pretend that it is easy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BB933-EBFA-0768-9A63-4AF9C250B3B5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683C3-CC58-1A4D-793D-4E11794C519D}"/>
              </a:ext>
            </a:extLst>
          </p:cNvPr>
          <p:cNvSpPr txBox="1"/>
          <p:nvPr/>
        </p:nvSpPr>
        <p:spPr>
          <a:xfrm>
            <a:off x="0" y="3291840"/>
            <a:ext cx="7364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Waits Expectantly (2:1)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faith then chooses to wait for His response</a:t>
            </a:r>
            <a:endParaRPr lang="en-US" sz="3600" b="1" dirty="0">
              <a:solidFill>
                <a:srgbClr val="F5E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52B593-6BEE-5B2F-EFDF-DD2657C44CCA}"/>
              </a:ext>
            </a:extLst>
          </p:cNvPr>
          <p:cNvSpPr txBox="1"/>
          <p:nvPr/>
        </p:nvSpPr>
        <p:spPr>
          <a:xfrm>
            <a:off x="0" y="0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you not from everlasting,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 </a:t>
            </a:r>
            <a:r>
              <a:rPr lang="en-US" sz="400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my God, my Holy One?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We shall not die.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400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you have ordained them as a judgment,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en-US" sz="4000" i="0" spc="-1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you, O Rock, have established them for reproof.</a:t>
            </a:r>
            <a:br>
              <a:rPr lang="en-US" sz="4000" i="0" spc="-1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who are of purer eyes than to see evil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cannot look at wrong,</a:t>
            </a:r>
          </a:p>
        </p:txBody>
      </p:sp>
    </p:spTree>
    <p:extLst>
      <p:ext uri="{BB962C8B-B14F-4D97-AF65-F5344CB8AC3E}">
        <p14:creationId xmlns:p14="http://schemas.microsoft.com/office/powerpoint/2010/main" val="14959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53F23-6D68-70C9-B5B1-7E2E9DE67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1B70A5-FB7F-ED58-BB21-C097D2793D66}"/>
              </a:ext>
            </a:extLst>
          </p:cNvPr>
          <p:cNvSpPr txBox="1"/>
          <p:nvPr/>
        </p:nvSpPr>
        <p:spPr>
          <a:xfrm>
            <a:off x="-1" y="0"/>
            <a:ext cx="119379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R="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…</a:t>
            </a:r>
          </a:p>
          <a:p>
            <a:pPr marR="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	Acknowledges God’s sovereignty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Affirm what you know to be true before expressing what you don’t understand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Real faith starts with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GOD IS</a:t>
            </a: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not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LIFE FEELS</a:t>
            </a: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2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C8FD4-54CB-A09B-0560-DA2906A13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752687-BB48-85C4-3E64-93DD3BC3BD26}"/>
              </a:ext>
            </a:extLst>
          </p:cNvPr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i="0" baseline="3000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you not from everlasting,</a:t>
            </a:r>
            <a:b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 </a:t>
            </a:r>
            <a:r>
              <a:rPr lang="en-US" sz="4000" i="0" cap="small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my God, my Holy One?</a:t>
            </a:r>
            <a:b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We shall not die.</a:t>
            </a:r>
            <a:b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4000" i="0" cap="small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you have ordained them as a judgment,</a:t>
            </a:r>
            <a:b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en-US" sz="4000" i="0" spc="-15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you, O Rock, have established them for reproof.</a:t>
            </a:r>
            <a:br>
              <a:rPr lang="en-US" sz="4000" i="0" spc="-15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baseline="3000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who are of purer eyes than to see evil</a:t>
            </a:r>
            <a:b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cannot look at wrong,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do you idly look at traitors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 remain silent when the wicked swallows up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man more righteous than he?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D9457-C5A0-5578-6E51-2D15230E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79922B-A497-315E-9EE7-A1C01C49A859}"/>
              </a:ext>
            </a:extLst>
          </p:cNvPr>
          <p:cNvSpPr txBox="1"/>
          <p:nvPr/>
        </p:nvSpPr>
        <p:spPr>
          <a:xfrm>
            <a:off x="-1" y="0"/>
            <a:ext cx="11937999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R="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…</a:t>
            </a:r>
          </a:p>
          <a:p>
            <a:pPr marR="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	Acknowledges God’s sovereignty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Affirm what you know to be true before expressing what you don’t understand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Real faith starts with </a:t>
            </a:r>
            <a:r>
              <a:rPr lang="en-US" sz="3600" b="1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GOD IS</a:t>
            </a: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not </a:t>
            </a:r>
            <a:r>
              <a:rPr lang="en-US" sz="3600" b="1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LIFE FEELS</a:t>
            </a: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	Appeals to God’s Character</a:t>
            </a:r>
          </a:p>
          <a:p>
            <a:pPr marL="914400" lvl="1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Habakkuk’s question flows from his faith</a:t>
            </a:r>
          </a:p>
          <a:p>
            <a:pPr marL="914400" lvl="1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The stronger your belief in God’s goodness, </a:t>
            </a:r>
          </a:p>
          <a:p>
            <a:pPr marL="914400" lvl="1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the harder it is to reconcile with evil</a:t>
            </a:r>
          </a:p>
          <a:p>
            <a:pPr marL="914400" lvl="1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dirty="0">
              <a:solidFill>
                <a:srgbClr val="F5E6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dirty="0">
              <a:solidFill>
                <a:srgbClr val="F5E6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EE167-8BC7-80D9-13FE-D8E432922B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440" y="4930608"/>
            <a:ext cx="11243119" cy="1927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C35D1-49BE-4C4C-1502-83B8B0031D48}"/>
              </a:ext>
            </a:extLst>
          </p:cNvPr>
          <p:cNvSpPr txBox="1"/>
          <p:nvPr/>
        </p:nvSpPr>
        <p:spPr>
          <a:xfrm>
            <a:off x="0" y="335090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/>
              <a:t>God Is Eternal — From Everlasting to Everlasting</a:t>
            </a:r>
            <a:br>
              <a:rPr lang="en-US" sz="4000" dirty="0"/>
            </a:br>
            <a:r>
              <a:rPr lang="en-US" sz="3600" dirty="0"/>
              <a:t>(</a:t>
            </a:r>
            <a:r>
              <a:rPr lang="en-US" sz="3600" i="1" dirty="0"/>
              <a:t>Psalm 90:2; Habakkuk 1:12</a:t>
            </a:r>
            <a:r>
              <a:rPr lang="en-US" sz="3600" dirty="0"/>
              <a:t>)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928AD-1C23-5A43-106B-40569B9FE026}"/>
              </a:ext>
            </a:extLst>
          </p:cNvPr>
          <p:cNvSpPr txBox="1"/>
          <p:nvPr/>
        </p:nvSpPr>
        <p:spPr>
          <a:xfrm>
            <a:off x="0" y="1596974"/>
            <a:ext cx="120368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Eternal = No beginning, no 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Everything that begins has a cause — but God never began.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universe had a beginning → it must have a cause.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Only an eternal, uncaused Being fits that cause — God.</a:t>
            </a:r>
          </a:p>
        </p:txBody>
      </p:sp>
    </p:spTree>
    <p:extLst>
      <p:ext uri="{BB962C8B-B14F-4D97-AF65-F5344CB8AC3E}">
        <p14:creationId xmlns:p14="http://schemas.microsoft.com/office/powerpoint/2010/main" val="27541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CA681-7B95-0E7E-40D1-BB32D26E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F233F4-8213-DBD6-87AE-8C10F494DA63}"/>
              </a:ext>
            </a:extLst>
          </p:cNvPr>
          <p:cNvSpPr txBox="1"/>
          <p:nvPr/>
        </p:nvSpPr>
        <p:spPr>
          <a:xfrm>
            <a:off x="322942" y="181820"/>
            <a:ext cx="7318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 1:12 – 2:1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CF886-9186-2636-1E37-9387ABB07B42}"/>
              </a:ext>
            </a:extLst>
          </p:cNvPr>
          <p:cNvSpPr txBox="1"/>
          <p:nvPr/>
        </p:nvSpPr>
        <p:spPr>
          <a:xfrm>
            <a:off x="68942" y="5219320"/>
            <a:ext cx="120541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</p:spTree>
    <p:extLst>
      <p:ext uri="{BB962C8B-B14F-4D97-AF65-F5344CB8AC3E}">
        <p14:creationId xmlns:p14="http://schemas.microsoft.com/office/powerpoint/2010/main" val="11079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utterfly on a rock&#10;&#10;AI-generated content may be incorrect.">
            <a:extLst>
              <a:ext uri="{FF2B5EF4-FFF2-40B4-BE49-F238E27FC236}">
                <a16:creationId xmlns:a16="http://schemas.microsoft.com/office/drawing/2014/main" id="{C17B78E5-EAAD-FC42-D95A-F1A7F63B0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68506"/>
            <a:ext cx="5294716" cy="352098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utterfly on a rock&#10;&#10;AI-generated content may be incorrect.">
            <a:extLst>
              <a:ext uri="{FF2B5EF4-FFF2-40B4-BE49-F238E27FC236}">
                <a16:creationId xmlns:a16="http://schemas.microsoft.com/office/drawing/2014/main" id="{B0FA7888-6659-DE32-C83A-BAE19F106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661889"/>
            <a:ext cx="5294715" cy="35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uck parked next to a large boulder&#10;&#10;AI-generated content may be incorrect.">
            <a:extLst>
              <a:ext uri="{FF2B5EF4-FFF2-40B4-BE49-F238E27FC236}">
                <a16:creationId xmlns:a16="http://schemas.microsoft.com/office/drawing/2014/main" id="{5C124116-8EF0-0CD0-D1E2-0AD30AB557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60E0D-239A-3135-31FD-2461A2459C12}"/>
              </a:ext>
            </a:extLst>
          </p:cNvPr>
          <p:cNvSpPr txBox="1"/>
          <p:nvPr/>
        </p:nvSpPr>
        <p:spPr>
          <a:xfrm>
            <a:off x="0" y="0"/>
            <a:ext cx="121920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" b="1" dirty="0"/>
              <a:t>"We Shall Not Die"— God’s Covenant Faithfulness to Israel</a:t>
            </a:r>
            <a:endParaRPr lang="en-US" sz="3500" dirty="0"/>
          </a:p>
          <a:p>
            <a:pPr algn="ctr">
              <a:buNone/>
            </a:pPr>
            <a:r>
              <a:rPr lang="en-US" sz="3200" dirty="0"/>
              <a:t>God’s promises to Israel will be fulfilled for everyone.</a:t>
            </a:r>
          </a:p>
          <a:p>
            <a:pPr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Unfulfilled Promises to Israel:</a:t>
            </a:r>
            <a:br>
              <a:rPr lang="en-US" sz="3200" dirty="0"/>
            </a:br>
            <a:r>
              <a:rPr lang="en-US" sz="3200" dirty="0"/>
              <a:t>1️⃣ Full possession and lasting peace in the land</a:t>
            </a:r>
            <a:br>
              <a:rPr lang="en-US" sz="3200" dirty="0"/>
            </a:br>
            <a:r>
              <a:rPr lang="en-US" sz="3200" dirty="0"/>
              <a:t>2️⃣ National repentance and salvation</a:t>
            </a:r>
            <a:br>
              <a:rPr lang="en-US" sz="3200" dirty="0"/>
            </a:br>
            <a:r>
              <a:rPr lang="en-US" sz="3200" dirty="0"/>
              <a:t>3️⃣ The New Covenant fully realized in Israel</a:t>
            </a:r>
            <a:br>
              <a:rPr lang="en-US" sz="3200" dirty="0"/>
            </a:br>
            <a:r>
              <a:rPr lang="en-US" sz="3200" dirty="0"/>
              <a:t>4️⃣ Israel’s future role among the nations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Promises Shared with the Church:</a:t>
            </a:r>
            <a:br>
              <a:rPr lang="en-US" sz="3200" dirty="0"/>
            </a:br>
            <a:r>
              <a:rPr lang="en-US" sz="3200" dirty="0"/>
              <a:t>1️⃣ Restoration of the Davidic Kingdom</a:t>
            </a:r>
            <a:br>
              <a:rPr lang="en-US" sz="3200" dirty="0"/>
            </a:br>
            <a:r>
              <a:rPr lang="en-US" sz="3200" dirty="0"/>
              <a:t>2️⃣ The Messianic Kingdom of peace and justice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sz="3200" i="1" dirty="0"/>
              <a:t>“God’s covenant faithfulness remains unbroken — what He began with Israel, He will complete.”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10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6576A-EE5E-198C-06CD-B3E4E632D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9DC003-55C9-0677-2215-59C54AB48AD5}"/>
              </a:ext>
            </a:extLst>
          </p:cNvPr>
          <p:cNvSpPr txBox="1"/>
          <p:nvPr/>
        </p:nvSpPr>
        <p:spPr>
          <a:xfrm>
            <a:off x="127000" y="5416848"/>
            <a:ext cx="1193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ED8A3"/>
                </a:solidFill>
                <a:latin typeface="Arial Rounded MT Bold" panose="020F0704030504030204" pitchFamily="34" charset="0"/>
              </a:rPr>
              <a:t>Habakkuk 1:12 – 2:1                 </a:t>
            </a:r>
            <a:r>
              <a:rPr lang="en-US" sz="44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36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88074-E2BA-422F-09E4-28055C912560}"/>
              </a:ext>
            </a:extLst>
          </p:cNvPr>
          <p:cNvSpPr txBox="1"/>
          <p:nvPr/>
        </p:nvSpPr>
        <p:spPr>
          <a:xfrm>
            <a:off x="0" y="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pretend that it is easy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2659A-AC7A-EEA2-5BF9-DF9609E52DAF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EF9C6-08BA-5DEC-8869-4DCA35734A9F}"/>
              </a:ext>
            </a:extLst>
          </p:cNvPr>
          <p:cNvSpPr txBox="1"/>
          <p:nvPr/>
        </p:nvSpPr>
        <p:spPr>
          <a:xfrm>
            <a:off x="0" y="3291840"/>
            <a:ext cx="7364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Waits Expectantly (2:1)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faith then chooses to wait for His response</a:t>
            </a:r>
            <a:endParaRPr lang="en-US" sz="3600" b="1" dirty="0">
              <a:solidFill>
                <a:srgbClr val="6F53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58967-B92D-33A7-410C-6F7DE1CF1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39BA30-1D77-E08F-9A51-E725756A5D5A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make mankind like the fish of the sea,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like crawling things that have no ruler.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 brings all of them up with a hook;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he drags them out with his net;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gathers them in his dragnet;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so he rejoices and is glad.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Therefore he sacrifices to his net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makes offerings to his dragnet;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by them he lives in luxury,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his food is rich.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he then to keep on emptying his net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mercilessly killing nations forever?</a:t>
            </a:r>
          </a:p>
        </p:txBody>
      </p:sp>
    </p:spTree>
    <p:extLst>
      <p:ext uri="{BB962C8B-B14F-4D97-AF65-F5344CB8AC3E}">
        <p14:creationId xmlns:p14="http://schemas.microsoft.com/office/powerpoint/2010/main" val="5965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FF3A8-B624-14A7-70EE-2574E9277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359F9A-139B-B402-A8C2-94CD115735FF}"/>
              </a:ext>
            </a:extLst>
          </p:cNvPr>
          <p:cNvSpPr txBox="1"/>
          <p:nvPr/>
        </p:nvSpPr>
        <p:spPr>
          <a:xfrm>
            <a:off x="127000" y="5416848"/>
            <a:ext cx="1193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ED8A3"/>
                </a:solidFill>
                <a:latin typeface="Arial Rounded MT Bold" panose="020F0704030504030204" pitchFamily="34" charset="0"/>
              </a:rPr>
              <a:t>Habakkuk 1:12 – 2:1                 </a:t>
            </a:r>
            <a:r>
              <a:rPr lang="en-US" sz="44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36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28C32-8882-442A-4B75-5E34F5B0EB37}"/>
              </a:ext>
            </a:extLst>
          </p:cNvPr>
          <p:cNvSpPr txBox="1"/>
          <p:nvPr/>
        </p:nvSpPr>
        <p:spPr>
          <a:xfrm>
            <a:off x="0" y="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pretend that it is easy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5EB32-0617-CFCE-94BB-A58F1CBDB721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575D9-682A-CEA8-18BE-C26BF41E2902}"/>
              </a:ext>
            </a:extLst>
          </p:cNvPr>
          <p:cNvSpPr txBox="1"/>
          <p:nvPr/>
        </p:nvSpPr>
        <p:spPr>
          <a:xfrm>
            <a:off x="0" y="3291840"/>
            <a:ext cx="7364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Waits Expectantly (2:1)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faith then chooses to wait for His response</a:t>
            </a:r>
            <a:endParaRPr lang="en-US" sz="3600" b="1" dirty="0">
              <a:solidFill>
                <a:srgbClr val="6F53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43F75A-70CE-9D12-B2BB-C47F98636D49}"/>
              </a:ext>
            </a:extLst>
          </p:cNvPr>
          <p:cNvSpPr txBox="1"/>
          <p:nvPr/>
        </p:nvSpPr>
        <p:spPr>
          <a:xfrm>
            <a:off x="315883" y="14695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6350C-7ADE-E452-7028-61193FF438FC}"/>
              </a:ext>
            </a:extLst>
          </p:cNvPr>
          <p:cNvSpPr txBox="1"/>
          <p:nvPr/>
        </p:nvSpPr>
        <p:spPr>
          <a:xfrm>
            <a:off x="170412" y="1347279"/>
            <a:ext cx="12198926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…</a:t>
            </a:r>
          </a:p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	Wrestles with God’s Plan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hide frustration — it brings confusion into prayer.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sometimes means trusting when the scoreboard looks wrong.</a:t>
            </a:r>
          </a:p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	Waits through Apparent Injustice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continues to trust </a:t>
            </a: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 rather than </a:t>
            </a: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blame</a:t>
            </a: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 when evil seems unchecked, faith keeps talking </a:t>
            </a:r>
            <a:r>
              <a:rPr lang="en-US" sz="3600" i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God, not </a:t>
            </a:r>
            <a:r>
              <a:rPr lang="en-US" sz="3600" i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Him.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that struggles honestly can still cling tenaciously.</a:t>
            </a:r>
          </a:p>
        </p:txBody>
      </p:sp>
    </p:spTree>
    <p:extLst>
      <p:ext uri="{BB962C8B-B14F-4D97-AF65-F5344CB8AC3E}">
        <p14:creationId xmlns:p14="http://schemas.microsoft.com/office/powerpoint/2010/main" val="1049829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66C1D-C36B-C15F-0999-968E9AE5C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CF6FA2-3486-A91C-D9CF-3AFF1C5588CD}"/>
              </a:ext>
            </a:extLst>
          </p:cNvPr>
          <p:cNvSpPr txBox="1"/>
          <p:nvPr/>
        </p:nvSpPr>
        <p:spPr>
          <a:xfrm>
            <a:off x="315883" y="14695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  <a:endParaRPr lang="en-US" sz="3600" dirty="0">
              <a:solidFill>
                <a:srgbClr val="F5E6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DC2D0-6375-A0EC-C4D5-7C766725144D}"/>
              </a:ext>
            </a:extLst>
          </p:cNvPr>
          <p:cNvSpPr txBox="1"/>
          <p:nvPr/>
        </p:nvSpPr>
        <p:spPr>
          <a:xfrm>
            <a:off x="170412" y="1347279"/>
            <a:ext cx="12198926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…</a:t>
            </a:r>
          </a:p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	Wrestles with God’s Plan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hide frustration — it brings confusion into prayer.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sometimes means trusting when the scoreboard looks wrong.</a:t>
            </a:r>
          </a:p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	Waits through Apparent Injustice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continues to trust </a:t>
            </a:r>
            <a:r>
              <a:rPr lang="en-US" sz="3600" b="1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 rather than </a:t>
            </a:r>
            <a:r>
              <a:rPr lang="en-US" sz="3600" b="1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blame</a:t>
            </a: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 when evil seems unchecked, faith keeps talking </a:t>
            </a:r>
            <a:r>
              <a:rPr lang="en-US" sz="3600" i="1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God, not </a:t>
            </a:r>
            <a:r>
              <a:rPr lang="en-US" sz="3600" i="1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Him.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that struggles honestly can still cling tenaciously.</a:t>
            </a:r>
            <a:endParaRPr lang="en-US" sz="3600" dirty="0">
              <a:solidFill>
                <a:srgbClr val="F5E6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oat holding a fishing net with fish&#10;&#10;AI-generated content may be incorrect.">
            <a:extLst>
              <a:ext uri="{FF2B5EF4-FFF2-40B4-BE49-F238E27FC236}">
                <a16:creationId xmlns:a16="http://schemas.microsoft.com/office/drawing/2014/main" id="{E8BDACB7-98F6-59B0-9B17-028BC5A30D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9" y="0"/>
            <a:ext cx="45738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F8D7E4-9CB4-7760-7875-99FFCE803A75}"/>
              </a:ext>
            </a:extLst>
          </p:cNvPr>
          <p:cNvSpPr txBox="1"/>
          <p:nvPr/>
        </p:nvSpPr>
        <p:spPr>
          <a:xfrm>
            <a:off x="5443787" y="2767280"/>
            <a:ext cx="6092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does the fish think?</a:t>
            </a:r>
          </a:p>
        </p:txBody>
      </p:sp>
    </p:spTree>
    <p:extLst>
      <p:ext uri="{BB962C8B-B14F-4D97-AF65-F5344CB8AC3E}">
        <p14:creationId xmlns:p14="http://schemas.microsoft.com/office/powerpoint/2010/main" val="1948595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9ECD1F-1B32-4E48-9736-A1BC9A323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ouple of fish with open mouth&#10;&#10;AI-generated content may be incorrect.">
            <a:extLst>
              <a:ext uri="{FF2B5EF4-FFF2-40B4-BE49-F238E27FC236}">
                <a16:creationId xmlns:a16="http://schemas.microsoft.com/office/drawing/2014/main" id="{CFC5003A-5750-981A-91D4-3689D3F899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2332"/>
          <a:stretch>
            <a:fillRect/>
          </a:stretch>
        </p:blipFill>
        <p:spPr>
          <a:xfrm>
            <a:off x="4054251" y="883463"/>
            <a:ext cx="3721608" cy="2542032"/>
          </a:xfrm>
          <a:prstGeom prst="rect">
            <a:avLst/>
          </a:prstGeom>
        </p:spPr>
      </p:pic>
      <p:pic>
        <p:nvPicPr>
          <p:cNvPr id="9" name="Picture 8" descr="A couple of fish with open mouth&#10;&#10;AI-generated content may be incorrect.">
            <a:extLst>
              <a:ext uri="{FF2B5EF4-FFF2-40B4-BE49-F238E27FC236}">
                <a16:creationId xmlns:a16="http://schemas.microsoft.com/office/drawing/2014/main" id="{BC49CA30-AA72-E294-2A00-37F76E826D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2274"/>
          <a:stretch>
            <a:fillRect/>
          </a:stretch>
        </p:blipFill>
        <p:spPr>
          <a:xfrm>
            <a:off x="7910946" y="883463"/>
            <a:ext cx="3719192" cy="2542032"/>
          </a:xfrm>
          <a:prstGeom prst="rect">
            <a:avLst/>
          </a:prstGeom>
        </p:spPr>
      </p:pic>
      <p:pic>
        <p:nvPicPr>
          <p:cNvPr id="12" name="Picture 11" descr="A couple of fish with open mouth&#10;&#10;AI-generated content may be incorrect.">
            <a:extLst>
              <a:ext uri="{FF2B5EF4-FFF2-40B4-BE49-F238E27FC236}">
                <a16:creationId xmlns:a16="http://schemas.microsoft.com/office/drawing/2014/main" id="{F3EC9E61-E7A8-7D41-11AC-24FF92437A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2332"/>
          <a:stretch>
            <a:fillRect/>
          </a:stretch>
        </p:blipFill>
        <p:spPr>
          <a:xfrm>
            <a:off x="4054251" y="3548348"/>
            <a:ext cx="3721608" cy="2542032"/>
          </a:xfrm>
          <a:prstGeom prst="rect">
            <a:avLst/>
          </a:prstGeom>
        </p:spPr>
      </p:pic>
      <p:pic>
        <p:nvPicPr>
          <p:cNvPr id="10" name="Picture 9" descr="A couple of fish with open mouth&#10;&#10;AI-generated content may be incorrect.">
            <a:extLst>
              <a:ext uri="{FF2B5EF4-FFF2-40B4-BE49-F238E27FC236}">
                <a16:creationId xmlns:a16="http://schemas.microsoft.com/office/drawing/2014/main" id="{EC4E2FC6-1600-44B9-C75A-DF50B75673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2274"/>
          <a:stretch>
            <a:fillRect/>
          </a:stretch>
        </p:blipFill>
        <p:spPr>
          <a:xfrm>
            <a:off x="7916372" y="3548347"/>
            <a:ext cx="3719192" cy="2542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1F855B-CFF7-EF94-E614-405BD7384506}"/>
              </a:ext>
            </a:extLst>
          </p:cNvPr>
          <p:cNvSpPr txBox="1"/>
          <p:nvPr/>
        </p:nvSpPr>
        <p:spPr>
          <a:xfrm>
            <a:off x="157680" y="322262"/>
            <a:ext cx="4117949" cy="622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God’s Transcendence and Immanence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 is far above us … yet fully present with us..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529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AD15C5-52FC-404C-BAE5-D399334FD485}"/>
              </a:ext>
            </a:extLst>
          </p:cNvPr>
          <p:cNvSpPr txBox="1"/>
          <p:nvPr/>
        </p:nvSpPr>
        <p:spPr>
          <a:xfrm>
            <a:off x="322942" y="181820"/>
            <a:ext cx="7318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What in the World, God….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DB936-5D97-AD90-C67D-7345FCBE239C}"/>
              </a:ext>
            </a:extLst>
          </p:cNvPr>
          <p:cNvSpPr txBox="1"/>
          <p:nvPr/>
        </p:nvSpPr>
        <p:spPr>
          <a:xfrm>
            <a:off x="322943" y="5639920"/>
            <a:ext cx="6164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</a:p>
        </p:txBody>
      </p:sp>
    </p:spTree>
    <p:extLst>
      <p:ext uri="{BB962C8B-B14F-4D97-AF65-F5344CB8AC3E}">
        <p14:creationId xmlns:p14="http://schemas.microsoft.com/office/powerpoint/2010/main" val="8157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90F35-DF12-ED0F-36F0-309B52435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3C2F88-076F-0E73-DDAD-7856317EB4FA}"/>
              </a:ext>
            </a:extLst>
          </p:cNvPr>
          <p:cNvSpPr txBox="1"/>
          <p:nvPr/>
        </p:nvSpPr>
        <p:spPr>
          <a:xfrm>
            <a:off x="127000" y="5416848"/>
            <a:ext cx="1193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ED8A3"/>
                </a:solidFill>
                <a:latin typeface="Arial Rounded MT Bold" panose="020F0704030504030204" pitchFamily="34" charset="0"/>
              </a:rPr>
              <a:t>Habakkuk 1:12 – 2:1                 </a:t>
            </a:r>
            <a:r>
              <a:rPr lang="en-US" sz="44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36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73A4F-AAC3-C23D-5597-E0E43C0E3A91}"/>
              </a:ext>
            </a:extLst>
          </p:cNvPr>
          <p:cNvSpPr txBox="1"/>
          <p:nvPr/>
        </p:nvSpPr>
        <p:spPr>
          <a:xfrm>
            <a:off x="0" y="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pretend that it is easy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28AE5-225C-D4B4-1EDD-808F5751A47C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CD79D-B1D7-8704-BE26-16F6262296CE}"/>
              </a:ext>
            </a:extLst>
          </p:cNvPr>
          <p:cNvSpPr txBox="1"/>
          <p:nvPr/>
        </p:nvSpPr>
        <p:spPr>
          <a:xfrm>
            <a:off x="0" y="3291840"/>
            <a:ext cx="7364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Waits Expectantly (2:1)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faith then chooses to wait for His response</a:t>
            </a:r>
            <a:endParaRPr lang="en-US" sz="3600" b="1" dirty="0">
              <a:solidFill>
                <a:srgbClr val="F5E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A2198-8923-E0F5-F215-A11D73580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A41A7C-52B3-7DBE-5FAE-918A9AFD3303}"/>
              </a:ext>
            </a:extLst>
          </p:cNvPr>
          <p:cNvSpPr txBox="1"/>
          <p:nvPr/>
        </p:nvSpPr>
        <p:spPr>
          <a:xfrm>
            <a:off x="0" y="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will take my stand at my watchpost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station myself on the tower,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 look out to see what he will say to me,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what I will answer concerning my complaint.</a:t>
            </a:r>
          </a:p>
        </p:txBody>
      </p:sp>
    </p:spTree>
    <p:extLst>
      <p:ext uri="{BB962C8B-B14F-4D97-AF65-F5344CB8AC3E}">
        <p14:creationId xmlns:p14="http://schemas.microsoft.com/office/powerpoint/2010/main" val="24262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in white robes&#10;&#10;AI-generated content may be incorrect.">
            <a:extLst>
              <a:ext uri="{FF2B5EF4-FFF2-40B4-BE49-F238E27FC236}">
                <a16:creationId xmlns:a16="http://schemas.microsoft.com/office/drawing/2014/main" id="{FFB73F88-ACD1-0ECB-AFC8-3087A09BB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1510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5DE299-08AC-EA20-6A53-DBFC84FE54E7}"/>
              </a:ext>
            </a:extLst>
          </p:cNvPr>
          <p:cNvSpPr txBox="1"/>
          <p:nvPr/>
        </p:nvSpPr>
        <p:spPr>
          <a:xfrm>
            <a:off x="210975" y="0"/>
            <a:ext cx="113589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The wise took oil in their flasks with their lamps.”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A50FF-D040-442C-35EE-5293007DDD82}"/>
              </a:ext>
            </a:extLst>
          </p:cNvPr>
          <p:cNvSpPr txBox="1"/>
          <p:nvPr/>
        </p:nvSpPr>
        <p:spPr>
          <a:xfrm>
            <a:off x="4226249" y="784830"/>
            <a:ext cx="4264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Matthew 25:4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724D3-D4D6-0AAB-121E-37ADF4E5F11F}"/>
              </a:ext>
            </a:extLst>
          </p:cNvPr>
          <p:cNvSpPr txBox="1"/>
          <p:nvPr/>
        </p:nvSpPr>
        <p:spPr>
          <a:xfrm>
            <a:off x="7925867" y="5257071"/>
            <a:ext cx="42646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Faith waits expectantly</a:t>
            </a:r>
          </a:p>
        </p:txBody>
      </p:sp>
    </p:spTree>
    <p:extLst>
      <p:ext uri="{BB962C8B-B14F-4D97-AF65-F5344CB8AC3E}">
        <p14:creationId xmlns:p14="http://schemas.microsoft.com/office/powerpoint/2010/main" val="2882993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flags&#10;&#10;AI-generated content may be incorrect.">
            <a:extLst>
              <a:ext uri="{FF2B5EF4-FFF2-40B4-BE49-F238E27FC236}">
                <a16:creationId xmlns:a16="http://schemas.microsoft.com/office/drawing/2014/main" id="{0C19230E-7B67-390E-6BEA-252B3020AC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8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gnifying glass and a black text&#10;&#10;AI-generated content may be incorrect.">
            <a:extLst>
              <a:ext uri="{FF2B5EF4-FFF2-40B4-BE49-F238E27FC236}">
                <a16:creationId xmlns:a16="http://schemas.microsoft.com/office/drawing/2014/main" id="{E2CD5779-A81E-C45F-F9F8-A42180604C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011" y="480060"/>
            <a:ext cx="1123797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7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B8B1A-78CE-8A02-56AA-F350686DC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6A7763-E54F-AF06-E769-0649C1FA1DE5}"/>
              </a:ext>
            </a:extLst>
          </p:cNvPr>
          <p:cNvSpPr txBox="1"/>
          <p:nvPr/>
        </p:nvSpPr>
        <p:spPr>
          <a:xfrm>
            <a:off x="127000" y="5416848"/>
            <a:ext cx="1193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ED8A3"/>
                </a:solidFill>
                <a:latin typeface="Arial Rounded MT Bold" panose="020F0704030504030204" pitchFamily="34" charset="0"/>
              </a:rPr>
              <a:t>Habakkuk 1:12 – 2:1                 </a:t>
            </a:r>
            <a:r>
              <a:rPr lang="en-US" sz="44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36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6F101-AE53-B14F-9267-F42156381B9A}"/>
              </a:ext>
            </a:extLst>
          </p:cNvPr>
          <p:cNvSpPr txBox="1"/>
          <p:nvPr/>
        </p:nvSpPr>
        <p:spPr>
          <a:xfrm>
            <a:off x="0" y="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pretend that it is easy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47FC2-EC31-B248-BAF2-F0D790ECD9CC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87A89-0C22-F8A5-5409-6ED70FFE91CB}"/>
              </a:ext>
            </a:extLst>
          </p:cNvPr>
          <p:cNvSpPr txBox="1"/>
          <p:nvPr/>
        </p:nvSpPr>
        <p:spPr>
          <a:xfrm>
            <a:off x="0" y="3291840"/>
            <a:ext cx="7364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Waits Expectantly (2:1)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faith then chooses to wait for His response</a:t>
            </a:r>
            <a:endParaRPr lang="en-US" sz="3600" b="1" dirty="0">
              <a:solidFill>
                <a:srgbClr val="F5E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F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387D76-5426-7EAF-E862-9CB529FF43BA}"/>
              </a:ext>
            </a:extLst>
          </p:cNvPr>
          <p:cNvSpPr txBox="1"/>
          <p:nvPr/>
        </p:nvSpPr>
        <p:spPr>
          <a:xfrm>
            <a:off x="130629" y="205273"/>
            <a:ext cx="900870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How Do We Receive His Faithfulness?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Believe that Jesus Christ — God’s Son —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took your sin to the cross and rose again.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Trust not in what you’ve done,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but in what He has finished.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When you place your faith in Him,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you become part of God’s family —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the people He will never leave or forsake.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</a:rPr>
              <a:t>“Great is Thy faithfulness…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87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118926-7C83-2D51-E356-0707E9229EA3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Fertile Crescent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8C2A02-0136-C00A-3EEA-B2C8F7CEC8BA}"/>
              </a:ext>
            </a:extLst>
          </p:cNvPr>
          <p:cNvSpPr txBox="1"/>
          <p:nvPr/>
        </p:nvSpPr>
        <p:spPr>
          <a:xfrm>
            <a:off x="109583" y="4518242"/>
            <a:ext cx="2709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Egypt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8F44A9-1A3D-2066-1CA1-306EB43D3A4D}"/>
              </a:ext>
            </a:extLst>
          </p:cNvPr>
          <p:cNvSpPr txBox="1"/>
          <p:nvPr/>
        </p:nvSpPr>
        <p:spPr>
          <a:xfrm rot="2593859">
            <a:off x="6723743" y="2007661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Mesopotamia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B2ED5-C562-2036-56AB-A30A6C6A6CAC}"/>
              </a:ext>
            </a:extLst>
          </p:cNvPr>
          <p:cNvSpPr txBox="1"/>
          <p:nvPr/>
        </p:nvSpPr>
        <p:spPr>
          <a:xfrm rot="17785086">
            <a:off x="2521447" y="2869605"/>
            <a:ext cx="2709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6072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opographical map of a mountain range&#10;&#10;AI-generated content may be incorrect.">
            <a:extLst>
              <a:ext uri="{FF2B5EF4-FFF2-40B4-BE49-F238E27FC236}">
                <a16:creationId xmlns:a16="http://schemas.microsoft.com/office/drawing/2014/main" id="{4B952B37-50D2-2A8B-F6A8-1B84A85A1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/>
          <a:stretch>
            <a:fillRect/>
          </a:stretch>
        </p:blipFill>
        <p:spPr>
          <a:xfrm>
            <a:off x="3744686" y="0"/>
            <a:ext cx="8447314" cy="685800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5F2FA7E2-F2A9-9ED8-8316-BDA08347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372" y="6488668"/>
            <a:ext cx="8800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fontAlgn="t">
              <a:spcBef>
                <a:spcPct val="50000"/>
              </a:spcBef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cs typeface="Arial"/>
              </a:rPr>
              <a:t>https://www.studylight.org/pastoral-resources/bible-maps-archive.html?pn=3&amp;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37E912-33A4-D3A5-299E-3B2DDBB58BF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3538372" cy="14128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Canaan Topography</a:t>
            </a:r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4EFAD-DC08-99D0-61AD-3DF68D736976}"/>
              </a:ext>
            </a:extLst>
          </p:cNvPr>
          <p:cNvSpPr txBox="1"/>
          <p:nvPr/>
        </p:nvSpPr>
        <p:spPr>
          <a:xfrm rot="19971270">
            <a:off x="8264698" y="5708228"/>
            <a:ext cx="281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Egypt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A93CB-4216-22FE-F5BF-F15048D05083}"/>
              </a:ext>
            </a:extLst>
          </p:cNvPr>
          <p:cNvSpPr txBox="1"/>
          <p:nvPr/>
        </p:nvSpPr>
        <p:spPr>
          <a:xfrm>
            <a:off x="8653581" y="438502"/>
            <a:ext cx="281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Arabian Desert</a:t>
            </a:r>
          </a:p>
        </p:txBody>
      </p:sp>
    </p:spTree>
    <p:extLst>
      <p:ext uri="{BB962C8B-B14F-4D97-AF65-F5344CB8AC3E}">
        <p14:creationId xmlns:p14="http://schemas.microsoft.com/office/powerpoint/2010/main" val="29498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4D685-FB8B-0D38-F09B-DE50D1A0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198FB8-3321-7AE7-232D-85052551B0CD}"/>
              </a:ext>
            </a:extLst>
          </p:cNvPr>
          <p:cNvSpPr txBox="1"/>
          <p:nvPr/>
        </p:nvSpPr>
        <p:spPr>
          <a:xfrm rot="2593859">
            <a:off x="6723743" y="2007661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Mesopotamia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260AB-1629-48DB-9429-85358A9B4570}"/>
              </a:ext>
            </a:extLst>
          </p:cNvPr>
          <p:cNvSpPr txBox="1"/>
          <p:nvPr/>
        </p:nvSpPr>
        <p:spPr>
          <a:xfrm>
            <a:off x="109583" y="4518242"/>
            <a:ext cx="2709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Egypt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51E9A-18D9-8AC0-D1AA-77843F5565CC}"/>
              </a:ext>
            </a:extLst>
          </p:cNvPr>
          <p:cNvSpPr txBox="1"/>
          <p:nvPr/>
        </p:nvSpPr>
        <p:spPr>
          <a:xfrm>
            <a:off x="6723743" y="3802105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</a:rPr>
              <a:t>City States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3C3BBE-59E6-6D81-4460-C05932C13532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Bronze Age (~3300 to ~1100 BC)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9DCDE09-CE6E-16E0-EC13-FD984487EDC9}"/>
              </a:ext>
            </a:extLst>
          </p:cNvPr>
          <p:cNvSpPr/>
          <p:nvPr/>
        </p:nvSpPr>
        <p:spPr>
          <a:xfrm>
            <a:off x="9045783" y="3404131"/>
            <a:ext cx="624840" cy="6057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4D3626E2-F0D8-2474-62A8-8ABE708D4F56}"/>
              </a:ext>
            </a:extLst>
          </p:cNvPr>
          <p:cNvSpPr/>
          <p:nvPr/>
        </p:nvSpPr>
        <p:spPr>
          <a:xfrm rot="18510748" flipH="1">
            <a:off x="4668330" y="1213964"/>
            <a:ext cx="3468309" cy="4090365"/>
          </a:xfrm>
          <a:prstGeom prst="bentArrow">
            <a:avLst>
              <a:gd name="adj1" fmla="val 8957"/>
              <a:gd name="adj2" fmla="val 9752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7C9D30-3B3D-1D05-C80D-88163BF30FB7}"/>
              </a:ext>
            </a:extLst>
          </p:cNvPr>
          <p:cNvSpPr txBox="1"/>
          <p:nvPr/>
        </p:nvSpPr>
        <p:spPr>
          <a:xfrm>
            <a:off x="343379" y="0"/>
            <a:ext cx="6098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Anatolia 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(Hittites)</a:t>
            </a:r>
            <a:endParaRPr lang="en-US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EF9BE1-1B74-01E0-19D1-A859A1083F41}"/>
              </a:ext>
            </a:extLst>
          </p:cNvPr>
          <p:cNvSpPr txBox="1"/>
          <p:nvPr/>
        </p:nvSpPr>
        <p:spPr>
          <a:xfrm rot="17785086">
            <a:off x="2521447" y="2869605"/>
            <a:ext cx="2709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17432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 animBg="1"/>
      <p:bldP spid="13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3DAD4-B26F-77F9-5C3F-2CE06B9EF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843DDB-6484-4058-F652-57820C566F63}"/>
              </a:ext>
            </a:extLst>
          </p:cNvPr>
          <p:cNvSpPr txBox="1"/>
          <p:nvPr/>
        </p:nvSpPr>
        <p:spPr>
          <a:xfrm rot="2593859">
            <a:off x="6723743" y="2007661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Mesopotamia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29F56-45EA-8E34-402F-FA552ABEED63}"/>
              </a:ext>
            </a:extLst>
          </p:cNvPr>
          <p:cNvSpPr txBox="1"/>
          <p:nvPr/>
        </p:nvSpPr>
        <p:spPr>
          <a:xfrm>
            <a:off x="109583" y="4518242"/>
            <a:ext cx="2709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Egypt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C0597-5BA9-65AC-7404-860FF402072E}"/>
              </a:ext>
            </a:extLst>
          </p:cNvPr>
          <p:cNvSpPr txBox="1"/>
          <p:nvPr/>
        </p:nvSpPr>
        <p:spPr>
          <a:xfrm>
            <a:off x="6723743" y="3802105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</a:rPr>
              <a:t>City States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541A4-288F-E954-1BCA-D78F4053EC0D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pc="-150" dirty="0">
                <a:latin typeface="Arial Rounded MT Bold" panose="020F0704030504030204" pitchFamily="34" charset="0"/>
              </a:rPr>
              <a:t>Bronze Age Collapse (~1100 to ~900 BC)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0AB7D8-335F-53A2-FF86-DBAD9F61D88C}"/>
              </a:ext>
            </a:extLst>
          </p:cNvPr>
          <p:cNvSpPr txBox="1"/>
          <p:nvPr/>
        </p:nvSpPr>
        <p:spPr>
          <a:xfrm>
            <a:off x="343379" y="0"/>
            <a:ext cx="6098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Anatolia </a:t>
            </a:r>
            <a:r>
              <a:rPr lang="en-US" sz="4400" strike="sngStrike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(Hittites)</a:t>
            </a:r>
            <a:endParaRPr lang="en-US" sz="4800" strike="sngStrike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7A8BFC-186C-8653-122C-64C377158B3C}"/>
              </a:ext>
            </a:extLst>
          </p:cNvPr>
          <p:cNvSpPr txBox="1"/>
          <p:nvPr/>
        </p:nvSpPr>
        <p:spPr>
          <a:xfrm rot="17785086">
            <a:off x="2521447" y="2869605"/>
            <a:ext cx="2709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Canaan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E171F-5D33-A564-DD49-0A3078A89711}"/>
              </a:ext>
            </a:extLst>
          </p:cNvPr>
          <p:cNvSpPr txBox="1"/>
          <p:nvPr/>
        </p:nvSpPr>
        <p:spPr>
          <a:xfrm>
            <a:off x="343379" y="4950033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5D6297-A81A-7B45-FA2C-158F64ECCE38}"/>
              </a:ext>
            </a:extLst>
          </p:cNvPr>
          <p:cNvSpPr txBox="1"/>
          <p:nvPr/>
        </p:nvSpPr>
        <p:spPr>
          <a:xfrm>
            <a:off x="1107064" y="4995753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5AFB3D-A4C9-D86D-6AEC-6D40187BD0A5}"/>
              </a:ext>
            </a:extLst>
          </p:cNvPr>
          <p:cNvSpPr txBox="1"/>
          <p:nvPr/>
        </p:nvSpPr>
        <p:spPr>
          <a:xfrm>
            <a:off x="3419155" y="3201940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49B46B-AC71-B506-B8A4-81C676566274}"/>
              </a:ext>
            </a:extLst>
          </p:cNvPr>
          <p:cNvSpPr txBox="1"/>
          <p:nvPr/>
        </p:nvSpPr>
        <p:spPr>
          <a:xfrm>
            <a:off x="6252758" y="4177576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186975-92C0-0475-025A-A89AA0BEC49D}"/>
              </a:ext>
            </a:extLst>
          </p:cNvPr>
          <p:cNvSpPr txBox="1"/>
          <p:nvPr/>
        </p:nvSpPr>
        <p:spPr>
          <a:xfrm>
            <a:off x="7016443" y="4223296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602A79-3C49-7CB1-C0F3-7DF879B77AF4}"/>
              </a:ext>
            </a:extLst>
          </p:cNvPr>
          <p:cNvSpPr txBox="1"/>
          <p:nvPr/>
        </p:nvSpPr>
        <p:spPr>
          <a:xfrm>
            <a:off x="7759967" y="4240984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FB2B7B-8C84-6472-5BEC-DE87D5AAB373}"/>
              </a:ext>
            </a:extLst>
          </p:cNvPr>
          <p:cNvSpPr txBox="1"/>
          <p:nvPr/>
        </p:nvSpPr>
        <p:spPr>
          <a:xfrm>
            <a:off x="343379" y="333207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528ABD-E802-6859-586D-2F5A8B1A469F}"/>
              </a:ext>
            </a:extLst>
          </p:cNvPr>
          <p:cNvSpPr txBox="1"/>
          <p:nvPr/>
        </p:nvSpPr>
        <p:spPr>
          <a:xfrm>
            <a:off x="1107064" y="378927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8B4559-4318-5F7E-BCE2-1A436E6A1CE0}"/>
              </a:ext>
            </a:extLst>
          </p:cNvPr>
          <p:cNvSpPr txBox="1"/>
          <p:nvPr/>
        </p:nvSpPr>
        <p:spPr>
          <a:xfrm>
            <a:off x="1850588" y="396615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0104F9-54EB-2A33-301B-8932B986CAF9}"/>
              </a:ext>
            </a:extLst>
          </p:cNvPr>
          <p:cNvSpPr txBox="1"/>
          <p:nvPr/>
        </p:nvSpPr>
        <p:spPr>
          <a:xfrm>
            <a:off x="3876355" y="2186969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</p:spTree>
    <p:extLst>
      <p:ext uri="{BB962C8B-B14F-4D97-AF65-F5344CB8AC3E}">
        <p14:creationId xmlns:p14="http://schemas.microsoft.com/office/powerpoint/2010/main" val="25055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311F5-4CA3-AA5A-A7D1-61C5955BE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D681D6-3882-5B26-E2C4-B8A17CAB53E6}"/>
              </a:ext>
            </a:extLst>
          </p:cNvPr>
          <p:cNvSpPr txBox="1"/>
          <p:nvPr/>
        </p:nvSpPr>
        <p:spPr>
          <a:xfrm rot="2593859">
            <a:off x="6723743" y="2007661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Mesopotamia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9211A-1D64-5810-92B9-EE7AE6E8150B}"/>
              </a:ext>
            </a:extLst>
          </p:cNvPr>
          <p:cNvSpPr txBox="1"/>
          <p:nvPr/>
        </p:nvSpPr>
        <p:spPr>
          <a:xfrm>
            <a:off x="109583" y="4518242"/>
            <a:ext cx="2709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Egypt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0153C-12AD-862C-5439-81218A8A5F34}"/>
              </a:ext>
            </a:extLst>
          </p:cNvPr>
          <p:cNvSpPr txBox="1"/>
          <p:nvPr/>
        </p:nvSpPr>
        <p:spPr>
          <a:xfrm rot="2571021">
            <a:off x="6777821" y="2581378"/>
            <a:ext cx="2694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</a:rPr>
              <a:t>Empires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76A60A-5C9F-FD0A-9F14-4891B0795B73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Iron Age (~900 to ~500 BC)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054815-B7CD-B5E0-E981-A59880AC4FA4}"/>
              </a:ext>
            </a:extLst>
          </p:cNvPr>
          <p:cNvSpPr txBox="1"/>
          <p:nvPr/>
        </p:nvSpPr>
        <p:spPr>
          <a:xfrm>
            <a:off x="343378" y="0"/>
            <a:ext cx="92121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Anatolia 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(City States)</a:t>
            </a:r>
            <a:endParaRPr lang="en-US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2B0F4-4520-231C-5D3C-968B15E14FDF}"/>
              </a:ext>
            </a:extLst>
          </p:cNvPr>
          <p:cNvSpPr txBox="1"/>
          <p:nvPr/>
        </p:nvSpPr>
        <p:spPr>
          <a:xfrm rot="17785086">
            <a:off x="2521447" y="2869605"/>
            <a:ext cx="2709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8044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2322</Words>
  <Application>Microsoft Macintosh PowerPoint</Application>
  <PresentationFormat>Widescreen</PresentationFormat>
  <Paragraphs>475</Paragraphs>
  <Slides>48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ＭＳ Ｐゴシック</vt:lpstr>
      <vt:lpstr>Aptos</vt:lpstr>
      <vt:lpstr>Arial</vt:lpstr>
      <vt:lpstr>Arial Narrow</vt:lpstr>
      <vt:lpstr>Arial Rounded MT Bold</vt:lpstr>
      <vt:lpstr>Cambria</vt:lpstr>
      <vt:lpstr>Constantia</vt:lpstr>
      <vt:lpstr>Symbol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Rick Griffith</cp:lastModifiedBy>
  <cp:revision>7</cp:revision>
  <dcterms:created xsi:type="dcterms:W3CDTF">2025-10-09T06:42:42Z</dcterms:created>
  <dcterms:modified xsi:type="dcterms:W3CDTF">2025-10-12T08:45:34Z</dcterms:modified>
</cp:coreProperties>
</file>