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60" r:id="rId2"/>
    <p:sldMasterId id="2147483684" r:id="rId3"/>
  </p:sldMasterIdLst>
  <p:notesMasterIdLst>
    <p:notesMasterId r:id="rId19"/>
  </p:notesMasterIdLst>
  <p:sldIdLst>
    <p:sldId id="270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9" r:id="rId15"/>
    <p:sldId id="268" r:id="rId16"/>
    <p:sldId id="267" r:id="rId17"/>
    <p:sldId id="31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4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DFC0F8-7F06-1E44-978D-C84439B2B073}" type="datetimeFigureOut">
              <a:rPr lang="en-US" smtClean="0"/>
              <a:t>3/13/22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32BE0-C11C-EE4C-A620-81F75A97A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59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(op)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89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47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38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54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98184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6540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5659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4006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150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3349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81266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55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6652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6415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9889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0906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96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3/13/22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3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3/13/22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30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3/13/22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77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5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54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234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946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6B92D4E9-EB32-4123-B6D3-58D09DCA59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63241B-3907-44A6-8C07-D7849FA0C687}"/>
              </a:ext>
            </a:extLst>
          </p:cNvPr>
          <p:cNvSpPr txBox="1"/>
          <p:nvPr/>
        </p:nvSpPr>
        <p:spPr>
          <a:xfrm>
            <a:off x="1774598" y="2519462"/>
            <a:ext cx="612234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u="sng" dirty="0">
                <a:solidFill>
                  <a:srgbClr val="FFFFFF"/>
                </a:solidFill>
                <a:latin typeface="Times New Roman"/>
              </a:rPr>
              <a:t>Will you believe God</a:t>
            </a:r>
            <a:r>
              <a:rPr lang="en-US" sz="2800" u="sng" dirty="0">
                <a:solidFill>
                  <a:srgbClr val="FFFFFF"/>
                </a:solidFill>
                <a:latin typeface="Times New Roman"/>
                <a:cs typeface="Times New Roman"/>
              </a:rPr>
              <a:t> will do something</a:t>
            </a:r>
            <a:endParaRPr lang="en-US" sz="2800" u="sng" dirty="0">
              <a:latin typeface="Times New Roman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B3B650-3051-4C5E-8E61-BA890D89A396}"/>
              </a:ext>
            </a:extLst>
          </p:cNvPr>
          <p:cNvSpPr txBox="1"/>
          <p:nvPr/>
        </p:nvSpPr>
        <p:spPr>
          <a:xfrm>
            <a:off x="3200400" y="4503906"/>
            <a:ext cx="2743200" cy="523220"/>
          </a:xfrm>
          <a:prstGeom prst="rect">
            <a:avLst/>
          </a:prstGeom>
          <a:solidFill>
            <a:srgbClr val="FFFF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Times New Roman"/>
              </a:rPr>
              <a:t>Genesis 18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3100EC-EBC2-3D41-A147-86DBC6DDF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473" y="5342662"/>
            <a:ext cx="9158502" cy="153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Preached by Dr. Jim Harmeling 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at Crossroads International Church Singapore • CICFamily.com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Uploaded by Dr. Rick Griffith • Jordan Evangelical Theological Seminary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330699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C1A5E8C9-B356-4823-AB1A-5CF1D3A3BC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7" b="-103"/>
          <a:stretch/>
        </p:blipFill>
        <p:spPr>
          <a:xfrm>
            <a:off x="1883" y="-62321"/>
            <a:ext cx="9325636" cy="69226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789E7B-E9EB-4431-8285-9C5933E72E0A}"/>
              </a:ext>
            </a:extLst>
          </p:cNvPr>
          <p:cNvSpPr txBox="1"/>
          <p:nvPr/>
        </p:nvSpPr>
        <p:spPr>
          <a:xfrm>
            <a:off x="77142" y="142992"/>
            <a:ext cx="3975570" cy="138499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</a:rPr>
              <a:t>He brings justice by meting out gracious judgment </a:t>
            </a:r>
            <a:r>
              <a:rPr lang="en-US" sz="2800" dirty="0">
                <a:solidFill>
                  <a:schemeClr val="bg1"/>
                </a:solidFill>
              </a:rPr>
              <a:t>(Gen 18:16-33)</a:t>
            </a:r>
            <a:endParaRPr lang="en-US" sz="28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0140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E9C685-AA24-48ED-AC2B-A68986BA2396}"/>
              </a:ext>
            </a:extLst>
          </p:cNvPr>
          <p:cNvSpPr txBox="1"/>
          <p:nvPr/>
        </p:nvSpPr>
        <p:spPr>
          <a:xfrm>
            <a:off x="480060" y="2872899"/>
            <a:ext cx="3182691" cy="332066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marL="2286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God does not rush judgment</a:t>
            </a:r>
          </a:p>
        </p:txBody>
      </p:sp>
      <p:pic>
        <p:nvPicPr>
          <p:cNvPr id="5" name="Picture 5" descr="A picture containing sandglass, object, indoor, close&#10;&#10;Description automatically generated">
            <a:extLst>
              <a:ext uri="{FF2B5EF4-FFF2-40B4-BE49-F238E27FC236}">
                <a16:creationId xmlns:a16="http://schemas.microsoft.com/office/drawing/2014/main" id="{040BAF3A-AE50-4FA1-96FC-558BD0D057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9882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 descr="A picture containing water&#10;&#10;Description automatically generated">
            <a:extLst>
              <a:ext uri="{FF2B5EF4-FFF2-40B4-BE49-F238E27FC236}">
                <a16:creationId xmlns:a16="http://schemas.microsoft.com/office/drawing/2014/main" id="{9E6C6BC4-46D0-4645-9896-A3908A51A2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C51DA4-B0F5-479F-8E49-F87EEA79DD5F}"/>
              </a:ext>
            </a:extLst>
          </p:cNvPr>
          <p:cNvSpPr txBox="1"/>
          <p:nvPr/>
        </p:nvSpPr>
        <p:spPr>
          <a:xfrm>
            <a:off x="768485" y="1575881"/>
            <a:ext cx="7616757" cy="267765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cs typeface="Segoe UI"/>
              </a:rPr>
              <a:t>Exodus 34:6-7</a:t>
            </a:r>
            <a:r>
              <a:rPr lang="en-US" sz="2800" dirty="0">
                <a:solidFill>
                  <a:srgbClr val="FFFFFF"/>
                </a:solidFill>
                <a:cs typeface="Segoe UI"/>
              </a:rPr>
              <a:t>​</a:t>
            </a:r>
          </a:p>
          <a:p>
            <a:pPr algn="ctr"/>
            <a:r>
              <a:rPr lang="en-US" sz="2800" dirty="0">
                <a:solidFill>
                  <a:srgbClr val="FFFFFF"/>
                </a:solidFill>
                <a:cs typeface="Segoe UI"/>
              </a:rPr>
              <a:t>"The Lord, the Lord, a God merciful and gracious, slow to anger, and abounding in steadfast love and faithfulness, </a:t>
            </a:r>
            <a:r>
              <a:rPr lang="en-US" sz="2800" b="1" dirty="0">
                <a:solidFill>
                  <a:srgbClr val="FFFFFF"/>
                </a:solidFill>
                <a:cs typeface="Segoe UI"/>
              </a:rPr>
              <a:t> </a:t>
            </a:r>
            <a:r>
              <a:rPr lang="en-US" sz="2800" dirty="0">
                <a:solidFill>
                  <a:srgbClr val="FFFFFF"/>
                </a:solidFill>
                <a:cs typeface="Segoe UI"/>
              </a:rPr>
              <a:t>keeping steadfast love for thousands, forgiving iniquity and transgression and sin, but who will by no means clear the guilty"</a:t>
            </a:r>
          </a:p>
        </p:txBody>
      </p:sp>
    </p:spTree>
    <p:extLst>
      <p:ext uri="{BB962C8B-B14F-4D97-AF65-F5344CB8AC3E}">
        <p14:creationId xmlns:p14="http://schemas.microsoft.com/office/powerpoint/2010/main" val="348000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E9C685-AA24-48ED-AC2B-A68986BA2396}"/>
              </a:ext>
            </a:extLst>
          </p:cNvPr>
          <p:cNvSpPr txBox="1"/>
          <p:nvPr/>
        </p:nvSpPr>
        <p:spPr>
          <a:xfrm>
            <a:off x="480060" y="2872899"/>
            <a:ext cx="3182691" cy="332066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2286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God does not rush judgment</a:t>
            </a:r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cs typeface="Calibri"/>
            </a:endParaRPr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God listens to interceding prayer</a:t>
            </a:r>
          </a:p>
        </p:txBody>
      </p:sp>
      <p:pic>
        <p:nvPicPr>
          <p:cNvPr id="5" name="Picture 5" descr="A picture containing sandglass, object, indoor, close&#10;&#10;Description automatically generated">
            <a:extLst>
              <a:ext uri="{FF2B5EF4-FFF2-40B4-BE49-F238E27FC236}">
                <a16:creationId xmlns:a16="http://schemas.microsoft.com/office/drawing/2014/main" id="{040BAF3A-AE50-4FA1-96FC-558BD0D057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1139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43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426232309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link at </a:t>
            </a:r>
            <a:r>
              <a:rPr lang="en-US" sz="28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and script for free!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2" y="636982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400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92D89B9-1021-4F04-9577-95E0E238AAFB}"/>
              </a:ext>
            </a:extLst>
          </p:cNvPr>
          <p:cNvSpPr/>
          <p:nvPr/>
        </p:nvSpPr>
        <p:spPr>
          <a:xfrm>
            <a:off x="-68093" y="1"/>
            <a:ext cx="9252974" cy="68587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230563-0625-46ED-B58C-ED6D1252AE8C}"/>
              </a:ext>
            </a:extLst>
          </p:cNvPr>
          <p:cNvSpPr txBox="1"/>
          <p:nvPr/>
        </p:nvSpPr>
        <p:spPr>
          <a:xfrm>
            <a:off x="1692614" y="1050587"/>
            <a:ext cx="580741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Times New Roman"/>
              </a:rPr>
              <a:t>Understanding God</a:t>
            </a:r>
            <a:endParaRPr lang="en-US" sz="5400" dirty="0">
              <a:latin typeface="Times New Roman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270644-33F1-4ECB-9B24-FC3CDDEB6B1C}"/>
              </a:ext>
            </a:extLst>
          </p:cNvPr>
          <p:cNvSpPr txBox="1"/>
          <p:nvPr/>
        </p:nvSpPr>
        <p:spPr>
          <a:xfrm rot="-960000">
            <a:off x="1449421" y="2585963"/>
            <a:ext cx="2247090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Times New Roman"/>
              </a:rPr>
              <a:t>Statements</a:t>
            </a:r>
            <a:endParaRPr lang="en-US" sz="3200">
              <a:latin typeface="Times New Roman"/>
              <a:cs typeface="Times New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9A8714-9A1D-4215-99EA-EC48916DAEA0}"/>
              </a:ext>
            </a:extLst>
          </p:cNvPr>
          <p:cNvSpPr txBox="1"/>
          <p:nvPr/>
        </p:nvSpPr>
        <p:spPr>
          <a:xfrm>
            <a:off x="3054484" y="3023707"/>
            <a:ext cx="2247090" cy="584775"/>
          </a:xfrm>
          <a:prstGeom prst="rect">
            <a:avLst/>
          </a:prstGeom>
          <a:solidFill>
            <a:srgbClr val="C00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Times New Roman"/>
              </a:rPr>
              <a:t>Stories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1C3366-A589-4662-BBD6-474FD30B4C0F}"/>
              </a:ext>
            </a:extLst>
          </p:cNvPr>
          <p:cNvSpPr txBox="1"/>
          <p:nvPr/>
        </p:nvSpPr>
        <p:spPr>
          <a:xfrm rot="600000">
            <a:off x="5214025" y="2654056"/>
            <a:ext cx="2247090" cy="584775"/>
          </a:xfrm>
          <a:prstGeom prst="rect">
            <a:avLst/>
          </a:prstGeom>
          <a:solidFill>
            <a:srgbClr val="7030A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Times New Roman"/>
              </a:rPr>
              <a:t>Poetry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D8101F-A99E-4646-A306-353529F6A031}"/>
              </a:ext>
            </a:extLst>
          </p:cNvPr>
          <p:cNvSpPr txBox="1"/>
          <p:nvPr/>
        </p:nvSpPr>
        <p:spPr>
          <a:xfrm>
            <a:off x="4990288" y="3675460"/>
            <a:ext cx="2247090" cy="584775"/>
          </a:xfrm>
          <a:prstGeom prst="rect">
            <a:avLst/>
          </a:prstGeom>
          <a:solidFill>
            <a:srgbClr val="FFC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Times New Roman"/>
              </a:rPr>
              <a:t>Creation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4462774A-6C41-4AC3-9EC0-B2EDC9D10898}"/>
              </a:ext>
            </a:extLst>
          </p:cNvPr>
          <p:cNvSpPr txBox="1"/>
          <p:nvPr/>
        </p:nvSpPr>
        <p:spPr>
          <a:xfrm rot="660000">
            <a:off x="2098985" y="3670721"/>
            <a:ext cx="2636196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rgbClr val="FFFFFF"/>
                </a:solidFill>
                <a:latin typeface="Times New Roman"/>
              </a:rPr>
              <a:t>Conversations</a:t>
            </a:r>
            <a:endParaRPr lang="en-US"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F7B9A04-5F88-4BAE-8706-D31B8B6B8A9C}"/>
              </a:ext>
            </a:extLst>
          </p:cNvPr>
          <p:cNvSpPr txBox="1"/>
          <p:nvPr/>
        </p:nvSpPr>
        <p:spPr>
          <a:xfrm>
            <a:off x="0" y="857577"/>
            <a:ext cx="9182909" cy="6924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50" b="1" dirty="0">
                <a:solidFill>
                  <a:srgbClr val="FFFFFF"/>
                </a:solidFill>
                <a:latin typeface="Engravers MT"/>
                <a:cs typeface="Times New Roman"/>
              </a:rPr>
              <a:t>T h e    T e s t I n g</a:t>
            </a:r>
          </a:p>
        </p:txBody>
      </p:sp>
      <p:pic>
        <p:nvPicPr>
          <p:cNvPr id="7" name="Picture 7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9EFD1CD8-CC76-450E-A414-11D65B4A4B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7"/>
          <a:stretch/>
        </p:blipFill>
        <p:spPr>
          <a:xfrm>
            <a:off x="1158264" y="3002159"/>
            <a:ext cx="6877037" cy="38614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0A3F12-2AA2-422B-A0B3-A61381A4491C}"/>
              </a:ext>
            </a:extLst>
          </p:cNvPr>
          <p:cNvSpPr txBox="1"/>
          <p:nvPr/>
        </p:nvSpPr>
        <p:spPr>
          <a:xfrm>
            <a:off x="1148912" y="2094298"/>
            <a:ext cx="6846176" cy="39241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100">
                <a:solidFill>
                  <a:srgbClr val="FFFFFF"/>
                </a:solidFill>
                <a:latin typeface="Times New Roman"/>
              </a:rPr>
              <a:t>D e v e l o p i n g    A b r a h a m ’ s    R i g h t e o u s n e s s</a:t>
            </a:r>
          </a:p>
        </p:txBody>
      </p:sp>
    </p:spTree>
    <p:extLst>
      <p:ext uri="{BB962C8B-B14F-4D97-AF65-F5344CB8AC3E}">
        <p14:creationId xmlns:p14="http://schemas.microsoft.com/office/powerpoint/2010/main" val="39463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6B92D4E9-EB32-4123-B6D3-58D09DCA59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63241B-3907-44A6-8C07-D7849FA0C687}"/>
              </a:ext>
            </a:extLst>
          </p:cNvPr>
          <p:cNvSpPr txBox="1"/>
          <p:nvPr/>
        </p:nvSpPr>
        <p:spPr>
          <a:xfrm>
            <a:off x="1774598" y="2519462"/>
            <a:ext cx="612234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u="sng" dirty="0">
                <a:solidFill>
                  <a:srgbClr val="FFFFFF"/>
                </a:solidFill>
                <a:latin typeface="Times New Roman"/>
              </a:rPr>
              <a:t>Will you believe God</a:t>
            </a:r>
            <a:r>
              <a:rPr lang="en-US" sz="2800" u="sng" dirty="0">
                <a:solidFill>
                  <a:srgbClr val="FFFFFF"/>
                </a:solidFill>
                <a:latin typeface="Times New Roman"/>
                <a:cs typeface="Times New Roman"/>
              </a:rPr>
              <a:t> will do something</a:t>
            </a:r>
            <a:endParaRPr lang="en-US" sz="2800" u="sng" dirty="0">
              <a:latin typeface="Times New Roman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B3B650-3051-4C5E-8E61-BA890D89A396}"/>
              </a:ext>
            </a:extLst>
          </p:cNvPr>
          <p:cNvSpPr txBox="1"/>
          <p:nvPr/>
        </p:nvSpPr>
        <p:spPr>
          <a:xfrm>
            <a:off x="3200400" y="5729591"/>
            <a:ext cx="2743200" cy="523220"/>
          </a:xfrm>
          <a:prstGeom prst="rect">
            <a:avLst/>
          </a:prstGeom>
          <a:solidFill>
            <a:srgbClr val="FFFF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Times New Roman"/>
              </a:rPr>
              <a:t>Genesis 18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011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92D89B9-1021-4F04-9577-95E0E238AAFB}"/>
              </a:ext>
            </a:extLst>
          </p:cNvPr>
          <p:cNvSpPr/>
          <p:nvPr/>
        </p:nvSpPr>
        <p:spPr>
          <a:xfrm>
            <a:off x="1971" y="3187"/>
            <a:ext cx="9182909" cy="6855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230563-0625-46ED-B58C-ED6D1252AE8C}"/>
              </a:ext>
            </a:extLst>
          </p:cNvPr>
          <p:cNvSpPr txBox="1"/>
          <p:nvPr/>
        </p:nvSpPr>
        <p:spPr>
          <a:xfrm>
            <a:off x="1438615" y="909476"/>
            <a:ext cx="6306004" cy="1508105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Times New Roman"/>
              </a:rPr>
              <a:t>Child to old people? = laughter</a:t>
            </a:r>
            <a:endParaRPr lang="en-US" sz="3600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2800" dirty="0">
                <a:solidFill>
                  <a:srgbClr val="FFFFFF"/>
                </a:solidFill>
                <a:latin typeface="Times New Roman"/>
                <a:cs typeface="Times New Roman"/>
              </a:rPr>
              <a:t>Abraham laughs</a:t>
            </a:r>
          </a:p>
          <a:p>
            <a:pPr algn="ctr"/>
            <a:r>
              <a:rPr lang="en-US" sz="2800" dirty="0">
                <a:solidFill>
                  <a:srgbClr val="FFFFFF"/>
                </a:solidFill>
                <a:latin typeface="Times New Roman"/>
                <a:cs typeface="Times New Roman"/>
              </a:rPr>
              <a:t>Sarah laughs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BD45E3-B89B-498E-969E-46C4992293A6}"/>
              </a:ext>
            </a:extLst>
          </p:cNvPr>
          <p:cNvSpPr txBox="1"/>
          <p:nvPr/>
        </p:nvSpPr>
        <p:spPr>
          <a:xfrm>
            <a:off x="1438615" y="2790957"/>
            <a:ext cx="6306004" cy="1077218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Times New Roman"/>
              </a:rPr>
              <a:t>Destroy a major city? = laughter</a:t>
            </a:r>
            <a:endParaRPr lang="en-US" sz="3600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2800" dirty="0">
                <a:solidFill>
                  <a:srgbClr val="FFFFFF"/>
                </a:solidFill>
                <a:latin typeface="Times New Roman"/>
                <a:cs typeface="Times New Roman"/>
              </a:rPr>
              <a:t>Sons-in-laws of Lot laugh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ED1435-AFB7-4558-9E02-72F103E6EC02}"/>
              </a:ext>
            </a:extLst>
          </p:cNvPr>
          <p:cNvSpPr txBox="1"/>
          <p:nvPr/>
        </p:nvSpPr>
        <p:spPr>
          <a:xfrm>
            <a:off x="1440496" y="4232172"/>
            <a:ext cx="6306004" cy="1200329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Times New Roman"/>
              </a:rPr>
              <a:t>"too hard" for God? = extraordinary</a:t>
            </a:r>
            <a:endParaRPr lang="en-US" sz="36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9067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40BCE51-B92F-46A7-8AF0-9C931F6947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7450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61B4BD-ECE2-4291-8047-CF51777FEB0B}"/>
              </a:ext>
            </a:extLst>
          </p:cNvPr>
          <p:cNvSpPr txBox="1"/>
          <p:nvPr/>
        </p:nvSpPr>
        <p:spPr>
          <a:xfrm>
            <a:off x="358485" y="1122363"/>
            <a:ext cx="3017520" cy="320413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i="1">
                <a:latin typeface="+mj-lt"/>
                <a:ea typeface="+mj-ea"/>
                <a:cs typeface="+mj-cs"/>
              </a:rPr>
              <a:t>God brings hope to the future by creating life out of nothing </a:t>
            </a:r>
            <a:r>
              <a:rPr lang="en-US" sz="3600">
                <a:latin typeface="+mj-lt"/>
                <a:ea typeface="+mj-ea"/>
                <a:cs typeface="+mj-cs"/>
              </a:rPr>
              <a:t>(Gen 18:1-15)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0BD50B-72BD-45F5-94E2-08C2FC8A6AB4}"/>
              </a:ext>
            </a:extLst>
          </p:cNvPr>
          <p:cNvSpPr txBox="1"/>
          <p:nvPr/>
        </p:nvSpPr>
        <p:spPr>
          <a:xfrm>
            <a:off x="594548" y="4968992"/>
            <a:ext cx="2743200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>
                <a:cs typeface="Calibri"/>
              </a:rPr>
              <a:t>God controls timing</a:t>
            </a:r>
            <a:endParaRPr lang="en-US" sz="3600">
              <a:cs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66D9FE-1ED2-4553-A2EB-F0C1E8CF2059}"/>
              </a:ext>
            </a:extLst>
          </p:cNvPr>
          <p:cNvSpPr txBox="1"/>
          <p:nvPr/>
        </p:nvSpPr>
        <p:spPr>
          <a:xfrm>
            <a:off x="596429" y="5601170"/>
            <a:ext cx="2743200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God controls process</a:t>
            </a:r>
            <a:endParaRPr lang="en-US" sz="36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0821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482C0AC-FF59-4FA1-9D1F-65A3EF561B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959" y="1303506"/>
            <a:ext cx="3077189" cy="4679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8E0AD7-B3F3-4F7F-BA5D-7023FDB74852}"/>
              </a:ext>
            </a:extLst>
          </p:cNvPr>
          <p:cNvSpPr txBox="1"/>
          <p:nvPr/>
        </p:nvSpPr>
        <p:spPr>
          <a:xfrm>
            <a:off x="4178770" y="1460030"/>
            <a:ext cx="4690534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cs typeface="Calibri"/>
              </a:rPr>
              <a:t>"Abraham, and especially Sarah, are not offered here as models of faith but as models of disbelief. For them, the powerful promise of God outdistances their ability to receive it."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273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92D89B9-1021-4F04-9577-95E0E238AAFB}"/>
              </a:ext>
            </a:extLst>
          </p:cNvPr>
          <p:cNvSpPr/>
          <p:nvPr/>
        </p:nvSpPr>
        <p:spPr>
          <a:xfrm>
            <a:off x="1971" y="3187"/>
            <a:ext cx="9182909" cy="68555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230563-0625-46ED-B58C-ED6D1252AE8C}"/>
              </a:ext>
            </a:extLst>
          </p:cNvPr>
          <p:cNvSpPr txBox="1"/>
          <p:nvPr/>
        </p:nvSpPr>
        <p:spPr>
          <a:xfrm>
            <a:off x="1438615" y="909476"/>
            <a:ext cx="6306004" cy="1200329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Times New Roman"/>
              </a:rPr>
              <a:t>Israel waited for deliverance </a:t>
            </a:r>
            <a:br>
              <a:rPr lang="en-US" sz="3600" dirty="0">
                <a:solidFill>
                  <a:srgbClr val="FFFFFF"/>
                </a:solidFill>
                <a:latin typeface="Times New Roman"/>
              </a:rPr>
            </a:br>
            <a:r>
              <a:rPr lang="en-US" sz="3600" dirty="0">
                <a:solidFill>
                  <a:srgbClr val="FFFFFF"/>
                </a:solidFill>
                <a:latin typeface="Times New Roman"/>
              </a:rPr>
              <a:t>400 years</a:t>
            </a:r>
            <a:endParaRPr lang="en-US" sz="28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BD45E3-B89B-498E-969E-46C4992293A6}"/>
              </a:ext>
            </a:extLst>
          </p:cNvPr>
          <p:cNvSpPr txBox="1"/>
          <p:nvPr/>
        </p:nvSpPr>
        <p:spPr>
          <a:xfrm>
            <a:off x="1438615" y="2480513"/>
            <a:ext cx="6306004" cy="1200329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Times New Roman"/>
              </a:rPr>
              <a:t>Israel waited for their Messiah </a:t>
            </a:r>
            <a:br>
              <a:rPr lang="en-US" sz="3600" dirty="0">
                <a:solidFill>
                  <a:srgbClr val="FFFFFF"/>
                </a:solidFill>
                <a:latin typeface="Times New Roman"/>
              </a:rPr>
            </a:br>
            <a:r>
              <a:rPr lang="en-US" sz="3600" dirty="0">
                <a:solidFill>
                  <a:srgbClr val="FFFFFF"/>
                </a:solidFill>
                <a:latin typeface="Times New Roman"/>
              </a:rPr>
              <a:t>400 years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ED1435-AFB7-4558-9E02-72F103E6EC02}"/>
              </a:ext>
            </a:extLst>
          </p:cNvPr>
          <p:cNvSpPr txBox="1"/>
          <p:nvPr/>
        </p:nvSpPr>
        <p:spPr>
          <a:xfrm>
            <a:off x="1440496" y="4053431"/>
            <a:ext cx="6306004" cy="1200329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Times New Roman"/>
              </a:rPr>
              <a:t>We've waited for Christ's return 2000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946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781B4F-BEBC-433B-801C-98979C9D1BB3}"/>
              </a:ext>
            </a:extLst>
          </p:cNvPr>
          <p:cNvSpPr txBox="1"/>
          <p:nvPr/>
        </p:nvSpPr>
        <p:spPr>
          <a:xfrm>
            <a:off x="698031" y="237067"/>
            <a:ext cx="7540976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Times New Roman"/>
                <a:cs typeface="Times New Roman"/>
              </a:rPr>
              <a:t>1 Corinthians 15:51-52</a:t>
            </a:r>
            <a:endParaRPr lang="en-US" sz="2800" b="1" dirty="0">
              <a:latin typeface="Calibri" panose="020F0502020204030204"/>
              <a:cs typeface="Calibri"/>
            </a:endParaRPr>
          </a:p>
          <a:p>
            <a:pPr algn="ctr"/>
            <a:r>
              <a:rPr lang="en-US" sz="2000" dirty="0">
                <a:latin typeface="Times New Roman"/>
                <a:cs typeface="Times New Roman"/>
              </a:rPr>
              <a:t>51</a:t>
            </a:r>
            <a:r>
              <a:rPr lang="en-US" sz="2800" dirty="0">
                <a:latin typeface="Times New Roman"/>
                <a:cs typeface="Times New Roman"/>
              </a:rPr>
              <a:t> Behold! I tell you a mystery. We shall not all sleep, but we shall all be changed, </a:t>
            </a:r>
            <a:r>
              <a:rPr lang="en-US" sz="2000" dirty="0">
                <a:latin typeface="Times New Roman"/>
                <a:cs typeface="Times New Roman"/>
              </a:rPr>
              <a:t>52</a:t>
            </a:r>
            <a:r>
              <a:rPr lang="en-US" sz="2800" dirty="0">
                <a:latin typeface="Times New Roman"/>
                <a:cs typeface="Times New Roman"/>
              </a:rPr>
              <a:t> </a:t>
            </a:r>
            <a:r>
              <a:rPr lang="en-US" sz="2800" u="sng" dirty="0">
                <a:latin typeface="Times New Roman"/>
                <a:cs typeface="Times New Roman"/>
              </a:rPr>
              <a:t>in a moment</a:t>
            </a:r>
            <a:r>
              <a:rPr lang="en-US" sz="2800" dirty="0">
                <a:latin typeface="Times New Roman"/>
                <a:cs typeface="Times New Roman"/>
              </a:rPr>
              <a:t>, in the twinkling of an eye, at the last trumpet. For the trumpet will sound, and the dead will be raised imperishable, and we shall be changed. </a:t>
            </a:r>
            <a:endParaRPr lang="en-US" sz="280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7DE5CB-6590-46E8-9F77-3EFC36E114BE}"/>
              </a:ext>
            </a:extLst>
          </p:cNvPr>
          <p:cNvSpPr txBox="1"/>
          <p:nvPr/>
        </p:nvSpPr>
        <p:spPr>
          <a:xfrm>
            <a:off x="387586" y="3087511"/>
            <a:ext cx="8161865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Times New Roman"/>
                <a:cs typeface="Times New Roman"/>
              </a:rPr>
              <a:t>1 Thessalonians 5:2-4</a:t>
            </a:r>
            <a:endParaRPr lang="en-US" b="1" dirty="0">
              <a:cs typeface="Calibri"/>
            </a:endParaRPr>
          </a:p>
          <a:p>
            <a:pPr algn="ctr"/>
            <a:r>
              <a:rPr lang="en-US" sz="2000" dirty="0">
                <a:latin typeface="Times New Roman"/>
                <a:cs typeface="Times New Roman"/>
              </a:rPr>
              <a:t>2 </a:t>
            </a:r>
            <a:r>
              <a:rPr lang="en-US" sz="2800" dirty="0">
                <a:latin typeface="Times New Roman"/>
                <a:cs typeface="Times New Roman"/>
              </a:rPr>
              <a:t>For you yourselves are fully aware that the day of the Lord will come like a thief in the night. </a:t>
            </a:r>
            <a:r>
              <a:rPr lang="en-US" sz="2000" dirty="0">
                <a:latin typeface="Times New Roman"/>
                <a:cs typeface="Times New Roman"/>
              </a:rPr>
              <a:t>3 </a:t>
            </a:r>
            <a:r>
              <a:rPr lang="en-US" sz="2800" dirty="0">
                <a:latin typeface="Times New Roman"/>
                <a:cs typeface="Times New Roman"/>
              </a:rPr>
              <a:t>While people are saying, “There is peace and security,” then </a:t>
            </a:r>
            <a:r>
              <a:rPr lang="en-US" sz="2800" u="sng" dirty="0">
                <a:latin typeface="Times New Roman"/>
                <a:cs typeface="Times New Roman"/>
              </a:rPr>
              <a:t>sudden </a:t>
            </a:r>
            <a:r>
              <a:rPr lang="en-US" sz="2800" dirty="0">
                <a:latin typeface="Times New Roman"/>
                <a:cs typeface="Times New Roman"/>
              </a:rPr>
              <a:t>destruction will come upon them as labor pains come upon a pregnant woman, and they will not escape. </a:t>
            </a:r>
            <a:r>
              <a:rPr lang="en-US" sz="2000" dirty="0">
                <a:latin typeface="Times New Roman"/>
                <a:cs typeface="Times New Roman"/>
              </a:rPr>
              <a:t>4</a:t>
            </a:r>
            <a:r>
              <a:rPr lang="en-US" sz="2800" dirty="0">
                <a:latin typeface="Times New Roman"/>
                <a:cs typeface="Times New Roman"/>
              </a:rPr>
              <a:t> But you are not in darkness, brothers, for that day to surprise you like a thief.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9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459</Words>
  <Application>Microsoft Macintosh PowerPoint</Application>
  <PresentationFormat>On-screen Show (4:3)</PresentationFormat>
  <Paragraphs>42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Engravers MT</vt:lpstr>
      <vt:lpstr>Times New Roman</vt:lpstr>
      <vt:lpstr>Wingdings</vt:lpstr>
      <vt:lpstr>Office Theme</vt:lpstr>
      <vt:lpstr>office theme</vt:lpstr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</vt:lpstr>
      <vt:lpstr>OT Preaching link at BibleStudyDownloads.org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Rick Griffith</cp:lastModifiedBy>
  <cp:revision>280</cp:revision>
  <dcterms:created xsi:type="dcterms:W3CDTF">2022-03-10T06:44:13Z</dcterms:created>
  <dcterms:modified xsi:type="dcterms:W3CDTF">2022-03-13T13:07:47Z</dcterms:modified>
</cp:coreProperties>
</file>