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25"/>
  </p:notesMasterIdLst>
  <p:sldIdLst>
    <p:sldId id="256" r:id="rId3"/>
    <p:sldId id="257" r:id="rId4"/>
    <p:sldId id="258" r:id="rId5"/>
    <p:sldId id="280" r:id="rId6"/>
    <p:sldId id="281" r:id="rId7"/>
    <p:sldId id="282" r:id="rId8"/>
    <p:sldId id="283" r:id="rId9"/>
    <p:sldId id="284" r:id="rId10"/>
    <p:sldId id="285" r:id="rId11"/>
    <p:sldId id="286" r:id="rId12"/>
    <p:sldId id="287" r:id="rId13"/>
    <p:sldId id="288" r:id="rId14"/>
    <p:sldId id="289" r:id="rId15"/>
    <p:sldId id="290" r:id="rId16"/>
    <p:sldId id="291" r:id="rId17"/>
    <p:sldId id="292" r:id="rId18"/>
    <p:sldId id="293" r:id="rId19"/>
    <p:sldId id="294" r:id="rId20"/>
    <p:sldId id="295" r:id="rId21"/>
    <p:sldId id="296" r:id="rId22"/>
    <p:sldId id="298" r:id="rId23"/>
    <p:sldId id="299"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12A10"/>
    <a:srgbClr val="415120"/>
    <a:srgbClr val="FF638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017" autoAdjust="0"/>
  </p:normalViewPr>
  <p:slideViewPr>
    <p:cSldViewPr snapToGrid="0" snapToObjects="1">
      <p:cViewPr>
        <p:scale>
          <a:sx n="100" d="100"/>
          <a:sy n="100" d="100"/>
        </p:scale>
        <p:origin x="-1792" y="-2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notesMaster" Target="notesMasters/notesMaster1.xml"/><Relationship Id="rId26" Type="http://schemas.openxmlformats.org/officeDocument/2006/relationships/printerSettings" Target="printerSettings/printerSettings1.bin"/><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956A3B9-3010-ED47-9C6C-B5A8E371DCAE}" type="datetimeFigureOut">
              <a:rPr lang="en-US" smtClean="0"/>
              <a:pPr/>
              <a:t>31/5/17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ABCE036-26D1-3349-9573-CA83651E4ABA}" type="slidenum">
              <a:rPr lang="en-US" smtClean="0"/>
              <a:pPr/>
              <a:t>‹#›</a:t>
            </a:fld>
            <a:endParaRPr lang="en-US"/>
          </a:p>
        </p:txBody>
      </p:sp>
    </p:spTree>
    <p:extLst>
      <p:ext uri="{BB962C8B-B14F-4D97-AF65-F5344CB8AC3E}">
        <p14:creationId xmlns:p14="http://schemas.microsoft.com/office/powerpoint/2010/main" val="88602342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err="1" smtClean="0">
                <a:solidFill>
                  <a:schemeClr val="tx1"/>
                </a:solidFill>
                <a:latin typeface="+mn-lt"/>
                <a:ea typeface="+mn-ea"/>
                <a:cs typeface="+mn-cs"/>
              </a:rPr>
              <a:t>Screwtape</a:t>
            </a:r>
            <a:r>
              <a:rPr lang="en-US" sz="1200" b="1" kern="1200" dirty="0" smtClean="0">
                <a:solidFill>
                  <a:schemeClr val="tx1"/>
                </a:solidFill>
                <a:latin typeface="+mn-lt"/>
                <a:ea typeface="+mn-ea"/>
                <a:cs typeface="+mn-cs"/>
              </a:rPr>
              <a:t> Strategies</a:t>
            </a:r>
            <a:endParaRPr lang="en-US" sz="1200" kern="1200" dirty="0" smtClean="0">
              <a:solidFill>
                <a:schemeClr val="tx1"/>
              </a:solidFill>
              <a:latin typeface="+mn-lt"/>
              <a:ea typeface="+mn-ea"/>
              <a:cs typeface="+mn-cs"/>
            </a:endParaRPr>
          </a:p>
          <a:p>
            <a:r>
              <a:rPr lang="en-US" sz="1200" b="1" i="1" kern="1200" dirty="0" smtClean="0">
                <a:solidFill>
                  <a:schemeClr val="tx1"/>
                </a:solidFill>
                <a:latin typeface="+mn-lt"/>
                <a:ea typeface="+mn-ea"/>
                <a:cs typeface="+mn-cs"/>
              </a:rPr>
              <a:t> Ezra 4:1-24 (Cyclical Inductive)</a:t>
            </a:r>
          </a:p>
          <a:p>
            <a:endParaRPr lang="en-US" sz="1200" b="1" i="1" kern="1200" dirty="0" smtClean="0">
              <a:solidFill>
                <a:schemeClr val="tx1"/>
              </a:solidFill>
              <a:latin typeface="+mn-lt"/>
              <a:ea typeface="+mn-ea"/>
              <a:cs typeface="+mn-cs"/>
            </a:endParaRPr>
          </a:p>
          <a:p>
            <a:r>
              <a:rPr lang="en-US" sz="1200" b="1" u="sng" kern="1200" dirty="0" smtClean="0">
                <a:solidFill>
                  <a:schemeClr val="tx1"/>
                </a:solidFill>
                <a:latin typeface="+mn-lt"/>
                <a:ea typeface="+mn-ea"/>
                <a:cs typeface="+mn-cs"/>
              </a:rPr>
              <a:t>Interest: </a:t>
            </a:r>
            <a:endParaRPr lang="en-US" sz="1200" b="1"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How many of you have read “</a:t>
            </a:r>
            <a:r>
              <a:rPr lang="en-US" sz="1200" b="1" kern="1200" dirty="0" err="1" smtClean="0">
                <a:solidFill>
                  <a:schemeClr val="tx1"/>
                </a:solidFill>
                <a:latin typeface="+mn-lt"/>
                <a:ea typeface="+mn-ea"/>
                <a:cs typeface="+mn-cs"/>
              </a:rPr>
              <a:t>Screwtape</a:t>
            </a:r>
            <a:r>
              <a:rPr lang="en-US" sz="1200" b="1" kern="1200" dirty="0" smtClean="0">
                <a:solidFill>
                  <a:schemeClr val="tx1"/>
                </a:solidFill>
                <a:latin typeface="+mn-lt"/>
                <a:ea typeface="+mn-ea"/>
                <a:cs typeface="+mn-cs"/>
              </a:rPr>
              <a:t> letters” by CS Lewis? In the book, an imaginary devil named “</a:t>
            </a:r>
            <a:r>
              <a:rPr lang="en-US" sz="1200" b="1" kern="1200" dirty="0" err="1" smtClean="0">
                <a:solidFill>
                  <a:schemeClr val="tx1"/>
                </a:solidFill>
                <a:latin typeface="+mn-lt"/>
                <a:ea typeface="+mn-ea"/>
                <a:cs typeface="+mn-cs"/>
              </a:rPr>
              <a:t>Screwtape</a:t>
            </a:r>
            <a:r>
              <a:rPr lang="en-US" sz="1200" b="1" kern="1200" dirty="0" smtClean="0">
                <a:solidFill>
                  <a:schemeClr val="tx1"/>
                </a:solidFill>
                <a:latin typeface="+mn-lt"/>
                <a:ea typeface="+mn-ea"/>
                <a:cs typeface="+mn-cs"/>
              </a:rPr>
              <a:t>,” writes to mentor his nephew on how to harass and bring about the spiritual destruction of a Christian. </a:t>
            </a:r>
          </a:p>
          <a:p>
            <a:r>
              <a:rPr lang="en-US" sz="1200" b="1" kern="1200" dirty="0" smtClean="0">
                <a:solidFill>
                  <a:schemeClr val="tx1"/>
                </a:solidFill>
                <a:latin typeface="+mn-lt"/>
                <a:ea typeface="+mn-ea"/>
                <a:cs typeface="+mn-cs"/>
              </a:rPr>
              <a:t>I would like you to imagine now, that </a:t>
            </a:r>
            <a:r>
              <a:rPr lang="en-US" sz="1200" b="1" i="1" kern="1200" dirty="0" smtClean="0">
                <a:solidFill>
                  <a:schemeClr val="tx1"/>
                </a:solidFill>
                <a:latin typeface="+mn-lt"/>
                <a:ea typeface="+mn-ea"/>
                <a:cs typeface="+mn-cs"/>
              </a:rPr>
              <a:t>you </a:t>
            </a:r>
            <a:r>
              <a:rPr lang="en-US" sz="1200" b="1" kern="1200" dirty="0" smtClean="0">
                <a:solidFill>
                  <a:schemeClr val="tx1"/>
                </a:solidFill>
                <a:latin typeface="+mn-lt"/>
                <a:ea typeface="+mn-ea"/>
                <a:cs typeface="+mn-cs"/>
              </a:rPr>
              <a:t>are </a:t>
            </a:r>
            <a:r>
              <a:rPr lang="en-US" sz="1200" b="1" kern="1200" dirty="0" err="1" smtClean="0">
                <a:solidFill>
                  <a:schemeClr val="tx1"/>
                </a:solidFill>
                <a:latin typeface="+mn-lt"/>
                <a:ea typeface="+mn-ea"/>
                <a:cs typeface="+mn-cs"/>
              </a:rPr>
              <a:t>Screwtape</a:t>
            </a:r>
            <a:r>
              <a:rPr lang="en-US" sz="1200" b="1" kern="1200" dirty="0" smtClean="0">
                <a:solidFill>
                  <a:schemeClr val="tx1"/>
                </a:solidFill>
                <a:latin typeface="+mn-lt"/>
                <a:ea typeface="+mn-ea"/>
                <a:cs typeface="+mn-cs"/>
              </a:rPr>
              <a:t>. Standing in Satan’s shoes, and you look at yourself: what strategy will you employ to achieve your own spiritual downfall … or that of your local church?</a:t>
            </a:r>
          </a:p>
          <a:p>
            <a:endParaRPr lang="en-US" sz="1200" b="1" u="sng" kern="1200" dirty="0" smtClean="0">
              <a:solidFill>
                <a:schemeClr val="tx1"/>
              </a:solidFill>
              <a:latin typeface="+mn-lt"/>
              <a:ea typeface="+mn-ea"/>
              <a:cs typeface="+mn-cs"/>
            </a:endParaRPr>
          </a:p>
          <a:p>
            <a:r>
              <a:rPr lang="en-US" sz="1200" b="1" u="sng" kern="1200" dirty="0" smtClean="0">
                <a:solidFill>
                  <a:schemeClr val="tx1"/>
                </a:solidFill>
                <a:latin typeface="+mn-lt"/>
                <a:ea typeface="+mn-ea"/>
                <a:cs typeface="+mn-cs"/>
              </a:rPr>
              <a:t>Need</a:t>
            </a:r>
            <a:r>
              <a:rPr lang="en-US" sz="1200" b="1" kern="1200" dirty="0" smtClean="0">
                <a:solidFill>
                  <a:schemeClr val="tx1"/>
                </a:solidFill>
                <a:latin typeface="+mn-lt"/>
                <a:ea typeface="+mn-ea"/>
                <a:cs typeface="+mn-cs"/>
              </a:rPr>
              <a:t>: Are you aware of the opposition you </a:t>
            </a:r>
            <a:r>
              <a:rPr lang="en-US" sz="1200" b="1" i="1" kern="1200" dirty="0" smtClean="0">
                <a:solidFill>
                  <a:schemeClr val="tx1"/>
                </a:solidFill>
                <a:latin typeface="+mn-lt"/>
                <a:ea typeface="+mn-ea"/>
                <a:cs typeface="+mn-cs"/>
              </a:rPr>
              <a:t>really</a:t>
            </a:r>
            <a:r>
              <a:rPr lang="en-US" sz="1200" b="1" kern="1200" dirty="0" smtClean="0">
                <a:solidFill>
                  <a:schemeClr val="tx1"/>
                </a:solidFill>
                <a:latin typeface="+mn-lt"/>
                <a:ea typeface="+mn-ea"/>
                <a:cs typeface="+mn-cs"/>
              </a:rPr>
              <a:t> face in doing God’s work? </a:t>
            </a:r>
          </a:p>
          <a:p>
            <a:r>
              <a:rPr lang="en-US" sz="1200" b="1" u="sng" kern="1200" dirty="0" smtClean="0">
                <a:solidFill>
                  <a:schemeClr val="tx1"/>
                </a:solidFill>
                <a:latin typeface="+mn-lt"/>
                <a:ea typeface="+mn-ea"/>
                <a:cs typeface="+mn-cs"/>
              </a:rPr>
              <a:t>Subject</a:t>
            </a:r>
            <a:r>
              <a:rPr lang="en-US" sz="1200" b="1" kern="1200" dirty="0" smtClean="0">
                <a:solidFill>
                  <a:schemeClr val="tx1"/>
                </a:solidFill>
                <a:latin typeface="+mn-lt"/>
                <a:ea typeface="+mn-ea"/>
                <a:cs typeface="+mn-cs"/>
              </a:rPr>
              <a:t>: As God’s people, do we know </a:t>
            </a:r>
            <a:r>
              <a:rPr lang="en-US" sz="1200" b="1" i="1" kern="1200" dirty="0" smtClean="0">
                <a:solidFill>
                  <a:schemeClr val="tx1"/>
                </a:solidFill>
                <a:latin typeface="+mn-lt"/>
                <a:ea typeface="+mn-ea"/>
                <a:cs typeface="+mn-cs"/>
              </a:rPr>
              <a:t>how</a:t>
            </a:r>
            <a:r>
              <a:rPr lang="en-US" sz="1200" b="1" kern="1200" dirty="0" smtClean="0">
                <a:solidFill>
                  <a:schemeClr val="tx1"/>
                </a:solidFill>
                <a:latin typeface="+mn-lt"/>
                <a:ea typeface="+mn-ea"/>
                <a:cs typeface="+mn-cs"/>
              </a:rPr>
              <a:t> Satan wages warfare against us? </a:t>
            </a:r>
          </a:p>
          <a:p>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ABCE036-26D1-3349-9573-CA83651E4ABA}"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smtClean="0">
                <a:solidFill>
                  <a:schemeClr val="tx1"/>
                </a:solidFill>
                <a:latin typeface="+mn-lt"/>
                <a:ea typeface="+mn-ea"/>
                <a:cs typeface="+mn-cs"/>
              </a:rPr>
              <a:t>In v9-10, we have a list of those whose opinions are represented by the letter. </a:t>
            </a:r>
          </a:p>
          <a:p>
            <a:endParaRPr lang="en-US" sz="1200" b="1"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We see a formidable list of adversaries consisting of… </a:t>
            </a:r>
          </a:p>
          <a:p>
            <a:endParaRPr lang="en-US" sz="1200" b="1"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Those who are in positions of power and influence: judges, governors, officials etc. </a:t>
            </a:r>
          </a:p>
          <a:p>
            <a:endParaRPr lang="en-US" sz="1200" b="1"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Multiple people groups: Persians, Babylonians, men of Susa etc. and… </a:t>
            </a:r>
          </a:p>
          <a:p>
            <a:endParaRPr lang="en-US" sz="1200" b="1"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“the rest of the nations … settled in the cities of Samaria and in the rest of the province Beyond the River”/ “the men of the province Beyond the River.” In other words… everyone in the region except the Jews!! The sheer magnitude of the opposition is overwhelming! It feels just like what we are up against today isn’t it? The whole world against God’s people</a:t>
            </a:r>
            <a:endParaRPr lang="en-US" b="0" dirty="0"/>
          </a:p>
        </p:txBody>
      </p:sp>
      <p:sp>
        <p:nvSpPr>
          <p:cNvPr id="4" name="Slide Number Placeholder 3"/>
          <p:cNvSpPr>
            <a:spLocks noGrp="1"/>
          </p:cNvSpPr>
          <p:nvPr>
            <p:ph type="sldNum" sz="quarter" idx="10"/>
          </p:nvPr>
        </p:nvSpPr>
        <p:spPr/>
        <p:txBody>
          <a:bodyPr/>
          <a:lstStyle/>
          <a:p>
            <a:fld id="{EABCE036-26D1-3349-9573-CA83651E4ABA}"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smtClean="0">
                <a:solidFill>
                  <a:schemeClr val="tx1"/>
                </a:solidFill>
                <a:latin typeface="+mn-lt"/>
                <a:ea typeface="+mn-ea"/>
                <a:cs typeface="+mn-cs"/>
              </a:rPr>
              <a:t>so we see that… </a:t>
            </a:r>
          </a:p>
          <a:p>
            <a:endParaRPr lang="en-US" sz="1200" b="1"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(4:9-11) Our enemy manipulates through a show of power and numbers</a:t>
            </a:r>
          </a:p>
          <a:p>
            <a:endParaRPr lang="en-US" b="0" dirty="0"/>
          </a:p>
        </p:txBody>
      </p:sp>
      <p:sp>
        <p:nvSpPr>
          <p:cNvPr id="4" name="Slide Number Placeholder 3"/>
          <p:cNvSpPr>
            <a:spLocks noGrp="1"/>
          </p:cNvSpPr>
          <p:nvPr>
            <p:ph type="sldNum" sz="quarter" idx="10"/>
          </p:nvPr>
        </p:nvSpPr>
        <p:spPr/>
        <p:txBody>
          <a:bodyPr/>
          <a:lstStyle/>
          <a:p>
            <a:fld id="{EABCE036-26D1-3349-9573-CA83651E4ABA}"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smtClean="0">
                <a:solidFill>
                  <a:schemeClr val="tx1"/>
                </a:solidFill>
                <a:latin typeface="+mn-lt"/>
                <a:ea typeface="+mn-ea"/>
                <a:cs typeface="+mn-cs"/>
              </a:rPr>
              <a:t>Finally, in v12-16, the adversaries lay out their case against the Jews. </a:t>
            </a:r>
          </a:p>
          <a:p>
            <a:r>
              <a:rPr lang="en-US" sz="1200" b="1" kern="1200" dirty="0" smtClean="0">
                <a:solidFill>
                  <a:schemeClr val="tx1"/>
                </a:solidFill>
                <a:latin typeface="+mn-lt"/>
                <a:ea typeface="+mn-ea"/>
                <a:cs typeface="+mn-cs"/>
              </a:rPr>
              <a:t>To cut the long story short, they essentially accused Jerusalem of being a “rebellious and wicked city.” (v12) </a:t>
            </a:r>
          </a:p>
          <a:p>
            <a:endParaRPr lang="en-US" sz="1200" b="1"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They supported their claim by using Israel’s tragic history and track record as a weapon against her. (v15) “we send and inform the king, in order that search may be made in the book of the record of your fathers. You will find…from of old” </a:t>
            </a:r>
          </a:p>
          <a:p>
            <a:endParaRPr lang="en-US" sz="1200" b="1"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In fact, their choice of accusation is brilliant because they so poignantly played on </a:t>
            </a:r>
            <a:r>
              <a:rPr lang="en-US" sz="1200" b="1" kern="1200" dirty="0" err="1" smtClean="0">
                <a:solidFill>
                  <a:schemeClr val="tx1"/>
                </a:solidFill>
                <a:latin typeface="+mn-lt"/>
                <a:ea typeface="+mn-ea"/>
                <a:cs typeface="+mn-cs"/>
              </a:rPr>
              <a:t>Artarxerxes</a:t>
            </a:r>
            <a:r>
              <a:rPr lang="en-US" sz="1200" b="1" kern="1200" dirty="0" smtClean="0">
                <a:solidFill>
                  <a:schemeClr val="tx1"/>
                </a:solidFill>
                <a:latin typeface="+mn-lt"/>
                <a:ea typeface="+mn-ea"/>
                <a:cs typeface="+mn-cs"/>
              </a:rPr>
              <a:t> fears. </a:t>
            </a:r>
            <a:r>
              <a:rPr lang="en-US" sz="1200" b="1" kern="1200" dirty="0" err="1" smtClean="0">
                <a:solidFill>
                  <a:schemeClr val="tx1"/>
                </a:solidFill>
                <a:latin typeface="+mn-lt"/>
                <a:ea typeface="+mn-ea"/>
                <a:cs typeface="+mn-cs"/>
              </a:rPr>
              <a:t>Artaxerxes</a:t>
            </a:r>
            <a:r>
              <a:rPr lang="en-US" sz="1200" b="1" kern="1200" dirty="0" smtClean="0">
                <a:solidFill>
                  <a:schemeClr val="tx1"/>
                </a:solidFill>
                <a:latin typeface="+mn-lt"/>
                <a:ea typeface="+mn-ea"/>
                <a:cs typeface="+mn-cs"/>
              </a:rPr>
              <a:t> became king by murdering his older brother. And during the earlier part of his reign the Egyptian revolt supported by the Greeks took place and lasted 12 years! This major challenge to Persian rule is likely to have caused </a:t>
            </a:r>
            <a:r>
              <a:rPr lang="en-US" sz="1200" b="1" kern="1200" dirty="0" err="1" smtClean="0">
                <a:solidFill>
                  <a:schemeClr val="tx1"/>
                </a:solidFill>
                <a:latin typeface="+mn-lt"/>
                <a:ea typeface="+mn-ea"/>
                <a:cs typeface="+mn-cs"/>
              </a:rPr>
              <a:t>Artaxerxes</a:t>
            </a:r>
            <a:r>
              <a:rPr lang="en-US" sz="1200" b="1" kern="1200" dirty="0" smtClean="0">
                <a:solidFill>
                  <a:schemeClr val="tx1"/>
                </a:solidFill>
                <a:latin typeface="+mn-lt"/>
                <a:ea typeface="+mn-ea"/>
                <a:cs typeface="+mn-cs"/>
              </a:rPr>
              <a:t> to pay serious attention to any charge of rebellion. </a:t>
            </a:r>
          </a:p>
          <a:p>
            <a:endParaRPr lang="en-US" sz="1200" b="1"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And so we see that … </a:t>
            </a:r>
          </a:p>
          <a:p>
            <a:r>
              <a:rPr lang="en-US" sz="1200" b="1" kern="1200" dirty="0" smtClean="0">
                <a:solidFill>
                  <a:schemeClr val="tx1"/>
                </a:solidFill>
                <a:latin typeface="+mn-lt"/>
                <a:ea typeface="+mn-ea"/>
                <a:cs typeface="+mn-cs"/>
              </a:rPr>
              <a:t>(4:12-16) Our enemy manipulates by leveraging upon the desires/fear of those in power</a:t>
            </a:r>
          </a:p>
          <a:p>
            <a:r>
              <a:rPr lang="en-US" sz="1200" kern="1200" dirty="0" smtClean="0">
                <a:solidFill>
                  <a:schemeClr val="tx1"/>
                </a:solidFill>
                <a:latin typeface="+mn-lt"/>
                <a:ea typeface="+mn-ea"/>
                <a:cs typeface="+mn-cs"/>
              </a:rPr>
              <a:t>	 Mervin </a:t>
            </a:r>
            <a:r>
              <a:rPr lang="en-US" sz="1200" kern="1200" dirty="0" err="1" smtClean="0">
                <a:solidFill>
                  <a:schemeClr val="tx1"/>
                </a:solidFill>
                <a:latin typeface="+mn-lt"/>
                <a:ea typeface="+mn-ea"/>
                <a:cs typeface="+mn-cs"/>
              </a:rPr>
              <a:t>Breneman</a:t>
            </a:r>
            <a:r>
              <a:rPr lang="en-US" sz="1200" kern="1200" dirty="0" smtClean="0">
                <a:solidFill>
                  <a:schemeClr val="tx1"/>
                </a:solidFill>
                <a:latin typeface="+mn-lt"/>
                <a:ea typeface="+mn-ea"/>
                <a:cs typeface="+mn-cs"/>
              </a:rPr>
              <a:t>, </a:t>
            </a:r>
            <a:r>
              <a:rPr lang="en-US" sz="1200" i="1" kern="1200" dirty="0" smtClean="0">
                <a:solidFill>
                  <a:schemeClr val="tx1"/>
                </a:solidFill>
                <a:latin typeface="+mn-lt"/>
                <a:ea typeface="+mn-ea"/>
                <a:cs typeface="+mn-cs"/>
              </a:rPr>
              <a:t>Ezra Nehemiah Esther, </a:t>
            </a:r>
            <a:r>
              <a:rPr lang="en-US" sz="1200" kern="1200" dirty="0" smtClean="0">
                <a:solidFill>
                  <a:schemeClr val="tx1"/>
                </a:solidFill>
                <a:latin typeface="+mn-lt"/>
                <a:ea typeface="+mn-ea"/>
                <a:cs typeface="+mn-cs"/>
              </a:rPr>
              <a:t>NAC</a:t>
            </a:r>
            <a:r>
              <a:rPr lang="en-US" sz="1200" i="1"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(Nashville, TN: </a:t>
            </a:r>
            <a:r>
              <a:rPr lang="en-US" sz="1200" kern="1200" dirty="0" err="1" smtClean="0">
                <a:solidFill>
                  <a:schemeClr val="tx1"/>
                </a:solidFill>
                <a:latin typeface="+mn-lt"/>
                <a:ea typeface="+mn-ea"/>
                <a:cs typeface="+mn-cs"/>
              </a:rPr>
              <a:t>Broadman</a:t>
            </a:r>
            <a:r>
              <a:rPr lang="en-US" sz="1200" kern="1200" dirty="0" smtClean="0">
                <a:solidFill>
                  <a:schemeClr val="tx1"/>
                </a:solidFill>
                <a:latin typeface="+mn-lt"/>
                <a:ea typeface="+mn-ea"/>
                <a:cs typeface="+mn-cs"/>
              </a:rPr>
              <a:t> &amp; Holman, 1993), 101.</a:t>
            </a:r>
          </a:p>
          <a:p>
            <a:endParaRPr lang="en-US" b="0" dirty="0"/>
          </a:p>
        </p:txBody>
      </p:sp>
      <p:sp>
        <p:nvSpPr>
          <p:cNvPr id="4" name="Slide Number Placeholder 3"/>
          <p:cNvSpPr>
            <a:spLocks noGrp="1"/>
          </p:cNvSpPr>
          <p:nvPr>
            <p:ph type="sldNum" sz="quarter" idx="10"/>
          </p:nvPr>
        </p:nvSpPr>
        <p:spPr/>
        <p:txBody>
          <a:bodyPr/>
          <a:lstStyle/>
          <a:p>
            <a:fld id="{EABCE036-26D1-3349-9573-CA83651E4ABA}"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smtClean="0">
                <a:solidFill>
                  <a:schemeClr val="tx1"/>
                </a:solidFill>
                <a:latin typeface="+mn-lt"/>
                <a:ea typeface="+mn-ea"/>
                <a:cs typeface="+mn-cs"/>
              </a:rPr>
              <a:t>And so we see that … </a:t>
            </a:r>
          </a:p>
          <a:p>
            <a:r>
              <a:rPr lang="en-US" sz="1200" b="1" kern="1200" dirty="0" smtClean="0">
                <a:solidFill>
                  <a:schemeClr val="tx1"/>
                </a:solidFill>
                <a:latin typeface="+mn-lt"/>
                <a:ea typeface="+mn-ea"/>
                <a:cs typeface="+mn-cs"/>
              </a:rPr>
              <a:t>(4:12-16) Our enemy manipulates by leveraging upon the desires/fear of those in power</a:t>
            </a:r>
          </a:p>
          <a:p>
            <a:r>
              <a:rPr lang="en-US" sz="1200" kern="1200" dirty="0" smtClean="0">
                <a:solidFill>
                  <a:schemeClr val="tx1"/>
                </a:solidFill>
                <a:latin typeface="+mn-lt"/>
                <a:ea typeface="+mn-ea"/>
                <a:cs typeface="+mn-cs"/>
              </a:rPr>
              <a:t>	 Mervin </a:t>
            </a:r>
            <a:r>
              <a:rPr lang="en-US" sz="1200" kern="1200" dirty="0" err="1" smtClean="0">
                <a:solidFill>
                  <a:schemeClr val="tx1"/>
                </a:solidFill>
                <a:latin typeface="+mn-lt"/>
                <a:ea typeface="+mn-ea"/>
                <a:cs typeface="+mn-cs"/>
              </a:rPr>
              <a:t>Breneman</a:t>
            </a:r>
            <a:r>
              <a:rPr lang="en-US" sz="1200" kern="1200" dirty="0" smtClean="0">
                <a:solidFill>
                  <a:schemeClr val="tx1"/>
                </a:solidFill>
                <a:latin typeface="+mn-lt"/>
                <a:ea typeface="+mn-ea"/>
                <a:cs typeface="+mn-cs"/>
              </a:rPr>
              <a:t>, </a:t>
            </a:r>
            <a:r>
              <a:rPr lang="en-US" sz="1200" i="1" kern="1200" dirty="0" smtClean="0">
                <a:solidFill>
                  <a:schemeClr val="tx1"/>
                </a:solidFill>
                <a:latin typeface="+mn-lt"/>
                <a:ea typeface="+mn-ea"/>
                <a:cs typeface="+mn-cs"/>
              </a:rPr>
              <a:t>Ezra Nehemiah Esther, </a:t>
            </a:r>
            <a:r>
              <a:rPr lang="en-US" sz="1200" kern="1200" dirty="0" smtClean="0">
                <a:solidFill>
                  <a:schemeClr val="tx1"/>
                </a:solidFill>
                <a:latin typeface="+mn-lt"/>
                <a:ea typeface="+mn-ea"/>
                <a:cs typeface="+mn-cs"/>
              </a:rPr>
              <a:t>NAC</a:t>
            </a:r>
            <a:r>
              <a:rPr lang="en-US" sz="1200" i="1"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(Nashville, TN: </a:t>
            </a:r>
            <a:r>
              <a:rPr lang="en-US" sz="1200" kern="1200" dirty="0" err="1" smtClean="0">
                <a:solidFill>
                  <a:schemeClr val="tx1"/>
                </a:solidFill>
                <a:latin typeface="+mn-lt"/>
                <a:ea typeface="+mn-ea"/>
                <a:cs typeface="+mn-cs"/>
              </a:rPr>
              <a:t>Broadman</a:t>
            </a:r>
            <a:r>
              <a:rPr lang="en-US" sz="1200" kern="1200" dirty="0" smtClean="0">
                <a:solidFill>
                  <a:schemeClr val="tx1"/>
                </a:solidFill>
                <a:latin typeface="+mn-lt"/>
                <a:ea typeface="+mn-ea"/>
                <a:cs typeface="+mn-cs"/>
              </a:rPr>
              <a:t> &amp; Holman, 1993), 101.</a:t>
            </a:r>
          </a:p>
          <a:p>
            <a:endParaRPr lang="en-US" b="0" dirty="0"/>
          </a:p>
        </p:txBody>
      </p:sp>
      <p:sp>
        <p:nvSpPr>
          <p:cNvPr id="4" name="Slide Number Placeholder 3"/>
          <p:cNvSpPr>
            <a:spLocks noGrp="1"/>
          </p:cNvSpPr>
          <p:nvPr>
            <p:ph type="sldNum" sz="quarter" idx="10"/>
          </p:nvPr>
        </p:nvSpPr>
        <p:spPr/>
        <p:txBody>
          <a:bodyPr/>
          <a:lstStyle/>
          <a:p>
            <a:fld id="{EABCE036-26D1-3349-9573-CA83651E4ABA}"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latin typeface="+mn-lt"/>
                <a:ea typeface="+mn-ea"/>
                <a:cs typeface="+mn-cs"/>
              </a:rPr>
              <a:t>So through persistent accusation, through a show of power and numbers, through leveraging upon the fears/desires of those in power – the enemies of God’s people are able to oppose us persistently via the manipulation of external powers.</a:t>
            </a:r>
          </a:p>
          <a:p>
            <a:endParaRPr lang="en-US" dirty="0"/>
          </a:p>
        </p:txBody>
      </p:sp>
      <p:sp>
        <p:nvSpPr>
          <p:cNvPr id="4" name="Slide Number Placeholder 3"/>
          <p:cNvSpPr>
            <a:spLocks noGrp="1"/>
          </p:cNvSpPr>
          <p:nvPr>
            <p:ph type="sldNum" sz="quarter" idx="10"/>
          </p:nvPr>
        </p:nvSpPr>
        <p:spPr/>
        <p:txBody>
          <a:bodyPr/>
          <a:lstStyle/>
          <a:p>
            <a:fld id="{EABCE036-26D1-3349-9573-CA83651E4ABA}"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85750" indent="-285750">
              <a:buAutoNum type="romanUcPeriod" startAt="3"/>
            </a:pPr>
            <a:r>
              <a:rPr lang="en-US" sz="1200" b="1" kern="1200" dirty="0" smtClean="0">
                <a:solidFill>
                  <a:schemeClr val="tx1"/>
                </a:solidFill>
                <a:latin typeface="+mn-lt"/>
                <a:ea typeface="+mn-ea"/>
                <a:cs typeface="+mn-cs"/>
              </a:rPr>
              <a:t>We can be paralyzed in doing God’s work (4:17-24) </a:t>
            </a:r>
          </a:p>
          <a:p>
            <a:pPr marL="285750" indent="-285750">
              <a:buAutoNum type="romanUcPeriod" startAt="3"/>
            </a:pPr>
            <a:endParaRPr lang="en-US" sz="1200" b="1"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Ezra 4:17-23 narrates how </a:t>
            </a:r>
            <a:r>
              <a:rPr lang="en-US" sz="1200" b="1" kern="1200" dirty="0" err="1" smtClean="0">
                <a:solidFill>
                  <a:schemeClr val="tx1"/>
                </a:solidFill>
                <a:latin typeface="+mn-lt"/>
                <a:ea typeface="+mn-ea"/>
                <a:cs typeface="+mn-cs"/>
              </a:rPr>
              <a:t>Artarxerxes</a:t>
            </a:r>
            <a:r>
              <a:rPr lang="en-US" sz="1200" b="1" kern="1200" dirty="0" smtClean="0">
                <a:solidFill>
                  <a:schemeClr val="tx1"/>
                </a:solidFill>
                <a:latin typeface="+mn-lt"/>
                <a:ea typeface="+mn-ea"/>
                <a:cs typeface="+mn-cs"/>
              </a:rPr>
              <a:t> basically buys into the adversaries’ arguments </a:t>
            </a:r>
            <a:r>
              <a:rPr lang="en-US" sz="1200" b="1" i="1" kern="1200" dirty="0" smtClean="0">
                <a:solidFill>
                  <a:schemeClr val="tx1"/>
                </a:solidFill>
                <a:latin typeface="+mn-lt"/>
                <a:ea typeface="+mn-ea"/>
                <a:cs typeface="+mn-cs"/>
              </a:rPr>
              <a:t>completely. </a:t>
            </a:r>
            <a:r>
              <a:rPr lang="en-US" sz="1200" b="1" kern="1200" dirty="0" smtClean="0">
                <a:solidFill>
                  <a:schemeClr val="tx1"/>
                </a:solidFill>
                <a:latin typeface="+mn-lt"/>
                <a:ea typeface="+mn-ea"/>
                <a:cs typeface="+mn-cs"/>
              </a:rPr>
              <a:t>He did as they proposed, made a search of Jerusalem’s track records, and concluded as the adversaries did that Jerusalem is indeed a city of rebellion. </a:t>
            </a:r>
            <a:r>
              <a:rPr lang="en-US" sz="1200" b="1" kern="1200" dirty="0" err="1" smtClean="0">
                <a:solidFill>
                  <a:schemeClr val="tx1"/>
                </a:solidFill>
                <a:latin typeface="+mn-lt"/>
                <a:ea typeface="+mn-ea"/>
                <a:cs typeface="+mn-cs"/>
              </a:rPr>
              <a:t>Artarxerxes</a:t>
            </a:r>
            <a:r>
              <a:rPr lang="en-US" sz="1200" b="1" kern="1200" dirty="0" smtClean="0">
                <a:solidFill>
                  <a:schemeClr val="tx1"/>
                </a:solidFill>
                <a:latin typeface="+mn-lt"/>
                <a:ea typeface="+mn-ea"/>
                <a:cs typeface="+mn-cs"/>
              </a:rPr>
              <a:t>’ conclusion is simple: the works are to stop at once.  </a:t>
            </a:r>
          </a:p>
          <a:p>
            <a:endParaRPr lang="en-US" sz="1200" b="1"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ABCE036-26D1-3349-9573-CA83651E4ABA}"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85750" indent="-285750">
              <a:buNone/>
            </a:pPr>
            <a:r>
              <a:rPr lang="en-US" sz="1200" b="1" kern="1200" dirty="0" smtClean="0">
                <a:solidFill>
                  <a:schemeClr val="tx1"/>
                </a:solidFill>
                <a:latin typeface="+mn-lt"/>
                <a:ea typeface="+mn-ea"/>
                <a:cs typeface="+mn-cs"/>
              </a:rPr>
              <a:t> </a:t>
            </a:r>
          </a:p>
          <a:p>
            <a:endParaRPr lang="en-US" sz="1200" b="1"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Likewise, in Ezra 4:24, we zoom back in time and we are told that the work on the temple stopped until the 2</a:t>
            </a:r>
            <a:r>
              <a:rPr lang="en-US" sz="1200" b="1" kern="1200" baseline="30000" dirty="0" smtClean="0">
                <a:solidFill>
                  <a:schemeClr val="tx1"/>
                </a:solidFill>
                <a:latin typeface="+mn-lt"/>
                <a:ea typeface="+mn-ea"/>
                <a:cs typeface="+mn-cs"/>
              </a:rPr>
              <a:t>nd</a:t>
            </a:r>
            <a:r>
              <a:rPr lang="en-US" sz="1200" b="1" kern="1200" dirty="0" smtClean="0">
                <a:solidFill>
                  <a:schemeClr val="tx1"/>
                </a:solidFill>
                <a:latin typeface="+mn-lt"/>
                <a:ea typeface="+mn-ea"/>
                <a:cs typeface="+mn-cs"/>
              </a:rPr>
              <a:t> year of the reign of Darius. By then, the work on the temple had been stopped for 18 years.   </a:t>
            </a:r>
          </a:p>
          <a:p>
            <a:endParaRPr lang="en-US" sz="1200" b="1"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ABCE036-26D1-3349-9573-CA83651E4ABA}"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smtClean="0">
                <a:solidFill>
                  <a:schemeClr val="tx1"/>
                </a:solidFill>
                <a:latin typeface="+mn-lt"/>
                <a:ea typeface="+mn-ea"/>
                <a:cs typeface="+mn-cs"/>
              </a:rPr>
              <a:t>In either case, the point is the same: the work of God by His people was paralyzed by the schemes of the enemy. </a:t>
            </a:r>
          </a:p>
        </p:txBody>
      </p:sp>
      <p:sp>
        <p:nvSpPr>
          <p:cNvPr id="4" name="Slide Number Placeholder 3"/>
          <p:cNvSpPr>
            <a:spLocks noGrp="1"/>
          </p:cNvSpPr>
          <p:nvPr>
            <p:ph type="sldNum" sz="quarter" idx="10"/>
          </p:nvPr>
        </p:nvSpPr>
        <p:spPr/>
        <p:txBody>
          <a:bodyPr/>
          <a:lstStyle/>
          <a:p>
            <a:fld id="{EABCE036-26D1-3349-9573-CA83651E4ABA}"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b="1" kern="1200" dirty="0" smtClean="0">
              <a:solidFill>
                <a:schemeClr val="tx1"/>
              </a:solidFill>
              <a:latin typeface="+mn-lt"/>
              <a:ea typeface="+mn-ea"/>
              <a:cs typeface="+mn-cs"/>
            </a:endParaRPr>
          </a:p>
          <a:p>
            <a:pPr algn="ctr"/>
            <a:r>
              <a:rPr lang="en-US" sz="1200" dirty="0" smtClean="0">
                <a:solidFill>
                  <a:schemeClr val="tx1"/>
                </a:solidFill>
                <a:latin typeface="Helvetica Neue"/>
                <a:cs typeface="Helvetica Neue"/>
              </a:rPr>
              <a:t>…a month after, a very great storm came down upon me… </a:t>
            </a:r>
          </a:p>
          <a:p>
            <a:pPr algn="ctr"/>
            <a:r>
              <a:rPr lang="en-US" sz="1200" dirty="0" smtClean="0">
                <a:solidFill>
                  <a:schemeClr val="tx1"/>
                </a:solidFill>
                <a:latin typeface="Helvetica Neue"/>
                <a:cs typeface="Helvetica Neue"/>
              </a:rPr>
              <a:t>whole floods of blasphemies, both against God, Christ, and the Scriptures, were poured upon my spirit, to my great confusion… these blasphemous thoughts… also stirred up questions in me, against the very being of God, and of his only beloved Son; as, whether there were, in truth, a God, or Christ, or no? and whether the holy Scriptures were not rather a fable, and cunning story?...</a:t>
            </a:r>
          </a:p>
          <a:p>
            <a:endParaRPr lang="en-US" sz="1200" b="1"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EABCE036-26D1-3349-9573-CA83651E4ABA}"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smtClean="0">
                <a:solidFill>
                  <a:schemeClr val="tx1"/>
                </a:solidFill>
                <a:latin typeface="+mn-lt"/>
                <a:ea typeface="+mn-ea"/>
                <a:cs typeface="+mn-cs"/>
              </a:rPr>
              <a:t>Conclusion</a:t>
            </a:r>
          </a:p>
          <a:p>
            <a:endParaRPr lang="en-US" sz="1200" b="1"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Satan uses varied and persistent strategies to paralyze our work for God (MI).</a:t>
            </a:r>
          </a:p>
          <a:p>
            <a:r>
              <a:rPr lang="en-US" sz="1200" b="1" kern="1200" dirty="0" smtClean="0">
                <a:solidFill>
                  <a:schemeClr val="tx1"/>
                </a:solidFill>
                <a:latin typeface="+mn-lt"/>
                <a:ea typeface="+mn-ea"/>
                <a:cs typeface="+mn-cs"/>
              </a:rPr>
              <a:t>He uses deceit and fear to frustrate us. He manipulates external powers to stop our work for God.  </a:t>
            </a:r>
          </a:p>
        </p:txBody>
      </p:sp>
      <p:sp>
        <p:nvSpPr>
          <p:cNvPr id="4" name="Slide Number Placeholder 3"/>
          <p:cNvSpPr>
            <a:spLocks noGrp="1"/>
          </p:cNvSpPr>
          <p:nvPr>
            <p:ph type="sldNum" sz="quarter" idx="10"/>
          </p:nvPr>
        </p:nvSpPr>
        <p:spPr/>
        <p:txBody>
          <a:bodyPr/>
          <a:lstStyle/>
          <a:p>
            <a:fld id="{EABCE036-26D1-3349-9573-CA83651E4ABA}"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b="1" u="sng" kern="1200" dirty="0" smtClean="0">
                <a:solidFill>
                  <a:schemeClr val="tx1"/>
                </a:solidFill>
                <a:latin typeface="+mn-lt"/>
                <a:ea typeface="+mn-ea"/>
                <a:cs typeface="+mn-cs"/>
              </a:rPr>
              <a:t>Need</a:t>
            </a:r>
            <a:r>
              <a:rPr lang="en-US" sz="1200" b="1" kern="1200" dirty="0" smtClean="0">
                <a:solidFill>
                  <a:schemeClr val="tx1"/>
                </a:solidFill>
                <a:latin typeface="+mn-lt"/>
                <a:ea typeface="+mn-ea"/>
                <a:cs typeface="+mn-cs"/>
              </a:rPr>
              <a:t>: Are you aware of the opposition you </a:t>
            </a:r>
            <a:r>
              <a:rPr lang="en-US" sz="1200" b="1" i="1" kern="1200" dirty="0" smtClean="0">
                <a:solidFill>
                  <a:schemeClr val="tx1"/>
                </a:solidFill>
                <a:latin typeface="+mn-lt"/>
                <a:ea typeface="+mn-ea"/>
                <a:cs typeface="+mn-cs"/>
              </a:rPr>
              <a:t>really</a:t>
            </a:r>
            <a:r>
              <a:rPr lang="en-US" sz="1200" b="1" kern="1200" dirty="0" smtClean="0">
                <a:solidFill>
                  <a:schemeClr val="tx1"/>
                </a:solidFill>
                <a:latin typeface="+mn-lt"/>
                <a:ea typeface="+mn-ea"/>
                <a:cs typeface="+mn-cs"/>
              </a:rPr>
              <a:t> face in doing God’s work? </a:t>
            </a:r>
          </a:p>
          <a:p>
            <a:r>
              <a:rPr lang="en-US" sz="1200" b="1" u="sng" kern="1200" dirty="0" smtClean="0">
                <a:solidFill>
                  <a:schemeClr val="tx1"/>
                </a:solidFill>
                <a:latin typeface="+mn-lt"/>
                <a:ea typeface="+mn-ea"/>
                <a:cs typeface="+mn-cs"/>
              </a:rPr>
              <a:t>Subject</a:t>
            </a:r>
            <a:r>
              <a:rPr lang="en-US" sz="1200" b="1" kern="1200" dirty="0" smtClean="0">
                <a:solidFill>
                  <a:schemeClr val="tx1"/>
                </a:solidFill>
                <a:latin typeface="+mn-lt"/>
                <a:ea typeface="+mn-ea"/>
                <a:cs typeface="+mn-cs"/>
              </a:rPr>
              <a:t>: As God’s people, do we know </a:t>
            </a:r>
            <a:r>
              <a:rPr lang="en-US" sz="1200" b="1" i="1" kern="1200" dirty="0" smtClean="0">
                <a:solidFill>
                  <a:schemeClr val="tx1"/>
                </a:solidFill>
                <a:latin typeface="+mn-lt"/>
                <a:ea typeface="+mn-ea"/>
                <a:cs typeface="+mn-cs"/>
              </a:rPr>
              <a:t>how</a:t>
            </a:r>
            <a:r>
              <a:rPr lang="en-US" sz="1200" b="1" kern="1200" dirty="0" smtClean="0">
                <a:solidFill>
                  <a:schemeClr val="tx1"/>
                </a:solidFill>
                <a:latin typeface="+mn-lt"/>
                <a:ea typeface="+mn-ea"/>
                <a:cs typeface="+mn-cs"/>
              </a:rPr>
              <a:t> Satan wages warfare against us? </a:t>
            </a:r>
          </a:p>
          <a:p>
            <a:endParaRPr lang="en-US" sz="1200" b="1"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EABCE036-26D1-3349-9573-CA83651E4ABA}"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smtClean="0">
                <a:solidFill>
                  <a:schemeClr val="tx1"/>
                </a:solidFill>
                <a:latin typeface="+mn-lt"/>
                <a:ea typeface="+mn-ea"/>
                <a:cs typeface="+mn-cs"/>
              </a:rPr>
              <a:t>Application: From today’s sermon, what strategies is the enemy using in your own life, in your local church, or even the global church? Pray for the Lord’s deliverance and ask for a greater awareness of the warfare waged against you and the rest of God’s people. </a:t>
            </a:r>
          </a:p>
          <a:p>
            <a:endParaRPr lang="en-US" dirty="0"/>
          </a:p>
        </p:txBody>
      </p:sp>
      <p:sp>
        <p:nvSpPr>
          <p:cNvPr id="4" name="Slide Number Placeholder 3"/>
          <p:cNvSpPr>
            <a:spLocks noGrp="1"/>
          </p:cNvSpPr>
          <p:nvPr>
            <p:ph type="sldNum" sz="quarter" idx="10"/>
          </p:nvPr>
        </p:nvSpPr>
        <p:spPr/>
        <p:txBody>
          <a:bodyPr/>
          <a:lstStyle/>
          <a:p>
            <a:fld id="{EABCE036-26D1-3349-9573-CA83651E4ABA}"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A2EDCEA-0CB3-DA48-9F73-F780BAA943B6}" type="slidenum">
              <a:rPr lang="en-US" sz="1200">
                <a:solidFill>
                  <a:srgbClr val="000000"/>
                </a:solidFill>
              </a:rPr>
              <a:pPr eaLnBrk="1" hangingPunct="1"/>
              <a:t>22</a:t>
            </a:fld>
            <a:endParaRPr lang="en-US" sz="1200">
              <a:solidFill>
                <a:srgbClr val="000000"/>
              </a:solidFill>
            </a:endParaRPr>
          </a:p>
        </p:txBody>
      </p:sp>
      <p:sp>
        <p:nvSpPr>
          <p:cNvPr id="100354" name="Rectangle 2"/>
          <p:cNvSpPr>
            <a:spLocks noGrp="1" noRot="1" noChangeAspect="1" noChangeArrowheads="1"/>
          </p:cNvSpPr>
          <p:nvPr>
            <p:ph type="sldImg"/>
          </p:nvPr>
        </p:nvSpPr>
        <p:spPr>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r>
              <a:rPr lang="en-US" dirty="0" smtClean="0">
                <a:latin typeface="Arial" charset="0"/>
                <a:ea typeface="ＭＳ Ｐゴシック" charset="0"/>
                <a:cs typeface="ＭＳ Ｐゴシック" charset="0"/>
              </a:rPr>
              <a:t>NT Preaching (</a:t>
            </a:r>
            <a:r>
              <a:rPr lang="en-US" dirty="0" err="1" smtClean="0">
                <a:latin typeface="Arial" charset="0"/>
                <a:ea typeface="ＭＳ Ｐゴシック" charset="0"/>
                <a:cs typeface="ＭＳ Ｐゴシック" charset="0"/>
              </a:rPr>
              <a:t>np</a:t>
            </a:r>
            <a:r>
              <a:rPr lang="en-US" dirty="0" smtClean="0">
                <a:latin typeface="Arial" charset="0"/>
                <a:ea typeface="ＭＳ Ｐゴシック" charset="0"/>
                <a:cs typeface="ＭＳ Ｐゴシック" charset="0"/>
              </a:rPr>
              <a:t>)</a:t>
            </a:r>
            <a:endParaRPr lang="en-US" dirty="0">
              <a:latin typeface="Arial" charset="0"/>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b="1" u="sng" kern="1200" dirty="0" smtClean="0">
                <a:solidFill>
                  <a:schemeClr val="tx1"/>
                </a:solidFill>
                <a:latin typeface="+mn-lt"/>
                <a:ea typeface="+mn-ea"/>
                <a:cs typeface="+mn-cs"/>
              </a:rPr>
              <a:t>Background: </a:t>
            </a:r>
            <a:endParaRPr lang="en-US" sz="1200" b="1"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Ezra-Nehemiah revolves around the conflict between Israel as a collective whole and their enemies. </a:t>
            </a:r>
          </a:p>
          <a:p>
            <a:endParaRPr lang="en-US" sz="1200" b="1"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In Ezra 1, Cyrus issues an edict to build the temple. In Ezra 2, the Israelites return and settle back into Jerusalem. By the end of chapter 3, the altar and foundation has been constructed. In Ezra 3:10-13 we see a mini climax in the story of the temple reconstruction! God is praised for His goodness and steadfast love towards Israel in restoring His people. </a:t>
            </a:r>
          </a:p>
          <a:p>
            <a:endParaRPr lang="en-US" sz="1200" b="1"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But this celebration is intermingled with sorrow, which sets the tone of what is to come in the rest of the book. In 3:13 – the scene zooms out, away from the Israelites’ celebration and mini victory, and in Ezra 4 we come face to face… with Israel’s enemies. </a:t>
            </a:r>
          </a:p>
          <a:p>
            <a:endParaRPr lang="en-US" sz="1200" b="1"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Who were these guys anyway? Well, </a:t>
            </a:r>
            <a:r>
              <a:rPr lang="en-US" sz="1200" b="1" kern="1200" dirty="0" err="1" smtClean="0">
                <a:solidFill>
                  <a:schemeClr val="tx1"/>
                </a:solidFill>
                <a:latin typeface="+mn-lt"/>
                <a:ea typeface="+mn-ea"/>
                <a:cs typeface="+mn-cs"/>
              </a:rPr>
              <a:t>Kidner</a:t>
            </a:r>
            <a:r>
              <a:rPr lang="en-US" sz="1200" b="1" kern="1200" dirty="0" smtClean="0">
                <a:solidFill>
                  <a:schemeClr val="tx1"/>
                </a:solidFill>
                <a:latin typeface="+mn-lt"/>
                <a:ea typeface="+mn-ea"/>
                <a:cs typeface="+mn-cs"/>
              </a:rPr>
              <a:t> writes in his commentary on Ezra-Nehemiah that when the Jews returned, “Judah was perhaps carved out of adjacent districts and newly granted an identity of its own…the ruffled feelings of officials shorn of part of their command may have helped to set the hostile tone.” I mean, imagine that after the issuance of a new government policy, I move in, knock down part of your house and set up my own home on what use to be part of your land – you would be really upset too. </a:t>
            </a:r>
          </a:p>
          <a:p>
            <a:endParaRPr lang="en-US" dirty="0"/>
          </a:p>
        </p:txBody>
      </p:sp>
      <p:sp>
        <p:nvSpPr>
          <p:cNvPr id="4" name="Slide Number Placeholder 3"/>
          <p:cNvSpPr>
            <a:spLocks noGrp="1"/>
          </p:cNvSpPr>
          <p:nvPr>
            <p:ph type="sldNum" sz="quarter" idx="10"/>
          </p:nvPr>
        </p:nvSpPr>
        <p:spPr/>
        <p:txBody>
          <a:bodyPr/>
          <a:lstStyle/>
          <a:p>
            <a:fld id="{EABCE036-26D1-3349-9573-CA83651E4ABA}"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smtClean="0">
                <a:solidFill>
                  <a:schemeClr val="tx1"/>
                </a:solidFill>
                <a:latin typeface="+mn-lt"/>
                <a:ea typeface="+mn-ea"/>
                <a:cs typeface="+mn-cs"/>
              </a:rPr>
              <a:t>Now what’s interesting about Ezra 4, is that it covers 3 separate time frames. 4:1-5, 24 (Reign of Cyrus until 2</a:t>
            </a:r>
            <a:r>
              <a:rPr lang="en-US" sz="1200" b="1" kern="1200" baseline="30000" dirty="0" smtClean="0">
                <a:solidFill>
                  <a:schemeClr val="tx1"/>
                </a:solidFill>
                <a:latin typeface="+mn-lt"/>
                <a:ea typeface="+mn-ea"/>
                <a:cs typeface="+mn-cs"/>
              </a:rPr>
              <a:t>nd</a:t>
            </a:r>
            <a:r>
              <a:rPr lang="en-US" sz="1200" b="1" kern="1200" dirty="0" smtClean="0">
                <a:solidFill>
                  <a:schemeClr val="tx1"/>
                </a:solidFill>
                <a:latin typeface="+mn-lt"/>
                <a:ea typeface="+mn-ea"/>
                <a:cs typeface="+mn-cs"/>
              </a:rPr>
              <a:t> year of Darius); 4:6 (Reign of </a:t>
            </a:r>
            <a:r>
              <a:rPr lang="en-US" sz="1200" b="1" kern="1200" dirty="0" err="1" smtClean="0">
                <a:solidFill>
                  <a:schemeClr val="tx1"/>
                </a:solidFill>
                <a:latin typeface="+mn-lt"/>
                <a:ea typeface="+mn-ea"/>
                <a:cs typeface="+mn-cs"/>
              </a:rPr>
              <a:t>Ahasuerus</a:t>
            </a:r>
            <a:r>
              <a:rPr lang="en-US" sz="1200" b="1" kern="1200" dirty="0" smtClean="0">
                <a:solidFill>
                  <a:schemeClr val="tx1"/>
                </a:solidFill>
                <a:latin typeface="+mn-lt"/>
                <a:ea typeface="+mn-ea"/>
                <a:cs typeface="+mn-cs"/>
              </a:rPr>
              <a:t>); 4:7-23 (Reign of </a:t>
            </a:r>
            <a:r>
              <a:rPr lang="en-US" sz="1200" b="1" kern="1200" dirty="0" err="1" smtClean="0">
                <a:solidFill>
                  <a:schemeClr val="tx1"/>
                </a:solidFill>
                <a:latin typeface="+mn-lt"/>
                <a:ea typeface="+mn-ea"/>
                <a:cs typeface="+mn-cs"/>
              </a:rPr>
              <a:t>Artaxerxes</a:t>
            </a:r>
            <a:r>
              <a:rPr lang="en-US" sz="1200" b="1" kern="1200" dirty="0" smtClean="0">
                <a:solidFill>
                  <a:schemeClr val="tx1"/>
                </a:solidFill>
                <a:latin typeface="+mn-lt"/>
                <a:ea typeface="+mn-ea"/>
                <a:cs typeface="+mn-cs"/>
              </a:rPr>
              <a:t>; time of Nehemiah). But no matter what time frame is being spoken about, we see Israel’s adversaries using all sorts of ways to oppose their restoration and building works! </a:t>
            </a:r>
          </a:p>
          <a:p>
            <a:endParaRPr lang="en-US" sz="1200" b="1" kern="1200" dirty="0" smtClean="0">
              <a:solidFill>
                <a:schemeClr val="tx1"/>
              </a:solidFill>
              <a:latin typeface="+mn-lt"/>
              <a:ea typeface="+mn-ea"/>
              <a:cs typeface="+mn-cs"/>
            </a:endParaRPr>
          </a:p>
          <a:p>
            <a:r>
              <a:rPr lang="en-US" sz="1200" b="1" u="sng" kern="1200" dirty="0" smtClean="0">
                <a:solidFill>
                  <a:schemeClr val="tx1"/>
                </a:solidFill>
                <a:latin typeface="+mn-lt"/>
                <a:ea typeface="+mn-ea"/>
                <a:cs typeface="+mn-cs"/>
              </a:rPr>
              <a:t>Preview:</a:t>
            </a:r>
            <a:r>
              <a:rPr lang="en-US" sz="1200" b="1" kern="1200" dirty="0" smtClean="0">
                <a:solidFill>
                  <a:schemeClr val="tx1"/>
                </a:solidFill>
                <a:latin typeface="+mn-lt"/>
                <a:ea typeface="+mn-ea"/>
                <a:cs typeface="+mn-cs"/>
              </a:rPr>
              <a:t> In chapter 4, the author of Ezra relates how the adversaries of Israel sought to oppose them in their building works. </a:t>
            </a:r>
            <a:r>
              <a:rPr lang="en-US" sz="1200" b="1" u="sng" kern="1200" dirty="0" smtClean="0">
                <a:solidFill>
                  <a:schemeClr val="tx1"/>
                </a:solidFill>
                <a:latin typeface="+mn-lt"/>
                <a:ea typeface="+mn-ea"/>
                <a:cs typeface="+mn-cs"/>
              </a:rPr>
              <a:t>Restatement: </a:t>
            </a:r>
            <a:r>
              <a:rPr lang="en-US" sz="1200" b="1" kern="1200" dirty="0" smtClean="0">
                <a:solidFill>
                  <a:schemeClr val="tx1"/>
                </a:solidFill>
                <a:latin typeface="+mn-lt"/>
                <a:ea typeface="+mn-ea"/>
                <a:cs typeface="+mn-cs"/>
              </a:rPr>
              <a:t>Ezra 4 reveals how the enemies of God’s people seek to oppose the saints in our work for the Lord. </a:t>
            </a:r>
          </a:p>
          <a:p>
            <a:endParaRPr lang="en-US" dirty="0"/>
          </a:p>
        </p:txBody>
      </p:sp>
      <p:sp>
        <p:nvSpPr>
          <p:cNvPr id="4" name="Slide Number Placeholder 3"/>
          <p:cNvSpPr>
            <a:spLocks noGrp="1"/>
          </p:cNvSpPr>
          <p:nvPr>
            <p:ph type="sldNum" sz="quarter" idx="10"/>
          </p:nvPr>
        </p:nvSpPr>
        <p:spPr/>
        <p:txBody>
          <a:bodyPr/>
          <a:lstStyle/>
          <a:p>
            <a:fld id="{EABCE036-26D1-3349-9573-CA83651E4ABA}"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sz="1200" b="1" kern="1200" dirty="0" smtClean="0">
                <a:solidFill>
                  <a:schemeClr val="tx1"/>
                </a:solidFill>
                <a:latin typeface="+mn-lt"/>
                <a:ea typeface="+mn-ea"/>
                <a:cs typeface="+mn-cs"/>
              </a:rPr>
              <a:t>Satan opposes us persistently through the use of deceit and fear (4:1-5)</a:t>
            </a:r>
          </a:p>
          <a:p>
            <a:endParaRPr lang="en-US" sz="1200" b="1"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When the adversaries of Judah heard that the Israelites were building a temple to the Lord, they approached them directly and said “Let us build with you, for we worship your God as you do, and we have been sacrificing to him ever since the days of Esarhaddon king of Assyria…” (4:2) </a:t>
            </a:r>
          </a:p>
          <a:p>
            <a:endParaRPr lang="en-US" sz="1200" b="1"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In other words, they tried to infiltrate the Israelite community. This is a most deceitful strategy, because it is done under the guise of friendship. But the narrator plainly tells us that behind their sweet words, they are “the adversaries of Judah” (4:1). </a:t>
            </a:r>
          </a:p>
          <a:p>
            <a:endParaRPr lang="en-US" sz="1200" b="1"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Furthermore, the reasons they gave are very persuasive. “We worship your God as you do!” But what they did not say is that they were concurrently worshipping other gods besides Yahweh. We see this from 2 Kings 17:29-41.</a:t>
            </a:r>
          </a:p>
          <a:p>
            <a:endParaRPr lang="en-US" sz="1200" b="1"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Using half-truths and the pretense of friendship, they hoped to deceive the Israelites and infiltrate their community. And you know – that just like in a marriage – the closer someone gets to you, the more say and influence they have on you. What would happen if these people, who are not actually loyal to Yahweh, end up having a say in building Yahweh’s temple??</a:t>
            </a:r>
          </a:p>
          <a:p>
            <a:endParaRPr lang="en-US" sz="1200" b="1" kern="1200" dirty="0" smtClean="0">
              <a:solidFill>
                <a:schemeClr val="tx1"/>
              </a:solidFill>
              <a:latin typeface="+mn-lt"/>
              <a:ea typeface="+mn-ea"/>
              <a:cs typeface="+mn-cs"/>
            </a:endParaRPr>
          </a:p>
          <a:p>
            <a:endParaRPr lang="en-US" sz="1200" b="1"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Fortunately the leaders of Israel stood their ground. But the adversaries did not give up. Since their attempt to deceive through friendly measures did not work, they instead resorted to the use of discouragement and fear/threat [v4].  </a:t>
            </a:r>
          </a:p>
          <a:p>
            <a:endParaRPr lang="en-US" sz="1200" b="1"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But that’s not all, in v5, they even bribed counselors to frustrate the building process! If we turn to Haggai 1:2 you will see just how cunning the counsel was. [Haggai 1:2] Wow?! It sounds so </a:t>
            </a:r>
            <a:r>
              <a:rPr lang="en-US" sz="1200" b="1" i="1" kern="1200" dirty="0" smtClean="0">
                <a:solidFill>
                  <a:schemeClr val="tx1"/>
                </a:solidFill>
                <a:latin typeface="+mn-lt"/>
                <a:ea typeface="+mn-ea"/>
                <a:cs typeface="+mn-cs"/>
              </a:rPr>
              <a:t>holy</a:t>
            </a:r>
            <a:r>
              <a:rPr lang="en-US" sz="1200" b="1" kern="1200" dirty="0" smtClean="0">
                <a:solidFill>
                  <a:schemeClr val="tx1"/>
                </a:solidFill>
                <a:latin typeface="+mn-lt"/>
                <a:ea typeface="+mn-ea"/>
                <a:cs typeface="+mn-cs"/>
              </a:rPr>
              <a:t>! “we must wait for God’s timing…”</a:t>
            </a:r>
          </a:p>
          <a:p>
            <a:r>
              <a:rPr lang="en-US" sz="1200" b="1" kern="1200" dirty="0" smtClean="0">
                <a:solidFill>
                  <a:schemeClr val="tx1"/>
                </a:solidFill>
                <a:latin typeface="+mn-lt"/>
                <a:ea typeface="+mn-ea"/>
                <a:cs typeface="+mn-cs"/>
              </a:rPr>
              <a:t>Lastly, we read that they employed these tactics “All the days of Cyrus king of Persia, even until the reign of Darius king of Persia” That’s from 539BC – 522BC, 18 years!! You get a sense of just how persistent these guys were!</a:t>
            </a:r>
          </a:p>
          <a:p>
            <a:endParaRPr lang="en-US" sz="1200" b="1"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(So what do we learn from v1-5 about how the enemy works? We learn that…)  </a:t>
            </a:r>
          </a:p>
          <a:p>
            <a:r>
              <a:rPr lang="en-US" sz="1200" b="1" kern="1200" dirty="0" smtClean="0">
                <a:solidFill>
                  <a:schemeClr val="tx1"/>
                </a:solidFill>
                <a:latin typeface="+mn-lt"/>
                <a:ea typeface="+mn-ea"/>
                <a:cs typeface="+mn-cs"/>
              </a:rPr>
              <a:t>(4:1-3) Our enemy seeks to deceive through infiltration </a:t>
            </a:r>
          </a:p>
          <a:p>
            <a:r>
              <a:rPr lang="en-US" sz="1200" b="1" kern="1200" dirty="0" smtClean="0">
                <a:solidFill>
                  <a:schemeClr val="tx1"/>
                </a:solidFill>
                <a:latin typeface="+mn-lt"/>
                <a:ea typeface="+mn-ea"/>
                <a:cs typeface="+mn-cs"/>
              </a:rPr>
              <a:t>(4:4-5) Our enemy seeks to instill crippling fear and deceive us through counsel   </a:t>
            </a:r>
          </a:p>
          <a:p>
            <a:r>
              <a:rPr lang="en-US" sz="1200" b="1" kern="1200" dirty="0" smtClean="0">
                <a:solidFill>
                  <a:schemeClr val="tx1"/>
                </a:solidFill>
                <a:latin typeface="+mn-lt"/>
                <a:ea typeface="+mn-ea"/>
                <a:cs typeface="+mn-cs"/>
              </a:rPr>
              <a:t>(4:4-5) Our enemy seeks to oppose us persistently</a:t>
            </a:r>
          </a:p>
          <a:p>
            <a:endParaRPr lang="en-US" dirty="0"/>
          </a:p>
        </p:txBody>
      </p:sp>
      <p:sp>
        <p:nvSpPr>
          <p:cNvPr id="4" name="Slide Number Placeholder 3"/>
          <p:cNvSpPr>
            <a:spLocks noGrp="1"/>
          </p:cNvSpPr>
          <p:nvPr>
            <p:ph type="sldNum" sz="quarter" idx="10"/>
          </p:nvPr>
        </p:nvSpPr>
        <p:spPr/>
        <p:txBody>
          <a:bodyPr/>
          <a:lstStyle/>
          <a:p>
            <a:fld id="{EABCE036-26D1-3349-9573-CA83651E4ABA}"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sz="1200" b="1" kern="1200" dirty="0" smtClean="0">
                <a:solidFill>
                  <a:schemeClr val="tx1"/>
                </a:solidFill>
                <a:latin typeface="+mn-lt"/>
                <a:ea typeface="+mn-ea"/>
                <a:cs typeface="+mn-cs"/>
              </a:rPr>
              <a:t>Fortunately the leaders of Israel stood their ground. But the adversaries did not give up. Since their attempt to deceive through friendly measures did not work, they instead resorted to the use of discouragement and fear/threat [v4].  </a:t>
            </a:r>
          </a:p>
          <a:p>
            <a:endParaRPr lang="en-US" sz="1200" b="1"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But that’s not all, in v5, they even bribed counselors to frustrate the building process! If we turn to Haggai 1:2 you will see just how cunning the counsel was. [Haggai 1:2] Wow?! It sounds so </a:t>
            </a:r>
            <a:r>
              <a:rPr lang="en-US" sz="1200" b="1" i="1" kern="1200" dirty="0" smtClean="0">
                <a:solidFill>
                  <a:schemeClr val="tx1"/>
                </a:solidFill>
                <a:latin typeface="+mn-lt"/>
                <a:ea typeface="+mn-ea"/>
                <a:cs typeface="+mn-cs"/>
              </a:rPr>
              <a:t>holy</a:t>
            </a:r>
            <a:r>
              <a:rPr lang="en-US" sz="1200" b="1" kern="1200" dirty="0" smtClean="0">
                <a:solidFill>
                  <a:schemeClr val="tx1"/>
                </a:solidFill>
                <a:latin typeface="+mn-lt"/>
                <a:ea typeface="+mn-ea"/>
                <a:cs typeface="+mn-cs"/>
              </a:rPr>
              <a:t>! “we must wait for God’s timing…”</a:t>
            </a:r>
          </a:p>
          <a:p>
            <a:endParaRPr lang="en-US" sz="1200" b="1"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Lastly, we read that they employed these tactics “All the days of Cyrus king of Persia, even until the reign of Darius king of Persia” That’s from 539BC – 522BC, 18 years!! You get a sense of just how persistent these guys were!</a:t>
            </a:r>
          </a:p>
          <a:p>
            <a:endParaRPr lang="en-US" sz="1200" b="1"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(So what do we learn from v1-5 about how the enemy works? We learn that…)  </a:t>
            </a:r>
          </a:p>
          <a:p>
            <a:r>
              <a:rPr lang="en-US" sz="1200" b="1" kern="1200" dirty="0" smtClean="0">
                <a:solidFill>
                  <a:schemeClr val="tx1"/>
                </a:solidFill>
                <a:latin typeface="+mn-lt"/>
                <a:ea typeface="+mn-ea"/>
                <a:cs typeface="+mn-cs"/>
              </a:rPr>
              <a:t>(4:1-3) Our enemy seeks to deceive through infiltration </a:t>
            </a:r>
          </a:p>
          <a:p>
            <a:r>
              <a:rPr lang="en-US" sz="1200" b="1" kern="1200" dirty="0" smtClean="0">
                <a:solidFill>
                  <a:schemeClr val="tx1"/>
                </a:solidFill>
                <a:latin typeface="+mn-lt"/>
                <a:ea typeface="+mn-ea"/>
                <a:cs typeface="+mn-cs"/>
              </a:rPr>
              <a:t>(4:4-5) Our enemy seeks to instill crippling fear and deceive us through counsel   </a:t>
            </a:r>
          </a:p>
          <a:p>
            <a:r>
              <a:rPr lang="en-US" sz="1200" b="1" kern="1200" dirty="0" smtClean="0">
                <a:solidFill>
                  <a:schemeClr val="tx1"/>
                </a:solidFill>
                <a:latin typeface="+mn-lt"/>
                <a:ea typeface="+mn-ea"/>
                <a:cs typeface="+mn-cs"/>
              </a:rPr>
              <a:t>(4:4-5) Our enemy seeks to oppose us persistently</a:t>
            </a:r>
          </a:p>
          <a:p>
            <a:endParaRPr lang="en-US" dirty="0"/>
          </a:p>
        </p:txBody>
      </p:sp>
      <p:sp>
        <p:nvSpPr>
          <p:cNvPr id="4" name="Slide Number Placeholder 3"/>
          <p:cNvSpPr>
            <a:spLocks noGrp="1"/>
          </p:cNvSpPr>
          <p:nvPr>
            <p:ph type="sldNum" sz="quarter" idx="10"/>
          </p:nvPr>
        </p:nvSpPr>
        <p:spPr/>
        <p:txBody>
          <a:bodyPr/>
          <a:lstStyle/>
          <a:p>
            <a:fld id="{EABCE036-26D1-3349-9573-CA83651E4ABA}"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sz="1200" b="1" kern="1200" dirty="0" smtClean="0">
                <a:solidFill>
                  <a:schemeClr val="tx1"/>
                </a:solidFill>
                <a:latin typeface="+mn-lt"/>
                <a:ea typeface="+mn-ea"/>
                <a:cs typeface="+mn-cs"/>
              </a:rPr>
              <a:t>(So what do we learn from v1-5 about how the enemy works? We learn that…)  </a:t>
            </a:r>
          </a:p>
          <a:p>
            <a:r>
              <a:rPr lang="en-US" sz="1200" b="1" kern="1200" dirty="0" smtClean="0">
                <a:solidFill>
                  <a:schemeClr val="tx1"/>
                </a:solidFill>
                <a:latin typeface="+mn-lt"/>
                <a:ea typeface="+mn-ea"/>
                <a:cs typeface="+mn-cs"/>
              </a:rPr>
              <a:t>(4:1-3) Our enemy seeks to deceive through infiltration </a:t>
            </a:r>
          </a:p>
          <a:p>
            <a:r>
              <a:rPr lang="en-US" sz="1200" b="1" kern="1200" dirty="0" smtClean="0">
                <a:solidFill>
                  <a:schemeClr val="tx1"/>
                </a:solidFill>
                <a:latin typeface="+mn-lt"/>
                <a:ea typeface="+mn-ea"/>
                <a:cs typeface="+mn-cs"/>
              </a:rPr>
              <a:t>(4:4-5) Our enemy seeks to instill crippling fear and deceive us through counsel   </a:t>
            </a:r>
          </a:p>
          <a:p>
            <a:r>
              <a:rPr lang="en-US" sz="1200" b="1" kern="1200" dirty="0" smtClean="0">
                <a:solidFill>
                  <a:schemeClr val="tx1"/>
                </a:solidFill>
                <a:latin typeface="+mn-lt"/>
                <a:ea typeface="+mn-ea"/>
                <a:cs typeface="+mn-cs"/>
              </a:rPr>
              <a:t>(4:4-5) Our enemy seeks to oppose us persistently</a:t>
            </a:r>
          </a:p>
          <a:p>
            <a:endParaRPr lang="en-US" dirty="0" smtClean="0"/>
          </a:p>
          <a:p>
            <a:endParaRPr lang="en-US" dirty="0" smtClean="0"/>
          </a:p>
          <a:p>
            <a:r>
              <a:rPr lang="en-US" sz="1200" b="1" kern="1200" dirty="0" smtClean="0">
                <a:solidFill>
                  <a:schemeClr val="tx1"/>
                </a:solidFill>
                <a:latin typeface="+mn-lt"/>
                <a:ea typeface="+mn-ea"/>
                <a:cs typeface="+mn-cs"/>
              </a:rPr>
              <a:t>These tactics sound familiar don’t they? For example, if we talk about discouragement and fear, think - when was the last time you felt discouraged in your walk with the Lord? When was the last time you just felt like giving up because serving (and studying) is just so painful? </a:t>
            </a:r>
          </a:p>
          <a:p>
            <a:endParaRPr lang="en-US" sz="1200" b="1"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Or if we talk about infiltration, we recall Paul’s words in Acts 20 to the Elders of Ephesians. [Acts 20:28-31] Even before it happened, Paul knew the opposition that would tear at the church… would come from within. The church had been infiltrated. </a:t>
            </a:r>
          </a:p>
          <a:p>
            <a:endParaRPr lang="en-US" sz="1200" b="1"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But infiltration can also take place on a personal level. The devil can infiltrate our heart. Infiltration is basically to get a foothold on someone, or something, and so veer it in a different direction. Dr Rick shared with another class of how a final year student from SBC did not finish his studies because while the church was using his laptop once, pornographic media un-intentionally got played instead. The enemy had infiltrated this student’s heart. </a:t>
            </a:r>
          </a:p>
          <a:p>
            <a:endParaRPr lang="en-US" sz="1200" b="1"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A pastor once shared with me “if the devil cannot scare you, he will cover you with candy floss.” If he cannot stop us through fear and discouragement, he will try to stop us by deceiving us, through false counsel, or infiltrating our community… or infiltrating our hearts. And he doesn’t give up.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EABCE036-26D1-3349-9573-CA83651E4ABA}"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kern="1200" dirty="0" smtClean="0">
                <a:solidFill>
                  <a:schemeClr val="tx1"/>
                </a:solidFill>
                <a:latin typeface="+mn-lt"/>
                <a:ea typeface="+mn-ea"/>
                <a:cs typeface="+mn-cs"/>
              </a:rPr>
              <a:t>Satan (also) opposes us persistently via the manipulation of external powers (4:6-16) </a:t>
            </a:r>
          </a:p>
          <a:p>
            <a:endParaRPr lang="en-US" sz="1200" b="0" kern="1200" dirty="0" smtClean="0">
              <a:solidFill>
                <a:schemeClr val="tx1"/>
              </a:solidFill>
              <a:latin typeface="+mn-lt"/>
              <a:ea typeface="+mn-ea"/>
              <a:cs typeface="+mn-cs"/>
            </a:endParaRPr>
          </a:p>
          <a:p>
            <a:r>
              <a:rPr lang="en-US" sz="1200" b="0" kern="1200" dirty="0" smtClean="0">
                <a:solidFill>
                  <a:schemeClr val="tx1"/>
                </a:solidFill>
                <a:latin typeface="+mn-lt"/>
                <a:ea typeface="+mn-ea"/>
                <a:cs typeface="+mn-cs"/>
              </a:rPr>
              <a:t>In v6, the narrator fast forwards to the reign of </a:t>
            </a:r>
            <a:r>
              <a:rPr lang="en-US" sz="1200" b="0" kern="1200" dirty="0" err="1" smtClean="0">
                <a:solidFill>
                  <a:schemeClr val="tx1"/>
                </a:solidFill>
                <a:latin typeface="+mn-lt"/>
                <a:ea typeface="+mn-ea"/>
                <a:cs typeface="+mn-cs"/>
              </a:rPr>
              <a:t>Ahasuerus</a:t>
            </a:r>
            <a:r>
              <a:rPr lang="en-US" sz="1200" b="0" kern="1200" dirty="0" smtClean="0">
                <a:solidFill>
                  <a:schemeClr val="tx1"/>
                </a:solidFill>
                <a:latin typeface="+mn-lt"/>
                <a:ea typeface="+mn-ea"/>
                <a:cs typeface="+mn-cs"/>
              </a:rPr>
              <a:t> (486-464BC) – This time the adversaries write an accusation against the Israelites, which means they bring false charges against them. Then in v7-8, during the reign of </a:t>
            </a:r>
            <a:r>
              <a:rPr lang="en-US" sz="1200" b="0" kern="1200" dirty="0" err="1" smtClean="0">
                <a:solidFill>
                  <a:schemeClr val="tx1"/>
                </a:solidFill>
                <a:latin typeface="+mn-lt"/>
                <a:ea typeface="+mn-ea"/>
                <a:cs typeface="+mn-cs"/>
              </a:rPr>
              <a:t>Artaxerxes</a:t>
            </a:r>
            <a:r>
              <a:rPr lang="en-US" sz="1200" b="0" kern="1200" dirty="0" smtClean="0">
                <a:solidFill>
                  <a:schemeClr val="tx1"/>
                </a:solidFill>
                <a:latin typeface="+mn-lt"/>
                <a:ea typeface="+mn-ea"/>
                <a:cs typeface="+mn-cs"/>
              </a:rPr>
              <a:t> (464-423BC), 2 different groups of adversaries write to the reigning king. By now, it is already 75 years since the opposition first started and they are still going at it…!</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latin typeface="+mn-lt"/>
                <a:ea typeface="+mn-ea"/>
                <a:cs typeface="+mn-cs"/>
              </a:rPr>
              <a:t>Furthermore, the opposition against God’s people has suddenly escalated tremendously in magnitude because the most powerful man in the land is now involved. </a:t>
            </a:r>
          </a:p>
          <a:p>
            <a:endParaRPr lang="en-US" sz="1200" b="0" kern="1200" dirty="0" smtClean="0">
              <a:solidFill>
                <a:schemeClr val="tx1"/>
              </a:solidFill>
              <a:latin typeface="+mn-lt"/>
              <a:ea typeface="+mn-ea"/>
              <a:cs typeface="+mn-cs"/>
            </a:endParaRPr>
          </a:p>
          <a:p>
            <a:endParaRPr lang="en-US" sz="1200" b="0" kern="1200" dirty="0" smtClean="0">
              <a:solidFill>
                <a:schemeClr val="tx1"/>
              </a:solidFill>
              <a:latin typeface="+mn-lt"/>
              <a:ea typeface="+mn-ea"/>
              <a:cs typeface="+mn-cs"/>
            </a:endParaRPr>
          </a:p>
          <a:p>
            <a:endParaRPr lang="en-US" b="0" dirty="0"/>
          </a:p>
        </p:txBody>
      </p:sp>
      <p:sp>
        <p:nvSpPr>
          <p:cNvPr id="4" name="Slide Number Placeholder 3"/>
          <p:cNvSpPr>
            <a:spLocks noGrp="1"/>
          </p:cNvSpPr>
          <p:nvPr>
            <p:ph type="sldNum" sz="quarter" idx="10"/>
          </p:nvPr>
        </p:nvSpPr>
        <p:spPr/>
        <p:txBody>
          <a:bodyPr/>
          <a:lstStyle/>
          <a:p>
            <a:fld id="{EABCE036-26D1-3349-9573-CA83651E4ABA}"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kern="1200" dirty="0" smtClean="0">
                <a:solidFill>
                  <a:schemeClr val="tx1"/>
                </a:solidFill>
                <a:latin typeface="+mn-lt"/>
                <a:ea typeface="+mn-ea"/>
                <a:cs typeface="+mn-cs"/>
              </a:rPr>
              <a:t>Essentially we see the adversaries employing yet another different method to oppose the Israelites – they attempt to manipulate the power/political structures of their day to control the Israelites. It’s a use of the external power structures of the day to oppress God’s community. </a:t>
            </a:r>
          </a:p>
          <a:p>
            <a:endParaRPr lang="en-US" sz="1200" b="0" kern="1200" dirty="0" smtClean="0">
              <a:solidFill>
                <a:schemeClr val="tx1"/>
              </a:solidFill>
              <a:latin typeface="+mn-lt"/>
              <a:ea typeface="+mn-ea"/>
              <a:cs typeface="+mn-cs"/>
            </a:endParaRPr>
          </a:p>
          <a:p>
            <a:r>
              <a:rPr lang="en-US" sz="1200" b="0" kern="1200" dirty="0" smtClean="0">
                <a:solidFill>
                  <a:schemeClr val="tx1"/>
                </a:solidFill>
                <a:latin typeface="+mn-lt"/>
                <a:ea typeface="+mn-ea"/>
                <a:cs typeface="+mn-cs"/>
              </a:rPr>
              <a:t>So we see that…  </a:t>
            </a:r>
          </a:p>
          <a:p>
            <a:pPr lvl="1"/>
            <a:r>
              <a:rPr lang="en-US" sz="1200" b="0" kern="1200" dirty="0" smtClean="0">
                <a:solidFill>
                  <a:schemeClr val="tx1"/>
                </a:solidFill>
                <a:latin typeface="+mn-lt"/>
                <a:ea typeface="+mn-ea"/>
                <a:cs typeface="+mn-cs"/>
              </a:rPr>
              <a:t>(4:6-8) Our enemy manipulates through persistent accusation of God’s people</a:t>
            </a:r>
          </a:p>
          <a:p>
            <a:endParaRPr lang="en-US" b="0" dirty="0"/>
          </a:p>
        </p:txBody>
      </p:sp>
      <p:sp>
        <p:nvSpPr>
          <p:cNvPr id="4" name="Slide Number Placeholder 3"/>
          <p:cNvSpPr>
            <a:spLocks noGrp="1"/>
          </p:cNvSpPr>
          <p:nvPr>
            <p:ph type="sldNum" sz="quarter" idx="10"/>
          </p:nvPr>
        </p:nvSpPr>
        <p:spPr/>
        <p:txBody>
          <a:bodyPr/>
          <a:lstStyle/>
          <a:p>
            <a:fld id="{EABCE036-26D1-3349-9573-CA83651E4ABA}"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3138915-64CC-7B4E-9B05-43EF25BE61BF}" type="datetimeFigureOut">
              <a:rPr lang="en-US" smtClean="0"/>
              <a:pPr/>
              <a:t>31/5/17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30D540-FABC-2740-86C0-EB99425F97E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138915-64CC-7B4E-9B05-43EF25BE61BF}" type="datetimeFigureOut">
              <a:rPr lang="en-US" smtClean="0"/>
              <a:pPr/>
              <a:t>31/5/17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30D540-FABC-2740-86C0-EB99425F97E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138915-64CC-7B4E-9B05-43EF25BE61BF}" type="datetimeFigureOut">
              <a:rPr lang="en-US" smtClean="0"/>
              <a:pPr/>
              <a:t>31/5/17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30D540-FABC-2740-86C0-EB99425F97E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2961061928"/>
      </p:ext>
    </p:extLst>
  </p:cSld>
  <p:clrMapOvr>
    <a:masterClrMapping/>
  </p:clrMapOvr>
  <p:transition xmlns:p14="http://schemas.microsoft.com/office/powerpoint/2010/main"/>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1365913432"/>
      </p:ext>
    </p:extLst>
  </p:cSld>
  <p:clrMapOvr>
    <a:masterClrMapping/>
  </p:clrMapOvr>
  <p:transition xmlns:p14="http://schemas.microsoft.com/office/powerpoint/2010/main"/>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487028967"/>
      </p:ext>
    </p:extLst>
  </p:cSld>
  <p:clrMapOvr>
    <a:masterClrMapping/>
  </p:clrMapOvr>
  <p:transition xmlns:p14="http://schemas.microsoft.com/office/powerpoint/2010/main"/>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2895429451"/>
      </p:ext>
    </p:extLst>
  </p:cSld>
  <p:clrMapOvr>
    <a:masterClrMapping/>
  </p:clrMapOvr>
  <p:transition xmlns:p14="http://schemas.microsoft.com/office/powerpoint/2010/mai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1888020247"/>
      </p:ext>
    </p:extLst>
  </p:cSld>
  <p:clrMapOvr>
    <a:masterClrMapping/>
  </p:clrMapOvr>
  <p:transition xmlns:p14="http://schemas.microsoft.com/office/powerpoint/2010/main"/>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4230707395"/>
      </p:ext>
    </p:extLst>
  </p:cSld>
  <p:clrMapOvr>
    <a:masterClrMapping/>
  </p:clrMapOvr>
  <p:transition xmlns:p14="http://schemas.microsoft.com/office/powerpoint/2010/main"/>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1158372310"/>
      </p:ext>
    </p:extLst>
  </p:cSld>
  <p:clrMapOvr>
    <a:masterClrMapping/>
  </p:clrMapOvr>
  <p:transition xmlns:p14="http://schemas.microsoft.com/office/powerpoint/2010/main"/>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2998642250"/>
      </p:ext>
    </p:extLst>
  </p:cSld>
  <p:clrMapOvr>
    <a:masterClrMapping/>
  </p:clrMapOvr>
  <p:transition xmlns:p14="http://schemas.microsoft.com/office/powerpoint/2010/mai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138915-64CC-7B4E-9B05-43EF25BE61BF}" type="datetimeFigureOut">
              <a:rPr lang="en-US" smtClean="0"/>
              <a:pPr/>
              <a:t>31/5/17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30D540-FABC-2740-86C0-EB99425F97E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1601475979"/>
      </p:ext>
    </p:extLst>
  </p:cSld>
  <p:clrMapOvr>
    <a:masterClrMapping/>
  </p:clrMapOvr>
  <p:transition xmlns:p14="http://schemas.microsoft.com/office/powerpoint/2010/mai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950028279"/>
      </p:ext>
    </p:extLst>
  </p:cSld>
  <p:clrMapOvr>
    <a:masterClrMapping/>
  </p:clrMapOvr>
  <p:transition xmlns:p14="http://schemas.microsoft.com/office/powerpoint/2010/main"/>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C0D556E-1B47-E145-B343-9708077C202E}" type="slidenum">
              <a:rPr lang="en-US"/>
              <a:pPr>
                <a:defRPr/>
              </a:pPr>
              <a:t>‹#›</a:t>
            </a:fld>
            <a:endParaRPr lang="en-US"/>
          </a:p>
        </p:txBody>
      </p:sp>
    </p:spTree>
    <p:extLst>
      <p:ext uri="{BB962C8B-B14F-4D97-AF65-F5344CB8AC3E}">
        <p14:creationId xmlns:p14="http://schemas.microsoft.com/office/powerpoint/2010/main" val="4078301073"/>
      </p:ext>
    </p:extLst>
  </p:cSld>
  <p:clrMapOvr>
    <a:masterClrMapping/>
  </p:clrMapOvr>
  <p:transition xmlns:p14="http://schemas.microsoft.com/office/powerpoint/2010/mai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3138915-64CC-7B4E-9B05-43EF25BE61BF}" type="datetimeFigureOut">
              <a:rPr lang="en-US" smtClean="0"/>
              <a:pPr/>
              <a:t>31/5/17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30D540-FABC-2740-86C0-EB99425F97E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3138915-64CC-7B4E-9B05-43EF25BE61BF}" type="datetimeFigureOut">
              <a:rPr lang="en-US" smtClean="0"/>
              <a:pPr/>
              <a:t>31/5/17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30D540-FABC-2740-86C0-EB99425F97E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3138915-64CC-7B4E-9B05-43EF25BE61BF}" type="datetimeFigureOut">
              <a:rPr lang="en-US" smtClean="0"/>
              <a:pPr/>
              <a:t>31/5/17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F30D540-FABC-2740-86C0-EB99425F97E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3138915-64CC-7B4E-9B05-43EF25BE61BF}" type="datetimeFigureOut">
              <a:rPr lang="en-US" smtClean="0"/>
              <a:pPr/>
              <a:t>31/5/17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30D540-FABC-2740-86C0-EB99425F97E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138915-64CC-7B4E-9B05-43EF25BE61BF}" type="datetimeFigureOut">
              <a:rPr lang="en-US" smtClean="0"/>
              <a:pPr/>
              <a:t>31/5/17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F30D540-FABC-2740-86C0-EB99425F97E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138915-64CC-7B4E-9B05-43EF25BE61BF}" type="datetimeFigureOut">
              <a:rPr lang="en-US" smtClean="0"/>
              <a:pPr/>
              <a:t>31/5/17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30D540-FABC-2740-86C0-EB99425F97E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138915-64CC-7B4E-9B05-43EF25BE61BF}" type="datetimeFigureOut">
              <a:rPr lang="en-US" smtClean="0"/>
              <a:pPr/>
              <a:t>31/5/17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30D540-FABC-2740-86C0-EB99425F97E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138915-64CC-7B4E-9B05-43EF25BE61BF}" type="datetimeFigureOut">
              <a:rPr lang="en-US" smtClean="0"/>
              <a:pPr/>
              <a:t>31/5/17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30D540-FABC-2740-86C0-EB99425F97E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0" y="3902075"/>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4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defTabSz="9144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4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4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grpSp>
      <p:sp>
        <p:nvSpPr>
          <p:cNvPr id="329738" name="Rectangle 10"/>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400" fontAlgn="base">
              <a:spcBef>
                <a:spcPct val="0"/>
              </a:spcBef>
              <a:spcAft>
                <a:spcPct val="0"/>
              </a:spcAft>
              <a:defRPr/>
            </a:pPr>
            <a:endParaRPr lang="en-US"/>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400" fontAlgn="base">
              <a:spcBef>
                <a:spcPct val="0"/>
              </a:spcBef>
              <a:spcAft>
                <a:spcPct val="0"/>
              </a:spcAft>
              <a:defRPr/>
            </a:pPr>
            <a:endParaRPr lang="en-US"/>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defTabSz="914400" fontAlgn="base">
              <a:spcBef>
                <a:spcPct val="0"/>
              </a:spcBef>
              <a:spcAft>
                <a:spcPct val="0"/>
              </a:spcAft>
              <a:defRPr/>
            </a:pPr>
            <a:fld id="{61F442D0-A11F-2640-8129-5D1BEF7A3C1E}" type="slidenum">
              <a:rPr lang="en-US"/>
              <a:pPr defTabSz="914400" fontAlgn="base">
                <a:spcBef>
                  <a:spcPct val="0"/>
                </a:spcBef>
                <a:spcAft>
                  <a:spcPct val="0"/>
                </a:spcAft>
                <a:defRPr/>
              </a:pPr>
              <a:t>‹#›</a:t>
            </a:fld>
            <a:endParaRPr lang="en-US"/>
          </a:p>
        </p:txBody>
      </p:sp>
    </p:spTree>
    <p:extLst>
      <p:ext uri="{BB962C8B-B14F-4D97-AF65-F5344CB8AC3E}">
        <p14:creationId xmlns:p14="http://schemas.microsoft.com/office/powerpoint/2010/main" val="740862606"/>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xmlns:p14="http://schemas.microsoft.com/office/powerpoint/2010/main"/>
  <p:timing>
    <p:tnLst>
      <p:par>
        <p:cTn xmlns:p14="http://schemas.microsoft.com/office/powerpoint/2010/mai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900" indent="-342900"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3000" indent="-228600"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200" indent="-228600"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400" indent="-228600"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6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8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90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62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8.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2.png"/><Relationship Id="rId5" Type="http://schemas.openxmlformats.org/officeDocument/2006/relationships/image" Target="../media/image18.png"/><Relationship Id="rId6" Type="http://schemas.openxmlformats.org/officeDocument/2006/relationships/image" Target="../media/image29.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4" Type="http://schemas.openxmlformats.org/officeDocument/2006/relationships/image" Target="../media/image31.png"/><Relationship Id="rId5" Type="http://schemas.openxmlformats.org/officeDocument/2006/relationships/image" Target="../media/image32.png"/><Relationship Id="rId6" Type="http://schemas.openxmlformats.org/officeDocument/2006/relationships/image" Target="../media/image18.png"/><Relationship Id="rId7" Type="http://schemas.openxmlformats.org/officeDocument/2006/relationships/image" Target="../media/image33.pn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4" Type="http://schemas.openxmlformats.org/officeDocument/2006/relationships/image" Target="../media/image34.emf"/><Relationship Id="rId5"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4" Type="http://schemas.openxmlformats.org/officeDocument/2006/relationships/image" Target="../media/image31.png"/><Relationship Id="rId5" Type="http://schemas.openxmlformats.org/officeDocument/2006/relationships/image" Target="../media/image32.png"/><Relationship Id="rId6" Type="http://schemas.openxmlformats.org/officeDocument/2006/relationships/image" Target="../media/image18.png"/><Relationship Id="rId7" Type="http://schemas.openxmlformats.org/officeDocument/2006/relationships/image" Target="../media/image33.pn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3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35.png"/><Relationship Id="rId5" Type="http://schemas.openxmlformats.org/officeDocument/2006/relationships/image" Target="../media/image2.png"/><Relationship Id="rId6"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4" Type="http://schemas.openxmlformats.org/officeDocument/2006/relationships/image" Target="../media/image37.png"/><Relationship Id="rId1" Type="http://schemas.openxmlformats.org/officeDocument/2006/relationships/slideLayout" Target="../slideLayouts/slideLayout22.xml"/><Relationship Id="rId2" Type="http://schemas.openxmlformats.org/officeDocument/2006/relationships/notesSlide" Target="../notesSlides/notesSlide21.xml"/></Relationships>
</file>

<file path=ppt/slides/_rels/slide3.xml.rels><?xml version="1.0" encoding="UTF-8" standalone="yes"?>
<Relationships xmlns="http://schemas.openxmlformats.org/package/2006/relationships"><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png"/><Relationship Id="rId7" Type="http://schemas.openxmlformats.org/officeDocument/2006/relationships/image" Target="../media/image8.png"/><Relationship Id="rId8" Type="http://schemas.openxmlformats.org/officeDocument/2006/relationships/image" Target="../media/image9.png"/><Relationship Id="rId9" Type="http://schemas.openxmlformats.org/officeDocument/2006/relationships/image" Target="../media/image10.png"/><Relationship Id="rId10"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emf"/><Relationship Id="rId5" Type="http://schemas.openxmlformats.org/officeDocument/2006/relationships/image" Target="../media/image6.png"/><Relationship Id="rId6" Type="http://schemas.openxmlformats.org/officeDocument/2006/relationships/image" Target="../media/image18.png"/><Relationship Id="rId7"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5" Type="http://schemas.openxmlformats.org/officeDocument/2006/relationships/image" Target="../media/image22.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3.png"/><Relationship Id="rId5" Type="http://schemas.openxmlformats.org/officeDocument/2006/relationships/image" Target="../media/image24.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6.emf"/><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7.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103642" y="-283157"/>
            <a:ext cx="9311712" cy="3007386"/>
            <a:chOff x="103642" y="161343"/>
            <a:chExt cx="9311712" cy="3007386"/>
          </a:xfrm>
        </p:grpSpPr>
        <p:sp>
          <p:nvSpPr>
            <p:cNvPr id="6" name="TextBox 5"/>
            <p:cNvSpPr txBox="1"/>
            <p:nvPr/>
          </p:nvSpPr>
          <p:spPr>
            <a:xfrm>
              <a:off x="103643" y="161343"/>
              <a:ext cx="9311711" cy="1862048"/>
            </a:xfrm>
            <a:prstGeom prst="rect">
              <a:avLst/>
            </a:prstGeom>
            <a:noFill/>
          </p:spPr>
          <p:txBody>
            <a:bodyPr wrap="square" rtlCol="0">
              <a:spAutoFit/>
            </a:bodyPr>
            <a:lstStyle/>
            <a:p>
              <a:r>
                <a:rPr lang="en-US" sz="11500" dirty="0" err="1" smtClean="0">
                  <a:latin typeface="Capture it"/>
                  <a:cs typeface="Capture it"/>
                </a:rPr>
                <a:t>Screwtape</a:t>
              </a:r>
              <a:endParaRPr lang="en-US" sz="11500" dirty="0" smtClean="0">
                <a:latin typeface="Capture it"/>
                <a:cs typeface="Capture it"/>
              </a:endParaRPr>
            </a:p>
          </p:txBody>
        </p:sp>
        <p:sp>
          <p:nvSpPr>
            <p:cNvPr id="9" name="TextBox 8"/>
            <p:cNvSpPr txBox="1"/>
            <p:nvPr/>
          </p:nvSpPr>
          <p:spPr>
            <a:xfrm>
              <a:off x="103642" y="1229737"/>
              <a:ext cx="8944157" cy="1938992"/>
            </a:xfrm>
            <a:prstGeom prst="rect">
              <a:avLst/>
            </a:prstGeom>
            <a:noFill/>
          </p:spPr>
          <p:txBody>
            <a:bodyPr wrap="square" rtlCol="0">
              <a:spAutoFit/>
            </a:bodyPr>
            <a:lstStyle/>
            <a:p>
              <a:r>
                <a:rPr lang="en-US" sz="12000" dirty="0" smtClean="0">
                  <a:latin typeface="Capture it"/>
                  <a:cs typeface="Capture it"/>
                </a:rPr>
                <a:t>Strategies</a:t>
              </a:r>
            </a:p>
          </p:txBody>
        </p:sp>
      </p:grpSp>
      <p:pic>
        <p:nvPicPr>
          <p:cNvPr id="11" name="Picture 10"/>
          <p:cNvPicPr>
            <a:picLocks noChangeAspect="1"/>
          </p:cNvPicPr>
          <p:nvPr/>
        </p:nvPicPr>
        <p:blipFill>
          <a:blip r:embed="rId3">
            <a:lum contrast="36000"/>
          </a:blip>
          <a:stretch>
            <a:fillRect/>
          </a:stretch>
        </p:blipFill>
        <p:spPr>
          <a:xfrm>
            <a:off x="-36000" y="2771314"/>
            <a:ext cx="9216000" cy="3685118"/>
          </a:xfrm>
          <a:prstGeom prst="rect">
            <a:avLst/>
          </a:prstGeom>
        </p:spPr>
      </p:pic>
      <p:sp>
        <p:nvSpPr>
          <p:cNvPr id="7" name="Rectangle 6"/>
          <p:cNvSpPr>
            <a:spLocks noChangeArrowheads="1"/>
          </p:cNvSpPr>
          <p:nvPr/>
        </p:nvSpPr>
        <p:spPr bwMode="auto">
          <a:xfrm>
            <a:off x="-22282" y="5733256"/>
            <a:ext cx="9252520" cy="1124744"/>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a:lstStyle/>
          <a:p>
            <a:pPr algn="ctr" defTabSz="914400" fontAlgn="base">
              <a:spcBef>
                <a:spcPct val="20000"/>
              </a:spcBef>
              <a:buClr>
                <a:srgbClr val="FFCC00"/>
              </a:buClr>
              <a:buSzPct val="70000"/>
              <a:buFont typeface="Wingdings" charset="0"/>
              <a:buNone/>
              <a:defRPr/>
            </a:pPr>
            <a:r>
              <a:rPr lang="en-US" sz="2000" b="1" kern="0" dirty="0">
                <a:solidFill>
                  <a:srgbClr val="FFFFFF"/>
                </a:solidFill>
                <a:effectLst>
                  <a:outerShdw blurRad="38100" dist="38100" dir="2700000" algn="tl">
                    <a:srgbClr val="000000"/>
                  </a:outerShdw>
                </a:effectLst>
                <a:latin typeface="Arial"/>
                <a:ea typeface="ＭＳ Ｐゴシック" charset="0"/>
                <a:cs typeface="Arial"/>
              </a:rPr>
              <a:t>Sarah Lim • Homiletics 1 Class Sermon</a:t>
            </a:r>
            <a:br>
              <a:rPr lang="en-US" sz="2000" b="1" kern="0" dirty="0">
                <a:solidFill>
                  <a:srgbClr val="FFFFFF"/>
                </a:solidFill>
                <a:effectLst>
                  <a:outerShdw blurRad="38100" dist="38100" dir="2700000" algn="tl">
                    <a:srgbClr val="000000"/>
                  </a:outerShdw>
                </a:effectLst>
                <a:latin typeface="Arial"/>
                <a:ea typeface="ＭＳ Ｐゴシック" charset="0"/>
                <a:cs typeface="Arial"/>
              </a:rPr>
            </a:br>
            <a:r>
              <a:rPr lang="en-US" sz="2000" b="1" kern="0" dirty="0">
                <a:solidFill>
                  <a:srgbClr val="FFFFFF"/>
                </a:solidFill>
                <a:effectLst>
                  <a:outerShdw blurRad="38100" dist="38100" dir="2700000" algn="tl">
                    <a:srgbClr val="000000"/>
                  </a:outerShdw>
                </a:effectLst>
                <a:latin typeface="Arial"/>
                <a:ea typeface="ＭＳ Ｐゴシック" charset="0"/>
                <a:cs typeface="Arial"/>
              </a:rPr>
              <a:t>Uploaded by Dr. Rick Griffith • Singapore Bible College</a:t>
            </a:r>
            <a:br>
              <a:rPr lang="en-US" sz="2000" b="1" kern="0" dirty="0">
                <a:solidFill>
                  <a:srgbClr val="FFFFFF"/>
                </a:solidFill>
                <a:effectLst>
                  <a:outerShdw blurRad="38100" dist="38100" dir="2700000" algn="tl">
                    <a:srgbClr val="000000"/>
                  </a:outerShdw>
                </a:effectLst>
                <a:latin typeface="Arial"/>
                <a:ea typeface="ＭＳ Ｐゴシック" charset="0"/>
                <a:cs typeface="Arial"/>
              </a:rPr>
            </a:br>
            <a:r>
              <a:rPr lang="en-US" sz="2000" b="1" kern="0" dirty="0" smtClean="0">
                <a:solidFill>
                  <a:srgbClr val="FFFFFF"/>
                </a:solidFill>
                <a:effectLst>
                  <a:outerShdw blurRad="38100" dist="38100" dir="2700000" algn="tl">
                    <a:srgbClr val="000000"/>
                  </a:outerShdw>
                </a:effectLst>
                <a:latin typeface="Arial"/>
                <a:ea typeface="ＭＳ Ｐゴシック" charset="0"/>
                <a:cs typeface="Arial"/>
              </a:rPr>
              <a:t>All files in many languages for free download at BibleStudyDownloads.org</a:t>
            </a:r>
            <a:endParaRPr lang="en-US" sz="2000" b="1" kern="0" dirty="0">
              <a:solidFill>
                <a:srgbClr val="FFFFFF"/>
              </a:solidFill>
              <a:effectLst>
                <a:outerShdw blurRad="38100" dist="38100" dir="2700000" algn="tl">
                  <a:srgbClr val="000000"/>
                </a:outerShdw>
              </a:effectLst>
              <a:latin typeface="Arial"/>
              <a:ea typeface="ＭＳ Ｐゴシック" charset="0"/>
              <a:cs typeface="Arial"/>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0" y="1836400"/>
            <a:ext cx="9144000" cy="5021600"/>
          </a:xfrm>
          <a:prstGeom prst="rect">
            <a:avLst/>
          </a:prstGeom>
        </p:spPr>
      </p:pic>
      <p:sp>
        <p:nvSpPr>
          <p:cNvPr id="5" name="TextBox 4"/>
          <p:cNvSpPr txBox="1"/>
          <p:nvPr/>
        </p:nvSpPr>
        <p:spPr>
          <a:xfrm>
            <a:off x="23826" y="-2505"/>
            <a:ext cx="5032532" cy="707886"/>
          </a:xfrm>
          <a:prstGeom prst="rect">
            <a:avLst/>
          </a:prstGeom>
          <a:noFill/>
        </p:spPr>
        <p:txBody>
          <a:bodyPr wrap="square" rtlCol="0">
            <a:spAutoFit/>
          </a:bodyPr>
          <a:lstStyle/>
          <a:p>
            <a:r>
              <a:rPr lang="en-US" sz="4000" dirty="0" smtClean="0">
                <a:latin typeface="Capture it"/>
                <a:cs typeface="Capture it"/>
              </a:rPr>
              <a:t>Satan opposes us</a:t>
            </a:r>
          </a:p>
        </p:txBody>
      </p:sp>
      <p:sp>
        <p:nvSpPr>
          <p:cNvPr id="6" name="TextBox 5"/>
          <p:cNvSpPr txBox="1"/>
          <p:nvPr/>
        </p:nvSpPr>
        <p:spPr>
          <a:xfrm>
            <a:off x="23825" y="408145"/>
            <a:ext cx="7155909" cy="707886"/>
          </a:xfrm>
          <a:prstGeom prst="rect">
            <a:avLst/>
          </a:prstGeom>
          <a:noFill/>
        </p:spPr>
        <p:txBody>
          <a:bodyPr wrap="square" rtlCol="0">
            <a:spAutoFit/>
          </a:bodyPr>
          <a:lstStyle/>
          <a:p>
            <a:r>
              <a:rPr lang="en-US" sz="4000" dirty="0" smtClean="0">
                <a:latin typeface="Capture it"/>
                <a:cs typeface="Capture it"/>
              </a:rPr>
              <a:t>Persistently through THE</a:t>
            </a:r>
          </a:p>
        </p:txBody>
      </p:sp>
      <p:sp>
        <p:nvSpPr>
          <p:cNvPr id="7" name="TextBox 6"/>
          <p:cNvSpPr txBox="1"/>
          <p:nvPr/>
        </p:nvSpPr>
        <p:spPr>
          <a:xfrm>
            <a:off x="23824" y="836300"/>
            <a:ext cx="9120175" cy="1107996"/>
          </a:xfrm>
          <a:prstGeom prst="rect">
            <a:avLst/>
          </a:prstGeom>
          <a:noFill/>
        </p:spPr>
        <p:txBody>
          <a:bodyPr wrap="square" rtlCol="0">
            <a:spAutoFit/>
          </a:bodyPr>
          <a:lstStyle/>
          <a:p>
            <a:r>
              <a:rPr lang="en-US" sz="6600" dirty="0" smtClean="0">
                <a:latin typeface="Capture it"/>
                <a:cs typeface="Capture it"/>
              </a:rPr>
              <a:t>MANIPULATION of</a:t>
            </a:r>
          </a:p>
        </p:txBody>
      </p:sp>
      <p:grpSp>
        <p:nvGrpSpPr>
          <p:cNvPr id="2" name="Group 9"/>
          <p:cNvGrpSpPr/>
          <p:nvPr/>
        </p:nvGrpSpPr>
        <p:grpSpPr>
          <a:xfrm>
            <a:off x="0" y="1722757"/>
            <a:ext cx="10024535" cy="5325743"/>
            <a:chOff x="0" y="1532257"/>
            <a:chExt cx="10024535" cy="5325743"/>
          </a:xfrm>
        </p:grpSpPr>
        <p:sp>
          <p:nvSpPr>
            <p:cNvPr id="9" name="Rectangle 8"/>
            <p:cNvSpPr/>
            <p:nvPr/>
          </p:nvSpPr>
          <p:spPr>
            <a:xfrm>
              <a:off x="0" y="1836400"/>
              <a:ext cx="9143999" cy="5021600"/>
            </a:xfrm>
            <a:prstGeom prst="rect">
              <a:avLst/>
            </a:prstGeom>
            <a:solidFill>
              <a:srgbClr val="000000">
                <a:alpha val="44000"/>
              </a:srgb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8" name="TextBox 7"/>
            <p:cNvSpPr txBox="1"/>
            <p:nvPr/>
          </p:nvSpPr>
          <p:spPr>
            <a:xfrm>
              <a:off x="6892" y="1532257"/>
              <a:ext cx="10017643" cy="1107996"/>
            </a:xfrm>
            <a:prstGeom prst="rect">
              <a:avLst/>
            </a:prstGeom>
            <a:noFill/>
          </p:spPr>
          <p:txBody>
            <a:bodyPr wrap="square" rtlCol="0">
              <a:spAutoFit/>
            </a:bodyPr>
            <a:lstStyle/>
            <a:p>
              <a:r>
                <a:rPr lang="en-US" sz="6600" spc="-300" dirty="0" smtClean="0">
                  <a:solidFill>
                    <a:schemeClr val="bg1"/>
                  </a:solidFill>
                  <a:latin typeface="Capture it"/>
                  <a:cs typeface="Capture it"/>
                </a:rPr>
                <a:t>EXTERNAL POWERS</a:t>
              </a:r>
            </a:p>
          </p:txBody>
        </p:sp>
      </p:grpSp>
      <p:sp>
        <p:nvSpPr>
          <p:cNvPr id="13" name="TextBox 12"/>
          <p:cNvSpPr txBox="1"/>
          <p:nvPr/>
        </p:nvSpPr>
        <p:spPr>
          <a:xfrm>
            <a:off x="227251" y="6040018"/>
            <a:ext cx="3413416" cy="707886"/>
          </a:xfrm>
          <a:prstGeom prst="rect">
            <a:avLst/>
          </a:prstGeom>
          <a:solidFill>
            <a:schemeClr val="tx1">
              <a:alpha val="71000"/>
            </a:schemeClr>
          </a:solidFill>
          <a:ln>
            <a:noFill/>
          </a:ln>
        </p:spPr>
        <p:txBody>
          <a:bodyPr wrap="square" rtlCol="0">
            <a:spAutoFit/>
          </a:bodyPr>
          <a:lstStyle/>
          <a:p>
            <a:r>
              <a:rPr lang="en-US" sz="4000" spc="300" dirty="0" smtClean="0">
                <a:solidFill>
                  <a:schemeClr val="bg1"/>
                </a:solidFill>
                <a:latin typeface="Capture it"/>
                <a:cs typeface="Capture it"/>
              </a:rPr>
              <a:t>Ezra 4:6-16</a:t>
            </a:r>
            <a:endParaRPr lang="en-US" sz="4000" spc="300" dirty="0">
              <a:solidFill>
                <a:schemeClr val="bg1"/>
              </a:solidFill>
              <a:latin typeface="Capture it"/>
              <a:cs typeface="Capture it"/>
            </a:endParaRPr>
          </a:p>
        </p:txBody>
      </p:sp>
      <p:sp>
        <p:nvSpPr>
          <p:cNvPr id="14" name="Rounded Rectangle 13"/>
          <p:cNvSpPr/>
          <p:nvPr/>
        </p:nvSpPr>
        <p:spPr>
          <a:xfrm>
            <a:off x="3640667" y="5839220"/>
            <a:ext cx="1415134" cy="908684"/>
          </a:xfrm>
          <a:prstGeom prst="roundRect">
            <a:avLst/>
          </a:prstGeom>
          <a:solidFill>
            <a:schemeClr val="tx1">
              <a:alpha val="44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700" spc="300" dirty="0" smtClean="0">
                <a:solidFill>
                  <a:schemeClr val="bg1">
                    <a:alpha val="42000"/>
                  </a:schemeClr>
                </a:solidFill>
                <a:latin typeface="Capture it"/>
                <a:cs typeface="Capture it"/>
              </a:rPr>
              <a:t>v6-8</a:t>
            </a:r>
            <a:endParaRPr lang="en-US" sz="3700" spc="300" dirty="0">
              <a:solidFill>
                <a:schemeClr val="bg1">
                  <a:alpha val="42000"/>
                </a:schemeClr>
              </a:solidFill>
              <a:latin typeface="Capture it"/>
              <a:cs typeface="Capture it"/>
            </a:endParaRPr>
          </a:p>
        </p:txBody>
      </p:sp>
      <p:sp>
        <p:nvSpPr>
          <p:cNvPr id="15" name="Rounded Rectangle 14"/>
          <p:cNvSpPr/>
          <p:nvPr/>
        </p:nvSpPr>
        <p:spPr>
          <a:xfrm>
            <a:off x="5140469" y="5839220"/>
            <a:ext cx="1874690" cy="908684"/>
          </a:xfrm>
          <a:prstGeom prst="roundRect">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700" spc="300" dirty="0" smtClean="0">
                <a:solidFill>
                  <a:schemeClr val="bg1">
                    <a:alpha val="99000"/>
                  </a:schemeClr>
                </a:solidFill>
                <a:latin typeface="Capture it"/>
                <a:cs typeface="Capture it"/>
              </a:rPr>
              <a:t>v9-11</a:t>
            </a:r>
            <a:endParaRPr lang="en-US" sz="3700" spc="300" dirty="0">
              <a:solidFill>
                <a:schemeClr val="bg1">
                  <a:alpha val="99000"/>
                </a:schemeClr>
              </a:solidFill>
              <a:latin typeface="Capture it"/>
              <a:cs typeface="Capture it"/>
            </a:endParaRPr>
          </a:p>
        </p:txBody>
      </p:sp>
      <p:sp>
        <p:nvSpPr>
          <p:cNvPr id="16" name="Rounded Rectangle 15"/>
          <p:cNvSpPr/>
          <p:nvPr/>
        </p:nvSpPr>
        <p:spPr>
          <a:xfrm>
            <a:off x="7087648" y="5856153"/>
            <a:ext cx="1954753" cy="908684"/>
          </a:xfrm>
          <a:prstGeom prst="roundRect">
            <a:avLst/>
          </a:prstGeom>
          <a:solidFill>
            <a:srgbClr val="000000">
              <a:alpha val="4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700" spc="300" dirty="0" smtClean="0">
                <a:solidFill>
                  <a:schemeClr val="bg1">
                    <a:alpha val="27000"/>
                  </a:schemeClr>
                </a:solidFill>
                <a:latin typeface="Capture it"/>
                <a:cs typeface="Capture it"/>
              </a:rPr>
              <a:t>v12-16</a:t>
            </a:r>
            <a:endParaRPr lang="en-US" sz="3700" spc="300" dirty="0">
              <a:solidFill>
                <a:schemeClr val="bg1">
                  <a:alpha val="27000"/>
                </a:schemeClr>
              </a:solidFill>
              <a:latin typeface="Capture it"/>
              <a:cs typeface="Capture it"/>
            </a:endParaRPr>
          </a:p>
        </p:txBody>
      </p:sp>
      <p:sp>
        <p:nvSpPr>
          <p:cNvPr id="17" name="Rounded Rectangular Callout 16"/>
          <p:cNvSpPr/>
          <p:nvPr/>
        </p:nvSpPr>
        <p:spPr>
          <a:xfrm>
            <a:off x="227251" y="3352799"/>
            <a:ext cx="4378616" cy="531387"/>
          </a:xfrm>
          <a:prstGeom prst="wedgeRoundRectCallout">
            <a:avLst>
              <a:gd name="adj1" fmla="val 1696"/>
              <a:gd name="adj2" fmla="val -49504"/>
              <a:gd name="adj3" fmla="val 16667"/>
            </a:avLst>
          </a:prstGeom>
          <a:solidFill>
            <a:srgbClr val="FFFF00"/>
          </a:solidFill>
          <a:ln w="9525"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000" dirty="0" smtClean="0">
                <a:solidFill>
                  <a:schemeClr val="tx1"/>
                </a:solidFill>
                <a:latin typeface="Helvetica Neue"/>
                <a:cs typeface="Helvetica Neue"/>
              </a:rPr>
              <a:t>V9 Judges, governors, officials etc.</a:t>
            </a:r>
            <a:endParaRPr lang="en-US" sz="2000" dirty="0">
              <a:solidFill>
                <a:schemeClr val="tx1"/>
              </a:solidFill>
              <a:latin typeface="Helvetica Neue"/>
              <a:cs typeface="Helvetica Neue"/>
            </a:endParaRPr>
          </a:p>
        </p:txBody>
      </p:sp>
      <p:sp>
        <p:nvSpPr>
          <p:cNvPr id="18" name="TextBox 17"/>
          <p:cNvSpPr txBox="1"/>
          <p:nvPr/>
        </p:nvSpPr>
        <p:spPr>
          <a:xfrm rot="301869">
            <a:off x="3991555" y="2471885"/>
            <a:ext cx="4785145" cy="861774"/>
          </a:xfrm>
          <a:prstGeom prst="rect">
            <a:avLst/>
          </a:prstGeom>
          <a:solidFill>
            <a:srgbClr val="800000">
              <a:alpha val="71000"/>
            </a:srgbClr>
          </a:solidFill>
          <a:ln>
            <a:noFill/>
          </a:ln>
        </p:spPr>
        <p:txBody>
          <a:bodyPr wrap="square" rtlCol="0">
            <a:spAutoFit/>
          </a:bodyPr>
          <a:lstStyle/>
          <a:p>
            <a:pPr algn="ctr"/>
            <a:r>
              <a:rPr lang="en-US" sz="2500" spc="300" dirty="0" smtClean="0">
                <a:solidFill>
                  <a:schemeClr val="bg1"/>
                </a:solidFill>
                <a:latin typeface="Capture it"/>
                <a:cs typeface="Capture it"/>
              </a:rPr>
              <a:t>List of adversaries represented by letter</a:t>
            </a:r>
            <a:endParaRPr lang="en-US" sz="2500" spc="300" dirty="0">
              <a:solidFill>
                <a:schemeClr val="bg1"/>
              </a:solidFill>
              <a:latin typeface="Capture it"/>
              <a:cs typeface="Capture it"/>
            </a:endParaRPr>
          </a:p>
        </p:txBody>
      </p:sp>
      <p:sp>
        <p:nvSpPr>
          <p:cNvPr id="19" name="Rounded Rectangular Callout 18"/>
          <p:cNvSpPr/>
          <p:nvPr/>
        </p:nvSpPr>
        <p:spPr>
          <a:xfrm>
            <a:off x="211516" y="3934990"/>
            <a:ext cx="5359551" cy="484610"/>
          </a:xfrm>
          <a:prstGeom prst="wedgeRoundRectCallout">
            <a:avLst>
              <a:gd name="adj1" fmla="val 1696"/>
              <a:gd name="adj2" fmla="val -49504"/>
              <a:gd name="adj3" fmla="val 16667"/>
            </a:avLst>
          </a:prstGeom>
          <a:solidFill>
            <a:srgbClr val="FFFF00"/>
          </a:solidFill>
          <a:ln w="9525"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000" dirty="0" smtClean="0">
                <a:solidFill>
                  <a:schemeClr val="tx1"/>
                </a:solidFill>
                <a:latin typeface="Helvetica Neue"/>
                <a:cs typeface="Helvetica Neue"/>
              </a:rPr>
              <a:t>V9 Persians, Babylonians, men of Susa etc. </a:t>
            </a:r>
          </a:p>
        </p:txBody>
      </p:sp>
      <p:sp>
        <p:nvSpPr>
          <p:cNvPr id="21" name="Rounded Rectangular Callout 20"/>
          <p:cNvSpPr/>
          <p:nvPr/>
        </p:nvSpPr>
        <p:spPr>
          <a:xfrm>
            <a:off x="227252" y="4487340"/>
            <a:ext cx="7900748" cy="1114818"/>
          </a:xfrm>
          <a:prstGeom prst="wedgeRoundRectCallout">
            <a:avLst>
              <a:gd name="adj1" fmla="val 1696"/>
              <a:gd name="adj2" fmla="val -49504"/>
              <a:gd name="adj3" fmla="val 16667"/>
            </a:avLst>
          </a:prstGeom>
          <a:solidFill>
            <a:srgbClr val="FFFF00"/>
          </a:solidFill>
          <a:ln w="9525"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000" dirty="0" smtClean="0">
                <a:solidFill>
                  <a:schemeClr val="tx1"/>
                </a:solidFill>
                <a:latin typeface="Helvetica Neue"/>
                <a:cs typeface="Helvetica Neue"/>
              </a:rPr>
              <a:t>V10 “the rest of the nations … settled in the </a:t>
            </a:r>
          </a:p>
          <a:p>
            <a:r>
              <a:rPr lang="en-US" sz="2000" dirty="0" smtClean="0">
                <a:solidFill>
                  <a:schemeClr val="tx1"/>
                </a:solidFill>
                <a:latin typeface="Helvetica Neue"/>
                <a:cs typeface="Helvetica Neue"/>
              </a:rPr>
              <a:t>cities of Samaria and in the rest of the province Beyond the River” </a:t>
            </a:r>
          </a:p>
          <a:p>
            <a:r>
              <a:rPr lang="en-US" sz="2000" dirty="0" smtClean="0">
                <a:solidFill>
                  <a:schemeClr val="tx1"/>
                </a:solidFill>
                <a:latin typeface="Helvetica Neue"/>
                <a:cs typeface="Helvetica Neue"/>
              </a:rPr>
              <a:t>v11 “the men of the province Beyond the River.” </a:t>
            </a:r>
          </a:p>
        </p:txBody>
      </p:sp>
      <p:pic>
        <p:nvPicPr>
          <p:cNvPr id="25" name="Picture 24"/>
          <p:cNvPicPr>
            <a:picLocks noChangeAspect="1"/>
          </p:cNvPicPr>
          <p:nvPr/>
        </p:nvPicPr>
        <p:blipFill>
          <a:blip r:embed="rId4" cstate="screen">
            <a:duotone>
              <a:schemeClr val="bg1"/>
              <a:srgbClr val="FFF1C1"/>
            </a:duotone>
            <a:extLst>
              <a:ext uri="{28A0092B-C50C-407E-A947-70E740481C1C}">
                <a14:useLocalDpi xmlns:a14="http://schemas.microsoft.com/office/drawing/2010/main"/>
              </a:ext>
            </a:extLst>
          </a:blip>
          <a:stretch>
            <a:fillRect/>
          </a:stretch>
        </p:blipFill>
        <p:spPr>
          <a:xfrm>
            <a:off x="5604933" y="3220501"/>
            <a:ext cx="3371479" cy="1800000"/>
          </a:xfrm>
          <a:prstGeom prst="rect">
            <a:avLst/>
          </a:prstGeom>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15"/>
                                        </p:tgtEl>
                                        <p:attrNameLst>
                                          <p:attrName>ppt_x</p:attrName>
                                          <p:attrName>ppt_y</p:attrName>
                                        </p:attrNameLst>
                                      </p:cBhvr>
                                    </p:animMotion>
                                    <p:animRot by="1500000">
                                      <p:cBhvr>
                                        <p:cTn id="7" dur="125" fill="hold">
                                          <p:stCondLst>
                                            <p:cond delay="0"/>
                                          </p:stCondLst>
                                        </p:cTn>
                                        <p:tgtEl>
                                          <p:spTgt spid="15"/>
                                        </p:tgtEl>
                                        <p:attrNameLst>
                                          <p:attrName>r</p:attrName>
                                        </p:attrNameLst>
                                      </p:cBhvr>
                                    </p:animRot>
                                    <p:animRot by="-1500000">
                                      <p:cBhvr>
                                        <p:cTn id="8" dur="125" fill="hold">
                                          <p:stCondLst>
                                            <p:cond delay="125"/>
                                          </p:stCondLst>
                                        </p:cTn>
                                        <p:tgtEl>
                                          <p:spTgt spid="15"/>
                                        </p:tgtEl>
                                        <p:attrNameLst>
                                          <p:attrName>r</p:attrName>
                                        </p:attrNameLst>
                                      </p:cBhvr>
                                    </p:animRot>
                                    <p:animRot by="-1500000">
                                      <p:cBhvr>
                                        <p:cTn id="9" dur="125" fill="hold">
                                          <p:stCondLst>
                                            <p:cond delay="250"/>
                                          </p:stCondLst>
                                        </p:cTn>
                                        <p:tgtEl>
                                          <p:spTgt spid="15"/>
                                        </p:tgtEl>
                                        <p:attrNameLst>
                                          <p:attrName>r</p:attrName>
                                        </p:attrNameLst>
                                      </p:cBhvr>
                                    </p:animRot>
                                    <p:animRot by="1500000">
                                      <p:cBhvr>
                                        <p:cTn id="10" dur="125" fill="hold">
                                          <p:stCondLst>
                                            <p:cond delay="375"/>
                                          </p:stCondLst>
                                        </p:cTn>
                                        <p:tgtEl>
                                          <p:spTgt spid="15"/>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58" presetClass="entr" presetSubtype="0" accel="10000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strVal val="#ppt_w*2.5"/>
                                          </p:val>
                                        </p:tav>
                                        <p:tav tm="100000">
                                          <p:val>
                                            <p:strVal val="#ppt_w"/>
                                          </p:val>
                                        </p:tav>
                                      </p:tavLst>
                                    </p:anim>
                                    <p:anim calcmode="lin" valueType="num">
                                      <p:cBhvr>
                                        <p:cTn id="16" dur="500" fill="hold"/>
                                        <p:tgtEl>
                                          <p:spTgt spid="18"/>
                                        </p:tgtEl>
                                        <p:attrNameLst>
                                          <p:attrName>ppt_h</p:attrName>
                                        </p:attrNameLst>
                                      </p:cBhvr>
                                      <p:tavLst>
                                        <p:tav tm="0">
                                          <p:val>
                                            <p:strVal val="#ppt_h*0.01"/>
                                          </p:val>
                                        </p:tav>
                                        <p:tav tm="100000">
                                          <p:val>
                                            <p:strVal val="#ppt_h"/>
                                          </p:val>
                                        </p:tav>
                                      </p:tavLst>
                                    </p:anim>
                                    <p:anim calcmode="lin" valueType="num">
                                      <p:cBhvr>
                                        <p:cTn id="17" dur="500" fill="hold"/>
                                        <p:tgtEl>
                                          <p:spTgt spid="18"/>
                                        </p:tgtEl>
                                        <p:attrNameLst>
                                          <p:attrName>ppt_x</p:attrName>
                                        </p:attrNameLst>
                                      </p:cBhvr>
                                      <p:tavLst>
                                        <p:tav tm="0">
                                          <p:val>
                                            <p:strVal val="#ppt_x"/>
                                          </p:val>
                                        </p:tav>
                                        <p:tav tm="100000">
                                          <p:val>
                                            <p:strVal val="#ppt_x"/>
                                          </p:val>
                                        </p:tav>
                                      </p:tavLst>
                                    </p:anim>
                                    <p:anim calcmode="lin" valueType="num">
                                      <p:cBhvr>
                                        <p:cTn id="18" dur="500" fill="hold"/>
                                        <p:tgtEl>
                                          <p:spTgt spid="18"/>
                                        </p:tgtEl>
                                        <p:attrNameLst>
                                          <p:attrName>ppt_y</p:attrName>
                                        </p:attrNameLst>
                                      </p:cBhvr>
                                      <p:tavLst>
                                        <p:tav tm="0">
                                          <p:val>
                                            <p:strVal val="#ppt_h+1"/>
                                          </p:val>
                                        </p:tav>
                                        <p:tav tm="100000">
                                          <p:val>
                                            <p:strVal val="#ppt_y"/>
                                          </p:val>
                                        </p:tav>
                                      </p:tavLst>
                                    </p:anim>
                                    <p:animEffect transition="in" filter="fade">
                                      <p:cBhvr>
                                        <p:cTn id="19" dur="500"/>
                                        <p:tgtEl>
                                          <p:spTgt spid="18"/>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randombar(horizontal)">
                                      <p:cBhvr>
                                        <p:cTn id="24" dur="500"/>
                                        <p:tgtEl>
                                          <p:spTgt spid="17"/>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randombar(horizontal)">
                                      <p:cBhvr>
                                        <p:cTn id="29" dur="500"/>
                                        <p:tgtEl>
                                          <p:spTgt spid="19"/>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randombar(horizontal)">
                                      <p:cBhvr>
                                        <p:cTn id="34" dur="500"/>
                                        <p:tgtEl>
                                          <p:spTgt spid="25"/>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grpId="0" nodeType="click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randombar(horizontal)">
                                      <p:cBhvr>
                                        <p:cTn id="3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18" grpId="0" animBg="1"/>
      <p:bldP spid="19" grpId="0" animBg="1"/>
      <p:bldP spid="2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0" y="1836400"/>
            <a:ext cx="9144000" cy="5021600"/>
          </a:xfrm>
          <a:prstGeom prst="rect">
            <a:avLst/>
          </a:prstGeom>
        </p:spPr>
      </p:pic>
      <p:sp>
        <p:nvSpPr>
          <p:cNvPr id="5" name="TextBox 4"/>
          <p:cNvSpPr txBox="1"/>
          <p:nvPr/>
        </p:nvSpPr>
        <p:spPr>
          <a:xfrm>
            <a:off x="23826" y="-2505"/>
            <a:ext cx="5032532" cy="707886"/>
          </a:xfrm>
          <a:prstGeom prst="rect">
            <a:avLst/>
          </a:prstGeom>
          <a:noFill/>
        </p:spPr>
        <p:txBody>
          <a:bodyPr wrap="square" rtlCol="0">
            <a:spAutoFit/>
          </a:bodyPr>
          <a:lstStyle/>
          <a:p>
            <a:r>
              <a:rPr lang="en-US" sz="4000" dirty="0" smtClean="0">
                <a:latin typeface="Capture it"/>
                <a:cs typeface="Capture it"/>
              </a:rPr>
              <a:t>Satan opposes us</a:t>
            </a:r>
          </a:p>
        </p:txBody>
      </p:sp>
      <p:sp>
        <p:nvSpPr>
          <p:cNvPr id="6" name="TextBox 5"/>
          <p:cNvSpPr txBox="1"/>
          <p:nvPr/>
        </p:nvSpPr>
        <p:spPr>
          <a:xfrm>
            <a:off x="23825" y="408145"/>
            <a:ext cx="7155909" cy="707886"/>
          </a:xfrm>
          <a:prstGeom prst="rect">
            <a:avLst/>
          </a:prstGeom>
          <a:noFill/>
        </p:spPr>
        <p:txBody>
          <a:bodyPr wrap="square" rtlCol="0">
            <a:spAutoFit/>
          </a:bodyPr>
          <a:lstStyle/>
          <a:p>
            <a:r>
              <a:rPr lang="en-US" sz="4000" dirty="0" smtClean="0">
                <a:latin typeface="Capture it"/>
                <a:cs typeface="Capture it"/>
              </a:rPr>
              <a:t>Persistently through THE</a:t>
            </a:r>
          </a:p>
        </p:txBody>
      </p:sp>
      <p:sp>
        <p:nvSpPr>
          <p:cNvPr id="7" name="TextBox 6"/>
          <p:cNvSpPr txBox="1"/>
          <p:nvPr/>
        </p:nvSpPr>
        <p:spPr>
          <a:xfrm>
            <a:off x="23824" y="849000"/>
            <a:ext cx="9120175" cy="1107996"/>
          </a:xfrm>
          <a:prstGeom prst="rect">
            <a:avLst/>
          </a:prstGeom>
          <a:noFill/>
        </p:spPr>
        <p:txBody>
          <a:bodyPr wrap="square" rtlCol="0">
            <a:spAutoFit/>
          </a:bodyPr>
          <a:lstStyle/>
          <a:p>
            <a:r>
              <a:rPr lang="en-US" sz="6600" dirty="0" smtClean="0">
                <a:latin typeface="Capture it"/>
                <a:cs typeface="Capture it"/>
              </a:rPr>
              <a:t>MANIPULATION of</a:t>
            </a:r>
          </a:p>
        </p:txBody>
      </p:sp>
      <p:grpSp>
        <p:nvGrpSpPr>
          <p:cNvPr id="2" name="Group 9"/>
          <p:cNvGrpSpPr/>
          <p:nvPr/>
        </p:nvGrpSpPr>
        <p:grpSpPr>
          <a:xfrm>
            <a:off x="0" y="1735457"/>
            <a:ext cx="10024535" cy="5325743"/>
            <a:chOff x="0" y="1532257"/>
            <a:chExt cx="10024535" cy="5325743"/>
          </a:xfrm>
        </p:grpSpPr>
        <p:sp>
          <p:nvSpPr>
            <p:cNvPr id="9" name="Rectangle 8"/>
            <p:cNvSpPr/>
            <p:nvPr/>
          </p:nvSpPr>
          <p:spPr>
            <a:xfrm>
              <a:off x="0" y="1836400"/>
              <a:ext cx="9143999" cy="5021600"/>
            </a:xfrm>
            <a:prstGeom prst="rect">
              <a:avLst/>
            </a:prstGeom>
            <a:solidFill>
              <a:srgbClr val="000000">
                <a:alpha val="44000"/>
              </a:srgb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8" name="TextBox 7"/>
            <p:cNvSpPr txBox="1"/>
            <p:nvPr/>
          </p:nvSpPr>
          <p:spPr>
            <a:xfrm>
              <a:off x="6892" y="1532257"/>
              <a:ext cx="10017643" cy="1107996"/>
            </a:xfrm>
            <a:prstGeom prst="rect">
              <a:avLst/>
            </a:prstGeom>
            <a:noFill/>
          </p:spPr>
          <p:txBody>
            <a:bodyPr wrap="square" rtlCol="0">
              <a:spAutoFit/>
            </a:bodyPr>
            <a:lstStyle/>
            <a:p>
              <a:r>
                <a:rPr lang="en-US" sz="6600" spc="-300" dirty="0" smtClean="0">
                  <a:solidFill>
                    <a:schemeClr val="bg1"/>
                  </a:solidFill>
                  <a:latin typeface="Capture it"/>
                  <a:cs typeface="Capture it"/>
                </a:rPr>
                <a:t>EXTERNAL POWERS</a:t>
              </a:r>
            </a:p>
          </p:txBody>
        </p:sp>
      </p:grpSp>
      <p:sp>
        <p:nvSpPr>
          <p:cNvPr id="13" name="TextBox 12"/>
          <p:cNvSpPr txBox="1"/>
          <p:nvPr/>
        </p:nvSpPr>
        <p:spPr>
          <a:xfrm>
            <a:off x="227251" y="6040018"/>
            <a:ext cx="3413416" cy="707886"/>
          </a:xfrm>
          <a:prstGeom prst="rect">
            <a:avLst/>
          </a:prstGeom>
          <a:solidFill>
            <a:schemeClr val="tx1">
              <a:alpha val="71000"/>
            </a:schemeClr>
          </a:solidFill>
          <a:ln>
            <a:noFill/>
          </a:ln>
        </p:spPr>
        <p:txBody>
          <a:bodyPr wrap="square" rtlCol="0">
            <a:spAutoFit/>
          </a:bodyPr>
          <a:lstStyle/>
          <a:p>
            <a:r>
              <a:rPr lang="en-US" sz="4000" spc="300" dirty="0" smtClean="0">
                <a:solidFill>
                  <a:schemeClr val="bg1"/>
                </a:solidFill>
                <a:latin typeface="Capture it"/>
                <a:cs typeface="Capture it"/>
              </a:rPr>
              <a:t>Ezra 4:6-16</a:t>
            </a:r>
            <a:endParaRPr lang="en-US" sz="4000" spc="300" dirty="0">
              <a:solidFill>
                <a:schemeClr val="bg1"/>
              </a:solidFill>
              <a:latin typeface="Capture it"/>
              <a:cs typeface="Capture it"/>
            </a:endParaRPr>
          </a:p>
        </p:txBody>
      </p:sp>
      <p:sp>
        <p:nvSpPr>
          <p:cNvPr id="14" name="Rounded Rectangle 13"/>
          <p:cNvSpPr/>
          <p:nvPr/>
        </p:nvSpPr>
        <p:spPr>
          <a:xfrm>
            <a:off x="3640667" y="5839220"/>
            <a:ext cx="1415134" cy="908684"/>
          </a:xfrm>
          <a:prstGeom prst="roundRect">
            <a:avLst/>
          </a:prstGeom>
          <a:solidFill>
            <a:schemeClr val="tx1">
              <a:alpha val="44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700" spc="300" dirty="0" smtClean="0">
                <a:solidFill>
                  <a:schemeClr val="bg1">
                    <a:alpha val="42000"/>
                  </a:schemeClr>
                </a:solidFill>
                <a:latin typeface="Capture it"/>
                <a:cs typeface="Capture it"/>
              </a:rPr>
              <a:t>v6-8</a:t>
            </a:r>
            <a:endParaRPr lang="en-US" sz="3700" spc="300" dirty="0">
              <a:solidFill>
                <a:schemeClr val="bg1">
                  <a:alpha val="42000"/>
                </a:schemeClr>
              </a:solidFill>
              <a:latin typeface="Capture it"/>
              <a:cs typeface="Capture it"/>
            </a:endParaRPr>
          </a:p>
        </p:txBody>
      </p:sp>
      <p:sp>
        <p:nvSpPr>
          <p:cNvPr id="15" name="Rounded Rectangle 14"/>
          <p:cNvSpPr/>
          <p:nvPr/>
        </p:nvSpPr>
        <p:spPr>
          <a:xfrm>
            <a:off x="5140469" y="5839220"/>
            <a:ext cx="1874690" cy="908684"/>
          </a:xfrm>
          <a:prstGeom prst="roundRect">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700" spc="300" dirty="0" smtClean="0">
                <a:solidFill>
                  <a:schemeClr val="bg1">
                    <a:alpha val="99000"/>
                  </a:schemeClr>
                </a:solidFill>
                <a:latin typeface="Capture it"/>
                <a:cs typeface="Capture it"/>
              </a:rPr>
              <a:t>v9-11</a:t>
            </a:r>
            <a:endParaRPr lang="en-US" sz="3700" spc="300" dirty="0">
              <a:solidFill>
                <a:schemeClr val="bg1">
                  <a:alpha val="99000"/>
                </a:schemeClr>
              </a:solidFill>
              <a:latin typeface="Capture it"/>
              <a:cs typeface="Capture it"/>
            </a:endParaRPr>
          </a:p>
        </p:txBody>
      </p:sp>
      <p:sp>
        <p:nvSpPr>
          <p:cNvPr id="16" name="Rounded Rectangle 15"/>
          <p:cNvSpPr/>
          <p:nvPr/>
        </p:nvSpPr>
        <p:spPr>
          <a:xfrm>
            <a:off x="7087648" y="5856153"/>
            <a:ext cx="1954753" cy="908684"/>
          </a:xfrm>
          <a:prstGeom prst="roundRect">
            <a:avLst/>
          </a:prstGeom>
          <a:solidFill>
            <a:srgbClr val="000000">
              <a:alpha val="4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700" spc="300" dirty="0" smtClean="0">
                <a:solidFill>
                  <a:schemeClr val="bg1">
                    <a:alpha val="27000"/>
                  </a:schemeClr>
                </a:solidFill>
                <a:latin typeface="Capture it"/>
                <a:cs typeface="Capture it"/>
              </a:rPr>
              <a:t>v12-16</a:t>
            </a:r>
            <a:endParaRPr lang="en-US" sz="3700" spc="300" dirty="0">
              <a:solidFill>
                <a:schemeClr val="bg1">
                  <a:alpha val="27000"/>
                </a:schemeClr>
              </a:solidFill>
              <a:latin typeface="Capture it"/>
              <a:cs typeface="Capture it"/>
            </a:endParaRPr>
          </a:p>
        </p:txBody>
      </p:sp>
      <p:sp>
        <p:nvSpPr>
          <p:cNvPr id="20" name="Rounded Rectangular Callout 19"/>
          <p:cNvSpPr/>
          <p:nvPr/>
        </p:nvSpPr>
        <p:spPr>
          <a:xfrm>
            <a:off x="474136" y="4162826"/>
            <a:ext cx="8161866" cy="1049864"/>
          </a:xfrm>
          <a:prstGeom prst="wedgeRoundRectCallout">
            <a:avLst>
              <a:gd name="adj1" fmla="val 19980"/>
              <a:gd name="adj2" fmla="val 123607"/>
              <a:gd name="adj3" fmla="val 16667"/>
            </a:avLst>
          </a:prstGeom>
          <a:solidFill>
            <a:srgbClr val="FFFF00"/>
          </a:solidFill>
          <a:ln w="9525"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500" b="1" spc="300" dirty="0" smtClean="0">
                <a:solidFill>
                  <a:srgbClr val="000000"/>
                </a:solidFill>
                <a:latin typeface="Capture it"/>
                <a:cs typeface="Capture it"/>
              </a:rPr>
              <a:t>OUR enemy manipulates through </a:t>
            </a:r>
          </a:p>
          <a:p>
            <a:pPr algn="ctr"/>
            <a:r>
              <a:rPr lang="en-US" sz="2500" b="1" spc="300" dirty="0" smtClean="0">
                <a:solidFill>
                  <a:srgbClr val="000000"/>
                </a:solidFill>
                <a:latin typeface="Capture it"/>
                <a:cs typeface="Capture it"/>
              </a:rPr>
              <a:t>a show of power through numbers</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strVal val="#ppt_w*2.5"/>
                                          </p:val>
                                        </p:tav>
                                        <p:tav tm="100000">
                                          <p:val>
                                            <p:strVal val="#ppt_w"/>
                                          </p:val>
                                        </p:tav>
                                      </p:tavLst>
                                    </p:anim>
                                    <p:anim calcmode="lin" valueType="num">
                                      <p:cBhvr>
                                        <p:cTn id="8" dur="500" fill="hold"/>
                                        <p:tgtEl>
                                          <p:spTgt spid="20"/>
                                        </p:tgtEl>
                                        <p:attrNameLst>
                                          <p:attrName>ppt_h</p:attrName>
                                        </p:attrNameLst>
                                      </p:cBhvr>
                                      <p:tavLst>
                                        <p:tav tm="0">
                                          <p:val>
                                            <p:strVal val="#ppt_h*0.01"/>
                                          </p:val>
                                        </p:tav>
                                        <p:tav tm="100000">
                                          <p:val>
                                            <p:strVal val="#ppt_h"/>
                                          </p:val>
                                        </p:tav>
                                      </p:tavLst>
                                    </p:anim>
                                    <p:anim calcmode="lin" valueType="num">
                                      <p:cBhvr>
                                        <p:cTn id="9" dur="500" fill="hold"/>
                                        <p:tgtEl>
                                          <p:spTgt spid="20"/>
                                        </p:tgtEl>
                                        <p:attrNameLst>
                                          <p:attrName>ppt_x</p:attrName>
                                        </p:attrNameLst>
                                      </p:cBhvr>
                                      <p:tavLst>
                                        <p:tav tm="0">
                                          <p:val>
                                            <p:strVal val="#ppt_x"/>
                                          </p:val>
                                        </p:tav>
                                        <p:tav tm="100000">
                                          <p:val>
                                            <p:strVal val="#ppt_x"/>
                                          </p:val>
                                        </p:tav>
                                      </p:tavLst>
                                    </p:anim>
                                    <p:anim calcmode="lin" valueType="num">
                                      <p:cBhvr>
                                        <p:cTn id="10" dur="500" fill="hold"/>
                                        <p:tgtEl>
                                          <p:spTgt spid="20"/>
                                        </p:tgtEl>
                                        <p:attrNameLst>
                                          <p:attrName>ppt_y</p:attrName>
                                        </p:attrNameLst>
                                      </p:cBhvr>
                                      <p:tavLst>
                                        <p:tav tm="0">
                                          <p:val>
                                            <p:strVal val="#ppt_h+1"/>
                                          </p:val>
                                        </p:tav>
                                        <p:tav tm="100000">
                                          <p:val>
                                            <p:strVal val="#ppt_y"/>
                                          </p:val>
                                        </p:tav>
                                      </p:tavLst>
                                    </p:anim>
                                    <p:animEffect transition="in" filter="fade">
                                      <p:cBhvr>
                                        <p:cTn id="1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0" y="1836400"/>
            <a:ext cx="9144000" cy="5021600"/>
          </a:xfrm>
          <a:prstGeom prst="rect">
            <a:avLst/>
          </a:prstGeom>
        </p:spPr>
      </p:pic>
      <p:sp>
        <p:nvSpPr>
          <p:cNvPr id="5" name="TextBox 4"/>
          <p:cNvSpPr txBox="1"/>
          <p:nvPr/>
        </p:nvSpPr>
        <p:spPr>
          <a:xfrm>
            <a:off x="23826" y="-2505"/>
            <a:ext cx="5032532" cy="707886"/>
          </a:xfrm>
          <a:prstGeom prst="rect">
            <a:avLst/>
          </a:prstGeom>
          <a:noFill/>
        </p:spPr>
        <p:txBody>
          <a:bodyPr wrap="square" rtlCol="0">
            <a:spAutoFit/>
          </a:bodyPr>
          <a:lstStyle/>
          <a:p>
            <a:r>
              <a:rPr lang="en-US" sz="4000" dirty="0" smtClean="0">
                <a:latin typeface="Capture it"/>
                <a:cs typeface="Capture it"/>
              </a:rPr>
              <a:t>Satan opposes us</a:t>
            </a:r>
          </a:p>
        </p:txBody>
      </p:sp>
      <p:sp>
        <p:nvSpPr>
          <p:cNvPr id="6" name="TextBox 5"/>
          <p:cNvSpPr txBox="1"/>
          <p:nvPr/>
        </p:nvSpPr>
        <p:spPr>
          <a:xfrm>
            <a:off x="23825" y="408145"/>
            <a:ext cx="7155909" cy="707886"/>
          </a:xfrm>
          <a:prstGeom prst="rect">
            <a:avLst/>
          </a:prstGeom>
          <a:noFill/>
        </p:spPr>
        <p:txBody>
          <a:bodyPr wrap="square" rtlCol="0">
            <a:spAutoFit/>
          </a:bodyPr>
          <a:lstStyle/>
          <a:p>
            <a:r>
              <a:rPr lang="en-US" sz="4000" dirty="0" smtClean="0">
                <a:latin typeface="Capture it"/>
                <a:cs typeface="Capture it"/>
              </a:rPr>
              <a:t>Persistently through THE</a:t>
            </a:r>
          </a:p>
        </p:txBody>
      </p:sp>
      <p:sp>
        <p:nvSpPr>
          <p:cNvPr id="7" name="TextBox 6"/>
          <p:cNvSpPr txBox="1"/>
          <p:nvPr/>
        </p:nvSpPr>
        <p:spPr>
          <a:xfrm>
            <a:off x="23824" y="849000"/>
            <a:ext cx="9120175" cy="1107996"/>
          </a:xfrm>
          <a:prstGeom prst="rect">
            <a:avLst/>
          </a:prstGeom>
          <a:noFill/>
        </p:spPr>
        <p:txBody>
          <a:bodyPr wrap="square" rtlCol="0">
            <a:spAutoFit/>
          </a:bodyPr>
          <a:lstStyle/>
          <a:p>
            <a:r>
              <a:rPr lang="en-US" sz="6600" dirty="0" smtClean="0">
                <a:latin typeface="Capture it"/>
                <a:cs typeface="Capture it"/>
              </a:rPr>
              <a:t>MANIPULATION of</a:t>
            </a:r>
          </a:p>
        </p:txBody>
      </p:sp>
      <p:grpSp>
        <p:nvGrpSpPr>
          <p:cNvPr id="2" name="Group 9"/>
          <p:cNvGrpSpPr/>
          <p:nvPr/>
        </p:nvGrpSpPr>
        <p:grpSpPr>
          <a:xfrm>
            <a:off x="0" y="1735457"/>
            <a:ext cx="10024535" cy="5325743"/>
            <a:chOff x="0" y="1532257"/>
            <a:chExt cx="10024535" cy="5325743"/>
          </a:xfrm>
        </p:grpSpPr>
        <p:sp>
          <p:nvSpPr>
            <p:cNvPr id="9" name="Rectangle 8"/>
            <p:cNvSpPr/>
            <p:nvPr/>
          </p:nvSpPr>
          <p:spPr>
            <a:xfrm>
              <a:off x="0" y="1836400"/>
              <a:ext cx="9143999" cy="5021600"/>
            </a:xfrm>
            <a:prstGeom prst="rect">
              <a:avLst/>
            </a:prstGeom>
            <a:solidFill>
              <a:srgbClr val="000000">
                <a:alpha val="44000"/>
              </a:srgb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8" name="TextBox 7"/>
            <p:cNvSpPr txBox="1"/>
            <p:nvPr/>
          </p:nvSpPr>
          <p:spPr>
            <a:xfrm>
              <a:off x="6892" y="1532257"/>
              <a:ext cx="10017643" cy="1107996"/>
            </a:xfrm>
            <a:prstGeom prst="rect">
              <a:avLst/>
            </a:prstGeom>
            <a:noFill/>
          </p:spPr>
          <p:txBody>
            <a:bodyPr wrap="square" rtlCol="0">
              <a:spAutoFit/>
            </a:bodyPr>
            <a:lstStyle/>
            <a:p>
              <a:r>
                <a:rPr lang="en-US" sz="6600" spc="-300" dirty="0" smtClean="0">
                  <a:solidFill>
                    <a:schemeClr val="bg1"/>
                  </a:solidFill>
                  <a:latin typeface="Capture it"/>
                  <a:cs typeface="Capture it"/>
                </a:rPr>
                <a:t>EXTERNAL POWERS</a:t>
              </a:r>
            </a:p>
          </p:txBody>
        </p:sp>
      </p:grpSp>
      <p:sp>
        <p:nvSpPr>
          <p:cNvPr id="13" name="TextBox 12"/>
          <p:cNvSpPr txBox="1"/>
          <p:nvPr/>
        </p:nvSpPr>
        <p:spPr>
          <a:xfrm>
            <a:off x="227251" y="6040018"/>
            <a:ext cx="3413416" cy="707886"/>
          </a:xfrm>
          <a:prstGeom prst="rect">
            <a:avLst/>
          </a:prstGeom>
          <a:solidFill>
            <a:schemeClr val="tx1">
              <a:alpha val="71000"/>
            </a:schemeClr>
          </a:solidFill>
          <a:ln>
            <a:noFill/>
          </a:ln>
        </p:spPr>
        <p:txBody>
          <a:bodyPr wrap="square" rtlCol="0">
            <a:spAutoFit/>
          </a:bodyPr>
          <a:lstStyle/>
          <a:p>
            <a:r>
              <a:rPr lang="en-US" sz="4000" spc="300" dirty="0" smtClean="0">
                <a:solidFill>
                  <a:schemeClr val="bg1"/>
                </a:solidFill>
                <a:latin typeface="Capture it"/>
                <a:cs typeface="Capture it"/>
              </a:rPr>
              <a:t>Ezra 4:6-16</a:t>
            </a:r>
            <a:endParaRPr lang="en-US" sz="4000" spc="300" dirty="0">
              <a:solidFill>
                <a:schemeClr val="bg1"/>
              </a:solidFill>
              <a:latin typeface="Capture it"/>
              <a:cs typeface="Capture it"/>
            </a:endParaRPr>
          </a:p>
        </p:txBody>
      </p:sp>
      <p:sp>
        <p:nvSpPr>
          <p:cNvPr id="14" name="Rounded Rectangle 13"/>
          <p:cNvSpPr/>
          <p:nvPr/>
        </p:nvSpPr>
        <p:spPr>
          <a:xfrm>
            <a:off x="3640667" y="5839220"/>
            <a:ext cx="1415134" cy="908684"/>
          </a:xfrm>
          <a:prstGeom prst="roundRect">
            <a:avLst/>
          </a:prstGeom>
          <a:solidFill>
            <a:schemeClr val="tx1">
              <a:alpha val="44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700" spc="300" dirty="0" smtClean="0">
                <a:solidFill>
                  <a:schemeClr val="bg1">
                    <a:alpha val="42000"/>
                  </a:schemeClr>
                </a:solidFill>
                <a:latin typeface="Capture it"/>
                <a:cs typeface="Capture it"/>
              </a:rPr>
              <a:t>v6-8</a:t>
            </a:r>
            <a:endParaRPr lang="en-US" sz="3700" spc="300" dirty="0">
              <a:solidFill>
                <a:schemeClr val="bg1">
                  <a:alpha val="42000"/>
                </a:schemeClr>
              </a:solidFill>
              <a:latin typeface="Capture it"/>
              <a:cs typeface="Capture it"/>
            </a:endParaRPr>
          </a:p>
        </p:txBody>
      </p:sp>
      <p:sp>
        <p:nvSpPr>
          <p:cNvPr id="15" name="Rounded Rectangle 14"/>
          <p:cNvSpPr/>
          <p:nvPr/>
        </p:nvSpPr>
        <p:spPr>
          <a:xfrm>
            <a:off x="5140469" y="5839220"/>
            <a:ext cx="1874690" cy="908684"/>
          </a:xfrm>
          <a:prstGeom prst="roundRect">
            <a:avLst/>
          </a:prstGeom>
          <a:solidFill>
            <a:srgbClr val="000000">
              <a:alpha val="31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700" spc="300" dirty="0" smtClean="0">
                <a:solidFill>
                  <a:schemeClr val="bg1">
                    <a:alpha val="43000"/>
                  </a:schemeClr>
                </a:solidFill>
                <a:latin typeface="Capture it"/>
                <a:cs typeface="Capture it"/>
              </a:rPr>
              <a:t>v9-11</a:t>
            </a:r>
            <a:endParaRPr lang="en-US" sz="3700" spc="300" dirty="0">
              <a:solidFill>
                <a:schemeClr val="bg1">
                  <a:alpha val="43000"/>
                </a:schemeClr>
              </a:solidFill>
              <a:latin typeface="Capture it"/>
              <a:cs typeface="Capture it"/>
            </a:endParaRPr>
          </a:p>
        </p:txBody>
      </p:sp>
      <p:sp>
        <p:nvSpPr>
          <p:cNvPr id="16" name="Rounded Rectangle 15"/>
          <p:cNvSpPr/>
          <p:nvPr/>
        </p:nvSpPr>
        <p:spPr>
          <a:xfrm>
            <a:off x="7087648" y="5856153"/>
            <a:ext cx="1954753" cy="908684"/>
          </a:xfrm>
          <a:prstGeom prst="roundRect">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700" spc="300" dirty="0" smtClean="0">
                <a:solidFill>
                  <a:schemeClr val="bg1"/>
                </a:solidFill>
                <a:latin typeface="Capture it"/>
                <a:cs typeface="Capture it"/>
              </a:rPr>
              <a:t>v12-16</a:t>
            </a:r>
            <a:endParaRPr lang="en-US" sz="3700" spc="300" dirty="0">
              <a:solidFill>
                <a:schemeClr val="bg1"/>
              </a:solidFill>
              <a:latin typeface="Capture it"/>
              <a:cs typeface="Capture it"/>
            </a:endParaRPr>
          </a:p>
        </p:txBody>
      </p:sp>
      <p:sp>
        <p:nvSpPr>
          <p:cNvPr id="17" name="Rounded Rectangular Callout 16"/>
          <p:cNvSpPr/>
          <p:nvPr/>
        </p:nvSpPr>
        <p:spPr>
          <a:xfrm>
            <a:off x="2809000" y="3335866"/>
            <a:ext cx="3735735" cy="531387"/>
          </a:xfrm>
          <a:prstGeom prst="wedgeRoundRectCallout">
            <a:avLst>
              <a:gd name="adj1" fmla="val 1696"/>
              <a:gd name="adj2" fmla="val -49504"/>
              <a:gd name="adj3" fmla="val 16667"/>
            </a:avLst>
          </a:prstGeom>
          <a:solidFill>
            <a:srgbClr val="FFFF00"/>
          </a:solidFill>
          <a:ln w="9525"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000" dirty="0" smtClean="0">
                <a:solidFill>
                  <a:schemeClr val="tx1"/>
                </a:solidFill>
                <a:latin typeface="Helvetica Neue"/>
                <a:cs typeface="Helvetica Neue"/>
              </a:rPr>
              <a:t>“a rebellious and wicked city”</a:t>
            </a:r>
            <a:endParaRPr lang="en-US" sz="2000" dirty="0">
              <a:solidFill>
                <a:schemeClr val="tx1"/>
              </a:solidFill>
              <a:latin typeface="Helvetica Neue"/>
              <a:cs typeface="Helvetica Neue"/>
            </a:endParaRPr>
          </a:p>
        </p:txBody>
      </p:sp>
      <p:sp>
        <p:nvSpPr>
          <p:cNvPr id="19" name="Rounded Rectangular Callout 18"/>
          <p:cNvSpPr/>
          <p:nvPr/>
        </p:nvSpPr>
        <p:spPr>
          <a:xfrm>
            <a:off x="211516" y="3951923"/>
            <a:ext cx="7408484" cy="484610"/>
          </a:xfrm>
          <a:prstGeom prst="wedgeRoundRectCallout">
            <a:avLst>
              <a:gd name="adj1" fmla="val 1696"/>
              <a:gd name="adj2" fmla="val -49504"/>
              <a:gd name="adj3" fmla="val 16667"/>
            </a:avLst>
          </a:prstGeom>
          <a:solidFill>
            <a:srgbClr val="FFFF00"/>
          </a:solidFill>
          <a:ln w="9525"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b="1" dirty="0" smtClean="0">
                <a:solidFill>
                  <a:schemeClr val="tx1"/>
                </a:solidFill>
                <a:latin typeface="Helvetica Neue"/>
                <a:cs typeface="Helvetica Neue"/>
              </a:rPr>
              <a:t>V</a:t>
            </a:r>
            <a:r>
              <a:rPr lang="en-US" sz="2000" b="1" dirty="0" smtClean="0">
                <a:solidFill>
                  <a:schemeClr val="tx1"/>
                </a:solidFill>
                <a:latin typeface="Helvetica Neue"/>
                <a:cs typeface="Helvetica Neue"/>
              </a:rPr>
              <a:t>14-15 Used Israel’s track record as a weapon against her </a:t>
            </a:r>
          </a:p>
        </p:txBody>
      </p:sp>
      <p:sp>
        <p:nvSpPr>
          <p:cNvPr id="21" name="Rounded Rectangular Callout 20"/>
          <p:cNvSpPr/>
          <p:nvPr/>
        </p:nvSpPr>
        <p:spPr>
          <a:xfrm>
            <a:off x="227251" y="4487340"/>
            <a:ext cx="8578019" cy="1303860"/>
          </a:xfrm>
          <a:prstGeom prst="wedgeRoundRectCallout">
            <a:avLst>
              <a:gd name="adj1" fmla="val 1696"/>
              <a:gd name="adj2" fmla="val -49504"/>
              <a:gd name="adj3" fmla="val 16667"/>
            </a:avLst>
          </a:prstGeom>
          <a:solidFill>
            <a:srgbClr val="FFFF00"/>
          </a:solidFill>
          <a:ln w="9525"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solidFill>
                  <a:schemeClr val="tx1"/>
                </a:solidFill>
                <a:latin typeface="Helvetica Neue"/>
                <a:cs typeface="Helvetica Neue"/>
              </a:rPr>
              <a:t>“We send to inform the king, in order that search may be made in the book of the records… You will find… that this city is a rebellious city, hurtful to kings and provinces, and that sedition </a:t>
            </a:r>
          </a:p>
          <a:p>
            <a:pPr algn="ctr"/>
            <a:r>
              <a:rPr lang="en-US" sz="2000" dirty="0" smtClean="0">
                <a:solidFill>
                  <a:schemeClr val="tx1"/>
                </a:solidFill>
                <a:latin typeface="Helvetica Neue"/>
                <a:cs typeface="Helvetica Neue"/>
              </a:rPr>
              <a:t>was stirred up in it from of old. That was why this city was laid waste.”</a:t>
            </a:r>
          </a:p>
        </p:txBody>
      </p:sp>
      <p:sp>
        <p:nvSpPr>
          <p:cNvPr id="23" name="Rounded Rectangular Callout 22"/>
          <p:cNvSpPr/>
          <p:nvPr/>
        </p:nvSpPr>
        <p:spPr>
          <a:xfrm>
            <a:off x="2818666" y="2753680"/>
            <a:ext cx="3154509" cy="531387"/>
          </a:xfrm>
          <a:prstGeom prst="wedgeRoundRectCallout">
            <a:avLst>
              <a:gd name="adj1" fmla="val 1696"/>
              <a:gd name="adj2" fmla="val -49504"/>
              <a:gd name="adj3" fmla="val 16667"/>
            </a:avLst>
          </a:prstGeom>
          <a:solidFill>
            <a:srgbClr val="FFFF00"/>
          </a:solidFill>
          <a:ln w="9525"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b="1" dirty="0" smtClean="0">
                <a:solidFill>
                  <a:schemeClr val="tx1"/>
                </a:solidFill>
                <a:latin typeface="Helvetica Neue"/>
                <a:cs typeface="Helvetica Neue"/>
              </a:rPr>
              <a:t>V</a:t>
            </a:r>
            <a:r>
              <a:rPr lang="en-US" sz="2000" b="1" dirty="0" smtClean="0">
                <a:solidFill>
                  <a:schemeClr val="tx1"/>
                </a:solidFill>
                <a:latin typeface="Helvetica Neue"/>
                <a:cs typeface="Helvetica Neue"/>
              </a:rPr>
              <a:t>12 Accuse Jerusalem</a:t>
            </a:r>
            <a:endParaRPr lang="en-US" sz="2000" b="1" dirty="0">
              <a:solidFill>
                <a:schemeClr val="tx1"/>
              </a:solidFill>
              <a:latin typeface="Helvetica Neue"/>
              <a:cs typeface="Helvetica Neue"/>
            </a:endParaRPr>
          </a:p>
        </p:txBody>
      </p:sp>
      <p:sp>
        <p:nvSpPr>
          <p:cNvPr id="18" name="TextBox 17"/>
          <p:cNvSpPr txBox="1"/>
          <p:nvPr/>
        </p:nvSpPr>
        <p:spPr>
          <a:xfrm rot="20930803">
            <a:off x="152381" y="2543288"/>
            <a:ext cx="2739233" cy="1246495"/>
          </a:xfrm>
          <a:prstGeom prst="rect">
            <a:avLst/>
          </a:prstGeom>
          <a:solidFill>
            <a:srgbClr val="800000">
              <a:alpha val="71000"/>
            </a:srgbClr>
          </a:solidFill>
          <a:ln>
            <a:noFill/>
          </a:ln>
        </p:spPr>
        <p:txBody>
          <a:bodyPr wrap="square" rtlCol="0">
            <a:spAutoFit/>
          </a:bodyPr>
          <a:lstStyle/>
          <a:p>
            <a:pPr algn="ctr"/>
            <a:r>
              <a:rPr lang="en-US" sz="2500" spc="300" dirty="0" smtClean="0">
                <a:solidFill>
                  <a:schemeClr val="bg1"/>
                </a:solidFill>
                <a:latin typeface="Capture it"/>
                <a:cs typeface="Capture it"/>
              </a:rPr>
              <a:t>Adversaries </a:t>
            </a:r>
          </a:p>
          <a:p>
            <a:pPr algn="ctr"/>
            <a:r>
              <a:rPr lang="en-US" sz="2500" spc="300" dirty="0" smtClean="0">
                <a:solidFill>
                  <a:schemeClr val="bg1"/>
                </a:solidFill>
                <a:latin typeface="Capture it"/>
                <a:cs typeface="Capture it"/>
              </a:rPr>
              <a:t>lay out </a:t>
            </a:r>
          </a:p>
          <a:p>
            <a:pPr algn="ctr"/>
            <a:r>
              <a:rPr lang="en-US" sz="2500" spc="300" dirty="0" smtClean="0">
                <a:solidFill>
                  <a:schemeClr val="bg1"/>
                </a:solidFill>
                <a:latin typeface="Capture it"/>
                <a:cs typeface="Capture it"/>
              </a:rPr>
              <a:t>their case</a:t>
            </a:r>
            <a:endParaRPr lang="en-US" sz="2500" spc="300" dirty="0">
              <a:solidFill>
                <a:schemeClr val="bg1"/>
              </a:solidFill>
              <a:latin typeface="Capture it"/>
              <a:cs typeface="Capture it"/>
            </a:endParaRPr>
          </a:p>
        </p:txBody>
      </p:sp>
      <p:grpSp>
        <p:nvGrpSpPr>
          <p:cNvPr id="27" name="Group 26"/>
          <p:cNvGrpSpPr/>
          <p:nvPr/>
        </p:nvGrpSpPr>
        <p:grpSpPr>
          <a:xfrm>
            <a:off x="6474352" y="2633135"/>
            <a:ext cx="2195511" cy="1803398"/>
            <a:chOff x="6474352" y="2633135"/>
            <a:chExt cx="2195511" cy="1803398"/>
          </a:xfrm>
        </p:grpSpPr>
        <p:pic>
          <p:nvPicPr>
            <p:cNvPr id="24" name="Picture 23"/>
            <p:cNvPicPr>
              <a:picLocks noChangeAspect="1"/>
            </p:cNvPicPr>
            <p:nvPr/>
          </p:nvPicPr>
          <p:blipFill>
            <a:blip r:embed="rId4" cstate="screen">
              <a:duotone>
                <a:schemeClr val="bg1"/>
                <a:srgbClr val="FFF1C1"/>
              </a:duotone>
              <a:extLst>
                <a:ext uri="{28A0092B-C50C-407E-A947-70E740481C1C}">
                  <a14:useLocalDpi xmlns:a14="http://schemas.microsoft.com/office/drawing/2010/main"/>
                </a:ext>
              </a:extLst>
            </a:blip>
            <a:stretch>
              <a:fillRect/>
            </a:stretch>
          </p:blipFill>
          <p:spPr>
            <a:xfrm>
              <a:off x="7653866" y="3420536"/>
              <a:ext cx="1015997" cy="1015997"/>
            </a:xfrm>
            <a:prstGeom prst="rect">
              <a:avLst/>
            </a:prstGeom>
          </p:spPr>
        </p:pic>
        <p:pic>
          <p:nvPicPr>
            <p:cNvPr id="25" name="Picture 24"/>
            <p:cNvPicPr>
              <a:picLocks noChangeAspect="1"/>
            </p:cNvPicPr>
            <p:nvPr/>
          </p:nvPicPr>
          <p:blipFill>
            <a:blip r:embed="rId5"/>
            <a:stretch>
              <a:fillRect/>
            </a:stretch>
          </p:blipFill>
          <p:spPr>
            <a:xfrm flipH="1">
              <a:off x="6697132" y="2633135"/>
              <a:ext cx="1269998" cy="1269998"/>
            </a:xfrm>
            <a:prstGeom prst="rect">
              <a:avLst/>
            </a:prstGeom>
          </p:spPr>
        </p:pic>
        <p:pic>
          <p:nvPicPr>
            <p:cNvPr id="26" name="Picture 25"/>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flipH="1">
              <a:off x="6474352" y="2838345"/>
              <a:ext cx="1241434" cy="720000"/>
            </a:xfrm>
            <a:prstGeom prst="rect">
              <a:avLst/>
            </a:prstGeom>
          </p:spPr>
        </p:pic>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16"/>
                                        </p:tgtEl>
                                        <p:attrNameLst>
                                          <p:attrName>ppt_x</p:attrName>
                                          <p:attrName>ppt_y</p:attrName>
                                        </p:attrNameLst>
                                      </p:cBhvr>
                                    </p:animMotion>
                                    <p:animRot by="1500000">
                                      <p:cBhvr>
                                        <p:cTn id="7" dur="125" fill="hold">
                                          <p:stCondLst>
                                            <p:cond delay="0"/>
                                          </p:stCondLst>
                                        </p:cTn>
                                        <p:tgtEl>
                                          <p:spTgt spid="16"/>
                                        </p:tgtEl>
                                        <p:attrNameLst>
                                          <p:attrName>r</p:attrName>
                                        </p:attrNameLst>
                                      </p:cBhvr>
                                    </p:animRot>
                                    <p:animRot by="-1500000">
                                      <p:cBhvr>
                                        <p:cTn id="8" dur="125" fill="hold">
                                          <p:stCondLst>
                                            <p:cond delay="125"/>
                                          </p:stCondLst>
                                        </p:cTn>
                                        <p:tgtEl>
                                          <p:spTgt spid="16"/>
                                        </p:tgtEl>
                                        <p:attrNameLst>
                                          <p:attrName>r</p:attrName>
                                        </p:attrNameLst>
                                      </p:cBhvr>
                                    </p:animRot>
                                    <p:animRot by="-1500000">
                                      <p:cBhvr>
                                        <p:cTn id="9" dur="125" fill="hold">
                                          <p:stCondLst>
                                            <p:cond delay="250"/>
                                          </p:stCondLst>
                                        </p:cTn>
                                        <p:tgtEl>
                                          <p:spTgt spid="16"/>
                                        </p:tgtEl>
                                        <p:attrNameLst>
                                          <p:attrName>r</p:attrName>
                                        </p:attrNameLst>
                                      </p:cBhvr>
                                    </p:animRot>
                                    <p:animRot by="1500000">
                                      <p:cBhvr>
                                        <p:cTn id="10" dur="125" fill="hold">
                                          <p:stCondLst>
                                            <p:cond delay="375"/>
                                          </p:stCondLst>
                                        </p:cTn>
                                        <p:tgtEl>
                                          <p:spTgt spid="16"/>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58" presetClass="entr" presetSubtype="0" accel="10000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strVal val="#ppt_w*2.5"/>
                                          </p:val>
                                        </p:tav>
                                        <p:tav tm="100000">
                                          <p:val>
                                            <p:strVal val="#ppt_w"/>
                                          </p:val>
                                        </p:tav>
                                      </p:tavLst>
                                    </p:anim>
                                    <p:anim calcmode="lin" valueType="num">
                                      <p:cBhvr>
                                        <p:cTn id="16" dur="500" fill="hold"/>
                                        <p:tgtEl>
                                          <p:spTgt spid="18"/>
                                        </p:tgtEl>
                                        <p:attrNameLst>
                                          <p:attrName>ppt_h</p:attrName>
                                        </p:attrNameLst>
                                      </p:cBhvr>
                                      <p:tavLst>
                                        <p:tav tm="0">
                                          <p:val>
                                            <p:strVal val="#ppt_h*0.01"/>
                                          </p:val>
                                        </p:tav>
                                        <p:tav tm="100000">
                                          <p:val>
                                            <p:strVal val="#ppt_h"/>
                                          </p:val>
                                        </p:tav>
                                      </p:tavLst>
                                    </p:anim>
                                    <p:anim calcmode="lin" valueType="num">
                                      <p:cBhvr>
                                        <p:cTn id="17" dur="500" fill="hold"/>
                                        <p:tgtEl>
                                          <p:spTgt spid="18"/>
                                        </p:tgtEl>
                                        <p:attrNameLst>
                                          <p:attrName>ppt_x</p:attrName>
                                        </p:attrNameLst>
                                      </p:cBhvr>
                                      <p:tavLst>
                                        <p:tav tm="0">
                                          <p:val>
                                            <p:strVal val="#ppt_x"/>
                                          </p:val>
                                        </p:tav>
                                        <p:tav tm="100000">
                                          <p:val>
                                            <p:strVal val="#ppt_x"/>
                                          </p:val>
                                        </p:tav>
                                      </p:tavLst>
                                    </p:anim>
                                    <p:anim calcmode="lin" valueType="num">
                                      <p:cBhvr>
                                        <p:cTn id="18" dur="500" fill="hold"/>
                                        <p:tgtEl>
                                          <p:spTgt spid="18"/>
                                        </p:tgtEl>
                                        <p:attrNameLst>
                                          <p:attrName>ppt_y</p:attrName>
                                        </p:attrNameLst>
                                      </p:cBhvr>
                                      <p:tavLst>
                                        <p:tav tm="0">
                                          <p:val>
                                            <p:strVal val="#ppt_h+1"/>
                                          </p:val>
                                        </p:tav>
                                        <p:tav tm="100000">
                                          <p:val>
                                            <p:strVal val="#ppt_y"/>
                                          </p:val>
                                        </p:tav>
                                      </p:tavLst>
                                    </p:anim>
                                    <p:animEffect transition="in" filter="fade">
                                      <p:cBhvr>
                                        <p:cTn id="19" dur="500"/>
                                        <p:tgtEl>
                                          <p:spTgt spid="18"/>
                                        </p:tgtEl>
                                      </p:cBhvr>
                                    </p:animEffect>
                                  </p:childTnLst>
                                </p:cTn>
                              </p:par>
                            </p:childTnLst>
                          </p:cTn>
                        </p:par>
                      </p:childTnLst>
                    </p:cTn>
                  </p:par>
                  <p:par>
                    <p:cTn id="20" fill="hold">
                      <p:stCondLst>
                        <p:cond delay="indefinite"/>
                      </p:stCondLst>
                      <p:childTnLst>
                        <p:par>
                          <p:cTn id="21" fill="hold">
                            <p:stCondLst>
                              <p:cond delay="0"/>
                            </p:stCondLst>
                            <p:childTnLst>
                              <p:par>
                                <p:cTn id="22" presetID="43" presetClass="entr" presetSubtype="0" fill="hold" nodeType="click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fade">
                                      <p:cBhvr>
                                        <p:cTn id="24" dur="100"/>
                                        <p:tgtEl>
                                          <p:spTgt spid="27"/>
                                        </p:tgtEl>
                                      </p:cBhvr>
                                    </p:animEffect>
                                    <p:anim calcmode="lin" valueType="num">
                                      <p:cBhvr>
                                        <p:cTn id="25" dur="400" fill="hold"/>
                                        <p:tgtEl>
                                          <p:spTgt spid="27"/>
                                        </p:tgtEl>
                                        <p:attrNameLst>
                                          <p:attrName>ppt_x</p:attrName>
                                        </p:attrNameLst>
                                      </p:cBhvr>
                                      <p:tavLst>
                                        <p:tav tm="0">
                                          <p:val>
                                            <p:strVal val="#ppt_x"/>
                                          </p:val>
                                        </p:tav>
                                        <p:tav tm="100000">
                                          <p:val>
                                            <p:strVal val="#ppt_x"/>
                                          </p:val>
                                        </p:tav>
                                      </p:tavLst>
                                    </p:anim>
                                    <p:anim calcmode="lin" valueType="num">
                                      <p:cBhvr>
                                        <p:cTn id="26" dur="400" fill="hold"/>
                                        <p:tgtEl>
                                          <p:spTgt spid="27"/>
                                        </p:tgtEl>
                                        <p:attrNameLst>
                                          <p:attrName>ppt_y</p:attrName>
                                        </p:attrNameLst>
                                      </p:cBhvr>
                                      <p:tavLst>
                                        <p:tav tm="0">
                                          <p:val>
                                            <p:strVal val="#ppt_y+0.31"/>
                                          </p:val>
                                        </p:tav>
                                        <p:tav tm="100000">
                                          <p:val>
                                            <p:strVal val="#ppt_y+0.31"/>
                                          </p:val>
                                        </p:tav>
                                      </p:tavLst>
                                    </p:anim>
                                    <p:anim calcmode="lin" valueType="num">
                                      <p:cBhvr>
                                        <p:cTn id="27" dur="600" decel="50000" fill="hold">
                                          <p:stCondLst>
                                            <p:cond delay="400"/>
                                          </p:stCondLst>
                                        </p:cTn>
                                        <p:tgtEl>
                                          <p:spTgt spid="27"/>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8" dur="600" decel="50000" fill="hold">
                                          <p:stCondLst>
                                            <p:cond delay="400"/>
                                          </p:stCondLst>
                                        </p:cTn>
                                        <p:tgtEl>
                                          <p:spTgt spid="27"/>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grpId="0" nodeType="click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randombar(horizontal)">
                                      <p:cBhvr>
                                        <p:cTn id="33" dur="500"/>
                                        <p:tgtEl>
                                          <p:spTgt spid="23"/>
                                        </p:tgtEl>
                                      </p:cBhvr>
                                    </p:animEffect>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grpId="0" nodeType="click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randombar(horizontal)">
                                      <p:cBhvr>
                                        <p:cTn id="38" dur="500"/>
                                        <p:tgtEl>
                                          <p:spTgt spid="17"/>
                                        </p:tgtEl>
                                      </p:cBhvr>
                                    </p:animEffect>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grpId="0" nodeType="click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randombar(horizontal)">
                                      <p:cBhvr>
                                        <p:cTn id="43" dur="500"/>
                                        <p:tgtEl>
                                          <p:spTgt spid="19"/>
                                        </p:tgtEl>
                                      </p:cBhvr>
                                    </p:animEffect>
                                  </p:childTnLst>
                                </p:cTn>
                              </p:par>
                            </p:childTnLst>
                          </p:cTn>
                        </p:par>
                      </p:childTnLst>
                    </p:cTn>
                  </p:par>
                  <p:par>
                    <p:cTn id="44" fill="hold">
                      <p:stCondLst>
                        <p:cond delay="indefinite"/>
                      </p:stCondLst>
                      <p:childTnLst>
                        <p:par>
                          <p:cTn id="45" fill="hold">
                            <p:stCondLst>
                              <p:cond delay="0"/>
                            </p:stCondLst>
                            <p:childTnLst>
                              <p:par>
                                <p:cTn id="46" presetID="14" presetClass="entr" presetSubtype="10" fill="hold" grpId="0" nodeType="click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randombar(horizontal)">
                                      <p:cBhvr>
                                        <p:cTn id="4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9" grpId="0" animBg="1"/>
      <p:bldP spid="21" grpId="0" animBg="1"/>
      <p:bldP spid="23" grpId="0" animBg="1"/>
      <p:bldP spid="1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0" y="1836400"/>
            <a:ext cx="9144000" cy="5021600"/>
          </a:xfrm>
          <a:prstGeom prst="rect">
            <a:avLst/>
          </a:prstGeom>
        </p:spPr>
      </p:pic>
      <p:sp>
        <p:nvSpPr>
          <p:cNvPr id="5" name="TextBox 4"/>
          <p:cNvSpPr txBox="1"/>
          <p:nvPr/>
        </p:nvSpPr>
        <p:spPr>
          <a:xfrm>
            <a:off x="23826" y="-2505"/>
            <a:ext cx="5032532" cy="707886"/>
          </a:xfrm>
          <a:prstGeom prst="rect">
            <a:avLst/>
          </a:prstGeom>
          <a:noFill/>
        </p:spPr>
        <p:txBody>
          <a:bodyPr wrap="square" rtlCol="0">
            <a:spAutoFit/>
          </a:bodyPr>
          <a:lstStyle/>
          <a:p>
            <a:r>
              <a:rPr lang="en-US" sz="4000" dirty="0" smtClean="0">
                <a:latin typeface="Capture it"/>
                <a:cs typeface="Capture it"/>
              </a:rPr>
              <a:t>Satan opposes us</a:t>
            </a:r>
          </a:p>
        </p:txBody>
      </p:sp>
      <p:sp>
        <p:nvSpPr>
          <p:cNvPr id="6" name="TextBox 5"/>
          <p:cNvSpPr txBox="1"/>
          <p:nvPr/>
        </p:nvSpPr>
        <p:spPr>
          <a:xfrm>
            <a:off x="23825" y="408145"/>
            <a:ext cx="7155909" cy="707886"/>
          </a:xfrm>
          <a:prstGeom prst="rect">
            <a:avLst/>
          </a:prstGeom>
          <a:noFill/>
        </p:spPr>
        <p:txBody>
          <a:bodyPr wrap="square" rtlCol="0">
            <a:spAutoFit/>
          </a:bodyPr>
          <a:lstStyle/>
          <a:p>
            <a:r>
              <a:rPr lang="en-US" sz="4000" dirty="0" smtClean="0">
                <a:latin typeface="Capture it"/>
                <a:cs typeface="Capture it"/>
              </a:rPr>
              <a:t>Persistently through THE</a:t>
            </a:r>
          </a:p>
        </p:txBody>
      </p:sp>
      <p:sp>
        <p:nvSpPr>
          <p:cNvPr id="7" name="TextBox 6"/>
          <p:cNvSpPr txBox="1"/>
          <p:nvPr/>
        </p:nvSpPr>
        <p:spPr>
          <a:xfrm>
            <a:off x="23824" y="861700"/>
            <a:ext cx="9120175" cy="1107996"/>
          </a:xfrm>
          <a:prstGeom prst="rect">
            <a:avLst/>
          </a:prstGeom>
          <a:noFill/>
        </p:spPr>
        <p:txBody>
          <a:bodyPr wrap="square" rtlCol="0">
            <a:spAutoFit/>
          </a:bodyPr>
          <a:lstStyle/>
          <a:p>
            <a:r>
              <a:rPr lang="en-US" sz="6600" dirty="0" smtClean="0">
                <a:latin typeface="Capture it"/>
                <a:cs typeface="Capture it"/>
              </a:rPr>
              <a:t>MANIPULATION of</a:t>
            </a:r>
          </a:p>
        </p:txBody>
      </p:sp>
      <p:grpSp>
        <p:nvGrpSpPr>
          <p:cNvPr id="2" name="Group 9"/>
          <p:cNvGrpSpPr/>
          <p:nvPr/>
        </p:nvGrpSpPr>
        <p:grpSpPr>
          <a:xfrm>
            <a:off x="0" y="1748157"/>
            <a:ext cx="10024535" cy="5325743"/>
            <a:chOff x="0" y="1532257"/>
            <a:chExt cx="10024535" cy="5325743"/>
          </a:xfrm>
        </p:grpSpPr>
        <p:sp>
          <p:nvSpPr>
            <p:cNvPr id="9" name="Rectangle 8"/>
            <p:cNvSpPr/>
            <p:nvPr/>
          </p:nvSpPr>
          <p:spPr>
            <a:xfrm>
              <a:off x="0" y="1836400"/>
              <a:ext cx="9143999" cy="5021600"/>
            </a:xfrm>
            <a:prstGeom prst="rect">
              <a:avLst/>
            </a:prstGeom>
            <a:solidFill>
              <a:srgbClr val="000000">
                <a:alpha val="44000"/>
              </a:srgb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8" name="TextBox 7"/>
            <p:cNvSpPr txBox="1"/>
            <p:nvPr/>
          </p:nvSpPr>
          <p:spPr>
            <a:xfrm>
              <a:off x="6892" y="1532257"/>
              <a:ext cx="10017643" cy="1107996"/>
            </a:xfrm>
            <a:prstGeom prst="rect">
              <a:avLst/>
            </a:prstGeom>
            <a:noFill/>
          </p:spPr>
          <p:txBody>
            <a:bodyPr wrap="square" rtlCol="0">
              <a:spAutoFit/>
            </a:bodyPr>
            <a:lstStyle/>
            <a:p>
              <a:r>
                <a:rPr lang="en-US" sz="6600" spc="-300" dirty="0" smtClean="0">
                  <a:solidFill>
                    <a:schemeClr val="bg1"/>
                  </a:solidFill>
                  <a:latin typeface="Capture it"/>
                  <a:cs typeface="Capture it"/>
                </a:rPr>
                <a:t>EXTERNAL POWERS</a:t>
              </a:r>
            </a:p>
          </p:txBody>
        </p:sp>
      </p:grpSp>
      <p:sp>
        <p:nvSpPr>
          <p:cNvPr id="13" name="TextBox 12"/>
          <p:cNvSpPr txBox="1"/>
          <p:nvPr/>
        </p:nvSpPr>
        <p:spPr>
          <a:xfrm>
            <a:off x="227251" y="6040018"/>
            <a:ext cx="3413416" cy="707886"/>
          </a:xfrm>
          <a:prstGeom prst="rect">
            <a:avLst/>
          </a:prstGeom>
          <a:solidFill>
            <a:schemeClr val="tx1">
              <a:alpha val="71000"/>
            </a:schemeClr>
          </a:solidFill>
          <a:ln>
            <a:noFill/>
          </a:ln>
        </p:spPr>
        <p:txBody>
          <a:bodyPr wrap="square" rtlCol="0">
            <a:spAutoFit/>
          </a:bodyPr>
          <a:lstStyle/>
          <a:p>
            <a:r>
              <a:rPr lang="en-US" sz="4000" spc="300" dirty="0" smtClean="0">
                <a:solidFill>
                  <a:schemeClr val="bg1"/>
                </a:solidFill>
                <a:latin typeface="Capture it"/>
                <a:cs typeface="Capture it"/>
              </a:rPr>
              <a:t>Ezra 4:6-16</a:t>
            </a:r>
            <a:endParaRPr lang="en-US" sz="4000" spc="300" dirty="0">
              <a:solidFill>
                <a:schemeClr val="bg1"/>
              </a:solidFill>
              <a:latin typeface="Capture it"/>
              <a:cs typeface="Capture it"/>
            </a:endParaRPr>
          </a:p>
        </p:txBody>
      </p:sp>
      <p:sp>
        <p:nvSpPr>
          <p:cNvPr id="14" name="Rounded Rectangle 13"/>
          <p:cNvSpPr/>
          <p:nvPr/>
        </p:nvSpPr>
        <p:spPr>
          <a:xfrm>
            <a:off x="3640667" y="5839220"/>
            <a:ext cx="1415134" cy="908684"/>
          </a:xfrm>
          <a:prstGeom prst="roundRect">
            <a:avLst/>
          </a:prstGeom>
          <a:solidFill>
            <a:schemeClr val="tx1">
              <a:alpha val="44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700" spc="300" dirty="0" smtClean="0">
                <a:solidFill>
                  <a:schemeClr val="bg1">
                    <a:alpha val="42000"/>
                  </a:schemeClr>
                </a:solidFill>
                <a:latin typeface="Capture it"/>
                <a:cs typeface="Capture it"/>
              </a:rPr>
              <a:t>v6-8</a:t>
            </a:r>
            <a:endParaRPr lang="en-US" sz="3700" spc="300" dirty="0">
              <a:solidFill>
                <a:schemeClr val="bg1">
                  <a:alpha val="42000"/>
                </a:schemeClr>
              </a:solidFill>
              <a:latin typeface="Capture it"/>
              <a:cs typeface="Capture it"/>
            </a:endParaRPr>
          </a:p>
        </p:txBody>
      </p:sp>
      <p:sp>
        <p:nvSpPr>
          <p:cNvPr id="15" name="Rounded Rectangle 14"/>
          <p:cNvSpPr/>
          <p:nvPr/>
        </p:nvSpPr>
        <p:spPr>
          <a:xfrm>
            <a:off x="5140469" y="5839220"/>
            <a:ext cx="1874690" cy="908684"/>
          </a:xfrm>
          <a:prstGeom prst="roundRect">
            <a:avLst/>
          </a:prstGeom>
          <a:solidFill>
            <a:srgbClr val="000000">
              <a:alpha val="31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700" spc="300" dirty="0" smtClean="0">
                <a:solidFill>
                  <a:schemeClr val="bg1">
                    <a:alpha val="43000"/>
                  </a:schemeClr>
                </a:solidFill>
                <a:latin typeface="Capture it"/>
                <a:cs typeface="Capture it"/>
              </a:rPr>
              <a:t>v9-11</a:t>
            </a:r>
            <a:endParaRPr lang="en-US" sz="3700" spc="300" dirty="0">
              <a:solidFill>
                <a:schemeClr val="bg1">
                  <a:alpha val="43000"/>
                </a:schemeClr>
              </a:solidFill>
              <a:latin typeface="Capture it"/>
              <a:cs typeface="Capture it"/>
            </a:endParaRPr>
          </a:p>
        </p:txBody>
      </p:sp>
      <p:sp>
        <p:nvSpPr>
          <p:cNvPr id="16" name="Rounded Rectangle 15"/>
          <p:cNvSpPr/>
          <p:nvPr/>
        </p:nvSpPr>
        <p:spPr>
          <a:xfrm>
            <a:off x="7087648" y="5856153"/>
            <a:ext cx="1954753" cy="908684"/>
          </a:xfrm>
          <a:prstGeom prst="roundRect">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700" spc="300" dirty="0" smtClean="0">
                <a:solidFill>
                  <a:schemeClr val="bg1"/>
                </a:solidFill>
                <a:latin typeface="Capture it"/>
                <a:cs typeface="Capture it"/>
              </a:rPr>
              <a:t>v12-16</a:t>
            </a:r>
            <a:endParaRPr lang="en-US" sz="3700" spc="300" dirty="0">
              <a:solidFill>
                <a:schemeClr val="bg1"/>
              </a:solidFill>
              <a:latin typeface="Capture it"/>
              <a:cs typeface="Capture it"/>
            </a:endParaRPr>
          </a:p>
        </p:txBody>
      </p:sp>
      <p:sp>
        <p:nvSpPr>
          <p:cNvPr id="20" name="Rounded Rectangular Callout 19"/>
          <p:cNvSpPr/>
          <p:nvPr/>
        </p:nvSpPr>
        <p:spPr>
          <a:xfrm>
            <a:off x="474136" y="3860800"/>
            <a:ext cx="8161866" cy="1351890"/>
          </a:xfrm>
          <a:prstGeom prst="wedgeRoundRectCallout">
            <a:avLst>
              <a:gd name="adj1" fmla="val 40104"/>
              <a:gd name="adj2" fmla="val 102674"/>
              <a:gd name="adj3" fmla="val 16667"/>
            </a:avLst>
          </a:prstGeom>
          <a:solidFill>
            <a:srgbClr val="FFFF00"/>
          </a:solidFill>
          <a:ln w="9525"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500" b="1" spc="300" dirty="0" smtClean="0">
                <a:solidFill>
                  <a:srgbClr val="000000"/>
                </a:solidFill>
                <a:latin typeface="Capture it"/>
                <a:cs typeface="Capture it"/>
              </a:rPr>
              <a:t>OUR enemy manipulates through </a:t>
            </a:r>
          </a:p>
          <a:p>
            <a:pPr algn="ctr"/>
            <a:r>
              <a:rPr lang="en-US" sz="2500" b="1" spc="300" dirty="0">
                <a:solidFill>
                  <a:srgbClr val="000000"/>
                </a:solidFill>
                <a:latin typeface="Capture it"/>
                <a:cs typeface="Capture it"/>
              </a:rPr>
              <a:t>l</a:t>
            </a:r>
            <a:r>
              <a:rPr lang="en-US" sz="2500" b="1" spc="300" dirty="0" smtClean="0">
                <a:solidFill>
                  <a:srgbClr val="000000"/>
                </a:solidFill>
                <a:latin typeface="Capture it"/>
                <a:cs typeface="Capture it"/>
              </a:rPr>
              <a:t>everaging upon the desires/fear of those in power</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strVal val="#ppt_w*2.5"/>
                                          </p:val>
                                        </p:tav>
                                        <p:tav tm="100000">
                                          <p:val>
                                            <p:strVal val="#ppt_w"/>
                                          </p:val>
                                        </p:tav>
                                      </p:tavLst>
                                    </p:anim>
                                    <p:anim calcmode="lin" valueType="num">
                                      <p:cBhvr>
                                        <p:cTn id="8" dur="500" fill="hold"/>
                                        <p:tgtEl>
                                          <p:spTgt spid="20"/>
                                        </p:tgtEl>
                                        <p:attrNameLst>
                                          <p:attrName>ppt_h</p:attrName>
                                        </p:attrNameLst>
                                      </p:cBhvr>
                                      <p:tavLst>
                                        <p:tav tm="0">
                                          <p:val>
                                            <p:strVal val="#ppt_h*0.01"/>
                                          </p:val>
                                        </p:tav>
                                        <p:tav tm="100000">
                                          <p:val>
                                            <p:strVal val="#ppt_h"/>
                                          </p:val>
                                        </p:tav>
                                      </p:tavLst>
                                    </p:anim>
                                    <p:anim calcmode="lin" valueType="num">
                                      <p:cBhvr>
                                        <p:cTn id="9" dur="500" fill="hold"/>
                                        <p:tgtEl>
                                          <p:spTgt spid="20"/>
                                        </p:tgtEl>
                                        <p:attrNameLst>
                                          <p:attrName>ppt_x</p:attrName>
                                        </p:attrNameLst>
                                      </p:cBhvr>
                                      <p:tavLst>
                                        <p:tav tm="0">
                                          <p:val>
                                            <p:strVal val="#ppt_x"/>
                                          </p:val>
                                        </p:tav>
                                        <p:tav tm="100000">
                                          <p:val>
                                            <p:strVal val="#ppt_x"/>
                                          </p:val>
                                        </p:tav>
                                      </p:tavLst>
                                    </p:anim>
                                    <p:anim calcmode="lin" valueType="num">
                                      <p:cBhvr>
                                        <p:cTn id="10" dur="500" fill="hold"/>
                                        <p:tgtEl>
                                          <p:spTgt spid="20"/>
                                        </p:tgtEl>
                                        <p:attrNameLst>
                                          <p:attrName>ppt_y</p:attrName>
                                        </p:attrNameLst>
                                      </p:cBhvr>
                                      <p:tavLst>
                                        <p:tav tm="0">
                                          <p:val>
                                            <p:strVal val="#ppt_h+1"/>
                                          </p:val>
                                        </p:tav>
                                        <p:tav tm="100000">
                                          <p:val>
                                            <p:strVal val="#ppt_y"/>
                                          </p:val>
                                        </p:tav>
                                      </p:tavLst>
                                    </p:anim>
                                    <p:animEffect transition="in" filter="fade">
                                      <p:cBhvr>
                                        <p:cTn id="1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0" y="1836400"/>
            <a:ext cx="9144000" cy="5021600"/>
          </a:xfrm>
          <a:prstGeom prst="rect">
            <a:avLst/>
          </a:prstGeom>
        </p:spPr>
      </p:pic>
      <p:sp>
        <p:nvSpPr>
          <p:cNvPr id="5" name="TextBox 4"/>
          <p:cNvSpPr txBox="1"/>
          <p:nvPr/>
        </p:nvSpPr>
        <p:spPr>
          <a:xfrm>
            <a:off x="23826" y="-2505"/>
            <a:ext cx="5032532" cy="707886"/>
          </a:xfrm>
          <a:prstGeom prst="rect">
            <a:avLst/>
          </a:prstGeom>
          <a:noFill/>
        </p:spPr>
        <p:txBody>
          <a:bodyPr wrap="square" rtlCol="0">
            <a:spAutoFit/>
          </a:bodyPr>
          <a:lstStyle/>
          <a:p>
            <a:r>
              <a:rPr lang="en-US" sz="4000" dirty="0" smtClean="0">
                <a:latin typeface="Capture it"/>
                <a:cs typeface="Capture it"/>
              </a:rPr>
              <a:t>Satan opposes us</a:t>
            </a:r>
          </a:p>
        </p:txBody>
      </p:sp>
      <p:sp>
        <p:nvSpPr>
          <p:cNvPr id="6" name="TextBox 5"/>
          <p:cNvSpPr txBox="1"/>
          <p:nvPr/>
        </p:nvSpPr>
        <p:spPr>
          <a:xfrm>
            <a:off x="23825" y="408145"/>
            <a:ext cx="7155909" cy="707886"/>
          </a:xfrm>
          <a:prstGeom prst="rect">
            <a:avLst/>
          </a:prstGeom>
          <a:noFill/>
        </p:spPr>
        <p:txBody>
          <a:bodyPr wrap="square" rtlCol="0">
            <a:spAutoFit/>
          </a:bodyPr>
          <a:lstStyle/>
          <a:p>
            <a:r>
              <a:rPr lang="en-US" sz="4000" dirty="0" smtClean="0">
                <a:latin typeface="Capture it"/>
                <a:cs typeface="Capture it"/>
              </a:rPr>
              <a:t>Persistently through THE</a:t>
            </a:r>
          </a:p>
        </p:txBody>
      </p:sp>
      <p:sp>
        <p:nvSpPr>
          <p:cNvPr id="7" name="TextBox 6"/>
          <p:cNvSpPr txBox="1"/>
          <p:nvPr/>
        </p:nvSpPr>
        <p:spPr>
          <a:xfrm>
            <a:off x="23824" y="836300"/>
            <a:ext cx="9120175" cy="1107996"/>
          </a:xfrm>
          <a:prstGeom prst="rect">
            <a:avLst/>
          </a:prstGeom>
          <a:noFill/>
        </p:spPr>
        <p:txBody>
          <a:bodyPr wrap="square" rtlCol="0">
            <a:spAutoFit/>
          </a:bodyPr>
          <a:lstStyle/>
          <a:p>
            <a:r>
              <a:rPr lang="en-US" sz="6600" dirty="0" smtClean="0">
                <a:latin typeface="Capture it"/>
                <a:cs typeface="Capture it"/>
              </a:rPr>
              <a:t>MANIPULATION of</a:t>
            </a:r>
          </a:p>
        </p:txBody>
      </p:sp>
      <p:grpSp>
        <p:nvGrpSpPr>
          <p:cNvPr id="8" name="Group 9"/>
          <p:cNvGrpSpPr/>
          <p:nvPr/>
        </p:nvGrpSpPr>
        <p:grpSpPr>
          <a:xfrm>
            <a:off x="0" y="1722757"/>
            <a:ext cx="10024535" cy="5325743"/>
            <a:chOff x="0" y="1532257"/>
            <a:chExt cx="10024535" cy="5325743"/>
          </a:xfrm>
        </p:grpSpPr>
        <p:sp>
          <p:nvSpPr>
            <p:cNvPr id="9" name="Rectangle 8"/>
            <p:cNvSpPr/>
            <p:nvPr/>
          </p:nvSpPr>
          <p:spPr>
            <a:xfrm>
              <a:off x="0" y="1836400"/>
              <a:ext cx="9143999" cy="5021600"/>
            </a:xfrm>
            <a:prstGeom prst="rect">
              <a:avLst/>
            </a:prstGeom>
            <a:solidFill>
              <a:srgbClr val="000000">
                <a:alpha val="44000"/>
              </a:srgb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10" name="TextBox 9"/>
            <p:cNvSpPr txBox="1"/>
            <p:nvPr/>
          </p:nvSpPr>
          <p:spPr>
            <a:xfrm>
              <a:off x="6892" y="1532257"/>
              <a:ext cx="10017643" cy="1107996"/>
            </a:xfrm>
            <a:prstGeom prst="rect">
              <a:avLst/>
            </a:prstGeom>
            <a:noFill/>
          </p:spPr>
          <p:txBody>
            <a:bodyPr wrap="square" rtlCol="0">
              <a:spAutoFit/>
            </a:bodyPr>
            <a:lstStyle/>
            <a:p>
              <a:r>
                <a:rPr lang="en-US" sz="6600" spc="-300" dirty="0" smtClean="0">
                  <a:solidFill>
                    <a:schemeClr val="bg1"/>
                  </a:solidFill>
                  <a:latin typeface="Capture it"/>
                  <a:cs typeface="Capture it"/>
                </a:rPr>
                <a:t>EXTERNAL POWERS</a:t>
              </a:r>
            </a:p>
          </p:txBody>
        </p:sp>
      </p:grpSp>
      <p:sp>
        <p:nvSpPr>
          <p:cNvPr id="11" name="TextBox 10"/>
          <p:cNvSpPr txBox="1"/>
          <p:nvPr/>
        </p:nvSpPr>
        <p:spPr>
          <a:xfrm>
            <a:off x="227250" y="6040018"/>
            <a:ext cx="3404949" cy="707886"/>
          </a:xfrm>
          <a:prstGeom prst="rect">
            <a:avLst/>
          </a:prstGeom>
          <a:solidFill>
            <a:schemeClr val="tx1">
              <a:alpha val="71000"/>
            </a:schemeClr>
          </a:solidFill>
          <a:ln>
            <a:noFill/>
          </a:ln>
        </p:spPr>
        <p:txBody>
          <a:bodyPr wrap="square" rtlCol="0">
            <a:spAutoFit/>
          </a:bodyPr>
          <a:lstStyle/>
          <a:p>
            <a:r>
              <a:rPr lang="en-US" sz="4000" spc="300" dirty="0" smtClean="0">
                <a:solidFill>
                  <a:schemeClr val="bg1"/>
                </a:solidFill>
                <a:latin typeface="Capture it"/>
                <a:cs typeface="Capture it"/>
              </a:rPr>
              <a:t>Ezra 4:6-16</a:t>
            </a:r>
            <a:endParaRPr lang="en-US" sz="4000" spc="300" dirty="0">
              <a:solidFill>
                <a:schemeClr val="bg1"/>
              </a:solidFill>
              <a:latin typeface="Capture it"/>
              <a:cs typeface="Capture it"/>
            </a:endParaRPr>
          </a:p>
        </p:txBody>
      </p:sp>
      <p:grpSp>
        <p:nvGrpSpPr>
          <p:cNvPr id="30" name="Group 29"/>
          <p:cNvGrpSpPr/>
          <p:nvPr/>
        </p:nvGrpSpPr>
        <p:grpSpPr>
          <a:xfrm>
            <a:off x="0" y="4944528"/>
            <a:ext cx="8906920" cy="1047088"/>
            <a:chOff x="0" y="4944528"/>
            <a:chExt cx="8906920" cy="1047088"/>
          </a:xfrm>
        </p:grpSpPr>
        <p:sp>
          <p:nvSpPr>
            <p:cNvPr id="15" name="Rounded Rectangular Callout 14"/>
            <p:cNvSpPr/>
            <p:nvPr/>
          </p:nvSpPr>
          <p:spPr>
            <a:xfrm>
              <a:off x="1744135" y="4944528"/>
              <a:ext cx="7162785" cy="1013222"/>
            </a:xfrm>
            <a:prstGeom prst="wedgeRoundRectCallout">
              <a:avLst>
                <a:gd name="adj1" fmla="val 23299"/>
                <a:gd name="adj2" fmla="val 51319"/>
                <a:gd name="adj3" fmla="val 16667"/>
              </a:avLst>
            </a:prstGeom>
            <a:solidFill>
              <a:srgbClr val="FFFF00"/>
            </a:solidFill>
            <a:ln w="9525"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500" b="1" spc="300" dirty="0">
                  <a:solidFill>
                    <a:srgbClr val="000000"/>
                  </a:solidFill>
                  <a:latin typeface="Capture it"/>
                  <a:cs typeface="Capture it"/>
                </a:rPr>
                <a:t>l</a:t>
              </a:r>
              <a:r>
                <a:rPr lang="en-US" sz="2500" b="1" spc="300" dirty="0" smtClean="0">
                  <a:solidFill>
                    <a:srgbClr val="000000"/>
                  </a:solidFill>
                  <a:latin typeface="Capture it"/>
                  <a:cs typeface="Capture it"/>
                </a:rPr>
                <a:t>everaging upon the desires/fear</a:t>
              </a:r>
            </a:p>
            <a:p>
              <a:pPr algn="ctr"/>
              <a:r>
                <a:rPr lang="en-US" sz="2500" b="1" spc="300" dirty="0" smtClean="0">
                  <a:solidFill>
                    <a:srgbClr val="000000"/>
                  </a:solidFill>
                  <a:latin typeface="Capture it"/>
                  <a:cs typeface="Capture it"/>
                </a:rPr>
                <a:t> of those in power</a:t>
              </a:r>
            </a:p>
          </p:txBody>
        </p:sp>
        <p:sp>
          <p:nvSpPr>
            <p:cNvPr id="14" name="Rounded Rectangle 13"/>
            <p:cNvSpPr/>
            <p:nvPr/>
          </p:nvSpPr>
          <p:spPr>
            <a:xfrm>
              <a:off x="0" y="5082932"/>
              <a:ext cx="1761065" cy="908684"/>
            </a:xfrm>
            <a:prstGeom prst="roundRect">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spc="300" dirty="0" smtClean="0">
                  <a:solidFill>
                    <a:schemeClr val="bg1"/>
                  </a:solidFill>
                  <a:latin typeface="Capture it"/>
                  <a:cs typeface="Capture it"/>
                </a:rPr>
                <a:t>v12-16</a:t>
              </a:r>
              <a:endParaRPr lang="en-US" sz="3000" spc="300" dirty="0">
                <a:solidFill>
                  <a:schemeClr val="bg1"/>
                </a:solidFill>
                <a:latin typeface="Capture it"/>
                <a:cs typeface="Capture it"/>
              </a:endParaRPr>
            </a:p>
          </p:txBody>
        </p:sp>
      </p:grpSp>
      <p:grpSp>
        <p:nvGrpSpPr>
          <p:cNvPr id="29" name="Group 28"/>
          <p:cNvGrpSpPr/>
          <p:nvPr/>
        </p:nvGrpSpPr>
        <p:grpSpPr>
          <a:xfrm>
            <a:off x="1" y="4052777"/>
            <a:ext cx="9042383" cy="908684"/>
            <a:chOff x="1" y="4052777"/>
            <a:chExt cx="9042383" cy="908684"/>
          </a:xfrm>
        </p:grpSpPr>
        <p:sp>
          <p:nvSpPr>
            <p:cNvPr id="18" name="Rounded Rectangular Callout 17"/>
            <p:cNvSpPr/>
            <p:nvPr/>
          </p:nvSpPr>
          <p:spPr>
            <a:xfrm>
              <a:off x="1761066" y="4131726"/>
              <a:ext cx="7281318" cy="660405"/>
            </a:xfrm>
            <a:prstGeom prst="wedgeRoundRectCallout">
              <a:avLst>
                <a:gd name="adj1" fmla="val 23299"/>
                <a:gd name="adj2" fmla="val 51319"/>
                <a:gd name="adj3" fmla="val 16667"/>
              </a:avLst>
            </a:prstGeom>
            <a:solidFill>
              <a:srgbClr val="FFFF00"/>
            </a:solidFill>
            <a:ln w="9525"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500" b="1" spc="300" dirty="0" smtClean="0">
                  <a:solidFill>
                    <a:srgbClr val="000000"/>
                  </a:solidFill>
                  <a:latin typeface="Capture it"/>
                  <a:cs typeface="Capture it"/>
                </a:rPr>
                <a:t>a show of power through numbers</a:t>
              </a:r>
            </a:p>
          </p:txBody>
        </p:sp>
        <p:sp>
          <p:nvSpPr>
            <p:cNvPr id="21" name="Rounded Rectangle 20"/>
            <p:cNvSpPr/>
            <p:nvPr/>
          </p:nvSpPr>
          <p:spPr>
            <a:xfrm>
              <a:off x="1" y="4052777"/>
              <a:ext cx="1709888" cy="908684"/>
            </a:xfrm>
            <a:prstGeom prst="roundRect">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spc="300" dirty="0" smtClean="0">
                  <a:solidFill>
                    <a:schemeClr val="bg1">
                      <a:alpha val="99000"/>
                    </a:schemeClr>
                  </a:solidFill>
                  <a:latin typeface="Capture it"/>
                  <a:cs typeface="Capture it"/>
                </a:rPr>
                <a:t>v9-11</a:t>
              </a:r>
              <a:endParaRPr lang="en-US" sz="3000" spc="300" dirty="0">
                <a:solidFill>
                  <a:schemeClr val="bg1">
                    <a:alpha val="99000"/>
                  </a:schemeClr>
                </a:solidFill>
                <a:latin typeface="Capture it"/>
                <a:cs typeface="Capture it"/>
              </a:endParaRPr>
            </a:p>
          </p:txBody>
        </p:sp>
      </p:grpSp>
      <p:grpSp>
        <p:nvGrpSpPr>
          <p:cNvPr id="28" name="Group 27"/>
          <p:cNvGrpSpPr/>
          <p:nvPr/>
        </p:nvGrpSpPr>
        <p:grpSpPr>
          <a:xfrm>
            <a:off x="23827" y="3050845"/>
            <a:ext cx="6427781" cy="908684"/>
            <a:chOff x="23827" y="3050845"/>
            <a:chExt cx="6427781" cy="908684"/>
          </a:xfrm>
        </p:grpSpPr>
        <p:sp>
          <p:nvSpPr>
            <p:cNvPr id="19" name="Rounded Rectangular Callout 18"/>
            <p:cNvSpPr/>
            <p:nvPr/>
          </p:nvSpPr>
          <p:spPr>
            <a:xfrm>
              <a:off x="1761065" y="3293515"/>
              <a:ext cx="4690543" cy="660405"/>
            </a:xfrm>
            <a:prstGeom prst="wedgeRoundRectCallout">
              <a:avLst>
                <a:gd name="adj1" fmla="val 23299"/>
                <a:gd name="adj2" fmla="val 51319"/>
                <a:gd name="adj3" fmla="val 16667"/>
              </a:avLst>
            </a:prstGeom>
            <a:solidFill>
              <a:srgbClr val="FFFF00"/>
            </a:solidFill>
            <a:ln w="9525"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500" b="1" spc="300" dirty="0" smtClean="0">
                  <a:solidFill>
                    <a:srgbClr val="000000"/>
                  </a:solidFill>
                  <a:latin typeface="Capture it"/>
                  <a:cs typeface="Capture it"/>
                </a:rPr>
                <a:t>persistent accusation</a:t>
              </a:r>
            </a:p>
          </p:txBody>
        </p:sp>
        <p:sp>
          <p:nvSpPr>
            <p:cNvPr id="22" name="Rounded Rectangle 21"/>
            <p:cNvSpPr/>
            <p:nvPr/>
          </p:nvSpPr>
          <p:spPr>
            <a:xfrm>
              <a:off x="23827" y="3050845"/>
              <a:ext cx="1686062" cy="908684"/>
            </a:xfrm>
            <a:prstGeom prst="round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spc="300" dirty="0" smtClean="0">
                  <a:solidFill>
                    <a:schemeClr val="bg1">
                      <a:alpha val="97000"/>
                    </a:schemeClr>
                  </a:solidFill>
                  <a:latin typeface="Capture it"/>
                  <a:cs typeface="Capture it"/>
                </a:rPr>
                <a:t>v6-8</a:t>
              </a:r>
              <a:endParaRPr lang="en-US" sz="3000" spc="300" dirty="0">
                <a:solidFill>
                  <a:schemeClr val="bg1">
                    <a:alpha val="97000"/>
                  </a:schemeClr>
                </a:solidFill>
                <a:latin typeface="Capture it"/>
                <a:cs typeface="Capture it"/>
              </a:endParaRPr>
            </a:p>
          </p:txBody>
        </p:sp>
      </p:grpSp>
      <p:sp>
        <p:nvSpPr>
          <p:cNvPr id="27" name="TextBox 26"/>
          <p:cNvSpPr txBox="1"/>
          <p:nvPr/>
        </p:nvSpPr>
        <p:spPr>
          <a:xfrm rot="301869">
            <a:off x="4194499" y="2654150"/>
            <a:ext cx="4785145" cy="861774"/>
          </a:xfrm>
          <a:prstGeom prst="rect">
            <a:avLst/>
          </a:prstGeom>
          <a:solidFill>
            <a:schemeClr val="tx1">
              <a:alpha val="71000"/>
            </a:schemeClr>
          </a:solidFill>
          <a:ln>
            <a:noFill/>
          </a:ln>
        </p:spPr>
        <p:txBody>
          <a:bodyPr wrap="square" rtlCol="0">
            <a:spAutoFit/>
          </a:bodyPr>
          <a:lstStyle/>
          <a:p>
            <a:pPr algn="ctr"/>
            <a:r>
              <a:rPr lang="en-US" sz="2500" spc="300" dirty="0" smtClean="0">
                <a:solidFill>
                  <a:schemeClr val="bg1"/>
                </a:solidFill>
                <a:latin typeface="Capture it"/>
                <a:cs typeface="Capture it"/>
              </a:rPr>
              <a:t>Our enemy OPPOSES US THROUGH. . .</a:t>
            </a:r>
            <a:endParaRPr lang="en-US" sz="2500" spc="300" dirty="0">
              <a:solidFill>
                <a:schemeClr val="bg1"/>
              </a:solidFill>
              <a:latin typeface="Capture it"/>
              <a:cs typeface="Capture it"/>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randombar(horizontal)">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8"/>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29"/>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screen">
            <a:alphaModFix amt="62000"/>
            <a:lum bright="22000" contrast="26000"/>
            <a:extLst>
              <a:ext uri="{28A0092B-C50C-407E-A947-70E740481C1C}">
                <a14:useLocalDpi xmlns:a14="http://schemas.microsoft.com/office/drawing/2010/main"/>
              </a:ext>
            </a:extLst>
          </a:blip>
          <a:srcRect/>
          <a:stretch>
            <a:fillRect/>
          </a:stretch>
        </p:blipFill>
        <p:spPr>
          <a:xfrm>
            <a:off x="0" y="1828800"/>
            <a:ext cx="9144000" cy="5029200"/>
          </a:xfrm>
          <a:prstGeom prst="rect">
            <a:avLst/>
          </a:prstGeom>
        </p:spPr>
      </p:pic>
      <p:grpSp>
        <p:nvGrpSpPr>
          <p:cNvPr id="18" name="Group 17"/>
          <p:cNvGrpSpPr/>
          <p:nvPr/>
        </p:nvGrpSpPr>
        <p:grpSpPr>
          <a:xfrm>
            <a:off x="11124" y="-91405"/>
            <a:ext cx="9120175" cy="2011783"/>
            <a:chOff x="11124" y="-91405"/>
            <a:chExt cx="9120175" cy="2011783"/>
          </a:xfrm>
        </p:grpSpPr>
        <p:sp>
          <p:nvSpPr>
            <p:cNvPr id="5" name="TextBox 4"/>
            <p:cNvSpPr txBox="1"/>
            <p:nvPr/>
          </p:nvSpPr>
          <p:spPr>
            <a:xfrm>
              <a:off x="23826" y="-91405"/>
              <a:ext cx="5032532" cy="707886"/>
            </a:xfrm>
            <a:prstGeom prst="rect">
              <a:avLst/>
            </a:prstGeom>
            <a:noFill/>
          </p:spPr>
          <p:txBody>
            <a:bodyPr wrap="square" rtlCol="0">
              <a:spAutoFit/>
            </a:bodyPr>
            <a:lstStyle/>
            <a:p>
              <a:r>
                <a:rPr lang="en-US" sz="4000" dirty="0" smtClean="0">
                  <a:latin typeface="Capture it"/>
                  <a:cs typeface="Capture it"/>
                </a:rPr>
                <a:t>We can be</a:t>
              </a:r>
            </a:p>
          </p:txBody>
        </p:sp>
        <p:sp>
          <p:nvSpPr>
            <p:cNvPr id="6" name="TextBox 5"/>
            <p:cNvSpPr txBox="1"/>
            <p:nvPr/>
          </p:nvSpPr>
          <p:spPr>
            <a:xfrm>
              <a:off x="23826" y="1212492"/>
              <a:ext cx="7155909" cy="707886"/>
            </a:xfrm>
            <a:prstGeom prst="rect">
              <a:avLst/>
            </a:prstGeom>
            <a:noFill/>
          </p:spPr>
          <p:txBody>
            <a:bodyPr wrap="square" rtlCol="0">
              <a:spAutoFit/>
            </a:bodyPr>
            <a:lstStyle/>
            <a:p>
              <a:r>
                <a:rPr lang="en-US" sz="4000" dirty="0" smtClean="0">
                  <a:latin typeface="Capture it"/>
                  <a:cs typeface="Capture it"/>
                </a:rPr>
                <a:t>In doing God’s work</a:t>
              </a:r>
            </a:p>
          </p:txBody>
        </p:sp>
        <p:sp>
          <p:nvSpPr>
            <p:cNvPr id="7" name="TextBox 6"/>
            <p:cNvSpPr txBox="1"/>
            <p:nvPr/>
          </p:nvSpPr>
          <p:spPr>
            <a:xfrm>
              <a:off x="11124" y="170285"/>
              <a:ext cx="9120175" cy="1323439"/>
            </a:xfrm>
            <a:prstGeom prst="rect">
              <a:avLst/>
            </a:prstGeom>
            <a:noFill/>
          </p:spPr>
          <p:txBody>
            <a:bodyPr wrap="square" rtlCol="0">
              <a:spAutoFit/>
            </a:bodyPr>
            <a:lstStyle/>
            <a:p>
              <a:r>
                <a:rPr lang="en-US" sz="8000" dirty="0" smtClean="0">
                  <a:latin typeface="Capture it"/>
                  <a:cs typeface="Capture it"/>
                </a:rPr>
                <a:t>Paralyzed </a:t>
              </a:r>
              <a:endParaRPr lang="en-US" sz="9000" dirty="0" smtClean="0">
                <a:latin typeface="Capture it"/>
                <a:cs typeface="Capture it"/>
              </a:endParaRPr>
            </a:p>
          </p:txBody>
        </p:sp>
      </p:grpSp>
      <p:sp>
        <p:nvSpPr>
          <p:cNvPr id="8" name="TextBox 7"/>
          <p:cNvSpPr txBox="1"/>
          <p:nvPr/>
        </p:nvSpPr>
        <p:spPr>
          <a:xfrm>
            <a:off x="227250" y="6040018"/>
            <a:ext cx="3709749" cy="707886"/>
          </a:xfrm>
          <a:prstGeom prst="rect">
            <a:avLst/>
          </a:prstGeom>
          <a:solidFill>
            <a:schemeClr val="tx1">
              <a:alpha val="71000"/>
            </a:schemeClr>
          </a:solidFill>
          <a:ln>
            <a:noFill/>
          </a:ln>
        </p:spPr>
        <p:txBody>
          <a:bodyPr wrap="square" rtlCol="0">
            <a:spAutoFit/>
          </a:bodyPr>
          <a:lstStyle/>
          <a:p>
            <a:r>
              <a:rPr lang="en-US" sz="4000" spc="300" dirty="0" smtClean="0">
                <a:solidFill>
                  <a:schemeClr val="bg1"/>
                </a:solidFill>
                <a:latin typeface="Capture it"/>
                <a:cs typeface="Capture it"/>
              </a:rPr>
              <a:t>Ezra 4:17-24</a:t>
            </a:r>
            <a:endParaRPr lang="en-US" sz="4000" spc="300" dirty="0">
              <a:solidFill>
                <a:schemeClr val="bg1"/>
              </a:solidFill>
              <a:latin typeface="Capture it"/>
              <a:cs typeface="Capture it"/>
            </a:endParaRPr>
          </a:p>
        </p:txBody>
      </p:sp>
      <p:sp>
        <p:nvSpPr>
          <p:cNvPr id="9" name="Rounded Rectangle 8"/>
          <p:cNvSpPr/>
          <p:nvPr/>
        </p:nvSpPr>
        <p:spPr>
          <a:xfrm>
            <a:off x="931333" y="1961519"/>
            <a:ext cx="2680376" cy="908684"/>
          </a:xfrm>
          <a:prstGeom prst="roundRect">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800" spc="300" dirty="0" smtClean="0">
                <a:solidFill>
                  <a:schemeClr val="bg1"/>
                </a:solidFill>
                <a:latin typeface="Capture it"/>
                <a:cs typeface="Capture it"/>
              </a:rPr>
              <a:t>4:17-23</a:t>
            </a:r>
            <a:endParaRPr lang="en-US" sz="4800" spc="300" dirty="0">
              <a:solidFill>
                <a:schemeClr val="bg1"/>
              </a:solidFill>
              <a:latin typeface="Capture it"/>
              <a:cs typeface="Capture it"/>
            </a:endParaRPr>
          </a:p>
        </p:txBody>
      </p:sp>
      <p:sp>
        <p:nvSpPr>
          <p:cNvPr id="10" name="Rounded Rectangle 9"/>
          <p:cNvSpPr/>
          <p:nvPr/>
        </p:nvSpPr>
        <p:spPr>
          <a:xfrm>
            <a:off x="3696377" y="1961519"/>
            <a:ext cx="2245016" cy="908684"/>
          </a:xfrm>
          <a:prstGeom prst="roundRect">
            <a:avLst/>
          </a:prstGeom>
          <a:solidFill>
            <a:srgbClr val="000000">
              <a:alpha val="52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800" spc="300" dirty="0" smtClean="0">
                <a:solidFill>
                  <a:schemeClr val="bg1">
                    <a:alpha val="51000"/>
                  </a:schemeClr>
                </a:solidFill>
                <a:latin typeface="Capture it"/>
                <a:cs typeface="Capture it"/>
              </a:rPr>
              <a:t>4:24</a:t>
            </a:r>
            <a:endParaRPr lang="en-US" sz="4800" spc="300" dirty="0">
              <a:solidFill>
                <a:schemeClr val="bg1">
                  <a:alpha val="51000"/>
                </a:schemeClr>
              </a:solidFill>
              <a:latin typeface="Capture it"/>
              <a:cs typeface="Capture it"/>
            </a:endParaRPr>
          </a:p>
        </p:txBody>
      </p:sp>
      <p:sp>
        <p:nvSpPr>
          <p:cNvPr id="11" name="Rounded Rectangular Callout 10"/>
          <p:cNvSpPr/>
          <p:nvPr/>
        </p:nvSpPr>
        <p:spPr>
          <a:xfrm>
            <a:off x="2167467" y="3152234"/>
            <a:ext cx="6620933" cy="776298"/>
          </a:xfrm>
          <a:prstGeom prst="wedgeRoundRectCallout">
            <a:avLst>
              <a:gd name="adj1" fmla="val -41541"/>
              <a:gd name="adj2" fmla="val -94614"/>
              <a:gd name="adj3" fmla="val 16667"/>
            </a:avLst>
          </a:prstGeom>
          <a:solidFill>
            <a:srgbClr val="FFFF00"/>
          </a:solidFill>
          <a:ln w="9525"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i="1" dirty="0" smtClean="0">
                <a:solidFill>
                  <a:schemeClr val="tx1"/>
                </a:solidFill>
                <a:latin typeface="Helvetica Neue"/>
                <a:cs typeface="Helvetica Neue"/>
              </a:rPr>
              <a:t> </a:t>
            </a:r>
            <a:r>
              <a:rPr lang="en-US" sz="2000" b="1" dirty="0" err="1" smtClean="0">
                <a:solidFill>
                  <a:schemeClr val="tx1"/>
                </a:solidFill>
                <a:latin typeface="Helvetica Neue"/>
                <a:cs typeface="Helvetica Neue"/>
              </a:rPr>
              <a:t>Artaxerxes</a:t>
            </a:r>
            <a:r>
              <a:rPr lang="en-US" sz="2000" b="1" dirty="0" smtClean="0">
                <a:solidFill>
                  <a:schemeClr val="tx1"/>
                </a:solidFill>
                <a:latin typeface="Helvetica Neue"/>
                <a:cs typeface="Helvetica Neue"/>
              </a:rPr>
              <a:t> completely buys into the arguments of the adversaries.</a:t>
            </a:r>
            <a:endParaRPr lang="en-US" sz="2000" b="1" dirty="0">
              <a:solidFill>
                <a:schemeClr val="tx1"/>
              </a:solidFill>
              <a:latin typeface="Helvetica Neue"/>
              <a:cs typeface="Helvetica Neue"/>
            </a:endParaRPr>
          </a:p>
        </p:txBody>
      </p:sp>
      <p:sp>
        <p:nvSpPr>
          <p:cNvPr id="12" name="Rounded Rectangular Callout 11"/>
          <p:cNvSpPr/>
          <p:nvPr/>
        </p:nvSpPr>
        <p:spPr>
          <a:xfrm>
            <a:off x="2167467" y="3979332"/>
            <a:ext cx="4097866" cy="1371596"/>
          </a:xfrm>
          <a:prstGeom prst="wedgeRoundRectCallout">
            <a:avLst>
              <a:gd name="adj1" fmla="val -50523"/>
              <a:gd name="adj2" fmla="val -32149"/>
              <a:gd name="adj3" fmla="val 16667"/>
            </a:avLst>
          </a:prstGeom>
          <a:solidFill>
            <a:srgbClr val="FFFF00"/>
          </a:solidFill>
          <a:ln w="9525"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chemeClr val="tx1"/>
                </a:solidFill>
                <a:latin typeface="Helvetica Neue"/>
                <a:cs typeface="Helvetica Neue"/>
              </a:rPr>
              <a:t>V</a:t>
            </a:r>
            <a:r>
              <a:rPr lang="en-US" sz="2000" dirty="0" smtClean="0">
                <a:solidFill>
                  <a:schemeClr val="tx1"/>
                </a:solidFill>
                <a:latin typeface="Helvetica Neue"/>
                <a:cs typeface="Helvetica Neue"/>
              </a:rPr>
              <a:t>21 “make a decree that these men be made to cease, </a:t>
            </a:r>
          </a:p>
          <a:p>
            <a:pPr algn="ctr"/>
            <a:r>
              <a:rPr lang="en-US" sz="2000" dirty="0" smtClean="0">
                <a:solidFill>
                  <a:schemeClr val="tx1"/>
                </a:solidFill>
                <a:latin typeface="Helvetica Neue"/>
                <a:cs typeface="Helvetica Neue"/>
              </a:rPr>
              <a:t>and the city be not built”</a:t>
            </a:r>
            <a:endParaRPr lang="en-US" sz="2000" dirty="0">
              <a:solidFill>
                <a:schemeClr val="tx1"/>
              </a:solidFill>
              <a:latin typeface="Helvetica Neue"/>
              <a:cs typeface="Helvetica Neue"/>
            </a:endParaRPr>
          </a:p>
        </p:txBody>
      </p:sp>
      <p:grpSp>
        <p:nvGrpSpPr>
          <p:cNvPr id="19" name="Group 18"/>
          <p:cNvGrpSpPr/>
          <p:nvPr/>
        </p:nvGrpSpPr>
        <p:grpSpPr>
          <a:xfrm>
            <a:off x="6383864" y="3942918"/>
            <a:ext cx="2235871" cy="2970271"/>
            <a:chOff x="6383864" y="3942918"/>
            <a:chExt cx="2235871" cy="2970271"/>
          </a:xfrm>
        </p:grpSpPr>
        <p:pic>
          <p:nvPicPr>
            <p:cNvPr id="14" name="Picture 13"/>
            <p:cNvPicPr>
              <a:picLocks noChangeAspect="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179735" y="5473189"/>
              <a:ext cx="1440000" cy="1440000"/>
            </a:xfrm>
            <a:prstGeom prst="rect">
              <a:avLst/>
            </a:prstGeom>
          </p:spPr>
        </p:pic>
        <p:pic>
          <p:nvPicPr>
            <p:cNvPr id="15" name="Picture 14"/>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588678" y="4859863"/>
              <a:ext cx="720000" cy="720000"/>
            </a:xfrm>
            <a:prstGeom prst="rect">
              <a:avLst/>
            </a:prstGeom>
          </p:spPr>
        </p:pic>
        <p:pic>
          <p:nvPicPr>
            <p:cNvPr id="16" name="Picture 15"/>
            <p:cNvPicPr>
              <a:picLocks noChangeAspect="1"/>
            </p:cNvPicPr>
            <p:nvPr/>
          </p:nvPicPr>
          <p:blipFill>
            <a:blip r:embed="rId6"/>
            <a:stretch>
              <a:fillRect/>
            </a:stretch>
          </p:blipFill>
          <p:spPr>
            <a:xfrm flipH="1">
              <a:off x="6383864" y="3942918"/>
              <a:ext cx="1526541" cy="1526541"/>
            </a:xfrm>
            <a:prstGeom prst="rect">
              <a:avLst/>
            </a:prstGeom>
          </p:spPr>
        </p:pic>
        <p:pic>
          <p:nvPicPr>
            <p:cNvPr id="17" name="Picture 16"/>
            <p:cNvPicPr>
              <a:picLocks noChangeAspect="1"/>
            </p:cNvPicPr>
            <p:nvPr/>
          </p:nvPicPr>
          <p:blipFill>
            <a:blip r:embed="rId7" cstate="screen">
              <a:duotone>
                <a:schemeClr val="bg1"/>
                <a:srgbClr val="FFF1C1"/>
              </a:duotone>
              <a:extLst>
                <a:ext uri="{28A0092B-C50C-407E-A947-70E740481C1C}">
                  <a14:useLocalDpi xmlns:a14="http://schemas.microsoft.com/office/drawing/2010/main"/>
                </a:ext>
              </a:extLst>
            </a:blip>
            <a:stretch>
              <a:fillRect/>
            </a:stretch>
          </p:blipFill>
          <p:spPr>
            <a:xfrm>
              <a:off x="6743700" y="4148662"/>
              <a:ext cx="864000" cy="864000"/>
            </a:xfrm>
            <a:prstGeom prst="rect">
              <a:avLst/>
            </a:prstGeom>
          </p:spPr>
        </p:pic>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8"/>
                                        </p:tgtEl>
                                        <p:attrNameLst>
                                          <p:attrName>ppt_x</p:attrName>
                                          <p:attrName>ppt_y</p:attrName>
                                        </p:attrNameLst>
                                      </p:cBhvr>
                                    </p:animMotion>
                                    <p:animRot by="1500000">
                                      <p:cBhvr>
                                        <p:cTn id="7" dur="125" fill="hold">
                                          <p:stCondLst>
                                            <p:cond delay="0"/>
                                          </p:stCondLst>
                                        </p:cTn>
                                        <p:tgtEl>
                                          <p:spTgt spid="8"/>
                                        </p:tgtEl>
                                        <p:attrNameLst>
                                          <p:attrName>r</p:attrName>
                                        </p:attrNameLst>
                                      </p:cBhvr>
                                    </p:animRot>
                                    <p:animRot by="-1500000">
                                      <p:cBhvr>
                                        <p:cTn id="8" dur="125" fill="hold">
                                          <p:stCondLst>
                                            <p:cond delay="125"/>
                                          </p:stCondLst>
                                        </p:cTn>
                                        <p:tgtEl>
                                          <p:spTgt spid="8"/>
                                        </p:tgtEl>
                                        <p:attrNameLst>
                                          <p:attrName>r</p:attrName>
                                        </p:attrNameLst>
                                      </p:cBhvr>
                                    </p:animRot>
                                    <p:animRot by="-1500000">
                                      <p:cBhvr>
                                        <p:cTn id="9" dur="125" fill="hold">
                                          <p:stCondLst>
                                            <p:cond delay="250"/>
                                          </p:stCondLst>
                                        </p:cTn>
                                        <p:tgtEl>
                                          <p:spTgt spid="8"/>
                                        </p:tgtEl>
                                        <p:attrNameLst>
                                          <p:attrName>r</p:attrName>
                                        </p:attrNameLst>
                                      </p:cBhvr>
                                    </p:animRot>
                                    <p:animRot by="1500000">
                                      <p:cBhvr>
                                        <p:cTn id="10" dur="125" fill="hold">
                                          <p:stCondLst>
                                            <p:cond delay="375"/>
                                          </p:stCondLst>
                                        </p:cTn>
                                        <p:tgtEl>
                                          <p:spTgt spid="8"/>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randombar(horizontal)">
                                      <p:cBhvr>
                                        <p:cTn id="15" dur="500"/>
                                        <p:tgtEl>
                                          <p:spTgt spid="18"/>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iterate type="lt">
                                    <p:tmAbs val="0"/>
                                  </p:iterate>
                                  <p:childTnLst>
                                    <p:set>
                                      <p:cBhvr>
                                        <p:cTn id="19" dur="1" fill="hold">
                                          <p:stCondLst>
                                            <p:cond delay="0"/>
                                          </p:stCondLst>
                                        </p:cTn>
                                        <p:tgtEl>
                                          <p:spTgt spid="9"/>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34" presetClass="emph" presetSubtype="0" fill="hold" grpId="1" nodeType="clickEffect">
                                  <p:stCondLst>
                                    <p:cond delay="0"/>
                                  </p:stCondLst>
                                  <p:iterate type="lt">
                                    <p:tmPct val="10000"/>
                                  </p:iterate>
                                  <p:childTnLst>
                                    <p:animMotion origin="layout" path="M 0.0 0.0 L 0.0 -0.07213" pathEditMode="relative" ptsTypes="">
                                      <p:cBhvr>
                                        <p:cTn id="23" dur="250" accel="50000" decel="50000" autoRev="1" fill="hold">
                                          <p:stCondLst>
                                            <p:cond delay="0"/>
                                          </p:stCondLst>
                                        </p:cTn>
                                        <p:tgtEl>
                                          <p:spTgt spid="9"/>
                                        </p:tgtEl>
                                        <p:attrNameLst>
                                          <p:attrName>ppt_x</p:attrName>
                                          <p:attrName>ppt_y</p:attrName>
                                        </p:attrNameLst>
                                      </p:cBhvr>
                                    </p:animMotion>
                                    <p:animRot by="1500000">
                                      <p:cBhvr>
                                        <p:cTn id="24" dur="125" fill="hold">
                                          <p:stCondLst>
                                            <p:cond delay="0"/>
                                          </p:stCondLst>
                                        </p:cTn>
                                        <p:tgtEl>
                                          <p:spTgt spid="9"/>
                                        </p:tgtEl>
                                        <p:attrNameLst>
                                          <p:attrName>r</p:attrName>
                                        </p:attrNameLst>
                                      </p:cBhvr>
                                    </p:animRot>
                                    <p:animRot by="-1500000">
                                      <p:cBhvr>
                                        <p:cTn id="25" dur="125" fill="hold">
                                          <p:stCondLst>
                                            <p:cond delay="125"/>
                                          </p:stCondLst>
                                        </p:cTn>
                                        <p:tgtEl>
                                          <p:spTgt spid="9"/>
                                        </p:tgtEl>
                                        <p:attrNameLst>
                                          <p:attrName>r</p:attrName>
                                        </p:attrNameLst>
                                      </p:cBhvr>
                                    </p:animRot>
                                    <p:animRot by="-1500000">
                                      <p:cBhvr>
                                        <p:cTn id="26" dur="125" fill="hold">
                                          <p:stCondLst>
                                            <p:cond delay="250"/>
                                          </p:stCondLst>
                                        </p:cTn>
                                        <p:tgtEl>
                                          <p:spTgt spid="9"/>
                                        </p:tgtEl>
                                        <p:attrNameLst>
                                          <p:attrName>r</p:attrName>
                                        </p:attrNameLst>
                                      </p:cBhvr>
                                    </p:animRot>
                                    <p:animRot by="1500000">
                                      <p:cBhvr>
                                        <p:cTn id="27" dur="125" fill="hold">
                                          <p:stCondLst>
                                            <p:cond delay="375"/>
                                          </p:stCondLst>
                                        </p:cTn>
                                        <p:tgtEl>
                                          <p:spTgt spid="9"/>
                                        </p:tgtEl>
                                        <p:attrNameLst>
                                          <p:attrName>r</p:attrName>
                                        </p:attrNameLst>
                                      </p:cBhvr>
                                    </p:animRo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randombar(horizontal)">
                                      <p:cBhvr>
                                        <p:cTn id="36" dur="500"/>
                                        <p:tgtEl>
                                          <p:spTgt spid="11"/>
                                        </p:tgtEl>
                                      </p:cBhvr>
                                    </p:animEffect>
                                  </p:childTnLst>
                                </p:cTn>
                              </p:par>
                            </p:childTnLst>
                          </p:cTn>
                        </p:par>
                      </p:childTnLst>
                    </p:cTn>
                  </p:par>
                  <p:par>
                    <p:cTn id="37" fill="hold">
                      <p:stCondLst>
                        <p:cond delay="indefinite"/>
                      </p:stCondLst>
                      <p:childTnLst>
                        <p:par>
                          <p:cTn id="38" fill="hold">
                            <p:stCondLst>
                              <p:cond delay="0"/>
                            </p:stCondLst>
                            <p:childTnLst>
                              <p:par>
                                <p:cTn id="39" presetID="58" presetClass="entr" presetSubtype="0" accel="100000" fill="hold" nodeType="click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p:cTn id="41" dur="500" fill="hold"/>
                                        <p:tgtEl>
                                          <p:spTgt spid="19"/>
                                        </p:tgtEl>
                                        <p:attrNameLst>
                                          <p:attrName>ppt_w</p:attrName>
                                        </p:attrNameLst>
                                      </p:cBhvr>
                                      <p:tavLst>
                                        <p:tav tm="0">
                                          <p:val>
                                            <p:strVal val="#ppt_w*2.5"/>
                                          </p:val>
                                        </p:tav>
                                        <p:tav tm="100000">
                                          <p:val>
                                            <p:strVal val="#ppt_w"/>
                                          </p:val>
                                        </p:tav>
                                      </p:tavLst>
                                    </p:anim>
                                    <p:anim calcmode="lin" valueType="num">
                                      <p:cBhvr>
                                        <p:cTn id="42" dur="500" fill="hold"/>
                                        <p:tgtEl>
                                          <p:spTgt spid="19"/>
                                        </p:tgtEl>
                                        <p:attrNameLst>
                                          <p:attrName>ppt_h</p:attrName>
                                        </p:attrNameLst>
                                      </p:cBhvr>
                                      <p:tavLst>
                                        <p:tav tm="0">
                                          <p:val>
                                            <p:strVal val="#ppt_h*0.01"/>
                                          </p:val>
                                        </p:tav>
                                        <p:tav tm="100000">
                                          <p:val>
                                            <p:strVal val="#ppt_h"/>
                                          </p:val>
                                        </p:tav>
                                      </p:tavLst>
                                    </p:anim>
                                    <p:anim calcmode="lin" valueType="num">
                                      <p:cBhvr>
                                        <p:cTn id="43" dur="500" fill="hold"/>
                                        <p:tgtEl>
                                          <p:spTgt spid="19"/>
                                        </p:tgtEl>
                                        <p:attrNameLst>
                                          <p:attrName>ppt_x</p:attrName>
                                        </p:attrNameLst>
                                      </p:cBhvr>
                                      <p:tavLst>
                                        <p:tav tm="0">
                                          <p:val>
                                            <p:strVal val="#ppt_x"/>
                                          </p:val>
                                        </p:tav>
                                        <p:tav tm="100000">
                                          <p:val>
                                            <p:strVal val="#ppt_x"/>
                                          </p:val>
                                        </p:tav>
                                      </p:tavLst>
                                    </p:anim>
                                    <p:anim calcmode="lin" valueType="num">
                                      <p:cBhvr>
                                        <p:cTn id="44" dur="500" fill="hold"/>
                                        <p:tgtEl>
                                          <p:spTgt spid="19"/>
                                        </p:tgtEl>
                                        <p:attrNameLst>
                                          <p:attrName>ppt_y</p:attrName>
                                        </p:attrNameLst>
                                      </p:cBhvr>
                                      <p:tavLst>
                                        <p:tav tm="0">
                                          <p:val>
                                            <p:strVal val="#ppt_h+1"/>
                                          </p:val>
                                        </p:tav>
                                        <p:tav tm="100000">
                                          <p:val>
                                            <p:strVal val="#ppt_y"/>
                                          </p:val>
                                        </p:tav>
                                      </p:tavLst>
                                    </p:anim>
                                    <p:animEffect transition="in" filter="fade">
                                      <p:cBhvr>
                                        <p:cTn id="45" dur="500"/>
                                        <p:tgtEl>
                                          <p:spTgt spid="19"/>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grpId="0" nodeType="click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randombar(horizontal)">
                                      <p:cBhvr>
                                        <p:cTn id="5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9" grpId="1" animBg="1"/>
      <p:bldP spid="10" grpId="0" animBg="1"/>
      <p:bldP spid="11" grpId="0" animBg="1"/>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screen">
            <a:lum bright="22000" contrast="26000"/>
            <a:alphaModFix amt="25000"/>
            <a:extLst>
              <a:ext uri="{28A0092B-C50C-407E-A947-70E740481C1C}">
                <a14:useLocalDpi xmlns:a14="http://schemas.microsoft.com/office/drawing/2010/main"/>
              </a:ext>
            </a:extLst>
          </a:blip>
          <a:srcRect/>
          <a:stretch>
            <a:fillRect/>
          </a:stretch>
        </p:blipFill>
        <p:spPr>
          <a:xfrm>
            <a:off x="0" y="1828800"/>
            <a:ext cx="9144000" cy="5029200"/>
          </a:xfrm>
          <a:prstGeom prst="rect">
            <a:avLst/>
          </a:prstGeom>
        </p:spPr>
      </p:pic>
      <p:sp>
        <p:nvSpPr>
          <p:cNvPr id="8" name="TextBox 7"/>
          <p:cNvSpPr txBox="1"/>
          <p:nvPr/>
        </p:nvSpPr>
        <p:spPr>
          <a:xfrm>
            <a:off x="227250" y="6040018"/>
            <a:ext cx="3684349" cy="707886"/>
          </a:xfrm>
          <a:prstGeom prst="rect">
            <a:avLst/>
          </a:prstGeom>
          <a:solidFill>
            <a:schemeClr val="tx1">
              <a:alpha val="71000"/>
            </a:schemeClr>
          </a:solidFill>
          <a:ln>
            <a:noFill/>
          </a:ln>
        </p:spPr>
        <p:txBody>
          <a:bodyPr wrap="square" rtlCol="0">
            <a:spAutoFit/>
          </a:bodyPr>
          <a:lstStyle/>
          <a:p>
            <a:r>
              <a:rPr lang="en-US" sz="4000" spc="300" dirty="0" smtClean="0">
                <a:solidFill>
                  <a:schemeClr val="bg1"/>
                </a:solidFill>
                <a:latin typeface="Capture it"/>
                <a:cs typeface="Capture it"/>
              </a:rPr>
              <a:t>Ezra 4:17-24</a:t>
            </a:r>
            <a:endParaRPr lang="en-US" sz="4000" spc="300" dirty="0">
              <a:solidFill>
                <a:schemeClr val="bg1"/>
              </a:solidFill>
              <a:latin typeface="Capture it"/>
              <a:cs typeface="Capture it"/>
            </a:endParaRPr>
          </a:p>
        </p:txBody>
      </p:sp>
      <p:sp>
        <p:nvSpPr>
          <p:cNvPr id="9" name="Rounded Rectangle 8"/>
          <p:cNvSpPr/>
          <p:nvPr/>
        </p:nvSpPr>
        <p:spPr>
          <a:xfrm>
            <a:off x="931333" y="1961519"/>
            <a:ext cx="2680376" cy="908684"/>
          </a:xfrm>
          <a:prstGeom prst="roundRect">
            <a:avLst/>
          </a:prstGeom>
          <a:solidFill>
            <a:srgbClr val="000000">
              <a:alpha val="34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000" spc="300" dirty="0" smtClean="0">
                <a:solidFill>
                  <a:schemeClr val="bg1">
                    <a:alpha val="53000"/>
                  </a:schemeClr>
                </a:solidFill>
                <a:latin typeface="Capture it"/>
                <a:cs typeface="Capture it"/>
              </a:rPr>
              <a:t>4:17-23</a:t>
            </a:r>
            <a:endParaRPr lang="en-US" sz="5000" spc="300" dirty="0">
              <a:solidFill>
                <a:schemeClr val="bg1">
                  <a:alpha val="53000"/>
                </a:schemeClr>
              </a:solidFill>
              <a:latin typeface="Capture it"/>
              <a:cs typeface="Capture it"/>
            </a:endParaRPr>
          </a:p>
        </p:txBody>
      </p:sp>
      <p:sp>
        <p:nvSpPr>
          <p:cNvPr id="10" name="Rounded Rectangle 9"/>
          <p:cNvSpPr/>
          <p:nvPr/>
        </p:nvSpPr>
        <p:spPr>
          <a:xfrm>
            <a:off x="3696377" y="1961519"/>
            <a:ext cx="2245016" cy="908684"/>
          </a:xfrm>
          <a:prstGeom prst="roundRect">
            <a:avLst/>
          </a:prstGeom>
          <a:solidFill>
            <a:srgbClr val="000000">
              <a:alpha val="99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000" spc="300" dirty="0" smtClean="0">
                <a:solidFill>
                  <a:schemeClr val="bg1"/>
                </a:solidFill>
                <a:latin typeface="Capture it"/>
                <a:cs typeface="Capture it"/>
              </a:rPr>
              <a:t>4:24</a:t>
            </a:r>
            <a:endParaRPr lang="en-US" sz="5000" spc="300" dirty="0">
              <a:solidFill>
                <a:schemeClr val="bg1"/>
              </a:solidFill>
              <a:latin typeface="Capture it"/>
              <a:cs typeface="Capture it"/>
            </a:endParaRPr>
          </a:p>
        </p:txBody>
      </p:sp>
      <p:sp>
        <p:nvSpPr>
          <p:cNvPr id="12" name="Rounded Rectangular Callout 11"/>
          <p:cNvSpPr/>
          <p:nvPr/>
        </p:nvSpPr>
        <p:spPr>
          <a:xfrm>
            <a:off x="3696377" y="2988734"/>
            <a:ext cx="4097866" cy="1371596"/>
          </a:xfrm>
          <a:prstGeom prst="wedgeRoundRectCallout">
            <a:avLst>
              <a:gd name="adj1" fmla="val -27382"/>
              <a:gd name="adj2" fmla="val -64248"/>
              <a:gd name="adj3" fmla="val 16667"/>
            </a:avLst>
          </a:prstGeom>
          <a:solidFill>
            <a:srgbClr val="FFFF00"/>
          </a:solidFill>
          <a:ln w="9525"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solidFill>
                  <a:schemeClr val="tx1"/>
                </a:solidFill>
                <a:latin typeface="Helvetica Neue"/>
                <a:cs typeface="Helvetica Neue"/>
              </a:rPr>
              <a:t>V24 “the work on the house of God… stopped, and it ceased until the second year of the reign of Darius king of Persia”</a:t>
            </a:r>
            <a:endParaRPr lang="en-US" sz="2000" dirty="0">
              <a:solidFill>
                <a:schemeClr val="tx1"/>
              </a:solidFill>
              <a:latin typeface="Helvetica Neue"/>
              <a:cs typeface="Helvetica Neue"/>
            </a:endParaRPr>
          </a:p>
        </p:txBody>
      </p:sp>
      <p:pic>
        <p:nvPicPr>
          <p:cNvPr id="20" name="Picture 19" descr="Persian kings timeline_without ext.pdf"/>
          <p:cNvPicPr>
            <a:picLocks noChangeAspect="1"/>
          </p:cNvPicPr>
          <p:nvPr/>
        </p:nvPicPr>
        <p:blipFill>
          <a:blip r:embed="rId4" cstate="screen">
            <a:extLst>
              <a:ext uri="{28A0092B-C50C-407E-A947-70E740481C1C}">
                <a14:useLocalDpi xmlns:a14="http://schemas.microsoft.com/office/drawing/2010/main"/>
              </a:ext>
            </a:extLst>
          </a:blip>
          <a:srcRect t="18333" b="53494"/>
          <a:stretch>
            <a:fillRect/>
          </a:stretch>
        </p:blipFill>
        <p:spPr>
          <a:xfrm>
            <a:off x="-490543" y="3931821"/>
            <a:ext cx="10504973" cy="2091264"/>
          </a:xfrm>
          <a:prstGeom prst="rect">
            <a:avLst/>
          </a:prstGeom>
        </p:spPr>
      </p:pic>
      <p:sp>
        <p:nvSpPr>
          <p:cNvPr id="21" name="Rounded Rectangular Callout 20"/>
          <p:cNvSpPr/>
          <p:nvPr/>
        </p:nvSpPr>
        <p:spPr>
          <a:xfrm>
            <a:off x="5477957" y="5880073"/>
            <a:ext cx="2316286" cy="605394"/>
          </a:xfrm>
          <a:prstGeom prst="wedgeRoundRectCallout">
            <a:avLst>
              <a:gd name="adj1" fmla="val -25706"/>
              <a:gd name="adj2" fmla="val -80778"/>
              <a:gd name="adj3" fmla="val 16667"/>
            </a:avLst>
          </a:prstGeom>
          <a:solidFill>
            <a:schemeClr val="bg1">
              <a:lumMod val="85000"/>
            </a:schemeClr>
          </a:solidFill>
          <a:ln w="9525"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chemeClr val="tx1"/>
                </a:solidFill>
                <a:latin typeface="Capture it"/>
                <a:cs typeface="Capture it"/>
              </a:rPr>
              <a:t>EZRA 4 :17-23</a:t>
            </a:r>
            <a:endParaRPr lang="en-US" sz="2400" dirty="0" smtClean="0">
              <a:solidFill>
                <a:schemeClr val="tx1"/>
              </a:solidFill>
              <a:latin typeface="DK Lemon Yellow Sun"/>
              <a:cs typeface="DK Lemon Yellow Sun"/>
            </a:endParaRPr>
          </a:p>
        </p:txBody>
      </p:sp>
      <p:sp>
        <p:nvSpPr>
          <p:cNvPr id="22" name="Freeform 21"/>
          <p:cNvSpPr/>
          <p:nvPr/>
        </p:nvSpPr>
        <p:spPr>
          <a:xfrm>
            <a:off x="1811867" y="3259666"/>
            <a:ext cx="1964266" cy="1126067"/>
          </a:xfrm>
          <a:custGeom>
            <a:avLst/>
            <a:gdLst>
              <a:gd name="connsiteX0" fmla="*/ 1964266 w 1964266"/>
              <a:gd name="connsiteY0" fmla="*/ 160867 h 1126067"/>
              <a:gd name="connsiteX1" fmla="*/ 829733 w 1964266"/>
              <a:gd name="connsiteY1" fmla="*/ 160867 h 1126067"/>
              <a:gd name="connsiteX2" fmla="*/ 0 w 1964266"/>
              <a:gd name="connsiteY2" fmla="*/ 1126067 h 1126067"/>
            </a:gdLst>
            <a:ahLst/>
            <a:cxnLst>
              <a:cxn ang="0">
                <a:pos x="connsiteX0" y="connsiteY0"/>
              </a:cxn>
              <a:cxn ang="0">
                <a:pos x="connsiteX1" y="connsiteY1"/>
              </a:cxn>
              <a:cxn ang="0">
                <a:pos x="connsiteX2" y="connsiteY2"/>
              </a:cxn>
            </a:cxnLst>
            <a:rect l="l" t="t" r="r" b="b"/>
            <a:pathLst>
              <a:path w="1964266" h="1126067">
                <a:moveTo>
                  <a:pt x="1964266" y="160867"/>
                </a:moveTo>
                <a:cubicBezTo>
                  <a:pt x="1560688" y="80433"/>
                  <a:pt x="1157111" y="0"/>
                  <a:pt x="829733" y="160867"/>
                </a:cubicBezTo>
                <a:cubicBezTo>
                  <a:pt x="502355" y="321734"/>
                  <a:pt x="0" y="1126067"/>
                  <a:pt x="0" y="1126067"/>
                </a:cubicBezTo>
              </a:path>
            </a:pathLst>
          </a:custGeom>
          <a:ln>
            <a:solidFill>
              <a:srgbClr val="212A10"/>
            </a:solidFill>
            <a:tailEnd type="triangle"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26" name="Group 25"/>
          <p:cNvGrpSpPr/>
          <p:nvPr/>
        </p:nvGrpSpPr>
        <p:grpSpPr>
          <a:xfrm>
            <a:off x="426914" y="2775190"/>
            <a:ext cx="2122676" cy="1292428"/>
            <a:chOff x="426914" y="2775190"/>
            <a:chExt cx="2122676" cy="1292428"/>
          </a:xfrm>
        </p:grpSpPr>
        <p:sp>
          <p:nvSpPr>
            <p:cNvPr id="23" name="TextBox 22"/>
            <p:cNvSpPr txBox="1"/>
            <p:nvPr/>
          </p:nvSpPr>
          <p:spPr>
            <a:xfrm rot="20987644">
              <a:off x="541474" y="3359732"/>
              <a:ext cx="2008116" cy="707886"/>
            </a:xfrm>
            <a:prstGeom prst="rect">
              <a:avLst/>
            </a:prstGeom>
            <a:solidFill>
              <a:schemeClr val="tx1">
                <a:alpha val="71000"/>
              </a:schemeClr>
            </a:solidFill>
            <a:ln>
              <a:noFill/>
            </a:ln>
          </p:spPr>
          <p:txBody>
            <a:bodyPr wrap="square" rtlCol="0">
              <a:spAutoFit/>
            </a:bodyPr>
            <a:lstStyle/>
            <a:p>
              <a:pPr algn="ctr"/>
              <a:r>
                <a:rPr lang="en-US" sz="4000" spc="300" dirty="0" smtClean="0">
                  <a:solidFill>
                    <a:schemeClr val="bg1"/>
                  </a:solidFill>
                  <a:latin typeface="Capture it"/>
                  <a:cs typeface="Capture it"/>
                </a:rPr>
                <a:t>16 yrs</a:t>
              </a:r>
              <a:endParaRPr lang="en-US" sz="4000" spc="300" dirty="0">
                <a:solidFill>
                  <a:schemeClr val="bg1"/>
                </a:solidFill>
                <a:latin typeface="Capture it"/>
                <a:cs typeface="Capture it"/>
              </a:endParaRPr>
            </a:p>
          </p:txBody>
        </p:sp>
        <p:pic>
          <p:nvPicPr>
            <p:cNvPr id="24" name="Picture 23"/>
            <p:cNvPicPr>
              <a:picLocks noChangeAspect="1"/>
            </p:cNvPicPr>
            <p:nvPr/>
          </p:nvPicPr>
          <p:blipFill>
            <a:blip r:embed="rId5" cstate="screen">
              <a:alphaModFix amt="82000"/>
              <a:extLst>
                <a:ext uri="{28A0092B-C50C-407E-A947-70E740481C1C}">
                  <a14:useLocalDpi xmlns:a14="http://schemas.microsoft.com/office/drawing/2010/main"/>
                </a:ext>
              </a:extLst>
            </a:blip>
            <a:stretch>
              <a:fillRect/>
            </a:stretch>
          </p:blipFill>
          <p:spPr>
            <a:xfrm rot="20915169">
              <a:off x="426914" y="2775190"/>
              <a:ext cx="720000" cy="720000"/>
            </a:xfrm>
            <a:prstGeom prst="rect">
              <a:avLst/>
            </a:prstGeom>
          </p:spPr>
        </p:pic>
      </p:grpSp>
      <p:sp>
        <p:nvSpPr>
          <p:cNvPr id="16" name="TextBox 15"/>
          <p:cNvSpPr txBox="1"/>
          <p:nvPr/>
        </p:nvSpPr>
        <p:spPr>
          <a:xfrm>
            <a:off x="23826" y="-91405"/>
            <a:ext cx="5032532" cy="707886"/>
          </a:xfrm>
          <a:prstGeom prst="rect">
            <a:avLst/>
          </a:prstGeom>
          <a:noFill/>
        </p:spPr>
        <p:txBody>
          <a:bodyPr wrap="square" rtlCol="0">
            <a:spAutoFit/>
          </a:bodyPr>
          <a:lstStyle/>
          <a:p>
            <a:r>
              <a:rPr lang="en-US" sz="4000" dirty="0" smtClean="0">
                <a:latin typeface="Capture it"/>
                <a:cs typeface="Capture it"/>
              </a:rPr>
              <a:t>We can be</a:t>
            </a:r>
          </a:p>
        </p:txBody>
      </p:sp>
      <p:sp>
        <p:nvSpPr>
          <p:cNvPr id="17" name="TextBox 16"/>
          <p:cNvSpPr txBox="1"/>
          <p:nvPr/>
        </p:nvSpPr>
        <p:spPr>
          <a:xfrm>
            <a:off x="23826" y="1212492"/>
            <a:ext cx="7155909" cy="707886"/>
          </a:xfrm>
          <a:prstGeom prst="rect">
            <a:avLst/>
          </a:prstGeom>
          <a:noFill/>
        </p:spPr>
        <p:txBody>
          <a:bodyPr wrap="square" rtlCol="0">
            <a:spAutoFit/>
          </a:bodyPr>
          <a:lstStyle/>
          <a:p>
            <a:r>
              <a:rPr lang="en-US" sz="4000" dirty="0" smtClean="0">
                <a:latin typeface="Capture it"/>
                <a:cs typeface="Capture it"/>
              </a:rPr>
              <a:t>In doing God’s work</a:t>
            </a:r>
          </a:p>
        </p:txBody>
      </p:sp>
      <p:sp>
        <p:nvSpPr>
          <p:cNvPr id="18" name="TextBox 17"/>
          <p:cNvSpPr txBox="1"/>
          <p:nvPr/>
        </p:nvSpPr>
        <p:spPr>
          <a:xfrm>
            <a:off x="11124" y="170285"/>
            <a:ext cx="9120175" cy="1323439"/>
          </a:xfrm>
          <a:prstGeom prst="rect">
            <a:avLst/>
          </a:prstGeom>
          <a:noFill/>
        </p:spPr>
        <p:txBody>
          <a:bodyPr wrap="square" rtlCol="0">
            <a:spAutoFit/>
          </a:bodyPr>
          <a:lstStyle/>
          <a:p>
            <a:r>
              <a:rPr lang="en-US" sz="8000" dirty="0" smtClean="0">
                <a:latin typeface="Capture it"/>
                <a:cs typeface="Capture it"/>
              </a:rPr>
              <a:t>Paralyzed </a:t>
            </a:r>
            <a:endParaRPr lang="en-US" sz="9000" dirty="0" smtClean="0">
              <a:latin typeface="Capture it"/>
              <a:cs typeface="Capture it"/>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10"/>
                                        </p:tgtEl>
                                        <p:attrNameLst>
                                          <p:attrName>ppt_x</p:attrName>
                                          <p:attrName>ppt_y</p:attrName>
                                        </p:attrNameLst>
                                      </p:cBhvr>
                                    </p:animMotion>
                                    <p:animRot by="1500000">
                                      <p:cBhvr>
                                        <p:cTn id="7" dur="125" fill="hold">
                                          <p:stCondLst>
                                            <p:cond delay="0"/>
                                          </p:stCondLst>
                                        </p:cTn>
                                        <p:tgtEl>
                                          <p:spTgt spid="10"/>
                                        </p:tgtEl>
                                        <p:attrNameLst>
                                          <p:attrName>r</p:attrName>
                                        </p:attrNameLst>
                                      </p:cBhvr>
                                    </p:animRot>
                                    <p:animRot by="-1500000">
                                      <p:cBhvr>
                                        <p:cTn id="8" dur="125" fill="hold">
                                          <p:stCondLst>
                                            <p:cond delay="125"/>
                                          </p:stCondLst>
                                        </p:cTn>
                                        <p:tgtEl>
                                          <p:spTgt spid="10"/>
                                        </p:tgtEl>
                                        <p:attrNameLst>
                                          <p:attrName>r</p:attrName>
                                        </p:attrNameLst>
                                      </p:cBhvr>
                                    </p:animRot>
                                    <p:animRot by="-1500000">
                                      <p:cBhvr>
                                        <p:cTn id="9" dur="125" fill="hold">
                                          <p:stCondLst>
                                            <p:cond delay="250"/>
                                          </p:stCondLst>
                                        </p:cTn>
                                        <p:tgtEl>
                                          <p:spTgt spid="10"/>
                                        </p:tgtEl>
                                        <p:attrNameLst>
                                          <p:attrName>r</p:attrName>
                                        </p:attrNameLst>
                                      </p:cBhvr>
                                    </p:animRot>
                                    <p:animRot by="1500000">
                                      <p:cBhvr>
                                        <p:cTn id="10" dur="125" fill="hold">
                                          <p:stCondLst>
                                            <p:cond delay="375"/>
                                          </p:stCondLst>
                                        </p:cTn>
                                        <p:tgtEl>
                                          <p:spTgt spid="10"/>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randombar(horizontal)">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6" fill="hold" grpId="0" nodeType="click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barn(inHorizontal)">
                                      <p:cBhvr>
                                        <p:cTn id="28" dur="500"/>
                                        <p:tgtEl>
                                          <p:spTgt spid="22"/>
                                        </p:tgtEl>
                                      </p:cBhvr>
                                    </p:animEffect>
                                  </p:childTnLst>
                                </p:cTn>
                              </p:par>
                            </p:childTnLst>
                          </p:cTn>
                        </p:par>
                      </p:childTnLst>
                    </p:cTn>
                  </p:par>
                  <p:par>
                    <p:cTn id="29" fill="hold">
                      <p:stCondLst>
                        <p:cond delay="indefinite"/>
                      </p:stCondLst>
                      <p:childTnLst>
                        <p:par>
                          <p:cTn id="30" fill="hold">
                            <p:stCondLst>
                              <p:cond delay="0"/>
                            </p:stCondLst>
                            <p:childTnLst>
                              <p:par>
                                <p:cTn id="31" presetID="58" presetClass="entr" presetSubtype="0" accel="100000" fill="hold" nodeType="click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strVal val="#ppt_w*2.5"/>
                                          </p:val>
                                        </p:tav>
                                        <p:tav tm="100000">
                                          <p:val>
                                            <p:strVal val="#ppt_w"/>
                                          </p:val>
                                        </p:tav>
                                      </p:tavLst>
                                    </p:anim>
                                    <p:anim calcmode="lin" valueType="num">
                                      <p:cBhvr>
                                        <p:cTn id="34" dur="500" fill="hold"/>
                                        <p:tgtEl>
                                          <p:spTgt spid="26"/>
                                        </p:tgtEl>
                                        <p:attrNameLst>
                                          <p:attrName>ppt_h</p:attrName>
                                        </p:attrNameLst>
                                      </p:cBhvr>
                                      <p:tavLst>
                                        <p:tav tm="0">
                                          <p:val>
                                            <p:strVal val="#ppt_h*0.01"/>
                                          </p:val>
                                        </p:tav>
                                        <p:tav tm="100000">
                                          <p:val>
                                            <p:strVal val="#ppt_h"/>
                                          </p:val>
                                        </p:tav>
                                      </p:tavLst>
                                    </p:anim>
                                    <p:anim calcmode="lin" valueType="num">
                                      <p:cBhvr>
                                        <p:cTn id="35" dur="500" fill="hold"/>
                                        <p:tgtEl>
                                          <p:spTgt spid="26"/>
                                        </p:tgtEl>
                                        <p:attrNameLst>
                                          <p:attrName>ppt_x</p:attrName>
                                        </p:attrNameLst>
                                      </p:cBhvr>
                                      <p:tavLst>
                                        <p:tav tm="0">
                                          <p:val>
                                            <p:strVal val="#ppt_x"/>
                                          </p:val>
                                        </p:tav>
                                        <p:tav tm="100000">
                                          <p:val>
                                            <p:strVal val="#ppt_x"/>
                                          </p:val>
                                        </p:tav>
                                      </p:tavLst>
                                    </p:anim>
                                    <p:anim calcmode="lin" valueType="num">
                                      <p:cBhvr>
                                        <p:cTn id="36" dur="500" fill="hold"/>
                                        <p:tgtEl>
                                          <p:spTgt spid="26"/>
                                        </p:tgtEl>
                                        <p:attrNameLst>
                                          <p:attrName>ppt_y</p:attrName>
                                        </p:attrNameLst>
                                      </p:cBhvr>
                                      <p:tavLst>
                                        <p:tav tm="0">
                                          <p:val>
                                            <p:strVal val="#ppt_h+1"/>
                                          </p:val>
                                        </p:tav>
                                        <p:tav tm="100000">
                                          <p:val>
                                            <p:strVal val="#ppt_y"/>
                                          </p:val>
                                        </p:tav>
                                      </p:tavLst>
                                    </p:anim>
                                    <p:animEffect transition="in" filter="fade">
                                      <p:cBhvr>
                                        <p:cTn id="3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21" grpId="0" animBg="1"/>
      <p:bldP spid="2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screen">
            <a:alphaModFix amt="62000"/>
            <a:lum bright="22000" contrast="26000"/>
            <a:extLst>
              <a:ext uri="{28A0092B-C50C-407E-A947-70E740481C1C}">
                <a14:useLocalDpi xmlns:a14="http://schemas.microsoft.com/office/drawing/2010/main"/>
              </a:ext>
            </a:extLst>
          </a:blip>
          <a:srcRect/>
          <a:stretch>
            <a:fillRect/>
          </a:stretch>
        </p:blipFill>
        <p:spPr>
          <a:xfrm>
            <a:off x="0" y="1828800"/>
            <a:ext cx="9144000" cy="5029200"/>
          </a:xfrm>
          <a:prstGeom prst="rect">
            <a:avLst/>
          </a:prstGeom>
        </p:spPr>
      </p:pic>
      <p:sp>
        <p:nvSpPr>
          <p:cNvPr id="8" name="TextBox 7"/>
          <p:cNvSpPr txBox="1"/>
          <p:nvPr/>
        </p:nvSpPr>
        <p:spPr>
          <a:xfrm>
            <a:off x="227250" y="6040018"/>
            <a:ext cx="3684349" cy="707886"/>
          </a:xfrm>
          <a:prstGeom prst="rect">
            <a:avLst/>
          </a:prstGeom>
          <a:solidFill>
            <a:schemeClr val="tx1">
              <a:alpha val="71000"/>
            </a:schemeClr>
          </a:solidFill>
          <a:ln>
            <a:noFill/>
          </a:ln>
        </p:spPr>
        <p:txBody>
          <a:bodyPr wrap="square" rtlCol="0">
            <a:spAutoFit/>
          </a:bodyPr>
          <a:lstStyle/>
          <a:p>
            <a:r>
              <a:rPr lang="en-US" sz="4000" spc="300" dirty="0" smtClean="0">
                <a:solidFill>
                  <a:schemeClr val="bg1"/>
                </a:solidFill>
                <a:latin typeface="Capture it"/>
                <a:cs typeface="Capture it"/>
              </a:rPr>
              <a:t>Ezra 4:17-24</a:t>
            </a:r>
            <a:endParaRPr lang="en-US" sz="4000" spc="300" dirty="0">
              <a:solidFill>
                <a:schemeClr val="bg1"/>
              </a:solidFill>
              <a:latin typeface="Capture it"/>
              <a:cs typeface="Capture it"/>
            </a:endParaRPr>
          </a:p>
        </p:txBody>
      </p:sp>
      <p:sp>
        <p:nvSpPr>
          <p:cNvPr id="9" name="Rounded Rectangle 8"/>
          <p:cNvSpPr/>
          <p:nvPr/>
        </p:nvSpPr>
        <p:spPr>
          <a:xfrm>
            <a:off x="931333" y="1961519"/>
            <a:ext cx="2680376" cy="908684"/>
          </a:xfrm>
          <a:prstGeom prst="roundRect">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000" spc="300" dirty="0" smtClean="0">
                <a:solidFill>
                  <a:schemeClr val="bg1"/>
                </a:solidFill>
                <a:latin typeface="Capture it"/>
                <a:cs typeface="Capture it"/>
              </a:rPr>
              <a:t>4:17-23</a:t>
            </a:r>
            <a:endParaRPr lang="en-US" sz="5000" spc="300" dirty="0">
              <a:solidFill>
                <a:schemeClr val="bg1"/>
              </a:solidFill>
              <a:latin typeface="Capture it"/>
              <a:cs typeface="Capture it"/>
            </a:endParaRPr>
          </a:p>
        </p:txBody>
      </p:sp>
      <p:pic>
        <p:nvPicPr>
          <p:cNvPr id="14" name="Picture 13"/>
          <p:cNvPicPr>
            <a:picLocks noChangeAspect="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179735" y="5473189"/>
            <a:ext cx="1440000" cy="1440000"/>
          </a:xfrm>
          <a:prstGeom prst="rect">
            <a:avLst/>
          </a:prstGeom>
        </p:spPr>
      </p:pic>
      <p:pic>
        <p:nvPicPr>
          <p:cNvPr id="15" name="Picture 14"/>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588678" y="4859863"/>
            <a:ext cx="720000" cy="720000"/>
          </a:xfrm>
          <a:prstGeom prst="rect">
            <a:avLst/>
          </a:prstGeom>
        </p:spPr>
      </p:pic>
      <p:pic>
        <p:nvPicPr>
          <p:cNvPr id="16" name="Picture 15"/>
          <p:cNvPicPr>
            <a:picLocks noChangeAspect="1"/>
          </p:cNvPicPr>
          <p:nvPr/>
        </p:nvPicPr>
        <p:blipFill>
          <a:blip r:embed="rId6"/>
          <a:stretch>
            <a:fillRect/>
          </a:stretch>
        </p:blipFill>
        <p:spPr>
          <a:xfrm flipH="1">
            <a:off x="6383864" y="3942918"/>
            <a:ext cx="1526541" cy="1526541"/>
          </a:xfrm>
          <a:prstGeom prst="rect">
            <a:avLst/>
          </a:prstGeom>
        </p:spPr>
      </p:pic>
      <p:pic>
        <p:nvPicPr>
          <p:cNvPr id="17" name="Picture 16"/>
          <p:cNvPicPr>
            <a:picLocks noChangeAspect="1"/>
          </p:cNvPicPr>
          <p:nvPr/>
        </p:nvPicPr>
        <p:blipFill>
          <a:blip r:embed="rId7" cstate="screen">
            <a:duotone>
              <a:schemeClr val="bg1"/>
              <a:srgbClr val="FFF1C1"/>
            </a:duotone>
            <a:extLst>
              <a:ext uri="{28A0092B-C50C-407E-A947-70E740481C1C}">
                <a14:useLocalDpi xmlns:a14="http://schemas.microsoft.com/office/drawing/2010/main"/>
              </a:ext>
            </a:extLst>
          </a:blip>
          <a:stretch>
            <a:fillRect/>
          </a:stretch>
        </p:blipFill>
        <p:spPr>
          <a:xfrm>
            <a:off x="6743700" y="4148662"/>
            <a:ext cx="864000" cy="864000"/>
          </a:xfrm>
          <a:prstGeom prst="rect">
            <a:avLst/>
          </a:prstGeom>
        </p:spPr>
      </p:pic>
      <p:sp>
        <p:nvSpPr>
          <p:cNvPr id="18" name="Rounded Rectangle 17"/>
          <p:cNvSpPr/>
          <p:nvPr/>
        </p:nvSpPr>
        <p:spPr>
          <a:xfrm>
            <a:off x="3696377" y="1961519"/>
            <a:ext cx="2245016" cy="908684"/>
          </a:xfrm>
          <a:prstGeom prst="roundRect">
            <a:avLst/>
          </a:prstGeom>
          <a:solidFill>
            <a:srgbClr val="000000">
              <a:alpha val="99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000" spc="300" dirty="0" smtClean="0">
                <a:solidFill>
                  <a:schemeClr val="bg1"/>
                </a:solidFill>
                <a:latin typeface="Capture it"/>
                <a:cs typeface="Capture it"/>
              </a:rPr>
              <a:t>4:24</a:t>
            </a:r>
            <a:endParaRPr lang="en-US" sz="5000" spc="300" dirty="0">
              <a:solidFill>
                <a:schemeClr val="bg1"/>
              </a:solidFill>
              <a:latin typeface="Capture it"/>
              <a:cs typeface="Capture it"/>
            </a:endParaRPr>
          </a:p>
        </p:txBody>
      </p:sp>
      <p:sp>
        <p:nvSpPr>
          <p:cNvPr id="19" name="Rounded Rectangular Callout 18"/>
          <p:cNvSpPr/>
          <p:nvPr/>
        </p:nvSpPr>
        <p:spPr>
          <a:xfrm>
            <a:off x="931333" y="2994651"/>
            <a:ext cx="7253042" cy="931334"/>
          </a:xfrm>
          <a:prstGeom prst="wedgeRoundRectCallout">
            <a:avLst>
              <a:gd name="adj1" fmla="val -31882"/>
              <a:gd name="adj2" fmla="val -50669"/>
              <a:gd name="adj3" fmla="val 16667"/>
            </a:avLst>
          </a:prstGeom>
          <a:solidFill>
            <a:srgbClr val="FFFF00"/>
          </a:solidFill>
          <a:ln w="9525"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500" b="1" spc="300" dirty="0" smtClean="0">
                <a:solidFill>
                  <a:srgbClr val="000000"/>
                </a:solidFill>
                <a:latin typeface="Capture it"/>
                <a:cs typeface="Capture it"/>
              </a:rPr>
              <a:t>The work of God by his people was paralyzed by the enemies’ schemes</a:t>
            </a:r>
          </a:p>
        </p:txBody>
      </p:sp>
      <p:grpSp>
        <p:nvGrpSpPr>
          <p:cNvPr id="22" name="Group 21"/>
          <p:cNvGrpSpPr/>
          <p:nvPr/>
        </p:nvGrpSpPr>
        <p:grpSpPr>
          <a:xfrm>
            <a:off x="471311" y="2336800"/>
            <a:ext cx="7422445" cy="1134533"/>
            <a:chOff x="471311" y="2336800"/>
            <a:chExt cx="7422445" cy="1134533"/>
          </a:xfrm>
        </p:grpSpPr>
        <p:sp>
          <p:nvSpPr>
            <p:cNvPr id="20" name="Freeform 19"/>
            <p:cNvSpPr/>
            <p:nvPr/>
          </p:nvSpPr>
          <p:spPr>
            <a:xfrm>
              <a:off x="471311" y="2370667"/>
              <a:ext cx="476956" cy="1100666"/>
            </a:xfrm>
            <a:custGeom>
              <a:avLst/>
              <a:gdLst>
                <a:gd name="connsiteX0" fmla="*/ 460022 w 476956"/>
                <a:gd name="connsiteY0" fmla="*/ 0 h 1100666"/>
                <a:gd name="connsiteX1" fmla="*/ 2822 w 476956"/>
                <a:gd name="connsiteY1" fmla="*/ 220133 h 1100666"/>
                <a:gd name="connsiteX2" fmla="*/ 476956 w 476956"/>
                <a:gd name="connsiteY2" fmla="*/ 1100666 h 1100666"/>
              </a:gdLst>
              <a:ahLst/>
              <a:cxnLst>
                <a:cxn ang="0">
                  <a:pos x="connsiteX0" y="connsiteY0"/>
                </a:cxn>
                <a:cxn ang="0">
                  <a:pos x="connsiteX1" y="connsiteY1"/>
                </a:cxn>
                <a:cxn ang="0">
                  <a:pos x="connsiteX2" y="connsiteY2"/>
                </a:cxn>
              </a:cxnLst>
              <a:rect l="l" t="t" r="r" b="b"/>
              <a:pathLst>
                <a:path w="476956" h="1100666">
                  <a:moveTo>
                    <a:pt x="460022" y="0"/>
                  </a:moveTo>
                  <a:cubicBezTo>
                    <a:pt x="230011" y="18344"/>
                    <a:pt x="0" y="36689"/>
                    <a:pt x="2822" y="220133"/>
                  </a:cubicBezTo>
                  <a:cubicBezTo>
                    <a:pt x="5644" y="403577"/>
                    <a:pt x="476956" y="1100666"/>
                    <a:pt x="476956" y="1100666"/>
                  </a:cubicBezTo>
                </a:path>
              </a:pathLst>
            </a:custGeom>
            <a:ln w="38100" cap="flat" cmpd="sng" algn="ctr">
              <a:solidFill>
                <a:srgbClr val="212A10"/>
              </a:solidFill>
              <a:prstDash val="solid"/>
              <a:round/>
              <a:headEnd type="none" w="med" len="med"/>
              <a:tailEnd type="triangle" w="lg" len="lg"/>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1" name="Freeform 20"/>
            <p:cNvSpPr/>
            <p:nvPr/>
          </p:nvSpPr>
          <p:spPr>
            <a:xfrm>
              <a:off x="5943600" y="2336800"/>
              <a:ext cx="1950156" cy="745067"/>
            </a:xfrm>
            <a:custGeom>
              <a:avLst/>
              <a:gdLst>
                <a:gd name="connsiteX0" fmla="*/ 0 w 1950156"/>
                <a:gd name="connsiteY0" fmla="*/ 33867 h 745067"/>
                <a:gd name="connsiteX1" fmla="*/ 1761067 w 1950156"/>
                <a:gd name="connsiteY1" fmla="*/ 118533 h 745067"/>
                <a:gd name="connsiteX2" fmla="*/ 1134534 w 1950156"/>
                <a:gd name="connsiteY2" fmla="*/ 745067 h 745067"/>
              </a:gdLst>
              <a:ahLst/>
              <a:cxnLst>
                <a:cxn ang="0">
                  <a:pos x="connsiteX0" y="connsiteY0"/>
                </a:cxn>
                <a:cxn ang="0">
                  <a:pos x="connsiteX1" y="connsiteY1"/>
                </a:cxn>
                <a:cxn ang="0">
                  <a:pos x="connsiteX2" y="connsiteY2"/>
                </a:cxn>
              </a:cxnLst>
              <a:rect l="l" t="t" r="r" b="b"/>
              <a:pathLst>
                <a:path w="1950156" h="745067">
                  <a:moveTo>
                    <a:pt x="0" y="33867"/>
                  </a:moveTo>
                  <a:cubicBezTo>
                    <a:pt x="785989" y="16933"/>
                    <a:pt x="1571978" y="0"/>
                    <a:pt x="1761067" y="118533"/>
                  </a:cubicBezTo>
                  <a:cubicBezTo>
                    <a:pt x="1950156" y="237066"/>
                    <a:pt x="1134534" y="745067"/>
                    <a:pt x="1134534" y="745067"/>
                  </a:cubicBezTo>
                </a:path>
              </a:pathLst>
            </a:custGeom>
            <a:ln w="38100" cap="flat" cmpd="sng" algn="ctr">
              <a:solidFill>
                <a:srgbClr val="212A10"/>
              </a:solidFill>
              <a:prstDash val="solid"/>
              <a:round/>
              <a:headEnd type="none" w="med" len="med"/>
              <a:tailEnd type="triangle" w="lg" len="lg"/>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23" name="TextBox 22"/>
          <p:cNvSpPr txBox="1"/>
          <p:nvPr/>
        </p:nvSpPr>
        <p:spPr>
          <a:xfrm>
            <a:off x="23826" y="-91405"/>
            <a:ext cx="5032532" cy="707886"/>
          </a:xfrm>
          <a:prstGeom prst="rect">
            <a:avLst/>
          </a:prstGeom>
          <a:noFill/>
        </p:spPr>
        <p:txBody>
          <a:bodyPr wrap="square" rtlCol="0">
            <a:spAutoFit/>
          </a:bodyPr>
          <a:lstStyle/>
          <a:p>
            <a:r>
              <a:rPr lang="en-US" sz="4000" dirty="0" smtClean="0">
                <a:latin typeface="Capture it"/>
                <a:cs typeface="Capture it"/>
              </a:rPr>
              <a:t>We can be</a:t>
            </a:r>
          </a:p>
        </p:txBody>
      </p:sp>
      <p:sp>
        <p:nvSpPr>
          <p:cNvPr id="24" name="TextBox 23"/>
          <p:cNvSpPr txBox="1"/>
          <p:nvPr/>
        </p:nvSpPr>
        <p:spPr>
          <a:xfrm>
            <a:off x="23826" y="1212492"/>
            <a:ext cx="7155909" cy="707886"/>
          </a:xfrm>
          <a:prstGeom prst="rect">
            <a:avLst/>
          </a:prstGeom>
          <a:noFill/>
        </p:spPr>
        <p:txBody>
          <a:bodyPr wrap="square" rtlCol="0">
            <a:spAutoFit/>
          </a:bodyPr>
          <a:lstStyle/>
          <a:p>
            <a:r>
              <a:rPr lang="en-US" sz="4000" dirty="0" smtClean="0">
                <a:latin typeface="Capture it"/>
                <a:cs typeface="Capture it"/>
              </a:rPr>
              <a:t>In doing God’s work</a:t>
            </a:r>
          </a:p>
        </p:txBody>
      </p:sp>
      <p:sp>
        <p:nvSpPr>
          <p:cNvPr id="25" name="TextBox 24"/>
          <p:cNvSpPr txBox="1"/>
          <p:nvPr/>
        </p:nvSpPr>
        <p:spPr>
          <a:xfrm>
            <a:off x="11124" y="170285"/>
            <a:ext cx="9120175" cy="1323439"/>
          </a:xfrm>
          <a:prstGeom prst="rect">
            <a:avLst/>
          </a:prstGeom>
          <a:noFill/>
        </p:spPr>
        <p:txBody>
          <a:bodyPr wrap="square" rtlCol="0">
            <a:spAutoFit/>
          </a:bodyPr>
          <a:lstStyle/>
          <a:p>
            <a:r>
              <a:rPr lang="en-US" sz="8000" dirty="0" smtClean="0">
                <a:latin typeface="Capture it"/>
                <a:cs typeface="Capture it"/>
              </a:rPr>
              <a:t>Paralyzed </a:t>
            </a:r>
            <a:endParaRPr lang="en-US" sz="9000" dirty="0" smtClean="0">
              <a:latin typeface="Capture it"/>
              <a:cs typeface="Capture it"/>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down)">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randombar(horizontal)">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screen">
            <a:alphaModFix amt="62000"/>
            <a:lum bright="22000" contrast="26000"/>
            <a:extLst>
              <a:ext uri="{28A0092B-C50C-407E-A947-70E740481C1C}">
                <a14:useLocalDpi xmlns:a14="http://schemas.microsoft.com/office/drawing/2010/main"/>
              </a:ext>
            </a:extLst>
          </a:blip>
          <a:srcRect/>
          <a:stretch>
            <a:fillRect/>
          </a:stretch>
        </p:blipFill>
        <p:spPr>
          <a:xfrm>
            <a:off x="0" y="1828800"/>
            <a:ext cx="9144000" cy="5029200"/>
          </a:xfrm>
          <a:prstGeom prst="rect">
            <a:avLst/>
          </a:prstGeom>
        </p:spPr>
      </p:pic>
      <p:sp>
        <p:nvSpPr>
          <p:cNvPr id="8" name="TextBox 7"/>
          <p:cNvSpPr txBox="1"/>
          <p:nvPr/>
        </p:nvSpPr>
        <p:spPr>
          <a:xfrm>
            <a:off x="227250" y="6040018"/>
            <a:ext cx="3798649" cy="707886"/>
          </a:xfrm>
          <a:prstGeom prst="rect">
            <a:avLst/>
          </a:prstGeom>
          <a:solidFill>
            <a:schemeClr val="tx1">
              <a:alpha val="71000"/>
            </a:schemeClr>
          </a:solidFill>
          <a:ln>
            <a:noFill/>
          </a:ln>
        </p:spPr>
        <p:txBody>
          <a:bodyPr wrap="square" rtlCol="0">
            <a:spAutoFit/>
          </a:bodyPr>
          <a:lstStyle/>
          <a:p>
            <a:r>
              <a:rPr lang="en-US" sz="4000" spc="300" dirty="0" smtClean="0">
                <a:solidFill>
                  <a:schemeClr val="bg1"/>
                </a:solidFill>
                <a:latin typeface="Capture it"/>
                <a:cs typeface="Capture it"/>
              </a:rPr>
              <a:t>Ezra 4:17-24</a:t>
            </a:r>
            <a:endParaRPr lang="en-US" sz="4000" spc="300" dirty="0">
              <a:solidFill>
                <a:schemeClr val="bg1"/>
              </a:solidFill>
              <a:latin typeface="Capture it"/>
              <a:cs typeface="Capture it"/>
            </a:endParaRPr>
          </a:p>
        </p:txBody>
      </p:sp>
      <p:sp>
        <p:nvSpPr>
          <p:cNvPr id="22" name="Rounded Rectangular Callout 21"/>
          <p:cNvSpPr/>
          <p:nvPr/>
        </p:nvSpPr>
        <p:spPr>
          <a:xfrm>
            <a:off x="227250" y="2116673"/>
            <a:ext cx="6173549" cy="1083731"/>
          </a:xfrm>
          <a:prstGeom prst="wedgeRoundRectCallout">
            <a:avLst>
              <a:gd name="adj1" fmla="val 52985"/>
              <a:gd name="adj2" fmla="val 12315"/>
              <a:gd name="adj3" fmla="val 16667"/>
            </a:avLst>
          </a:prstGeom>
          <a:solidFill>
            <a:srgbClr val="FFFF00"/>
          </a:solidFill>
          <a:ln w="9525"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solidFill>
                  <a:schemeClr val="tx1"/>
                </a:solidFill>
                <a:latin typeface="Helvetica Neue"/>
                <a:cs typeface="Helvetica Neue"/>
              </a:rPr>
              <a:t>"…I was much followed by this Scripture </a:t>
            </a:r>
          </a:p>
          <a:p>
            <a:pPr algn="ctr"/>
            <a:r>
              <a:rPr lang="en-US" sz="2000" dirty="0">
                <a:solidFill>
                  <a:schemeClr val="tx1"/>
                </a:solidFill>
                <a:latin typeface="Helvetica Neue"/>
                <a:cs typeface="Helvetica Neue"/>
              </a:rPr>
              <a:t>'</a:t>
            </a:r>
            <a:r>
              <a:rPr lang="en-US" sz="2000" dirty="0" smtClean="0">
                <a:solidFill>
                  <a:schemeClr val="tx1"/>
                </a:solidFill>
                <a:latin typeface="Helvetica Neue"/>
                <a:cs typeface="Helvetica Neue"/>
              </a:rPr>
              <a:t>Simon, Simon, behold, </a:t>
            </a:r>
          </a:p>
          <a:p>
            <a:pPr algn="ctr"/>
            <a:r>
              <a:rPr lang="en-US" sz="2000" dirty="0" smtClean="0">
                <a:solidFill>
                  <a:schemeClr val="tx1"/>
                </a:solidFill>
                <a:latin typeface="Helvetica Neue"/>
                <a:cs typeface="Helvetica Neue"/>
              </a:rPr>
              <a:t>Satan hath desired to have you' (Luke 22:31)"</a:t>
            </a:r>
            <a:endParaRPr lang="en-US" sz="2000" dirty="0">
              <a:solidFill>
                <a:schemeClr val="tx1"/>
              </a:solidFill>
              <a:latin typeface="Helvetica Neue"/>
              <a:cs typeface="Helvetica Neue"/>
            </a:endParaRPr>
          </a:p>
        </p:txBody>
      </p:sp>
      <p:sp>
        <p:nvSpPr>
          <p:cNvPr id="23" name="Rounded Rectangular Callout 22"/>
          <p:cNvSpPr/>
          <p:nvPr/>
        </p:nvSpPr>
        <p:spPr>
          <a:xfrm>
            <a:off x="227251" y="3251203"/>
            <a:ext cx="7968482" cy="2446864"/>
          </a:xfrm>
          <a:prstGeom prst="wedgeRoundRectCallout">
            <a:avLst>
              <a:gd name="adj1" fmla="val 52985"/>
              <a:gd name="adj2" fmla="val 12315"/>
              <a:gd name="adj3" fmla="val 16667"/>
            </a:avLst>
          </a:prstGeom>
          <a:solidFill>
            <a:srgbClr val="FFFF00"/>
          </a:solidFill>
          <a:ln w="9525"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solidFill>
                  <a:schemeClr val="tx1"/>
                </a:solidFill>
                <a:latin typeface="Helvetica Neue"/>
                <a:cs typeface="Helvetica Neue"/>
              </a:rPr>
              <a:t>…a month after, a very great storm came down upon me… </a:t>
            </a:r>
          </a:p>
          <a:p>
            <a:pPr algn="ctr">
              <a:spcAft>
                <a:spcPts val="1200"/>
              </a:spcAft>
            </a:pPr>
            <a:r>
              <a:rPr lang="en-US" sz="2000" dirty="0" smtClean="0">
                <a:solidFill>
                  <a:schemeClr val="tx1"/>
                </a:solidFill>
                <a:latin typeface="Helvetica Neue"/>
                <a:cs typeface="Helvetica Neue"/>
              </a:rPr>
              <a:t>whole floods of blasphemies, both against God, Christ, and the Scriptures, were poured upon my spirit, to my great confusion…</a:t>
            </a:r>
          </a:p>
          <a:p>
            <a:pPr algn="ctr">
              <a:spcAft>
                <a:spcPts val="1200"/>
              </a:spcAft>
            </a:pPr>
            <a:r>
              <a:rPr lang="en-US" sz="2000" dirty="0" smtClean="0">
                <a:solidFill>
                  <a:schemeClr val="tx1"/>
                </a:solidFill>
                <a:latin typeface="Helvetica Neue"/>
                <a:cs typeface="Helvetica Neue"/>
              </a:rPr>
              <a:t> these blasphemous thoughts… also stirred up questions in me, against the very being of God, and of his only beloved Son; as, whether there were, in truth, a God, or Christ, or no? and whether the holy Scriptures were not rather a fable, and cunning story?...</a:t>
            </a:r>
            <a:endParaRPr lang="en-US" sz="2000" dirty="0">
              <a:solidFill>
                <a:schemeClr val="tx1"/>
              </a:solidFill>
              <a:latin typeface="Helvetica Neue"/>
              <a:cs typeface="Helvetica Neue"/>
            </a:endParaRPr>
          </a:p>
        </p:txBody>
      </p:sp>
      <p:sp>
        <p:nvSpPr>
          <p:cNvPr id="24" name="Rounded Rectangular Callout 23"/>
          <p:cNvSpPr/>
          <p:nvPr/>
        </p:nvSpPr>
        <p:spPr>
          <a:xfrm>
            <a:off x="227250" y="3251203"/>
            <a:ext cx="7958667" cy="2446864"/>
          </a:xfrm>
          <a:prstGeom prst="wedgeRoundRectCallout">
            <a:avLst>
              <a:gd name="adj1" fmla="val 52985"/>
              <a:gd name="adj2" fmla="val 12315"/>
              <a:gd name="adj3" fmla="val 16667"/>
            </a:avLst>
          </a:prstGeom>
          <a:solidFill>
            <a:schemeClr val="bg1">
              <a:lumMod val="75000"/>
            </a:schemeClr>
          </a:solidFill>
          <a:ln w="9525"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solidFill>
                  <a:schemeClr val="tx1"/>
                </a:solidFill>
                <a:latin typeface="Helvetica Neue"/>
                <a:cs typeface="Helvetica Neue"/>
              </a:rPr>
              <a:t>"Sometimes I have endeavored to argue against these suggestions, and to set some of the sentences </a:t>
            </a:r>
          </a:p>
          <a:p>
            <a:pPr algn="ctr"/>
            <a:r>
              <a:rPr lang="en-US" sz="2000" dirty="0" smtClean="0">
                <a:solidFill>
                  <a:schemeClr val="tx1"/>
                </a:solidFill>
                <a:latin typeface="Helvetica Neue"/>
                <a:cs typeface="Helvetica Neue"/>
              </a:rPr>
              <a:t>of blessed Paul against them; </a:t>
            </a:r>
          </a:p>
          <a:p>
            <a:pPr algn="ctr"/>
            <a:r>
              <a:rPr lang="en-US" sz="2000" dirty="0" smtClean="0">
                <a:solidFill>
                  <a:schemeClr val="tx1"/>
                </a:solidFill>
                <a:latin typeface="Helvetica Neue"/>
                <a:cs typeface="Helvetica Neue"/>
              </a:rPr>
              <a:t>But…How could I tell, but that in very deed </a:t>
            </a:r>
          </a:p>
          <a:p>
            <a:pPr algn="ctr"/>
            <a:r>
              <a:rPr lang="en-US" sz="2000" dirty="0" smtClean="0">
                <a:solidFill>
                  <a:schemeClr val="tx1"/>
                </a:solidFill>
                <a:latin typeface="Helvetica Neue"/>
                <a:cs typeface="Helvetica Neue"/>
              </a:rPr>
              <a:t>he being a subtle and cunning man might give himself up to deceive with strong delusions …."</a:t>
            </a:r>
            <a:endParaRPr lang="en-US" sz="2000" dirty="0">
              <a:solidFill>
                <a:schemeClr val="tx1"/>
              </a:solidFill>
              <a:latin typeface="Helvetica Neue"/>
              <a:cs typeface="Helvetica Neue"/>
            </a:endParaRPr>
          </a:p>
        </p:txBody>
      </p:sp>
      <p:sp>
        <p:nvSpPr>
          <p:cNvPr id="25" name="TextBox 24"/>
          <p:cNvSpPr txBox="1"/>
          <p:nvPr/>
        </p:nvSpPr>
        <p:spPr>
          <a:xfrm>
            <a:off x="4250266" y="5681134"/>
            <a:ext cx="3962400" cy="553998"/>
          </a:xfrm>
          <a:prstGeom prst="rect">
            <a:avLst/>
          </a:prstGeom>
          <a:noFill/>
        </p:spPr>
        <p:txBody>
          <a:bodyPr wrap="square" rtlCol="0">
            <a:spAutoFit/>
          </a:bodyPr>
          <a:lstStyle/>
          <a:p>
            <a:r>
              <a:rPr lang="en-US" sz="1500" dirty="0" smtClean="0">
                <a:latin typeface="Helvetica Neue"/>
                <a:cs typeface="Helvetica Neue"/>
              </a:rPr>
              <a:t>John Bunyan, </a:t>
            </a:r>
            <a:r>
              <a:rPr lang="en-US" sz="1500" i="1" dirty="0" smtClean="0">
                <a:latin typeface="Helvetica Neue"/>
                <a:cs typeface="Helvetica Neue"/>
              </a:rPr>
              <a:t>Grace Abounding </a:t>
            </a:r>
          </a:p>
          <a:p>
            <a:r>
              <a:rPr lang="en-US" sz="1500" i="1" dirty="0" smtClean="0">
                <a:latin typeface="Helvetica Neue"/>
                <a:cs typeface="Helvetica Neue"/>
              </a:rPr>
              <a:t>to the Chief of Sinners</a:t>
            </a:r>
            <a:endParaRPr lang="en-US" sz="1500" i="1" dirty="0">
              <a:latin typeface="Helvetica Neue"/>
              <a:cs typeface="Helvetica Neue"/>
            </a:endParaRPr>
          </a:p>
        </p:txBody>
      </p:sp>
      <p:sp>
        <p:nvSpPr>
          <p:cNvPr id="11" name="TextBox 10"/>
          <p:cNvSpPr txBox="1"/>
          <p:nvPr/>
        </p:nvSpPr>
        <p:spPr>
          <a:xfrm>
            <a:off x="23826" y="-91405"/>
            <a:ext cx="5032532" cy="707886"/>
          </a:xfrm>
          <a:prstGeom prst="rect">
            <a:avLst/>
          </a:prstGeom>
          <a:noFill/>
        </p:spPr>
        <p:txBody>
          <a:bodyPr wrap="square" rtlCol="0">
            <a:spAutoFit/>
          </a:bodyPr>
          <a:lstStyle/>
          <a:p>
            <a:r>
              <a:rPr lang="en-US" sz="4000" dirty="0" smtClean="0">
                <a:latin typeface="Capture it"/>
                <a:cs typeface="Capture it"/>
              </a:rPr>
              <a:t>We can be</a:t>
            </a:r>
          </a:p>
        </p:txBody>
      </p:sp>
      <p:sp>
        <p:nvSpPr>
          <p:cNvPr id="12" name="TextBox 11"/>
          <p:cNvSpPr txBox="1"/>
          <p:nvPr/>
        </p:nvSpPr>
        <p:spPr>
          <a:xfrm>
            <a:off x="23826" y="1212492"/>
            <a:ext cx="7155909" cy="707886"/>
          </a:xfrm>
          <a:prstGeom prst="rect">
            <a:avLst/>
          </a:prstGeom>
          <a:noFill/>
        </p:spPr>
        <p:txBody>
          <a:bodyPr wrap="square" rtlCol="0">
            <a:spAutoFit/>
          </a:bodyPr>
          <a:lstStyle/>
          <a:p>
            <a:r>
              <a:rPr lang="en-US" sz="4000" dirty="0" smtClean="0">
                <a:latin typeface="Capture it"/>
                <a:cs typeface="Capture it"/>
              </a:rPr>
              <a:t>In doing God’s work</a:t>
            </a:r>
          </a:p>
        </p:txBody>
      </p:sp>
      <p:sp>
        <p:nvSpPr>
          <p:cNvPr id="13" name="TextBox 12"/>
          <p:cNvSpPr txBox="1"/>
          <p:nvPr/>
        </p:nvSpPr>
        <p:spPr>
          <a:xfrm>
            <a:off x="11124" y="170285"/>
            <a:ext cx="9120175" cy="1323439"/>
          </a:xfrm>
          <a:prstGeom prst="rect">
            <a:avLst/>
          </a:prstGeom>
          <a:noFill/>
        </p:spPr>
        <p:txBody>
          <a:bodyPr wrap="square" rtlCol="0">
            <a:spAutoFit/>
          </a:bodyPr>
          <a:lstStyle/>
          <a:p>
            <a:r>
              <a:rPr lang="en-US" sz="8000" dirty="0" smtClean="0">
                <a:latin typeface="Capture it"/>
                <a:cs typeface="Capture it"/>
              </a:rPr>
              <a:t>Paralyzed </a:t>
            </a:r>
            <a:endParaRPr lang="en-US" sz="9000" dirty="0" smtClean="0">
              <a:latin typeface="Capture it"/>
              <a:cs typeface="Capture it"/>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strVal val="#ppt_w*2.5"/>
                                          </p:val>
                                        </p:tav>
                                        <p:tav tm="100000">
                                          <p:val>
                                            <p:strVal val="#ppt_w"/>
                                          </p:val>
                                        </p:tav>
                                      </p:tavLst>
                                    </p:anim>
                                    <p:anim calcmode="lin" valueType="num">
                                      <p:cBhvr>
                                        <p:cTn id="8" dur="500" fill="hold"/>
                                        <p:tgtEl>
                                          <p:spTgt spid="22"/>
                                        </p:tgtEl>
                                        <p:attrNameLst>
                                          <p:attrName>ppt_h</p:attrName>
                                        </p:attrNameLst>
                                      </p:cBhvr>
                                      <p:tavLst>
                                        <p:tav tm="0">
                                          <p:val>
                                            <p:strVal val="#ppt_h*0.01"/>
                                          </p:val>
                                        </p:tav>
                                        <p:tav tm="100000">
                                          <p:val>
                                            <p:strVal val="#ppt_h"/>
                                          </p:val>
                                        </p:tav>
                                      </p:tavLst>
                                    </p:anim>
                                    <p:anim calcmode="lin" valueType="num">
                                      <p:cBhvr>
                                        <p:cTn id="9" dur="500" fill="hold"/>
                                        <p:tgtEl>
                                          <p:spTgt spid="22"/>
                                        </p:tgtEl>
                                        <p:attrNameLst>
                                          <p:attrName>ppt_x</p:attrName>
                                        </p:attrNameLst>
                                      </p:cBhvr>
                                      <p:tavLst>
                                        <p:tav tm="0">
                                          <p:val>
                                            <p:strVal val="#ppt_x"/>
                                          </p:val>
                                        </p:tav>
                                        <p:tav tm="100000">
                                          <p:val>
                                            <p:strVal val="#ppt_x"/>
                                          </p:val>
                                        </p:tav>
                                      </p:tavLst>
                                    </p:anim>
                                    <p:anim calcmode="lin" valueType="num">
                                      <p:cBhvr>
                                        <p:cTn id="10" dur="500" fill="hold"/>
                                        <p:tgtEl>
                                          <p:spTgt spid="22"/>
                                        </p:tgtEl>
                                        <p:attrNameLst>
                                          <p:attrName>ppt_y</p:attrName>
                                        </p:attrNameLst>
                                      </p:cBhvr>
                                      <p:tavLst>
                                        <p:tav tm="0">
                                          <p:val>
                                            <p:strVal val="#ppt_h+1"/>
                                          </p:val>
                                        </p:tav>
                                        <p:tav tm="100000">
                                          <p:val>
                                            <p:strVal val="#ppt_y"/>
                                          </p:val>
                                        </p:tav>
                                      </p:tavLst>
                                    </p:anim>
                                    <p:animEffect transition="in" filter="fade">
                                      <p:cBhvr>
                                        <p:cTn id="11" dur="500"/>
                                        <p:tgtEl>
                                          <p:spTgt spid="22"/>
                                        </p:tgtEl>
                                      </p:cBhvr>
                                    </p:animEffect>
                                  </p:childTnLst>
                                </p:cTn>
                              </p:par>
                            </p:childTnLst>
                          </p:cTn>
                        </p:par>
                      </p:childTnLst>
                    </p:cTn>
                  </p:par>
                  <p:par>
                    <p:cTn id="12" fill="hold">
                      <p:stCondLst>
                        <p:cond delay="indefinite"/>
                      </p:stCondLst>
                      <p:childTnLst>
                        <p:par>
                          <p:cTn id="13" fill="hold">
                            <p:stCondLst>
                              <p:cond delay="0"/>
                            </p:stCondLst>
                            <p:childTnLst>
                              <p:par>
                                <p:cTn id="14" presetID="58" presetClass="entr" presetSubtype="0" accel="100000" fill="hold" grpId="0" nodeType="clickEffect">
                                  <p:stCondLst>
                                    <p:cond delay="0"/>
                                  </p:stCondLst>
                                  <p:childTnLst>
                                    <p:set>
                                      <p:cBhvr>
                                        <p:cTn id="15" dur="1" fill="hold">
                                          <p:stCondLst>
                                            <p:cond delay="0"/>
                                          </p:stCondLst>
                                        </p:cTn>
                                        <p:tgtEl>
                                          <p:spTgt spid="23"/>
                                        </p:tgtEl>
                                        <p:attrNameLst>
                                          <p:attrName>style.visibility</p:attrName>
                                        </p:attrNameLst>
                                      </p:cBhvr>
                                      <p:to>
                                        <p:strVal val="visible"/>
                                      </p:to>
                                    </p:set>
                                    <p:anim calcmode="lin" valueType="num">
                                      <p:cBhvr>
                                        <p:cTn id="16" dur="500" fill="hold"/>
                                        <p:tgtEl>
                                          <p:spTgt spid="23"/>
                                        </p:tgtEl>
                                        <p:attrNameLst>
                                          <p:attrName>ppt_w</p:attrName>
                                        </p:attrNameLst>
                                      </p:cBhvr>
                                      <p:tavLst>
                                        <p:tav tm="0">
                                          <p:val>
                                            <p:strVal val="#ppt_w*2.5"/>
                                          </p:val>
                                        </p:tav>
                                        <p:tav tm="100000">
                                          <p:val>
                                            <p:strVal val="#ppt_w"/>
                                          </p:val>
                                        </p:tav>
                                      </p:tavLst>
                                    </p:anim>
                                    <p:anim calcmode="lin" valueType="num">
                                      <p:cBhvr>
                                        <p:cTn id="17" dur="500" fill="hold"/>
                                        <p:tgtEl>
                                          <p:spTgt spid="23"/>
                                        </p:tgtEl>
                                        <p:attrNameLst>
                                          <p:attrName>ppt_h</p:attrName>
                                        </p:attrNameLst>
                                      </p:cBhvr>
                                      <p:tavLst>
                                        <p:tav tm="0">
                                          <p:val>
                                            <p:strVal val="#ppt_h*0.01"/>
                                          </p:val>
                                        </p:tav>
                                        <p:tav tm="100000">
                                          <p:val>
                                            <p:strVal val="#ppt_h"/>
                                          </p:val>
                                        </p:tav>
                                      </p:tavLst>
                                    </p:anim>
                                    <p:anim calcmode="lin" valueType="num">
                                      <p:cBhvr>
                                        <p:cTn id="18" dur="500" fill="hold"/>
                                        <p:tgtEl>
                                          <p:spTgt spid="23"/>
                                        </p:tgtEl>
                                        <p:attrNameLst>
                                          <p:attrName>ppt_x</p:attrName>
                                        </p:attrNameLst>
                                      </p:cBhvr>
                                      <p:tavLst>
                                        <p:tav tm="0">
                                          <p:val>
                                            <p:strVal val="#ppt_x"/>
                                          </p:val>
                                        </p:tav>
                                        <p:tav tm="100000">
                                          <p:val>
                                            <p:strVal val="#ppt_x"/>
                                          </p:val>
                                        </p:tav>
                                      </p:tavLst>
                                    </p:anim>
                                    <p:anim calcmode="lin" valueType="num">
                                      <p:cBhvr>
                                        <p:cTn id="19" dur="500" fill="hold"/>
                                        <p:tgtEl>
                                          <p:spTgt spid="23"/>
                                        </p:tgtEl>
                                        <p:attrNameLst>
                                          <p:attrName>ppt_y</p:attrName>
                                        </p:attrNameLst>
                                      </p:cBhvr>
                                      <p:tavLst>
                                        <p:tav tm="0">
                                          <p:val>
                                            <p:strVal val="#ppt_h+1"/>
                                          </p:val>
                                        </p:tav>
                                        <p:tav tm="100000">
                                          <p:val>
                                            <p:strVal val="#ppt_y"/>
                                          </p:val>
                                        </p:tav>
                                      </p:tavLst>
                                    </p:anim>
                                    <p:animEffect transition="in" filter="fade">
                                      <p:cBhvr>
                                        <p:cTn id="20" dur="500"/>
                                        <p:tgtEl>
                                          <p:spTgt spid="23"/>
                                        </p:tgtEl>
                                      </p:cBhvr>
                                    </p:animEffect>
                                  </p:childTnLst>
                                </p:cTn>
                              </p:par>
                            </p:childTnLst>
                          </p:cTn>
                        </p:par>
                      </p:childTnLst>
                    </p:cTn>
                  </p:par>
                  <p:par>
                    <p:cTn id="21" fill="hold">
                      <p:stCondLst>
                        <p:cond delay="indefinite"/>
                      </p:stCondLst>
                      <p:childTnLst>
                        <p:par>
                          <p:cTn id="22" fill="hold">
                            <p:stCondLst>
                              <p:cond delay="0"/>
                            </p:stCondLst>
                            <p:childTnLst>
                              <p:par>
                                <p:cTn id="23" presetID="58" presetClass="entr" presetSubtype="0" accel="100000" fill="hold" grpId="0" nodeType="click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p:cTn id="25" dur="500" fill="hold"/>
                                        <p:tgtEl>
                                          <p:spTgt spid="24"/>
                                        </p:tgtEl>
                                        <p:attrNameLst>
                                          <p:attrName>ppt_w</p:attrName>
                                        </p:attrNameLst>
                                      </p:cBhvr>
                                      <p:tavLst>
                                        <p:tav tm="0">
                                          <p:val>
                                            <p:strVal val="#ppt_w*2.5"/>
                                          </p:val>
                                        </p:tav>
                                        <p:tav tm="100000">
                                          <p:val>
                                            <p:strVal val="#ppt_w"/>
                                          </p:val>
                                        </p:tav>
                                      </p:tavLst>
                                    </p:anim>
                                    <p:anim calcmode="lin" valueType="num">
                                      <p:cBhvr>
                                        <p:cTn id="26" dur="500" fill="hold"/>
                                        <p:tgtEl>
                                          <p:spTgt spid="24"/>
                                        </p:tgtEl>
                                        <p:attrNameLst>
                                          <p:attrName>ppt_h</p:attrName>
                                        </p:attrNameLst>
                                      </p:cBhvr>
                                      <p:tavLst>
                                        <p:tav tm="0">
                                          <p:val>
                                            <p:strVal val="#ppt_h*0.01"/>
                                          </p:val>
                                        </p:tav>
                                        <p:tav tm="100000">
                                          <p:val>
                                            <p:strVal val="#ppt_h"/>
                                          </p:val>
                                        </p:tav>
                                      </p:tavLst>
                                    </p:anim>
                                    <p:anim calcmode="lin" valueType="num">
                                      <p:cBhvr>
                                        <p:cTn id="27" dur="500" fill="hold"/>
                                        <p:tgtEl>
                                          <p:spTgt spid="24"/>
                                        </p:tgtEl>
                                        <p:attrNameLst>
                                          <p:attrName>ppt_x</p:attrName>
                                        </p:attrNameLst>
                                      </p:cBhvr>
                                      <p:tavLst>
                                        <p:tav tm="0">
                                          <p:val>
                                            <p:strVal val="#ppt_x"/>
                                          </p:val>
                                        </p:tav>
                                        <p:tav tm="100000">
                                          <p:val>
                                            <p:strVal val="#ppt_x"/>
                                          </p:val>
                                        </p:tav>
                                      </p:tavLst>
                                    </p:anim>
                                    <p:anim calcmode="lin" valueType="num">
                                      <p:cBhvr>
                                        <p:cTn id="28" dur="500" fill="hold"/>
                                        <p:tgtEl>
                                          <p:spTgt spid="24"/>
                                        </p:tgtEl>
                                        <p:attrNameLst>
                                          <p:attrName>ppt_y</p:attrName>
                                        </p:attrNameLst>
                                      </p:cBhvr>
                                      <p:tavLst>
                                        <p:tav tm="0">
                                          <p:val>
                                            <p:strVal val="#ppt_h+1"/>
                                          </p:val>
                                        </p:tav>
                                        <p:tav tm="100000">
                                          <p:val>
                                            <p:strVal val="#ppt_y"/>
                                          </p:val>
                                        </p:tav>
                                      </p:tavLst>
                                    </p:anim>
                                    <p:animEffect transition="in" filter="fade">
                                      <p:cBhvr>
                                        <p:cTn id="29" dur="500"/>
                                        <p:tgtEl>
                                          <p:spTgt spid="24"/>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lum contrast="36000"/>
          </a:blip>
          <a:stretch>
            <a:fillRect/>
          </a:stretch>
        </p:blipFill>
        <p:spPr>
          <a:xfrm>
            <a:off x="-36000" y="3215814"/>
            <a:ext cx="9216000" cy="3685118"/>
          </a:xfrm>
          <a:prstGeom prst="rect">
            <a:avLst/>
          </a:prstGeom>
        </p:spPr>
      </p:pic>
      <p:grpSp>
        <p:nvGrpSpPr>
          <p:cNvPr id="24" name="Group 23"/>
          <p:cNvGrpSpPr/>
          <p:nvPr/>
        </p:nvGrpSpPr>
        <p:grpSpPr>
          <a:xfrm>
            <a:off x="40759" y="-238958"/>
            <a:ext cx="10027174" cy="3539437"/>
            <a:chOff x="40759" y="-238958"/>
            <a:chExt cx="10027174" cy="3539437"/>
          </a:xfrm>
        </p:grpSpPr>
        <p:sp>
          <p:nvSpPr>
            <p:cNvPr id="9" name="TextBox 8"/>
            <p:cNvSpPr txBox="1"/>
            <p:nvPr/>
          </p:nvSpPr>
          <p:spPr>
            <a:xfrm>
              <a:off x="40759" y="-238958"/>
              <a:ext cx="3701510" cy="1200329"/>
            </a:xfrm>
            <a:prstGeom prst="rect">
              <a:avLst/>
            </a:prstGeom>
            <a:noFill/>
          </p:spPr>
          <p:txBody>
            <a:bodyPr wrap="square" rtlCol="0">
              <a:spAutoFit/>
            </a:bodyPr>
            <a:lstStyle/>
            <a:p>
              <a:r>
                <a:rPr lang="en-US" sz="7200" spc="-300" dirty="0" smtClean="0">
                  <a:latin typeface="Capture it"/>
                  <a:cs typeface="Capture it"/>
                </a:rPr>
                <a:t>Satan</a:t>
              </a:r>
            </a:p>
          </p:txBody>
        </p:sp>
        <p:sp>
          <p:nvSpPr>
            <p:cNvPr id="11" name="TextBox 10"/>
            <p:cNvSpPr txBox="1"/>
            <p:nvPr/>
          </p:nvSpPr>
          <p:spPr>
            <a:xfrm>
              <a:off x="108491" y="1481528"/>
              <a:ext cx="5032532" cy="707886"/>
            </a:xfrm>
            <a:prstGeom prst="rect">
              <a:avLst/>
            </a:prstGeom>
            <a:noFill/>
          </p:spPr>
          <p:txBody>
            <a:bodyPr wrap="square" rtlCol="0">
              <a:spAutoFit/>
            </a:bodyPr>
            <a:lstStyle/>
            <a:p>
              <a:r>
                <a:rPr lang="en-US" sz="4000" dirty="0" smtClean="0">
                  <a:latin typeface="Capture it"/>
                  <a:cs typeface="Capture it"/>
                </a:rPr>
                <a:t>STRATEGIES to</a:t>
              </a:r>
            </a:p>
          </p:txBody>
        </p:sp>
        <p:sp>
          <p:nvSpPr>
            <p:cNvPr id="13" name="TextBox 12"/>
            <p:cNvSpPr txBox="1"/>
            <p:nvPr/>
          </p:nvSpPr>
          <p:spPr>
            <a:xfrm>
              <a:off x="2573948" y="148165"/>
              <a:ext cx="5032532" cy="707886"/>
            </a:xfrm>
            <a:prstGeom prst="rect">
              <a:avLst/>
            </a:prstGeom>
            <a:noFill/>
          </p:spPr>
          <p:txBody>
            <a:bodyPr wrap="square" rtlCol="0">
              <a:spAutoFit/>
            </a:bodyPr>
            <a:lstStyle/>
            <a:p>
              <a:r>
                <a:rPr lang="en-US" sz="4000" dirty="0" smtClean="0">
                  <a:latin typeface="Capture it"/>
                  <a:cs typeface="Capture it"/>
                </a:rPr>
                <a:t>USES</a:t>
              </a:r>
            </a:p>
          </p:txBody>
        </p:sp>
        <p:sp>
          <p:nvSpPr>
            <p:cNvPr id="14" name="TextBox 13"/>
            <p:cNvSpPr txBox="1"/>
            <p:nvPr/>
          </p:nvSpPr>
          <p:spPr>
            <a:xfrm>
              <a:off x="40761" y="579764"/>
              <a:ext cx="9993308" cy="1107996"/>
            </a:xfrm>
            <a:prstGeom prst="rect">
              <a:avLst/>
            </a:prstGeom>
            <a:noFill/>
          </p:spPr>
          <p:txBody>
            <a:bodyPr wrap="square" rtlCol="0">
              <a:spAutoFit/>
            </a:bodyPr>
            <a:lstStyle/>
            <a:p>
              <a:r>
                <a:rPr lang="en-US" sz="6600" spc="-300" dirty="0" smtClean="0">
                  <a:latin typeface="Capture it"/>
                  <a:cs typeface="Capture it"/>
                </a:rPr>
                <a:t>VARIED &amp; PERSISTENT </a:t>
              </a:r>
            </a:p>
          </p:txBody>
        </p:sp>
        <p:sp>
          <p:nvSpPr>
            <p:cNvPr id="15" name="TextBox 14"/>
            <p:cNvSpPr txBox="1"/>
            <p:nvPr/>
          </p:nvSpPr>
          <p:spPr>
            <a:xfrm>
              <a:off x="74625" y="1837345"/>
              <a:ext cx="9993308" cy="1107996"/>
            </a:xfrm>
            <a:prstGeom prst="rect">
              <a:avLst/>
            </a:prstGeom>
            <a:noFill/>
          </p:spPr>
          <p:txBody>
            <a:bodyPr wrap="square" rtlCol="0">
              <a:spAutoFit/>
            </a:bodyPr>
            <a:lstStyle/>
            <a:p>
              <a:r>
                <a:rPr lang="en-US" sz="6600" spc="-300" dirty="0" smtClean="0">
                  <a:latin typeface="Capture it"/>
                  <a:cs typeface="Capture it"/>
                </a:rPr>
                <a:t>Paralyze </a:t>
              </a:r>
            </a:p>
          </p:txBody>
        </p:sp>
        <p:sp>
          <p:nvSpPr>
            <p:cNvPr id="17" name="TextBox 16"/>
            <p:cNvSpPr txBox="1"/>
            <p:nvPr/>
          </p:nvSpPr>
          <p:spPr>
            <a:xfrm>
              <a:off x="40762" y="2592593"/>
              <a:ext cx="5032532" cy="707886"/>
            </a:xfrm>
            <a:prstGeom prst="rect">
              <a:avLst/>
            </a:prstGeom>
            <a:noFill/>
          </p:spPr>
          <p:txBody>
            <a:bodyPr wrap="square" rtlCol="0">
              <a:spAutoFit/>
            </a:bodyPr>
            <a:lstStyle/>
            <a:p>
              <a:r>
                <a:rPr lang="en-US" sz="4000" dirty="0" smtClean="0">
                  <a:latin typeface="Capture it"/>
                  <a:cs typeface="Capture it"/>
                </a:rPr>
                <a:t>Our work for GOD</a:t>
              </a:r>
            </a:p>
          </p:txBody>
        </p:sp>
      </p:grpSp>
      <p:sp>
        <p:nvSpPr>
          <p:cNvPr id="18" name="TextBox 17"/>
          <p:cNvSpPr txBox="1"/>
          <p:nvPr/>
        </p:nvSpPr>
        <p:spPr>
          <a:xfrm>
            <a:off x="227250" y="6040018"/>
            <a:ext cx="4913773" cy="707886"/>
          </a:xfrm>
          <a:prstGeom prst="rect">
            <a:avLst/>
          </a:prstGeom>
          <a:solidFill>
            <a:schemeClr val="tx1">
              <a:alpha val="71000"/>
            </a:schemeClr>
          </a:solidFill>
          <a:ln>
            <a:noFill/>
          </a:ln>
        </p:spPr>
        <p:txBody>
          <a:bodyPr wrap="square" rtlCol="0">
            <a:spAutoFit/>
          </a:bodyPr>
          <a:lstStyle/>
          <a:p>
            <a:r>
              <a:rPr lang="en-US" sz="4000" spc="300" dirty="0" smtClean="0">
                <a:solidFill>
                  <a:schemeClr val="bg1"/>
                </a:solidFill>
                <a:latin typeface="Capture it"/>
                <a:cs typeface="Capture it"/>
              </a:rPr>
              <a:t>Main Idea: Ezra 4</a:t>
            </a:r>
            <a:endParaRPr lang="en-US" sz="4000" spc="300" dirty="0">
              <a:solidFill>
                <a:schemeClr val="bg1"/>
              </a:solidFill>
              <a:latin typeface="Capture it"/>
              <a:cs typeface="Capture it"/>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nodeType="click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randombar(horizontal)">
                                      <p:cBhvr>
                                        <p:cTn id="11"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lum contrast="36000"/>
          </a:blip>
          <a:stretch>
            <a:fillRect/>
          </a:stretch>
        </p:blipFill>
        <p:spPr>
          <a:xfrm>
            <a:off x="-36000" y="3215814"/>
            <a:ext cx="9216000" cy="3685118"/>
          </a:xfrm>
          <a:prstGeom prst="rect">
            <a:avLst/>
          </a:prstGeom>
        </p:spPr>
      </p:pic>
      <p:grpSp>
        <p:nvGrpSpPr>
          <p:cNvPr id="23" name="Group 22"/>
          <p:cNvGrpSpPr/>
          <p:nvPr/>
        </p:nvGrpSpPr>
        <p:grpSpPr>
          <a:xfrm>
            <a:off x="125423" y="31361"/>
            <a:ext cx="8460661" cy="3215005"/>
            <a:chOff x="125423" y="31361"/>
            <a:chExt cx="8460661" cy="3215005"/>
          </a:xfrm>
        </p:grpSpPr>
        <p:sp>
          <p:nvSpPr>
            <p:cNvPr id="16" name="TextBox 15"/>
            <p:cNvSpPr txBox="1"/>
            <p:nvPr/>
          </p:nvSpPr>
          <p:spPr>
            <a:xfrm>
              <a:off x="125423" y="1385786"/>
              <a:ext cx="8460661" cy="1400383"/>
            </a:xfrm>
            <a:prstGeom prst="rect">
              <a:avLst/>
            </a:prstGeom>
            <a:noFill/>
          </p:spPr>
          <p:txBody>
            <a:bodyPr wrap="square" rtlCol="0">
              <a:spAutoFit/>
            </a:bodyPr>
            <a:lstStyle/>
            <a:p>
              <a:r>
                <a:rPr lang="en-US" sz="8500" spc="-300" dirty="0" smtClean="0">
                  <a:latin typeface="Capture it"/>
                  <a:cs typeface="Capture it"/>
                </a:rPr>
                <a:t>wages war</a:t>
              </a:r>
              <a:endParaRPr lang="en-US" sz="8500" spc="-300" dirty="0">
                <a:latin typeface="Capture it"/>
                <a:cs typeface="Capture it"/>
              </a:endParaRPr>
            </a:p>
          </p:txBody>
        </p:sp>
        <p:grpSp>
          <p:nvGrpSpPr>
            <p:cNvPr id="21" name="Group 20"/>
            <p:cNvGrpSpPr/>
            <p:nvPr/>
          </p:nvGrpSpPr>
          <p:grpSpPr>
            <a:xfrm>
              <a:off x="125423" y="31361"/>
              <a:ext cx="6286743" cy="3215005"/>
              <a:chOff x="125423" y="31361"/>
              <a:chExt cx="6286743" cy="3215005"/>
            </a:xfrm>
          </p:grpSpPr>
          <p:sp>
            <p:nvSpPr>
              <p:cNvPr id="8" name="TextBox 7"/>
              <p:cNvSpPr txBox="1"/>
              <p:nvPr/>
            </p:nvSpPr>
            <p:spPr>
              <a:xfrm>
                <a:off x="125424" y="31361"/>
                <a:ext cx="5032532" cy="707886"/>
              </a:xfrm>
              <a:prstGeom prst="rect">
                <a:avLst/>
              </a:prstGeom>
              <a:noFill/>
            </p:spPr>
            <p:txBody>
              <a:bodyPr wrap="square" rtlCol="0">
                <a:spAutoFit/>
              </a:bodyPr>
              <a:lstStyle/>
              <a:p>
                <a:r>
                  <a:rPr lang="en-US" sz="4000" dirty="0" smtClean="0">
                    <a:latin typeface="Capture it"/>
                    <a:cs typeface="Capture it"/>
                  </a:rPr>
                  <a:t>As God’s people </a:t>
                </a:r>
              </a:p>
            </p:txBody>
          </p:sp>
          <p:sp>
            <p:nvSpPr>
              <p:cNvPr id="14" name="TextBox 13"/>
              <p:cNvSpPr txBox="1"/>
              <p:nvPr/>
            </p:nvSpPr>
            <p:spPr>
              <a:xfrm>
                <a:off x="125424" y="408145"/>
                <a:ext cx="5032532" cy="707886"/>
              </a:xfrm>
              <a:prstGeom prst="rect">
                <a:avLst/>
              </a:prstGeom>
              <a:noFill/>
            </p:spPr>
            <p:txBody>
              <a:bodyPr wrap="square" rtlCol="0">
                <a:spAutoFit/>
              </a:bodyPr>
              <a:lstStyle/>
              <a:p>
                <a:r>
                  <a:rPr lang="en-US" sz="4000" dirty="0" smtClean="0">
                    <a:latin typeface="Capture it"/>
                    <a:cs typeface="Capture it"/>
                  </a:rPr>
                  <a:t>do we know </a:t>
                </a:r>
              </a:p>
            </p:txBody>
          </p:sp>
          <p:sp>
            <p:nvSpPr>
              <p:cNvPr id="15" name="TextBox 14"/>
              <p:cNvSpPr txBox="1"/>
              <p:nvPr/>
            </p:nvSpPr>
            <p:spPr>
              <a:xfrm>
                <a:off x="125423" y="650033"/>
                <a:ext cx="6286743" cy="1400383"/>
              </a:xfrm>
              <a:prstGeom prst="rect">
                <a:avLst/>
              </a:prstGeom>
              <a:noFill/>
            </p:spPr>
            <p:txBody>
              <a:bodyPr wrap="square" rtlCol="0">
                <a:spAutoFit/>
              </a:bodyPr>
              <a:lstStyle/>
              <a:p>
                <a:r>
                  <a:rPr lang="en-US" sz="8500" spc="-300" dirty="0" smtClean="0">
                    <a:latin typeface="Capture it"/>
                    <a:cs typeface="Capture it"/>
                  </a:rPr>
                  <a:t>how Satan </a:t>
                </a:r>
              </a:p>
            </p:txBody>
          </p:sp>
          <p:sp>
            <p:nvSpPr>
              <p:cNvPr id="17" name="TextBox 16"/>
              <p:cNvSpPr txBox="1"/>
              <p:nvPr/>
            </p:nvSpPr>
            <p:spPr>
              <a:xfrm>
                <a:off x="125424" y="2538480"/>
                <a:ext cx="5032532" cy="707886"/>
              </a:xfrm>
              <a:prstGeom prst="rect">
                <a:avLst/>
              </a:prstGeom>
              <a:noFill/>
            </p:spPr>
            <p:txBody>
              <a:bodyPr wrap="square" rtlCol="0">
                <a:spAutoFit/>
              </a:bodyPr>
              <a:lstStyle/>
              <a:p>
                <a:r>
                  <a:rPr lang="en-US" sz="4000" dirty="0">
                    <a:latin typeface="Capture it"/>
                    <a:cs typeface="Capture it"/>
                  </a:rPr>
                  <a:t>a</a:t>
                </a:r>
                <a:r>
                  <a:rPr lang="en-US" sz="4000" dirty="0" smtClean="0">
                    <a:latin typeface="Capture it"/>
                    <a:cs typeface="Capture it"/>
                  </a:rPr>
                  <a:t>gainst us?</a:t>
                </a:r>
              </a:p>
            </p:txBody>
          </p:sp>
        </p:grpSp>
      </p:grpSp>
      <p:grpSp>
        <p:nvGrpSpPr>
          <p:cNvPr id="22" name="Group 21"/>
          <p:cNvGrpSpPr/>
          <p:nvPr/>
        </p:nvGrpSpPr>
        <p:grpSpPr>
          <a:xfrm>
            <a:off x="5758151" y="257084"/>
            <a:ext cx="3734917" cy="2975778"/>
            <a:chOff x="5758151" y="257084"/>
            <a:chExt cx="3734917" cy="2975778"/>
          </a:xfrm>
        </p:grpSpPr>
        <p:sp>
          <p:nvSpPr>
            <p:cNvPr id="10" name="TextBox 9"/>
            <p:cNvSpPr txBox="1"/>
            <p:nvPr/>
          </p:nvSpPr>
          <p:spPr>
            <a:xfrm rot="178128">
              <a:off x="5758151" y="257084"/>
              <a:ext cx="3734917" cy="1631216"/>
            </a:xfrm>
            <a:prstGeom prst="rect">
              <a:avLst/>
            </a:prstGeom>
            <a:noFill/>
          </p:spPr>
          <p:txBody>
            <a:bodyPr wrap="square" rtlCol="0">
              <a:spAutoFit/>
            </a:bodyPr>
            <a:lstStyle/>
            <a:p>
              <a:pPr algn="ctr"/>
              <a:r>
                <a:rPr lang="en-US" sz="2500" dirty="0" smtClean="0">
                  <a:latin typeface="DK Lemon Yellow Sun"/>
                  <a:cs typeface="DK Lemon Yellow Sun"/>
                </a:rPr>
                <a:t>Are you aware </a:t>
              </a:r>
            </a:p>
            <a:p>
              <a:pPr algn="ctr"/>
              <a:r>
                <a:rPr lang="en-US" sz="2500" dirty="0" smtClean="0">
                  <a:latin typeface="DK Lemon Yellow Sun"/>
                  <a:cs typeface="DK Lemon Yellow Sun"/>
                </a:rPr>
                <a:t>of the opposition </a:t>
              </a:r>
            </a:p>
            <a:p>
              <a:pPr algn="ctr"/>
              <a:r>
                <a:rPr lang="en-US" sz="2500" dirty="0" smtClean="0">
                  <a:latin typeface="DK Lemon Yellow Sun"/>
                  <a:cs typeface="DK Lemon Yellow Sun"/>
                </a:rPr>
                <a:t>you </a:t>
              </a:r>
              <a:r>
                <a:rPr lang="en-US" sz="2500" i="1" u="sng" dirty="0" smtClean="0">
                  <a:latin typeface="DK Lemon Yellow Sun"/>
                  <a:cs typeface="DK Lemon Yellow Sun"/>
                </a:rPr>
                <a:t>really</a:t>
              </a:r>
              <a:r>
                <a:rPr lang="en-US" sz="2500" dirty="0" smtClean="0">
                  <a:latin typeface="DK Lemon Yellow Sun"/>
                  <a:cs typeface="DK Lemon Yellow Sun"/>
                </a:rPr>
                <a:t> face </a:t>
              </a:r>
            </a:p>
            <a:p>
              <a:pPr algn="ctr"/>
              <a:r>
                <a:rPr lang="en-US" sz="2500" dirty="0" smtClean="0">
                  <a:latin typeface="DK Lemon Yellow Sun"/>
                  <a:cs typeface="DK Lemon Yellow Sun"/>
                </a:rPr>
                <a:t>in doing God’s work?</a:t>
              </a:r>
            </a:p>
          </p:txBody>
        </p:sp>
        <p:pic>
          <p:nvPicPr>
            <p:cNvPr id="12" name="Picture 11"/>
            <p:cNvPicPr>
              <a:picLocks noChangeAspect="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719678" y="1792862"/>
              <a:ext cx="1440000" cy="1440000"/>
            </a:xfrm>
            <a:prstGeom prst="rect">
              <a:avLst/>
            </a:prstGeom>
          </p:spPr>
        </p:pic>
        <p:pic>
          <p:nvPicPr>
            <p:cNvPr id="18" name="Picture 17"/>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20813883">
              <a:off x="7116965" y="1709813"/>
              <a:ext cx="1080000" cy="1080000"/>
            </a:xfrm>
            <a:prstGeom prst="rect">
              <a:avLst/>
            </a:prstGeom>
          </p:spPr>
        </p:pic>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down)">
                                      <p:cBhvr>
                                        <p:cTn id="7" dur="580">
                                          <p:stCondLst>
                                            <p:cond delay="0"/>
                                          </p:stCondLst>
                                        </p:cTn>
                                        <p:tgtEl>
                                          <p:spTgt spid="22"/>
                                        </p:tgtEl>
                                      </p:cBhvr>
                                    </p:animEffect>
                                    <p:anim calcmode="lin" valueType="num">
                                      <p:cBhvr>
                                        <p:cTn id="8"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13" dur="26">
                                          <p:stCondLst>
                                            <p:cond delay="650"/>
                                          </p:stCondLst>
                                        </p:cTn>
                                        <p:tgtEl>
                                          <p:spTgt spid="22"/>
                                        </p:tgtEl>
                                      </p:cBhvr>
                                      <p:to x="100000" y="60000"/>
                                    </p:animScale>
                                    <p:animScale>
                                      <p:cBhvr>
                                        <p:cTn id="14" dur="166" decel="50000">
                                          <p:stCondLst>
                                            <p:cond delay="676"/>
                                          </p:stCondLst>
                                        </p:cTn>
                                        <p:tgtEl>
                                          <p:spTgt spid="22"/>
                                        </p:tgtEl>
                                      </p:cBhvr>
                                      <p:to x="100000" y="100000"/>
                                    </p:animScale>
                                    <p:animScale>
                                      <p:cBhvr>
                                        <p:cTn id="15" dur="26">
                                          <p:stCondLst>
                                            <p:cond delay="1312"/>
                                          </p:stCondLst>
                                        </p:cTn>
                                        <p:tgtEl>
                                          <p:spTgt spid="22"/>
                                        </p:tgtEl>
                                      </p:cBhvr>
                                      <p:to x="100000" y="80000"/>
                                    </p:animScale>
                                    <p:animScale>
                                      <p:cBhvr>
                                        <p:cTn id="16" dur="166" decel="50000">
                                          <p:stCondLst>
                                            <p:cond delay="1338"/>
                                          </p:stCondLst>
                                        </p:cTn>
                                        <p:tgtEl>
                                          <p:spTgt spid="22"/>
                                        </p:tgtEl>
                                      </p:cBhvr>
                                      <p:to x="100000" y="100000"/>
                                    </p:animScale>
                                    <p:animScale>
                                      <p:cBhvr>
                                        <p:cTn id="17" dur="26">
                                          <p:stCondLst>
                                            <p:cond delay="1642"/>
                                          </p:stCondLst>
                                        </p:cTn>
                                        <p:tgtEl>
                                          <p:spTgt spid="22"/>
                                        </p:tgtEl>
                                      </p:cBhvr>
                                      <p:to x="100000" y="90000"/>
                                    </p:animScale>
                                    <p:animScale>
                                      <p:cBhvr>
                                        <p:cTn id="18" dur="166" decel="50000">
                                          <p:stCondLst>
                                            <p:cond delay="1668"/>
                                          </p:stCondLst>
                                        </p:cTn>
                                        <p:tgtEl>
                                          <p:spTgt spid="22"/>
                                        </p:tgtEl>
                                      </p:cBhvr>
                                      <p:to x="100000" y="100000"/>
                                    </p:animScale>
                                    <p:animScale>
                                      <p:cBhvr>
                                        <p:cTn id="19" dur="26">
                                          <p:stCondLst>
                                            <p:cond delay="1808"/>
                                          </p:stCondLst>
                                        </p:cTn>
                                        <p:tgtEl>
                                          <p:spTgt spid="22"/>
                                        </p:tgtEl>
                                      </p:cBhvr>
                                      <p:to x="100000" y="95000"/>
                                    </p:animScale>
                                    <p:animScale>
                                      <p:cBhvr>
                                        <p:cTn id="20" dur="166" decel="50000">
                                          <p:stCondLst>
                                            <p:cond delay="1834"/>
                                          </p:stCondLst>
                                        </p:cTn>
                                        <p:tgtEl>
                                          <p:spTgt spid="2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dissolve">
                                      <p:cBhvr>
                                        <p:cTn id="2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40759" y="-238958"/>
            <a:ext cx="3701510" cy="1200329"/>
          </a:xfrm>
          <a:prstGeom prst="rect">
            <a:avLst/>
          </a:prstGeom>
          <a:noFill/>
        </p:spPr>
        <p:txBody>
          <a:bodyPr wrap="square" rtlCol="0">
            <a:spAutoFit/>
          </a:bodyPr>
          <a:lstStyle/>
          <a:p>
            <a:r>
              <a:rPr lang="en-US" sz="7200" spc="-300" dirty="0" smtClean="0">
                <a:latin typeface="Capture it"/>
                <a:cs typeface="Capture it"/>
              </a:rPr>
              <a:t>Satan</a:t>
            </a:r>
          </a:p>
        </p:txBody>
      </p:sp>
      <p:sp>
        <p:nvSpPr>
          <p:cNvPr id="21" name="TextBox 20"/>
          <p:cNvSpPr txBox="1"/>
          <p:nvPr/>
        </p:nvSpPr>
        <p:spPr>
          <a:xfrm>
            <a:off x="108491" y="1481528"/>
            <a:ext cx="5032532" cy="707886"/>
          </a:xfrm>
          <a:prstGeom prst="rect">
            <a:avLst/>
          </a:prstGeom>
          <a:noFill/>
        </p:spPr>
        <p:txBody>
          <a:bodyPr wrap="square" rtlCol="0">
            <a:spAutoFit/>
          </a:bodyPr>
          <a:lstStyle/>
          <a:p>
            <a:r>
              <a:rPr lang="en-US" sz="4000" dirty="0" smtClean="0">
                <a:latin typeface="Capture it"/>
                <a:cs typeface="Capture it"/>
              </a:rPr>
              <a:t>STRATEGIES to</a:t>
            </a:r>
          </a:p>
        </p:txBody>
      </p:sp>
      <p:sp>
        <p:nvSpPr>
          <p:cNvPr id="22" name="TextBox 21"/>
          <p:cNvSpPr txBox="1"/>
          <p:nvPr/>
        </p:nvSpPr>
        <p:spPr>
          <a:xfrm>
            <a:off x="2573948" y="148165"/>
            <a:ext cx="5032532" cy="707886"/>
          </a:xfrm>
          <a:prstGeom prst="rect">
            <a:avLst/>
          </a:prstGeom>
          <a:noFill/>
        </p:spPr>
        <p:txBody>
          <a:bodyPr wrap="square" rtlCol="0">
            <a:spAutoFit/>
          </a:bodyPr>
          <a:lstStyle/>
          <a:p>
            <a:r>
              <a:rPr lang="en-US" sz="4000" dirty="0" smtClean="0">
                <a:latin typeface="Capture it"/>
                <a:cs typeface="Capture it"/>
              </a:rPr>
              <a:t>USES</a:t>
            </a:r>
          </a:p>
        </p:txBody>
      </p:sp>
      <p:sp>
        <p:nvSpPr>
          <p:cNvPr id="23" name="TextBox 22"/>
          <p:cNvSpPr txBox="1"/>
          <p:nvPr/>
        </p:nvSpPr>
        <p:spPr>
          <a:xfrm>
            <a:off x="40761" y="579764"/>
            <a:ext cx="9993308" cy="1107996"/>
          </a:xfrm>
          <a:prstGeom prst="rect">
            <a:avLst/>
          </a:prstGeom>
          <a:noFill/>
        </p:spPr>
        <p:txBody>
          <a:bodyPr wrap="square" rtlCol="0">
            <a:spAutoFit/>
          </a:bodyPr>
          <a:lstStyle/>
          <a:p>
            <a:r>
              <a:rPr lang="en-US" sz="6600" spc="-300" dirty="0" smtClean="0">
                <a:latin typeface="Capture it"/>
                <a:cs typeface="Capture it"/>
              </a:rPr>
              <a:t>VARIED &amp; PERSISTENT </a:t>
            </a:r>
          </a:p>
        </p:txBody>
      </p:sp>
      <p:sp>
        <p:nvSpPr>
          <p:cNvPr id="24" name="TextBox 23"/>
          <p:cNvSpPr txBox="1"/>
          <p:nvPr/>
        </p:nvSpPr>
        <p:spPr>
          <a:xfrm>
            <a:off x="74625" y="1837345"/>
            <a:ext cx="9993308" cy="1107996"/>
          </a:xfrm>
          <a:prstGeom prst="rect">
            <a:avLst/>
          </a:prstGeom>
          <a:noFill/>
        </p:spPr>
        <p:txBody>
          <a:bodyPr wrap="square" rtlCol="0">
            <a:spAutoFit/>
          </a:bodyPr>
          <a:lstStyle/>
          <a:p>
            <a:r>
              <a:rPr lang="en-US" sz="6600" spc="-300" dirty="0" smtClean="0">
                <a:latin typeface="Capture it"/>
                <a:cs typeface="Capture it"/>
              </a:rPr>
              <a:t>Paralyze </a:t>
            </a:r>
          </a:p>
        </p:txBody>
      </p:sp>
      <p:sp>
        <p:nvSpPr>
          <p:cNvPr id="25" name="TextBox 24"/>
          <p:cNvSpPr txBox="1"/>
          <p:nvPr/>
        </p:nvSpPr>
        <p:spPr>
          <a:xfrm>
            <a:off x="40762" y="2592593"/>
            <a:ext cx="5032532" cy="707886"/>
          </a:xfrm>
          <a:prstGeom prst="rect">
            <a:avLst/>
          </a:prstGeom>
          <a:noFill/>
        </p:spPr>
        <p:txBody>
          <a:bodyPr wrap="square" rtlCol="0">
            <a:spAutoFit/>
          </a:bodyPr>
          <a:lstStyle/>
          <a:p>
            <a:r>
              <a:rPr lang="en-US" sz="4000" dirty="0" smtClean="0">
                <a:latin typeface="Capture it"/>
                <a:cs typeface="Capture it"/>
              </a:rPr>
              <a:t>Our work for GOD</a:t>
            </a:r>
          </a:p>
        </p:txBody>
      </p:sp>
      <p:pic>
        <p:nvPicPr>
          <p:cNvPr id="5" name="Picture 4"/>
          <p:cNvPicPr>
            <a:picLocks noChangeAspect="1"/>
          </p:cNvPicPr>
          <p:nvPr/>
        </p:nvPicPr>
        <p:blipFill>
          <a:blip r:embed="rId3">
            <a:lum contrast="36000"/>
          </a:blip>
          <a:stretch>
            <a:fillRect/>
          </a:stretch>
        </p:blipFill>
        <p:spPr>
          <a:xfrm>
            <a:off x="-36000" y="3215814"/>
            <a:ext cx="9216000" cy="3685118"/>
          </a:xfrm>
          <a:prstGeom prst="rect">
            <a:avLst/>
          </a:prstGeom>
        </p:spPr>
      </p:pic>
      <p:pic>
        <p:nvPicPr>
          <p:cNvPr id="16" name="Picture 15"/>
          <p:cNvPicPr>
            <a:picLocks noChangeAspect="1"/>
          </p:cNvPicPr>
          <p:nvPr/>
        </p:nvPicPr>
        <p:blipFill>
          <a:blip r:embed="rId4" cstate="screen">
            <a:duotone>
              <a:schemeClr val="bg1"/>
              <a:srgbClr val="FFF1C1"/>
            </a:duotone>
            <a:alphaModFix amt="93000"/>
            <a:extLst>
              <a:ext uri="{28A0092B-C50C-407E-A947-70E740481C1C}">
                <a14:useLocalDpi xmlns:a14="http://schemas.microsoft.com/office/drawing/2010/main"/>
              </a:ext>
            </a:extLst>
          </a:blip>
          <a:srcRect/>
          <a:stretch>
            <a:fillRect/>
          </a:stretch>
        </p:blipFill>
        <p:spPr>
          <a:xfrm>
            <a:off x="-36000" y="0"/>
            <a:ext cx="9216000" cy="6900932"/>
          </a:xfrm>
          <a:prstGeom prst="rect">
            <a:avLst/>
          </a:prstGeom>
        </p:spPr>
      </p:pic>
      <p:sp>
        <p:nvSpPr>
          <p:cNvPr id="4" name="TextBox 3"/>
          <p:cNvSpPr txBox="1"/>
          <p:nvPr/>
        </p:nvSpPr>
        <p:spPr>
          <a:xfrm rot="178128">
            <a:off x="3015488" y="2204913"/>
            <a:ext cx="5328390" cy="3416320"/>
          </a:xfrm>
          <a:prstGeom prst="rect">
            <a:avLst/>
          </a:prstGeom>
          <a:noFill/>
        </p:spPr>
        <p:txBody>
          <a:bodyPr wrap="square" rtlCol="0">
            <a:spAutoFit/>
          </a:bodyPr>
          <a:lstStyle/>
          <a:p>
            <a:r>
              <a:rPr lang="en-US" sz="2400" b="1" dirty="0">
                <a:latin typeface="DK Lemon Yellow Sun"/>
                <a:cs typeface="DK Lemon Yellow Sun"/>
              </a:rPr>
              <a:t>W</a:t>
            </a:r>
            <a:r>
              <a:rPr lang="en-US" sz="2400" b="1" dirty="0" smtClean="0">
                <a:latin typeface="DK Lemon Yellow Sun"/>
                <a:cs typeface="DK Lemon Yellow Sun"/>
              </a:rPr>
              <a:t>hat strategies is the enemy using</a:t>
            </a:r>
            <a:r>
              <a:rPr lang="en-US" sz="2400" dirty="0" smtClean="0">
                <a:latin typeface="DK Lemon Yellow Sun"/>
                <a:cs typeface="DK Lemon Yellow Sun"/>
              </a:rPr>
              <a:t> … </a:t>
            </a:r>
          </a:p>
          <a:p>
            <a:r>
              <a:rPr lang="en-US" sz="2400" dirty="0" smtClean="0">
                <a:latin typeface="DK Lemon Yellow Sun"/>
                <a:cs typeface="DK Lemon Yellow Sun"/>
              </a:rPr>
              <a:t>in your own life, in your local church, </a:t>
            </a:r>
          </a:p>
          <a:p>
            <a:r>
              <a:rPr lang="en-US" sz="2400" dirty="0" smtClean="0">
                <a:latin typeface="DK Lemon Yellow Sun"/>
                <a:cs typeface="DK Lemon Yellow Sun"/>
              </a:rPr>
              <a:t>or even the global church? </a:t>
            </a:r>
          </a:p>
          <a:p>
            <a:endParaRPr lang="en-US" sz="2400" dirty="0" smtClean="0">
              <a:latin typeface="DK Lemon Yellow Sun"/>
              <a:cs typeface="DK Lemon Yellow Sun"/>
            </a:endParaRPr>
          </a:p>
          <a:p>
            <a:r>
              <a:rPr lang="en-US" sz="2400" dirty="0" smtClean="0">
                <a:latin typeface="DK Lemon Yellow Sun"/>
                <a:cs typeface="DK Lemon Yellow Sun"/>
              </a:rPr>
              <a:t>Pray for the Lord’s deliverance </a:t>
            </a:r>
          </a:p>
          <a:p>
            <a:r>
              <a:rPr lang="en-US" sz="2400" dirty="0" smtClean="0">
                <a:latin typeface="DK Lemon Yellow Sun"/>
                <a:cs typeface="DK Lemon Yellow Sun"/>
              </a:rPr>
              <a:t>&amp; ask for a greater awareness of </a:t>
            </a:r>
          </a:p>
          <a:p>
            <a:r>
              <a:rPr lang="en-US" sz="2400" dirty="0" smtClean="0">
                <a:latin typeface="DK Lemon Yellow Sun"/>
                <a:cs typeface="DK Lemon Yellow Sun"/>
              </a:rPr>
              <a:t>the warfare waged against you </a:t>
            </a:r>
          </a:p>
          <a:p>
            <a:r>
              <a:rPr lang="en-US" sz="2400" dirty="0" smtClean="0">
                <a:latin typeface="DK Lemon Yellow Sun"/>
                <a:cs typeface="DK Lemon Yellow Sun"/>
              </a:rPr>
              <a:t>and the rest of God’s people. </a:t>
            </a:r>
          </a:p>
        </p:txBody>
      </p:sp>
      <p:grpSp>
        <p:nvGrpSpPr>
          <p:cNvPr id="19" name="Group 18"/>
          <p:cNvGrpSpPr/>
          <p:nvPr/>
        </p:nvGrpSpPr>
        <p:grpSpPr>
          <a:xfrm>
            <a:off x="6818820" y="4402843"/>
            <a:ext cx="1543289" cy="2474401"/>
            <a:chOff x="6653720" y="4402843"/>
            <a:chExt cx="1543289" cy="2474401"/>
          </a:xfrm>
        </p:grpSpPr>
        <p:pic>
          <p:nvPicPr>
            <p:cNvPr id="7" name="Picture 6"/>
            <p:cNvPicPr>
              <a:picLocks noChangeAspect="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6653720" y="5437244"/>
              <a:ext cx="1440000" cy="1440000"/>
            </a:xfrm>
            <a:prstGeom prst="rect">
              <a:avLst/>
            </a:prstGeom>
          </p:spPr>
        </p:pic>
        <p:pic>
          <p:nvPicPr>
            <p:cNvPr id="12" name="Picture 11"/>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20813883">
              <a:off x="7117009" y="4402843"/>
              <a:ext cx="1080000" cy="1080000"/>
            </a:xfrm>
            <a:prstGeom prst="rect">
              <a:avLst/>
            </a:prstGeom>
          </p:spPr>
        </p:pic>
      </p:grpSp>
      <p:sp>
        <p:nvSpPr>
          <p:cNvPr id="27" name="TextBox 26"/>
          <p:cNvSpPr txBox="1"/>
          <p:nvPr/>
        </p:nvSpPr>
        <p:spPr>
          <a:xfrm>
            <a:off x="227250" y="6040018"/>
            <a:ext cx="4913773" cy="707886"/>
          </a:xfrm>
          <a:prstGeom prst="rect">
            <a:avLst/>
          </a:prstGeom>
          <a:solidFill>
            <a:schemeClr val="tx1">
              <a:alpha val="71000"/>
            </a:schemeClr>
          </a:solidFill>
          <a:ln>
            <a:noFill/>
          </a:ln>
        </p:spPr>
        <p:txBody>
          <a:bodyPr wrap="square" rtlCol="0">
            <a:spAutoFit/>
          </a:bodyPr>
          <a:lstStyle/>
          <a:p>
            <a:r>
              <a:rPr lang="en-US" sz="4000" spc="300" dirty="0" smtClean="0">
                <a:solidFill>
                  <a:schemeClr val="bg1"/>
                </a:solidFill>
                <a:latin typeface="Capture it"/>
                <a:cs typeface="Capture it"/>
              </a:rPr>
              <a:t>Main Idea: Ezra 4</a:t>
            </a:r>
            <a:endParaRPr lang="en-US" sz="4000" spc="300" dirty="0">
              <a:solidFill>
                <a:schemeClr val="bg1"/>
              </a:solidFill>
              <a:latin typeface="Capture it"/>
              <a:cs typeface="Capture it"/>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strVal val="#ppt_w*2.5"/>
                                          </p:val>
                                        </p:tav>
                                        <p:tav tm="100000">
                                          <p:val>
                                            <p:strVal val="#ppt_w"/>
                                          </p:val>
                                        </p:tav>
                                      </p:tavLst>
                                    </p:anim>
                                    <p:anim calcmode="lin" valueType="num">
                                      <p:cBhvr>
                                        <p:cTn id="8" dur="500" fill="hold"/>
                                        <p:tgtEl>
                                          <p:spTgt spid="16"/>
                                        </p:tgtEl>
                                        <p:attrNameLst>
                                          <p:attrName>ppt_h</p:attrName>
                                        </p:attrNameLst>
                                      </p:cBhvr>
                                      <p:tavLst>
                                        <p:tav tm="0">
                                          <p:val>
                                            <p:strVal val="#ppt_h*0.01"/>
                                          </p:val>
                                        </p:tav>
                                        <p:tav tm="100000">
                                          <p:val>
                                            <p:strVal val="#ppt_h"/>
                                          </p:val>
                                        </p:tav>
                                      </p:tavLst>
                                    </p:anim>
                                    <p:anim calcmode="lin" valueType="num">
                                      <p:cBhvr>
                                        <p:cTn id="9" dur="500" fill="hold"/>
                                        <p:tgtEl>
                                          <p:spTgt spid="16"/>
                                        </p:tgtEl>
                                        <p:attrNameLst>
                                          <p:attrName>ppt_x</p:attrName>
                                        </p:attrNameLst>
                                      </p:cBhvr>
                                      <p:tavLst>
                                        <p:tav tm="0">
                                          <p:val>
                                            <p:strVal val="#ppt_x"/>
                                          </p:val>
                                        </p:tav>
                                        <p:tav tm="100000">
                                          <p:val>
                                            <p:strVal val="#ppt_x"/>
                                          </p:val>
                                        </p:tav>
                                      </p:tavLst>
                                    </p:anim>
                                    <p:anim calcmode="lin" valueType="num">
                                      <p:cBhvr>
                                        <p:cTn id="10" dur="500" fill="hold"/>
                                        <p:tgtEl>
                                          <p:spTgt spid="16"/>
                                        </p:tgtEl>
                                        <p:attrNameLst>
                                          <p:attrName>ppt_y</p:attrName>
                                        </p:attrNameLst>
                                      </p:cBhvr>
                                      <p:tavLst>
                                        <p:tav tm="0">
                                          <p:val>
                                            <p:strVal val="#ppt_h+1"/>
                                          </p:val>
                                        </p:tav>
                                        <p:tav tm="100000">
                                          <p:val>
                                            <p:strVal val="#ppt_y"/>
                                          </p:val>
                                        </p:tav>
                                      </p:tavLst>
                                    </p:anim>
                                    <p:animEffect transition="in" filter="fade">
                                      <p:cBhvr>
                                        <p:cTn id="11" dur="500"/>
                                        <p:tgtEl>
                                          <p:spTgt spid="16"/>
                                        </p:tgtEl>
                                      </p:cBhvr>
                                    </p:animEffect>
                                  </p:childTnLst>
                                </p:cTn>
                              </p:par>
                            </p:childTnLst>
                          </p:cTn>
                        </p:par>
                      </p:childTnLst>
                    </p:cTn>
                  </p:par>
                  <p:par>
                    <p:cTn id="12" fill="hold">
                      <p:stCondLst>
                        <p:cond delay="indefinite"/>
                      </p:stCondLst>
                      <p:childTnLst>
                        <p:par>
                          <p:cTn id="13" fill="hold">
                            <p:stCondLst>
                              <p:cond delay="0"/>
                            </p:stCondLst>
                            <p:childTnLst>
                              <p:par>
                                <p:cTn id="14" presetID="58" presetClass="entr" presetSubtype="0" accel="100000" fill="hold" nodeType="click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p:cTn id="16" dur="500" fill="hold"/>
                                        <p:tgtEl>
                                          <p:spTgt spid="19"/>
                                        </p:tgtEl>
                                        <p:attrNameLst>
                                          <p:attrName>ppt_w</p:attrName>
                                        </p:attrNameLst>
                                      </p:cBhvr>
                                      <p:tavLst>
                                        <p:tav tm="0">
                                          <p:val>
                                            <p:strVal val="#ppt_w*2.5"/>
                                          </p:val>
                                        </p:tav>
                                        <p:tav tm="100000">
                                          <p:val>
                                            <p:strVal val="#ppt_w"/>
                                          </p:val>
                                        </p:tav>
                                      </p:tavLst>
                                    </p:anim>
                                    <p:anim calcmode="lin" valueType="num">
                                      <p:cBhvr>
                                        <p:cTn id="17" dur="500" fill="hold"/>
                                        <p:tgtEl>
                                          <p:spTgt spid="19"/>
                                        </p:tgtEl>
                                        <p:attrNameLst>
                                          <p:attrName>ppt_h</p:attrName>
                                        </p:attrNameLst>
                                      </p:cBhvr>
                                      <p:tavLst>
                                        <p:tav tm="0">
                                          <p:val>
                                            <p:strVal val="#ppt_h*0.01"/>
                                          </p:val>
                                        </p:tav>
                                        <p:tav tm="100000">
                                          <p:val>
                                            <p:strVal val="#ppt_h"/>
                                          </p:val>
                                        </p:tav>
                                      </p:tavLst>
                                    </p:anim>
                                    <p:anim calcmode="lin" valueType="num">
                                      <p:cBhvr>
                                        <p:cTn id="18" dur="500" fill="hold"/>
                                        <p:tgtEl>
                                          <p:spTgt spid="19"/>
                                        </p:tgtEl>
                                        <p:attrNameLst>
                                          <p:attrName>ppt_x</p:attrName>
                                        </p:attrNameLst>
                                      </p:cBhvr>
                                      <p:tavLst>
                                        <p:tav tm="0">
                                          <p:val>
                                            <p:strVal val="#ppt_x"/>
                                          </p:val>
                                        </p:tav>
                                        <p:tav tm="100000">
                                          <p:val>
                                            <p:strVal val="#ppt_x"/>
                                          </p:val>
                                        </p:tav>
                                      </p:tavLst>
                                    </p:anim>
                                    <p:anim calcmode="lin" valueType="num">
                                      <p:cBhvr>
                                        <p:cTn id="19" dur="500" fill="hold"/>
                                        <p:tgtEl>
                                          <p:spTgt spid="19"/>
                                        </p:tgtEl>
                                        <p:attrNameLst>
                                          <p:attrName>ppt_y</p:attrName>
                                        </p:attrNameLst>
                                      </p:cBhvr>
                                      <p:tavLst>
                                        <p:tav tm="0">
                                          <p:val>
                                            <p:strVal val="#ppt_h+1"/>
                                          </p:val>
                                        </p:tav>
                                        <p:tav tm="100000">
                                          <p:val>
                                            <p:strVal val="#ppt_y"/>
                                          </p:val>
                                        </p:tav>
                                      </p:tavLst>
                                    </p:anim>
                                    <p:animEffect transition="in" filter="fade">
                                      <p:cBhvr>
                                        <p:cTn id="20" dur="500"/>
                                        <p:tgtEl>
                                          <p:spTgt spid="19"/>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Effect transition="in" filter="randombar(horizontal)">
                                      <p:cBhvr>
                                        <p:cTn id="25" dur="500"/>
                                        <p:tgtEl>
                                          <p:spTgt spid="4">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4">
                                            <p:txEl>
                                              <p:pRg st="1" end="1"/>
                                            </p:txEl>
                                          </p:spTgt>
                                        </p:tgtEl>
                                        <p:attrNameLst>
                                          <p:attrName>style.visibility</p:attrName>
                                        </p:attrNameLst>
                                      </p:cBhvr>
                                      <p:to>
                                        <p:strVal val="visible"/>
                                      </p:to>
                                    </p:set>
                                    <p:animEffect transition="in" filter="randombar(horizontal)">
                                      <p:cBhvr>
                                        <p:cTn id="30" dur="500"/>
                                        <p:tgtEl>
                                          <p:spTgt spid="4">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4">
                                            <p:txEl>
                                              <p:pRg st="2" end="2"/>
                                            </p:txEl>
                                          </p:spTgt>
                                        </p:tgtEl>
                                        <p:attrNameLst>
                                          <p:attrName>style.visibility</p:attrName>
                                        </p:attrNameLst>
                                      </p:cBhvr>
                                      <p:to>
                                        <p:strVal val="visible"/>
                                      </p:to>
                                    </p:set>
                                    <p:animEffect transition="in" filter="randombar(horizontal)">
                                      <p:cBhvr>
                                        <p:cTn id="35" dur="500"/>
                                        <p:tgtEl>
                                          <p:spTgt spid="4">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grpId="0" nodeType="clickEffect">
                                  <p:stCondLst>
                                    <p:cond delay="0"/>
                                  </p:stCondLst>
                                  <p:childTnLst>
                                    <p:set>
                                      <p:cBhvr>
                                        <p:cTn id="39" dur="1" fill="hold">
                                          <p:stCondLst>
                                            <p:cond delay="0"/>
                                          </p:stCondLst>
                                        </p:cTn>
                                        <p:tgtEl>
                                          <p:spTgt spid="4">
                                            <p:txEl>
                                              <p:pRg st="4" end="4"/>
                                            </p:txEl>
                                          </p:spTgt>
                                        </p:tgtEl>
                                        <p:attrNameLst>
                                          <p:attrName>style.visibility</p:attrName>
                                        </p:attrNameLst>
                                      </p:cBhvr>
                                      <p:to>
                                        <p:strVal val="visible"/>
                                      </p:to>
                                    </p:set>
                                    <p:animEffect transition="in" filter="randombar(horizontal)">
                                      <p:cBhvr>
                                        <p:cTn id="40" dur="500"/>
                                        <p:tgtEl>
                                          <p:spTgt spid="4">
                                            <p:txEl>
                                              <p:pRg st="4" end="4"/>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grpId="0" nodeType="clickEffect">
                                  <p:stCondLst>
                                    <p:cond delay="0"/>
                                  </p:stCondLst>
                                  <p:childTnLst>
                                    <p:set>
                                      <p:cBhvr>
                                        <p:cTn id="44" dur="1" fill="hold">
                                          <p:stCondLst>
                                            <p:cond delay="0"/>
                                          </p:stCondLst>
                                        </p:cTn>
                                        <p:tgtEl>
                                          <p:spTgt spid="4">
                                            <p:txEl>
                                              <p:pRg st="5" end="5"/>
                                            </p:txEl>
                                          </p:spTgt>
                                        </p:tgtEl>
                                        <p:attrNameLst>
                                          <p:attrName>style.visibility</p:attrName>
                                        </p:attrNameLst>
                                      </p:cBhvr>
                                      <p:to>
                                        <p:strVal val="visible"/>
                                      </p:to>
                                    </p:set>
                                    <p:animEffect transition="in" filter="randombar(horizontal)">
                                      <p:cBhvr>
                                        <p:cTn id="45" dur="500"/>
                                        <p:tgtEl>
                                          <p:spTgt spid="4">
                                            <p:txEl>
                                              <p:pRg st="5" end="5"/>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grpId="0" nodeType="clickEffect">
                                  <p:stCondLst>
                                    <p:cond delay="0"/>
                                  </p:stCondLst>
                                  <p:childTnLst>
                                    <p:set>
                                      <p:cBhvr>
                                        <p:cTn id="49" dur="1" fill="hold">
                                          <p:stCondLst>
                                            <p:cond delay="0"/>
                                          </p:stCondLst>
                                        </p:cTn>
                                        <p:tgtEl>
                                          <p:spTgt spid="4">
                                            <p:txEl>
                                              <p:pRg st="6" end="6"/>
                                            </p:txEl>
                                          </p:spTgt>
                                        </p:tgtEl>
                                        <p:attrNameLst>
                                          <p:attrName>style.visibility</p:attrName>
                                        </p:attrNameLst>
                                      </p:cBhvr>
                                      <p:to>
                                        <p:strVal val="visible"/>
                                      </p:to>
                                    </p:set>
                                    <p:animEffect transition="in" filter="randombar(horizontal)">
                                      <p:cBhvr>
                                        <p:cTn id="50" dur="500"/>
                                        <p:tgtEl>
                                          <p:spTgt spid="4">
                                            <p:txEl>
                                              <p:pRg st="6" end="6"/>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4" presetClass="entr" presetSubtype="10" fill="hold" grpId="0" nodeType="clickEffect">
                                  <p:stCondLst>
                                    <p:cond delay="0"/>
                                  </p:stCondLst>
                                  <p:childTnLst>
                                    <p:set>
                                      <p:cBhvr>
                                        <p:cTn id="54" dur="1" fill="hold">
                                          <p:stCondLst>
                                            <p:cond delay="0"/>
                                          </p:stCondLst>
                                        </p:cTn>
                                        <p:tgtEl>
                                          <p:spTgt spid="4">
                                            <p:txEl>
                                              <p:pRg st="7" end="7"/>
                                            </p:txEl>
                                          </p:spTgt>
                                        </p:tgtEl>
                                        <p:attrNameLst>
                                          <p:attrName>style.visibility</p:attrName>
                                        </p:attrNameLst>
                                      </p:cBhvr>
                                      <p:to>
                                        <p:strVal val="visible"/>
                                      </p:to>
                                    </p:set>
                                    <p:animEffect transition="in" filter="randombar(horizontal)">
                                      <p:cBhvr>
                                        <p:cTn id="55" dur="500"/>
                                        <p:tgtEl>
                                          <p:spTgt spid="4">
                                            <p:txEl>
                                              <p:pRg st="7" end="7"/>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3"/>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0" y="1417638"/>
            <a:ext cx="2678874" cy="2522151"/>
          </a:xfrm>
        </p:spPr>
        <p:txBody>
          <a:bodyPr/>
          <a:lstStyle/>
          <a:p>
            <a:pPr algn="r"/>
            <a:r>
              <a:rPr lang="en-US" dirty="0" smtClean="0"/>
              <a:t>Black</a:t>
            </a:r>
            <a:endParaRPr lang="en-US" dirty="0"/>
          </a:p>
        </p:txBody>
      </p:sp>
    </p:spTree>
    <p:extLst>
      <p:ext uri="{BB962C8B-B14F-4D97-AF65-F5344CB8AC3E}">
        <p14:creationId xmlns:p14="http://schemas.microsoft.com/office/powerpoint/2010/main" val="263107434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en-US" sz="2800" b="1" dirty="0" smtClean="0">
                <a:solidFill>
                  <a:srgbClr val="FFFFFF"/>
                </a:solidFill>
                <a:latin typeface="Arial" charset="0"/>
                <a:ea typeface="ＭＳ Ｐゴシック" charset="0"/>
              </a:rPr>
              <a:t>OT Preaching link </a:t>
            </a:r>
            <a:r>
              <a:rPr lang="en-US" sz="2800" b="1" dirty="0">
                <a:solidFill>
                  <a:srgbClr val="FFFFFF"/>
                </a:solidFill>
                <a:latin typeface="Arial" charset="0"/>
                <a:ea typeface="ＭＳ Ｐゴシック" charset="0"/>
              </a:rPr>
              <a:t>at </a:t>
            </a:r>
            <a:r>
              <a:rPr lang="en-US" sz="2800" b="1" dirty="0" smtClean="0">
                <a:solidFill>
                  <a:srgbClr val="FFFFFF"/>
                </a:solidFill>
                <a:latin typeface="Arial" charset="0"/>
                <a:ea typeface="ＭＳ Ｐゴシック" charset="0"/>
              </a:rPr>
              <a:t>BibleStudyDownloads.org</a:t>
            </a:r>
            <a:endParaRPr lang="en-US" sz="105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3200" b="1" dirty="0">
                <a:solidFill>
                  <a:srgbClr val="FFFFFF"/>
                </a:solidFill>
                <a:latin typeface="Arial" charset="0"/>
                <a:cs typeface="Arial" charset="0"/>
              </a:rPr>
              <a:t>Get this </a:t>
            </a:r>
            <a:r>
              <a:rPr lang="en-US" sz="3200" b="1" dirty="0" smtClean="0">
                <a:solidFill>
                  <a:srgbClr val="FFFFFF"/>
                </a:solidFill>
                <a:latin typeface="Arial" charset="0"/>
                <a:cs typeface="Arial" charset="0"/>
              </a:rPr>
              <a:t>presentation and script </a:t>
            </a:r>
            <a:r>
              <a:rPr lang="en-US" sz="3200" b="1" dirty="0">
                <a:solidFill>
                  <a:srgbClr val="FFFFFF"/>
                </a:solidFill>
                <a:latin typeface="Arial" charset="0"/>
                <a:cs typeface="Arial" charset="0"/>
              </a:rPr>
              <a:t>for free!</a:t>
            </a:r>
            <a:endParaRPr lang="en-US" sz="1100" b="1" dirty="0">
              <a:solidFill>
                <a:srgbClr val="FFFFFF"/>
              </a:solidFill>
              <a:latin typeface="Arial" charset="0"/>
              <a:cs typeface="Arial"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3" y="636981"/>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302357050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screen">
            <a:alphaModFix amt="66000"/>
            <a:extLst>
              <a:ext uri="{28A0092B-C50C-407E-A947-70E740481C1C}">
                <a14:useLocalDpi xmlns:a14="http://schemas.microsoft.com/office/drawing/2010/main"/>
              </a:ext>
            </a:extLst>
          </a:blip>
          <a:srcRect/>
          <a:stretch>
            <a:fillRect/>
          </a:stretch>
        </p:blipFill>
        <p:spPr>
          <a:xfrm>
            <a:off x="-1" y="0"/>
            <a:ext cx="9144001" cy="6858000"/>
          </a:xfrm>
          <a:prstGeom prst="rect">
            <a:avLst/>
          </a:prstGeom>
        </p:spPr>
      </p:pic>
      <p:sp>
        <p:nvSpPr>
          <p:cNvPr id="13" name="TextBox 12"/>
          <p:cNvSpPr txBox="1"/>
          <p:nvPr/>
        </p:nvSpPr>
        <p:spPr>
          <a:xfrm>
            <a:off x="5773301" y="6099486"/>
            <a:ext cx="3370699" cy="707886"/>
          </a:xfrm>
          <a:prstGeom prst="rect">
            <a:avLst/>
          </a:prstGeom>
          <a:noFill/>
        </p:spPr>
        <p:txBody>
          <a:bodyPr wrap="square" rtlCol="0">
            <a:spAutoFit/>
          </a:bodyPr>
          <a:lstStyle/>
          <a:p>
            <a:r>
              <a:rPr lang="en-US" sz="4000" dirty="0" smtClean="0">
                <a:latin typeface="Capture it"/>
                <a:cs typeface="Capture it"/>
              </a:rPr>
              <a:t>background</a:t>
            </a:r>
          </a:p>
        </p:txBody>
      </p:sp>
      <p:grpSp>
        <p:nvGrpSpPr>
          <p:cNvPr id="41" name="Group 40"/>
          <p:cNvGrpSpPr/>
          <p:nvPr/>
        </p:nvGrpSpPr>
        <p:grpSpPr>
          <a:xfrm>
            <a:off x="213488" y="4953000"/>
            <a:ext cx="5352083" cy="1760292"/>
            <a:chOff x="213488" y="4953000"/>
            <a:chExt cx="5352083" cy="1760292"/>
          </a:xfrm>
        </p:grpSpPr>
        <p:sp>
          <p:nvSpPr>
            <p:cNvPr id="15" name="Rounded Rectangle 14"/>
            <p:cNvSpPr/>
            <p:nvPr/>
          </p:nvSpPr>
          <p:spPr>
            <a:xfrm>
              <a:off x="213488" y="4953000"/>
              <a:ext cx="5352083" cy="1760292"/>
            </a:xfrm>
            <a:prstGeom prst="roundRect">
              <a:avLst/>
            </a:prstGeom>
            <a:solidFill>
              <a:srgbClr val="000000">
                <a:alpha val="81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00" u="sng" dirty="0">
                <a:solidFill>
                  <a:schemeClr val="bg1"/>
                </a:solidFill>
                <a:latin typeface="Avenir Book"/>
                <a:cs typeface="Avenir Book"/>
              </a:endParaRPr>
            </a:p>
          </p:txBody>
        </p:sp>
        <p:sp>
          <p:nvSpPr>
            <p:cNvPr id="16" name="TextBox 15"/>
            <p:cNvSpPr txBox="1"/>
            <p:nvPr/>
          </p:nvSpPr>
          <p:spPr>
            <a:xfrm>
              <a:off x="392406" y="5008533"/>
              <a:ext cx="4319294" cy="553998"/>
            </a:xfrm>
            <a:prstGeom prst="rect">
              <a:avLst/>
            </a:prstGeom>
            <a:noFill/>
          </p:spPr>
          <p:txBody>
            <a:bodyPr wrap="square" rtlCol="0">
              <a:spAutoFit/>
            </a:bodyPr>
            <a:lstStyle/>
            <a:p>
              <a:r>
                <a:rPr lang="en-US" sz="3000" spc="300" dirty="0" smtClean="0">
                  <a:solidFill>
                    <a:schemeClr val="bg1">
                      <a:lumMod val="85000"/>
                    </a:schemeClr>
                  </a:solidFill>
                  <a:latin typeface="Capture it"/>
                  <a:cs typeface="Capture it"/>
                </a:rPr>
                <a:t>EZRA-NEHEMIAH</a:t>
              </a:r>
              <a:endParaRPr lang="en-US" sz="3000" spc="300" dirty="0">
                <a:solidFill>
                  <a:schemeClr val="bg1">
                    <a:lumMod val="85000"/>
                  </a:schemeClr>
                </a:solidFill>
                <a:latin typeface="Capture it"/>
                <a:cs typeface="Capture it"/>
              </a:endParaRPr>
            </a:p>
          </p:txBody>
        </p:sp>
        <p:pic>
          <p:nvPicPr>
            <p:cNvPr id="17" name="Picture 16"/>
            <p:cNvPicPr>
              <a:picLocks noChangeAspect="1"/>
            </p:cNvPicPr>
            <p:nvPr/>
          </p:nvPicPr>
          <p:blipFill>
            <a:blip r:embed="rId4" cstate="screen">
              <a:duotone>
                <a:schemeClr val="bg1"/>
                <a:srgbClr val="FFF1C1"/>
              </a:duotone>
              <a:extLst>
                <a:ext uri="{28A0092B-C50C-407E-A947-70E740481C1C}">
                  <a14:useLocalDpi xmlns:a14="http://schemas.microsoft.com/office/drawing/2010/main"/>
                </a:ext>
              </a:extLst>
            </a:blip>
            <a:stretch>
              <a:fillRect/>
            </a:stretch>
          </p:blipFill>
          <p:spPr>
            <a:xfrm>
              <a:off x="584216" y="5294304"/>
              <a:ext cx="1368189" cy="1368189"/>
            </a:xfrm>
            <a:prstGeom prst="rect">
              <a:avLst/>
            </a:prstGeom>
          </p:spPr>
        </p:pic>
        <p:pic>
          <p:nvPicPr>
            <p:cNvPr id="18" name="Picture 17"/>
            <p:cNvPicPr>
              <a:picLocks noChangeAspect="1"/>
            </p:cNvPicPr>
            <p:nvPr/>
          </p:nvPicPr>
          <p:blipFill>
            <a:blip r:embed="rId5" cstate="screen">
              <a:duotone>
                <a:schemeClr val="bg1"/>
                <a:srgbClr val="FFF1C1"/>
              </a:duotone>
              <a:extLst>
                <a:ext uri="{28A0092B-C50C-407E-A947-70E740481C1C}">
                  <a14:useLocalDpi xmlns:a14="http://schemas.microsoft.com/office/drawing/2010/main"/>
                </a:ext>
              </a:extLst>
            </a:blip>
            <a:stretch>
              <a:fillRect/>
            </a:stretch>
          </p:blipFill>
          <p:spPr>
            <a:xfrm>
              <a:off x="3966636" y="5155574"/>
              <a:ext cx="1440000" cy="1440000"/>
            </a:xfrm>
            <a:prstGeom prst="rect">
              <a:avLst/>
            </a:prstGeom>
          </p:spPr>
        </p:pic>
        <p:sp>
          <p:nvSpPr>
            <p:cNvPr id="19" name="TextBox 18"/>
            <p:cNvSpPr txBox="1"/>
            <p:nvPr/>
          </p:nvSpPr>
          <p:spPr>
            <a:xfrm>
              <a:off x="1625597" y="5486408"/>
              <a:ext cx="2362206" cy="1092607"/>
            </a:xfrm>
            <a:prstGeom prst="rect">
              <a:avLst/>
            </a:prstGeom>
            <a:noFill/>
          </p:spPr>
          <p:txBody>
            <a:bodyPr wrap="square" rtlCol="0">
              <a:spAutoFit/>
            </a:bodyPr>
            <a:lstStyle/>
            <a:p>
              <a:pPr algn="ctr"/>
              <a:r>
                <a:rPr lang="en-US" sz="2000" dirty="0" err="1">
                  <a:solidFill>
                    <a:srgbClr val="FFFFFF"/>
                  </a:solidFill>
                  <a:latin typeface="Capture it"/>
                  <a:cs typeface="Capture it"/>
                </a:rPr>
                <a:t>I</a:t>
              </a:r>
              <a:r>
                <a:rPr lang="en-US" sz="2000" dirty="0" err="1" smtClean="0">
                  <a:solidFill>
                    <a:srgbClr val="FFFFFF"/>
                  </a:solidFill>
                  <a:latin typeface="Capture it"/>
                  <a:cs typeface="Capture it"/>
                </a:rPr>
                <a:t>srael</a:t>
              </a:r>
              <a:endParaRPr lang="en-US" sz="2000" dirty="0" smtClean="0">
                <a:solidFill>
                  <a:srgbClr val="FFFFFF"/>
                </a:solidFill>
                <a:latin typeface="Capture it"/>
                <a:cs typeface="Capture it"/>
              </a:endParaRPr>
            </a:p>
            <a:p>
              <a:pPr algn="ctr"/>
              <a:r>
                <a:rPr lang="en-US" sz="2500" dirty="0" smtClean="0">
                  <a:solidFill>
                    <a:srgbClr val="FFFFFF"/>
                  </a:solidFill>
                  <a:latin typeface="Capture it"/>
                  <a:cs typeface="Capture it"/>
                </a:rPr>
                <a:t>vs.</a:t>
              </a:r>
            </a:p>
            <a:p>
              <a:pPr algn="ctr"/>
              <a:r>
                <a:rPr lang="en-US" sz="2000" dirty="0" smtClean="0">
                  <a:solidFill>
                    <a:srgbClr val="FFFFFF"/>
                  </a:solidFill>
                  <a:latin typeface="Capture it"/>
                  <a:cs typeface="Capture it"/>
                </a:rPr>
                <a:t>ADVERSARIES</a:t>
              </a:r>
              <a:endParaRPr lang="en-US" sz="2000" dirty="0">
                <a:solidFill>
                  <a:srgbClr val="FFFFFF"/>
                </a:solidFill>
                <a:latin typeface="Capture it"/>
                <a:cs typeface="Capture it"/>
              </a:endParaRPr>
            </a:p>
          </p:txBody>
        </p:sp>
      </p:grpSp>
      <p:grpSp>
        <p:nvGrpSpPr>
          <p:cNvPr id="28" name="Group 27"/>
          <p:cNvGrpSpPr/>
          <p:nvPr/>
        </p:nvGrpSpPr>
        <p:grpSpPr>
          <a:xfrm>
            <a:off x="5864817" y="1523999"/>
            <a:ext cx="1918492" cy="1320800"/>
            <a:chOff x="4976628" y="1269999"/>
            <a:chExt cx="1918492" cy="1320800"/>
          </a:xfrm>
        </p:grpSpPr>
        <p:sp>
          <p:nvSpPr>
            <p:cNvPr id="21" name="Rounded Rectangular Callout 20"/>
            <p:cNvSpPr/>
            <p:nvPr/>
          </p:nvSpPr>
          <p:spPr>
            <a:xfrm>
              <a:off x="4976628" y="1269999"/>
              <a:ext cx="1918492" cy="1320800"/>
            </a:xfrm>
            <a:prstGeom prst="wedgeRoundRectCallout">
              <a:avLst>
                <a:gd name="adj1" fmla="val -42356"/>
                <a:gd name="adj2" fmla="val 91094"/>
                <a:gd name="adj3" fmla="val 16667"/>
              </a:avLst>
            </a:prstGeom>
            <a:solidFill>
              <a:srgbClr val="FFFFFF"/>
            </a:solidFill>
            <a:ln w="9525"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smtClean="0">
                <a:solidFill>
                  <a:schemeClr val="tx1"/>
                </a:solidFill>
                <a:latin typeface="DK Lemon Yellow Sun"/>
                <a:cs typeface="DK Lemon Yellow Sun"/>
              </a:endParaRPr>
            </a:p>
            <a:p>
              <a:pPr algn="ctr"/>
              <a:endParaRPr lang="en-US" sz="2400" dirty="0" smtClean="0">
                <a:solidFill>
                  <a:schemeClr val="tx1"/>
                </a:solidFill>
                <a:latin typeface="DK Lemon Yellow Sun"/>
                <a:cs typeface="DK Lemon Yellow Sun"/>
              </a:endParaRPr>
            </a:p>
            <a:p>
              <a:pPr algn="ctr"/>
              <a:endParaRPr lang="en-US" sz="2400" dirty="0" smtClean="0">
                <a:solidFill>
                  <a:schemeClr val="tx1"/>
                </a:solidFill>
                <a:latin typeface="DK Lemon Yellow Sun"/>
                <a:cs typeface="DK Lemon Yellow Sun"/>
              </a:endParaRPr>
            </a:p>
            <a:p>
              <a:pPr algn="ctr"/>
              <a:endParaRPr lang="en-US" sz="2400" dirty="0" smtClean="0">
                <a:solidFill>
                  <a:schemeClr val="tx1"/>
                </a:solidFill>
                <a:latin typeface="DK Lemon Yellow Sun"/>
                <a:cs typeface="DK Lemon Yellow Sun"/>
              </a:endParaRPr>
            </a:p>
            <a:p>
              <a:pPr algn="ctr"/>
              <a:r>
                <a:rPr lang="en-US" sz="2400" dirty="0" smtClean="0">
                  <a:solidFill>
                    <a:schemeClr val="tx1"/>
                  </a:solidFill>
                  <a:latin typeface="Capture it"/>
                  <a:cs typeface="Capture it"/>
                </a:rPr>
                <a:t>      EZRA 1</a:t>
              </a:r>
            </a:p>
            <a:p>
              <a:pPr algn="ctr"/>
              <a:endParaRPr lang="en-US" sz="2400" dirty="0" smtClean="0">
                <a:solidFill>
                  <a:schemeClr val="tx1"/>
                </a:solidFill>
                <a:latin typeface="DK Lemon Yellow Sun"/>
                <a:cs typeface="DK Lemon Yellow Sun"/>
              </a:endParaRPr>
            </a:p>
            <a:p>
              <a:pPr algn="ctr"/>
              <a:endParaRPr lang="en-US" sz="2400" dirty="0">
                <a:solidFill>
                  <a:schemeClr val="tx1"/>
                </a:solidFill>
                <a:latin typeface="DK Lemon Yellow Sun"/>
                <a:cs typeface="DK Lemon Yellow Sun"/>
              </a:endParaRPr>
            </a:p>
          </p:txBody>
        </p:sp>
        <p:pic>
          <p:nvPicPr>
            <p:cNvPr id="22" name="Picture 21"/>
            <p:cNvPicPr>
              <a:picLocks noChangeAspect="1"/>
            </p:cNvPicPr>
            <p:nvPr/>
          </p:nvPicPr>
          <p:blipFill>
            <a:blip r:embed="rId6"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5061293" y="1612397"/>
              <a:ext cx="900000" cy="900000"/>
            </a:xfrm>
            <a:prstGeom prst="rect">
              <a:avLst/>
            </a:prstGeom>
          </p:spPr>
        </p:pic>
        <p:pic>
          <p:nvPicPr>
            <p:cNvPr id="23" name="Picture 22"/>
            <p:cNvPicPr>
              <a:picLocks noChangeAspect="1"/>
            </p:cNvPicPr>
            <p:nvPr/>
          </p:nvPicPr>
          <p:blipFill>
            <a:blip r:embed="rId7" cstate="screen">
              <a:alphaModFix amt="24000"/>
              <a:extLst>
                <a:ext uri="{28A0092B-C50C-407E-A947-70E740481C1C}">
                  <a14:useLocalDpi xmlns:a14="http://schemas.microsoft.com/office/drawing/2010/main"/>
                </a:ext>
              </a:extLst>
            </a:blip>
            <a:stretch>
              <a:fillRect/>
            </a:stretch>
          </p:blipFill>
          <p:spPr>
            <a:xfrm>
              <a:off x="5864817" y="1374233"/>
              <a:ext cx="720000" cy="720000"/>
            </a:xfrm>
            <a:prstGeom prst="rect">
              <a:avLst/>
            </a:prstGeom>
          </p:spPr>
        </p:pic>
        <p:pic>
          <p:nvPicPr>
            <p:cNvPr id="24" name="Picture 23"/>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368638" y="1269999"/>
              <a:ext cx="360000" cy="360000"/>
            </a:xfrm>
            <a:prstGeom prst="rect">
              <a:avLst/>
            </a:prstGeom>
          </p:spPr>
        </p:pic>
      </p:grpSp>
      <p:sp>
        <p:nvSpPr>
          <p:cNvPr id="26" name="Freeform 25"/>
          <p:cNvSpPr/>
          <p:nvPr/>
        </p:nvSpPr>
        <p:spPr>
          <a:xfrm>
            <a:off x="1710267" y="3327400"/>
            <a:ext cx="2286000" cy="753533"/>
          </a:xfrm>
          <a:custGeom>
            <a:avLst/>
            <a:gdLst>
              <a:gd name="connsiteX0" fmla="*/ 0 w 2286000"/>
              <a:gd name="connsiteY0" fmla="*/ 753533 h 753533"/>
              <a:gd name="connsiteX1" fmla="*/ 711200 w 2286000"/>
              <a:gd name="connsiteY1" fmla="*/ 127000 h 753533"/>
              <a:gd name="connsiteX2" fmla="*/ 1422400 w 2286000"/>
              <a:gd name="connsiteY2" fmla="*/ 76200 h 753533"/>
              <a:gd name="connsiteX3" fmla="*/ 2286000 w 2286000"/>
              <a:gd name="connsiteY3" fmla="*/ 584200 h 753533"/>
            </a:gdLst>
            <a:ahLst/>
            <a:cxnLst>
              <a:cxn ang="0">
                <a:pos x="connsiteX0" y="connsiteY0"/>
              </a:cxn>
              <a:cxn ang="0">
                <a:pos x="connsiteX1" y="connsiteY1"/>
              </a:cxn>
              <a:cxn ang="0">
                <a:pos x="connsiteX2" y="connsiteY2"/>
              </a:cxn>
              <a:cxn ang="0">
                <a:pos x="connsiteX3" y="connsiteY3"/>
              </a:cxn>
            </a:cxnLst>
            <a:rect l="l" t="t" r="r" b="b"/>
            <a:pathLst>
              <a:path w="2286000" h="753533">
                <a:moveTo>
                  <a:pt x="0" y="753533"/>
                </a:moveTo>
                <a:cubicBezTo>
                  <a:pt x="237066" y="496711"/>
                  <a:pt x="474133" y="239889"/>
                  <a:pt x="711200" y="127000"/>
                </a:cubicBezTo>
                <a:cubicBezTo>
                  <a:pt x="948267" y="14111"/>
                  <a:pt x="1159933" y="0"/>
                  <a:pt x="1422400" y="76200"/>
                </a:cubicBezTo>
                <a:cubicBezTo>
                  <a:pt x="1684867" y="152400"/>
                  <a:pt x="2286000" y="584200"/>
                  <a:pt x="2286000" y="584200"/>
                </a:cubicBezTo>
              </a:path>
            </a:pathLst>
          </a:custGeom>
          <a:ln w="38100" cap="flat" cmpd="sng" algn="ctr">
            <a:solidFill>
              <a:srgbClr val="000000"/>
            </a:solidFill>
            <a:prstDash val="sysDash"/>
            <a:round/>
            <a:headEnd type="triangle" w="lg" len="lg"/>
            <a:tailEnd type="non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42" name="Group 41"/>
          <p:cNvGrpSpPr/>
          <p:nvPr/>
        </p:nvGrpSpPr>
        <p:grpSpPr>
          <a:xfrm>
            <a:off x="3854809" y="1223599"/>
            <a:ext cx="1935425" cy="1320800"/>
            <a:chOff x="3854809" y="1223599"/>
            <a:chExt cx="1935425" cy="1320800"/>
          </a:xfrm>
        </p:grpSpPr>
        <p:sp>
          <p:nvSpPr>
            <p:cNvPr id="25" name="Rounded Rectangular Callout 24"/>
            <p:cNvSpPr/>
            <p:nvPr/>
          </p:nvSpPr>
          <p:spPr>
            <a:xfrm>
              <a:off x="3854809" y="1223599"/>
              <a:ext cx="1918492" cy="1320800"/>
            </a:xfrm>
            <a:prstGeom prst="wedgeRoundRectCallout">
              <a:avLst>
                <a:gd name="adj1" fmla="val -70600"/>
                <a:gd name="adj2" fmla="val 123145"/>
                <a:gd name="adj3" fmla="val 16667"/>
              </a:avLst>
            </a:prstGeom>
            <a:solidFill>
              <a:srgbClr val="FFFFFF"/>
            </a:solidFill>
            <a:ln w="9525"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smtClean="0">
                <a:solidFill>
                  <a:schemeClr val="tx1"/>
                </a:solidFill>
                <a:latin typeface="DK Lemon Yellow Sun"/>
                <a:cs typeface="DK Lemon Yellow Sun"/>
              </a:endParaRPr>
            </a:p>
            <a:p>
              <a:pPr algn="ctr"/>
              <a:endParaRPr lang="en-US" sz="2400" dirty="0" smtClean="0">
                <a:solidFill>
                  <a:schemeClr val="tx1"/>
                </a:solidFill>
                <a:latin typeface="DK Lemon Yellow Sun"/>
                <a:cs typeface="DK Lemon Yellow Sun"/>
              </a:endParaRPr>
            </a:p>
            <a:p>
              <a:pPr algn="ctr"/>
              <a:endParaRPr lang="en-US" sz="2400" dirty="0" smtClean="0">
                <a:solidFill>
                  <a:schemeClr val="tx1"/>
                </a:solidFill>
                <a:latin typeface="DK Lemon Yellow Sun"/>
                <a:cs typeface="DK Lemon Yellow Sun"/>
              </a:endParaRPr>
            </a:p>
            <a:p>
              <a:pPr algn="ctr"/>
              <a:endParaRPr lang="en-US" sz="2400" dirty="0" smtClean="0">
                <a:solidFill>
                  <a:schemeClr val="tx1"/>
                </a:solidFill>
                <a:latin typeface="DK Lemon Yellow Sun"/>
                <a:cs typeface="DK Lemon Yellow Sun"/>
              </a:endParaRPr>
            </a:p>
            <a:p>
              <a:pPr algn="ctr"/>
              <a:r>
                <a:rPr lang="en-US" sz="2400" dirty="0" smtClean="0">
                  <a:solidFill>
                    <a:schemeClr val="tx1"/>
                  </a:solidFill>
                  <a:latin typeface="Capture it"/>
                  <a:cs typeface="Capture it"/>
                </a:rPr>
                <a:t>      EZRA 2</a:t>
              </a:r>
            </a:p>
            <a:p>
              <a:pPr algn="ctr"/>
              <a:endParaRPr lang="en-US" sz="2400" dirty="0" smtClean="0">
                <a:solidFill>
                  <a:schemeClr val="tx1"/>
                </a:solidFill>
                <a:latin typeface="DK Lemon Yellow Sun"/>
                <a:cs typeface="DK Lemon Yellow Sun"/>
              </a:endParaRPr>
            </a:p>
            <a:p>
              <a:pPr algn="ctr"/>
              <a:endParaRPr lang="en-US" sz="2400" dirty="0">
                <a:solidFill>
                  <a:schemeClr val="tx1"/>
                </a:solidFill>
                <a:latin typeface="DK Lemon Yellow Sun"/>
                <a:cs typeface="DK Lemon Yellow Sun"/>
              </a:endParaRPr>
            </a:p>
          </p:txBody>
        </p:sp>
        <p:pic>
          <p:nvPicPr>
            <p:cNvPr id="30" name="Picture 29"/>
            <p:cNvPicPr>
              <a:picLocks noChangeAspect="1"/>
            </p:cNvPicPr>
            <p:nvPr/>
          </p:nvPicPr>
          <p:blipFill>
            <a:blip r:embed="rId9"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a:xfrm flipH="1">
              <a:off x="3871742" y="1427860"/>
              <a:ext cx="1918492" cy="633456"/>
            </a:xfrm>
            <a:prstGeom prst="rect">
              <a:avLst/>
            </a:prstGeom>
          </p:spPr>
        </p:pic>
      </p:grpSp>
      <p:grpSp>
        <p:nvGrpSpPr>
          <p:cNvPr id="43" name="Group 42"/>
          <p:cNvGrpSpPr/>
          <p:nvPr/>
        </p:nvGrpSpPr>
        <p:grpSpPr>
          <a:xfrm>
            <a:off x="1806844" y="1396999"/>
            <a:ext cx="1918492" cy="1320800"/>
            <a:chOff x="1806844" y="1396999"/>
            <a:chExt cx="1918492" cy="1320800"/>
          </a:xfrm>
        </p:grpSpPr>
        <p:sp>
          <p:nvSpPr>
            <p:cNvPr id="27" name="Rounded Rectangular Callout 26"/>
            <p:cNvSpPr/>
            <p:nvPr/>
          </p:nvSpPr>
          <p:spPr>
            <a:xfrm>
              <a:off x="1806844" y="1396999"/>
              <a:ext cx="1918492" cy="1320800"/>
            </a:xfrm>
            <a:prstGeom prst="wedgeRoundRectCallout">
              <a:avLst>
                <a:gd name="adj1" fmla="val -48533"/>
                <a:gd name="adj2" fmla="val 132761"/>
                <a:gd name="adj3" fmla="val 16667"/>
              </a:avLst>
            </a:prstGeom>
            <a:solidFill>
              <a:srgbClr val="FFFFFF"/>
            </a:solidFill>
            <a:ln w="9525"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smtClean="0">
                <a:solidFill>
                  <a:schemeClr val="tx1"/>
                </a:solidFill>
                <a:latin typeface="DK Lemon Yellow Sun"/>
                <a:cs typeface="DK Lemon Yellow Sun"/>
              </a:endParaRPr>
            </a:p>
            <a:p>
              <a:pPr algn="ctr"/>
              <a:endParaRPr lang="en-US" sz="2400" dirty="0" smtClean="0">
                <a:solidFill>
                  <a:schemeClr val="tx1"/>
                </a:solidFill>
                <a:latin typeface="DK Lemon Yellow Sun"/>
                <a:cs typeface="DK Lemon Yellow Sun"/>
              </a:endParaRPr>
            </a:p>
            <a:p>
              <a:pPr algn="ctr"/>
              <a:endParaRPr lang="en-US" sz="2400" dirty="0" smtClean="0">
                <a:solidFill>
                  <a:schemeClr val="tx1"/>
                </a:solidFill>
                <a:latin typeface="DK Lemon Yellow Sun"/>
                <a:cs typeface="DK Lemon Yellow Sun"/>
              </a:endParaRPr>
            </a:p>
            <a:p>
              <a:pPr algn="ctr"/>
              <a:endParaRPr lang="en-US" sz="2400" dirty="0" smtClean="0">
                <a:solidFill>
                  <a:schemeClr val="tx1"/>
                </a:solidFill>
                <a:latin typeface="DK Lemon Yellow Sun"/>
                <a:cs typeface="DK Lemon Yellow Sun"/>
              </a:endParaRPr>
            </a:p>
            <a:p>
              <a:pPr algn="ctr"/>
              <a:r>
                <a:rPr lang="en-US" sz="2400" dirty="0" smtClean="0">
                  <a:solidFill>
                    <a:schemeClr val="tx1"/>
                  </a:solidFill>
                  <a:latin typeface="Capture it"/>
                  <a:cs typeface="Capture it"/>
                </a:rPr>
                <a:t>      EZRA 3</a:t>
              </a:r>
            </a:p>
            <a:p>
              <a:pPr algn="ctr"/>
              <a:endParaRPr lang="en-US" sz="2400" dirty="0" smtClean="0">
                <a:solidFill>
                  <a:schemeClr val="tx1"/>
                </a:solidFill>
                <a:latin typeface="DK Lemon Yellow Sun"/>
                <a:cs typeface="DK Lemon Yellow Sun"/>
              </a:endParaRPr>
            </a:p>
            <a:p>
              <a:pPr algn="ctr"/>
              <a:endParaRPr lang="en-US" sz="2400" dirty="0">
                <a:solidFill>
                  <a:schemeClr val="tx1"/>
                </a:solidFill>
                <a:latin typeface="DK Lemon Yellow Sun"/>
                <a:cs typeface="DK Lemon Yellow Sun"/>
              </a:endParaRPr>
            </a:p>
          </p:txBody>
        </p:sp>
        <p:pic>
          <p:nvPicPr>
            <p:cNvPr id="31" name="Picture 30"/>
            <p:cNvPicPr>
              <a:picLocks noChangeAspect="1"/>
            </p:cNvPicPr>
            <p:nvPr/>
          </p:nvPicPr>
          <p:blipFill>
            <a:blip r:embed="rId7" cstate="screen">
              <a:alphaModFix amt="24000"/>
              <a:extLst>
                <a:ext uri="{28A0092B-C50C-407E-A947-70E740481C1C}">
                  <a14:useLocalDpi xmlns:a14="http://schemas.microsoft.com/office/drawing/2010/main"/>
                </a:ext>
              </a:extLst>
            </a:blip>
            <a:stretch>
              <a:fillRect/>
            </a:stretch>
          </p:blipFill>
          <p:spPr>
            <a:xfrm>
              <a:off x="2803306" y="1513933"/>
              <a:ext cx="720000" cy="720000"/>
            </a:xfrm>
            <a:prstGeom prst="rect">
              <a:avLst/>
            </a:prstGeom>
          </p:spPr>
        </p:pic>
        <p:pic>
          <p:nvPicPr>
            <p:cNvPr id="32" name="Picture 31"/>
            <p:cNvPicPr>
              <a:picLocks noChangeAspect="1"/>
            </p:cNvPicPr>
            <p:nvPr/>
          </p:nvPicPr>
          <p:blipFill>
            <a:blip r:embed="rId10" cstate="screen">
              <a:alphaModFix amt="96000"/>
              <a:extLst>
                <a:ext uri="{28A0092B-C50C-407E-A947-70E740481C1C}">
                  <a14:useLocalDpi xmlns:a14="http://schemas.microsoft.com/office/drawing/2010/main"/>
                </a:ext>
              </a:extLst>
            </a:blip>
            <a:srcRect/>
            <a:stretch>
              <a:fillRect/>
            </a:stretch>
          </p:blipFill>
          <p:spPr>
            <a:xfrm>
              <a:off x="2809656" y="2044700"/>
              <a:ext cx="720000" cy="189233"/>
            </a:xfrm>
            <a:prstGeom prst="rect">
              <a:avLst/>
            </a:prstGeom>
          </p:spPr>
        </p:pic>
        <p:pic>
          <p:nvPicPr>
            <p:cNvPr id="33" name="Picture 32"/>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rot="20967480">
              <a:off x="1819544" y="1396999"/>
              <a:ext cx="1168400" cy="1168400"/>
            </a:xfrm>
            <a:prstGeom prst="rect">
              <a:avLst/>
            </a:prstGeom>
          </p:spPr>
        </p:pic>
      </p:grpSp>
      <p:sp>
        <p:nvSpPr>
          <p:cNvPr id="34" name="TextBox 33"/>
          <p:cNvSpPr txBox="1"/>
          <p:nvPr/>
        </p:nvSpPr>
        <p:spPr>
          <a:xfrm>
            <a:off x="188088" y="140888"/>
            <a:ext cx="8765412" cy="984885"/>
          </a:xfrm>
          <a:prstGeom prst="rect">
            <a:avLst/>
          </a:prstGeom>
          <a:solidFill>
            <a:schemeClr val="bg1">
              <a:alpha val="94000"/>
            </a:schemeClr>
          </a:solidFill>
          <a:ln>
            <a:solidFill>
              <a:srgbClr val="FFFFFF"/>
            </a:solidFill>
          </a:ln>
        </p:spPr>
        <p:txBody>
          <a:bodyPr wrap="square" rtlCol="0">
            <a:spAutoFit/>
          </a:bodyPr>
          <a:lstStyle/>
          <a:p>
            <a:r>
              <a:rPr lang="en-US" i="1" dirty="0" smtClean="0">
                <a:solidFill>
                  <a:schemeClr val="tx1">
                    <a:lumMod val="75000"/>
                    <a:lumOff val="25000"/>
                  </a:schemeClr>
                </a:solidFill>
                <a:latin typeface="Helvetica Neue"/>
                <a:cs typeface="Helvetica Neue"/>
              </a:rPr>
              <a:t>Ezra 3:13</a:t>
            </a:r>
            <a:r>
              <a:rPr lang="en-US" dirty="0" smtClean="0">
                <a:solidFill>
                  <a:schemeClr val="tx1">
                    <a:lumMod val="75000"/>
                    <a:lumOff val="25000"/>
                  </a:schemeClr>
                </a:solidFill>
                <a:latin typeface="Helvetica Neue"/>
                <a:cs typeface="Helvetica Neue"/>
              </a:rPr>
              <a:t> “…the people could not distinguish the sound of the joyful shout </a:t>
            </a:r>
          </a:p>
          <a:p>
            <a:r>
              <a:rPr lang="en-US" dirty="0" smtClean="0">
                <a:solidFill>
                  <a:schemeClr val="tx1">
                    <a:lumMod val="75000"/>
                    <a:lumOff val="25000"/>
                  </a:schemeClr>
                </a:solidFill>
                <a:latin typeface="Helvetica Neue"/>
                <a:cs typeface="Helvetica Neue"/>
              </a:rPr>
              <a:t>from the sound of the people's weeping, for the people shouted with a great shout, </a:t>
            </a:r>
          </a:p>
          <a:p>
            <a:r>
              <a:rPr lang="en-US" sz="2200" b="1" dirty="0" smtClean="0">
                <a:solidFill>
                  <a:schemeClr val="tx1">
                    <a:lumMod val="75000"/>
                    <a:lumOff val="25000"/>
                  </a:schemeClr>
                </a:solidFill>
                <a:latin typeface="Helvetica Neue"/>
                <a:cs typeface="Helvetica Neue"/>
              </a:rPr>
              <a:t>and the sound was heard far away</a:t>
            </a:r>
            <a:r>
              <a:rPr lang="en-US" b="1" dirty="0" smtClean="0">
                <a:solidFill>
                  <a:schemeClr val="tx1">
                    <a:lumMod val="75000"/>
                    <a:lumOff val="25000"/>
                  </a:schemeClr>
                </a:solidFill>
                <a:latin typeface="Helvetica Neue"/>
                <a:cs typeface="Helvetica Neue"/>
              </a:rPr>
              <a:t>…</a:t>
            </a:r>
            <a:r>
              <a:rPr lang="en-US" dirty="0" smtClean="0">
                <a:solidFill>
                  <a:schemeClr val="tx1">
                    <a:lumMod val="75000"/>
                    <a:lumOff val="25000"/>
                  </a:schemeClr>
                </a:solidFill>
                <a:latin typeface="Helvetica Neue"/>
                <a:cs typeface="Helvetica Neue"/>
              </a:rPr>
              <a:t>”</a:t>
            </a:r>
            <a:r>
              <a:rPr lang="en-US" b="1" dirty="0" smtClean="0">
                <a:solidFill>
                  <a:schemeClr val="tx1">
                    <a:lumMod val="75000"/>
                    <a:lumOff val="25000"/>
                  </a:schemeClr>
                </a:solidFill>
                <a:latin typeface="Helvetica Neue"/>
                <a:cs typeface="Helvetica Neue"/>
              </a:rPr>
              <a:t> </a:t>
            </a:r>
            <a:endParaRPr lang="en-US" b="1" dirty="0">
              <a:solidFill>
                <a:schemeClr val="tx1">
                  <a:lumMod val="75000"/>
                  <a:lumOff val="25000"/>
                </a:schemeClr>
              </a:solidFill>
              <a:latin typeface="Helvetica Neue"/>
              <a:cs typeface="Helvetica Neue"/>
            </a:endParaRPr>
          </a:p>
        </p:txBody>
      </p:sp>
      <p:pic>
        <p:nvPicPr>
          <p:cNvPr id="35" name="Picture 34"/>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631461" y="3295233"/>
            <a:ext cx="2184270" cy="1620000"/>
          </a:xfrm>
          <a:prstGeom prst="rect">
            <a:avLst/>
          </a:prstGeom>
        </p:spPr>
      </p:pic>
      <p:grpSp>
        <p:nvGrpSpPr>
          <p:cNvPr id="45" name="Group 44"/>
          <p:cNvGrpSpPr/>
          <p:nvPr/>
        </p:nvGrpSpPr>
        <p:grpSpPr>
          <a:xfrm>
            <a:off x="3529656" y="2949032"/>
            <a:ext cx="5423844" cy="1635667"/>
            <a:chOff x="3529656" y="2949032"/>
            <a:chExt cx="5423844" cy="1635667"/>
          </a:xfrm>
        </p:grpSpPr>
        <p:sp>
          <p:nvSpPr>
            <p:cNvPr id="36" name="Rounded Rectangular Callout 35"/>
            <p:cNvSpPr/>
            <p:nvPr/>
          </p:nvSpPr>
          <p:spPr>
            <a:xfrm>
              <a:off x="3529656" y="2949032"/>
              <a:ext cx="5423844" cy="1635667"/>
            </a:xfrm>
            <a:prstGeom prst="wedgeRoundRectCallout">
              <a:avLst>
                <a:gd name="adj1" fmla="val -67372"/>
                <a:gd name="adj2" fmla="val 9982"/>
                <a:gd name="adj3" fmla="val 16667"/>
              </a:avLst>
            </a:prstGeom>
            <a:solidFill>
              <a:schemeClr val="bg1">
                <a:lumMod val="85000"/>
              </a:schemeClr>
            </a:solidFill>
            <a:ln w="9525"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smtClean="0">
                <a:solidFill>
                  <a:schemeClr val="tx1"/>
                </a:solidFill>
                <a:latin typeface="DK Lemon Yellow Sun"/>
                <a:cs typeface="DK Lemon Yellow Sun"/>
              </a:endParaRPr>
            </a:p>
            <a:p>
              <a:pPr algn="ctr"/>
              <a:endParaRPr lang="en-US" sz="2400" dirty="0" smtClean="0">
                <a:solidFill>
                  <a:schemeClr val="tx1"/>
                </a:solidFill>
                <a:latin typeface="DK Lemon Yellow Sun"/>
                <a:cs typeface="DK Lemon Yellow Sun"/>
              </a:endParaRPr>
            </a:p>
            <a:p>
              <a:pPr algn="ctr"/>
              <a:endParaRPr lang="en-US" sz="2400" dirty="0" smtClean="0">
                <a:solidFill>
                  <a:schemeClr val="tx1"/>
                </a:solidFill>
                <a:latin typeface="DK Lemon Yellow Sun"/>
                <a:cs typeface="DK Lemon Yellow Sun"/>
              </a:endParaRPr>
            </a:p>
            <a:p>
              <a:pPr algn="ctr"/>
              <a:endParaRPr lang="en-US" sz="2400" dirty="0" smtClean="0">
                <a:solidFill>
                  <a:schemeClr val="tx1"/>
                </a:solidFill>
                <a:latin typeface="DK Lemon Yellow Sun"/>
                <a:cs typeface="DK Lemon Yellow Sun"/>
              </a:endParaRPr>
            </a:p>
            <a:p>
              <a:pPr algn="ctr"/>
              <a:r>
                <a:rPr lang="en-US" sz="2400" dirty="0" smtClean="0">
                  <a:solidFill>
                    <a:schemeClr val="tx1"/>
                  </a:solidFill>
                  <a:latin typeface="Capture it"/>
                  <a:cs typeface="Capture it"/>
                </a:rPr>
                <a:t>                           EZRA 4</a:t>
              </a:r>
              <a:endParaRPr lang="en-US" sz="2400" dirty="0" smtClean="0">
                <a:solidFill>
                  <a:schemeClr val="tx1"/>
                </a:solidFill>
                <a:latin typeface="DK Lemon Yellow Sun"/>
                <a:cs typeface="DK Lemon Yellow Sun"/>
              </a:endParaRPr>
            </a:p>
            <a:p>
              <a:pPr algn="ctr"/>
              <a:endParaRPr lang="en-US" sz="2400" dirty="0">
                <a:solidFill>
                  <a:schemeClr val="tx1"/>
                </a:solidFill>
                <a:latin typeface="DK Lemon Yellow Sun"/>
                <a:cs typeface="DK Lemon Yellow Sun"/>
              </a:endParaRPr>
            </a:p>
          </p:txBody>
        </p:sp>
        <p:pic>
          <p:nvPicPr>
            <p:cNvPr id="38" name="Picture 37"/>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7872209" y="3557540"/>
              <a:ext cx="933091" cy="933091"/>
            </a:xfrm>
            <a:prstGeom prst="rect">
              <a:avLst/>
            </a:prstGeom>
          </p:spPr>
        </p:pic>
      </p:grpSp>
      <p:pic>
        <p:nvPicPr>
          <p:cNvPr id="40" name="Picture 39"/>
          <p:cNvPicPr>
            <a:picLocks noChangeAspect="1"/>
          </p:cNvPicPr>
          <p:nvPr/>
        </p:nvPicPr>
        <p:blipFill>
          <a:blip r:embed="rId14" cstate="screen">
            <a:biLevel thresh="50000"/>
            <a:extLst>
              <a:ext uri="{28A0092B-C50C-407E-A947-70E740481C1C}">
                <a14:useLocalDpi xmlns:a14="http://schemas.microsoft.com/office/drawing/2010/main"/>
              </a:ext>
            </a:extLst>
          </a:blip>
          <a:stretch>
            <a:fillRect/>
          </a:stretch>
        </p:blipFill>
        <p:spPr>
          <a:xfrm flipH="1">
            <a:off x="7561906" y="3282708"/>
            <a:ext cx="549664" cy="549664"/>
          </a:xfrm>
          <a:prstGeom prst="rect">
            <a:avLst/>
          </a:prstGeom>
        </p:spPr>
      </p:pic>
      <p:sp>
        <p:nvSpPr>
          <p:cNvPr id="37" name="TextBox 36"/>
          <p:cNvSpPr txBox="1"/>
          <p:nvPr/>
        </p:nvSpPr>
        <p:spPr>
          <a:xfrm>
            <a:off x="3618556" y="2987132"/>
            <a:ext cx="5423844" cy="1600438"/>
          </a:xfrm>
          <a:prstGeom prst="rect">
            <a:avLst/>
          </a:prstGeom>
          <a:noFill/>
        </p:spPr>
        <p:txBody>
          <a:bodyPr wrap="square" rtlCol="0">
            <a:spAutoFit/>
          </a:bodyPr>
          <a:lstStyle/>
          <a:p>
            <a:r>
              <a:rPr lang="en-US" sz="1600" dirty="0" smtClean="0">
                <a:latin typeface="Helvetica Neue"/>
                <a:cs typeface="Helvetica Neue"/>
              </a:rPr>
              <a:t>“Judah was perhaps carved out of adjacent districts </a:t>
            </a:r>
          </a:p>
          <a:p>
            <a:r>
              <a:rPr lang="en-US" sz="1600" dirty="0" smtClean="0">
                <a:latin typeface="Helvetica Neue"/>
                <a:cs typeface="Helvetica Neue"/>
              </a:rPr>
              <a:t>and newly granted an identity of its own…</a:t>
            </a:r>
          </a:p>
          <a:p>
            <a:r>
              <a:rPr lang="en-US" sz="1600" dirty="0" smtClean="0">
                <a:latin typeface="Helvetica Neue"/>
                <a:cs typeface="Helvetica Neue"/>
              </a:rPr>
              <a:t>the </a:t>
            </a:r>
            <a:r>
              <a:rPr lang="en-US" sz="1600" b="1" dirty="0" smtClean="0">
                <a:latin typeface="Helvetica Neue"/>
                <a:cs typeface="Helvetica Neue"/>
              </a:rPr>
              <a:t>ruffled feelings of officials shorn </a:t>
            </a:r>
          </a:p>
          <a:p>
            <a:r>
              <a:rPr lang="en-US" sz="1600" b="1" dirty="0" smtClean="0">
                <a:latin typeface="Helvetica Neue"/>
                <a:cs typeface="Helvetica Neue"/>
              </a:rPr>
              <a:t>of part of their command </a:t>
            </a:r>
          </a:p>
          <a:p>
            <a:r>
              <a:rPr lang="en-US" sz="1600" dirty="0" smtClean="0">
                <a:latin typeface="Helvetica Neue"/>
                <a:cs typeface="Helvetica Neue"/>
              </a:rPr>
              <a:t>may have helped to set the </a:t>
            </a:r>
          </a:p>
          <a:p>
            <a:r>
              <a:rPr lang="en-US" sz="1600" dirty="0" smtClean="0">
                <a:latin typeface="Helvetica Neue"/>
                <a:cs typeface="Helvetica Neue"/>
              </a:rPr>
              <a:t>hostile tone.”  </a:t>
            </a:r>
            <a:r>
              <a:rPr lang="en-US" b="1" dirty="0" smtClean="0">
                <a:latin typeface="Helvetica Neue"/>
                <a:cs typeface="Helvetica Neue"/>
              </a:rPr>
              <a:t> </a:t>
            </a:r>
            <a:r>
              <a:rPr lang="en-US" sz="1600" b="1" i="1" dirty="0" err="1" smtClean="0">
                <a:latin typeface="Helvetica Neue"/>
                <a:cs typeface="Helvetica Neue"/>
              </a:rPr>
              <a:t>Kidner</a:t>
            </a:r>
            <a:r>
              <a:rPr lang="en-US" sz="1600" b="1" i="1" dirty="0" smtClean="0">
                <a:latin typeface="Helvetica Neue"/>
                <a:cs typeface="Helvetica Neue"/>
              </a:rPr>
              <a:t>, TOTC</a:t>
            </a:r>
            <a:endParaRPr lang="en-US" sz="1400" b="1" i="1" dirty="0">
              <a:latin typeface="Helvetica Neue"/>
              <a:cs typeface="Helvetica Neue"/>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1"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13"/>
                                        </p:tgtEl>
                                        <p:attrNameLst>
                                          <p:attrName>ppt_x</p:attrName>
                                          <p:attrName>ppt_y</p:attrName>
                                        </p:attrNameLst>
                                      </p:cBhvr>
                                    </p:animMotion>
                                    <p:animRot by="1500000">
                                      <p:cBhvr>
                                        <p:cTn id="7" dur="125" fill="hold">
                                          <p:stCondLst>
                                            <p:cond delay="0"/>
                                          </p:stCondLst>
                                        </p:cTn>
                                        <p:tgtEl>
                                          <p:spTgt spid="13"/>
                                        </p:tgtEl>
                                        <p:attrNameLst>
                                          <p:attrName>r</p:attrName>
                                        </p:attrNameLst>
                                      </p:cBhvr>
                                    </p:animRot>
                                    <p:animRot by="-1500000">
                                      <p:cBhvr>
                                        <p:cTn id="8" dur="125" fill="hold">
                                          <p:stCondLst>
                                            <p:cond delay="125"/>
                                          </p:stCondLst>
                                        </p:cTn>
                                        <p:tgtEl>
                                          <p:spTgt spid="13"/>
                                        </p:tgtEl>
                                        <p:attrNameLst>
                                          <p:attrName>r</p:attrName>
                                        </p:attrNameLst>
                                      </p:cBhvr>
                                    </p:animRot>
                                    <p:animRot by="-1500000">
                                      <p:cBhvr>
                                        <p:cTn id="9" dur="125" fill="hold">
                                          <p:stCondLst>
                                            <p:cond delay="250"/>
                                          </p:stCondLst>
                                        </p:cTn>
                                        <p:tgtEl>
                                          <p:spTgt spid="13"/>
                                        </p:tgtEl>
                                        <p:attrNameLst>
                                          <p:attrName>r</p:attrName>
                                        </p:attrNameLst>
                                      </p:cBhvr>
                                    </p:animRot>
                                    <p:animRot by="1500000">
                                      <p:cBhvr>
                                        <p:cTn id="10" dur="125" fill="hold">
                                          <p:stCondLst>
                                            <p:cond delay="375"/>
                                          </p:stCondLst>
                                        </p:cTn>
                                        <p:tgtEl>
                                          <p:spTgt spid="13"/>
                                        </p:tgtEl>
                                        <p:attrNameLst>
                                          <p:attrName>r</p:attrName>
                                        </p:attrNameLst>
                                      </p:cBhvr>
                                    </p:animRot>
                                  </p:childTnLst>
                                </p:cTn>
                              </p:par>
                            </p:childTnLst>
                          </p:cTn>
                        </p:par>
                        <p:par>
                          <p:cTn id="11" fill="hold">
                            <p:stCondLst>
                              <p:cond delay="950"/>
                            </p:stCondLst>
                            <p:childTnLst>
                              <p:par>
                                <p:cTn id="12" presetID="22" presetClass="entr" presetSubtype="4" fill="hold"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down)">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41"/>
                                        </p:tgtEl>
                                        <p:attrNameLst>
                                          <p:attrName>style.visibility</p:attrName>
                                        </p:attrNameLst>
                                      </p:cBhvr>
                                      <p:to>
                                        <p:strVal val="visible"/>
                                      </p:to>
                                    </p:set>
                                    <p:animEffect transition="in" filter="slide(fromBottom)">
                                      <p:cBhvr>
                                        <p:cTn id="19" dur="500"/>
                                        <p:tgtEl>
                                          <p:spTgt spid="41"/>
                                        </p:tgtEl>
                                      </p:cBhvr>
                                    </p:animEffect>
                                  </p:childTnLst>
                                </p:cTn>
                              </p:par>
                            </p:childTnLst>
                          </p:cTn>
                        </p:par>
                      </p:childTnLst>
                    </p:cTn>
                  </p:par>
                  <p:par>
                    <p:cTn id="20" fill="hold">
                      <p:stCondLst>
                        <p:cond delay="indefinite"/>
                      </p:stCondLst>
                      <p:childTnLst>
                        <p:par>
                          <p:cTn id="21" fill="hold">
                            <p:stCondLst>
                              <p:cond delay="0"/>
                            </p:stCondLst>
                            <p:childTnLst>
                              <p:par>
                                <p:cTn id="22" presetID="26" presetClass="entr" presetSubtype="0" fill="hold" nodeType="click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wipe(down)">
                                      <p:cBhvr>
                                        <p:cTn id="24" dur="145">
                                          <p:stCondLst>
                                            <p:cond delay="0"/>
                                          </p:stCondLst>
                                        </p:cTn>
                                        <p:tgtEl>
                                          <p:spTgt spid="28"/>
                                        </p:tgtEl>
                                      </p:cBhvr>
                                    </p:animEffect>
                                    <p:anim calcmode="lin" valueType="num">
                                      <p:cBhvr>
                                        <p:cTn id="25" dur="456"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26" dur="166"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27" dur="166" tmFilter="0, 0; 0.125,0.2665; 0.25,0.4; 0.375,0.465; 0.5,0.5;  0.625,0.535; 0.75,0.6; 0.875,0.7335; 1,1">
                                          <p:stCondLst>
                                            <p:cond delay="166"/>
                                          </p:stCondLst>
                                        </p:cTn>
                                        <p:tgtEl>
                                          <p:spTgt spid="28"/>
                                        </p:tgtEl>
                                        <p:attrNameLst>
                                          <p:attrName>ppt_y</p:attrName>
                                        </p:attrNameLst>
                                      </p:cBhvr>
                                      <p:tavLst>
                                        <p:tav tm="0" fmla="#ppt_y-sin(pi*$)/9">
                                          <p:val>
                                            <p:fltVal val="0"/>
                                          </p:val>
                                        </p:tav>
                                        <p:tav tm="100000">
                                          <p:val>
                                            <p:fltVal val="1"/>
                                          </p:val>
                                        </p:tav>
                                      </p:tavLst>
                                    </p:anim>
                                    <p:anim calcmode="lin" valueType="num">
                                      <p:cBhvr>
                                        <p:cTn id="28" dur="83" tmFilter="0, 0; 0.125,0.2665; 0.25,0.4; 0.375,0.465; 0.5,0.5;  0.625,0.535; 0.75,0.6; 0.875,0.7335; 1,1">
                                          <p:stCondLst>
                                            <p:cond delay="331"/>
                                          </p:stCondLst>
                                        </p:cTn>
                                        <p:tgtEl>
                                          <p:spTgt spid="28"/>
                                        </p:tgtEl>
                                        <p:attrNameLst>
                                          <p:attrName>ppt_y</p:attrName>
                                        </p:attrNameLst>
                                      </p:cBhvr>
                                      <p:tavLst>
                                        <p:tav tm="0" fmla="#ppt_y-sin(pi*$)/27">
                                          <p:val>
                                            <p:fltVal val="0"/>
                                          </p:val>
                                        </p:tav>
                                        <p:tav tm="100000">
                                          <p:val>
                                            <p:fltVal val="1"/>
                                          </p:val>
                                        </p:tav>
                                      </p:tavLst>
                                    </p:anim>
                                    <p:anim calcmode="lin" valueType="num">
                                      <p:cBhvr>
                                        <p:cTn id="29" dur="41" tmFilter="0, 0; 0.125,0.2665; 0.25,0.4; 0.375,0.465; 0.5,0.5;  0.625,0.535; 0.75,0.6; 0.875,0.7335; 1,1">
                                          <p:stCondLst>
                                            <p:cond delay="414"/>
                                          </p:stCondLst>
                                        </p:cTn>
                                        <p:tgtEl>
                                          <p:spTgt spid="28"/>
                                        </p:tgtEl>
                                        <p:attrNameLst>
                                          <p:attrName>ppt_y</p:attrName>
                                        </p:attrNameLst>
                                      </p:cBhvr>
                                      <p:tavLst>
                                        <p:tav tm="0" fmla="#ppt_y-sin(pi*$)/81">
                                          <p:val>
                                            <p:fltVal val="0"/>
                                          </p:val>
                                        </p:tav>
                                        <p:tav tm="100000">
                                          <p:val>
                                            <p:fltVal val="1"/>
                                          </p:val>
                                        </p:tav>
                                      </p:tavLst>
                                    </p:anim>
                                    <p:animScale>
                                      <p:cBhvr>
                                        <p:cTn id="30" dur="7">
                                          <p:stCondLst>
                                            <p:cond delay="163"/>
                                          </p:stCondLst>
                                        </p:cTn>
                                        <p:tgtEl>
                                          <p:spTgt spid="28"/>
                                        </p:tgtEl>
                                      </p:cBhvr>
                                      <p:to x="100000" y="60000"/>
                                    </p:animScale>
                                    <p:animScale>
                                      <p:cBhvr>
                                        <p:cTn id="31" dur="42" decel="50000">
                                          <p:stCondLst>
                                            <p:cond delay="169"/>
                                          </p:stCondLst>
                                        </p:cTn>
                                        <p:tgtEl>
                                          <p:spTgt spid="28"/>
                                        </p:tgtEl>
                                      </p:cBhvr>
                                      <p:to x="100000" y="100000"/>
                                    </p:animScale>
                                    <p:animScale>
                                      <p:cBhvr>
                                        <p:cTn id="32" dur="7">
                                          <p:stCondLst>
                                            <p:cond delay="328"/>
                                          </p:stCondLst>
                                        </p:cTn>
                                        <p:tgtEl>
                                          <p:spTgt spid="28"/>
                                        </p:tgtEl>
                                      </p:cBhvr>
                                      <p:to x="100000" y="80000"/>
                                    </p:animScale>
                                    <p:animScale>
                                      <p:cBhvr>
                                        <p:cTn id="33" dur="42" decel="50000">
                                          <p:stCondLst>
                                            <p:cond delay="335"/>
                                          </p:stCondLst>
                                        </p:cTn>
                                        <p:tgtEl>
                                          <p:spTgt spid="28"/>
                                        </p:tgtEl>
                                      </p:cBhvr>
                                      <p:to x="100000" y="100000"/>
                                    </p:animScale>
                                    <p:animScale>
                                      <p:cBhvr>
                                        <p:cTn id="34" dur="7">
                                          <p:stCondLst>
                                            <p:cond delay="411"/>
                                          </p:stCondLst>
                                        </p:cTn>
                                        <p:tgtEl>
                                          <p:spTgt spid="28"/>
                                        </p:tgtEl>
                                      </p:cBhvr>
                                      <p:to x="100000" y="90000"/>
                                    </p:animScale>
                                    <p:animScale>
                                      <p:cBhvr>
                                        <p:cTn id="35" dur="42" decel="50000">
                                          <p:stCondLst>
                                            <p:cond delay="417"/>
                                          </p:stCondLst>
                                        </p:cTn>
                                        <p:tgtEl>
                                          <p:spTgt spid="28"/>
                                        </p:tgtEl>
                                      </p:cBhvr>
                                      <p:to x="100000" y="100000"/>
                                    </p:animScale>
                                    <p:animScale>
                                      <p:cBhvr>
                                        <p:cTn id="36" dur="7">
                                          <p:stCondLst>
                                            <p:cond delay="452"/>
                                          </p:stCondLst>
                                        </p:cTn>
                                        <p:tgtEl>
                                          <p:spTgt spid="28"/>
                                        </p:tgtEl>
                                      </p:cBhvr>
                                      <p:to x="100000" y="95000"/>
                                    </p:animScale>
                                    <p:animScale>
                                      <p:cBhvr>
                                        <p:cTn id="37" dur="42" decel="50000">
                                          <p:stCondLst>
                                            <p:cond delay="459"/>
                                          </p:stCondLst>
                                        </p:cTn>
                                        <p:tgtEl>
                                          <p:spTgt spid="28"/>
                                        </p:tgtEl>
                                      </p:cBhvr>
                                      <p:to x="100000" y="100000"/>
                                    </p:animScale>
                                  </p:childTnLst>
                                </p:cTn>
                              </p:par>
                            </p:childTnLst>
                          </p:cTn>
                        </p:par>
                      </p:childTnLst>
                    </p:cTn>
                  </p:par>
                  <p:par>
                    <p:cTn id="38" fill="hold">
                      <p:stCondLst>
                        <p:cond delay="indefinite"/>
                      </p:stCondLst>
                      <p:childTnLst>
                        <p:par>
                          <p:cTn id="39" fill="hold">
                            <p:stCondLst>
                              <p:cond delay="0"/>
                            </p:stCondLst>
                            <p:childTnLst>
                              <p:par>
                                <p:cTn id="40" presetID="21" presetClass="entr" presetSubtype="4" fill="hold" grpId="0" nodeType="click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wheel(4)">
                                      <p:cBhvr>
                                        <p:cTn id="42" dur="2000"/>
                                        <p:tgtEl>
                                          <p:spTgt spid="26"/>
                                        </p:tgtEl>
                                      </p:cBhvr>
                                    </p:animEffect>
                                  </p:childTnLst>
                                </p:cTn>
                              </p:par>
                              <p:par>
                                <p:cTn id="43" presetID="26" presetClass="entr" presetSubtype="0" fill="hold" nodeType="with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wipe(down)">
                                      <p:cBhvr>
                                        <p:cTn id="45" dur="145">
                                          <p:stCondLst>
                                            <p:cond delay="0"/>
                                          </p:stCondLst>
                                        </p:cTn>
                                        <p:tgtEl>
                                          <p:spTgt spid="42"/>
                                        </p:tgtEl>
                                      </p:cBhvr>
                                    </p:animEffect>
                                    <p:anim calcmode="lin" valueType="num">
                                      <p:cBhvr>
                                        <p:cTn id="46" dur="456"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47" dur="166"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48" dur="166" tmFilter="0, 0; 0.125,0.2665; 0.25,0.4; 0.375,0.465; 0.5,0.5;  0.625,0.535; 0.75,0.6; 0.875,0.7335; 1,1">
                                          <p:stCondLst>
                                            <p:cond delay="166"/>
                                          </p:stCondLst>
                                        </p:cTn>
                                        <p:tgtEl>
                                          <p:spTgt spid="42"/>
                                        </p:tgtEl>
                                        <p:attrNameLst>
                                          <p:attrName>ppt_y</p:attrName>
                                        </p:attrNameLst>
                                      </p:cBhvr>
                                      <p:tavLst>
                                        <p:tav tm="0" fmla="#ppt_y-sin(pi*$)/9">
                                          <p:val>
                                            <p:fltVal val="0"/>
                                          </p:val>
                                        </p:tav>
                                        <p:tav tm="100000">
                                          <p:val>
                                            <p:fltVal val="1"/>
                                          </p:val>
                                        </p:tav>
                                      </p:tavLst>
                                    </p:anim>
                                    <p:anim calcmode="lin" valueType="num">
                                      <p:cBhvr>
                                        <p:cTn id="49" dur="83" tmFilter="0, 0; 0.125,0.2665; 0.25,0.4; 0.375,0.465; 0.5,0.5;  0.625,0.535; 0.75,0.6; 0.875,0.7335; 1,1">
                                          <p:stCondLst>
                                            <p:cond delay="331"/>
                                          </p:stCondLst>
                                        </p:cTn>
                                        <p:tgtEl>
                                          <p:spTgt spid="42"/>
                                        </p:tgtEl>
                                        <p:attrNameLst>
                                          <p:attrName>ppt_y</p:attrName>
                                        </p:attrNameLst>
                                      </p:cBhvr>
                                      <p:tavLst>
                                        <p:tav tm="0" fmla="#ppt_y-sin(pi*$)/27">
                                          <p:val>
                                            <p:fltVal val="0"/>
                                          </p:val>
                                        </p:tav>
                                        <p:tav tm="100000">
                                          <p:val>
                                            <p:fltVal val="1"/>
                                          </p:val>
                                        </p:tav>
                                      </p:tavLst>
                                    </p:anim>
                                    <p:anim calcmode="lin" valueType="num">
                                      <p:cBhvr>
                                        <p:cTn id="50" dur="41" tmFilter="0, 0; 0.125,0.2665; 0.25,0.4; 0.375,0.465; 0.5,0.5;  0.625,0.535; 0.75,0.6; 0.875,0.7335; 1,1">
                                          <p:stCondLst>
                                            <p:cond delay="414"/>
                                          </p:stCondLst>
                                        </p:cTn>
                                        <p:tgtEl>
                                          <p:spTgt spid="42"/>
                                        </p:tgtEl>
                                        <p:attrNameLst>
                                          <p:attrName>ppt_y</p:attrName>
                                        </p:attrNameLst>
                                      </p:cBhvr>
                                      <p:tavLst>
                                        <p:tav tm="0" fmla="#ppt_y-sin(pi*$)/81">
                                          <p:val>
                                            <p:fltVal val="0"/>
                                          </p:val>
                                        </p:tav>
                                        <p:tav tm="100000">
                                          <p:val>
                                            <p:fltVal val="1"/>
                                          </p:val>
                                        </p:tav>
                                      </p:tavLst>
                                    </p:anim>
                                    <p:animScale>
                                      <p:cBhvr>
                                        <p:cTn id="51" dur="7">
                                          <p:stCondLst>
                                            <p:cond delay="163"/>
                                          </p:stCondLst>
                                        </p:cTn>
                                        <p:tgtEl>
                                          <p:spTgt spid="42"/>
                                        </p:tgtEl>
                                      </p:cBhvr>
                                      <p:to x="100000" y="60000"/>
                                    </p:animScale>
                                    <p:animScale>
                                      <p:cBhvr>
                                        <p:cTn id="52" dur="42" decel="50000">
                                          <p:stCondLst>
                                            <p:cond delay="169"/>
                                          </p:stCondLst>
                                        </p:cTn>
                                        <p:tgtEl>
                                          <p:spTgt spid="42"/>
                                        </p:tgtEl>
                                      </p:cBhvr>
                                      <p:to x="100000" y="100000"/>
                                    </p:animScale>
                                    <p:animScale>
                                      <p:cBhvr>
                                        <p:cTn id="53" dur="7">
                                          <p:stCondLst>
                                            <p:cond delay="328"/>
                                          </p:stCondLst>
                                        </p:cTn>
                                        <p:tgtEl>
                                          <p:spTgt spid="42"/>
                                        </p:tgtEl>
                                      </p:cBhvr>
                                      <p:to x="100000" y="80000"/>
                                    </p:animScale>
                                    <p:animScale>
                                      <p:cBhvr>
                                        <p:cTn id="54" dur="42" decel="50000">
                                          <p:stCondLst>
                                            <p:cond delay="335"/>
                                          </p:stCondLst>
                                        </p:cTn>
                                        <p:tgtEl>
                                          <p:spTgt spid="42"/>
                                        </p:tgtEl>
                                      </p:cBhvr>
                                      <p:to x="100000" y="100000"/>
                                    </p:animScale>
                                    <p:animScale>
                                      <p:cBhvr>
                                        <p:cTn id="55" dur="7">
                                          <p:stCondLst>
                                            <p:cond delay="411"/>
                                          </p:stCondLst>
                                        </p:cTn>
                                        <p:tgtEl>
                                          <p:spTgt spid="42"/>
                                        </p:tgtEl>
                                      </p:cBhvr>
                                      <p:to x="100000" y="90000"/>
                                    </p:animScale>
                                    <p:animScale>
                                      <p:cBhvr>
                                        <p:cTn id="56" dur="42" decel="50000">
                                          <p:stCondLst>
                                            <p:cond delay="417"/>
                                          </p:stCondLst>
                                        </p:cTn>
                                        <p:tgtEl>
                                          <p:spTgt spid="42"/>
                                        </p:tgtEl>
                                      </p:cBhvr>
                                      <p:to x="100000" y="100000"/>
                                    </p:animScale>
                                    <p:animScale>
                                      <p:cBhvr>
                                        <p:cTn id="57" dur="7">
                                          <p:stCondLst>
                                            <p:cond delay="452"/>
                                          </p:stCondLst>
                                        </p:cTn>
                                        <p:tgtEl>
                                          <p:spTgt spid="42"/>
                                        </p:tgtEl>
                                      </p:cBhvr>
                                      <p:to x="100000" y="95000"/>
                                    </p:animScale>
                                    <p:animScale>
                                      <p:cBhvr>
                                        <p:cTn id="58" dur="42" decel="50000">
                                          <p:stCondLst>
                                            <p:cond delay="459"/>
                                          </p:stCondLst>
                                        </p:cTn>
                                        <p:tgtEl>
                                          <p:spTgt spid="42"/>
                                        </p:tgtEl>
                                      </p:cBhvr>
                                      <p:to x="100000" y="100000"/>
                                    </p:animScale>
                                  </p:childTnLst>
                                </p:cTn>
                              </p:par>
                            </p:childTnLst>
                          </p:cTn>
                        </p:par>
                      </p:childTnLst>
                    </p:cTn>
                  </p:par>
                  <p:par>
                    <p:cTn id="59" fill="hold">
                      <p:stCondLst>
                        <p:cond delay="indefinite"/>
                      </p:stCondLst>
                      <p:childTnLst>
                        <p:par>
                          <p:cTn id="60" fill="hold">
                            <p:stCondLst>
                              <p:cond delay="0"/>
                            </p:stCondLst>
                            <p:childTnLst>
                              <p:par>
                                <p:cTn id="61" presetID="26" presetClass="entr" presetSubtype="0" fill="hold" nodeType="clickEffect">
                                  <p:stCondLst>
                                    <p:cond delay="0"/>
                                  </p:stCondLst>
                                  <p:childTnLst>
                                    <p:set>
                                      <p:cBhvr>
                                        <p:cTn id="62" dur="1" fill="hold">
                                          <p:stCondLst>
                                            <p:cond delay="0"/>
                                          </p:stCondLst>
                                        </p:cTn>
                                        <p:tgtEl>
                                          <p:spTgt spid="43"/>
                                        </p:tgtEl>
                                        <p:attrNameLst>
                                          <p:attrName>style.visibility</p:attrName>
                                        </p:attrNameLst>
                                      </p:cBhvr>
                                      <p:to>
                                        <p:strVal val="visible"/>
                                      </p:to>
                                    </p:set>
                                    <p:animEffect transition="in" filter="wipe(down)">
                                      <p:cBhvr>
                                        <p:cTn id="63" dur="145">
                                          <p:stCondLst>
                                            <p:cond delay="0"/>
                                          </p:stCondLst>
                                        </p:cTn>
                                        <p:tgtEl>
                                          <p:spTgt spid="43"/>
                                        </p:tgtEl>
                                      </p:cBhvr>
                                    </p:animEffect>
                                    <p:anim calcmode="lin" valueType="num">
                                      <p:cBhvr>
                                        <p:cTn id="64" dur="456"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65" dur="166"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66" dur="166" tmFilter="0, 0; 0.125,0.2665; 0.25,0.4; 0.375,0.465; 0.5,0.5;  0.625,0.535; 0.75,0.6; 0.875,0.7335; 1,1">
                                          <p:stCondLst>
                                            <p:cond delay="166"/>
                                          </p:stCondLst>
                                        </p:cTn>
                                        <p:tgtEl>
                                          <p:spTgt spid="43"/>
                                        </p:tgtEl>
                                        <p:attrNameLst>
                                          <p:attrName>ppt_y</p:attrName>
                                        </p:attrNameLst>
                                      </p:cBhvr>
                                      <p:tavLst>
                                        <p:tav tm="0" fmla="#ppt_y-sin(pi*$)/9">
                                          <p:val>
                                            <p:fltVal val="0"/>
                                          </p:val>
                                        </p:tav>
                                        <p:tav tm="100000">
                                          <p:val>
                                            <p:fltVal val="1"/>
                                          </p:val>
                                        </p:tav>
                                      </p:tavLst>
                                    </p:anim>
                                    <p:anim calcmode="lin" valueType="num">
                                      <p:cBhvr>
                                        <p:cTn id="67" dur="83" tmFilter="0, 0; 0.125,0.2665; 0.25,0.4; 0.375,0.465; 0.5,0.5;  0.625,0.535; 0.75,0.6; 0.875,0.7335; 1,1">
                                          <p:stCondLst>
                                            <p:cond delay="331"/>
                                          </p:stCondLst>
                                        </p:cTn>
                                        <p:tgtEl>
                                          <p:spTgt spid="43"/>
                                        </p:tgtEl>
                                        <p:attrNameLst>
                                          <p:attrName>ppt_y</p:attrName>
                                        </p:attrNameLst>
                                      </p:cBhvr>
                                      <p:tavLst>
                                        <p:tav tm="0" fmla="#ppt_y-sin(pi*$)/27">
                                          <p:val>
                                            <p:fltVal val="0"/>
                                          </p:val>
                                        </p:tav>
                                        <p:tav tm="100000">
                                          <p:val>
                                            <p:fltVal val="1"/>
                                          </p:val>
                                        </p:tav>
                                      </p:tavLst>
                                    </p:anim>
                                    <p:anim calcmode="lin" valueType="num">
                                      <p:cBhvr>
                                        <p:cTn id="68" dur="41" tmFilter="0, 0; 0.125,0.2665; 0.25,0.4; 0.375,0.465; 0.5,0.5;  0.625,0.535; 0.75,0.6; 0.875,0.7335; 1,1">
                                          <p:stCondLst>
                                            <p:cond delay="414"/>
                                          </p:stCondLst>
                                        </p:cTn>
                                        <p:tgtEl>
                                          <p:spTgt spid="43"/>
                                        </p:tgtEl>
                                        <p:attrNameLst>
                                          <p:attrName>ppt_y</p:attrName>
                                        </p:attrNameLst>
                                      </p:cBhvr>
                                      <p:tavLst>
                                        <p:tav tm="0" fmla="#ppt_y-sin(pi*$)/81">
                                          <p:val>
                                            <p:fltVal val="0"/>
                                          </p:val>
                                        </p:tav>
                                        <p:tav tm="100000">
                                          <p:val>
                                            <p:fltVal val="1"/>
                                          </p:val>
                                        </p:tav>
                                      </p:tavLst>
                                    </p:anim>
                                    <p:animScale>
                                      <p:cBhvr>
                                        <p:cTn id="69" dur="7">
                                          <p:stCondLst>
                                            <p:cond delay="163"/>
                                          </p:stCondLst>
                                        </p:cTn>
                                        <p:tgtEl>
                                          <p:spTgt spid="43"/>
                                        </p:tgtEl>
                                      </p:cBhvr>
                                      <p:to x="100000" y="60000"/>
                                    </p:animScale>
                                    <p:animScale>
                                      <p:cBhvr>
                                        <p:cTn id="70" dur="42" decel="50000">
                                          <p:stCondLst>
                                            <p:cond delay="169"/>
                                          </p:stCondLst>
                                        </p:cTn>
                                        <p:tgtEl>
                                          <p:spTgt spid="43"/>
                                        </p:tgtEl>
                                      </p:cBhvr>
                                      <p:to x="100000" y="100000"/>
                                    </p:animScale>
                                    <p:animScale>
                                      <p:cBhvr>
                                        <p:cTn id="71" dur="7">
                                          <p:stCondLst>
                                            <p:cond delay="328"/>
                                          </p:stCondLst>
                                        </p:cTn>
                                        <p:tgtEl>
                                          <p:spTgt spid="43"/>
                                        </p:tgtEl>
                                      </p:cBhvr>
                                      <p:to x="100000" y="80000"/>
                                    </p:animScale>
                                    <p:animScale>
                                      <p:cBhvr>
                                        <p:cTn id="72" dur="42" decel="50000">
                                          <p:stCondLst>
                                            <p:cond delay="335"/>
                                          </p:stCondLst>
                                        </p:cTn>
                                        <p:tgtEl>
                                          <p:spTgt spid="43"/>
                                        </p:tgtEl>
                                      </p:cBhvr>
                                      <p:to x="100000" y="100000"/>
                                    </p:animScale>
                                    <p:animScale>
                                      <p:cBhvr>
                                        <p:cTn id="73" dur="7">
                                          <p:stCondLst>
                                            <p:cond delay="411"/>
                                          </p:stCondLst>
                                        </p:cTn>
                                        <p:tgtEl>
                                          <p:spTgt spid="43"/>
                                        </p:tgtEl>
                                      </p:cBhvr>
                                      <p:to x="100000" y="90000"/>
                                    </p:animScale>
                                    <p:animScale>
                                      <p:cBhvr>
                                        <p:cTn id="74" dur="42" decel="50000">
                                          <p:stCondLst>
                                            <p:cond delay="417"/>
                                          </p:stCondLst>
                                        </p:cTn>
                                        <p:tgtEl>
                                          <p:spTgt spid="43"/>
                                        </p:tgtEl>
                                      </p:cBhvr>
                                      <p:to x="100000" y="100000"/>
                                    </p:animScale>
                                    <p:animScale>
                                      <p:cBhvr>
                                        <p:cTn id="75" dur="7">
                                          <p:stCondLst>
                                            <p:cond delay="452"/>
                                          </p:stCondLst>
                                        </p:cTn>
                                        <p:tgtEl>
                                          <p:spTgt spid="43"/>
                                        </p:tgtEl>
                                      </p:cBhvr>
                                      <p:to x="100000" y="95000"/>
                                    </p:animScale>
                                    <p:animScale>
                                      <p:cBhvr>
                                        <p:cTn id="76" dur="42" decel="50000">
                                          <p:stCondLst>
                                            <p:cond delay="459"/>
                                          </p:stCondLst>
                                        </p:cTn>
                                        <p:tgtEl>
                                          <p:spTgt spid="43"/>
                                        </p:tgtEl>
                                      </p:cBhvr>
                                      <p:to x="100000" y="100000"/>
                                    </p:animScale>
                                  </p:childTnLst>
                                </p:cTn>
                              </p:par>
                            </p:childTnLst>
                          </p:cTn>
                        </p:par>
                      </p:childTnLst>
                    </p:cTn>
                  </p:par>
                  <p:par>
                    <p:cTn id="77" fill="hold">
                      <p:stCondLst>
                        <p:cond delay="indefinite"/>
                      </p:stCondLst>
                      <p:childTnLst>
                        <p:par>
                          <p:cTn id="78" fill="hold">
                            <p:stCondLst>
                              <p:cond delay="0"/>
                            </p:stCondLst>
                            <p:childTnLst>
                              <p:par>
                                <p:cTn id="79" presetID="9" presetClass="entr" presetSubtype="0" fill="hold" grpId="0" nodeType="clickEffect">
                                  <p:stCondLst>
                                    <p:cond delay="0"/>
                                  </p:stCondLst>
                                  <p:childTnLst>
                                    <p:set>
                                      <p:cBhvr>
                                        <p:cTn id="80" dur="1" fill="hold">
                                          <p:stCondLst>
                                            <p:cond delay="0"/>
                                          </p:stCondLst>
                                        </p:cTn>
                                        <p:tgtEl>
                                          <p:spTgt spid="34"/>
                                        </p:tgtEl>
                                        <p:attrNameLst>
                                          <p:attrName>style.visibility</p:attrName>
                                        </p:attrNameLst>
                                      </p:cBhvr>
                                      <p:to>
                                        <p:strVal val="visible"/>
                                      </p:to>
                                    </p:set>
                                    <p:animEffect transition="in" filter="dissolve">
                                      <p:cBhvr>
                                        <p:cTn id="81" dur="500"/>
                                        <p:tgtEl>
                                          <p:spTgt spid="34"/>
                                        </p:tgtEl>
                                      </p:cBhvr>
                                    </p:animEffect>
                                  </p:childTnLst>
                                </p:cTn>
                              </p:par>
                            </p:childTnLst>
                          </p:cTn>
                        </p:par>
                        <p:par>
                          <p:cTn id="82" fill="hold">
                            <p:stCondLst>
                              <p:cond delay="500"/>
                            </p:stCondLst>
                            <p:childTnLst>
                              <p:par>
                                <p:cTn id="83" presetID="23" presetClass="entr" presetSubtype="16" fill="hold" nodeType="afterEffect">
                                  <p:stCondLst>
                                    <p:cond delay="0"/>
                                  </p:stCondLst>
                                  <p:childTnLst>
                                    <p:set>
                                      <p:cBhvr>
                                        <p:cTn id="84" dur="1" fill="hold">
                                          <p:stCondLst>
                                            <p:cond delay="0"/>
                                          </p:stCondLst>
                                        </p:cTn>
                                        <p:tgtEl>
                                          <p:spTgt spid="35"/>
                                        </p:tgtEl>
                                        <p:attrNameLst>
                                          <p:attrName>style.visibility</p:attrName>
                                        </p:attrNameLst>
                                      </p:cBhvr>
                                      <p:to>
                                        <p:strVal val="visible"/>
                                      </p:to>
                                    </p:set>
                                    <p:anim calcmode="lin" valueType="num">
                                      <p:cBhvr>
                                        <p:cTn id="85" dur="3000" fill="hold"/>
                                        <p:tgtEl>
                                          <p:spTgt spid="35"/>
                                        </p:tgtEl>
                                        <p:attrNameLst>
                                          <p:attrName>ppt_w</p:attrName>
                                        </p:attrNameLst>
                                      </p:cBhvr>
                                      <p:tavLst>
                                        <p:tav tm="0">
                                          <p:val>
                                            <p:fltVal val="0"/>
                                          </p:val>
                                        </p:tav>
                                        <p:tav tm="100000">
                                          <p:val>
                                            <p:strVal val="#ppt_w"/>
                                          </p:val>
                                        </p:tav>
                                      </p:tavLst>
                                    </p:anim>
                                    <p:anim calcmode="lin" valueType="num">
                                      <p:cBhvr>
                                        <p:cTn id="86" dur="3000" fill="hold"/>
                                        <p:tgtEl>
                                          <p:spTgt spid="35"/>
                                        </p:tgtEl>
                                        <p:attrNameLst>
                                          <p:attrName>ppt_h</p:attrName>
                                        </p:attrNameLst>
                                      </p:cBhvr>
                                      <p:tavLst>
                                        <p:tav tm="0">
                                          <p:val>
                                            <p:fltVal val="0"/>
                                          </p:val>
                                        </p:tav>
                                        <p:tav tm="100000">
                                          <p:val>
                                            <p:strVal val="#ppt_h"/>
                                          </p:val>
                                        </p:tav>
                                      </p:tavLst>
                                    </p:anim>
                                  </p:childTnLst>
                                </p:cTn>
                              </p:par>
                            </p:childTnLst>
                          </p:cTn>
                        </p:par>
                      </p:childTnLst>
                    </p:cTn>
                  </p:par>
                  <p:par>
                    <p:cTn id="87" fill="hold">
                      <p:stCondLst>
                        <p:cond delay="indefinite"/>
                      </p:stCondLst>
                      <p:childTnLst>
                        <p:par>
                          <p:cTn id="88" fill="hold">
                            <p:stCondLst>
                              <p:cond delay="0"/>
                            </p:stCondLst>
                            <p:childTnLst>
                              <p:par>
                                <p:cTn id="89" presetID="22" presetClass="entr" presetSubtype="4" fill="hold" nodeType="clickEffect">
                                  <p:stCondLst>
                                    <p:cond delay="0"/>
                                  </p:stCondLst>
                                  <p:childTnLst>
                                    <p:set>
                                      <p:cBhvr>
                                        <p:cTn id="90" dur="1" fill="hold">
                                          <p:stCondLst>
                                            <p:cond delay="0"/>
                                          </p:stCondLst>
                                        </p:cTn>
                                        <p:tgtEl>
                                          <p:spTgt spid="45"/>
                                        </p:tgtEl>
                                        <p:attrNameLst>
                                          <p:attrName>style.visibility</p:attrName>
                                        </p:attrNameLst>
                                      </p:cBhvr>
                                      <p:to>
                                        <p:strVal val="visible"/>
                                      </p:to>
                                    </p:set>
                                    <p:animEffect transition="in" filter="wipe(down)">
                                      <p:cBhvr>
                                        <p:cTn id="91" dur="500"/>
                                        <p:tgtEl>
                                          <p:spTgt spid="45"/>
                                        </p:tgtEl>
                                      </p:cBhvr>
                                    </p:animEffect>
                                  </p:childTnLst>
                                </p:cTn>
                              </p:par>
                              <p:par>
                                <p:cTn id="92" presetID="22" presetClass="entr" presetSubtype="4" fill="hold" grpId="0" nodeType="withEffect">
                                  <p:stCondLst>
                                    <p:cond delay="0"/>
                                  </p:stCondLst>
                                  <p:childTnLst>
                                    <p:set>
                                      <p:cBhvr>
                                        <p:cTn id="93" dur="1" fill="hold">
                                          <p:stCondLst>
                                            <p:cond delay="0"/>
                                          </p:stCondLst>
                                        </p:cTn>
                                        <p:tgtEl>
                                          <p:spTgt spid="37"/>
                                        </p:tgtEl>
                                        <p:attrNameLst>
                                          <p:attrName>style.visibility</p:attrName>
                                        </p:attrNameLst>
                                      </p:cBhvr>
                                      <p:to>
                                        <p:strVal val="visible"/>
                                      </p:to>
                                    </p:set>
                                    <p:animEffect transition="in" filter="wipe(down)">
                                      <p:cBhvr>
                                        <p:cTn id="94" dur="500"/>
                                        <p:tgtEl>
                                          <p:spTgt spid="37"/>
                                        </p:tgtEl>
                                      </p:cBhvr>
                                    </p:animEffect>
                                  </p:childTnLst>
                                </p:cTn>
                              </p:par>
                            </p:childTnLst>
                          </p:cTn>
                        </p:par>
                        <p:par>
                          <p:cTn id="95" fill="hold">
                            <p:stCondLst>
                              <p:cond delay="500"/>
                            </p:stCondLst>
                            <p:childTnLst>
                              <p:par>
                                <p:cTn id="96" presetID="26" presetClass="entr" presetSubtype="0" fill="hold" nodeType="afterEffect">
                                  <p:stCondLst>
                                    <p:cond delay="0"/>
                                  </p:stCondLst>
                                  <p:childTnLst>
                                    <p:set>
                                      <p:cBhvr>
                                        <p:cTn id="97" dur="1" fill="hold">
                                          <p:stCondLst>
                                            <p:cond delay="0"/>
                                          </p:stCondLst>
                                        </p:cTn>
                                        <p:tgtEl>
                                          <p:spTgt spid="40"/>
                                        </p:tgtEl>
                                        <p:attrNameLst>
                                          <p:attrName>style.visibility</p:attrName>
                                        </p:attrNameLst>
                                      </p:cBhvr>
                                      <p:to>
                                        <p:strVal val="visible"/>
                                      </p:to>
                                    </p:set>
                                    <p:animEffect transition="in" filter="wipe(down)">
                                      <p:cBhvr>
                                        <p:cTn id="98" dur="145">
                                          <p:stCondLst>
                                            <p:cond delay="0"/>
                                          </p:stCondLst>
                                        </p:cTn>
                                        <p:tgtEl>
                                          <p:spTgt spid="40"/>
                                        </p:tgtEl>
                                      </p:cBhvr>
                                    </p:animEffect>
                                    <p:anim calcmode="lin" valueType="num">
                                      <p:cBhvr>
                                        <p:cTn id="99" dur="456"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00" dur="166"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01" dur="166" tmFilter="0, 0; 0.125,0.2665; 0.25,0.4; 0.375,0.465; 0.5,0.5;  0.625,0.535; 0.75,0.6; 0.875,0.7335; 1,1">
                                          <p:stCondLst>
                                            <p:cond delay="166"/>
                                          </p:stCondLst>
                                        </p:cTn>
                                        <p:tgtEl>
                                          <p:spTgt spid="40"/>
                                        </p:tgtEl>
                                        <p:attrNameLst>
                                          <p:attrName>ppt_y</p:attrName>
                                        </p:attrNameLst>
                                      </p:cBhvr>
                                      <p:tavLst>
                                        <p:tav tm="0" fmla="#ppt_y-sin(pi*$)/9">
                                          <p:val>
                                            <p:fltVal val="0"/>
                                          </p:val>
                                        </p:tav>
                                        <p:tav tm="100000">
                                          <p:val>
                                            <p:fltVal val="1"/>
                                          </p:val>
                                        </p:tav>
                                      </p:tavLst>
                                    </p:anim>
                                    <p:anim calcmode="lin" valueType="num">
                                      <p:cBhvr>
                                        <p:cTn id="102" dur="83" tmFilter="0, 0; 0.125,0.2665; 0.25,0.4; 0.375,0.465; 0.5,0.5;  0.625,0.535; 0.75,0.6; 0.875,0.7335; 1,1">
                                          <p:stCondLst>
                                            <p:cond delay="331"/>
                                          </p:stCondLst>
                                        </p:cTn>
                                        <p:tgtEl>
                                          <p:spTgt spid="40"/>
                                        </p:tgtEl>
                                        <p:attrNameLst>
                                          <p:attrName>ppt_y</p:attrName>
                                        </p:attrNameLst>
                                      </p:cBhvr>
                                      <p:tavLst>
                                        <p:tav tm="0" fmla="#ppt_y-sin(pi*$)/27">
                                          <p:val>
                                            <p:fltVal val="0"/>
                                          </p:val>
                                        </p:tav>
                                        <p:tav tm="100000">
                                          <p:val>
                                            <p:fltVal val="1"/>
                                          </p:val>
                                        </p:tav>
                                      </p:tavLst>
                                    </p:anim>
                                    <p:anim calcmode="lin" valueType="num">
                                      <p:cBhvr>
                                        <p:cTn id="103" dur="41" tmFilter="0, 0; 0.125,0.2665; 0.25,0.4; 0.375,0.465; 0.5,0.5;  0.625,0.535; 0.75,0.6; 0.875,0.7335; 1,1">
                                          <p:stCondLst>
                                            <p:cond delay="414"/>
                                          </p:stCondLst>
                                        </p:cTn>
                                        <p:tgtEl>
                                          <p:spTgt spid="40"/>
                                        </p:tgtEl>
                                        <p:attrNameLst>
                                          <p:attrName>ppt_y</p:attrName>
                                        </p:attrNameLst>
                                      </p:cBhvr>
                                      <p:tavLst>
                                        <p:tav tm="0" fmla="#ppt_y-sin(pi*$)/81">
                                          <p:val>
                                            <p:fltVal val="0"/>
                                          </p:val>
                                        </p:tav>
                                        <p:tav tm="100000">
                                          <p:val>
                                            <p:fltVal val="1"/>
                                          </p:val>
                                        </p:tav>
                                      </p:tavLst>
                                    </p:anim>
                                    <p:animScale>
                                      <p:cBhvr>
                                        <p:cTn id="104" dur="7">
                                          <p:stCondLst>
                                            <p:cond delay="163"/>
                                          </p:stCondLst>
                                        </p:cTn>
                                        <p:tgtEl>
                                          <p:spTgt spid="40"/>
                                        </p:tgtEl>
                                      </p:cBhvr>
                                      <p:to x="100000" y="60000"/>
                                    </p:animScale>
                                    <p:animScale>
                                      <p:cBhvr>
                                        <p:cTn id="105" dur="42" decel="50000">
                                          <p:stCondLst>
                                            <p:cond delay="169"/>
                                          </p:stCondLst>
                                        </p:cTn>
                                        <p:tgtEl>
                                          <p:spTgt spid="40"/>
                                        </p:tgtEl>
                                      </p:cBhvr>
                                      <p:to x="100000" y="100000"/>
                                    </p:animScale>
                                    <p:animScale>
                                      <p:cBhvr>
                                        <p:cTn id="106" dur="7">
                                          <p:stCondLst>
                                            <p:cond delay="328"/>
                                          </p:stCondLst>
                                        </p:cTn>
                                        <p:tgtEl>
                                          <p:spTgt spid="40"/>
                                        </p:tgtEl>
                                      </p:cBhvr>
                                      <p:to x="100000" y="80000"/>
                                    </p:animScale>
                                    <p:animScale>
                                      <p:cBhvr>
                                        <p:cTn id="107" dur="42" decel="50000">
                                          <p:stCondLst>
                                            <p:cond delay="335"/>
                                          </p:stCondLst>
                                        </p:cTn>
                                        <p:tgtEl>
                                          <p:spTgt spid="40"/>
                                        </p:tgtEl>
                                      </p:cBhvr>
                                      <p:to x="100000" y="100000"/>
                                    </p:animScale>
                                    <p:animScale>
                                      <p:cBhvr>
                                        <p:cTn id="108" dur="7">
                                          <p:stCondLst>
                                            <p:cond delay="411"/>
                                          </p:stCondLst>
                                        </p:cTn>
                                        <p:tgtEl>
                                          <p:spTgt spid="40"/>
                                        </p:tgtEl>
                                      </p:cBhvr>
                                      <p:to x="100000" y="90000"/>
                                    </p:animScale>
                                    <p:animScale>
                                      <p:cBhvr>
                                        <p:cTn id="109" dur="42" decel="50000">
                                          <p:stCondLst>
                                            <p:cond delay="417"/>
                                          </p:stCondLst>
                                        </p:cTn>
                                        <p:tgtEl>
                                          <p:spTgt spid="40"/>
                                        </p:tgtEl>
                                      </p:cBhvr>
                                      <p:to x="100000" y="100000"/>
                                    </p:animScale>
                                    <p:animScale>
                                      <p:cBhvr>
                                        <p:cTn id="110" dur="7">
                                          <p:stCondLst>
                                            <p:cond delay="452"/>
                                          </p:stCondLst>
                                        </p:cTn>
                                        <p:tgtEl>
                                          <p:spTgt spid="40"/>
                                        </p:tgtEl>
                                      </p:cBhvr>
                                      <p:to x="100000" y="95000"/>
                                    </p:animScale>
                                    <p:animScale>
                                      <p:cBhvr>
                                        <p:cTn id="111" dur="42" decel="50000">
                                          <p:stCondLst>
                                            <p:cond delay="459"/>
                                          </p:stCondLst>
                                        </p:cTn>
                                        <p:tgtEl>
                                          <p:spTgt spid="4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1"/>
      <p:bldP spid="26" grpId="0" animBg="1"/>
      <p:bldP spid="34" grpId="0" animBg="1"/>
      <p:bldP spid="3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1.png"/>
          <p:cNvPicPr>
            <a:picLocks noChangeAspect="1"/>
          </p:cNvPicPr>
          <p:nvPr/>
        </p:nvPicPr>
        <p:blipFill>
          <a:blip r:embed="rId3">
            <a:alphaModFix amt="10000"/>
          </a:blip>
          <a:stretch>
            <a:fillRect/>
          </a:stretch>
        </p:blipFill>
        <p:spPr>
          <a:xfrm>
            <a:off x="3175" y="0"/>
            <a:ext cx="9140825" cy="6858000"/>
          </a:xfrm>
          <a:prstGeom prst="rect">
            <a:avLst/>
          </a:prstGeom>
        </p:spPr>
      </p:pic>
      <p:sp>
        <p:nvSpPr>
          <p:cNvPr id="4" name="TextBox 3"/>
          <p:cNvSpPr txBox="1"/>
          <p:nvPr/>
        </p:nvSpPr>
        <p:spPr>
          <a:xfrm>
            <a:off x="5773301" y="6099486"/>
            <a:ext cx="3370699" cy="707886"/>
          </a:xfrm>
          <a:prstGeom prst="rect">
            <a:avLst/>
          </a:prstGeom>
          <a:noFill/>
        </p:spPr>
        <p:txBody>
          <a:bodyPr wrap="square" rtlCol="0">
            <a:spAutoFit/>
          </a:bodyPr>
          <a:lstStyle/>
          <a:p>
            <a:r>
              <a:rPr lang="en-US" sz="4000" dirty="0" smtClean="0">
                <a:latin typeface="Capture it"/>
                <a:cs typeface="Capture it"/>
              </a:rPr>
              <a:t>background</a:t>
            </a:r>
          </a:p>
        </p:txBody>
      </p:sp>
      <p:pic>
        <p:nvPicPr>
          <p:cNvPr id="17" name="Picture 16" descr="Persian kings timeline.pdf"/>
          <p:cNvPicPr>
            <a:picLocks noChangeAspect="1"/>
          </p:cNvPicPr>
          <p:nvPr/>
        </p:nvPicPr>
        <p:blipFill>
          <a:blip r:embed="rId4" cstate="screen">
            <a:extLst>
              <a:ext uri="{28A0092B-C50C-407E-A947-70E740481C1C}">
                <a14:useLocalDpi xmlns:a14="http://schemas.microsoft.com/office/drawing/2010/main"/>
              </a:ext>
            </a:extLst>
          </a:blip>
          <a:srcRect l="5799" t="18870" r="8368" b="36314"/>
          <a:stretch>
            <a:fillRect/>
          </a:stretch>
        </p:blipFill>
        <p:spPr>
          <a:xfrm>
            <a:off x="-207431" y="986363"/>
            <a:ext cx="9367579" cy="3456000"/>
          </a:xfrm>
          <a:prstGeom prst="rect">
            <a:avLst/>
          </a:prstGeom>
        </p:spPr>
      </p:pic>
      <p:sp>
        <p:nvSpPr>
          <p:cNvPr id="18" name="Rounded Rectangular Callout 17"/>
          <p:cNvSpPr/>
          <p:nvPr/>
        </p:nvSpPr>
        <p:spPr>
          <a:xfrm>
            <a:off x="3885250" y="3617381"/>
            <a:ext cx="1668878" cy="514341"/>
          </a:xfrm>
          <a:prstGeom prst="wedgeRoundRectCallout">
            <a:avLst>
              <a:gd name="adj1" fmla="val -51806"/>
              <a:gd name="adj2" fmla="val -15146"/>
              <a:gd name="adj3" fmla="val 16667"/>
            </a:avLst>
          </a:prstGeom>
          <a:solidFill>
            <a:schemeClr val="bg1">
              <a:lumMod val="85000"/>
            </a:schemeClr>
          </a:solidFill>
          <a:ln w="9525"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chemeClr val="tx1"/>
                </a:solidFill>
                <a:latin typeface="Capture it"/>
                <a:cs typeface="Capture it"/>
              </a:rPr>
              <a:t>EZRA 4:6</a:t>
            </a:r>
            <a:endParaRPr lang="en-US" sz="2400" dirty="0" smtClean="0">
              <a:solidFill>
                <a:schemeClr val="tx1"/>
              </a:solidFill>
              <a:latin typeface="DK Lemon Yellow Sun"/>
              <a:cs typeface="DK Lemon Yellow Sun"/>
            </a:endParaRPr>
          </a:p>
        </p:txBody>
      </p:sp>
      <p:sp>
        <p:nvSpPr>
          <p:cNvPr id="9" name="Rounded Rectangular Callout 8"/>
          <p:cNvSpPr/>
          <p:nvPr/>
        </p:nvSpPr>
        <p:spPr>
          <a:xfrm>
            <a:off x="262488" y="3797305"/>
            <a:ext cx="2548445" cy="1104900"/>
          </a:xfrm>
          <a:prstGeom prst="wedgeRoundRectCallout">
            <a:avLst>
              <a:gd name="adj1" fmla="val -51806"/>
              <a:gd name="adj2" fmla="val -15146"/>
              <a:gd name="adj3" fmla="val 16667"/>
            </a:avLst>
          </a:prstGeom>
          <a:solidFill>
            <a:schemeClr val="bg1">
              <a:lumMod val="85000"/>
            </a:schemeClr>
          </a:solidFill>
          <a:ln w="9525"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chemeClr val="tx1"/>
                </a:solidFill>
                <a:latin typeface="Capture it"/>
                <a:cs typeface="Capture it"/>
              </a:rPr>
              <a:t>EZRA 4:1-5, 24</a:t>
            </a:r>
            <a:endParaRPr lang="en-US" sz="2400" dirty="0" smtClean="0">
              <a:solidFill>
                <a:schemeClr val="tx1"/>
              </a:solidFill>
              <a:latin typeface="DK Lemon Yellow Sun"/>
              <a:cs typeface="DK Lemon Yellow Sun"/>
            </a:endParaRPr>
          </a:p>
          <a:p>
            <a:pPr algn="ctr"/>
            <a:r>
              <a:rPr lang="en-US" sz="2400" dirty="0" smtClean="0">
                <a:solidFill>
                  <a:schemeClr val="tx1"/>
                </a:solidFill>
                <a:latin typeface="DK Lemon Yellow Sun"/>
                <a:cs typeface="DK Lemon Yellow Sun"/>
              </a:rPr>
              <a:t>Temple Construction</a:t>
            </a:r>
            <a:endParaRPr lang="en-US" sz="2400" dirty="0">
              <a:solidFill>
                <a:schemeClr val="tx1"/>
              </a:solidFill>
              <a:latin typeface="DK Lemon Yellow Sun"/>
              <a:cs typeface="DK Lemon Yellow Sun"/>
            </a:endParaRPr>
          </a:p>
        </p:txBody>
      </p:sp>
      <p:sp>
        <p:nvSpPr>
          <p:cNvPr id="19" name="Rounded Rectangular Callout 18"/>
          <p:cNvSpPr/>
          <p:nvPr/>
        </p:nvSpPr>
        <p:spPr>
          <a:xfrm>
            <a:off x="5739435" y="3617381"/>
            <a:ext cx="2548445" cy="1104900"/>
          </a:xfrm>
          <a:prstGeom prst="wedgeRoundRectCallout">
            <a:avLst>
              <a:gd name="adj1" fmla="val -51806"/>
              <a:gd name="adj2" fmla="val -15146"/>
              <a:gd name="adj3" fmla="val 16667"/>
            </a:avLst>
          </a:prstGeom>
          <a:solidFill>
            <a:schemeClr val="bg1">
              <a:lumMod val="85000"/>
            </a:schemeClr>
          </a:solidFill>
          <a:ln w="9525"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chemeClr val="tx1"/>
                </a:solidFill>
                <a:latin typeface="Capture it"/>
                <a:cs typeface="Capture it"/>
              </a:rPr>
              <a:t>EZRA 4:7-23</a:t>
            </a:r>
            <a:endParaRPr lang="en-US" sz="2400" dirty="0" smtClean="0">
              <a:solidFill>
                <a:schemeClr val="tx1"/>
              </a:solidFill>
              <a:latin typeface="DK Lemon Yellow Sun"/>
              <a:cs typeface="DK Lemon Yellow Sun"/>
            </a:endParaRPr>
          </a:p>
          <a:p>
            <a:pPr algn="ctr"/>
            <a:r>
              <a:rPr lang="en-US" sz="2400" dirty="0" smtClean="0">
                <a:solidFill>
                  <a:schemeClr val="tx1"/>
                </a:solidFill>
                <a:latin typeface="DK Lemon Yellow Sun"/>
                <a:cs typeface="DK Lemon Yellow Sun"/>
              </a:rPr>
              <a:t>City Walls (Nehemiah)</a:t>
            </a:r>
            <a:endParaRPr lang="en-US" sz="2400" dirty="0">
              <a:solidFill>
                <a:schemeClr val="tx1"/>
              </a:solidFill>
              <a:latin typeface="DK Lemon Yellow Sun"/>
              <a:cs typeface="DK Lemon Yellow Sun"/>
            </a:endParaRPr>
          </a:p>
        </p:txBody>
      </p:sp>
      <p:sp>
        <p:nvSpPr>
          <p:cNvPr id="26" name="TextBox 25"/>
          <p:cNvSpPr txBox="1"/>
          <p:nvPr/>
        </p:nvSpPr>
        <p:spPr>
          <a:xfrm>
            <a:off x="0" y="140888"/>
            <a:ext cx="9144000" cy="954107"/>
          </a:xfrm>
          <a:prstGeom prst="rect">
            <a:avLst/>
          </a:prstGeom>
          <a:noFill/>
          <a:ln>
            <a:solidFill>
              <a:srgbClr val="FFFFFF"/>
            </a:solidFill>
          </a:ln>
        </p:spPr>
        <p:txBody>
          <a:bodyPr wrap="square" rtlCol="0">
            <a:spAutoFit/>
          </a:bodyPr>
          <a:lstStyle/>
          <a:p>
            <a:pPr algn="ctr"/>
            <a:r>
              <a:rPr lang="en-US" sz="2800" b="1" i="1" dirty="0" smtClean="0">
                <a:solidFill>
                  <a:schemeClr val="tx1">
                    <a:lumMod val="75000"/>
                    <a:lumOff val="25000"/>
                  </a:schemeClr>
                </a:solidFill>
                <a:latin typeface="DK Lemon Yellow Sun"/>
                <a:cs typeface="DK Lemon Yellow Sun"/>
              </a:rPr>
              <a:t>Ezra 4:</a:t>
            </a:r>
            <a:r>
              <a:rPr lang="en-US" sz="2800" b="1" dirty="0" smtClean="0">
                <a:solidFill>
                  <a:schemeClr val="tx1">
                    <a:lumMod val="75000"/>
                    <a:lumOff val="25000"/>
                  </a:schemeClr>
                </a:solidFill>
                <a:latin typeface="DK Lemon Yellow Sun"/>
                <a:cs typeface="DK Lemon Yellow Sun"/>
              </a:rPr>
              <a:t> How the enemies of God’s people </a:t>
            </a:r>
          </a:p>
          <a:p>
            <a:pPr algn="ctr"/>
            <a:r>
              <a:rPr lang="en-US" sz="2800" b="1" dirty="0" smtClean="0">
                <a:solidFill>
                  <a:schemeClr val="tx1">
                    <a:lumMod val="75000"/>
                    <a:lumOff val="25000"/>
                  </a:schemeClr>
                </a:solidFill>
                <a:latin typeface="DK Lemon Yellow Sun"/>
                <a:cs typeface="DK Lemon Yellow Sun"/>
              </a:rPr>
              <a:t>seek to oppose the saints in our work for the L</a:t>
            </a:r>
            <a:r>
              <a:rPr lang="en-US" sz="2400" b="1" dirty="0" smtClean="0">
                <a:solidFill>
                  <a:schemeClr val="tx1">
                    <a:lumMod val="75000"/>
                    <a:lumOff val="25000"/>
                  </a:schemeClr>
                </a:solidFill>
                <a:latin typeface="DK Lemon Yellow Sun"/>
                <a:cs typeface="DK Lemon Yellow Sun"/>
              </a:rPr>
              <a:t>ORD</a:t>
            </a:r>
            <a:r>
              <a:rPr lang="en-US" sz="2800" b="1" dirty="0" smtClean="0">
                <a:solidFill>
                  <a:schemeClr val="tx1">
                    <a:lumMod val="75000"/>
                    <a:lumOff val="25000"/>
                  </a:schemeClr>
                </a:solidFill>
                <a:latin typeface="DK Lemon Yellow Sun"/>
                <a:cs typeface="DK Lemon Yellow Sun"/>
              </a:rPr>
              <a:t>. </a:t>
            </a:r>
          </a:p>
        </p:txBody>
      </p:sp>
      <p:grpSp>
        <p:nvGrpSpPr>
          <p:cNvPr id="38" name="Group 37"/>
          <p:cNvGrpSpPr/>
          <p:nvPr/>
        </p:nvGrpSpPr>
        <p:grpSpPr>
          <a:xfrm>
            <a:off x="1792110" y="4233333"/>
            <a:ext cx="4823179" cy="1591733"/>
            <a:chOff x="1792110" y="4233333"/>
            <a:chExt cx="4823179" cy="1591733"/>
          </a:xfrm>
        </p:grpSpPr>
        <p:sp>
          <p:nvSpPr>
            <p:cNvPr id="30" name="Freeform 29"/>
            <p:cNvSpPr/>
            <p:nvPr/>
          </p:nvSpPr>
          <p:spPr>
            <a:xfrm>
              <a:off x="1792110" y="4961466"/>
              <a:ext cx="1848556" cy="863600"/>
            </a:xfrm>
            <a:custGeom>
              <a:avLst/>
              <a:gdLst>
                <a:gd name="connsiteX0" fmla="*/ 104423 w 1848556"/>
                <a:gd name="connsiteY0" fmla="*/ 0 h 863600"/>
                <a:gd name="connsiteX1" fmla="*/ 290689 w 1848556"/>
                <a:gd name="connsiteY1" fmla="*/ 626533 h 863600"/>
                <a:gd name="connsiteX2" fmla="*/ 1848556 w 1848556"/>
                <a:gd name="connsiteY2" fmla="*/ 863600 h 863600"/>
              </a:gdLst>
              <a:ahLst/>
              <a:cxnLst>
                <a:cxn ang="0">
                  <a:pos x="connsiteX0" y="connsiteY0"/>
                </a:cxn>
                <a:cxn ang="0">
                  <a:pos x="connsiteX1" y="connsiteY1"/>
                </a:cxn>
                <a:cxn ang="0">
                  <a:pos x="connsiteX2" y="connsiteY2"/>
                </a:cxn>
              </a:cxnLst>
              <a:rect l="l" t="t" r="r" b="b"/>
              <a:pathLst>
                <a:path w="1848556" h="863600">
                  <a:moveTo>
                    <a:pt x="104423" y="0"/>
                  </a:moveTo>
                  <a:cubicBezTo>
                    <a:pt x="52211" y="241300"/>
                    <a:pt x="0" y="482600"/>
                    <a:pt x="290689" y="626533"/>
                  </a:cubicBezTo>
                  <a:cubicBezTo>
                    <a:pt x="581378" y="770466"/>
                    <a:pt x="1848556" y="863600"/>
                    <a:pt x="1848556" y="863600"/>
                  </a:cubicBezTo>
                </a:path>
              </a:pathLst>
            </a:cu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1" name="Freeform 30"/>
            <p:cNvSpPr/>
            <p:nvPr/>
          </p:nvSpPr>
          <p:spPr>
            <a:xfrm>
              <a:off x="4588933" y="4233333"/>
              <a:ext cx="93134" cy="965200"/>
            </a:xfrm>
            <a:custGeom>
              <a:avLst/>
              <a:gdLst>
                <a:gd name="connsiteX0" fmla="*/ 50800 w 93134"/>
                <a:gd name="connsiteY0" fmla="*/ 0 h 965200"/>
                <a:gd name="connsiteX1" fmla="*/ 84667 w 93134"/>
                <a:gd name="connsiteY1" fmla="*/ 423334 h 965200"/>
                <a:gd name="connsiteX2" fmla="*/ 0 w 93134"/>
                <a:gd name="connsiteY2" fmla="*/ 965200 h 965200"/>
              </a:gdLst>
              <a:ahLst/>
              <a:cxnLst>
                <a:cxn ang="0">
                  <a:pos x="connsiteX0" y="connsiteY0"/>
                </a:cxn>
                <a:cxn ang="0">
                  <a:pos x="connsiteX1" y="connsiteY1"/>
                </a:cxn>
                <a:cxn ang="0">
                  <a:pos x="connsiteX2" y="connsiteY2"/>
                </a:cxn>
              </a:cxnLst>
              <a:rect l="l" t="t" r="r" b="b"/>
              <a:pathLst>
                <a:path w="93134" h="965200">
                  <a:moveTo>
                    <a:pt x="50800" y="0"/>
                  </a:moveTo>
                  <a:cubicBezTo>
                    <a:pt x="71967" y="131233"/>
                    <a:pt x="93134" y="262467"/>
                    <a:pt x="84667" y="423334"/>
                  </a:cubicBezTo>
                  <a:cubicBezTo>
                    <a:pt x="76200" y="584201"/>
                    <a:pt x="0" y="965200"/>
                    <a:pt x="0" y="965200"/>
                  </a:cubicBezTo>
                </a:path>
              </a:pathLst>
            </a:custGeom>
            <a:ln>
              <a:solidFill>
                <a:srgbClr val="00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2" name="Freeform 31"/>
            <p:cNvSpPr/>
            <p:nvPr/>
          </p:nvSpPr>
          <p:spPr>
            <a:xfrm>
              <a:off x="5147733" y="4826000"/>
              <a:ext cx="1467556" cy="880533"/>
            </a:xfrm>
            <a:custGeom>
              <a:avLst/>
              <a:gdLst>
                <a:gd name="connsiteX0" fmla="*/ 1388534 w 1467556"/>
                <a:gd name="connsiteY0" fmla="*/ 0 h 880533"/>
                <a:gd name="connsiteX1" fmla="*/ 1236134 w 1467556"/>
                <a:gd name="connsiteY1" fmla="*/ 626533 h 880533"/>
                <a:gd name="connsiteX2" fmla="*/ 0 w 1467556"/>
                <a:gd name="connsiteY2" fmla="*/ 880533 h 880533"/>
              </a:gdLst>
              <a:ahLst/>
              <a:cxnLst>
                <a:cxn ang="0">
                  <a:pos x="connsiteX0" y="connsiteY0"/>
                </a:cxn>
                <a:cxn ang="0">
                  <a:pos x="connsiteX1" y="connsiteY1"/>
                </a:cxn>
                <a:cxn ang="0">
                  <a:pos x="connsiteX2" y="connsiteY2"/>
                </a:cxn>
              </a:cxnLst>
              <a:rect l="l" t="t" r="r" b="b"/>
              <a:pathLst>
                <a:path w="1467556" h="880533">
                  <a:moveTo>
                    <a:pt x="1388534" y="0"/>
                  </a:moveTo>
                  <a:cubicBezTo>
                    <a:pt x="1428045" y="239889"/>
                    <a:pt x="1467556" y="479778"/>
                    <a:pt x="1236134" y="626533"/>
                  </a:cubicBezTo>
                  <a:cubicBezTo>
                    <a:pt x="1004712" y="773288"/>
                    <a:pt x="0" y="880533"/>
                    <a:pt x="0" y="880533"/>
                  </a:cubicBezTo>
                </a:path>
              </a:pathLst>
            </a:custGeom>
            <a:ln>
              <a:solidFill>
                <a:srgbClr val="00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37" name="Group 36"/>
          <p:cNvGrpSpPr/>
          <p:nvPr/>
        </p:nvGrpSpPr>
        <p:grpSpPr>
          <a:xfrm>
            <a:off x="2929469" y="4243917"/>
            <a:ext cx="2235867" cy="2351657"/>
            <a:chOff x="2929469" y="4243917"/>
            <a:chExt cx="2235867" cy="2351657"/>
          </a:xfrm>
        </p:grpSpPr>
        <p:pic>
          <p:nvPicPr>
            <p:cNvPr id="23" name="Picture 22"/>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725336" y="5155574"/>
              <a:ext cx="1440000" cy="1440000"/>
            </a:xfrm>
            <a:prstGeom prst="rect">
              <a:avLst/>
            </a:prstGeom>
          </p:spPr>
        </p:pic>
        <p:pic>
          <p:nvPicPr>
            <p:cNvPr id="29" name="Picture 28"/>
            <p:cNvPicPr>
              <a:picLocks noChangeAspect="1"/>
            </p:cNvPicPr>
            <p:nvPr/>
          </p:nvPicPr>
          <p:blipFill>
            <a:blip r:embed="rId6"/>
            <a:stretch>
              <a:fillRect/>
            </a:stretch>
          </p:blipFill>
          <p:spPr>
            <a:xfrm flipH="1">
              <a:off x="2929469" y="4243917"/>
              <a:ext cx="1269998" cy="1269998"/>
            </a:xfrm>
            <a:prstGeom prst="rect">
              <a:avLst/>
            </a:prstGeom>
          </p:spPr>
        </p:pic>
        <p:pic>
          <p:nvPicPr>
            <p:cNvPr id="34" name="Picture 33"/>
            <p:cNvPicPr>
              <a:picLocks noChangeAspect="1"/>
            </p:cNvPicPr>
            <p:nvPr/>
          </p:nvPicPr>
          <p:blipFill>
            <a:blip r:embed="rId7" cstate="screen">
              <a:duotone>
                <a:schemeClr val="bg1"/>
                <a:srgbClr val="FFF1C1"/>
              </a:duotone>
              <a:extLst>
                <a:ext uri="{28A0092B-C50C-407E-A947-70E740481C1C}">
                  <a14:useLocalDpi xmlns:a14="http://schemas.microsoft.com/office/drawing/2010/main"/>
                </a:ext>
              </a:extLst>
            </a:blip>
            <a:stretch>
              <a:fillRect/>
            </a:stretch>
          </p:blipFill>
          <p:spPr>
            <a:xfrm>
              <a:off x="3048000" y="4250253"/>
              <a:ext cx="1080000" cy="1080000"/>
            </a:xfrm>
            <a:prstGeom prst="rect">
              <a:avLst/>
            </a:prstGeom>
          </p:spPr>
        </p:pic>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1000" fill="hold"/>
                                        <p:tgtEl>
                                          <p:spTgt spid="17"/>
                                        </p:tgtEl>
                                        <p:attrNameLst>
                                          <p:attrName>ppt_x</p:attrName>
                                        </p:attrNameLst>
                                      </p:cBhvr>
                                      <p:tavLst>
                                        <p:tav tm="0">
                                          <p:val>
                                            <p:strVal val="#ppt_x-.2"/>
                                          </p:val>
                                        </p:tav>
                                        <p:tav tm="100000">
                                          <p:val>
                                            <p:strVal val="#ppt_x"/>
                                          </p:val>
                                        </p:tav>
                                      </p:tavLst>
                                    </p:anim>
                                    <p:anim calcmode="lin" valueType="num">
                                      <p:cBhvr>
                                        <p:cTn id="8" dur="1000" fill="hold"/>
                                        <p:tgtEl>
                                          <p:spTgt spid="17"/>
                                        </p:tgtEl>
                                        <p:attrNameLst>
                                          <p:attrName>ppt_y</p:attrName>
                                        </p:attrNameLst>
                                      </p:cBhvr>
                                      <p:tavLst>
                                        <p:tav tm="0">
                                          <p:val>
                                            <p:strVal val="#ppt_y"/>
                                          </p:val>
                                        </p:tav>
                                        <p:tav tm="100000">
                                          <p:val>
                                            <p:strVal val="#ppt_y"/>
                                          </p:val>
                                        </p:tav>
                                      </p:tavLst>
                                    </p:anim>
                                    <p:animEffect transition="in" filter="wipe(right)" prLst="gradientSize: 0.1">
                                      <p:cBhvr>
                                        <p:cTn id="9" dur="1000"/>
                                        <p:tgtEl>
                                          <p:spTgt spid="17"/>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8"/>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23" presetClass="entr" presetSubtype="16" fill="hold" nodeType="clickEffect">
                                  <p:stCondLst>
                                    <p:cond delay="0"/>
                                  </p:stCondLst>
                                  <p:childTnLst>
                                    <p:set>
                                      <p:cBhvr>
                                        <p:cTn id="25" dur="1" fill="hold">
                                          <p:stCondLst>
                                            <p:cond delay="0"/>
                                          </p:stCondLst>
                                        </p:cTn>
                                        <p:tgtEl>
                                          <p:spTgt spid="37"/>
                                        </p:tgtEl>
                                        <p:attrNameLst>
                                          <p:attrName>style.visibility</p:attrName>
                                        </p:attrNameLst>
                                      </p:cBhvr>
                                      <p:to>
                                        <p:strVal val="visible"/>
                                      </p:to>
                                    </p:set>
                                    <p:anim calcmode="lin" valueType="num">
                                      <p:cBhvr>
                                        <p:cTn id="26" dur="500" fill="hold"/>
                                        <p:tgtEl>
                                          <p:spTgt spid="37"/>
                                        </p:tgtEl>
                                        <p:attrNameLst>
                                          <p:attrName>ppt_w</p:attrName>
                                        </p:attrNameLst>
                                      </p:cBhvr>
                                      <p:tavLst>
                                        <p:tav tm="0">
                                          <p:val>
                                            <p:fltVal val="0"/>
                                          </p:val>
                                        </p:tav>
                                        <p:tav tm="100000">
                                          <p:val>
                                            <p:strVal val="#ppt_w"/>
                                          </p:val>
                                        </p:tav>
                                      </p:tavLst>
                                    </p:anim>
                                    <p:anim calcmode="lin" valueType="num">
                                      <p:cBhvr>
                                        <p:cTn id="27" dur="500" fill="hold"/>
                                        <p:tgtEl>
                                          <p:spTgt spid="37"/>
                                        </p:tgtEl>
                                        <p:attrNameLst>
                                          <p:attrName>ppt_h</p:attrName>
                                        </p:attrNameLst>
                                      </p:cBhvr>
                                      <p:tavLst>
                                        <p:tav tm="0">
                                          <p:val>
                                            <p:fltVal val="0"/>
                                          </p:val>
                                        </p:tav>
                                        <p:tav tm="100000">
                                          <p:val>
                                            <p:strVal val="#ppt_h"/>
                                          </p:val>
                                        </p:tav>
                                      </p:tavLst>
                                    </p:anim>
                                  </p:childTnLst>
                                </p:cTn>
                              </p:par>
                              <p:par>
                                <p:cTn id="28" presetID="22" presetClass="entr" presetSubtype="4" fill="hold" nodeType="withEffect">
                                  <p:stCondLst>
                                    <p:cond delay="0"/>
                                  </p:stCondLst>
                                  <p:childTnLst>
                                    <p:set>
                                      <p:cBhvr>
                                        <p:cTn id="29" dur="1" fill="hold">
                                          <p:stCondLst>
                                            <p:cond delay="0"/>
                                          </p:stCondLst>
                                        </p:cTn>
                                        <p:tgtEl>
                                          <p:spTgt spid="38"/>
                                        </p:tgtEl>
                                        <p:attrNameLst>
                                          <p:attrName>style.visibility</p:attrName>
                                        </p:attrNameLst>
                                      </p:cBhvr>
                                      <p:to>
                                        <p:strVal val="visible"/>
                                      </p:to>
                                    </p:set>
                                    <p:animEffect transition="in" filter="wipe(down)">
                                      <p:cBhvr>
                                        <p:cTn id="30" dur="500"/>
                                        <p:tgtEl>
                                          <p:spTgt spid="38"/>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down)">
                                      <p:cBhvr>
                                        <p:cTn id="35"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9" grpId="0" animBg="1"/>
      <p:bldP spid="19" grpId="0" animBg="1"/>
      <p:bldP spid="2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0" y="1845733"/>
            <a:ext cx="9144000" cy="5012267"/>
          </a:xfrm>
          <a:prstGeom prst="rect">
            <a:avLst/>
          </a:prstGeom>
        </p:spPr>
      </p:pic>
      <p:grpSp>
        <p:nvGrpSpPr>
          <p:cNvPr id="19" name="Group 18"/>
          <p:cNvGrpSpPr/>
          <p:nvPr/>
        </p:nvGrpSpPr>
        <p:grpSpPr>
          <a:xfrm>
            <a:off x="125423" y="-2505"/>
            <a:ext cx="7460710" cy="2048688"/>
            <a:chOff x="125423" y="-2505"/>
            <a:chExt cx="7460710" cy="2048688"/>
          </a:xfrm>
        </p:grpSpPr>
        <p:sp>
          <p:nvSpPr>
            <p:cNvPr id="5" name="TextBox 4"/>
            <p:cNvSpPr txBox="1"/>
            <p:nvPr/>
          </p:nvSpPr>
          <p:spPr>
            <a:xfrm>
              <a:off x="125424" y="-2505"/>
              <a:ext cx="5032532" cy="707886"/>
            </a:xfrm>
            <a:prstGeom prst="rect">
              <a:avLst/>
            </a:prstGeom>
            <a:noFill/>
          </p:spPr>
          <p:txBody>
            <a:bodyPr wrap="square" rtlCol="0">
              <a:spAutoFit/>
            </a:bodyPr>
            <a:lstStyle/>
            <a:p>
              <a:r>
                <a:rPr lang="en-US" sz="4000" dirty="0" smtClean="0">
                  <a:latin typeface="Capture it"/>
                  <a:cs typeface="Capture it"/>
                </a:rPr>
                <a:t>Satan opposes us</a:t>
              </a:r>
            </a:p>
          </p:txBody>
        </p:sp>
        <p:sp>
          <p:nvSpPr>
            <p:cNvPr id="6" name="TextBox 5"/>
            <p:cNvSpPr txBox="1"/>
            <p:nvPr/>
          </p:nvSpPr>
          <p:spPr>
            <a:xfrm>
              <a:off x="125423" y="408145"/>
              <a:ext cx="7155909" cy="707886"/>
            </a:xfrm>
            <a:prstGeom prst="rect">
              <a:avLst/>
            </a:prstGeom>
            <a:noFill/>
          </p:spPr>
          <p:txBody>
            <a:bodyPr wrap="square" rtlCol="0">
              <a:spAutoFit/>
            </a:bodyPr>
            <a:lstStyle/>
            <a:p>
              <a:r>
                <a:rPr lang="en-US" sz="4000" dirty="0" smtClean="0">
                  <a:latin typeface="Capture it"/>
                  <a:cs typeface="Capture it"/>
                </a:rPr>
                <a:t>Persistently through</a:t>
              </a:r>
            </a:p>
          </p:txBody>
        </p:sp>
        <p:sp>
          <p:nvSpPr>
            <p:cNvPr id="7" name="TextBox 6"/>
            <p:cNvSpPr txBox="1"/>
            <p:nvPr/>
          </p:nvSpPr>
          <p:spPr>
            <a:xfrm>
              <a:off x="125423" y="645800"/>
              <a:ext cx="7460710" cy="1400383"/>
            </a:xfrm>
            <a:prstGeom prst="rect">
              <a:avLst/>
            </a:prstGeom>
            <a:noFill/>
          </p:spPr>
          <p:txBody>
            <a:bodyPr wrap="square" rtlCol="0">
              <a:spAutoFit/>
            </a:bodyPr>
            <a:lstStyle/>
            <a:p>
              <a:r>
                <a:rPr lang="en-US" sz="8500" dirty="0" smtClean="0">
                  <a:latin typeface="Capture it"/>
                  <a:cs typeface="Capture it"/>
                </a:rPr>
                <a:t>Deceit &amp; fear</a:t>
              </a:r>
            </a:p>
          </p:txBody>
        </p:sp>
      </p:grpSp>
      <p:sp>
        <p:nvSpPr>
          <p:cNvPr id="8" name="TextBox 7"/>
          <p:cNvSpPr txBox="1"/>
          <p:nvPr/>
        </p:nvSpPr>
        <p:spPr>
          <a:xfrm>
            <a:off x="227251" y="6040018"/>
            <a:ext cx="3384458" cy="707886"/>
          </a:xfrm>
          <a:prstGeom prst="rect">
            <a:avLst/>
          </a:prstGeom>
          <a:solidFill>
            <a:schemeClr val="tx1">
              <a:alpha val="71000"/>
            </a:schemeClr>
          </a:solidFill>
          <a:ln>
            <a:noFill/>
          </a:ln>
        </p:spPr>
        <p:txBody>
          <a:bodyPr wrap="square" rtlCol="0">
            <a:spAutoFit/>
          </a:bodyPr>
          <a:lstStyle/>
          <a:p>
            <a:r>
              <a:rPr lang="en-US" sz="4000" spc="300" dirty="0" smtClean="0">
                <a:solidFill>
                  <a:schemeClr val="bg1"/>
                </a:solidFill>
                <a:latin typeface="Capture it"/>
                <a:cs typeface="Capture it"/>
              </a:rPr>
              <a:t>Ezra 4:1-5</a:t>
            </a:r>
            <a:endParaRPr lang="en-US" sz="4000" spc="300" dirty="0">
              <a:solidFill>
                <a:schemeClr val="bg1"/>
              </a:solidFill>
              <a:latin typeface="Capture it"/>
              <a:cs typeface="Capture it"/>
            </a:endParaRPr>
          </a:p>
        </p:txBody>
      </p:sp>
      <p:sp>
        <p:nvSpPr>
          <p:cNvPr id="9" name="Rounded Rectangle 8"/>
          <p:cNvSpPr/>
          <p:nvPr/>
        </p:nvSpPr>
        <p:spPr>
          <a:xfrm>
            <a:off x="1366693" y="1961519"/>
            <a:ext cx="2245016" cy="908684"/>
          </a:xfrm>
          <a:prstGeom prst="roundRect">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000" spc="300" dirty="0" smtClean="0">
                <a:solidFill>
                  <a:schemeClr val="bg1"/>
                </a:solidFill>
                <a:latin typeface="Capture it"/>
                <a:cs typeface="Capture it"/>
              </a:rPr>
              <a:t>4:1-3</a:t>
            </a:r>
            <a:endParaRPr lang="en-US" sz="5000" spc="300" dirty="0">
              <a:solidFill>
                <a:schemeClr val="bg1"/>
              </a:solidFill>
              <a:latin typeface="Capture it"/>
              <a:cs typeface="Capture it"/>
            </a:endParaRPr>
          </a:p>
        </p:txBody>
      </p:sp>
      <p:sp>
        <p:nvSpPr>
          <p:cNvPr id="10" name="Rounded Rectangle 9"/>
          <p:cNvSpPr/>
          <p:nvPr/>
        </p:nvSpPr>
        <p:spPr>
          <a:xfrm>
            <a:off x="3696377" y="1961519"/>
            <a:ext cx="2245016" cy="908684"/>
          </a:xfrm>
          <a:prstGeom prst="roundRect">
            <a:avLst/>
          </a:prstGeom>
          <a:solidFill>
            <a:srgbClr val="000000">
              <a:alpha val="52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000" spc="300" dirty="0" smtClean="0">
                <a:solidFill>
                  <a:schemeClr val="bg1">
                    <a:alpha val="51000"/>
                  </a:schemeClr>
                </a:solidFill>
                <a:latin typeface="Capture it"/>
                <a:cs typeface="Capture it"/>
              </a:rPr>
              <a:t>4:4-5</a:t>
            </a:r>
            <a:endParaRPr lang="en-US" sz="5000" spc="300" dirty="0">
              <a:solidFill>
                <a:schemeClr val="bg1">
                  <a:alpha val="51000"/>
                </a:schemeClr>
              </a:solidFill>
              <a:latin typeface="Capture it"/>
              <a:cs typeface="Capture it"/>
            </a:endParaRPr>
          </a:p>
        </p:txBody>
      </p:sp>
      <p:grpSp>
        <p:nvGrpSpPr>
          <p:cNvPr id="20" name="Group 19"/>
          <p:cNvGrpSpPr/>
          <p:nvPr/>
        </p:nvGrpSpPr>
        <p:grpSpPr>
          <a:xfrm>
            <a:off x="2167467" y="2599270"/>
            <a:ext cx="6809932" cy="1803400"/>
            <a:chOff x="2167467" y="2599270"/>
            <a:chExt cx="6809932" cy="1803400"/>
          </a:xfrm>
        </p:grpSpPr>
        <p:sp>
          <p:nvSpPr>
            <p:cNvPr id="12" name="Rounded Rectangular Callout 11"/>
            <p:cNvSpPr/>
            <p:nvPr/>
          </p:nvSpPr>
          <p:spPr>
            <a:xfrm>
              <a:off x="2167467" y="3016769"/>
              <a:ext cx="6620932" cy="1385901"/>
            </a:xfrm>
            <a:prstGeom prst="wedgeRoundRectCallout">
              <a:avLst>
                <a:gd name="adj1" fmla="val -56630"/>
                <a:gd name="adj2" fmla="val -53169"/>
                <a:gd name="adj3" fmla="val 16667"/>
              </a:avLst>
            </a:prstGeom>
            <a:solidFill>
              <a:srgbClr val="FFFF00"/>
            </a:solidFill>
            <a:ln w="9525"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i="1" dirty="0" smtClean="0">
                  <a:solidFill>
                    <a:schemeClr val="tx1"/>
                  </a:solidFill>
                  <a:latin typeface="Helvetica Neue"/>
                  <a:cs typeface="Helvetica Neue"/>
                </a:rPr>
                <a:t> v2</a:t>
              </a:r>
              <a:r>
                <a:rPr lang="en-US" sz="2000" dirty="0" smtClean="0">
                  <a:solidFill>
                    <a:schemeClr val="tx1"/>
                  </a:solidFill>
                  <a:latin typeface="Helvetica Neue"/>
                  <a:cs typeface="Helvetica Neue"/>
                </a:rPr>
                <a:t> “</a:t>
              </a:r>
              <a:r>
                <a:rPr lang="en-US" sz="2000" b="1" dirty="0" smtClean="0">
                  <a:solidFill>
                    <a:schemeClr val="tx1"/>
                  </a:solidFill>
                  <a:latin typeface="Helvetica Neue"/>
                  <a:cs typeface="Helvetica Neue"/>
                </a:rPr>
                <a:t>Let us build with you</a:t>
              </a:r>
              <a:r>
                <a:rPr lang="en-US" sz="2000" dirty="0" smtClean="0">
                  <a:solidFill>
                    <a:schemeClr val="tx1"/>
                  </a:solidFill>
                  <a:latin typeface="Helvetica Neue"/>
                  <a:cs typeface="Helvetica Neue"/>
                </a:rPr>
                <a:t>,</a:t>
              </a:r>
            </a:p>
            <a:p>
              <a:pPr algn="ctr"/>
              <a:r>
                <a:rPr lang="en-US" sz="2000" dirty="0" smtClean="0">
                  <a:solidFill>
                    <a:schemeClr val="tx1"/>
                  </a:solidFill>
                  <a:latin typeface="Helvetica Neue"/>
                  <a:cs typeface="Helvetica Neue"/>
                </a:rPr>
                <a:t> for we worship your God as you do, </a:t>
              </a:r>
            </a:p>
            <a:p>
              <a:pPr algn="ctr"/>
              <a:r>
                <a:rPr lang="en-US" sz="2000" dirty="0" smtClean="0">
                  <a:solidFill>
                    <a:schemeClr val="tx1"/>
                  </a:solidFill>
                  <a:latin typeface="Helvetica Neue"/>
                  <a:cs typeface="Helvetica Neue"/>
                </a:rPr>
                <a:t>and we have been sacrificing to him </a:t>
              </a:r>
            </a:p>
            <a:p>
              <a:pPr algn="ctr"/>
              <a:r>
                <a:rPr lang="en-US" sz="2000" dirty="0" smtClean="0">
                  <a:solidFill>
                    <a:schemeClr val="tx1"/>
                  </a:solidFill>
                  <a:latin typeface="Helvetica Neue"/>
                  <a:cs typeface="Helvetica Neue"/>
                </a:rPr>
                <a:t>since the days of Esarhaddon king of Assyria…”</a:t>
              </a:r>
              <a:endParaRPr lang="en-US" sz="2000" dirty="0">
                <a:solidFill>
                  <a:schemeClr val="tx1"/>
                </a:solidFill>
                <a:latin typeface="Helvetica Neue"/>
                <a:cs typeface="Helvetica Neue"/>
              </a:endParaRPr>
            </a:p>
          </p:txBody>
        </p:sp>
        <p:pic>
          <p:nvPicPr>
            <p:cNvPr id="14" name="Picture 1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573399" y="2599270"/>
              <a:ext cx="1404000" cy="1404000"/>
            </a:xfrm>
            <a:prstGeom prst="rect">
              <a:avLst/>
            </a:prstGeom>
          </p:spPr>
        </p:pic>
        <p:pic>
          <p:nvPicPr>
            <p:cNvPr id="15" name="Picture 14"/>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353730" y="3033702"/>
              <a:ext cx="1015997" cy="1015997"/>
            </a:xfrm>
            <a:prstGeom prst="rect">
              <a:avLst/>
            </a:prstGeom>
          </p:spPr>
        </p:pic>
      </p:grpSp>
      <p:sp>
        <p:nvSpPr>
          <p:cNvPr id="16" name="Rounded Rectangular Callout 15"/>
          <p:cNvSpPr/>
          <p:nvPr/>
        </p:nvSpPr>
        <p:spPr>
          <a:xfrm>
            <a:off x="2167467" y="4453469"/>
            <a:ext cx="6620932" cy="677331"/>
          </a:xfrm>
          <a:prstGeom prst="wedgeRoundRectCallout">
            <a:avLst>
              <a:gd name="adj1" fmla="val -31882"/>
              <a:gd name="adj2" fmla="val -50669"/>
              <a:gd name="adj3" fmla="val 16667"/>
            </a:avLst>
          </a:prstGeom>
          <a:solidFill>
            <a:srgbClr val="FFFF00"/>
          </a:solidFill>
          <a:ln w="9525"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500" b="1" spc="300" dirty="0" smtClean="0">
                <a:solidFill>
                  <a:srgbClr val="000000"/>
                </a:solidFill>
                <a:latin typeface="Capture it"/>
                <a:cs typeface="Capture it"/>
              </a:rPr>
              <a:t>infiltration through DECEPTION</a:t>
            </a:r>
          </a:p>
        </p:txBody>
      </p:sp>
      <p:sp>
        <p:nvSpPr>
          <p:cNvPr id="17" name="Rounded Rectangular Callout 16"/>
          <p:cNvSpPr/>
          <p:nvPr/>
        </p:nvSpPr>
        <p:spPr>
          <a:xfrm>
            <a:off x="2167467" y="5198532"/>
            <a:ext cx="6620932" cy="790687"/>
          </a:xfrm>
          <a:prstGeom prst="wedgeRoundRectCallout">
            <a:avLst>
              <a:gd name="adj1" fmla="val -31882"/>
              <a:gd name="adj2" fmla="val -50669"/>
              <a:gd name="adj3" fmla="val 16667"/>
            </a:avLst>
          </a:prstGeom>
          <a:solidFill>
            <a:srgbClr val="FFFF00"/>
          </a:solidFill>
          <a:ln w="9525"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i="1" dirty="0" smtClean="0">
                <a:solidFill>
                  <a:srgbClr val="000000"/>
                </a:solidFill>
                <a:latin typeface="Helvetica Neue"/>
                <a:cs typeface="Helvetica Neue"/>
              </a:rPr>
              <a:t>2 Kings 17:29-41</a:t>
            </a:r>
            <a:r>
              <a:rPr lang="en-US" sz="2000" dirty="0" smtClean="0">
                <a:solidFill>
                  <a:srgbClr val="000000"/>
                </a:solidFill>
                <a:latin typeface="Helvetica Neue"/>
                <a:cs typeface="Helvetica Neue"/>
              </a:rPr>
              <a:t> “So they feared the L</a:t>
            </a:r>
            <a:r>
              <a:rPr lang="en-US" dirty="0" smtClean="0">
                <a:solidFill>
                  <a:srgbClr val="000000"/>
                </a:solidFill>
                <a:latin typeface="Helvetica Neue"/>
                <a:cs typeface="Helvetica Neue"/>
              </a:rPr>
              <a:t>ORD</a:t>
            </a:r>
            <a:r>
              <a:rPr lang="en-US" sz="2000" dirty="0" smtClean="0">
                <a:solidFill>
                  <a:srgbClr val="000000"/>
                </a:solidFill>
                <a:latin typeface="Helvetica Neue"/>
                <a:cs typeface="Helvetica Neue"/>
              </a:rPr>
              <a:t> </a:t>
            </a:r>
          </a:p>
          <a:p>
            <a:pPr algn="ctr"/>
            <a:r>
              <a:rPr lang="en-US" sz="2000" b="1" dirty="0" smtClean="0">
                <a:solidFill>
                  <a:srgbClr val="000000"/>
                </a:solidFill>
                <a:latin typeface="Helvetica Neue"/>
                <a:cs typeface="Helvetica Neue"/>
              </a:rPr>
              <a:t>but also served their own gods</a:t>
            </a:r>
            <a:r>
              <a:rPr lang="en-US" sz="2000" dirty="0" smtClean="0">
                <a:solidFill>
                  <a:srgbClr val="000000"/>
                </a:solidFill>
                <a:latin typeface="Helvetica Neue"/>
                <a:cs typeface="Helvetica Neue"/>
              </a:rPr>
              <a:t>...”</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1"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8"/>
                                        </p:tgtEl>
                                        <p:attrNameLst>
                                          <p:attrName>ppt_x</p:attrName>
                                          <p:attrName>ppt_y</p:attrName>
                                        </p:attrNameLst>
                                      </p:cBhvr>
                                    </p:animMotion>
                                    <p:animRot by="1500000">
                                      <p:cBhvr>
                                        <p:cTn id="7" dur="125" fill="hold">
                                          <p:stCondLst>
                                            <p:cond delay="0"/>
                                          </p:stCondLst>
                                        </p:cTn>
                                        <p:tgtEl>
                                          <p:spTgt spid="8"/>
                                        </p:tgtEl>
                                        <p:attrNameLst>
                                          <p:attrName>r</p:attrName>
                                        </p:attrNameLst>
                                      </p:cBhvr>
                                    </p:animRot>
                                    <p:animRot by="-1500000">
                                      <p:cBhvr>
                                        <p:cTn id="8" dur="125" fill="hold">
                                          <p:stCondLst>
                                            <p:cond delay="125"/>
                                          </p:stCondLst>
                                        </p:cTn>
                                        <p:tgtEl>
                                          <p:spTgt spid="8"/>
                                        </p:tgtEl>
                                        <p:attrNameLst>
                                          <p:attrName>r</p:attrName>
                                        </p:attrNameLst>
                                      </p:cBhvr>
                                    </p:animRot>
                                    <p:animRot by="-1500000">
                                      <p:cBhvr>
                                        <p:cTn id="9" dur="125" fill="hold">
                                          <p:stCondLst>
                                            <p:cond delay="250"/>
                                          </p:stCondLst>
                                        </p:cTn>
                                        <p:tgtEl>
                                          <p:spTgt spid="8"/>
                                        </p:tgtEl>
                                        <p:attrNameLst>
                                          <p:attrName>r</p:attrName>
                                        </p:attrNameLst>
                                      </p:cBhvr>
                                    </p:animRot>
                                    <p:animRot by="1500000">
                                      <p:cBhvr>
                                        <p:cTn id="10" dur="125" fill="hold">
                                          <p:stCondLst>
                                            <p:cond delay="375"/>
                                          </p:stCondLst>
                                        </p:cTn>
                                        <p:tgtEl>
                                          <p:spTgt spid="8"/>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dissolve">
                                      <p:cBhvr>
                                        <p:cTn id="15" dur="500"/>
                                        <p:tgtEl>
                                          <p:spTgt spid="19"/>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iterate type="lt">
                                    <p:tmAbs val="0"/>
                                  </p:iterate>
                                  <p:childTnLst>
                                    <p:set>
                                      <p:cBhvr>
                                        <p:cTn id="19" dur="1" fill="hold">
                                          <p:stCondLst>
                                            <p:cond delay="0"/>
                                          </p:stCondLst>
                                        </p:cTn>
                                        <p:tgtEl>
                                          <p:spTgt spid="9"/>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34" presetClass="emph" presetSubtype="0" fill="hold" grpId="1" nodeType="clickEffect">
                                  <p:stCondLst>
                                    <p:cond delay="0"/>
                                  </p:stCondLst>
                                  <p:iterate type="lt">
                                    <p:tmPct val="10000"/>
                                  </p:iterate>
                                  <p:childTnLst>
                                    <p:animMotion origin="layout" path="M 0.0 0.0 L 0.0 -0.07213" pathEditMode="relative" ptsTypes="">
                                      <p:cBhvr>
                                        <p:cTn id="27" dur="250" accel="50000" decel="50000" autoRev="1" fill="hold">
                                          <p:stCondLst>
                                            <p:cond delay="0"/>
                                          </p:stCondLst>
                                        </p:cTn>
                                        <p:tgtEl>
                                          <p:spTgt spid="9"/>
                                        </p:tgtEl>
                                        <p:attrNameLst>
                                          <p:attrName>ppt_x</p:attrName>
                                          <p:attrName>ppt_y</p:attrName>
                                        </p:attrNameLst>
                                      </p:cBhvr>
                                    </p:animMotion>
                                    <p:animRot by="1500000">
                                      <p:cBhvr>
                                        <p:cTn id="28" dur="125" fill="hold">
                                          <p:stCondLst>
                                            <p:cond delay="0"/>
                                          </p:stCondLst>
                                        </p:cTn>
                                        <p:tgtEl>
                                          <p:spTgt spid="9"/>
                                        </p:tgtEl>
                                        <p:attrNameLst>
                                          <p:attrName>r</p:attrName>
                                        </p:attrNameLst>
                                      </p:cBhvr>
                                    </p:animRot>
                                    <p:animRot by="-1500000">
                                      <p:cBhvr>
                                        <p:cTn id="29" dur="125" fill="hold">
                                          <p:stCondLst>
                                            <p:cond delay="125"/>
                                          </p:stCondLst>
                                        </p:cTn>
                                        <p:tgtEl>
                                          <p:spTgt spid="9"/>
                                        </p:tgtEl>
                                        <p:attrNameLst>
                                          <p:attrName>r</p:attrName>
                                        </p:attrNameLst>
                                      </p:cBhvr>
                                    </p:animRot>
                                    <p:animRot by="-1500000">
                                      <p:cBhvr>
                                        <p:cTn id="30" dur="125" fill="hold">
                                          <p:stCondLst>
                                            <p:cond delay="250"/>
                                          </p:stCondLst>
                                        </p:cTn>
                                        <p:tgtEl>
                                          <p:spTgt spid="9"/>
                                        </p:tgtEl>
                                        <p:attrNameLst>
                                          <p:attrName>r</p:attrName>
                                        </p:attrNameLst>
                                      </p:cBhvr>
                                    </p:animRot>
                                    <p:animRot by="1500000">
                                      <p:cBhvr>
                                        <p:cTn id="31" dur="125" fill="hold">
                                          <p:stCondLst>
                                            <p:cond delay="375"/>
                                          </p:stCondLst>
                                        </p:cTn>
                                        <p:tgtEl>
                                          <p:spTgt spid="9"/>
                                        </p:tgtEl>
                                        <p:attrNameLst>
                                          <p:attrName>r</p:attrName>
                                        </p:attrNameLst>
                                      </p:cBhvr>
                                    </p:animRot>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nodeType="click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randombar(horizontal)">
                                      <p:cBhvr>
                                        <p:cTn id="36" dur="500"/>
                                        <p:tgtEl>
                                          <p:spTgt spid="20"/>
                                        </p:tgtEl>
                                      </p:cBhvr>
                                    </p:animEffect>
                                  </p:childTnLst>
                                </p:cTn>
                              </p:par>
                            </p:childTnLst>
                          </p:cTn>
                        </p:par>
                      </p:childTnLst>
                    </p:cTn>
                  </p:par>
                  <p:par>
                    <p:cTn id="37" fill="hold">
                      <p:stCondLst>
                        <p:cond delay="indefinite"/>
                      </p:stCondLst>
                      <p:childTnLst>
                        <p:par>
                          <p:cTn id="38" fill="hold">
                            <p:stCondLst>
                              <p:cond delay="0"/>
                            </p:stCondLst>
                            <p:childTnLst>
                              <p:par>
                                <p:cTn id="39" presetID="14" presetClass="entr" presetSubtype="10" fill="hold" grpId="0" nodeType="click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randombar(horizontal)">
                                      <p:cBhvr>
                                        <p:cTn id="41" dur="500"/>
                                        <p:tgtEl>
                                          <p:spTgt spid="16"/>
                                        </p:tgtEl>
                                      </p:cBhvr>
                                    </p:animEffect>
                                  </p:childTnLst>
                                </p:cTn>
                              </p:par>
                            </p:childTnLst>
                          </p:cTn>
                        </p:par>
                      </p:childTnLst>
                    </p:cTn>
                  </p:par>
                  <p:par>
                    <p:cTn id="42" fill="hold">
                      <p:stCondLst>
                        <p:cond delay="indefinite"/>
                      </p:stCondLst>
                      <p:childTnLst>
                        <p:par>
                          <p:cTn id="43" fill="hold">
                            <p:stCondLst>
                              <p:cond delay="0"/>
                            </p:stCondLst>
                            <p:childTnLst>
                              <p:par>
                                <p:cTn id="44" presetID="14" presetClass="entr" presetSubtype="10" fill="hold" grpId="0" nodeType="click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randombar(horizontal)">
                                      <p:cBhvr>
                                        <p:cTn id="4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1" animBg="1"/>
      <p:bldP spid="9" grpId="0" animBg="1"/>
      <p:bldP spid="9" grpId="1" animBg="1"/>
      <p:bldP spid="10" grpId="0" animBg="1"/>
      <p:bldP spid="16" grpId="0" animBg="1"/>
      <p:bldP spid="1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0" y="1845733"/>
            <a:ext cx="9144000" cy="5012267"/>
          </a:xfrm>
          <a:prstGeom prst="rect">
            <a:avLst/>
          </a:prstGeom>
        </p:spPr>
      </p:pic>
      <p:sp>
        <p:nvSpPr>
          <p:cNvPr id="5" name="TextBox 4"/>
          <p:cNvSpPr txBox="1"/>
          <p:nvPr/>
        </p:nvSpPr>
        <p:spPr>
          <a:xfrm>
            <a:off x="125424" y="-2505"/>
            <a:ext cx="5032532" cy="707886"/>
          </a:xfrm>
          <a:prstGeom prst="rect">
            <a:avLst/>
          </a:prstGeom>
          <a:noFill/>
        </p:spPr>
        <p:txBody>
          <a:bodyPr wrap="square" rtlCol="0">
            <a:spAutoFit/>
          </a:bodyPr>
          <a:lstStyle/>
          <a:p>
            <a:r>
              <a:rPr lang="en-US" sz="4000" dirty="0" smtClean="0">
                <a:latin typeface="Capture it"/>
                <a:cs typeface="Capture it"/>
              </a:rPr>
              <a:t>Satan opposes us</a:t>
            </a:r>
          </a:p>
        </p:txBody>
      </p:sp>
      <p:sp>
        <p:nvSpPr>
          <p:cNvPr id="6" name="TextBox 5"/>
          <p:cNvSpPr txBox="1"/>
          <p:nvPr/>
        </p:nvSpPr>
        <p:spPr>
          <a:xfrm>
            <a:off x="125423" y="408145"/>
            <a:ext cx="7155909" cy="707886"/>
          </a:xfrm>
          <a:prstGeom prst="rect">
            <a:avLst/>
          </a:prstGeom>
          <a:noFill/>
        </p:spPr>
        <p:txBody>
          <a:bodyPr wrap="square" rtlCol="0">
            <a:spAutoFit/>
          </a:bodyPr>
          <a:lstStyle/>
          <a:p>
            <a:r>
              <a:rPr lang="en-US" sz="4000" dirty="0" smtClean="0">
                <a:latin typeface="Capture it"/>
                <a:cs typeface="Capture it"/>
              </a:rPr>
              <a:t>Persistently through</a:t>
            </a:r>
          </a:p>
        </p:txBody>
      </p:sp>
      <p:sp>
        <p:nvSpPr>
          <p:cNvPr id="7" name="TextBox 6"/>
          <p:cNvSpPr txBox="1"/>
          <p:nvPr/>
        </p:nvSpPr>
        <p:spPr>
          <a:xfrm>
            <a:off x="125423" y="645800"/>
            <a:ext cx="7460710" cy="1400383"/>
          </a:xfrm>
          <a:prstGeom prst="rect">
            <a:avLst/>
          </a:prstGeom>
          <a:noFill/>
        </p:spPr>
        <p:txBody>
          <a:bodyPr wrap="square" rtlCol="0">
            <a:spAutoFit/>
          </a:bodyPr>
          <a:lstStyle/>
          <a:p>
            <a:r>
              <a:rPr lang="en-US" sz="8500" dirty="0" smtClean="0">
                <a:latin typeface="Capture it"/>
                <a:cs typeface="Capture it"/>
              </a:rPr>
              <a:t>Deceit &amp; fear</a:t>
            </a:r>
          </a:p>
        </p:txBody>
      </p:sp>
      <p:sp>
        <p:nvSpPr>
          <p:cNvPr id="8" name="TextBox 7"/>
          <p:cNvSpPr txBox="1"/>
          <p:nvPr/>
        </p:nvSpPr>
        <p:spPr>
          <a:xfrm>
            <a:off x="227251" y="6040018"/>
            <a:ext cx="3138249" cy="707886"/>
          </a:xfrm>
          <a:prstGeom prst="rect">
            <a:avLst/>
          </a:prstGeom>
          <a:solidFill>
            <a:schemeClr val="tx1">
              <a:alpha val="71000"/>
            </a:schemeClr>
          </a:solidFill>
          <a:ln>
            <a:noFill/>
          </a:ln>
        </p:spPr>
        <p:txBody>
          <a:bodyPr wrap="square" rtlCol="0">
            <a:spAutoFit/>
          </a:bodyPr>
          <a:lstStyle/>
          <a:p>
            <a:r>
              <a:rPr lang="en-US" sz="4000" spc="300" dirty="0" smtClean="0">
                <a:solidFill>
                  <a:schemeClr val="bg1"/>
                </a:solidFill>
                <a:latin typeface="Capture it"/>
                <a:cs typeface="Capture it"/>
              </a:rPr>
              <a:t>Ezra 4:1-5</a:t>
            </a:r>
            <a:endParaRPr lang="en-US" sz="4000" spc="300" dirty="0">
              <a:solidFill>
                <a:schemeClr val="bg1"/>
              </a:solidFill>
              <a:latin typeface="Capture it"/>
              <a:cs typeface="Capture it"/>
            </a:endParaRPr>
          </a:p>
        </p:txBody>
      </p:sp>
      <p:sp>
        <p:nvSpPr>
          <p:cNvPr id="9" name="Rounded Rectangle 8"/>
          <p:cNvSpPr/>
          <p:nvPr/>
        </p:nvSpPr>
        <p:spPr>
          <a:xfrm>
            <a:off x="1366693" y="1961519"/>
            <a:ext cx="2245016" cy="908684"/>
          </a:xfrm>
          <a:prstGeom prst="roundRect">
            <a:avLst/>
          </a:prstGeom>
          <a:solidFill>
            <a:srgbClr val="000000">
              <a:alpha val="3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000" spc="300" dirty="0" smtClean="0">
                <a:solidFill>
                  <a:schemeClr val="bg1">
                    <a:alpha val="55000"/>
                  </a:schemeClr>
                </a:solidFill>
                <a:latin typeface="Capture it"/>
                <a:cs typeface="Capture it"/>
              </a:rPr>
              <a:t>4:1-3</a:t>
            </a:r>
            <a:endParaRPr lang="en-US" sz="5000" spc="300" dirty="0">
              <a:solidFill>
                <a:schemeClr val="bg1">
                  <a:alpha val="55000"/>
                </a:schemeClr>
              </a:solidFill>
              <a:latin typeface="Capture it"/>
              <a:cs typeface="Capture it"/>
            </a:endParaRPr>
          </a:p>
        </p:txBody>
      </p:sp>
      <p:sp>
        <p:nvSpPr>
          <p:cNvPr id="10" name="Rounded Rectangle 9"/>
          <p:cNvSpPr/>
          <p:nvPr/>
        </p:nvSpPr>
        <p:spPr>
          <a:xfrm>
            <a:off x="3696377" y="1961519"/>
            <a:ext cx="2245016" cy="908684"/>
          </a:xfrm>
          <a:prstGeom prst="roundRect">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000" spc="300" dirty="0" smtClean="0">
                <a:solidFill>
                  <a:schemeClr val="bg1"/>
                </a:solidFill>
                <a:latin typeface="Capture it"/>
                <a:cs typeface="Capture it"/>
              </a:rPr>
              <a:t>4:4-5</a:t>
            </a:r>
            <a:endParaRPr lang="en-US" sz="5000" spc="300" dirty="0">
              <a:solidFill>
                <a:schemeClr val="bg1"/>
              </a:solidFill>
              <a:latin typeface="Capture it"/>
              <a:cs typeface="Capture it"/>
            </a:endParaRPr>
          </a:p>
        </p:txBody>
      </p:sp>
      <p:sp>
        <p:nvSpPr>
          <p:cNvPr id="17" name="Rounded Rectangular Callout 16"/>
          <p:cNvSpPr/>
          <p:nvPr/>
        </p:nvSpPr>
        <p:spPr>
          <a:xfrm>
            <a:off x="3166533" y="4458644"/>
            <a:ext cx="5825067" cy="790687"/>
          </a:xfrm>
          <a:prstGeom prst="wedgeRoundRectCallout">
            <a:avLst>
              <a:gd name="adj1" fmla="val -31882"/>
              <a:gd name="adj2" fmla="val -50669"/>
              <a:gd name="adj3" fmla="val 16667"/>
            </a:avLst>
          </a:prstGeom>
          <a:solidFill>
            <a:srgbClr val="FFFF00"/>
          </a:solidFill>
          <a:ln w="9525"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i="1" dirty="0" smtClean="0">
                <a:solidFill>
                  <a:srgbClr val="000000"/>
                </a:solidFill>
                <a:latin typeface="Helvetica Neue"/>
                <a:cs typeface="Helvetica Neue"/>
              </a:rPr>
              <a:t>V5 “</a:t>
            </a:r>
            <a:r>
              <a:rPr lang="en-US" sz="2000" dirty="0" smtClean="0">
                <a:solidFill>
                  <a:srgbClr val="000000"/>
                </a:solidFill>
                <a:latin typeface="Helvetica Neue"/>
                <a:cs typeface="Helvetica Neue"/>
              </a:rPr>
              <a:t>and bribed counselors against them to frustrate their purpose…</a:t>
            </a:r>
          </a:p>
        </p:txBody>
      </p:sp>
      <p:grpSp>
        <p:nvGrpSpPr>
          <p:cNvPr id="27" name="Group 26"/>
          <p:cNvGrpSpPr/>
          <p:nvPr/>
        </p:nvGrpSpPr>
        <p:grpSpPr>
          <a:xfrm>
            <a:off x="3166532" y="2997202"/>
            <a:ext cx="5825067" cy="1405468"/>
            <a:chOff x="3166532" y="2997202"/>
            <a:chExt cx="5825067" cy="1405468"/>
          </a:xfrm>
        </p:grpSpPr>
        <p:sp>
          <p:nvSpPr>
            <p:cNvPr id="12" name="Rounded Rectangular Callout 11"/>
            <p:cNvSpPr/>
            <p:nvPr/>
          </p:nvSpPr>
          <p:spPr>
            <a:xfrm>
              <a:off x="3166532" y="3016769"/>
              <a:ext cx="5825067" cy="1385901"/>
            </a:xfrm>
            <a:prstGeom prst="wedgeRoundRectCallout">
              <a:avLst>
                <a:gd name="adj1" fmla="val 243"/>
                <a:gd name="adj2" fmla="val -86159"/>
                <a:gd name="adj3" fmla="val 16667"/>
              </a:avLst>
            </a:prstGeom>
            <a:solidFill>
              <a:srgbClr val="FFFF00"/>
            </a:solidFill>
            <a:ln w="9525"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000" i="1" dirty="0" smtClean="0">
                  <a:solidFill>
                    <a:schemeClr val="tx1"/>
                  </a:solidFill>
                  <a:latin typeface="Helvetica Neue"/>
                  <a:cs typeface="Helvetica Neue"/>
                </a:rPr>
                <a:t> v4</a:t>
              </a:r>
              <a:r>
                <a:rPr lang="en-US" sz="2000" dirty="0" smtClean="0">
                  <a:solidFill>
                    <a:schemeClr val="tx1"/>
                  </a:solidFill>
                  <a:latin typeface="Helvetica Neue"/>
                  <a:cs typeface="Helvetica Neue"/>
                </a:rPr>
                <a:t> “Then the people of the land </a:t>
              </a:r>
            </a:p>
            <a:p>
              <a:r>
                <a:rPr lang="en-US" sz="2000" b="1" dirty="0" smtClean="0">
                  <a:solidFill>
                    <a:schemeClr val="tx1"/>
                  </a:solidFill>
                  <a:latin typeface="Helvetica Neue"/>
                  <a:cs typeface="Helvetica Neue"/>
                </a:rPr>
                <a:t>discouraged the people of Judah </a:t>
              </a:r>
            </a:p>
            <a:p>
              <a:r>
                <a:rPr lang="en-US" sz="2000" b="1" dirty="0" smtClean="0">
                  <a:solidFill>
                    <a:schemeClr val="tx1"/>
                  </a:solidFill>
                  <a:latin typeface="Helvetica Neue"/>
                  <a:cs typeface="Helvetica Neue"/>
                </a:rPr>
                <a:t>and made them afraid to build…</a:t>
              </a:r>
              <a:r>
                <a:rPr lang="en-US" sz="2000" dirty="0" smtClean="0">
                  <a:solidFill>
                    <a:schemeClr val="tx1"/>
                  </a:solidFill>
                  <a:latin typeface="Helvetica Neue"/>
                  <a:cs typeface="Helvetica Neue"/>
                </a:rPr>
                <a:t>”</a:t>
              </a:r>
              <a:endParaRPr lang="en-US" sz="2000" dirty="0">
                <a:solidFill>
                  <a:schemeClr val="tx1"/>
                </a:solidFill>
                <a:latin typeface="Helvetica Neue"/>
                <a:cs typeface="Helvetica Neue"/>
              </a:endParaRPr>
            </a:p>
          </p:txBody>
        </p:sp>
        <p:pic>
          <p:nvPicPr>
            <p:cNvPr id="18" name="Picture 17"/>
            <p:cNvPicPr>
              <a:picLocks noChangeAspect="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315198" y="2997202"/>
              <a:ext cx="1405468" cy="1405468"/>
            </a:xfrm>
            <a:prstGeom prst="rect">
              <a:avLst/>
            </a:prstGeom>
          </p:spPr>
        </p:pic>
      </p:grpSp>
      <p:sp>
        <p:nvSpPr>
          <p:cNvPr id="19" name="Rounded Rectangular Callout 18"/>
          <p:cNvSpPr/>
          <p:nvPr/>
        </p:nvSpPr>
        <p:spPr>
          <a:xfrm>
            <a:off x="3166533" y="5300131"/>
            <a:ext cx="5825067" cy="567269"/>
          </a:xfrm>
          <a:prstGeom prst="wedgeRoundRectCallout">
            <a:avLst>
              <a:gd name="adj1" fmla="val -31882"/>
              <a:gd name="adj2" fmla="val -50669"/>
              <a:gd name="adj3" fmla="val 16667"/>
            </a:avLst>
          </a:prstGeom>
          <a:solidFill>
            <a:srgbClr val="FFFF00"/>
          </a:solidFill>
          <a:ln w="9525"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i="1" dirty="0" smtClean="0">
                <a:solidFill>
                  <a:srgbClr val="000000"/>
                </a:solidFill>
                <a:latin typeface="Helvetica Neue"/>
                <a:cs typeface="Helvetica Neue"/>
              </a:rPr>
              <a:t>“</a:t>
            </a:r>
            <a:r>
              <a:rPr lang="en-US" sz="2000" dirty="0" smtClean="0">
                <a:solidFill>
                  <a:srgbClr val="000000"/>
                </a:solidFill>
                <a:latin typeface="Helvetica Neue"/>
                <a:cs typeface="Helvetica Neue"/>
              </a:rPr>
              <a:t>all the days of Cyrus … until the reign of Darius”</a:t>
            </a:r>
          </a:p>
        </p:txBody>
      </p:sp>
      <p:grpSp>
        <p:nvGrpSpPr>
          <p:cNvPr id="28" name="Group 27"/>
          <p:cNvGrpSpPr/>
          <p:nvPr/>
        </p:nvGrpSpPr>
        <p:grpSpPr>
          <a:xfrm>
            <a:off x="227251" y="3016769"/>
            <a:ext cx="3328749" cy="2878695"/>
            <a:chOff x="227251" y="3016769"/>
            <a:chExt cx="3328749" cy="2878695"/>
          </a:xfrm>
        </p:grpSpPr>
        <p:sp>
          <p:nvSpPr>
            <p:cNvPr id="21" name="TextBox 20"/>
            <p:cNvSpPr txBox="1"/>
            <p:nvPr/>
          </p:nvSpPr>
          <p:spPr>
            <a:xfrm>
              <a:off x="227251" y="3016769"/>
              <a:ext cx="2820749" cy="2862322"/>
            </a:xfrm>
            <a:prstGeom prst="rect">
              <a:avLst/>
            </a:prstGeom>
            <a:solidFill>
              <a:schemeClr val="tx1">
                <a:alpha val="71000"/>
              </a:schemeClr>
            </a:solidFill>
            <a:ln>
              <a:noFill/>
            </a:ln>
          </p:spPr>
          <p:txBody>
            <a:bodyPr wrap="square" rtlCol="0">
              <a:spAutoFit/>
            </a:bodyPr>
            <a:lstStyle/>
            <a:p>
              <a:pPr algn="ctr"/>
              <a:endParaRPr lang="en-US" sz="2000" dirty="0" smtClean="0">
                <a:solidFill>
                  <a:schemeClr val="bg1"/>
                </a:solidFill>
                <a:latin typeface="Helvetica Neue"/>
                <a:cs typeface="Helvetica Neue"/>
              </a:endParaRPr>
            </a:p>
            <a:p>
              <a:pPr algn="ctr"/>
              <a:r>
                <a:rPr lang="en-US" sz="2000" dirty="0" smtClean="0">
                  <a:solidFill>
                    <a:schemeClr val="bg1"/>
                  </a:solidFill>
                  <a:latin typeface="Helvetica Neue"/>
                  <a:cs typeface="Helvetica Neue"/>
                </a:rPr>
                <a:t>Haggai 1:2 </a:t>
              </a:r>
            </a:p>
            <a:p>
              <a:r>
                <a:rPr lang="en-US" sz="2000" dirty="0" smtClean="0">
                  <a:solidFill>
                    <a:schemeClr val="bg1"/>
                  </a:solidFill>
                  <a:latin typeface="Helvetica Neue"/>
                  <a:cs typeface="Helvetica Neue"/>
                </a:rPr>
                <a:t>“These people say the time has not yet come to rebuild the house of  the L</a:t>
              </a:r>
              <a:r>
                <a:rPr lang="en-US" dirty="0" smtClean="0">
                  <a:solidFill>
                    <a:schemeClr val="bg1"/>
                  </a:solidFill>
                  <a:latin typeface="Helvetica Neue"/>
                  <a:cs typeface="Helvetica Neue"/>
                </a:rPr>
                <a:t>ORD</a:t>
              </a:r>
              <a:r>
                <a:rPr lang="en-US" sz="2000" dirty="0" smtClean="0">
                  <a:solidFill>
                    <a:schemeClr val="bg1"/>
                  </a:solidFill>
                  <a:latin typeface="Helvetica Neue"/>
                  <a:cs typeface="Helvetica Neue"/>
                </a:rPr>
                <a:t>”</a:t>
              </a:r>
            </a:p>
            <a:p>
              <a:pPr algn="ctr"/>
              <a:endParaRPr lang="en-US" sz="2000" dirty="0" smtClean="0">
                <a:solidFill>
                  <a:schemeClr val="bg1"/>
                </a:solidFill>
                <a:latin typeface="Helvetica Neue"/>
                <a:cs typeface="Helvetica Neue"/>
              </a:endParaRPr>
            </a:p>
            <a:p>
              <a:pPr algn="ctr"/>
              <a:endParaRPr lang="en-US" sz="2000" dirty="0" smtClean="0">
                <a:solidFill>
                  <a:schemeClr val="bg1"/>
                </a:solidFill>
                <a:latin typeface="Helvetica Neue"/>
                <a:cs typeface="Helvetica Neue"/>
              </a:endParaRPr>
            </a:p>
            <a:p>
              <a:pPr algn="ctr"/>
              <a:endParaRPr lang="en-US" sz="2000" dirty="0">
                <a:solidFill>
                  <a:schemeClr val="bg1"/>
                </a:solidFill>
                <a:latin typeface="Helvetica Neue"/>
                <a:cs typeface="Helvetica Neue"/>
              </a:endParaRPr>
            </a:p>
          </p:txBody>
        </p:sp>
        <p:pic>
          <p:nvPicPr>
            <p:cNvPr id="22" name="Picture 21"/>
            <p:cNvPicPr>
              <a:picLocks noChangeAspect="1"/>
            </p:cNvPicPr>
            <p:nvPr/>
          </p:nvPicPr>
          <p:blipFill>
            <a:blip r:embed="rId5" cstate="screen">
              <a:duotone>
                <a:schemeClr val="bg1"/>
                <a:srgbClr val="FFF1C1"/>
              </a:duotone>
              <a:extLst>
                <a:ext uri="{28A0092B-C50C-407E-A947-70E740481C1C}">
                  <a14:useLocalDpi xmlns:a14="http://schemas.microsoft.com/office/drawing/2010/main"/>
                </a:ext>
              </a:extLst>
            </a:blip>
            <a:stretch>
              <a:fillRect/>
            </a:stretch>
          </p:blipFill>
          <p:spPr>
            <a:xfrm>
              <a:off x="1693331" y="4707464"/>
              <a:ext cx="1188000" cy="1188000"/>
            </a:xfrm>
            <a:prstGeom prst="rect">
              <a:avLst/>
            </a:prstGeom>
          </p:spPr>
        </p:pic>
        <p:sp>
          <p:nvSpPr>
            <p:cNvPr id="24" name="Freeform 23"/>
            <p:cNvSpPr/>
            <p:nvPr/>
          </p:nvSpPr>
          <p:spPr>
            <a:xfrm>
              <a:off x="2590800" y="4775200"/>
              <a:ext cx="965200" cy="186267"/>
            </a:xfrm>
            <a:custGeom>
              <a:avLst/>
              <a:gdLst>
                <a:gd name="connsiteX0" fmla="*/ 965200 w 965200"/>
                <a:gd name="connsiteY0" fmla="*/ 186267 h 186267"/>
                <a:gd name="connsiteX1" fmla="*/ 270933 w 965200"/>
                <a:gd name="connsiteY1" fmla="*/ 152400 h 186267"/>
                <a:gd name="connsiteX2" fmla="*/ 0 w 965200"/>
                <a:gd name="connsiteY2" fmla="*/ 0 h 186267"/>
              </a:gdLst>
              <a:ahLst/>
              <a:cxnLst>
                <a:cxn ang="0">
                  <a:pos x="connsiteX0" y="connsiteY0"/>
                </a:cxn>
                <a:cxn ang="0">
                  <a:pos x="connsiteX1" y="connsiteY1"/>
                </a:cxn>
                <a:cxn ang="0">
                  <a:pos x="connsiteX2" y="connsiteY2"/>
                </a:cxn>
              </a:cxnLst>
              <a:rect l="l" t="t" r="r" b="b"/>
              <a:pathLst>
                <a:path w="965200" h="186267">
                  <a:moveTo>
                    <a:pt x="965200" y="186267"/>
                  </a:moveTo>
                  <a:cubicBezTo>
                    <a:pt x="698500" y="184855"/>
                    <a:pt x="431800" y="183444"/>
                    <a:pt x="270933" y="152400"/>
                  </a:cubicBezTo>
                  <a:cubicBezTo>
                    <a:pt x="110066" y="121356"/>
                    <a:pt x="0" y="0"/>
                    <a:pt x="0" y="0"/>
                  </a:cubicBezTo>
                </a:path>
              </a:pathLst>
            </a:custGeom>
            <a:ln w="57150" cap="flat" cmpd="sng" algn="ctr">
              <a:solidFill>
                <a:srgbClr val="FFFFFF"/>
              </a:solidFill>
              <a:prstDash val="solid"/>
              <a:round/>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26" name="TextBox 25"/>
          <p:cNvSpPr txBox="1"/>
          <p:nvPr/>
        </p:nvSpPr>
        <p:spPr>
          <a:xfrm rot="301869">
            <a:off x="5710986" y="5838475"/>
            <a:ext cx="2820749" cy="707886"/>
          </a:xfrm>
          <a:prstGeom prst="rect">
            <a:avLst/>
          </a:prstGeom>
          <a:solidFill>
            <a:schemeClr val="tx1">
              <a:alpha val="71000"/>
            </a:schemeClr>
          </a:solidFill>
          <a:ln>
            <a:noFill/>
          </a:ln>
        </p:spPr>
        <p:txBody>
          <a:bodyPr wrap="square" rtlCol="0">
            <a:spAutoFit/>
          </a:bodyPr>
          <a:lstStyle/>
          <a:p>
            <a:pPr algn="ctr"/>
            <a:r>
              <a:rPr lang="en-US" sz="4000" spc="300" dirty="0" smtClean="0">
                <a:solidFill>
                  <a:schemeClr val="bg1"/>
                </a:solidFill>
                <a:latin typeface="Capture it"/>
                <a:cs typeface="Capture it"/>
              </a:rPr>
              <a:t>16 years</a:t>
            </a:r>
            <a:endParaRPr lang="en-US" sz="4000" spc="300" dirty="0">
              <a:solidFill>
                <a:schemeClr val="bg1"/>
              </a:solidFill>
              <a:latin typeface="Capture it"/>
              <a:cs typeface="Capture it"/>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10"/>
                                        </p:tgtEl>
                                        <p:attrNameLst>
                                          <p:attrName>ppt_x</p:attrName>
                                          <p:attrName>ppt_y</p:attrName>
                                        </p:attrNameLst>
                                      </p:cBhvr>
                                    </p:animMotion>
                                    <p:animRot by="1500000">
                                      <p:cBhvr>
                                        <p:cTn id="7" dur="125" fill="hold">
                                          <p:stCondLst>
                                            <p:cond delay="0"/>
                                          </p:stCondLst>
                                        </p:cTn>
                                        <p:tgtEl>
                                          <p:spTgt spid="10"/>
                                        </p:tgtEl>
                                        <p:attrNameLst>
                                          <p:attrName>r</p:attrName>
                                        </p:attrNameLst>
                                      </p:cBhvr>
                                    </p:animRot>
                                    <p:animRot by="-1500000">
                                      <p:cBhvr>
                                        <p:cTn id="8" dur="125" fill="hold">
                                          <p:stCondLst>
                                            <p:cond delay="125"/>
                                          </p:stCondLst>
                                        </p:cTn>
                                        <p:tgtEl>
                                          <p:spTgt spid="10"/>
                                        </p:tgtEl>
                                        <p:attrNameLst>
                                          <p:attrName>r</p:attrName>
                                        </p:attrNameLst>
                                      </p:cBhvr>
                                    </p:animRot>
                                    <p:animRot by="-1500000">
                                      <p:cBhvr>
                                        <p:cTn id="9" dur="125" fill="hold">
                                          <p:stCondLst>
                                            <p:cond delay="250"/>
                                          </p:stCondLst>
                                        </p:cTn>
                                        <p:tgtEl>
                                          <p:spTgt spid="10"/>
                                        </p:tgtEl>
                                        <p:attrNameLst>
                                          <p:attrName>r</p:attrName>
                                        </p:attrNameLst>
                                      </p:cBhvr>
                                    </p:animRot>
                                    <p:animRot by="1500000">
                                      <p:cBhvr>
                                        <p:cTn id="10" dur="125" fill="hold">
                                          <p:stCondLst>
                                            <p:cond delay="375"/>
                                          </p:stCondLst>
                                        </p:cTn>
                                        <p:tgtEl>
                                          <p:spTgt spid="10"/>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randombar(horizontal)">
                                      <p:cBhvr>
                                        <p:cTn id="15" dur="500"/>
                                        <p:tgtEl>
                                          <p:spTgt spid="27"/>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randombar(horizontal)">
                                      <p:cBhvr>
                                        <p:cTn id="20" dur="5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29" presetClass="entr" presetSubtype="0" fill="hold" nodeType="clickEffect">
                                  <p:stCondLst>
                                    <p:cond delay="0"/>
                                  </p:stCondLst>
                                  <p:childTnLst>
                                    <p:set>
                                      <p:cBhvr>
                                        <p:cTn id="24" dur="1" fill="hold">
                                          <p:stCondLst>
                                            <p:cond delay="0"/>
                                          </p:stCondLst>
                                        </p:cTn>
                                        <p:tgtEl>
                                          <p:spTgt spid="28"/>
                                        </p:tgtEl>
                                        <p:attrNameLst>
                                          <p:attrName>style.visibility</p:attrName>
                                        </p:attrNameLst>
                                      </p:cBhvr>
                                      <p:to>
                                        <p:strVal val="visible"/>
                                      </p:to>
                                    </p:set>
                                    <p:anim calcmode="lin" valueType="num">
                                      <p:cBhvr>
                                        <p:cTn id="25" dur="1000" fill="hold"/>
                                        <p:tgtEl>
                                          <p:spTgt spid="28"/>
                                        </p:tgtEl>
                                        <p:attrNameLst>
                                          <p:attrName>ppt_x</p:attrName>
                                        </p:attrNameLst>
                                      </p:cBhvr>
                                      <p:tavLst>
                                        <p:tav tm="0">
                                          <p:val>
                                            <p:strVal val="#ppt_x-.2"/>
                                          </p:val>
                                        </p:tav>
                                        <p:tav tm="100000">
                                          <p:val>
                                            <p:strVal val="#ppt_x"/>
                                          </p:val>
                                        </p:tav>
                                      </p:tavLst>
                                    </p:anim>
                                    <p:anim calcmode="lin" valueType="num">
                                      <p:cBhvr>
                                        <p:cTn id="26" dur="1000" fill="hold"/>
                                        <p:tgtEl>
                                          <p:spTgt spid="28"/>
                                        </p:tgtEl>
                                        <p:attrNameLst>
                                          <p:attrName>ppt_y</p:attrName>
                                        </p:attrNameLst>
                                      </p:cBhvr>
                                      <p:tavLst>
                                        <p:tav tm="0">
                                          <p:val>
                                            <p:strVal val="#ppt_y"/>
                                          </p:val>
                                        </p:tav>
                                        <p:tav tm="100000">
                                          <p:val>
                                            <p:strVal val="#ppt_y"/>
                                          </p:val>
                                        </p:tav>
                                      </p:tavLst>
                                    </p:anim>
                                    <p:animEffect transition="in" filter="wipe(right)" prLst="gradientSize: 0.1">
                                      <p:cBhvr>
                                        <p:cTn id="27" dur="1000"/>
                                        <p:tgtEl>
                                          <p:spTgt spid="28"/>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randombar(horizontal)">
                                      <p:cBhvr>
                                        <p:cTn id="32" dur="5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58" presetClass="entr" presetSubtype="0" accel="100000" fill="hold" grpId="0" nodeType="click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p:cTn id="37" dur="500" fill="hold"/>
                                        <p:tgtEl>
                                          <p:spTgt spid="26"/>
                                        </p:tgtEl>
                                        <p:attrNameLst>
                                          <p:attrName>ppt_w</p:attrName>
                                        </p:attrNameLst>
                                      </p:cBhvr>
                                      <p:tavLst>
                                        <p:tav tm="0">
                                          <p:val>
                                            <p:strVal val="#ppt_w*2.5"/>
                                          </p:val>
                                        </p:tav>
                                        <p:tav tm="100000">
                                          <p:val>
                                            <p:strVal val="#ppt_w"/>
                                          </p:val>
                                        </p:tav>
                                      </p:tavLst>
                                    </p:anim>
                                    <p:anim calcmode="lin" valueType="num">
                                      <p:cBhvr>
                                        <p:cTn id="38" dur="500" fill="hold"/>
                                        <p:tgtEl>
                                          <p:spTgt spid="26"/>
                                        </p:tgtEl>
                                        <p:attrNameLst>
                                          <p:attrName>ppt_h</p:attrName>
                                        </p:attrNameLst>
                                      </p:cBhvr>
                                      <p:tavLst>
                                        <p:tav tm="0">
                                          <p:val>
                                            <p:strVal val="#ppt_h*0.01"/>
                                          </p:val>
                                        </p:tav>
                                        <p:tav tm="100000">
                                          <p:val>
                                            <p:strVal val="#ppt_h"/>
                                          </p:val>
                                        </p:tav>
                                      </p:tavLst>
                                    </p:anim>
                                    <p:anim calcmode="lin" valueType="num">
                                      <p:cBhvr>
                                        <p:cTn id="39" dur="500" fill="hold"/>
                                        <p:tgtEl>
                                          <p:spTgt spid="26"/>
                                        </p:tgtEl>
                                        <p:attrNameLst>
                                          <p:attrName>ppt_x</p:attrName>
                                        </p:attrNameLst>
                                      </p:cBhvr>
                                      <p:tavLst>
                                        <p:tav tm="0">
                                          <p:val>
                                            <p:strVal val="#ppt_x"/>
                                          </p:val>
                                        </p:tav>
                                        <p:tav tm="100000">
                                          <p:val>
                                            <p:strVal val="#ppt_x"/>
                                          </p:val>
                                        </p:tav>
                                      </p:tavLst>
                                    </p:anim>
                                    <p:anim calcmode="lin" valueType="num">
                                      <p:cBhvr>
                                        <p:cTn id="40" dur="500" fill="hold"/>
                                        <p:tgtEl>
                                          <p:spTgt spid="26"/>
                                        </p:tgtEl>
                                        <p:attrNameLst>
                                          <p:attrName>ppt_y</p:attrName>
                                        </p:attrNameLst>
                                      </p:cBhvr>
                                      <p:tavLst>
                                        <p:tav tm="0">
                                          <p:val>
                                            <p:strVal val="#ppt_h+1"/>
                                          </p:val>
                                        </p:tav>
                                        <p:tav tm="100000">
                                          <p:val>
                                            <p:strVal val="#ppt_y"/>
                                          </p:val>
                                        </p:tav>
                                      </p:tavLst>
                                    </p:anim>
                                    <p:animEffect transition="in" filter="fade">
                                      <p:cBhvr>
                                        <p:cTn id="4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19" grpId="0" animBg="1"/>
      <p:bldP spid="2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0" y="1845733"/>
            <a:ext cx="9144000" cy="5012267"/>
          </a:xfrm>
          <a:prstGeom prst="rect">
            <a:avLst/>
          </a:prstGeom>
        </p:spPr>
      </p:pic>
      <p:sp>
        <p:nvSpPr>
          <p:cNvPr id="5" name="TextBox 4"/>
          <p:cNvSpPr txBox="1"/>
          <p:nvPr/>
        </p:nvSpPr>
        <p:spPr>
          <a:xfrm>
            <a:off x="125424" y="-2505"/>
            <a:ext cx="5032532" cy="707886"/>
          </a:xfrm>
          <a:prstGeom prst="rect">
            <a:avLst/>
          </a:prstGeom>
          <a:noFill/>
        </p:spPr>
        <p:txBody>
          <a:bodyPr wrap="square" rtlCol="0">
            <a:spAutoFit/>
          </a:bodyPr>
          <a:lstStyle/>
          <a:p>
            <a:r>
              <a:rPr lang="en-US" sz="4000" dirty="0" smtClean="0">
                <a:latin typeface="Capture it"/>
                <a:cs typeface="Capture it"/>
              </a:rPr>
              <a:t>Satan opposes us</a:t>
            </a:r>
          </a:p>
        </p:txBody>
      </p:sp>
      <p:sp>
        <p:nvSpPr>
          <p:cNvPr id="6" name="TextBox 5"/>
          <p:cNvSpPr txBox="1"/>
          <p:nvPr/>
        </p:nvSpPr>
        <p:spPr>
          <a:xfrm>
            <a:off x="125423" y="408145"/>
            <a:ext cx="7155909" cy="707886"/>
          </a:xfrm>
          <a:prstGeom prst="rect">
            <a:avLst/>
          </a:prstGeom>
          <a:noFill/>
        </p:spPr>
        <p:txBody>
          <a:bodyPr wrap="square" rtlCol="0">
            <a:spAutoFit/>
          </a:bodyPr>
          <a:lstStyle/>
          <a:p>
            <a:r>
              <a:rPr lang="en-US" sz="4000" dirty="0" smtClean="0">
                <a:latin typeface="Capture it"/>
                <a:cs typeface="Capture it"/>
              </a:rPr>
              <a:t>Persistently through</a:t>
            </a:r>
          </a:p>
        </p:txBody>
      </p:sp>
      <p:sp>
        <p:nvSpPr>
          <p:cNvPr id="7" name="TextBox 6"/>
          <p:cNvSpPr txBox="1"/>
          <p:nvPr/>
        </p:nvSpPr>
        <p:spPr>
          <a:xfrm>
            <a:off x="125423" y="645800"/>
            <a:ext cx="7460710" cy="1400383"/>
          </a:xfrm>
          <a:prstGeom prst="rect">
            <a:avLst/>
          </a:prstGeom>
          <a:noFill/>
        </p:spPr>
        <p:txBody>
          <a:bodyPr wrap="square" rtlCol="0">
            <a:spAutoFit/>
          </a:bodyPr>
          <a:lstStyle/>
          <a:p>
            <a:r>
              <a:rPr lang="en-US" sz="8500" dirty="0" smtClean="0">
                <a:latin typeface="Capture it"/>
                <a:cs typeface="Capture it"/>
              </a:rPr>
              <a:t>Deceit &amp; fear</a:t>
            </a:r>
          </a:p>
        </p:txBody>
      </p:sp>
      <p:sp>
        <p:nvSpPr>
          <p:cNvPr id="8" name="TextBox 7"/>
          <p:cNvSpPr txBox="1"/>
          <p:nvPr/>
        </p:nvSpPr>
        <p:spPr>
          <a:xfrm>
            <a:off x="227251" y="6040018"/>
            <a:ext cx="3608149" cy="707886"/>
          </a:xfrm>
          <a:prstGeom prst="rect">
            <a:avLst/>
          </a:prstGeom>
          <a:solidFill>
            <a:schemeClr val="tx1">
              <a:alpha val="71000"/>
            </a:schemeClr>
          </a:solidFill>
          <a:ln>
            <a:noFill/>
          </a:ln>
        </p:spPr>
        <p:txBody>
          <a:bodyPr wrap="square" rtlCol="0">
            <a:spAutoFit/>
          </a:bodyPr>
          <a:lstStyle/>
          <a:p>
            <a:r>
              <a:rPr lang="en-US" sz="4000" spc="300" dirty="0" smtClean="0">
                <a:solidFill>
                  <a:schemeClr val="bg1"/>
                </a:solidFill>
                <a:latin typeface="Capture it"/>
                <a:cs typeface="Capture it"/>
              </a:rPr>
              <a:t>Ezra 4:1-5</a:t>
            </a:r>
            <a:endParaRPr lang="en-US" sz="4000" spc="300" dirty="0">
              <a:solidFill>
                <a:schemeClr val="bg1"/>
              </a:solidFill>
              <a:latin typeface="Capture it"/>
              <a:cs typeface="Capture it"/>
            </a:endParaRPr>
          </a:p>
        </p:txBody>
      </p:sp>
      <p:sp>
        <p:nvSpPr>
          <p:cNvPr id="9" name="Rounded Rectangle 8"/>
          <p:cNvSpPr/>
          <p:nvPr/>
        </p:nvSpPr>
        <p:spPr>
          <a:xfrm>
            <a:off x="1366693" y="1961519"/>
            <a:ext cx="2245016" cy="908684"/>
          </a:xfrm>
          <a:prstGeom prst="round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000" spc="300" dirty="0" smtClean="0">
                <a:solidFill>
                  <a:schemeClr val="bg1">
                    <a:alpha val="97000"/>
                  </a:schemeClr>
                </a:solidFill>
                <a:latin typeface="Capture it"/>
                <a:cs typeface="Capture it"/>
              </a:rPr>
              <a:t>4:1-3</a:t>
            </a:r>
            <a:endParaRPr lang="en-US" sz="5000" spc="300" dirty="0">
              <a:solidFill>
                <a:schemeClr val="bg1">
                  <a:alpha val="97000"/>
                </a:schemeClr>
              </a:solidFill>
              <a:latin typeface="Capture it"/>
              <a:cs typeface="Capture it"/>
            </a:endParaRPr>
          </a:p>
        </p:txBody>
      </p:sp>
      <p:sp>
        <p:nvSpPr>
          <p:cNvPr id="10" name="Rounded Rectangle 9"/>
          <p:cNvSpPr/>
          <p:nvPr/>
        </p:nvSpPr>
        <p:spPr>
          <a:xfrm>
            <a:off x="3696377" y="1961519"/>
            <a:ext cx="2245016" cy="908684"/>
          </a:xfrm>
          <a:prstGeom prst="roundRect">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000" spc="300" dirty="0" smtClean="0">
                <a:solidFill>
                  <a:schemeClr val="bg1"/>
                </a:solidFill>
                <a:latin typeface="Capture it"/>
                <a:cs typeface="Capture it"/>
              </a:rPr>
              <a:t>4:4-5</a:t>
            </a:r>
            <a:endParaRPr lang="en-US" sz="5000" spc="300" dirty="0">
              <a:solidFill>
                <a:schemeClr val="bg1"/>
              </a:solidFill>
              <a:latin typeface="Capture it"/>
              <a:cs typeface="Capture it"/>
            </a:endParaRPr>
          </a:p>
        </p:txBody>
      </p:sp>
      <p:grpSp>
        <p:nvGrpSpPr>
          <p:cNvPr id="32" name="Group 31"/>
          <p:cNvGrpSpPr/>
          <p:nvPr/>
        </p:nvGrpSpPr>
        <p:grpSpPr>
          <a:xfrm>
            <a:off x="725311" y="2353733"/>
            <a:ext cx="7262314" cy="1490132"/>
            <a:chOff x="725311" y="2353733"/>
            <a:chExt cx="7262314" cy="1490132"/>
          </a:xfrm>
        </p:grpSpPr>
        <p:sp>
          <p:nvSpPr>
            <p:cNvPr id="20" name="Rounded Rectangular Callout 19"/>
            <p:cNvSpPr/>
            <p:nvPr/>
          </p:nvSpPr>
          <p:spPr>
            <a:xfrm>
              <a:off x="1366693" y="3166534"/>
              <a:ext cx="6620932" cy="677331"/>
            </a:xfrm>
            <a:prstGeom prst="wedgeRoundRectCallout">
              <a:avLst>
                <a:gd name="adj1" fmla="val -31882"/>
                <a:gd name="adj2" fmla="val -50669"/>
                <a:gd name="adj3" fmla="val 16667"/>
              </a:avLst>
            </a:prstGeom>
            <a:solidFill>
              <a:srgbClr val="FFFF00"/>
            </a:solidFill>
            <a:ln w="9525"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500" b="1" spc="300" dirty="0" smtClean="0">
                  <a:solidFill>
                    <a:srgbClr val="000000"/>
                  </a:solidFill>
                  <a:latin typeface="Capture it"/>
                  <a:cs typeface="Capture it"/>
                </a:rPr>
                <a:t>Infiltrate through DECEPTION</a:t>
              </a:r>
            </a:p>
          </p:txBody>
        </p:sp>
        <p:sp>
          <p:nvSpPr>
            <p:cNvPr id="27" name="Freeform 26"/>
            <p:cNvSpPr/>
            <p:nvPr/>
          </p:nvSpPr>
          <p:spPr>
            <a:xfrm>
              <a:off x="725311" y="2353733"/>
              <a:ext cx="629356" cy="1151467"/>
            </a:xfrm>
            <a:custGeom>
              <a:avLst/>
              <a:gdLst>
                <a:gd name="connsiteX0" fmla="*/ 612422 w 629356"/>
                <a:gd name="connsiteY0" fmla="*/ 0 h 1151467"/>
                <a:gd name="connsiteX1" fmla="*/ 2822 w 629356"/>
                <a:gd name="connsiteY1" fmla="*/ 220134 h 1151467"/>
                <a:gd name="connsiteX2" fmla="*/ 629356 w 629356"/>
                <a:gd name="connsiteY2" fmla="*/ 1151467 h 1151467"/>
              </a:gdLst>
              <a:ahLst/>
              <a:cxnLst>
                <a:cxn ang="0">
                  <a:pos x="connsiteX0" y="connsiteY0"/>
                </a:cxn>
                <a:cxn ang="0">
                  <a:pos x="connsiteX1" y="connsiteY1"/>
                </a:cxn>
                <a:cxn ang="0">
                  <a:pos x="connsiteX2" y="connsiteY2"/>
                </a:cxn>
              </a:cxnLst>
              <a:rect l="l" t="t" r="r" b="b"/>
              <a:pathLst>
                <a:path w="629356" h="1151467">
                  <a:moveTo>
                    <a:pt x="612422" y="0"/>
                  </a:moveTo>
                  <a:cubicBezTo>
                    <a:pt x="306211" y="14111"/>
                    <a:pt x="0" y="28223"/>
                    <a:pt x="2822" y="220134"/>
                  </a:cubicBezTo>
                  <a:cubicBezTo>
                    <a:pt x="5644" y="412045"/>
                    <a:pt x="629356" y="1151467"/>
                    <a:pt x="629356" y="1151467"/>
                  </a:cubicBezTo>
                </a:path>
              </a:pathLst>
            </a:custGeom>
            <a:ln w="38100" cap="flat" cmpd="sng" algn="ctr">
              <a:solidFill>
                <a:srgbClr val="FFFF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33" name="Group 32"/>
          <p:cNvGrpSpPr/>
          <p:nvPr/>
        </p:nvGrpSpPr>
        <p:grpSpPr>
          <a:xfrm>
            <a:off x="1366693" y="2314222"/>
            <a:ext cx="7455574" cy="2528712"/>
            <a:chOff x="1366693" y="2314222"/>
            <a:chExt cx="7455574" cy="2528712"/>
          </a:xfrm>
        </p:grpSpPr>
        <p:sp>
          <p:nvSpPr>
            <p:cNvPr id="23" name="Rounded Rectangular Callout 22"/>
            <p:cNvSpPr/>
            <p:nvPr/>
          </p:nvSpPr>
          <p:spPr>
            <a:xfrm>
              <a:off x="1366693" y="3911600"/>
              <a:ext cx="6620932" cy="931334"/>
            </a:xfrm>
            <a:prstGeom prst="wedgeRoundRectCallout">
              <a:avLst>
                <a:gd name="adj1" fmla="val -31882"/>
                <a:gd name="adj2" fmla="val -50669"/>
                <a:gd name="adj3" fmla="val 16667"/>
              </a:avLst>
            </a:prstGeom>
            <a:solidFill>
              <a:srgbClr val="FFFF00"/>
            </a:solidFill>
            <a:ln w="9525"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500" b="1" spc="300" dirty="0" smtClean="0">
                  <a:solidFill>
                    <a:srgbClr val="000000"/>
                  </a:solidFill>
                  <a:latin typeface="Capture it"/>
                  <a:cs typeface="Capture it"/>
                </a:rPr>
                <a:t>Instill crippling fear and deceive through counsel</a:t>
              </a:r>
            </a:p>
          </p:txBody>
        </p:sp>
        <p:sp>
          <p:nvSpPr>
            <p:cNvPr id="28" name="Freeform 27"/>
            <p:cNvSpPr/>
            <p:nvPr/>
          </p:nvSpPr>
          <p:spPr>
            <a:xfrm>
              <a:off x="5926667" y="2314222"/>
              <a:ext cx="2895600" cy="2020711"/>
            </a:xfrm>
            <a:custGeom>
              <a:avLst/>
              <a:gdLst>
                <a:gd name="connsiteX0" fmla="*/ 0 w 2895600"/>
                <a:gd name="connsiteY0" fmla="*/ 56445 h 2020711"/>
                <a:gd name="connsiteX1" fmla="*/ 2556933 w 2895600"/>
                <a:gd name="connsiteY1" fmla="*/ 327378 h 2020711"/>
                <a:gd name="connsiteX2" fmla="*/ 2032000 w 2895600"/>
                <a:gd name="connsiteY2" fmla="*/ 2020711 h 2020711"/>
              </a:gdLst>
              <a:ahLst/>
              <a:cxnLst>
                <a:cxn ang="0">
                  <a:pos x="connsiteX0" y="connsiteY0"/>
                </a:cxn>
                <a:cxn ang="0">
                  <a:pos x="connsiteX1" y="connsiteY1"/>
                </a:cxn>
                <a:cxn ang="0">
                  <a:pos x="connsiteX2" y="connsiteY2"/>
                </a:cxn>
              </a:cxnLst>
              <a:rect l="l" t="t" r="r" b="b"/>
              <a:pathLst>
                <a:path w="2895600" h="2020711">
                  <a:moveTo>
                    <a:pt x="0" y="56445"/>
                  </a:moveTo>
                  <a:cubicBezTo>
                    <a:pt x="1109133" y="28222"/>
                    <a:pt x="2218266" y="0"/>
                    <a:pt x="2556933" y="327378"/>
                  </a:cubicBezTo>
                  <a:cubicBezTo>
                    <a:pt x="2895600" y="654756"/>
                    <a:pt x="2032000" y="2020711"/>
                    <a:pt x="2032000" y="2020711"/>
                  </a:cubicBezTo>
                </a:path>
              </a:pathLst>
            </a:custGeom>
            <a:ln w="38100" cap="flat" cmpd="sng" algn="ctr">
              <a:solidFill>
                <a:srgbClr val="FFFF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34" name="Group 33"/>
          <p:cNvGrpSpPr/>
          <p:nvPr/>
        </p:nvGrpSpPr>
        <p:grpSpPr>
          <a:xfrm>
            <a:off x="1366693" y="1778000"/>
            <a:ext cx="7712396" cy="3725333"/>
            <a:chOff x="1366693" y="1778000"/>
            <a:chExt cx="7712396" cy="3725333"/>
          </a:xfrm>
        </p:grpSpPr>
        <p:sp>
          <p:nvSpPr>
            <p:cNvPr id="25" name="Rounded Rectangular Callout 24"/>
            <p:cNvSpPr/>
            <p:nvPr/>
          </p:nvSpPr>
          <p:spPr>
            <a:xfrm>
              <a:off x="1366693" y="4927599"/>
              <a:ext cx="6620932" cy="575734"/>
            </a:xfrm>
            <a:prstGeom prst="wedgeRoundRectCallout">
              <a:avLst>
                <a:gd name="adj1" fmla="val -31882"/>
                <a:gd name="adj2" fmla="val -50669"/>
                <a:gd name="adj3" fmla="val 16667"/>
              </a:avLst>
            </a:prstGeom>
            <a:solidFill>
              <a:srgbClr val="FFFF00"/>
            </a:solidFill>
            <a:ln w="9525"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500" b="1" spc="300" dirty="0" smtClean="0">
                  <a:solidFill>
                    <a:srgbClr val="000000"/>
                  </a:solidFill>
                  <a:latin typeface="Capture it"/>
                  <a:cs typeface="Capture it"/>
                </a:rPr>
                <a:t>Oppose us persistently</a:t>
              </a:r>
            </a:p>
          </p:txBody>
        </p:sp>
        <p:sp>
          <p:nvSpPr>
            <p:cNvPr id="29" name="Freeform 28"/>
            <p:cNvSpPr/>
            <p:nvPr/>
          </p:nvSpPr>
          <p:spPr>
            <a:xfrm>
              <a:off x="5943600" y="1778000"/>
              <a:ext cx="3135489" cy="3471333"/>
            </a:xfrm>
            <a:custGeom>
              <a:avLst/>
              <a:gdLst>
                <a:gd name="connsiteX0" fmla="*/ 0 w 3135489"/>
                <a:gd name="connsiteY0" fmla="*/ 423333 h 3471333"/>
                <a:gd name="connsiteX1" fmla="*/ 2794000 w 3135489"/>
                <a:gd name="connsiteY1" fmla="*/ 508000 h 3471333"/>
                <a:gd name="connsiteX2" fmla="*/ 2048933 w 3135489"/>
                <a:gd name="connsiteY2" fmla="*/ 3471333 h 3471333"/>
              </a:gdLst>
              <a:ahLst/>
              <a:cxnLst>
                <a:cxn ang="0">
                  <a:pos x="connsiteX0" y="connsiteY0"/>
                </a:cxn>
                <a:cxn ang="0">
                  <a:pos x="connsiteX1" y="connsiteY1"/>
                </a:cxn>
                <a:cxn ang="0">
                  <a:pos x="connsiteX2" y="connsiteY2"/>
                </a:cxn>
              </a:cxnLst>
              <a:rect l="l" t="t" r="r" b="b"/>
              <a:pathLst>
                <a:path w="3135489" h="3471333">
                  <a:moveTo>
                    <a:pt x="0" y="423333"/>
                  </a:moveTo>
                  <a:cubicBezTo>
                    <a:pt x="1226255" y="211666"/>
                    <a:pt x="2452511" y="0"/>
                    <a:pt x="2794000" y="508000"/>
                  </a:cubicBezTo>
                  <a:cubicBezTo>
                    <a:pt x="3135489" y="1016000"/>
                    <a:pt x="2048933" y="3471333"/>
                    <a:pt x="2048933" y="3471333"/>
                  </a:cubicBezTo>
                </a:path>
              </a:pathLst>
            </a:custGeom>
            <a:ln>
              <a:solidFill>
                <a:srgbClr val="FFFF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30" name="TextBox 29"/>
          <p:cNvSpPr txBox="1"/>
          <p:nvPr/>
        </p:nvSpPr>
        <p:spPr>
          <a:xfrm rot="301869">
            <a:off x="4025422" y="5610638"/>
            <a:ext cx="4785145" cy="477054"/>
          </a:xfrm>
          <a:prstGeom prst="rect">
            <a:avLst/>
          </a:prstGeom>
          <a:solidFill>
            <a:schemeClr val="tx1">
              <a:alpha val="71000"/>
            </a:schemeClr>
          </a:solidFill>
          <a:ln>
            <a:noFill/>
          </a:ln>
        </p:spPr>
        <p:txBody>
          <a:bodyPr wrap="square" rtlCol="0">
            <a:spAutoFit/>
          </a:bodyPr>
          <a:lstStyle/>
          <a:p>
            <a:pPr algn="ctr"/>
            <a:r>
              <a:rPr lang="en-US" sz="2500" spc="300" dirty="0" smtClean="0">
                <a:solidFill>
                  <a:schemeClr val="bg1"/>
                </a:solidFill>
                <a:latin typeface="Capture it"/>
                <a:cs typeface="Capture it"/>
              </a:rPr>
              <a:t>Our enemy seeks to . . . </a:t>
            </a:r>
            <a:endParaRPr lang="en-US" sz="2500" spc="300" dirty="0">
              <a:solidFill>
                <a:schemeClr val="bg1"/>
              </a:solidFill>
              <a:latin typeface="Capture it"/>
              <a:cs typeface="Capture it"/>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500" fill="hold"/>
                                        <p:tgtEl>
                                          <p:spTgt spid="30"/>
                                        </p:tgtEl>
                                        <p:attrNameLst>
                                          <p:attrName>ppt_w</p:attrName>
                                        </p:attrNameLst>
                                      </p:cBhvr>
                                      <p:tavLst>
                                        <p:tav tm="0">
                                          <p:val>
                                            <p:strVal val="#ppt_w*2.5"/>
                                          </p:val>
                                        </p:tav>
                                        <p:tav tm="100000">
                                          <p:val>
                                            <p:strVal val="#ppt_w"/>
                                          </p:val>
                                        </p:tav>
                                      </p:tavLst>
                                    </p:anim>
                                    <p:anim calcmode="lin" valueType="num">
                                      <p:cBhvr>
                                        <p:cTn id="8" dur="500" fill="hold"/>
                                        <p:tgtEl>
                                          <p:spTgt spid="30"/>
                                        </p:tgtEl>
                                        <p:attrNameLst>
                                          <p:attrName>ppt_h</p:attrName>
                                        </p:attrNameLst>
                                      </p:cBhvr>
                                      <p:tavLst>
                                        <p:tav tm="0">
                                          <p:val>
                                            <p:strVal val="#ppt_h*0.01"/>
                                          </p:val>
                                        </p:tav>
                                        <p:tav tm="100000">
                                          <p:val>
                                            <p:strVal val="#ppt_h"/>
                                          </p:val>
                                        </p:tav>
                                      </p:tavLst>
                                    </p:anim>
                                    <p:anim calcmode="lin" valueType="num">
                                      <p:cBhvr>
                                        <p:cTn id="9" dur="500" fill="hold"/>
                                        <p:tgtEl>
                                          <p:spTgt spid="30"/>
                                        </p:tgtEl>
                                        <p:attrNameLst>
                                          <p:attrName>ppt_x</p:attrName>
                                        </p:attrNameLst>
                                      </p:cBhvr>
                                      <p:tavLst>
                                        <p:tav tm="0">
                                          <p:val>
                                            <p:strVal val="#ppt_x"/>
                                          </p:val>
                                        </p:tav>
                                        <p:tav tm="100000">
                                          <p:val>
                                            <p:strVal val="#ppt_x"/>
                                          </p:val>
                                        </p:tav>
                                      </p:tavLst>
                                    </p:anim>
                                    <p:anim calcmode="lin" valueType="num">
                                      <p:cBhvr>
                                        <p:cTn id="10" dur="500" fill="hold"/>
                                        <p:tgtEl>
                                          <p:spTgt spid="30"/>
                                        </p:tgtEl>
                                        <p:attrNameLst>
                                          <p:attrName>ppt_y</p:attrName>
                                        </p:attrNameLst>
                                      </p:cBhvr>
                                      <p:tavLst>
                                        <p:tav tm="0">
                                          <p:val>
                                            <p:strVal val="#ppt_h+1"/>
                                          </p:val>
                                        </p:tav>
                                        <p:tav tm="100000">
                                          <p:val>
                                            <p:strVal val="#ppt_y"/>
                                          </p:val>
                                        </p:tav>
                                      </p:tavLst>
                                    </p:anim>
                                    <p:animEffect transition="in" filter="fade">
                                      <p:cBhvr>
                                        <p:cTn id="11" dur="500"/>
                                        <p:tgtEl>
                                          <p:spTgt spid="30"/>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32"/>
                                        </p:tgtEl>
                                        <p:attrNameLst>
                                          <p:attrName>style.visibility</p:attrName>
                                        </p:attrNameLst>
                                      </p:cBhvr>
                                      <p:to>
                                        <p:strVal val="visible"/>
                                      </p:to>
                                    </p:set>
                                    <p:animEffect transition="in" filter="wipe(down)">
                                      <p:cBhvr>
                                        <p:cTn id="16" dur="500"/>
                                        <p:tgtEl>
                                          <p:spTgt spid="32"/>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down)">
                                      <p:cBhvr>
                                        <p:cTn id="21" dur="500"/>
                                        <p:tgtEl>
                                          <p:spTgt spid="33"/>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wipe(down)">
                                      <p:cBhvr>
                                        <p:cTn id="26"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0" y="1836400"/>
            <a:ext cx="9144000" cy="5021600"/>
          </a:xfrm>
          <a:prstGeom prst="rect">
            <a:avLst/>
          </a:prstGeom>
        </p:spPr>
      </p:pic>
      <p:grpSp>
        <p:nvGrpSpPr>
          <p:cNvPr id="24" name="Group 23"/>
          <p:cNvGrpSpPr/>
          <p:nvPr/>
        </p:nvGrpSpPr>
        <p:grpSpPr>
          <a:xfrm>
            <a:off x="0" y="-2505"/>
            <a:ext cx="10024535" cy="6860505"/>
            <a:chOff x="0" y="-2505"/>
            <a:chExt cx="10024535" cy="6860505"/>
          </a:xfrm>
        </p:grpSpPr>
        <p:sp>
          <p:nvSpPr>
            <p:cNvPr id="5" name="TextBox 4"/>
            <p:cNvSpPr txBox="1"/>
            <p:nvPr/>
          </p:nvSpPr>
          <p:spPr>
            <a:xfrm>
              <a:off x="23826" y="-2505"/>
              <a:ext cx="5032532" cy="707886"/>
            </a:xfrm>
            <a:prstGeom prst="rect">
              <a:avLst/>
            </a:prstGeom>
            <a:noFill/>
          </p:spPr>
          <p:txBody>
            <a:bodyPr wrap="square" rtlCol="0">
              <a:spAutoFit/>
            </a:bodyPr>
            <a:lstStyle/>
            <a:p>
              <a:r>
                <a:rPr lang="en-US" sz="4000" dirty="0" smtClean="0">
                  <a:latin typeface="Capture it"/>
                  <a:cs typeface="Capture it"/>
                </a:rPr>
                <a:t>Satan opposes us</a:t>
              </a:r>
            </a:p>
          </p:txBody>
        </p:sp>
        <p:sp>
          <p:nvSpPr>
            <p:cNvPr id="6" name="TextBox 5"/>
            <p:cNvSpPr txBox="1"/>
            <p:nvPr/>
          </p:nvSpPr>
          <p:spPr>
            <a:xfrm>
              <a:off x="23825" y="408145"/>
              <a:ext cx="7155909" cy="707886"/>
            </a:xfrm>
            <a:prstGeom prst="rect">
              <a:avLst/>
            </a:prstGeom>
            <a:noFill/>
          </p:spPr>
          <p:txBody>
            <a:bodyPr wrap="square" rtlCol="0">
              <a:spAutoFit/>
            </a:bodyPr>
            <a:lstStyle/>
            <a:p>
              <a:r>
                <a:rPr lang="en-US" sz="4000" dirty="0" smtClean="0">
                  <a:latin typeface="Capture it"/>
                  <a:cs typeface="Capture it"/>
                </a:rPr>
                <a:t>Persistently through THE</a:t>
              </a:r>
            </a:p>
          </p:txBody>
        </p:sp>
        <p:sp>
          <p:nvSpPr>
            <p:cNvPr id="7" name="TextBox 6"/>
            <p:cNvSpPr txBox="1"/>
            <p:nvPr/>
          </p:nvSpPr>
          <p:spPr>
            <a:xfrm>
              <a:off x="23824" y="823600"/>
              <a:ext cx="9120175" cy="1107996"/>
            </a:xfrm>
            <a:prstGeom prst="rect">
              <a:avLst/>
            </a:prstGeom>
            <a:noFill/>
          </p:spPr>
          <p:txBody>
            <a:bodyPr wrap="square" rtlCol="0">
              <a:spAutoFit/>
            </a:bodyPr>
            <a:lstStyle/>
            <a:p>
              <a:r>
                <a:rPr lang="en-US" sz="6600" dirty="0" smtClean="0">
                  <a:latin typeface="Capture it"/>
                  <a:cs typeface="Capture it"/>
                </a:rPr>
                <a:t>MANIPULATION of</a:t>
              </a:r>
            </a:p>
          </p:txBody>
        </p:sp>
        <p:grpSp>
          <p:nvGrpSpPr>
            <p:cNvPr id="10" name="Group 9"/>
            <p:cNvGrpSpPr/>
            <p:nvPr/>
          </p:nvGrpSpPr>
          <p:grpSpPr>
            <a:xfrm>
              <a:off x="0" y="1710057"/>
              <a:ext cx="10024535" cy="5147943"/>
              <a:chOff x="0" y="1710057"/>
              <a:chExt cx="10024535" cy="5147943"/>
            </a:xfrm>
          </p:grpSpPr>
          <p:sp>
            <p:nvSpPr>
              <p:cNvPr id="9" name="Rectangle 8"/>
              <p:cNvSpPr/>
              <p:nvPr/>
            </p:nvSpPr>
            <p:spPr>
              <a:xfrm>
                <a:off x="0" y="1836400"/>
                <a:ext cx="9143999" cy="5021600"/>
              </a:xfrm>
              <a:prstGeom prst="rect">
                <a:avLst/>
              </a:prstGeom>
              <a:solidFill>
                <a:srgbClr val="000000">
                  <a:alpha val="44000"/>
                </a:srgb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6892" y="1710057"/>
                <a:ext cx="10017643" cy="1107996"/>
              </a:xfrm>
              <a:prstGeom prst="rect">
                <a:avLst/>
              </a:prstGeom>
              <a:noFill/>
            </p:spPr>
            <p:txBody>
              <a:bodyPr wrap="square" rtlCol="0">
                <a:spAutoFit/>
              </a:bodyPr>
              <a:lstStyle/>
              <a:p>
                <a:r>
                  <a:rPr lang="en-US" sz="6600" spc="-300" dirty="0" smtClean="0">
                    <a:solidFill>
                      <a:schemeClr val="bg1"/>
                    </a:solidFill>
                    <a:latin typeface="Capture it"/>
                    <a:cs typeface="Capture it"/>
                  </a:rPr>
                  <a:t>EXTERNAL POWERS</a:t>
                </a:r>
              </a:p>
            </p:txBody>
          </p:sp>
        </p:grpSp>
      </p:grpSp>
      <p:pic>
        <p:nvPicPr>
          <p:cNvPr id="12" name="Picture 11" descr="Persian kings timeline invert.pdf"/>
          <p:cNvPicPr>
            <a:picLocks noChangeAspect="1"/>
          </p:cNvPicPr>
          <p:nvPr/>
        </p:nvPicPr>
        <p:blipFill>
          <a:blip r:embed="rId4" cstate="screen">
            <a:extLst>
              <a:ext uri="{28A0092B-C50C-407E-A947-70E740481C1C}">
                <a14:useLocalDpi xmlns:a14="http://schemas.microsoft.com/office/drawing/2010/main"/>
              </a:ext>
            </a:extLst>
          </a:blip>
          <a:srcRect t="16967" r="6661" b="51632"/>
          <a:stretch>
            <a:fillRect/>
          </a:stretch>
        </p:blipFill>
        <p:spPr>
          <a:xfrm>
            <a:off x="40759" y="2543176"/>
            <a:ext cx="8534928" cy="2028824"/>
          </a:xfrm>
          <a:prstGeom prst="rect">
            <a:avLst/>
          </a:prstGeom>
        </p:spPr>
      </p:pic>
      <p:sp>
        <p:nvSpPr>
          <p:cNvPr id="13" name="TextBox 12"/>
          <p:cNvSpPr txBox="1"/>
          <p:nvPr/>
        </p:nvSpPr>
        <p:spPr>
          <a:xfrm>
            <a:off x="227251" y="6040018"/>
            <a:ext cx="3413416" cy="707886"/>
          </a:xfrm>
          <a:prstGeom prst="rect">
            <a:avLst/>
          </a:prstGeom>
          <a:solidFill>
            <a:schemeClr val="tx1">
              <a:alpha val="71000"/>
            </a:schemeClr>
          </a:solidFill>
          <a:ln>
            <a:noFill/>
          </a:ln>
        </p:spPr>
        <p:txBody>
          <a:bodyPr wrap="square" rtlCol="0">
            <a:spAutoFit/>
          </a:bodyPr>
          <a:lstStyle/>
          <a:p>
            <a:r>
              <a:rPr lang="en-US" sz="4000" spc="300" dirty="0" smtClean="0">
                <a:solidFill>
                  <a:schemeClr val="bg1"/>
                </a:solidFill>
                <a:latin typeface="Capture it"/>
                <a:cs typeface="Capture it"/>
              </a:rPr>
              <a:t>Ezra 4:6-16</a:t>
            </a:r>
            <a:endParaRPr lang="en-US" sz="4000" spc="300" dirty="0">
              <a:solidFill>
                <a:schemeClr val="bg1"/>
              </a:solidFill>
              <a:latin typeface="Capture it"/>
              <a:cs typeface="Capture it"/>
            </a:endParaRPr>
          </a:p>
        </p:txBody>
      </p:sp>
      <p:sp>
        <p:nvSpPr>
          <p:cNvPr id="14" name="Rounded Rectangle 13"/>
          <p:cNvSpPr/>
          <p:nvPr/>
        </p:nvSpPr>
        <p:spPr>
          <a:xfrm>
            <a:off x="3640667" y="5839220"/>
            <a:ext cx="1415134" cy="908684"/>
          </a:xfrm>
          <a:prstGeom prst="round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700" spc="300" dirty="0" smtClean="0">
                <a:solidFill>
                  <a:schemeClr val="bg1">
                    <a:alpha val="97000"/>
                  </a:schemeClr>
                </a:solidFill>
                <a:latin typeface="Capture it"/>
                <a:cs typeface="Capture it"/>
              </a:rPr>
              <a:t>v6-8</a:t>
            </a:r>
            <a:endParaRPr lang="en-US" sz="3700" spc="300" dirty="0">
              <a:solidFill>
                <a:schemeClr val="bg1">
                  <a:alpha val="97000"/>
                </a:schemeClr>
              </a:solidFill>
              <a:latin typeface="Capture it"/>
              <a:cs typeface="Capture it"/>
            </a:endParaRPr>
          </a:p>
        </p:txBody>
      </p:sp>
      <p:sp>
        <p:nvSpPr>
          <p:cNvPr id="15" name="Rounded Rectangle 14"/>
          <p:cNvSpPr/>
          <p:nvPr/>
        </p:nvSpPr>
        <p:spPr>
          <a:xfrm>
            <a:off x="5140469" y="5839220"/>
            <a:ext cx="1874690" cy="908684"/>
          </a:xfrm>
          <a:prstGeom prst="roundRect">
            <a:avLst/>
          </a:prstGeom>
          <a:solidFill>
            <a:srgbClr val="000000">
              <a:alpha val="4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700" spc="300" dirty="0" smtClean="0">
                <a:solidFill>
                  <a:schemeClr val="bg1">
                    <a:alpha val="54000"/>
                  </a:schemeClr>
                </a:solidFill>
                <a:latin typeface="Capture it"/>
                <a:cs typeface="Capture it"/>
              </a:rPr>
              <a:t>v9-11</a:t>
            </a:r>
            <a:endParaRPr lang="en-US" sz="3700" spc="300" dirty="0">
              <a:solidFill>
                <a:schemeClr val="bg1">
                  <a:alpha val="54000"/>
                </a:schemeClr>
              </a:solidFill>
              <a:latin typeface="Capture it"/>
              <a:cs typeface="Capture it"/>
            </a:endParaRPr>
          </a:p>
        </p:txBody>
      </p:sp>
      <p:sp>
        <p:nvSpPr>
          <p:cNvPr id="16" name="Rounded Rectangle 15"/>
          <p:cNvSpPr/>
          <p:nvPr/>
        </p:nvSpPr>
        <p:spPr>
          <a:xfrm>
            <a:off x="7087648" y="5856153"/>
            <a:ext cx="1954753" cy="908684"/>
          </a:xfrm>
          <a:prstGeom prst="roundRect">
            <a:avLst/>
          </a:prstGeom>
          <a:solidFill>
            <a:srgbClr val="000000">
              <a:alpha val="4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700" spc="300" dirty="0" smtClean="0">
                <a:solidFill>
                  <a:schemeClr val="bg1">
                    <a:alpha val="48000"/>
                  </a:schemeClr>
                </a:solidFill>
                <a:latin typeface="Capture it"/>
                <a:cs typeface="Capture it"/>
              </a:rPr>
              <a:t>v12-16</a:t>
            </a:r>
            <a:endParaRPr lang="en-US" sz="3700" spc="300" dirty="0">
              <a:solidFill>
                <a:schemeClr val="bg1">
                  <a:alpha val="48000"/>
                </a:schemeClr>
              </a:solidFill>
              <a:latin typeface="Capture it"/>
              <a:cs typeface="Capture it"/>
            </a:endParaRPr>
          </a:p>
        </p:txBody>
      </p:sp>
      <p:sp>
        <p:nvSpPr>
          <p:cNvPr id="18" name="Rounded Rectangular Callout 17"/>
          <p:cNvSpPr/>
          <p:nvPr/>
        </p:nvSpPr>
        <p:spPr>
          <a:xfrm>
            <a:off x="227251" y="4572000"/>
            <a:ext cx="2578401" cy="1295400"/>
          </a:xfrm>
          <a:prstGeom prst="wedgeRoundRectCallout">
            <a:avLst>
              <a:gd name="adj1" fmla="val 85181"/>
              <a:gd name="adj2" fmla="val -86882"/>
              <a:gd name="adj3" fmla="val 16667"/>
            </a:avLst>
          </a:prstGeom>
          <a:solidFill>
            <a:srgbClr val="FFFF00"/>
          </a:solidFill>
          <a:ln w="9525"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latin typeface="Helvetica Neue"/>
                <a:cs typeface="Helvetica Neue"/>
              </a:rPr>
              <a:t>V6 “they wrote an accusation against</a:t>
            </a:r>
          </a:p>
          <a:p>
            <a:pPr algn="ctr"/>
            <a:r>
              <a:rPr lang="en-US" dirty="0" smtClean="0">
                <a:solidFill>
                  <a:schemeClr val="tx1"/>
                </a:solidFill>
                <a:latin typeface="Helvetica Neue"/>
                <a:cs typeface="Helvetica Neue"/>
              </a:rPr>
              <a:t> the inhabitants of Judah…”</a:t>
            </a:r>
            <a:endParaRPr lang="en-US" dirty="0">
              <a:solidFill>
                <a:schemeClr val="tx1"/>
              </a:solidFill>
              <a:latin typeface="Helvetica Neue"/>
              <a:cs typeface="Helvetica Neue"/>
            </a:endParaRPr>
          </a:p>
        </p:txBody>
      </p:sp>
      <p:sp>
        <p:nvSpPr>
          <p:cNvPr id="19" name="Rounded Rectangular Callout 18"/>
          <p:cNvSpPr/>
          <p:nvPr/>
        </p:nvSpPr>
        <p:spPr>
          <a:xfrm>
            <a:off x="2861735" y="4749800"/>
            <a:ext cx="6129867" cy="863600"/>
          </a:xfrm>
          <a:prstGeom prst="wedgeRoundRectCallout">
            <a:avLst>
              <a:gd name="adj1" fmla="val -3153"/>
              <a:gd name="adj2" fmla="val -110752"/>
              <a:gd name="adj3" fmla="val 16667"/>
            </a:avLst>
          </a:prstGeom>
          <a:solidFill>
            <a:srgbClr val="FFFF00"/>
          </a:solidFill>
          <a:ln w="9525"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solidFill>
                  <a:schemeClr val="tx1"/>
                </a:solidFill>
                <a:latin typeface="Helvetica Neue"/>
                <a:cs typeface="Helvetica Neue"/>
              </a:rPr>
              <a:t>V7 “</a:t>
            </a:r>
            <a:r>
              <a:rPr lang="en-US" sz="2000" dirty="0" err="1" smtClean="0">
                <a:solidFill>
                  <a:schemeClr val="tx1"/>
                </a:solidFill>
                <a:latin typeface="Helvetica Neue"/>
                <a:cs typeface="Helvetica Neue"/>
              </a:rPr>
              <a:t>Bishlam</a:t>
            </a:r>
            <a:r>
              <a:rPr lang="en-US" sz="2000" dirty="0" smtClean="0">
                <a:solidFill>
                  <a:schemeClr val="tx1"/>
                </a:solidFill>
                <a:latin typeface="Helvetica Neue"/>
                <a:cs typeface="Helvetica Neue"/>
              </a:rPr>
              <a:t> </a:t>
            </a:r>
            <a:r>
              <a:rPr lang="en-US" sz="2000" dirty="0" err="1" smtClean="0">
                <a:solidFill>
                  <a:schemeClr val="tx1"/>
                </a:solidFill>
                <a:latin typeface="Helvetica Neue"/>
                <a:cs typeface="Helvetica Neue"/>
              </a:rPr>
              <a:t>andMithredath</a:t>
            </a:r>
            <a:r>
              <a:rPr lang="en-US" sz="2000" dirty="0" smtClean="0">
                <a:solidFill>
                  <a:schemeClr val="tx1"/>
                </a:solidFill>
                <a:latin typeface="Helvetica Neue"/>
                <a:cs typeface="Helvetica Neue"/>
              </a:rPr>
              <a:t>… wrote to </a:t>
            </a:r>
            <a:r>
              <a:rPr lang="en-US" sz="2000" dirty="0" err="1" smtClean="0">
                <a:solidFill>
                  <a:schemeClr val="tx1"/>
                </a:solidFill>
                <a:latin typeface="Helvetica Neue"/>
                <a:cs typeface="Helvetica Neue"/>
              </a:rPr>
              <a:t>Artaxerxes</a:t>
            </a:r>
            <a:r>
              <a:rPr lang="en-US" sz="2000" dirty="0" smtClean="0">
                <a:solidFill>
                  <a:schemeClr val="tx1"/>
                </a:solidFill>
                <a:latin typeface="Helvetica Neue"/>
                <a:cs typeface="Helvetica Neue"/>
              </a:rPr>
              <a:t>” </a:t>
            </a:r>
          </a:p>
          <a:p>
            <a:pPr algn="ctr"/>
            <a:r>
              <a:rPr lang="en-US" sz="2000" dirty="0" smtClean="0">
                <a:solidFill>
                  <a:schemeClr val="tx1"/>
                </a:solidFill>
                <a:latin typeface="Helvetica Neue"/>
                <a:cs typeface="Helvetica Neue"/>
              </a:rPr>
              <a:t>V8 “</a:t>
            </a:r>
            <a:r>
              <a:rPr lang="en-US" sz="2000" dirty="0" err="1" smtClean="0">
                <a:solidFill>
                  <a:schemeClr val="tx1"/>
                </a:solidFill>
                <a:latin typeface="Helvetica Neue"/>
                <a:cs typeface="Helvetica Neue"/>
              </a:rPr>
              <a:t>Rehum</a:t>
            </a:r>
            <a:r>
              <a:rPr lang="en-US" sz="2000" dirty="0" smtClean="0">
                <a:solidFill>
                  <a:schemeClr val="tx1"/>
                </a:solidFill>
                <a:latin typeface="Helvetica Neue"/>
                <a:cs typeface="Helvetica Neue"/>
              </a:rPr>
              <a:t>… and </a:t>
            </a:r>
            <a:r>
              <a:rPr lang="en-US" sz="2000" dirty="0" err="1" smtClean="0">
                <a:solidFill>
                  <a:schemeClr val="tx1"/>
                </a:solidFill>
                <a:latin typeface="Helvetica Neue"/>
                <a:cs typeface="Helvetica Neue"/>
              </a:rPr>
              <a:t>Shimshai</a:t>
            </a:r>
            <a:r>
              <a:rPr lang="en-US" sz="2000" dirty="0" smtClean="0">
                <a:solidFill>
                  <a:schemeClr val="tx1"/>
                </a:solidFill>
                <a:latin typeface="Helvetica Neue"/>
                <a:cs typeface="Helvetica Neue"/>
              </a:rPr>
              <a:t> wrote… to </a:t>
            </a:r>
            <a:r>
              <a:rPr lang="en-US" sz="2000" dirty="0" err="1" smtClean="0">
                <a:solidFill>
                  <a:schemeClr val="tx1"/>
                </a:solidFill>
                <a:latin typeface="Helvetica Neue"/>
                <a:cs typeface="Helvetica Neue"/>
              </a:rPr>
              <a:t>Artaxerxes</a:t>
            </a:r>
            <a:r>
              <a:rPr lang="en-US" sz="2000" dirty="0" smtClean="0">
                <a:solidFill>
                  <a:schemeClr val="tx1"/>
                </a:solidFill>
                <a:latin typeface="Helvetica Neue"/>
                <a:cs typeface="Helvetica Neue"/>
              </a:rPr>
              <a:t>”</a:t>
            </a:r>
            <a:endParaRPr lang="en-US" sz="2000" dirty="0">
              <a:solidFill>
                <a:schemeClr val="tx1"/>
              </a:solidFill>
              <a:latin typeface="Helvetica Neue"/>
              <a:cs typeface="Helvetica Neue"/>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13"/>
                                        </p:tgtEl>
                                        <p:attrNameLst>
                                          <p:attrName>ppt_x</p:attrName>
                                          <p:attrName>ppt_y</p:attrName>
                                        </p:attrNameLst>
                                      </p:cBhvr>
                                    </p:animMotion>
                                    <p:animRot by="1500000">
                                      <p:cBhvr>
                                        <p:cTn id="7" dur="125" fill="hold">
                                          <p:stCondLst>
                                            <p:cond delay="0"/>
                                          </p:stCondLst>
                                        </p:cTn>
                                        <p:tgtEl>
                                          <p:spTgt spid="13"/>
                                        </p:tgtEl>
                                        <p:attrNameLst>
                                          <p:attrName>r</p:attrName>
                                        </p:attrNameLst>
                                      </p:cBhvr>
                                    </p:animRot>
                                    <p:animRot by="-1500000">
                                      <p:cBhvr>
                                        <p:cTn id="8" dur="125" fill="hold">
                                          <p:stCondLst>
                                            <p:cond delay="125"/>
                                          </p:stCondLst>
                                        </p:cTn>
                                        <p:tgtEl>
                                          <p:spTgt spid="13"/>
                                        </p:tgtEl>
                                        <p:attrNameLst>
                                          <p:attrName>r</p:attrName>
                                        </p:attrNameLst>
                                      </p:cBhvr>
                                    </p:animRot>
                                    <p:animRot by="-1500000">
                                      <p:cBhvr>
                                        <p:cTn id="9" dur="125" fill="hold">
                                          <p:stCondLst>
                                            <p:cond delay="250"/>
                                          </p:stCondLst>
                                        </p:cTn>
                                        <p:tgtEl>
                                          <p:spTgt spid="13"/>
                                        </p:tgtEl>
                                        <p:attrNameLst>
                                          <p:attrName>r</p:attrName>
                                        </p:attrNameLst>
                                      </p:cBhvr>
                                    </p:animRot>
                                    <p:animRot by="1500000">
                                      <p:cBhvr>
                                        <p:cTn id="10" dur="125" fill="hold">
                                          <p:stCondLst>
                                            <p:cond delay="375"/>
                                          </p:stCondLst>
                                        </p:cTn>
                                        <p:tgtEl>
                                          <p:spTgt spid="13"/>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dissolve">
                                      <p:cBhvr>
                                        <p:cTn id="15" dur="500"/>
                                        <p:tgtEl>
                                          <p:spTgt spid="24"/>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iterate type="lt">
                                    <p:tmAbs val="0"/>
                                  </p:iterate>
                                  <p:childTnLst>
                                    <p:set>
                                      <p:cBhvr>
                                        <p:cTn id="27" dur="1" fill="hold">
                                          <p:stCondLst>
                                            <p:cond delay="0"/>
                                          </p:stCondLst>
                                        </p:cTn>
                                        <p:tgtEl>
                                          <p:spTgt spid="14"/>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34" presetClass="emph" presetSubtype="0" fill="hold" grpId="1" nodeType="clickEffect">
                                  <p:stCondLst>
                                    <p:cond delay="0"/>
                                  </p:stCondLst>
                                  <p:iterate type="lt">
                                    <p:tmPct val="10000"/>
                                  </p:iterate>
                                  <p:childTnLst>
                                    <p:animMotion origin="layout" path="M 0.0 0.0 L 0.0 -0.07213" pathEditMode="relative" ptsTypes="">
                                      <p:cBhvr>
                                        <p:cTn id="31" dur="250" accel="50000" decel="50000" autoRev="1" fill="hold">
                                          <p:stCondLst>
                                            <p:cond delay="0"/>
                                          </p:stCondLst>
                                        </p:cTn>
                                        <p:tgtEl>
                                          <p:spTgt spid="14"/>
                                        </p:tgtEl>
                                        <p:attrNameLst>
                                          <p:attrName>ppt_x</p:attrName>
                                          <p:attrName>ppt_y</p:attrName>
                                        </p:attrNameLst>
                                      </p:cBhvr>
                                    </p:animMotion>
                                    <p:animRot by="1500000">
                                      <p:cBhvr>
                                        <p:cTn id="32" dur="125" fill="hold">
                                          <p:stCondLst>
                                            <p:cond delay="0"/>
                                          </p:stCondLst>
                                        </p:cTn>
                                        <p:tgtEl>
                                          <p:spTgt spid="14"/>
                                        </p:tgtEl>
                                        <p:attrNameLst>
                                          <p:attrName>r</p:attrName>
                                        </p:attrNameLst>
                                      </p:cBhvr>
                                    </p:animRot>
                                    <p:animRot by="-1500000">
                                      <p:cBhvr>
                                        <p:cTn id="33" dur="125" fill="hold">
                                          <p:stCondLst>
                                            <p:cond delay="125"/>
                                          </p:stCondLst>
                                        </p:cTn>
                                        <p:tgtEl>
                                          <p:spTgt spid="14"/>
                                        </p:tgtEl>
                                        <p:attrNameLst>
                                          <p:attrName>r</p:attrName>
                                        </p:attrNameLst>
                                      </p:cBhvr>
                                    </p:animRot>
                                    <p:animRot by="-1500000">
                                      <p:cBhvr>
                                        <p:cTn id="34" dur="125" fill="hold">
                                          <p:stCondLst>
                                            <p:cond delay="250"/>
                                          </p:stCondLst>
                                        </p:cTn>
                                        <p:tgtEl>
                                          <p:spTgt spid="14"/>
                                        </p:tgtEl>
                                        <p:attrNameLst>
                                          <p:attrName>r</p:attrName>
                                        </p:attrNameLst>
                                      </p:cBhvr>
                                    </p:animRot>
                                    <p:animRot by="1500000">
                                      <p:cBhvr>
                                        <p:cTn id="35" dur="125" fill="hold">
                                          <p:stCondLst>
                                            <p:cond delay="375"/>
                                          </p:stCondLst>
                                        </p:cTn>
                                        <p:tgtEl>
                                          <p:spTgt spid="14"/>
                                        </p:tgtEl>
                                        <p:attrNameLst>
                                          <p:attrName>r</p:attrName>
                                        </p:attrNameLst>
                                      </p:cBhvr>
                                    </p:animRo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randombar(horizontal)">
                                      <p:cBhvr>
                                        <p:cTn id="40" dur="500"/>
                                        <p:tgtEl>
                                          <p:spTgt spid="12"/>
                                        </p:tgtEl>
                                      </p:cBhvr>
                                    </p:animEffect>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grpId="0" nodeType="click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randombar(horizontal)">
                                      <p:cBhvr>
                                        <p:cTn id="45" dur="500"/>
                                        <p:tgtEl>
                                          <p:spTgt spid="18"/>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grpId="0" nodeType="clickEffect">
                                  <p:stCondLst>
                                    <p:cond delay="0"/>
                                  </p:stCondLst>
                                  <p:childTnLst>
                                    <p:set>
                                      <p:cBhvr>
                                        <p:cTn id="49" dur="1" fill="hold">
                                          <p:stCondLst>
                                            <p:cond delay="0"/>
                                          </p:stCondLst>
                                        </p:cTn>
                                        <p:tgtEl>
                                          <p:spTgt spid="19"/>
                                        </p:tgtEl>
                                        <p:attrNameLst>
                                          <p:attrName>style.visibility</p:attrName>
                                        </p:attrNameLst>
                                      </p:cBhvr>
                                      <p:to>
                                        <p:strVal val="visible"/>
                                      </p:to>
                                    </p:set>
                                    <p:animEffect transition="in" filter="randombar(horizontal)">
                                      <p:cBhvr>
                                        <p:cTn id="5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4" grpId="1" animBg="1"/>
      <p:bldP spid="15" grpId="0" animBg="1"/>
      <p:bldP spid="16" grpId="0" animBg="1"/>
      <p:bldP spid="18" grpId="0" animBg="1"/>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0" y="1836400"/>
            <a:ext cx="9144000" cy="5021600"/>
          </a:xfrm>
          <a:prstGeom prst="rect">
            <a:avLst/>
          </a:prstGeom>
        </p:spPr>
      </p:pic>
      <p:sp>
        <p:nvSpPr>
          <p:cNvPr id="5" name="TextBox 4"/>
          <p:cNvSpPr txBox="1"/>
          <p:nvPr/>
        </p:nvSpPr>
        <p:spPr>
          <a:xfrm>
            <a:off x="23826" y="-2505"/>
            <a:ext cx="5032532" cy="707886"/>
          </a:xfrm>
          <a:prstGeom prst="rect">
            <a:avLst/>
          </a:prstGeom>
          <a:noFill/>
        </p:spPr>
        <p:txBody>
          <a:bodyPr wrap="square" rtlCol="0">
            <a:spAutoFit/>
          </a:bodyPr>
          <a:lstStyle/>
          <a:p>
            <a:r>
              <a:rPr lang="en-US" sz="4000" dirty="0" smtClean="0">
                <a:latin typeface="Capture it"/>
                <a:cs typeface="Capture it"/>
              </a:rPr>
              <a:t>Satan opposes us</a:t>
            </a:r>
          </a:p>
        </p:txBody>
      </p:sp>
      <p:sp>
        <p:nvSpPr>
          <p:cNvPr id="6" name="TextBox 5"/>
          <p:cNvSpPr txBox="1"/>
          <p:nvPr/>
        </p:nvSpPr>
        <p:spPr>
          <a:xfrm>
            <a:off x="23825" y="408145"/>
            <a:ext cx="7155909" cy="707886"/>
          </a:xfrm>
          <a:prstGeom prst="rect">
            <a:avLst/>
          </a:prstGeom>
          <a:noFill/>
        </p:spPr>
        <p:txBody>
          <a:bodyPr wrap="square" rtlCol="0">
            <a:spAutoFit/>
          </a:bodyPr>
          <a:lstStyle/>
          <a:p>
            <a:r>
              <a:rPr lang="en-US" sz="4000" dirty="0" smtClean="0">
                <a:latin typeface="Capture it"/>
                <a:cs typeface="Capture it"/>
              </a:rPr>
              <a:t>Persistently through THE</a:t>
            </a:r>
          </a:p>
        </p:txBody>
      </p:sp>
      <p:sp>
        <p:nvSpPr>
          <p:cNvPr id="7" name="TextBox 6"/>
          <p:cNvSpPr txBox="1"/>
          <p:nvPr/>
        </p:nvSpPr>
        <p:spPr>
          <a:xfrm>
            <a:off x="23824" y="810900"/>
            <a:ext cx="9120175" cy="1107996"/>
          </a:xfrm>
          <a:prstGeom prst="rect">
            <a:avLst/>
          </a:prstGeom>
          <a:noFill/>
        </p:spPr>
        <p:txBody>
          <a:bodyPr wrap="square" rtlCol="0">
            <a:spAutoFit/>
          </a:bodyPr>
          <a:lstStyle/>
          <a:p>
            <a:r>
              <a:rPr lang="en-US" sz="6600" dirty="0" smtClean="0">
                <a:latin typeface="Capture it"/>
                <a:cs typeface="Capture it"/>
              </a:rPr>
              <a:t>MANIPULATION of</a:t>
            </a:r>
          </a:p>
        </p:txBody>
      </p:sp>
      <p:grpSp>
        <p:nvGrpSpPr>
          <p:cNvPr id="2" name="Group 9"/>
          <p:cNvGrpSpPr/>
          <p:nvPr/>
        </p:nvGrpSpPr>
        <p:grpSpPr>
          <a:xfrm>
            <a:off x="0" y="1697357"/>
            <a:ext cx="10024535" cy="5325743"/>
            <a:chOff x="0" y="1532257"/>
            <a:chExt cx="10024535" cy="5325743"/>
          </a:xfrm>
        </p:grpSpPr>
        <p:sp>
          <p:nvSpPr>
            <p:cNvPr id="9" name="Rectangle 8"/>
            <p:cNvSpPr/>
            <p:nvPr/>
          </p:nvSpPr>
          <p:spPr>
            <a:xfrm>
              <a:off x="0" y="1836400"/>
              <a:ext cx="9143999" cy="5021600"/>
            </a:xfrm>
            <a:prstGeom prst="rect">
              <a:avLst/>
            </a:prstGeom>
            <a:solidFill>
              <a:srgbClr val="000000">
                <a:alpha val="44000"/>
              </a:srgb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8" name="TextBox 7"/>
            <p:cNvSpPr txBox="1"/>
            <p:nvPr/>
          </p:nvSpPr>
          <p:spPr>
            <a:xfrm>
              <a:off x="6892" y="1532257"/>
              <a:ext cx="10017643" cy="1107996"/>
            </a:xfrm>
            <a:prstGeom prst="rect">
              <a:avLst/>
            </a:prstGeom>
            <a:noFill/>
          </p:spPr>
          <p:txBody>
            <a:bodyPr wrap="square" rtlCol="0">
              <a:spAutoFit/>
            </a:bodyPr>
            <a:lstStyle/>
            <a:p>
              <a:r>
                <a:rPr lang="en-US" sz="6600" spc="-300" dirty="0" smtClean="0">
                  <a:solidFill>
                    <a:schemeClr val="bg1"/>
                  </a:solidFill>
                  <a:latin typeface="Capture it"/>
                  <a:cs typeface="Capture it"/>
                </a:rPr>
                <a:t>EXTERNAL POWERS</a:t>
              </a:r>
            </a:p>
          </p:txBody>
        </p:sp>
      </p:grpSp>
      <p:sp>
        <p:nvSpPr>
          <p:cNvPr id="13" name="TextBox 12"/>
          <p:cNvSpPr txBox="1"/>
          <p:nvPr/>
        </p:nvSpPr>
        <p:spPr>
          <a:xfrm>
            <a:off x="227251" y="6040018"/>
            <a:ext cx="3413416" cy="707886"/>
          </a:xfrm>
          <a:prstGeom prst="rect">
            <a:avLst/>
          </a:prstGeom>
          <a:solidFill>
            <a:schemeClr val="tx1">
              <a:alpha val="71000"/>
            </a:schemeClr>
          </a:solidFill>
          <a:ln>
            <a:noFill/>
          </a:ln>
        </p:spPr>
        <p:txBody>
          <a:bodyPr wrap="square" rtlCol="0">
            <a:spAutoFit/>
          </a:bodyPr>
          <a:lstStyle/>
          <a:p>
            <a:r>
              <a:rPr lang="en-US" sz="4000" spc="300" dirty="0" smtClean="0">
                <a:solidFill>
                  <a:schemeClr val="bg1"/>
                </a:solidFill>
                <a:latin typeface="Capture it"/>
                <a:cs typeface="Capture it"/>
              </a:rPr>
              <a:t>Ezra 4:6-16</a:t>
            </a:r>
            <a:endParaRPr lang="en-US" sz="4000" spc="300" dirty="0">
              <a:solidFill>
                <a:schemeClr val="bg1"/>
              </a:solidFill>
              <a:latin typeface="Capture it"/>
              <a:cs typeface="Capture it"/>
            </a:endParaRPr>
          </a:p>
        </p:txBody>
      </p:sp>
      <p:sp>
        <p:nvSpPr>
          <p:cNvPr id="14" name="Rounded Rectangle 13"/>
          <p:cNvSpPr/>
          <p:nvPr/>
        </p:nvSpPr>
        <p:spPr>
          <a:xfrm>
            <a:off x="3640667" y="5839220"/>
            <a:ext cx="1415134" cy="908684"/>
          </a:xfrm>
          <a:prstGeom prst="round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700" spc="300" dirty="0" smtClean="0">
                <a:solidFill>
                  <a:schemeClr val="bg1">
                    <a:alpha val="97000"/>
                  </a:schemeClr>
                </a:solidFill>
                <a:latin typeface="Capture it"/>
                <a:cs typeface="Capture it"/>
              </a:rPr>
              <a:t>v6-8</a:t>
            </a:r>
            <a:endParaRPr lang="en-US" sz="3700" spc="300" dirty="0">
              <a:solidFill>
                <a:schemeClr val="bg1">
                  <a:alpha val="97000"/>
                </a:schemeClr>
              </a:solidFill>
              <a:latin typeface="Capture it"/>
              <a:cs typeface="Capture it"/>
            </a:endParaRPr>
          </a:p>
        </p:txBody>
      </p:sp>
      <p:sp>
        <p:nvSpPr>
          <p:cNvPr id="15" name="Rounded Rectangle 14"/>
          <p:cNvSpPr/>
          <p:nvPr/>
        </p:nvSpPr>
        <p:spPr>
          <a:xfrm>
            <a:off x="5140469" y="5839220"/>
            <a:ext cx="1874690" cy="908684"/>
          </a:xfrm>
          <a:prstGeom prst="roundRect">
            <a:avLst/>
          </a:prstGeom>
          <a:solidFill>
            <a:srgbClr val="000000">
              <a:alpha val="4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700" spc="300" dirty="0" smtClean="0">
                <a:solidFill>
                  <a:schemeClr val="bg1">
                    <a:alpha val="54000"/>
                  </a:schemeClr>
                </a:solidFill>
                <a:latin typeface="Capture it"/>
                <a:cs typeface="Capture it"/>
              </a:rPr>
              <a:t>v9-11</a:t>
            </a:r>
            <a:endParaRPr lang="en-US" sz="3700" spc="300" dirty="0">
              <a:solidFill>
                <a:schemeClr val="bg1">
                  <a:alpha val="54000"/>
                </a:schemeClr>
              </a:solidFill>
              <a:latin typeface="Capture it"/>
              <a:cs typeface="Capture it"/>
            </a:endParaRPr>
          </a:p>
        </p:txBody>
      </p:sp>
      <p:sp>
        <p:nvSpPr>
          <p:cNvPr id="16" name="Rounded Rectangle 15"/>
          <p:cNvSpPr/>
          <p:nvPr/>
        </p:nvSpPr>
        <p:spPr>
          <a:xfrm>
            <a:off x="7087648" y="5856153"/>
            <a:ext cx="1954753" cy="908684"/>
          </a:xfrm>
          <a:prstGeom prst="roundRect">
            <a:avLst/>
          </a:prstGeom>
          <a:solidFill>
            <a:srgbClr val="000000">
              <a:alpha val="4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700" spc="300" dirty="0" smtClean="0">
                <a:solidFill>
                  <a:schemeClr val="bg1">
                    <a:alpha val="48000"/>
                  </a:schemeClr>
                </a:solidFill>
                <a:latin typeface="Capture it"/>
                <a:cs typeface="Capture it"/>
              </a:rPr>
              <a:t>v12-16</a:t>
            </a:r>
            <a:endParaRPr lang="en-US" sz="3700" spc="300" dirty="0">
              <a:solidFill>
                <a:schemeClr val="bg1">
                  <a:alpha val="48000"/>
                </a:schemeClr>
              </a:solidFill>
              <a:latin typeface="Capture it"/>
              <a:cs typeface="Capture it"/>
            </a:endParaRPr>
          </a:p>
        </p:txBody>
      </p:sp>
      <p:sp>
        <p:nvSpPr>
          <p:cNvPr id="20" name="Rounded Rectangular Callout 19"/>
          <p:cNvSpPr/>
          <p:nvPr/>
        </p:nvSpPr>
        <p:spPr>
          <a:xfrm>
            <a:off x="474136" y="4402668"/>
            <a:ext cx="8161866" cy="1049864"/>
          </a:xfrm>
          <a:prstGeom prst="wedgeRoundRectCallout">
            <a:avLst>
              <a:gd name="adj1" fmla="val -4294"/>
              <a:gd name="adj2" fmla="val 94574"/>
              <a:gd name="adj3" fmla="val 16667"/>
            </a:avLst>
          </a:prstGeom>
          <a:solidFill>
            <a:srgbClr val="FFFF00"/>
          </a:solidFill>
          <a:ln w="9525"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500" b="1" spc="300" dirty="0" smtClean="0">
                <a:solidFill>
                  <a:srgbClr val="000000"/>
                </a:solidFill>
                <a:latin typeface="Capture it"/>
                <a:cs typeface="Capture it"/>
              </a:rPr>
              <a:t>OUR enemy manipulates through persistent accusation of God’s people</a:t>
            </a:r>
          </a:p>
        </p:txBody>
      </p:sp>
      <p:grpSp>
        <p:nvGrpSpPr>
          <p:cNvPr id="25" name="Group 24"/>
          <p:cNvGrpSpPr/>
          <p:nvPr/>
        </p:nvGrpSpPr>
        <p:grpSpPr>
          <a:xfrm>
            <a:off x="508003" y="2932640"/>
            <a:ext cx="7131821" cy="1420307"/>
            <a:chOff x="508003" y="2932640"/>
            <a:chExt cx="7131821" cy="1420307"/>
          </a:xfrm>
        </p:grpSpPr>
        <p:sp>
          <p:nvSpPr>
            <p:cNvPr id="23" name="Rounded Rectangular Callout 22"/>
            <p:cNvSpPr/>
            <p:nvPr/>
          </p:nvSpPr>
          <p:spPr>
            <a:xfrm>
              <a:off x="508003" y="2932640"/>
              <a:ext cx="7027330" cy="1397111"/>
            </a:xfrm>
            <a:prstGeom prst="wedgeRoundRectCallout">
              <a:avLst>
                <a:gd name="adj1" fmla="val -31882"/>
                <a:gd name="adj2" fmla="val -50669"/>
                <a:gd name="adj3" fmla="val 16667"/>
              </a:avLst>
            </a:prstGeom>
            <a:solidFill>
              <a:schemeClr val="bg1">
                <a:alpha val="84000"/>
              </a:schemeClr>
            </a:solidFill>
            <a:ln w="9525"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000" dirty="0" smtClean="0">
                  <a:solidFill>
                    <a:schemeClr val="tx1"/>
                  </a:solidFill>
                  <a:latin typeface="Helvetica Neue"/>
                  <a:cs typeface="Helvetica Neue"/>
                </a:rPr>
                <a:t>They attempt to manipulate the political structures</a:t>
              </a:r>
            </a:p>
            <a:p>
              <a:r>
                <a:rPr lang="en-US" sz="2000" dirty="0" smtClean="0">
                  <a:solidFill>
                    <a:schemeClr val="tx1"/>
                  </a:solidFill>
                  <a:latin typeface="Helvetica Neue"/>
                  <a:cs typeface="Helvetica Neue"/>
                </a:rPr>
                <a:t>of their day, using external power structures </a:t>
              </a:r>
            </a:p>
            <a:p>
              <a:r>
                <a:rPr lang="en-US" sz="2000" dirty="0" smtClean="0">
                  <a:solidFill>
                    <a:schemeClr val="tx1"/>
                  </a:solidFill>
                  <a:latin typeface="Helvetica Neue"/>
                  <a:cs typeface="Helvetica Neue"/>
                </a:rPr>
                <a:t>to suppress God’s community</a:t>
              </a:r>
              <a:endParaRPr lang="en-US" sz="2000" dirty="0" smtClean="0">
                <a:solidFill>
                  <a:srgbClr val="000000"/>
                </a:solidFill>
                <a:latin typeface="Helvetica Neue"/>
                <a:cs typeface="Helvetica Neue"/>
              </a:endParaRPr>
            </a:p>
          </p:txBody>
        </p:sp>
        <p:pic>
          <p:nvPicPr>
            <p:cNvPr id="24" name="Picture 2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379824" y="3092947"/>
              <a:ext cx="1260000" cy="1260000"/>
            </a:xfrm>
            <a:prstGeom prst="rect">
              <a:avLst/>
            </a:prstGeom>
          </p:spPr>
        </p:pic>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randombar(horizontal)">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58" presetClass="entr" presetSubtype="0" accel="10000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p:cTn id="12" dur="500" fill="hold"/>
                                        <p:tgtEl>
                                          <p:spTgt spid="20"/>
                                        </p:tgtEl>
                                        <p:attrNameLst>
                                          <p:attrName>ppt_w</p:attrName>
                                        </p:attrNameLst>
                                      </p:cBhvr>
                                      <p:tavLst>
                                        <p:tav tm="0">
                                          <p:val>
                                            <p:strVal val="#ppt_w*2.5"/>
                                          </p:val>
                                        </p:tav>
                                        <p:tav tm="100000">
                                          <p:val>
                                            <p:strVal val="#ppt_w"/>
                                          </p:val>
                                        </p:tav>
                                      </p:tavLst>
                                    </p:anim>
                                    <p:anim calcmode="lin" valueType="num">
                                      <p:cBhvr>
                                        <p:cTn id="13" dur="500" fill="hold"/>
                                        <p:tgtEl>
                                          <p:spTgt spid="20"/>
                                        </p:tgtEl>
                                        <p:attrNameLst>
                                          <p:attrName>ppt_h</p:attrName>
                                        </p:attrNameLst>
                                      </p:cBhvr>
                                      <p:tavLst>
                                        <p:tav tm="0">
                                          <p:val>
                                            <p:strVal val="#ppt_h*0.01"/>
                                          </p:val>
                                        </p:tav>
                                        <p:tav tm="100000">
                                          <p:val>
                                            <p:strVal val="#ppt_h"/>
                                          </p:val>
                                        </p:tav>
                                      </p:tavLst>
                                    </p:anim>
                                    <p:anim calcmode="lin" valueType="num">
                                      <p:cBhvr>
                                        <p:cTn id="14" dur="500" fill="hold"/>
                                        <p:tgtEl>
                                          <p:spTgt spid="20"/>
                                        </p:tgtEl>
                                        <p:attrNameLst>
                                          <p:attrName>ppt_x</p:attrName>
                                        </p:attrNameLst>
                                      </p:cBhvr>
                                      <p:tavLst>
                                        <p:tav tm="0">
                                          <p:val>
                                            <p:strVal val="#ppt_x"/>
                                          </p:val>
                                        </p:tav>
                                        <p:tav tm="100000">
                                          <p:val>
                                            <p:strVal val="#ppt_x"/>
                                          </p:val>
                                        </p:tav>
                                      </p:tavLst>
                                    </p:anim>
                                    <p:anim calcmode="lin" valueType="num">
                                      <p:cBhvr>
                                        <p:cTn id="15" dur="500" fill="hold"/>
                                        <p:tgtEl>
                                          <p:spTgt spid="20"/>
                                        </p:tgtEl>
                                        <p:attrNameLst>
                                          <p:attrName>ppt_y</p:attrName>
                                        </p:attrNameLst>
                                      </p:cBhvr>
                                      <p:tavLst>
                                        <p:tav tm="0">
                                          <p:val>
                                            <p:strVal val="#ppt_h+1"/>
                                          </p:val>
                                        </p:tav>
                                        <p:tav tm="100000">
                                          <p:val>
                                            <p:strVal val="#ppt_y"/>
                                          </p:val>
                                        </p:tav>
                                      </p:tavLst>
                                    </p:anim>
                                    <p:animEffect transition="in" filter="fade">
                                      <p:cBhvr>
                                        <p:cTn id="1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1186</TotalTime>
  <Words>3895</Words>
  <Application>Microsoft Macintosh PowerPoint</Application>
  <PresentationFormat>On-screen Show (4:3)</PresentationFormat>
  <Paragraphs>384</Paragraphs>
  <Slides>22</Slides>
  <Notes>21</Notes>
  <HiddenSlides>0</HiddenSlides>
  <MMClips>0</MMClips>
  <ScaleCrop>false</ScaleCrop>
  <HeadingPairs>
    <vt:vector size="4" baseType="variant">
      <vt:variant>
        <vt:lpstr>Theme</vt:lpstr>
      </vt:variant>
      <vt:variant>
        <vt:i4>2</vt:i4>
      </vt:variant>
      <vt:variant>
        <vt:lpstr>Slide Titles</vt:lpstr>
      </vt:variant>
      <vt:variant>
        <vt:i4>22</vt:i4>
      </vt:variant>
    </vt:vector>
  </HeadingPairs>
  <TitlesOfParts>
    <vt:vector size="24" baseType="lpstr">
      <vt:lpstr>Office Theme</vt:lpstr>
      <vt:lpstr>Orbit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Black</vt:lpstr>
      <vt:lpstr>OT Preaching link at BibleStudyDownloads.org</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Lim Wenjie Sarah</dc:creator>
  <cp:lastModifiedBy>Rick Griffith</cp:lastModifiedBy>
  <cp:revision>156</cp:revision>
  <dcterms:created xsi:type="dcterms:W3CDTF">2017-04-11T04:13:33Z</dcterms:created>
  <dcterms:modified xsi:type="dcterms:W3CDTF">2017-06-01T02:52:04Z</dcterms:modified>
</cp:coreProperties>
</file>