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8" r:id="rId3"/>
  </p:sldMasterIdLst>
  <p:notesMasterIdLst>
    <p:notesMasterId r:id="rId23"/>
  </p:notesMasterIdLst>
  <p:sldIdLst>
    <p:sldId id="256" r:id="rId4"/>
    <p:sldId id="257" r:id="rId5"/>
    <p:sldId id="258" r:id="rId6"/>
    <p:sldId id="259" r:id="rId7"/>
    <p:sldId id="269" r:id="rId8"/>
    <p:sldId id="260" r:id="rId9"/>
    <p:sldId id="261" r:id="rId10"/>
    <p:sldId id="262" r:id="rId11"/>
    <p:sldId id="263" r:id="rId12"/>
    <p:sldId id="270" r:id="rId13"/>
    <p:sldId id="264" r:id="rId14"/>
    <p:sldId id="271" r:id="rId15"/>
    <p:sldId id="272" r:id="rId16"/>
    <p:sldId id="265" r:id="rId17"/>
    <p:sldId id="266" r:id="rId18"/>
    <p:sldId id="267" r:id="rId19"/>
    <p:sldId id="268" r:id="rId20"/>
    <p:sldId id="5409" r:id="rId21"/>
    <p:sldId id="28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4"/>
    <p:restoredTop sz="94639"/>
  </p:normalViewPr>
  <p:slideViewPr>
    <p:cSldViewPr snapToGrid="0" snapToObjects="1">
      <p:cViewPr>
        <p:scale>
          <a:sx n="140" d="100"/>
          <a:sy n="140" d="100"/>
        </p:scale>
        <p:origin x="288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66E48-8573-4A46-A405-10A32F9CCD89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0C4C7-4C96-6E4A-9E86-B9917D15F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76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7F0EDD-2A63-4035-A82B-6D53DBFCCD7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722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EDCEA-0CB3-DA48-9F73-F780BAA943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ＭＳ Ｐゴシック" charset="0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charset="0"/>
              <a:ea typeface="ＭＳ Ｐゴシック" charset="0"/>
            </a:endParaRPr>
          </a:p>
        </p:txBody>
      </p:sp>
      <p:sp>
        <p:nvSpPr>
          <p:cNvPr id="10035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OT Preaching (o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p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85A7E-C9B1-F049-A039-672DB9CCE1E7}" type="datetime1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160E0-B88C-0148-9A6B-15A42DDF9D73}" type="datetime1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2A173-58FC-EB4B-977B-8186EB206748}" type="datetime1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18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45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01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09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33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72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6511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39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00AE5-98D5-B14C-A973-291C0D5D73D2}" type="datetime1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508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512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000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10393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52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448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472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923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1876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83608D9-E17D-EF41-B855-0F776DCE4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9384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65596-AF66-894A-8129-2B0D260011BF}" type="datetime1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BE16645-8042-E44F-8343-D9B42FFDC8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5717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307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3072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1189A3A-0DC1-7C41-A456-8DF8558F2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12941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BEA7D18-D1E9-844D-9A76-98DC3D89F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00121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E524601-B81A-284C-8D49-5BB266B52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149333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BB98C5F-39FA-514F-B41D-4A35F65A93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8874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F9746B7-792A-3A44-ADFA-C933FA439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70749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8D9DDC62-B8DE-0640-BF2B-4B0C5C7B4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4233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79015C7-6C60-534C-878F-B7C81A286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901487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A78BBA1-D83C-D143-93CA-CEE604AAD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296706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C0D556E-1B47-E145-B343-9708077C20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7668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859C5-62CE-4446-83AF-4A86AEF01B20}" type="datetime1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51F2B-4213-534F-8952-DBAC0EAD876D}" type="datetime1">
              <a:rPr lang="en-US" smtClean="0"/>
              <a:t>8/6/26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B5A3C-F603-E746-8946-4696534270C0}" type="datetime1">
              <a:rPr lang="en-US" smtClean="0"/>
              <a:t>8/6/26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4EB86-9322-C54C-8579-0E1410B0A72F}" type="datetime1">
              <a:rPr lang="en-US" smtClean="0"/>
              <a:t>8/6/26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AF1BE-F55B-424C-8A2E-2944383F327B}" type="datetime1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860D-3008-E746-BAFB-0C0429F93756}" type="datetime1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F2396-58A4-294C-9788-CA330B25C610}" type="datetime1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413A7F-53B5-46F5-B019-30121A04A1A6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63A9032-5601-4700-B269-18A8BA3A8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073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2" y="3902077"/>
            <a:ext cx="4533900" cy="2949575"/>
            <a:chOff x="0" y="2458"/>
            <a:chExt cx="2142" cy="1858"/>
          </a:xfrm>
        </p:grpSpPr>
        <p:sp>
          <p:nvSpPr>
            <p:cNvPr id="329731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2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3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9734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FFFFFF"/>
                </a:solidFill>
                <a:latin typeface="Times New Roman" pitchFamily="-112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9708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709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710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3200">
                <a:solidFill>
                  <a:srgbClr val="FFFFFF"/>
                </a:solidFill>
                <a:latin typeface="Times New Roman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2973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2973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974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+mn-ea"/>
                <a:cs typeface="+mn-cs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2974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-112" charset="0"/>
                <a:ea typeface="+mn-ea"/>
                <a:cs typeface="+mn-cs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32974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333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fld id="{61F442D0-A11F-2640-8129-5D1BEF7A3C1E}" type="slidenum">
              <a:rPr lang="en-US" smtClean="0"/>
              <a:pPr defTabSz="12191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5840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  <a:ea typeface="ＭＳ Ｐゴシック" pitchFamily="-111" charset="-128"/>
          <a:cs typeface="ＭＳ Ｐゴシック" pitchFamily="-111" charset="-128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-111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charset="0"/>
        <a:buChar char="l"/>
        <a:defRPr sz="42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  <a:cs typeface="ＭＳ Ｐゴシック" pitchFamily="-111" charset="-128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l"/>
        <a:defRPr sz="3733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0"/>
          <a:cs typeface="Geneva" charset="0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charset="0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Geneva" charset="-128"/>
          <a:cs typeface="Geneva" charset="0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Geneva" charset="-128"/>
          <a:cs typeface="Geneva" charset="0"/>
        </a:defRPr>
      </a:lvl5pPr>
      <a:lvl6pPr marL="3352716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6pPr>
      <a:lvl7pPr marL="3962301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7pPr>
      <a:lvl8pPr marL="4571886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8pPr>
      <a:lvl9pPr marL="5181470" indent="-304792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1" charset="2"/>
        <a:buChar char="l"/>
        <a:defRPr sz="2667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620" y="1401247"/>
            <a:ext cx="6867643" cy="7853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6957" y="3135213"/>
            <a:ext cx="11032434" cy="7375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520"/>
              </a:lnSpc>
            </a:pPr>
            <a:r>
              <a:rPr sz="7200" b="1" i="0" u="none" dirty="0">
                <a:solidFill>
                  <a:srgbClr val="F8FAFC"/>
                </a:solidFill>
                <a:latin typeface="Playfair Display"/>
              </a:rPr>
              <a:t>Idols of the Heart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7105" y="3979068"/>
            <a:ext cx="8450902" cy="3719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557"/>
              </a:lnSpc>
            </a:pPr>
            <a:r>
              <a:rPr sz="3600" b="0" i="0" u="none" dirty="0">
                <a:solidFill>
                  <a:srgbClr val="FBBF24"/>
                </a:solidFill>
                <a:latin typeface="Plus Jakarta Sans Medium"/>
              </a:rPr>
              <a:t>Transforming the Control Center of Life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0B9FE-C285-1571-2809-A5BBC90E2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D80784-1FC9-4FD8-B18D-9821C0ADA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51" y="5356368"/>
            <a:ext cx="12192000" cy="150163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outerShdw blurRad="63500" dist="35921" dir="2700000" algn="ctr" rotWithShape="0">
              <a:srgbClr val="000514">
                <a:alpha val="74998"/>
              </a:srgbClr>
            </a:outerShdw>
          </a:effectLst>
        </p:spPr>
        <p:txBody>
          <a:bodyPr lIns="121907" tIns="60953" rIns="121907" bIns="60953"/>
          <a:lstStyle/>
          <a:p>
            <a:pPr algn="ctr" defTabSz="1219036" fontAlgn="base">
              <a:spcBef>
                <a:spcPct val="20000"/>
              </a:spcBef>
              <a:buClr>
                <a:srgbClr val="FFCC00"/>
              </a:buClr>
              <a:buSzPct val="70000"/>
              <a:defRPr/>
            </a:pPr>
            <a:r>
              <a:rPr lang="en-US" sz="2133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Preached by Dr Troy Josey</a:t>
            </a:r>
            <a:br>
              <a:rPr lang="en-US" sz="2133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</a:br>
            <a:r>
              <a:rPr lang="en-US" sz="2133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Amman International Church, Jordan (AmmanChurch.org)</a:t>
            </a:r>
            <a:br>
              <a:rPr lang="en-US" sz="2133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</a:br>
            <a:r>
              <a:rPr lang="en-US" sz="2133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Uploaded by Dr. Rick Griffith • Jordan Evangelical Theological Seminary</a:t>
            </a:r>
            <a:br>
              <a:rPr lang="en-US" sz="2133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</a:br>
            <a:r>
              <a:rPr lang="en-US" sz="2133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Files in many languages for free download at BibleStudyDownloads.org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9533A-EAEF-DAF6-4176-BE80C3A1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F1AEDBDE-2BB5-B0C5-F5E4-6DF4FA259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54B8EA-0782-7935-BFC5-A16F624B21A7}"/>
              </a:ext>
            </a:extLst>
          </p:cNvPr>
          <p:cNvSpPr txBox="1"/>
          <p:nvPr/>
        </p:nvSpPr>
        <p:spPr>
          <a:xfrm>
            <a:off x="197224" y="1435080"/>
            <a:ext cx="11752729" cy="39395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One does it for </a:t>
            </a:r>
            <a:r>
              <a:rPr lang="en-US" sz="3200" b="1" dirty="0">
                <a:solidFill>
                  <a:srgbClr val="FFFF00"/>
                </a:solidFill>
              </a:rPr>
              <a:t>Approval</a:t>
            </a:r>
            <a:r>
              <a:rPr lang="en-US" sz="3200" dirty="0">
                <a:solidFill>
                  <a:schemeClr val="bg1"/>
                </a:solidFill>
              </a:rPr>
              <a:t> (to make their parents happy);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the second does it for </a:t>
            </a:r>
            <a:r>
              <a:rPr lang="en-US" sz="3200" b="1" dirty="0">
                <a:solidFill>
                  <a:srgbClr val="FFFF00"/>
                </a:solidFill>
              </a:rPr>
              <a:t>Comfort</a:t>
            </a:r>
            <a:r>
              <a:rPr lang="en-US" sz="3200" dirty="0">
                <a:solidFill>
                  <a:schemeClr val="bg1"/>
                </a:solidFill>
              </a:rPr>
              <a:t> (to secure a high-paying job and easy life);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the third does it for </a:t>
            </a:r>
            <a:r>
              <a:rPr lang="en-US" sz="3200" b="1" dirty="0">
                <a:solidFill>
                  <a:srgbClr val="FFFF00"/>
                </a:solidFill>
              </a:rPr>
              <a:t>Control</a:t>
            </a:r>
            <a:r>
              <a:rPr lang="en-US" sz="3200" dirty="0">
                <a:solidFill>
                  <a:schemeClr val="bg1"/>
                </a:solidFill>
              </a:rPr>
              <a:t> (to leave nothing in life to chance);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the fourth does it for </a:t>
            </a:r>
            <a:r>
              <a:rPr lang="en-US" sz="3200" b="1" dirty="0">
                <a:solidFill>
                  <a:srgbClr val="FFFF00"/>
                </a:solidFill>
              </a:rPr>
              <a:t>Power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(to gain fame and avoid the humiliation of failure).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The action – and many of the emotions (anxiety, fear, even anger) – is identical, but the hearts are worshipping different idols.</a:t>
            </a:r>
            <a:r>
              <a:rPr lang="en-JO" sz="3200" dirty="0">
                <a:solidFill>
                  <a:schemeClr val="bg1"/>
                </a:solidFill>
              </a:rPr>
              <a:t> </a:t>
            </a:r>
            <a:endParaRPr lang="en-US" sz="3200" i="1" dirty="0">
              <a:solidFill>
                <a:schemeClr val="bg1"/>
              </a:solidFill>
              <a:latin typeface="Plus Jakarta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EC19EB-50FC-4F26-8E0C-5289FE6A0421}"/>
              </a:ext>
            </a:extLst>
          </p:cNvPr>
          <p:cNvSpPr txBox="1"/>
          <p:nvPr/>
        </p:nvSpPr>
        <p:spPr>
          <a:xfrm>
            <a:off x="0" y="520662"/>
            <a:ext cx="1219200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3600" b="1" i="0" u="none" dirty="0">
                <a:solidFill>
                  <a:srgbClr val="F8FAFC"/>
                </a:solidFill>
                <a:latin typeface="Playfair Display"/>
              </a:rPr>
              <a:t>Consider </a:t>
            </a:r>
            <a:r>
              <a:rPr lang="en-US" sz="3600" b="1" dirty="0">
                <a:solidFill>
                  <a:srgbClr val="F8FAFC"/>
                </a:solidFill>
                <a:latin typeface="Playfair Display"/>
              </a:rPr>
              <a:t>f</a:t>
            </a:r>
            <a:r>
              <a:rPr lang="en-US" sz="3600" b="1" i="0" u="none" dirty="0">
                <a:solidFill>
                  <a:srgbClr val="F8FAFC"/>
                </a:solidFill>
                <a:latin typeface="Playfair Display"/>
              </a:rPr>
              <a:t>our students studying for exams…</a:t>
            </a:r>
            <a:endParaRPr sz="3600" b="1" i="0" u="none" dirty="0">
              <a:solidFill>
                <a:srgbClr val="F8FAFC"/>
              </a:solidFill>
              <a:latin typeface="Playfair Display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ABD10-195C-FEE2-055D-784C39206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>
                <a:solidFill>
                  <a:schemeClr val="bg1"/>
                </a:solidFill>
              </a:rPr>
              <a:t>10</a:t>
            </a:fld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86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20091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67553" y="1261799"/>
            <a:ext cx="11510682" cy="898380"/>
          </a:xfrm>
          <a:prstGeom prst="roundRect">
            <a:avLst>
              <a:gd name="adj" fmla="val 12141"/>
            </a:avLst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4" name="TextBox 3"/>
          <p:cNvSpPr txBox="1"/>
          <p:nvPr/>
        </p:nvSpPr>
        <p:spPr>
          <a:xfrm>
            <a:off x="1040448" y="1606985"/>
            <a:ext cx="10541361" cy="310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92"/>
              </a:lnSpc>
            </a:pPr>
            <a:r>
              <a:rPr sz="3200" b="1" i="0" u="none" dirty="0">
                <a:latin typeface="Plus Jakarta Sans"/>
              </a:rPr>
              <a:t>Worry:</a:t>
            </a:r>
            <a:r>
              <a:rPr sz="3200" b="0" i="0" u="none" dirty="0">
                <a:latin typeface="Plus Jakarta Sans"/>
              </a:rPr>
              <a:t> What do you </a:t>
            </a:r>
            <a:r>
              <a:rPr lang="en-US" sz="3200" b="0" i="0" u="none" dirty="0">
                <a:latin typeface="Plus Jakarta Sans"/>
              </a:rPr>
              <a:t>fear the most? What do you worry about?</a:t>
            </a:r>
            <a:endParaRPr sz="3200" b="0" i="0" u="none" dirty="0">
              <a:latin typeface="Plus Jakarta San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7553" y="2239030"/>
            <a:ext cx="11510682" cy="898380"/>
          </a:xfrm>
          <a:prstGeom prst="roundRect">
            <a:avLst>
              <a:gd name="adj" fmla="val 12141"/>
            </a:avLst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6" name="TextBox 5"/>
          <p:cNvSpPr txBox="1"/>
          <p:nvPr/>
        </p:nvSpPr>
        <p:spPr>
          <a:xfrm>
            <a:off x="1040448" y="2376317"/>
            <a:ext cx="10541361" cy="691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92"/>
              </a:lnSpc>
            </a:pPr>
            <a:r>
              <a:rPr sz="3200" b="1" i="0" u="none" dirty="0">
                <a:latin typeface="Plus Jakarta Sans"/>
              </a:rPr>
              <a:t>Anger:</a:t>
            </a:r>
            <a:r>
              <a:rPr sz="3200" b="0" i="0" u="none" dirty="0">
                <a:latin typeface="Plus Jakarta Sans"/>
              </a:rPr>
              <a:t> What triggers your defensive outbursts, </a:t>
            </a:r>
            <a:r>
              <a:rPr lang="en-US" sz="3200" b="0" i="0" u="none" dirty="0">
                <a:latin typeface="Plus Jakarta Sans"/>
              </a:rPr>
              <a:t>frustration, or </a:t>
            </a:r>
            <a:r>
              <a:rPr sz="3200" b="0" i="0" u="none" dirty="0">
                <a:latin typeface="Plus Jakarta Sans"/>
              </a:rPr>
              <a:t>resentment?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7553" y="3234192"/>
            <a:ext cx="11510682" cy="898380"/>
          </a:xfrm>
          <a:prstGeom prst="roundRect">
            <a:avLst>
              <a:gd name="adj" fmla="val 12141"/>
            </a:avLst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8" name="TextBox 7"/>
          <p:cNvSpPr txBox="1"/>
          <p:nvPr/>
        </p:nvSpPr>
        <p:spPr>
          <a:xfrm>
            <a:off x="1040448" y="3358752"/>
            <a:ext cx="10541361" cy="691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92"/>
              </a:lnSpc>
            </a:pPr>
            <a:r>
              <a:rPr sz="3200" b="1" i="0" u="none" dirty="0">
                <a:latin typeface="Plus Jakarta Sans"/>
              </a:rPr>
              <a:t>Escape:</a:t>
            </a:r>
            <a:r>
              <a:rPr sz="3200" b="0" i="0" u="none" dirty="0">
                <a:latin typeface="Plus Jakarta Sans"/>
              </a:rPr>
              <a:t> Where do you instinctively turn to find refuge when stressed or hurt?</a:t>
            </a:r>
            <a:r>
              <a:rPr lang="en-US" sz="3200" b="0" i="0" u="none" dirty="0">
                <a:latin typeface="Plus Jakarta Sans"/>
              </a:rPr>
              <a:t> Where do you find comfort or relief?</a:t>
            </a:r>
            <a:endParaRPr sz="3200" b="0" i="0" u="none" dirty="0">
              <a:latin typeface="Plus Jakarta San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67553" y="4202460"/>
            <a:ext cx="11510682" cy="898380"/>
          </a:xfrm>
          <a:prstGeom prst="roundRect">
            <a:avLst>
              <a:gd name="adj" fmla="val 12141"/>
            </a:avLst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0" name="TextBox 9"/>
          <p:cNvSpPr txBox="1"/>
          <p:nvPr/>
        </p:nvSpPr>
        <p:spPr>
          <a:xfrm>
            <a:off x="1040448" y="4344529"/>
            <a:ext cx="10541361" cy="6918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92"/>
              </a:lnSpc>
            </a:pPr>
            <a:r>
              <a:rPr sz="3200" b="1" i="0" u="none" dirty="0">
                <a:latin typeface="Plus Jakarta Sans"/>
              </a:rPr>
              <a:t>Success:</a:t>
            </a:r>
            <a:r>
              <a:rPr sz="3200" b="0" i="0" u="none" dirty="0">
                <a:latin typeface="Plus Jakarta Sans"/>
              </a:rPr>
              <a:t> What must happen today for you to feel satisfied with your worth?</a:t>
            </a:r>
            <a:r>
              <a:rPr lang="en-US" sz="3200" b="0" i="0" u="none" dirty="0">
                <a:latin typeface="Plus Jakarta Sans"/>
              </a:rPr>
              <a:t> </a:t>
            </a:r>
            <a:endParaRPr sz="3200" b="0" i="0" u="none" dirty="0">
              <a:latin typeface="Plus Jakarta Sans"/>
            </a:endParaRP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1428" y="1374823"/>
            <a:ext cx="342437" cy="521337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1428" y="2352054"/>
            <a:ext cx="342437" cy="521337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1070" y="3347217"/>
            <a:ext cx="443153" cy="521337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0855" y="4315486"/>
            <a:ext cx="503583" cy="52133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71500" y="323850"/>
            <a:ext cx="11068957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3600" b="1" i="0" u="none" dirty="0">
                <a:solidFill>
                  <a:srgbClr val="F8FAFC"/>
                </a:solidFill>
                <a:latin typeface="Playfair Display"/>
              </a:rPr>
              <a:t>Heart Renewal: Diagnosing the Heart</a:t>
            </a:r>
            <a:endParaRPr sz="3600" b="1" i="0" u="none" dirty="0">
              <a:solidFill>
                <a:srgbClr val="F8FAFC"/>
              </a:solidFill>
              <a:latin typeface="Playfair Display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85D53E8-5850-2AF8-FBE5-2D82793060F3}"/>
              </a:ext>
            </a:extLst>
          </p:cNvPr>
          <p:cNvSpPr/>
          <p:nvPr/>
        </p:nvSpPr>
        <p:spPr>
          <a:xfrm>
            <a:off x="367553" y="5188656"/>
            <a:ext cx="11510682" cy="898380"/>
          </a:xfrm>
          <a:prstGeom prst="roundRect">
            <a:avLst>
              <a:gd name="adj" fmla="val 12141"/>
            </a:avLst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B41689-8E13-8F36-6A4A-5FE6074B3048}"/>
              </a:ext>
            </a:extLst>
          </p:cNvPr>
          <p:cNvSpPr txBox="1"/>
          <p:nvPr/>
        </p:nvSpPr>
        <p:spPr>
          <a:xfrm>
            <a:off x="1040448" y="5522547"/>
            <a:ext cx="10541361" cy="310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92"/>
              </a:lnSpc>
            </a:pPr>
            <a:r>
              <a:rPr lang="en-US" sz="3200" b="1" i="0" u="none" dirty="0">
                <a:latin typeface="Plus Jakarta Sans"/>
              </a:rPr>
              <a:t>Identity</a:t>
            </a:r>
            <a:r>
              <a:rPr sz="3200" b="1" i="0" u="none" dirty="0">
                <a:latin typeface="Plus Jakarta Sans"/>
              </a:rPr>
              <a:t>:</a:t>
            </a:r>
            <a:r>
              <a:rPr sz="3200" b="0" i="0" u="none" dirty="0">
                <a:latin typeface="Plus Jakarta Sans"/>
              </a:rPr>
              <a:t> </a:t>
            </a:r>
            <a:r>
              <a:rPr lang="en-US" sz="3200" b="0" i="0" u="none" dirty="0">
                <a:latin typeface="Plus Jakarta Sans"/>
              </a:rPr>
              <a:t>How do you see your identity?</a:t>
            </a:r>
            <a:endParaRPr sz="3200" b="0" i="0" u="none" dirty="0">
              <a:latin typeface="Plus Jakarta San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E0FE4A-7F1D-BF52-CC09-B64FB70AE069}"/>
              </a:ext>
            </a:extLst>
          </p:cNvPr>
          <p:cNvSpPr txBox="1"/>
          <p:nvPr/>
        </p:nvSpPr>
        <p:spPr>
          <a:xfrm>
            <a:off x="370309" y="5313282"/>
            <a:ext cx="644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O" sz="3600" dirty="0"/>
              <a:t>👤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987114A7-0680-67A7-9BF1-FA3AE114F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800" smtClean="0">
                <a:solidFill>
                  <a:schemeClr val="bg1"/>
                </a:solidFill>
              </a:rPr>
              <a:t>11</a:t>
            </a:fld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08BE6-E1E6-8118-1974-6DBA91A2E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C3DE5736-B44E-9DC5-CA3B-45E966F0E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0"/>
            <a:ext cx="12192000" cy="68580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52289E04-0DA2-1F1C-7142-77123F09E2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368" y="1540022"/>
            <a:ext cx="10954511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J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"S</a:t>
            </a:r>
            <a:r>
              <a:rPr kumimoji="0" lang="en-JO" altLang="en-JO" sz="4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earch </a:t>
            </a:r>
            <a:r>
              <a:rPr kumimoji="0" lang="en-JO" altLang="en-J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me, O God, and know my heart!</a:t>
            </a:r>
            <a:br>
              <a:rPr kumimoji="0" lang="en-JO" altLang="en-J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</a:br>
            <a:r>
              <a:rPr kumimoji="0" lang="en-JO" altLang="en-J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kumimoji="0" lang="en-JO" altLang="en-J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Try me and know my </a:t>
            </a:r>
            <a:r>
              <a:rPr kumimoji="0" lang="en-JO" altLang="en-JO" sz="4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thoughts!</a:t>
            </a:r>
            <a:br>
              <a:rPr kumimoji="0" lang="en-JO" altLang="en-J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</a:br>
            <a:r>
              <a:rPr kumimoji="0" lang="en-JO" altLang="en-JO" sz="4000" b="1" i="0" u="none" strike="noStrike" cap="none" normalizeH="0" baseline="30000" dirty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24 </a:t>
            </a:r>
            <a:r>
              <a:rPr kumimoji="0" lang="en-JO" altLang="en-J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And see if there be any grievous way in me,</a:t>
            </a:r>
            <a:br>
              <a:rPr kumimoji="0" lang="en-JO" altLang="en-J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</a:br>
            <a:r>
              <a:rPr kumimoji="0" lang="en-JO" altLang="en-J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ourier New" panose="02070309020205020404" pitchFamily="49" charset="0"/>
              </a:rPr>
              <a:t>    </a:t>
            </a:r>
            <a:r>
              <a:rPr kumimoji="0" lang="en-JO" altLang="en-J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and lead me in the way </a:t>
            </a:r>
            <a:r>
              <a:rPr kumimoji="0" lang="en-JO" altLang="en-JO" sz="4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everlasting.</a:t>
            </a:r>
            <a:r>
              <a:rPr kumimoji="0" lang="en-US" altLang="en-JO" sz="4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"</a:t>
            </a:r>
            <a:endParaRPr kumimoji="0" lang="en-JO" altLang="en-JO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system-u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JO" altLang="en-JO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system-ui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JO" altLang="en-JO" sz="4000" b="1" dirty="0">
                <a:solidFill>
                  <a:schemeClr val="bg1"/>
                </a:solidFill>
                <a:latin typeface="system-ui"/>
              </a:rPr>
              <a:t>Psalm 139:23-24</a:t>
            </a:r>
            <a:endParaRPr kumimoji="0" lang="en-JO" altLang="en-JO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486892-6EEB-1CDE-3785-77C4CFFF0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>
                <a:solidFill>
                  <a:schemeClr val="bg1"/>
                </a:solidFill>
              </a:rPr>
              <a:t>12</a:t>
            </a:fld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91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327E3-347D-25CB-F78F-B9A68EBC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FD1B42C0-E441-68D3-AEC5-9C1413BC2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0"/>
            <a:ext cx="12192000" cy="68580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C1EF57A8-4F02-AF30-B532-FB8D37D43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072" y="1740077"/>
            <a:ext cx="11000231" cy="338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000" b="1" dirty="0">
                <a:solidFill>
                  <a:schemeClr val="bg1"/>
                </a:solidFill>
              </a:rPr>
              <a:t>"...to </a:t>
            </a:r>
            <a:r>
              <a:rPr lang="en-US" sz="3000" b="1" dirty="0">
                <a:solidFill>
                  <a:srgbClr val="FFFF00"/>
                </a:solidFill>
              </a:rPr>
              <a:t>put off </a:t>
            </a:r>
            <a:r>
              <a:rPr lang="en-US" sz="3000" b="1" dirty="0">
                <a:solidFill>
                  <a:schemeClr val="bg1"/>
                </a:solidFill>
              </a:rPr>
              <a:t>your old self, which belongs to your former manner of life and is corrupt through deceitful desires, and to be renewed in the spirit of your minds, and to </a:t>
            </a:r>
            <a:r>
              <a:rPr lang="en-US" sz="3000" b="1" dirty="0">
                <a:solidFill>
                  <a:srgbClr val="FFFF00"/>
                </a:solidFill>
              </a:rPr>
              <a:t>put on </a:t>
            </a:r>
            <a:r>
              <a:rPr lang="en-US" sz="3000" b="1" dirty="0">
                <a:solidFill>
                  <a:schemeClr val="bg1"/>
                </a:solidFill>
              </a:rPr>
              <a:t>the new self, created after the likeness of God in true righteousness and holiness."</a:t>
            </a:r>
            <a:endParaRPr lang="en-JO" sz="3000" b="1" dirty="0">
              <a:solidFill>
                <a:schemeClr val="bg1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JO" altLang="en-JO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system-ui"/>
            </a:endParaRPr>
          </a:p>
          <a:p>
            <a:pPr lvl="0" algn="r" defTabSz="914400"/>
            <a:r>
              <a:rPr lang="en-JO" altLang="en-JO" sz="3200" b="1">
                <a:solidFill>
                  <a:schemeClr val="bg1"/>
                </a:solidFill>
                <a:latin typeface="system-ui"/>
              </a:rPr>
              <a:t>Ephesians </a:t>
            </a:r>
            <a:r>
              <a:rPr lang="en-JO" altLang="en-JO" sz="3200" b="1" dirty="0">
                <a:solidFill>
                  <a:schemeClr val="bg1"/>
                </a:solidFill>
                <a:latin typeface="system-ui"/>
              </a:rPr>
              <a:t>4:22-24</a:t>
            </a:r>
            <a:endParaRPr kumimoji="0" lang="en-JO" altLang="en-JO" sz="3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7D0721-3587-B422-8C20-5BFD42853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>
                <a:solidFill>
                  <a:schemeClr val="bg1"/>
                </a:solidFill>
              </a:rPr>
              <a:t>13</a:t>
            </a:fld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719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5371" y="3795712"/>
            <a:ext cx="13191147" cy="381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66" y="4100512"/>
            <a:ext cx="3404312" cy="228123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600" y="1333934"/>
            <a:ext cx="4257788" cy="219507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0872" y="4100512"/>
            <a:ext cx="6510528" cy="253798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2252" y="1295834"/>
            <a:ext cx="4384051" cy="22331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9561" y="4172663"/>
            <a:ext cx="266491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F59E0B"/>
                </a:solidFill>
                <a:latin typeface="Playfair Display"/>
              </a:rPr>
              <a:t>1. </a:t>
            </a:r>
            <a:r>
              <a:rPr lang="en-US" sz="2800" b="1" i="0" u="none" dirty="0">
                <a:solidFill>
                  <a:srgbClr val="F59E0B"/>
                </a:solidFill>
                <a:latin typeface="Playfair Display"/>
              </a:rPr>
              <a:t>Discover</a:t>
            </a:r>
            <a:endParaRPr sz="2800" b="1" i="0" u="none" dirty="0">
              <a:solidFill>
                <a:srgbClr val="F59E0B"/>
              </a:solidFill>
              <a:latin typeface="Playfair Display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9746" y="4614862"/>
            <a:ext cx="2901909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Identify the root idol driving your struggles</a:t>
            </a:r>
            <a:r>
              <a:rPr lang="en-US" sz="2800" b="1" i="0" u="none" dirty="0">
                <a:solidFill>
                  <a:srgbClr val="CBD5E1"/>
                </a:solidFill>
                <a:latin typeface="Plus Jakarta Sans"/>
              </a:rPr>
              <a:t>/sin</a:t>
            </a:r>
            <a:r>
              <a:rPr lang="en-US" sz="2800" b="1" dirty="0">
                <a:solidFill>
                  <a:srgbClr val="CBD5E1"/>
                </a:solidFill>
                <a:latin typeface="Plus Jakarta Sans"/>
              </a:rPr>
              <a:t>; pray Psalm 139:23-24</a:t>
            </a:r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35985" y="1442799"/>
            <a:ext cx="3838551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F59E0B"/>
                </a:solidFill>
                <a:latin typeface="Playfair Display"/>
              </a:rPr>
              <a:t>2. Repent</a:t>
            </a:r>
            <a:r>
              <a:rPr lang="en-US" sz="2800" b="1" i="0" u="none" dirty="0">
                <a:solidFill>
                  <a:srgbClr val="F59E0B"/>
                </a:solidFill>
                <a:latin typeface="Playfair Display"/>
              </a:rPr>
              <a:t>/Put Off</a:t>
            </a:r>
            <a:endParaRPr sz="2800" b="1" i="0" u="none" dirty="0">
              <a:solidFill>
                <a:srgbClr val="F59E0B"/>
              </a:solidFill>
              <a:latin typeface="Playfair Display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35985" y="1859565"/>
            <a:ext cx="3838551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Acknowledge false worship and turn back to Christ.</a:t>
            </a:r>
            <a:r>
              <a:rPr lang="en-US" sz="2800" b="1" i="0" u="none" dirty="0">
                <a:solidFill>
                  <a:srgbClr val="CBD5E1"/>
                </a:solidFill>
                <a:latin typeface="Plus Jakarta Sans"/>
              </a:rPr>
              <a:t> </a:t>
            </a:r>
            <a:r>
              <a:rPr lang="en-US" sz="2800" b="1" i="1" u="none" dirty="0">
                <a:solidFill>
                  <a:srgbClr val="CBD5E1"/>
                </a:solidFill>
                <a:latin typeface="Plus Jakarta Sans"/>
              </a:rPr>
              <a:t>This is ongoing throughout our lives!</a:t>
            </a:r>
            <a:endParaRPr sz="2800" b="1" i="0" u="none" dirty="0">
              <a:solidFill>
                <a:srgbClr val="CBD5E1"/>
              </a:solidFill>
              <a:latin typeface="Plus Jakarta San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92192" y="4172663"/>
            <a:ext cx="5100435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F59E0B"/>
                </a:solidFill>
                <a:latin typeface="Playfair Display"/>
              </a:rPr>
              <a:t>3. Receive</a:t>
            </a:r>
            <a:r>
              <a:rPr lang="en-US" sz="2800" b="1" i="0" u="none" dirty="0">
                <a:solidFill>
                  <a:srgbClr val="F59E0B"/>
                </a:solidFill>
                <a:latin typeface="Playfair Display"/>
              </a:rPr>
              <a:t>/Put On</a:t>
            </a:r>
            <a:endParaRPr sz="2800" b="1" i="0" u="none" dirty="0">
              <a:solidFill>
                <a:srgbClr val="F59E0B"/>
              </a:solidFill>
              <a:latin typeface="Playfair Display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37176" y="4669869"/>
            <a:ext cx="6163056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Rest in God's grace and complete unconditional acceptance.</a:t>
            </a:r>
            <a:r>
              <a:rPr lang="en-US" sz="2800" b="1" i="0" u="none" dirty="0">
                <a:solidFill>
                  <a:srgbClr val="CBD5E1"/>
                </a:solidFill>
                <a:latin typeface="Plus Jakarta Sans"/>
              </a:rPr>
              <a:t> </a:t>
            </a:r>
            <a:r>
              <a:rPr lang="en-US" sz="2800" b="1" i="1" u="none" dirty="0">
                <a:solidFill>
                  <a:srgbClr val="CBD5E1"/>
                </a:solidFill>
                <a:latin typeface="Plus Jakarta Sans"/>
              </a:rPr>
              <a:t>There is nothing you can do to make God love you less; he loves you perfectly in Christ Jesus.</a:t>
            </a:r>
            <a:endParaRPr sz="2800" b="1" i="0" u="none" dirty="0">
              <a:solidFill>
                <a:srgbClr val="CBD5E1"/>
              </a:solidFill>
              <a:latin typeface="Plus Jakarta San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62252" y="1490233"/>
            <a:ext cx="4384051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F59E0B"/>
                </a:solidFill>
                <a:latin typeface="Playfair Display"/>
              </a:rPr>
              <a:t>4. Re-enthrone</a:t>
            </a:r>
            <a:r>
              <a:rPr lang="en-US" sz="2800" b="1" i="0" u="none" dirty="0">
                <a:solidFill>
                  <a:srgbClr val="F59E0B"/>
                </a:solidFill>
                <a:latin typeface="Playfair Display"/>
              </a:rPr>
              <a:t>/Worship</a:t>
            </a:r>
            <a:endParaRPr sz="2800" b="1" i="0" u="none" dirty="0">
              <a:solidFill>
                <a:srgbClr val="F59E0B"/>
              </a:solidFill>
              <a:latin typeface="Playfair Display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74288" y="2040540"/>
            <a:ext cx="4332367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Walk in joyful obedience</a:t>
            </a:r>
            <a:r>
              <a:rPr lang="en-US" sz="2800" b="1" dirty="0">
                <a:solidFill>
                  <a:srgbClr val="CBD5E1"/>
                </a:solidFill>
                <a:latin typeface="Plus Jakarta Sans"/>
              </a:rPr>
              <a:t>. And repeat —discover, repent, receive, re-enthrone.</a:t>
            </a:r>
            <a:endParaRPr sz="2800" b="1" i="0" u="none" dirty="0">
              <a:solidFill>
                <a:srgbClr val="CBD5E1"/>
              </a:solidFill>
              <a:latin typeface="Plus Jakarta San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512924" y="3709987"/>
            <a:ext cx="250177" cy="209550"/>
          </a:xfrm>
          <a:prstGeom prst="roundRect">
            <a:avLst>
              <a:gd name="adj" fmla="val 50000"/>
            </a:avLst>
          </a:prstGeom>
          <a:solidFill>
            <a:srgbClr val="171C26"/>
          </a:solidFill>
          <a:ln w="3810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 b="1"/>
          </a:p>
        </p:txBody>
      </p:sp>
      <p:sp>
        <p:nvSpPr>
          <p:cNvPr id="17" name="Rounded Rectangle 16"/>
          <p:cNvSpPr/>
          <p:nvPr/>
        </p:nvSpPr>
        <p:spPr>
          <a:xfrm>
            <a:off x="4385604" y="3709987"/>
            <a:ext cx="250177" cy="209550"/>
          </a:xfrm>
          <a:prstGeom prst="roundRect">
            <a:avLst>
              <a:gd name="adj" fmla="val 50000"/>
            </a:avLst>
          </a:prstGeom>
          <a:solidFill>
            <a:srgbClr val="171C26"/>
          </a:solidFill>
          <a:ln w="3810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 b="1"/>
          </a:p>
        </p:txBody>
      </p:sp>
      <p:sp>
        <p:nvSpPr>
          <p:cNvPr id="18" name="Rounded Rectangle 17"/>
          <p:cNvSpPr/>
          <p:nvPr/>
        </p:nvSpPr>
        <p:spPr>
          <a:xfrm>
            <a:off x="7258285" y="3709987"/>
            <a:ext cx="250177" cy="209550"/>
          </a:xfrm>
          <a:prstGeom prst="roundRect">
            <a:avLst>
              <a:gd name="adj" fmla="val 50000"/>
            </a:avLst>
          </a:prstGeom>
          <a:solidFill>
            <a:srgbClr val="171C26"/>
          </a:solidFill>
          <a:ln w="3810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 b="1"/>
          </a:p>
        </p:txBody>
      </p:sp>
      <p:sp>
        <p:nvSpPr>
          <p:cNvPr id="19" name="Rounded Rectangle 18"/>
          <p:cNvSpPr/>
          <p:nvPr/>
        </p:nvSpPr>
        <p:spPr>
          <a:xfrm>
            <a:off x="9957229" y="3709987"/>
            <a:ext cx="250177" cy="209550"/>
          </a:xfrm>
          <a:prstGeom prst="roundRect">
            <a:avLst>
              <a:gd name="adj" fmla="val 50000"/>
            </a:avLst>
          </a:prstGeom>
          <a:solidFill>
            <a:srgbClr val="171C26"/>
          </a:solidFill>
          <a:ln w="38100">
            <a:solidFill>
              <a:srgbClr val="F59E0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000" b="1"/>
          </a:p>
        </p:txBody>
      </p:sp>
      <p:sp>
        <p:nvSpPr>
          <p:cNvPr id="20" name="TextBox 19"/>
          <p:cNvSpPr txBox="1"/>
          <p:nvPr/>
        </p:nvSpPr>
        <p:spPr>
          <a:xfrm>
            <a:off x="0" y="366522"/>
            <a:ext cx="1219200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 i="0" u="none" dirty="0">
                <a:solidFill>
                  <a:srgbClr val="F8FAFC"/>
                </a:solidFill>
                <a:latin typeface="Playfair Display"/>
              </a:rPr>
              <a:t>The Path to Gospel Renewal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B0F99E2B-2AC2-263F-4925-3250E4AD5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58442" y="6356350"/>
            <a:ext cx="2547255" cy="365125"/>
          </a:xfrm>
        </p:spPr>
        <p:txBody>
          <a:bodyPr/>
          <a:lstStyle/>
          <a:p>
            <a:fld id="{C1FF6DA9-008F-8B48-92A6-B652298478BF}" type="slidenum">
              <a:rPr lang="en-US" sz="2400" b="1" smtClean="0">
                <a:solidFill>
                  <a:schemeClr val="bg1"/>
                </a:solidFill>
              </a:rPr>
              <a:t>14</a:t>
            </a:fld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1417510"/>
            <a:ext cx="4157853" cy="4157853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1426654"/>
            <a:ext cx="4241292" cy="42412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93207" y="1098470"/>
            <a:ext cx="7394067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BBF24"/>
                </a:solidFill>
                <a:latin typeface="Playfair Display"/>
              </a:rPr>
              <a:t>From Performance to Peace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93207" y="1783460"/>
            <a:ext cx="7041969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Benjamin realized his crippling stress came from worshipping the idol of </a:t>
            </a:r>
            <a:r>
              <a:rPr sz="3200" b="0" i="1" u="none" dirty="0">
                <a:solidFill>
                  <a:srgbClr val="CBD5E1"/>
                </a:solidFill>
                <a:latin typeface="Plus Jakarta Sans"/>
              </a:rPr>
              <a:t>Approval</a:t>
            </a:r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—measuring his worth</a:t>
            </a:r>
            <a:r>
              <a:rPr lang="en-US" sz="3200" b="0" i="0" u="none" dirty="0">
                <a:solidFill>
                  <a:srgbClr val="CBD5E1"/>
                </a:solidFill>
                <a:latin typeface="Plus Jakarta Sans"/>
              </a:rPr>
              <a:t> and identity</a:t>
            </a:r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 by people's opinions.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93207" y="3951350"/>
            <a:ext cx="7041969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When he anchored his identity in God's secure love, the fear of man shattered. </a:t>
            </a:r>
            <a:br>
              <a:rPr lang="en-US" sz="3200" b="0" i="0" u="none" dirty="0">
                <a:solidFill>
                  <a:srgbClr val="CBD5E1"/>
                </a:solidFill>
                <a:latin typeface="Plus Jakarta Sans"/>
              </a:rPr>
            </a:br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He discovered genuine peace and the freedom to serve others joyfully.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02514"/>
            <a:ext cx="1160145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 dirty="0">
                <a:solidFill>
                  <a:srgbClr val="F8FAFC"/>
                </a:solidFill>
                <a:latin typeface="Playfair Display"/>
              </a:rPr>
              <a:t>Benjamin's Story: Rest and Freedom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79577A-6F4F-B45F-E432-CB06784ED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800" smtClean="0">
                <a:solidFill>
                  <a:schemeClr val="bg1"/>
                </a:solidFill>
              </a:rPr>
              <a:t>15</a:t>
            </a:fld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499" y="4882362"/>
            <a:ext cx="9728077" cy="1200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5074" y="165354"/>
            <a:ext cx="1021448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3600" b="1" i="0" u="none" dirty="0">
                <a:solidFill>
                  <a:srgbClr val="F8FAFC"/>
                </a:solidFill>
                <a:latin typeface="Playfair Display"/>
              </a:rPr>
              <a:t>Conclusion</a:t>
            </a:r>
            <a:endParaRPr sz="3600" b="1" i="0" u="none" dirty="0">
              <a:solidFill>
                <a:srgbClr val="F8FAFC"/>
              </a:solidFill>
              <a:latin typeface="Playfair Display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584" y="1099900"/>
            <a:ext cx="12091416" cy="34470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 sz="3200" b="1" dirty="0">
                <a:solidFill>
                  <a:schemeClr val="bg1"/>
                </a:solidFill>
              </a:rPr>
              <a:t>An idol of the heart (Ezekiel 14:3)</a:t>
            </a:r>
            <a:r>
              <a:rPr lang="en-US" sz="3200" dirty="0">
                <a:solidFill>
                  <a:schemeClr val="bg1"/>
                </a:solidFill>
              </a:rPr>
              <a:t> is anything that means more to you than God.</a:t>
            </a:r>
            <a:endParaRPr lang="en-JO" sz="3200" dirty="0">
              <a:solidFill>
                <a:schemeClr val="bg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endParaRPr lang="en-US" sz="3200" b="1" dirty="0">
              <a:solidFill>
                <a:schemeClr val="bg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3200" b="1" dirty="0">
                <a:solidFill>
                  <a:schemeClr val="bg1"/>
                </a:solidFill>
              </a:rPr>
              <a:t>Real change is heart change (Proverbs 4:23).</a:t>
            </a:r>
            <a:r>
              <a:rPr lang="en-US" sz="3200" dirty="0">
                <a:solidFill>
                  <a:schemeClr val="bg1"/>
                </a:solidFill>
              </a:rPr>
              <a:t> </a:t>
            </a:r>
          </a:p>
          <a:p>
            <a:pPr marL="457200" lvl="0" indent="-457200">
              <a:buFont typeface="+mj-lt"/>
              <a:buAutoNum type="arabicPeriod"/>
            </a:pPr>
            <a:endParaRPr lang="en-US" sz="32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200" b="1" dirty="0">
                <a:solidFill>
                  <a:schemeClr val="bg1"/>
                </a:solidFill>
              </a:rPr>
              <a:t>Discover - ask God to reveal your heart (Psalm 139:23-24) – </a:t>
            </a:r>
            <a:r>
              <a:rPr lang="en-US" sz="3200" dirty="0">
                <a:solidFill>
                  <a:schemeClr val="bg1"/>
                </a:solidFill>
              </a:rPr>
              <a:t>and then follow the </a:t>
            </a:r>
            <a:r>
              <a:rPr lang="en-US" sz="3200" b="1" dirty="0">
                <a:solidFill>
                  <a:schemeClr val="bg1"/>
                </a:solidFill>
              </a:rPr>
              <a:t>repent/put-off </a:t>
            </a:r>
            <a:r>
              <a:rPr lang="en-US" sz="3200" dirty="0">
                <a:solidFill>
                  <a:schemeClr val="bg1"/>
                </a:solidFill>
              </a:rPr>
              <a:t>and</a:t>
            </a:r>
            <a:r>
              <a:rPr lang="en-US" sz="3200" b="1" dirty="0">
                <a:solidFill>
                  <a:schemeClr val="bg1"/>
                </a:solidFill>
              </a:rPr>
              <a:t> receive/put-on </a:t>
            </a:r>
            <a:r>
              <a:rPr lang="en-US" sz="3200" dirty="0">
                <a:solidFill>
                  <a:schemeClr val="bg1"/>
                </a:solidFill>
              </a:rPr>
              <a:t>pattern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of change.</a:t>
            </a:r>
            <a:endParaRPr sz="3200" i="0" u="none" dirty="0">
              <a:solidFill>
                <a:schemeClr val="bg1"/>
              </a:solidFill>
              <a:latin typeface="Plus Jakarta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3677" y="5130012"/>
            <a:ext cx="8973312" cy="3832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3600" b="0" i="1" u="none" dirty="0">
                <a:solidFill>
                  <a:srgbClr val="FBBF24"/>
                </a:solidFill>
                <a:latin typeface="Playfair Display"/>
              </a:rPr>
              <a:t>"Little children, keep yourselves from idols."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23677" y="5728143"/>
            <a:ext cx="8973312" cy="3046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920"/>
              </a:lnSpc>
            </a:pPr>
            <a:r>
              <a:rPr sz="3600" b="0" i="0" u="none" dirty="0">
                <a:solidFill>
                  <a:srgbClr val="CBD5E1"/>
                </a:solidFill>
                <a:latin typeface="Plus Jakarta Sans"/>
              </a:rPr>
              <a:t>— 1 John 5:21 —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699736C-724D-254E-A59B-D25148CD8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9671" y="6429502"/>
            <a:ext cx="2348157" cy="365125"/>
          </a:xfrm>
        </p:spPr>
        <p:txBody>
          <a:bodyPr/>
          <a:lstStyle/>
          <a:p>
            <a:fld id="{C1FF6DA9-008F-8B48-92A6-B652298478BF}" type="slidenum">
              <a:rPr lang="en-US" sz="2800" smtClean="0">
                <a:solidFill>
                  <a:schemeClr val="bg1"/>
                </a:solidFill>
              </a:rPr>
              <a:t>16</a:t>
            </a:fld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2470993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4400"/>
          </a:p>
        </p:txBody>
      </p:sp>
      <p:sp>
        <p:nvSpPr>
          <p:cNvPr id="4" name="Rectangle 3"/>
          <p:cNvSpPr/>
          <p:nvPr/>
        </p:nvSpPr>
        <p:spPr>
          <a:xfrm>
            <a:off x="571500" y="3242518"/>
            <a:ext cx="11049000" cy="96276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4400"/>
          </a:p>
        </p:txBody>
      </p:sp>
      <p:sp>
        <p:nvSpPr>
          <p:cNvPr id="5" name="Rectangle 4"/>
          <p:cNvSpPr/>
          <p:nvPr/>
        </p:nvSpPr>
        <p:spPr>
          <a:xfrm>
            <a:off x="571500" y="323299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4400"/>
          </a:p>
        </p:txBody>
      </p:sp>
      <p:sp>
        <p:nvSpPr>
          <p:cNvPr id="6" name="Rectangle 5"/>
          <p:cNvSpPr/>
          <p:nvPr/>
        </p:nvSpPr>
        <p:spPr>
          <a:xfrm>
            <a:off x="571500" y="3232993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4400"/>
          </a:p>
        </p:txBody>
      </p:sp>
      <p:sp>
        <p:nvSpPr>
          <p:cNvPr id="7" name="Rectangle 6"/>
          <p:cNvSpPr/>
          <p:nvPr/>
        </p:nvSpPr>
        <p:spPr>
          <a:xfrm>
            <a:off x="571500" y="419576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4400"/>
          </a:p>
        </p:txBody>
      </p:sp>
      <p:sp>
        <p:nvSpPr>
          <p:cNvPr id="8" name="Rectangle 7"/>
          <p:cNvSpPr/>
          <p:nvPr/>
        </p:nvSpPr>
        <p:spPr>
          <a:xfrm>
            <a:off x="571500" y="419576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4400"/>
          </a:p>
        </p:txBody>
      </p:sp>
      <p:sp>
        <p:nvSpPr>
          <p:cNvPr id="10" name="TextBox 9"/>
          <p:cNvSpPr txBox="1"/>
          <p:nvPr/>
        </p:nvSpPr>
        <p:spPr>
          <a:xfrm>
            <a:off x="1666875" y="2284982"/>
            <a:ext cx="9953625" cy="3975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511"/>
              </a:lnSpc>
            </a:pPr>
            <a:r>
              <a:rPr lang="en-US" dirty="0">
                <a:solidFill>
                  <a:srgbClr val="CBD5E1"/>
                </a:solidFill>
                <a:latin typeface="Plus Jakarta Sans"/>
              </a:rPr>
              <a:t>https://</a:t>
            </a:r>
            <a:r>
              <a:rPr lang="en-US" dirty="0" err="1">
                <a:solidFill>
                  <a:srgbClr val="CBD5E1"/>
                </a:solidFill>
                <a:latin typeface="Plus Jakarta Sans"/>
              </a:rPr>
              <a:t>www.shutterstock.com</a:t>
            </a:r>
            <a:r>
              <a:rPr lang="en-US" dirty="0">
                <a:solidFill>
                  <a:srgbClr val="CBD5E1"/>
                </a:solidFill>
                <a:latin typeface="Plus Jakarta Sans"/>
              </a:rPr>
              <a:t>/search/</a:t>
            </a:r>
            <a:r>
              <a:rPr lang="en-US" dirty="0" err="1">
                <a:solidFill>
                  <a:srgbClr val="CBD5E1"/>
                </a:solidFill>
                <a:latin typeface="Plus Jakarta Sans"/>
              </a:rPr>
              <a:t>arabic-man-sad?dd_referrer</a:t>
            </a:r>
            <a:r>
              <a:rPr lang="en-US" dirty="0">
                <a:solidFill>
                  <a:srgbClr val="CBD5E1"/>
                </a:solidFill>
                <a:latin typeface="Plus Jakarta Sans"/>
              </a:rPr>
              <a:t>=https%3A%2F%2Fwww.google.com%2F</a:t>
            </a:r>
            <a:endParaRPr b="0" i="0" u="none" dirty="0">
              <a:solidFill>
                <a:srgbClr val="CBD5E1"/>
              </a:solidFill>
              <a:latin typeface="Plus Jakarta San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66875" y="2853630"/>
            <a:ext cx="9953625" cy="2911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Source: </a:t>
            </a:r>
            <a:r>
              <a:rPr sz="3200" b="0" i="0" u="none" dirty="0">
                <a:solidFill>
                  <a:srgbClr val="4F46E5"/>
                </a:solidFill>
                <a:latin typeface="Plus Jakarta Sans"/>
              </a:rPr>
              <a:t>www.</a:t>
            </a:r>
            <a:r>
              <a:rPr lang="en-US" sz="3200" b="0" i="0" u="none" dirty="0">
                <a:solidFill>
                  <a:srgbClr val="4F46E5"/>
                </a:solidFill>
                <a:latin typeface="Plus Jakarta Sans"/>
              </a:rPr>
              <a:t>.</a:t>
            </a:r>
            <a:r>
              <a:rPr lang="en-US" sz="3200" b="0" i="0" u="none" dirty="0" err="1">
                <a:solidFill>
                  <a:srgbClr val="4F46E5"/>
                </a:solidFill>
                <a:latin typeface="Plus Jakarta Sans"/>
              </a:rPr>
              <a:t>shutterstock</a:t>
            </a:r>
            <a:r>
              <a:rPr sz="3200" b="0" i="0" u="none" dirty="0" err="1">
                <a:solidFill>
                  <a:srgbClr val="4F46E5"/>
                </a:solidFill>
                <a:latin typeface="Plus Jakarta Sans"/>
              </a:rPr>
              <a:t>.com</a:t>
            </a:r>
            <a:endParaRPr sz="3200" b="0" i="0" u="none" dirty="0">
              <a:solidFill>
                <a:srgbClr val="4F46E5"/>
              </a:solidFill>
              <a:latin typeface="Plus Jakarta Sans"/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20" y="3218119"/>
            <a:ext cx="1330330" cy="73907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66875" y="3303097"/>
            <a:ext cx="9953625" cy="3975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11"/>
              </a:lnSpc>
            </a:pPr>
            <a:r>
              <a:rPr b="0" i="0" u="none" dirty="0">
                <a:solidFill>
                  <a:srgbClr val="CBD5E1"/>
                </a:solidFill>
                <a:latin typeface="Plus Jakarta Sans"/>
              </a:rPr>
              <a:t>https://</a:t>
            </a:r>
            <a:r>
              <a:rPr b="0" i="0" u="none" dirty="0" err="1">
                <a:solidFill>
                  <a:srgbClr val="CBD5E1"/>
                </a:solidFill>
                <a:latin typeface="Plus Jakarta Sans"/>
              </a:rPr>
              <a:t>media.istockphoto.com</a:t>
            </a:r>
            <a:r>
              <a:rPr b="0" i="0" u="none" dirty="0">
                <a:solidFill>
                  <a:srgbClr val="CBD5E1"/>
                </a:solidFill>
                <a:latin typeface="Plus Jakarta Sans"/>
              </a:rPr>
              <a:t>/id/2181191277/photo/</a:t>
            </a:r>
            <a:r>
              <a:rPr b="0" i="0" u="none" dirty="0" err="1">
                <a:solidFill>
                  <a:srgbClr val="CBD5E1"/>
                </a:solidFill>
                <a:latin typeface="Plus Jakarta Sans"/>
              </a:rPr>
              <a:t>a-vibrant-tree-stands-tall-above-the-ground.jpg?s</a:t>
            </a:r>
            <a:r>
              <a:rPr b="0" i="0" u="none" dirty="0">
                <a:solidFill>
                  <a:srgbClr val="CBD5E1"/>
                </a:solidFill>
                <a:latin typeface="Plus Jakarta Sans"/>
              </a:rPr>
              <a:t>=612x612&amp;w=0&amp;k=20&amp;c=8ny3JSYi8x6_3T13K1PreBFRSABfXukEFHsGjspiLLY=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66875" y="3880705"/>
            <a:ext cx="9953625" cy="2911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Source: </a:t>
            </a:r>
            <a:r>
              <a:rPr sz="3200" b="0" i="0" u="none" dirty="0" err="1">
                <a:solidFill>
                  <a:srgbClr val="4F46E5"/>
                </a:solidFill>
                <a:latin typeface="Plus Jakarta Sans"/>
              </a:rPr>
              <a:t>www.istockphoto.com</a:t>
            </a:r>
            <a:endParaRPr sz="3200" b="0" i="0" u="none" dirty="0">
              <a:solidFill>
                <a:srgbClr val="4F46E5"/>
              </a:solidFill>
              <a:latin typeface="Plus Jakarta Sans"/>
            </a:endParaRP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20" y="4180888"/>
            <a:ext cx="1330330" cy="73907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66875" y="4348162"/>
            <a:ext cx="9953625" cy="3975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11"/>
              </a:lnSpc>
            </a:pPr>
            <a:r>
              <a:rPr b="0" i="0" u="none" dirty="0">
                <a:solidFill>
                  <a:srgbClr val="CBD5E1"/>
                </a:solidFill>
                <a:latin typeface="Plus Jakarta Sans"/>
              </a:rPr>
              <a:t>https://</a:t>
            </a:r>
            <a:r>
              <a:rPr b="0" i="0" u="none" dirty="0" err="1">
                <a:solidFill>
                  <a:srgbClr val="CBD5E1"/>
                </a:solidFill>
                <a:latin typeface="Plus Jakarta Sans"/>
              </a:rPr>
              <a:t>media.istockphoto.com</a:t>
            </a:r>
            <a:r>
              <a:rPr b="0" i="0" u="none" dirty="0">
                <a:solidFill>
                  <a:srgbClr val="CBD5E1"/>
                </a:solidFill>
                <a:latin typeface="Plus Jakarta Sans"/>
              </a:rPr>
              <a:t>/id/2232576205/photo/young-woman-on-viewpoint-above-calm-bay-and-islands-at-sunrise.jpg?s=612x612&amp;w=0&amp;k=20&amp;c=a7m_Zj1lKtZu_Uc7btIiSRqENyCggN526fHcL-BTG88=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6875" y="4834330"/>
            <a:ext cx="9953625" cy="2911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60"/>
              </a:lnSpc>
            </a:pPr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Source: </a:t>
            </a:r>
            <a:r>
              <a:rPr sz="3200" b="0" i="0" u="none" dirty="0" err="1">
                <a:solidFill>
                  <a:srgbClr val="4F46E5"/>
                </a:solidFill>
                <a:latin typeface="Plus Jakarta Sans"/>
              </a:rPr>
              <a:t>www.istockphoto.com</a:t>
            </a:r>
            <a:endParaRPr sz="3200" b="0" i="0" u="none" dirty="0">
              <a:solidFill>
                <a:srgbClr val="4F46E5"/>
              </a:solidFill>
              <a:latin typeface="Plus Jakarta San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1500" y="476250"/>
            <a:ext cx="11601450" cy="9233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6000" b="1" i="0" u="none">
                <a:solidFill>
                  <a:srgbClr val="F8FAFC"/>
                </a:solidFill>
                <a:latin typeface="Playfair Display"/>
              </a:rPr>
              <a:t>Image Sources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7C8298F-8F4D-3604-C2E2-E889482ADB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375"/>
          <a:stretch>
            <a:fillRect/>
          </a:stretch>
        </p:blipFill>
        <p:spPr>
          <a:xfrm>
            <a:off x="82296" y="2245327"/>
            <a:ext cx="1346454" cy="895386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F781E0-15E8-3134-763F-62CC3FEFE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64910"/>
            <a:ext cx="2133600" cy="365125"/>
          </a:xfrm>
        </p:spPr>
        <p:txBody>
          <a:bodyPr/>
          <a:lstStyle/>
          <a:p>
            <a:fld id="{C1FF6DA9-008F-8B48-92A6-B652298478BF}" type="slidenum">
              <a:rPr lang="en-US" sz="2400" smtClean="0">
                <a:solidFill>
                  <a:schemeClr val="bg1"/>
                </a:solidFill>
              </a:rPr>
              <a:t>17</a:t>
            </a:fld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65827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17">
        <p:fad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0" y="6172200"/>
            <a:ext cx="12192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733" b="1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OT Preaching link at BibleStudyDownloads.org</a:t>
            </a:r>
            <a:endParaRPr lang="en-US" sz="1400" b="1" dirty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99331" name="Rectangle 1026"/>
          <p:cNvSpPr txBox="1">
            <a:spLocks noChangeArrowheads="1"/>
          </p:cNvSpPr>
          <p:nvPr/>
        </p:nvSpPr>
        <p:spPr bwMode="auto">
          <a:xfrm>
            <a:off x="0" y="0"/>
            <a:ext cx="1219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t>Get this presentation for free!</a:t>
            </a:r>
            <a:endParaRPr kumimoji="0" lang="en-US" sz="14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8" name="Picture 7" descr="Screen Shot 2016-02-02 at 5.41.18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"/>
          <a:stretch/>
        </p:blipFill>
        <p:spPr>
          <a:xfrm>
            <a:off x="-58897" y="636982"/>
            <a:ext cx="12309796" cy="5650045"/>
          </a:xfrm>
          <a:prstGeom prst="rect">
            <a:avLst/>
          </a:prstGeom>
        </p:spPr>
      </p:pic>
      <p:pic>
        <p:nvPicPr>
          <p:cNvPr id="9" name="Picture 8" descr="Screen Shot 2016-02-02 at 5.42.0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31" y="2222340"/>
            <a:ext cx="8204283" cy="348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84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remove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026" y="1542224"/>
            <a:ext cx="7434470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FBBF24"/>
                </a:solidFill>
                <a:latin typeface="Playfair Display"/>
              </a:rPr>
              <a:t>Surface Success, Internal Exhaustion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8904" y="2118641"/>
            <a:ext cx="5726596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Saleem is an outstanding university student with top grades. Yet behind his high achievements lies crippling anxiety, constant exhaustion, and a relentless fear of failure.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8904" y="4512091"/>
            <a:ext cx="5726596" cy="21544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Though he prays for relief, his panic persists. Why? Because the core issue isn't his workload—it is what his heart depends on for ultimate identity and worth.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476250"/>
            <a:ext cx="12172950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00" b="1" i="0" u="none" dirty="0">
                <a:solidFill>
                  <a:srgbClr val="F8FAFC"/>
                </a:solidFill>
                <a:latin typeface="Playfair Display"/>
              </a:rPr>
              <a:t>Saleem's Story: The Internal Struggle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5F31A6-417D-645A-0472-B4B9DF7301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375"/>
          <a:stretch>
            <a:fillRect/>
          </a:stretch>
        </p:blipFill>
        <p:spPr>
          <a:xfrm>
            <a:off x="6126088" y="2290593"/>
            <a:ext cx="5658872" cy="376312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FA70D-C572-9737-1E18-D73207EE1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400" smtClean="0">
                <a:solidFill>
                  <a:schemeClr val="bg1"/>
                </a:solidFill>
              </a:rPr>
              <a:t>2</a:t>
            </a:fld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60464"/>
            <a:ext cx="5334000" cy="292913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760463"/>
            <a:ext cx="5334000" cy="29291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801314"/>
            <a:ext cx="488061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BBF24"/>
                </a:solidFill>
                <a:latin typeface="Playfair Display"/>
              </a:rPr>
              <a:t>More Than Emotions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522464"/>
            <a:ext cx="4648200" cy="295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In Scripture, the heart is not merely the </a:t>
            </a:r>
            <a:r>
              <a:rPr lang="en-US" sz="3200" b="0" i="0" u="none" dirty="0">
                <a:solidFill>
                  <a:srgbClr val="CBD5E1"/>
                </a:solidFill>
                <a:latin typeface="Plus Jakarta Sans"/>
              </a:rPr>
              <a:t>source</a:t>
            </a:r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 of </a:t>
            </a:r>
            <a:r>
              <a:rPr lang="en-US" sz="3200" b="0" i="0" u="none" dirty="0">
                <a:solidFill>
                  <a:srgbClr val="CBD5E1"/>
                </a:solidFill>
                <a:latin typeface="Plus Jakarta Sans"/>
              </a:rPr>
              <a:t>emotions</a:t>
            </a:r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. It represents the entirety of your inner person—the </a:t>
            </a:r>
            <a:r>
              <a:rPr lang="en-US" sz="3200" b="0" i="0" u="none" dirty="0">
                <a:solidFill>
                  <a:srgbClr val="CBD5E1"/>
                </a:solidFill>
                <a:latin typeface="Plus Jakarta Sans"/>
              </a:rPr>
              <a:t>source</a:t>
            </a:r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 </a:t>
            </a:r>
            <a:r>
              <a:rPr lang="en-US" sz="3200" dirty="0">
                <a:solidFill>
                  <a:srgbClr val="CBD5E1"/>
                </a:solidFill>
                <a:latin typeface="Plus Jakarta Sans"/>
              </a:rPr>
              <a:t>of </a:t>
            </a:r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all human life and choices.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2801314"/>
            <a:ext cx="488061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BBF24"/>
                </a:solidFill>
                <a:latin typeface="Playfair Display"/>
              </a:rPr>
              <a:t>The Control Center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29400" y="3522464"/>
            <a:ext cx="4648200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Every action, word, reaction, and priority originates in the unseen commitments of the heart.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305921"/>
            <a:ext cx="1160145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8FAFC"/>
                </a:solidFill>
                <a:latin typeface="Playfair Display"/>
              </a:rPr>
              <a:t>What is the Biblical "Heart"?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501826-AD7C-7F95-92B2-0E406003F064}"/>
              </a:ext>
            </a:extLst>
          </p:cNvPr>
          <p:cNvSpPr txBox="1"/>
          <p:nvPr/>
        </p:nvSpPr>
        <p:spPr>
          <a:xfrm>
            <a:off x="71718" y="1009043"/>
            <a:ext cx="119745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0" i="1" u="none" dirty="0">
                <a:solidFill>
                  <a:srgbClr val="CBD5E1"/>
                </a:solidFill>
                <a:latin typeface="Plus Jakarta Sans"/>
              </a:rPr>
              <a:t>"Guard your heart with all diligence, for from it flow the springs of life.”</a:t>
            </a:r>
          </a:p>
          <a:p>
            <a:pPr algn="r"/>
            <a:r>
              <a:rPr lang="en-US" sz="3200" dirty="0">
                <a:solidFill>
                  <a:srgbClr val="CBD5E1"/>
                </a:solidFill>
                <a:latin typeface="Plus Jakarta Sans"/>
              </a:rPr>
              <a:t>Proverbs 4:23 </a:t>
            </a:r>
            <a:endParaRPr lang="en-US" sz="3200" b="0" i="0" u="none" dirty="0">
              <a:solidFill>
                <a:srgbClr val="CBD5E1"/>
              </a:solidFill>
              <a:latin typeface="Plus Jakarta Sans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B1788C8-0F59-C6C2-7D7E-6A2C0B2E4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800" smtClean="0">
                <a:solidFill>
                  <a:schemeClr val="bg1"/>
                </a:solidFill>
              </a:rPr>
              <a:t>3</a:t>
            </a:fld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2024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04" y="1410892"/>
            <a:ext cx="3848101" cy="507059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1410892"/>
            <a:ext cx="3524250" cy="507059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49" y="1410892"/>
            <a:ext cx="3952315" cy="507059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0" y="1706167"/>
            <a:ext cx="523875" cy="523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6420" y="2420542"/>
            <a:ext cx="3180397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BBF24"/>
                </a:solidFill>
                <a:latin typeface="Playfair Display"/>
              </a:rPr>
              <a:t>Thinking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454" y="2820592"/>
            <a:ext cx="3501839" cy="36651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endParaRPr lang="en-US" sz="3200" b="0" i="0" u="none" dirty="0">
              <a:solidFill>
                <a:srgbClr val="CBD5E1"/>
              </a:solidFill>
              <a:latin typeface="Plus Jakarta Sans"/>
            </a:endParaRPr>
          </a:p>
          <a:p>
            <a:pPr algn="l"/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The mind and imagination. What you dwell on, believe, and process as true regarding yourself, God, and the world.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1525" y="1706167"/>
            <a:ext cx="523875" cy="523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81525" y="2420542"/>
            <a:ext cx="3180397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BBF24"/>
                </a:solidFill>
                <a:latin typeface="Playfair Display"/>
              </a:rPr>
              <a:t>Desiring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1525" y="2820592"/>
            <a:ext cx="3028950" cy="31726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endParaRPr lang="en-US" sz="3200" b="0" i="0" u="none" dirty="0">
              <a:solidFill>
                <a:srgbClr val="CBD5E1"/>
              </a:solidFill>
              <a:latin typeface="Plus Jakarta Sans"/>
            </a:endParaRPr>
          </a:p>
          <a:p>
            <a:pPr algn="l"/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The passions and longings. What you love, crave, treasure, and fear losing above all else in daily life.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3900" y="1706167"/>
            <a:ext cx="523875" cy="5238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43900" y="2420542"/>
            <a:ext cx="3180397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BBF24"/>
                </a:solidFill>
                <a:latin typeface="Playfair Display"/>
              </a:rPr>
              <a:t>Deciding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43899" y="2820592"/>
            <a:ext cx="3579159" cy="317266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endParaRPr lang="en-US" sz="3200" b="0" i="0" u="none" dirty="0">
              <a:solidFill>
                <a:srgbClr val="CBD5E1"/>
              </a:solidFill>
              <a:latin typeface="Plus Jakarta Sans"/>
            </a:endParaRPr>
          </a:p>
          <a:p>
            <a:pPr algn="l"/>
            <a:r>
              <a:rPr sz="3200" b="0" i="0" u="none" dirty="0">
                <a:solidFill>
                  <a:srgbClr val="CBD5E1"/>
                </a:solidFill>
                <a:latin typeface="Plus Jakarta Sans"/>
              </a:rPr>
              <a:t>The volition and will. The practical choices, habits, and active commitments that direct your daily journey.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007" y="1834755"/>
            <a:ext cx="266700" cy="2667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0112" y="1834755"/>
            <a:ext cx="266700" cy="2667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2487" y="1834755"/>
            <a:ext cx="266700" cy="2667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8FAFC"/>
                </a:solidFill>
                <a:latin typeface="Playfair Display"/>
              </a:rPr>
              <a:t>How the Heart Functions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6B0078DC-8D3D-366C-2A79-7E2A7220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800" smtClean="0">
                <a:solidFill>
                  <a:schemeClr val="bg1"/>
                </a:solidFill>
              </a:rPr>
              <a:t>4</a:t>
            </a:fld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C77B9-D66C-5430-460C-D87B3103A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>
            <a:extLst>
              <a:ext uri="{FF2B5EF4-FFF2-40B4-BE49-F238E27FC236}">
                <a16:creationId xmlns:a16="http://schemas.microsoft.com/office/drawing/2014/main" id="{ED79749A-D5E2-1EE9-1890-BFB8D52F5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2024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>
            <a:extLst>
              <a:ext uri="{FF2B5EF4-FFF2-40B4-BE49-F238E27FC236}">
                <a16:creationId xmlns:a16="http://schemas.microsoft.com/office/drawing/2014/main" id="{C10D6693-9783-38BB-AF0C-E3CCEDE89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18" y="1079195"/>
            <a:ext cx="12514105" cy="52767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5075EB-84B7-D14F-5876-85C14A66B8D5}"/>
              </a:ext>
            </a:extLst>
          </p:cNvPr>
          <p:cNvSpPr txBox="1"/>
          <p:nvPr/>
        </p:nvSpPr>
        <p:spPr>
          <a:xfrm>
            <a:off x="517725" y="1126120"/>
            <a:ext cx="10817477" cy="56348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43"/>
              </a:lnSpc>
            </a:pPr>
            <a:endParaRPr lang="en-US" sz="3200" b="0" i="0" u="none" dirty="0">
              <a:solidFill>
                <a:srgbClr val="CBD5E1"/>
              </a:solidFill>
              <a:latin typeface="Plus Jakarta Sans"/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“For from within, out of the heart of man, come evil thoughts, sexual immorality, theft, murder, adultery, covetousness, wickedness, deceit, sensuality, envy, slander, pride, foolishness. These things defile a person.” Mark 7:21-22</a:t>
            </a:r>
          </a:p>
          <a:p>
            <a:pPr algn="r"/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The heart is deceitful above all things, and desperately sick; </a:t>
            </a:r>
            <a:endParaRPr lang="en-JO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who can understand it?</a:t>
            </a:r>
            <a:endParaRPr lang="en-JO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“I the Lord search the heart and test the mind, </a:t>
            </a:r>
            <a:endParaRPr lang="en-JO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to give every man according to his ways, </a:t>
            </a:r>
            <a:endParaRPr lang="en-JO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according to the fruit of his deeds.”  Jeremiah 17:9-10</a:t>
            </a:r>
            <a:endParaRPr lang="en-JO" sz="3200" dirty="0">
              <a:solidFill>
                <a:schemeClr val="bg1"/>
              </a:solidFill>
            </a:endParaRPr>
          </a:p>
          <a:p>
            <a:pPr algn="r"/>
            <a:endParaRPr lang="en-JO" sz="32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907628-127B-1A43-4C9D-CFE3FDEFA64F}"/>
              </a:ext>
            </a:extLst>
          </p:cNvPr>
          <p:cNvSpPr txBox="1"/>
          <p:nvPr/>
        </p:nvSpPr>
        <p:spPr>
          <a:xfrm>
            <a:off x="206450" y="476250"/>
            <a:ext cx="1196650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3600" b="1" i="0" u="none" dirty="0">
                <a:solidFill>
                  <a:srgbClr val="F8FAFC"/>
                </a:solidFill>
                <a:latin typeface="Playfair Display"/>
              </a:rPr>
              <a:t>The Heart is Sinful and Deceitful </a:t>
            </a:r>
            <a:endParaRPr sz="3600" b="1" i="0" u="none" dirty="0">
              <a:solidFill>
                <a:srgbClr val="F8FAFC"/>
              </a:solidFill>
              <a:latin typeface="Playfair Display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2A123-B78D-CFD8-4E29-1CBB384EE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800" smtClean="0">
                <a:solidFill>
                  <a:schemeClr val="bg1"/>
                </a:solidFill>
              </a:rPr>
              <a:t>5</a:t>
            </a:fld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32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3545" y="186018"/>
            <a:ext cx="610104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8FAFC"/>
                </a:solidFill>
                <a:latin typeface="Playfair Display"/>
              </a:rPr>
              <a:t>Fruit vs. Root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0"/>
            <a:ext cx="585787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3545" y="901341"/>
            <a:ext cx="6101043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 i="0" u="none" dirty="0">
                <a:solidFill>
                  <a:srgbClr val="FBBF24"/>
                </a:solidFill>
                <a:latin typeface="Playfair Display"/>
              </a:rPr>
              <a:t>Behavior is Merely the Fruit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3545" y="1456834"/>
            <a:ext cx="5810518" cy="2215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 dirty="0">
                <a:solidFill>
                  <a:srgbClr val="CBD5E1"/>
                </a:solidFill>
                <a:latin typeface="Plus Jakarta Sans"/>
              </a:rPr>
              <a:t>We often try to resolve anger, worry, addiction, or burnout by changing external habits alone. But behavior is only the visible fruit on the branches.</a:t>
            </a:r>
            <a:endParaRPr lang="en-US" sz="2400" b="1" i="0" u="none" dirty="0">
              <a:solidFill>
                <a:srgbClr val="CBD5E1"/>
              </a:solidFill>
              <a:latin typeface="Plus Jakarta Sans"/>
            </a:endParaRPr>
          </a:p>
          <a:p>
            <a:pPr algn="l"/>
            <a:endParaRPr lang="en-JO" sz="2400" b="1" dirty="0">
              <a:solidFill>
                <a:srgbClr val="CBD5E1"/>
              </a:solidFill>
              <a:latin typeface="Plus Jakarta Sans"/>
            </a:endParaRPr>
          </a:p>
          <a:p>
            <a:pPr algn="l"/>
            <a:endParaRPr sz="2400" b="1" i="0" u="none" dirty="0">
              <a:solidFill>
                <a:srgbClr val="CBD5E1"/>
              </a:solidFill>
              <a:latin typeface="Plus Jakarta San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545" y="3136882"/>
            <a:ext cx="5810518" cy="369331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 dirty="0">
                <a:solidFill>
                  <a:srgbClr val="CBD5E1"/>
                </a:solidFill>
                <a:latin typeface="Plus Jakarta Sans"/>
              </a:rPr>
              <a:t>The heart is the invisible root system. If the roots are drinking from functional idols, the tree will continuously produce </a:t>
            </a:r>
            <a:r>
              <a:rPr lang="en-US" sz="2400" b="1" i="0" u="none" dirty="0">
                <a:solidFill>
                  <a:srgbClr val="CBD5E1"/>
                </a:solidFill>
                <a:latin typeface="Plus Jakarta Sans"/>
              </a:rPr>
              <a:t>sinful</a:t>
            </a:r>
            <a:r>
              <a:rPr sz="2400" b="1" i="0" u="none" dirty="0">
                <a:solidFill>
                  <a:srgbClr val="CBD5E1"/>
                </a:solidFill>
                <a:latin typeface="Plus Jakarta Sans"/>
              </a:rPr>
              <a:t> fruit, no matter how hard you prune the exterior</a:t>
            </a:r>
            <a:r>
              <a:rPr lang="en-US" sz="2400" b="1" i="0" u="none" dirty="0">
                <a:solidFill>
                  <a:srgbClr val="CBD5E1"/>
                </a:solidFill>
                <a:latin typeface="Plus Jakarta Sans"/>
              </a:rPr>
              <a:t> (try to change behavior)</a:t>
            </a:r>
            <a:r>
              <a:rPr sz="2400" b="1" i="0" u="none" dirty="0">
                <a:solidFill>
                  <a:srgbClr val="CBD5E1"/>
                </a:solidFill>
                <a:latin typeface="Plus Jakarta Sans"/>
              </a:rPr>
              <a:t>.</a:t>
            </a:r>
            <a:endParaRPr lang="en-US" sz="2400" b="1" i="0" u="none" dirty="0">
              <a:solidFill>
                <a:srgbClr val="CBD5E1"/>
              </a:solidFill>
              <a:latin typeface="Plus Jakarta Sans"/>
            </a:endParaRPr>
          </a:p>
          <a:p>
            <a:pPr algn="l"/>
            <a:endParaRPr lang="en-JO" sz="2400" b="1" dirty="0">
              <a:solidFill>
                <a:srgbClr val="CBD5E1"/>
              </a:solidFill>
              <a:latin typeface="Plus Jakarta Sans"/>
            </a:endParaRPr>
          </a:p>
          <a:p>
            <a:r>
              <a:rPr lang="en-US" sz="2400" b="1" dirty="0">
                <a:solidFill>
                  <a:srgbClr val="CBD5E1"/>
                </a:solidFill>
                <a:latin typeface="Plus Jakarta Sans"/>
              </a:rPr>
              <a:t>In fact, if we try to resolve to just do better—to change outward behavior — we not only will generally fail, but we also will not address the deeper issues.</a:t>
            </a:r>
            <a:endParaRPr sz="2400" b="1" i="0" u="none" dirty="0">
              <a:solidFill>
                <a:srgbClr val="CBD5E1"/>
              </a:solidFill>
              <a:latin typeface="Plus Jakarta Sans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FBF26B-925B-315A-33EB-106726CB5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800" smtClean="0">
                <a:solidFill>
                  <a:schemeClr val="bg1"/>
                </a:solidFill>
              </a:rPr>
              <a:t>6</a:t>
            </a:fld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3281" y="2079260"/>
            <a:ext cx="9391650" cy="24622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4000" i="1" dirty="0">
                <a:solidFill>
                  <a:srgbClr val="CBD5E1"/>
                </a:solidFill>
                <a:latin typeface="Plus Jakarta Sans"/>
              </a:rPr>
              <a:t>An idol is anything that means more to you than God. It is anything good elevated to ultimate status—anything we rely on for security, identity, or value apart from God.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4681" y="1721792"/>
            <a:ext cx="342900" cy="152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150"/>
              </a:lnSpc>
            </a:pPr>
            <a:r>
              <a:rPr sz="9000" b="0" i="1" u="none" dirty="0">
                <a:solidFill>
                  <a:srgbClr val="F59E0B"/>
                </a:solidFill>
                <a:latin typeface="Playfair Display"/>
              </a:rPr>
              <a:t>"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76250"/>
            <a:ext cx="11601450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000" b="1" i="0" u="none" dirty="0">
                <a:solidFill>
                  <a:srgbClr val="F8FAFC"/>
                </a:solidFill>
                <a:latin typeface="Playfair Display"/>
              </a:rPr>
              <a:t>Defining Heart Idols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682E1-E162-2210-E4DD-A86C123D0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>
                <a:solidFill>
                  <a:schemeClr val="bg1"/>
                </a:solidFill>
              </a:rPr>
              <a:t>7</a:t>
            </a:fld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069606"/>
              </p:ext>
            </p:extLst>
          </p:nvPr>
        </p:nvGraphicFramePr>
        <p:xfrm>
          <a:off x="170329" y="2362525"/>
          <a:ext cx="11869272" cy="4463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5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1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2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851">
                <a:tc>
                  <a:txBody>
                    <a:bodyPr/>
                    <a:lstStyle/>
                    <a:p>
                      <a:pPr algn="ctr"/>
                      <a:r>
                        <a:rPr sz="2400" b="1" i="0" u="none" dirty="0">
                          <a:solidFill>
                            <a:schemeClr val="tx1"/>
                          </a:solidFill>
                          <a:latin typeface="Playfair Display"/>
                        </a:rPr>
                        <a:t>Context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9E0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 b="1" i="0" u="none" dirty="0">
                          <a:solidFill>
                            <a:schemeClr val="tx1"/>
                          </a:solidFill>
                          <a:latin typeface="Playfair Display"/>
                        </a:rPr>
                        <a:t>External Object (Surface)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9E0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 b="1" i="0" u="none" dirty="0">
                          <a:solidFill>
                            <a:schemeClr val="tx1"/>
                          </a:solidFill>
                          <a:latin typeface="Playfair Display"/>
                        </a:rPr>
                        <a:t>Heart Idol (Root Motive)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9E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2850">
                <a:tc>
                  <a:txBody>
                    <a:bodyPr/>
                    <a:lstStyle/>
                    <a:p>
                      <a:pPr algn="l"/>
                      <a:r>
                        <a:rPr sz="2800" b="1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Ancient World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Wood, stone, or bronze statues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Control </a:t>
                      </a:r>
                      <a:r>
                        <a:rPr lang="en-US"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(</a:t>
                      </a:r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over weather, rain, and fertility</a:t>
                      </a:r>
                      <a:r>
                        <a:rPr lang="en-US"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), Security/Comfort (harvest), Approval/Acceptance (from god[s])</a:t>
                      </a:r>
                      <a:endParaRPr sz="2800" b="0" i="0" u="none" dirty="0">
                        <a:solidFill>
                          <a:srgbClr val="CBD5E1"/>
                        </a:solidFill>
                        <a:latin typeface="Plus Jakarta Sans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2850">
                <a:tc>
                  <a:txBody>
                    <a:bodyPr/>
                    <a:lstStyle/>
                    <a:p>
                      <a:pPr algn="l"/>
                      <a:r>
                        <a:rPr sz="2800" b="1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Modern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Career title, bank balance, body image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S</a:t>
                      </a:r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ecurity</a:t>
                      </a:r>
                      <a:r>
                        <a:rPr lang="en-US"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/Comfort (life without pain)</a:t>
                      </a:r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, </a:t>
                      </a:r>
                      <a:r>
                        <a:rPr lang="en-US"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Control (over future, appearance, health),</a:t>
                      </a:r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 </a:t>
                      </a:r>
                      <a:r>
                        <a:rPr lang="en-US"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power (reputation, achievements), </a:t>
                      </a:r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and </a:t>
                      </a:r>
                      <a:r>
                        <a:rPr lang="en-US"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approval (status, reputation)</a:t>
                      </a:r>
                      <a:endParaRPr sz="2800" b="0" i="0" u="none" dirty="0">
                        <a:solidFill>
                          <a:srgbClr val="CBD5E1"/>
                        </a:solidFill>
                        <a:latin typeface="Plus Jakarta Sans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2850">
                <a:tc>
                  <a:txBody>
                    <a:bodyPr/>
                    <a:lstStyle/>
                    <a:p>
                      <a:pPr algn="l"/>
                      <a:r>
                        <a:rPr sz="2800" b="1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Religious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Moral perfection, ministry duties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Control (s</a:t>
                      </a:r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elf-righteousness</a:t>
                      </a:r>
                      <a:r>
                        <a:rPr lang="en-US"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)</a:t>
                      </a:r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, </a:t>
                      </a:r>
                      <a:r>
                        <a:rPr lang="en-US"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approval (f</a:t>
                      </a:r>
                      <a:r>
                        <a:rPr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ear of </a:t>
                      </a:r>
                      <a:r>
                        <a:rPr lang="en-US" sz="2800" b="0" i="0" u="none" dirty="0">
                          <a:solidFill>
                            <a:srgbClr val="CBD5E1"/>
                          </a:solidFill>
                          <a:latin typeface="Plus Jakarta Sans"/>
                        </a:rPr>
                        <a:t>man), power (reputation)</a:t>
                      </a:r>
                      <a:endParaRPr sz="2800" b="0" i="0" u="none" dirty="0">
                        <a:solidFill>
                          <a:srgbClr val="CBD5E1"/>
                        </a:solidFill>
                        <a:latin typeface="Plus Jakarta Sans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49943" y="75206"/>
            <a:ext cx="11321143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 i="0" u="none" dirty="0">
                <a:solidFill>
                  <a:srgbClr val="F8FAFC"/>
                </a:solidFill>
                <a:latin typeface="Playfair Display"/>
              </a:rPr>
              <a:t>Surface Gods vs. Heart Idols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E3C9AEFE-25BE-728D-EF6A-B08DBA59A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1" y="795549"/>
            <a:ext cx="1148333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JO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"</a:t>
            </a:r>
            <a:r>
              <a:rPr kumimoji="0" lang="en-JO" altLang="en-JO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Son </a:t>
            </a:r>
            <a:r>
              <a:rPr kumimoji="0" lang="en-JO" altLang="en-JO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of man, these men have taken their idols into their hearts, and set the stumbling block of their iniquity before their faces. Should I indeed let myself be consulted by </a:t>
            </a:r>
            <a:r>
              <a:rPr kumimoji="0" lang="en-JO" altLang="en-JO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them?</a:t>
            </a:r>
            <a:r>
              <a:rPr kumimoji="0" lang="en-US" altLang="en-JO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system-ui"/>
              </a:rPr>
              <a:t>" (</a:t>
            </a:r>
            <a:r>
              <a:rPr lang="en-JO" altLang="en-JO" sz="2800" b="1">
                <a:solidFill>
                  <a:schemeClr val="bg1"/>
                </a:solidFill>
                <a:latin typeface="system-ui"/>
              </a:rPr>
              <a:t>Ezekiel 14:3</a:t>
            </a:r>
            <a:r>
              <a:rPr lang="en-US" altLang="en-JO" sz="2800" b="1" dirty="0">
                <a:solidFill>
                  <a:schemeClr val="bg1"/>
                </a:solidFill>
                <a:latin typeface="system-ui"/>
              </a:rPr>
              <a:t>)</a:t>
            </a:r>
            <a:endParaRPr kumimoji="0" lang="en-JO" altLang="en-JO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928808-8F8A-598E-18F3-011B67A1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000" smtClean="0">
                <a:solidFill>
                  <a:schemeClr val="bg1"/>
                </a:solidFill>
              </a:rPr>
              <a:t>8</a:t>
            </a:fld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C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18906"/>
            <a:ext cx="5429250" cy="200574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1404395"/>
            <a:ext cx="5429250" cy="198140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910012"/>
            <a:ext cx="5429250" cy="2171474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50" y="3910012"/>
            <a:ext cx="5429250" cy="21714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1100" y="1541602"/>
            <a:ext cx="4810601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00" b="1" i="0" u="none">
                <a:solidFill>
                  <a:srgbClr val="F59E0B"/>
                </a:solidFill>
                <a:latin typeface="Playfair Display"/>
              </a:rPr>
              <a:t>Comfort Idol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7725" y="1961832"/>
            <a:ext cx="491490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Core </a:t>
            </a:r>
            <a:r>
              <a:rPr lang="en-US" sz="2800" b="1" i="0" u="none" dirty="0">
                <a:solidFill>
                  <a:srgbClr val="CBD5E1"/>
                </a:solidFill>
                <a:latin typeface="Plus Jakarta Sans"/>
              </a:rPr>
              <a:t>Desire</a:t>
            </a:r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:</a:t>
            </a:r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 Ease, pleasure, stress-free</a:t>
            </a:r>
            <a:r>
              <a:rPr lang="en-US" sz="2800" b="0" i="0" u="none" dirty="0">
                <a:solidFill>
                  <a:srgbClr val="CBD5E1"/>
                </a:solidFill>
                <a:latin typeface="Plus Jakarta Sans"/>
              </a:rPr>
              <a:t> life</a:t>
            </a:r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.</a:t>
            </a:r>
            <a:r>
              <a:rPr sz="2800" dirty="0"/>
              <a:t>
</a:t>
            </a:r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Driving Fear:</a:t>
            </a:r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 Pain, hardship, excessive demands.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53225" y="1527090"/>
            <a:ext cx="4860607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00" b="1" i="0" u="none">
                <a:solidFill>
                  <a:srgbClr val="F59E0B"/>
                </a:solidFill>
                <a:latin typeface="Playfair Display"/>
              </a:rPr>
              <a:t>Approval Idol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67475" y="1947320"/>
            <a:ext cx="491490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Core </a:t>
            </a:r>
            <a:r>
              <a:rPr lang="en-US" sz="2800" b="1" i="0" u="none" dirty="0">
                <a:solidFill>
                  <a:srgbClr val="CBD5E1"/>
                </a:solidFill>
                <a:latin typeface="Plus Jakarta Sans"/>
              </a:rPr>
              <a:t>Desire</a:t>
            </a:r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:</a:t>
            </a:r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 Acceptance, </a:t>
            </a:r>
            <a:r>
              <a:rPr lang="en-US" sz="2800" b="0" i="0" u="none" dirty="0">
                <a:solidFill>
                  <a:srgbClr val="CBD5E1"/>
                </a:solidFill>
                <a:latin typeface="Plus Jakarta Sans"/>
              </a:rPr>
              <a:t>reputation, </a:t>
            </a:r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praise, belonging.</a:t>
            </a:r>
            <a:r>
              <a:rPr sz="2800" dirty="0"/>
              <a:t>
</a:t>
            </a:r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Driving Fear:</a:t>
            </a:r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 Rejection, criticism, conflict.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33475" y="4032707"/>
            <a:ext cx="4860607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00" b="1" i="0" u="none" dirty="0">
                <a:solidFill>
                  <a:srgbClr val="F59E0B"/>
                </a:solidFill>
                <a:latin typeface="Playfair Display"/>
              </a:rPr>
              <a:t>Control Idol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725" y="4452937"/>
            <a:ext cx="491490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Core </a:t>
            </a:r>
            <a:r>
              <a:rPr lang="en-US" sz="2800" b="1" i="0" u="none" dirty="0">
                <a:solidFill>
                  <a:srgbClr val="CBD5E1"/>
                </a:solidFill>
                <a:latin typeface="Plus Jakarta Sans"/>
              </a:rPr>
              <a:t>Desire</a:t>
            </a:r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:</a:t>
            </a:r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 Predictability, absolute order.</a:t>
            </a:r>
            <a:r>
              <a:rPr sz="2800" dirty="0"/>
              <a:t>
</a:t>
            </a:r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Driving Fear:</a:t>
            </a:r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 Uncertainty, chaos, helplessness.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1800" y="4032707"/>
            <a:ext cx="4830603" cy="43088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800" b="1" i="0" u="none">
                <a:solidFill>
                  <a:srgbClr val="F59E0B"/>
                </a:solidFill>
                <a:latin typeface="Playfair Display"/>
              </a:rPr>
              <a:t>Power Idol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67475" y="4452937"/>
            <a:ext cx="491490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Core </a:t>
            </a:r>
            <a:r>
              <a:rPr lang="en-US" sz="2800" b="1" i="0" u="none" dirty="0">
                <a:solidFill>
                  <a:srgbClr val="CBD5E1"/>
                </a:solidFill>
                <a:latin typeface="Plus Jakarta Sans"/>
              </a:rPr>
              <a:t>Desire</a:t>
            </a:r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:</a:t>
            </a:r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 Influence, dominance, success.</a:t>
            </a:r>
            <a:r>
              <a:rPr sz="2800" dirty="0"/>
              <a:t>
</a:t>
            </a:r>
            <a:r>
              <a:rPr sz="2800" b="1" i="0" u="none" dirty="0">
                <a:solidFill>
                  <a:srgbClr val="CBD5E1"/>
                </a:solidFill>
                <a:latin typeface="Plus Jakarta Sans"/>
              </a:rPr>
              <a:t>Driving Fear:</a:t>
            </a:r>
            <a:r>
              <a:rPr sz="2800" b="0" i="0" u="none" dirty="0">
                <a:solidFill>
                  <a:srgbClr val="CBD5E1"/>
                </a:solidFill>
                <a:latin typeface="Plus Jakarta Sans"/>
              </a:rPr>
              <a:t> Humiliation, weakness, insignificance.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725" y="1661794"/>
            <a:ext cx="238125" cy="1905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7475" y="1647282"/>
            <a:ext cx="190500" cy="1905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4152900"/>
            <a:ext cx="190500" cy="1905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4152900"/>
            <a:ext cx="219075" cy="1905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71500" y="476250"/>
            <a:ext cx="11170557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000" b="1" i="0" u="none" dirty="0">
                <a:solidFill>
                  <a:srgbClr val="F8FAFC"/>
                </a:solidFill>
                <a:latin typeface="Playfair Display"/>
              </a:rPr>
              <a:t>The Four Core Heart Idols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2A35E1EF-1C1C-C362-152A-762303285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z="2400" smtClean="0">
                <a:solidFill>
                  <a:schemeClr val="bg1"/>
                </a:solidFill>
              </a:rPr>
              <a:t>9</a:t>
            </a:fld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E5A4598C-BA0A-405A-8E4C-72A78343DAF7}:4301"/>
  <p:tag name="GENSWF_ADVANCE_TIME" val="0.001"/>
  <p:tag name="ISPRING_SLIDE_ID_2" val="{F14BE29A-A4C0-4117-8C57-CCDB45511B5E}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826F61"/>
      </a:accent1>
      <a:accent2>
        <a:srgbClr val="A19C7F"/>
      </a:accent2>
      <a:accent3>
        <a:srgbClr val="9AA489"/>
      </a:accent3>
      <a:accent4>
        <a:srgbClr val="7C938B"/>
      </a:accent4>
      <a:accent5>
        <a:srgbClr val="7C7D92"/>
      </a:accent5>
      <a:accent6>
        <a:srgbClr val="897376"/>
      </a:accent6>
      <a:hlink>
        <a:srgbClr val="D29B73"/>
      </a:hlink>
      <a:folHlink>
        <a:srgbClr val="F4C5A4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FF747C5C-A8E8-4833-9E55-3D08FE4E487A}"/>
    </a:ext>
  </a:extLst>
</a:theme>
</file>

<file path=ppt/theme/theme3.xml><?xml version="1.0" encoding="utf-8"?>
<a:theme xmlns:a="http://schemas.openxmlformats.org/drawingml/2006/main" name="Orbit">
  <a:themeElements>
    <a:clrScheme name="Orbit 10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333CC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ADE2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11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10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3333CC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ADE2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1463</Words>
  <Application>Microsoft Macintosh PowerPoint</Application>
  <PresentationFormat>Widescreen</PresentationFormat>
  <Paragraphs>133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ＭＳ Ｐゴシック</vt:lpstr>
      <vt:lpstr>Plus Jakarta Sans</vt:lpstr>
      <vt:lpstr>Plus Jakarta Sans Medium</vt:lpstr>
      <vt:lpstr>system-ui</vt:lpstr>
      <vt:lpstr>Aptos</vt:lpstr>
      <vt:lpstr>Arial</vt:lpstr>
      <vt:lpstr>Calibri</vt:lpstr>
      <vt:lpstr>Calisto MT</vt:lpstr>
      <vt:lpstr>Courier New</vt:lpstr>
      <vt:lpstr>Playfair Display</vt:lpstr>
      <vt:lpstr>Times New Roman</vt:lpstr>
      <vt:lpstr>Wingdings</vt:lpstr>
      <vt:lpstr>Wingdings 2</vt:lpstr>
      <vt:lpstr>Office Theme</vt:lpstr>
      <vt:lpstr>Slate</vt:lpstr>
      <vt:lpstr>Orbit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 Preaching link at BibleStudyDownloads.org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Rick Griffith</cp:lastModifiedBy>
  <cp:revision>26</cp:revision>
  <dcterms:created xsi:type="dcterms:W3CDTF">2013-01-27T09:14:16Z</dcterms:created>
  <dcterms:modified xsi:type="dcterms:W3CDTF">2026-08-06T14:46:03Z</dcterms:modified>
  <cp:category/>
</cp:coreProperties>
</file>