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theme/theme2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theme/theme3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3.xml" ContentType="application/vnd.openxmlformats-officedocument.themeOverride+xml"/>
  <Override PartName="/ppt/notesSlides/notesSlide61.xml" ContentType="application/vnd.openxmlformats-officedocument.presentationml.notesSlide+xml"/>
  <Override PartName="/ppt/theme/themeOverride4.xml" ContentType="application/vnd.openxmlformats-officedocument.themeOverride+xml"/>
  <Override PartName="/ppt/notesSlides/notesSlide62.xml" ContentType="application/vnd.openxmlformats-officedocument.presentationml.notesSlide+xml"/>
  <Override PartName="/ppt/theme/themeOverride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7" r:id="rId2"/>
    <p:sldMasterId id="2147483662" r:id="rId3"/>
    <p:sldMasterId id="2147483655" r:id="rId4"/>
    <p:sldMasterId id="2147487764" r:id="rId5"/>
    <p:sldMasterId id="2147489218" r:id="rId6"/>
    <p:sldMasterId id="2147494409" r:id="rId7"/>
    <p:sldMasterId id="2147502355" r:id="rId8"/>
    <p:sldMasterId id="2147502367" r:id="rId9"/>
    <p:sldMasterId id="2147502462" r:id="rId10"/>
    <p:sldMasterId id="2147502528" r:id="rId11"/>
    <p:sldMasterId id="2147502560" r:id="rId12"/>
    <p:sldMasterId id="2147502576" r:id="rId13"/>
    <p:sldMasterId id="2147502600" r:id="rId14"/>
    <p:sldMasterId id="2147502682" r:id="rId15"/>
    <p:sldMasterId id="2147502798" r:id="rId16"/>
    <p:sldMasterId id="2147502800" r:id="rId17"/>
    <p:sldMasterId id="2147502828" r:id="rId18"/>
    <p:sldMasterId id="2147502840" r:id="rId19"/>
    <p:sldMasterId id="2147502852" r:id="rId20"/>
    <p:sldMasterId id="2147502864" r:id="rId21"/>
    <p:sldMasterId id="2147502902" r:id="rId22"/>
    <p:sldMasterId id="2147502914" r:id="rId23"/>
    <p:sldMasterId id="2147502928" r:id="rId24"/>
    <p:sldMasterId id="2147502940" r:id="rId25"/>
    <p:sldMasterId id="2147502954" r:id="rId26"/>
    <p:sldMasterId id="2147502956" r:id="rId27"/>
    <p:sldMasterId id="2147502982" r:id="rId28"/>
    <p:sldMasterId id="2147502993" r:id="rId29"/>
    <p:sldMasterId id="2147502996" r:id="rId30"/>
    <p:sldMasterId id="2147503009" r:id="rId31"/>
    <p:sldMasterId id="2147503011" r:id="rId32"/>
  </p:sldMasterIdLst>
  <p:notesMasterIdLst>
    <p:notesMasterId r:id="rId125"/>
  </p:notesMasterIdLst>
  <p:handoutMasterIdLst>
    <p:handoutMasterId r:id="rId126"/>
  </p:handoutMasterIdLst>
  <p:sldIdLst>
    <p:sldId id="5453" r:id="rId33"/>
    <p:sldId id="5456" r:id="rId34"/>
    <p:sldId id="433" r:id="rId35"/>
    <p:sldId id="2289" r:id="rId36"/>
    <p:sldId id="5457" r:id="rId37"/>
    <p:sldId id="674" r:id="rId38"/>
    <p:sldId id="5476" r:id="rId39"/>
    <p:sldId id="5209" r:id="rId40"/>
    <p:sldId id="5459" r:id="rId41"/>
    <p:sldId id="5458" r:id="rId42"/>
    <p:sldId id="432" r:id="rId43"/>
    <p:sldId id="388" r:id="rId44"/>
    <p:sldId id="5475" r:id="rId45"/>
    <p:sldId id="5268" r:id="rId46"/>
    <p:sldId id="5270" r:id="rId47"/>
    <p:sldId id="305" r:id="rId48"/>
    <p:sldId id="612" r:id="rId49"/>
    <p:sldId id="4657" r:id="rId50"/>
    <p:sldId id="525" r:id="rId51"/>
    <p:sldId id="4690" r:id="rId52"/>
    <p:sldId id="4681" r:id="rId53"/>
    <p:sldId id="5464" r:id="rId54"/>
    <p:sldId id="5469" r:id="rId55"/>
    <p:sldId id="310" r:id="rId56"/>
    <p:sldId id="589" r:id="rId57"/>
    <p:sldId id="288" r:id="rId58"/>
    <p:sldId id="619" r:id="rId59"/>
    <p:sldId id="527" r:id="rId60"/>
    <p:sldId id="555" r:id="rId61"/>
    <p:sldId id="556" r:id="rId62"/>
    <p:sldId id="551" r:id="rId63"/>
    <p:sldId id="564" r:id="rId64"/>
    <p:sldId id="553" r:id="rId65"/>
    <p:sldId id="590" r:id="rId66"/>
    <p:sldId id="565" r:id="rId67"/>
    <p:sldId id="567" r:id="rId68"/>
    <p:sldId id="591" r:id="rId69"/>
    <p:sldId id="570" r:id="rId70"/>
    <p:sldId id="873" r:id="rId71"/>
    <p:sldId id="592" r:id="rId72"/>
    <p:sldId id="622" r:id="rId73"/>
    <p:sldId id="623" r:id="rId74"/>
    <p:sldId id="621" r:id="rId75"/>
    <p:sldId id="5478" r:id="rId76"/>
    <p:sldId id="307" r:id="rId77"/>
    <p:sldId id="331" r:id="rId78"/>
    <p:sldId id="5452" r:id="rId79"/>
    <p:sldId id="5467" r:id="rId80"/>
    <p:sldId id="4502" r:id="rId81"/>
    <p:sldId id="1193" r:id="rId82"/>
    <p:sldId id="5470" r:id="rId83"/>
    <p:sldId id="5460" r:id="rId84"/>
    <p:sldId id="870" r:id="rId85"/>
    <p:sldId id="593" r:id="rId86"/>
    <p:sldId id="868" r:id="rId87"/>
    <p:sldId id="594" r:id="rId88"/>
    <p:sldId id="628" r:id="rId89"/>
    <p:sldId id="595" r:id="rId90"/>
    <p:sldId id="575" r:id="rId91"/>
    <p:sldId id="577" r:id="rId92"/>
    <p:sldId id="579" r:id="rId93"/>
    <p:sldId id="508" r:id="rId94"/>
    <p:sldId id="507" r:id="rId95"/>
    <p:sldId id="312" r:id="rId96"/>
    <p:sldId id="522" r:id="rId97"/>
    <p:sldId id="290" r:id="rId98"/>
    <p:sldId id="291" r:id="rId99"/>
    <p:sldId id="318" r:id="rId100"/>
    <p:sldId id="503" r:id="rId101"/>
    <p:sldId id="504" r:id="rId102"/>
    <p:sldId id="505" r:id="rId103"/>
    <p:sldId id="441" r:id="rId104"/>
    <p:sldId id="471" r:id="rId105"/>
    <p:sldId id="472" r:id="rId106"/>
    <p:sldId id="4025" r:id="rId107"/>
    <p:sldId id="346" r:id="rId108"/>
    <p:sldId id="5466" r:id="rId109"/>
    <p:sldId id="5465" r:id="rId110"/>
    <p:sldId id="5471" r:id="rId111"/>
    <p:sldId id="5461" r:id="rId112"/>
    <p:sldId id="596" r:id="rId113"/>
    <p:sldId id="5463" r:id="rId114"/>
    <p:sldId id="853" r:id="rId115"/>
    <p:sldId id="304" r:id="rId116"/>
    <p:sldId id="5468" r:id="rId117"/>
    <p:sldId id="438" r:id="rId118"/>
    <p:sldId id="5472" r:id="rId119"/>
    <p:sldId id="5473" r:id="rId120"/>
    <p:sldId id="5477" r:id="rId121"/>
    <p:sldId id="434" r:id="rId122"/>
    <p:sldId id="415" r:id="rId123"/>
    <p:sldId id="416" r:id="rId1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5453"/>
            <p14:sldId id="5456"/>
            <p14:sldId id="433"/>
            <p14:sldId id="2289"/>
            <p14:sldId id="5457"/>
            <p14:sldId id="674"/>
            <p14:sldId id="5476"/>
            <p14:sldId id="5209"/>
            <p14:sldId id="5459"/>
            <p14:sldId id="5458"/>
            <p14:sldId id="432"/>
            <p14:sldId id="388"/>
            <p14:sldId id="5475"/>
            <p14:sldId id="5268"/>
            <p14:sldId id="5270"/>
            <p14:sldId id="305"/>
            <p14:sldId id="612"/>
            <p14:sldId id="4657"/>
            <p14:sldId id="525"/>
            <p14:sldId id="4690"/>
            <p14:sldId id="4681"/>
            <p14:sldId id="5464"/>
            <p14:sldId id="5469"/>
            <p14:sldId id="310"/>
            <p14:sldId id="589"/>
            <p14:sldId id="288"/>
            <p14:sldId id="619"/>
            <p14:sldId id="527"/>
            <p14:sldId id="555"/>
            <p14:sldId id="556"/>
            <p14:sldId id="551"/>
            <p14:sldId id="564"/>
            <p14:sldId id="553"/>
            <p14:sldId id="590"/>
            <p14:sldId id="565"/>
            <p14:sldId id="567"/>
            <p14:sldId id="591"/>
            <p14:sldId id="570"/>
            <p14:sldId id="873"/>
            <p14:sldId id="592"/>
            <p14:sldId id="622"/>
            <p14:sldId id="623"/>
            <p14:sldId id="621"/>
            <p14:sldId id="5478"/>
            <p14:sldId id="307"/>
            <p14:sldId id="331"/>
            <p14:sldId id="5452"/>
            <p14:sldId id="5467"/>
            <p14:sldId id="4502"/>
            <p14:sldId id="1193"/>
            <p14:sldId id="5470"/>
            <p14:sldId id="5460"/>
            <p14:sldId id="870"/>
            <p14:sldId id="593"/>
            <p14:sldId id="868"/>
            <p14:sldId id="594"/>
            <p14:sldId id="628"/>
            <p14:sldId id="595"/>
            <p14:sldId id="575"/>
            <p14:sldId id="577"/>
            <p14:sldId id="579"/>
            <p14:sldId id="508"/>
            <p14:sldId id="507"/>
            <p14:sldId id="312"/>
            <p14:sldId id="522"/>
            <p14:sldId id="290"/>
            <p14:sldId id="291"/>
            <p14:sldId id="318"/>
            <p14:sldId id="503"/>
            <p14:sldId id="504"/>
            <p14:sldId id="505"/>
            <p14:sldId id="441"/>
            <p14:sldId id="471"/>
            <p14:sldId id="472"/>
            <p14:sldId id="4025"/>
            <p14:sldId id="346"/>
            <p14:sldId id="5466"/>
            <p14:sldId id="5465"/>
            <p14:sldId id="5471"/>
            <p14:sldId id="5461"/>
            <p14:sldId id="596"/>
            <p14:sldId id="5463"/>
            <p14:sldId id="853"/>
            <p14:sldId id="304"/>
            <p14:sldId id="5468"/>
            <p14:sldId id="438"/>
          </p14:sldIdLst>
        </p14:section>
        <p14:section name="Conclusion" id="{8DB54D57-DD72-DB4B-85D9-5D1A2F2B9B90}">
          <p14:sldIdLst>
            <p14:sldId id="5472"/>
            <p14:sldId id="5473"/>
            <p14:sldId id="5477"/>
            <p14:sldId id="434"/>
            <p14:sldId id="415"/>
            <p14:sldId id="4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57D81B"/>
    <a:srgbClr val="76140C"/>
    <a:srgbClr val="5C3F21"/>
    <a:srgbClr val="000000"/>
    <a:srgbClr val="E9BAFC"/>
    <a:srgbClr val="77EB8A"/>
    <a:srgbClr val="73D993"/>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9" autoAdjust="0"/>
    <p:restoredTop sz="40760" autoAdjust="0"/>
  </p:normalViewPr>
  <p:slideViewPr>
    <p:cSldViewPr>
      <p:cViewPr varScale="1">
        <p:scale>
          <a:sx n="59" d="100"/>
          <a:sy n="59" d="100"/>
        </p:scale>
        <p:origin x="1240" y="192"/>
      </p:cViewPr>
      <p:guideLst>
        <p:guide orient="horz" pos="2160"/>
        <p:guide pos="2880"/>
      </p:guideLst>
    </p:cSldViewPr>
  </p:slideViewPr>
  <p:outlineViewPr>
    <p:cViewPr>
      <p:scale>
        <a:sx n="33" d="100"/>
        <a:sy n="33" d="100"/>
      </p:scale>
      <p:origin x="0" y="-34768"/>
    </p:cViewPr>
  </p:outlineViewPr>
  <p:notesTextViewPr>
    <p:cViewPr>
      <p:scale>
        <a:sx n="170" d="100"/>
        <a:sy n="170" d="100"/>
      </p:scale>
      <p:origin x="0" y="0"/>
    </p:cViewPr>
  </p:notesTextViewPr>
  <p:sorterViewPr>
    <p:cViewPr>
      <p:scale>
        <a:sx n="90" d="100"/>
        <a:sy n="90" d="100"/>
      </p:scale>
      <p:origin x="0" y="16960"/>
    </p:cViewPr>
  </p:sorterViewPr>
  <p:notesViewPr>
    <p:cSldViewPr>
      <p:cViewPr varScale="1">
        <p:scale>
          <a:sx n="114" d="100"/>
          <a:sy n="114" d="100"/>
        </p:scale>
        <p:origin x="3080"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12" Type="http://schemas.openxmlformats.org/officeDocument/2006/relationships/slide" Target="slides/slide80.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theme" Target="theme/theme1.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Rot="1" noChangeAspect="1" noChangeArrowheads="1" noTextEdit="1"/>
          </p:cNvSpPr>
          <p:nvPr>
            <p:ph type="sldImg"/>
          </p:nvPr>
        </p:nvSpPr>
        <p:spPr>
          <a:xfrm>
            <a:off x="1150938" y="692150"/>
            <a:ext cx="4556125" cy="3416300"/>
          </a:xfrm>
          <a:ln/>
        </p:spPr>
      </p:sp>
      <p:sp>
        <p:nvSpPr>
          <p:cNvPr id="4894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Then, in the terrible onslaught of 586 BC, JUDAH, herself, </a:t>
            </a:r>
          </a:p>
          <a:p>
            <a:r>
              <a:rPr lang="en-US" b="0" dirty="0">
                <a:latin typeface="Times" charset="0"/>
                <a:ea typeface="ＭＳ Ｐゴシック" charset="0"/>
                <a:cs typeface="ＭＳ Ｐゴシック" charset="0"/>
              </a:rPr>
              <a:t>////	faces the invasion of the BABYLONIANS under King Nebuchadnezzar.  All of Jerusalem -- including SOLOMON</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great Temple -- is completely destroyed by the Babylonians.  This is that second and important specific date to remember…586 B.C.</a:t>
            </a:r>
          </a:p>
          <a:p>
            <a:r>
              <a:rPr lang="en-US" b="0" dirty="0">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BC601-9C9A-CB41-BC6F-E816398FF4A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602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931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F5899-97BE-9844-A2BE-0109F873186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God’s promise to Abraham remained for a place to live for offspring, a king to rule, and blessing with all people.</a:t>
            </a:r>
          </a:p>
          <a:p>
            <a:pPr eaLnBrk="1" hangingPunct="1"/>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36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r>
              <a:rPr lang="en-US" sz="1100" baseline="0" dirty="0">
                <a:latin typeface="Arial"/>
                <a:cs typeface="Arial"/>
              </a:rPr>
              <a:t>———————</a:t>
            </a:r>
          </a:p>
          <a:p>
            <a:r>
              <a:rPr lang="en-US" sz="1100" baseline="0" dirty="0">
                <a:latin typeface="Arial"/>
                <a:cs typeface="Arial"/>
              </a:rPr>
              <a:t>OS-05-Deuteronomy-243</a:t>
            </a:r>
          </a:p>
          <a:p>
            <a:r>
              <a:rPr lang="en-US" sz="1100" baseline="0" dirty="0">
                <a:latin typeface="Arial"/>
                <a:cs typeface="Arial"/>
              </a:rPr>
              <a:t>OS-12-2 Kings-98</a:t>
            </a:r>
            <a:endParaRPr lang="en-US" sz="1100" b="0" dirty="0">
              <a:solidFill>
                <a:schemeClr val="tx1"/>
              </a:solidFill>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His promise to David of his line forever was still valid through their king living among them.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though the king was in exile, he wasn't in prison by himself! Judah's King Jehoiachin fathered SEVEN sons! God was preserving the line of David, just as he said he would until that line came to Jesus.</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______</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Zedekiah.</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Descendants of Jehoiachin</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3:17    The sons of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Jehoiachin,</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Malkiram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Pedaiah,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Shenazzar</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Jekamiah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Hoshama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Nedabiah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 sons of Zerubbabel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Meshullam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Hananiah. (Their sister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Shelomith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20  His five other sons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Hashubah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Ohel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Berekiah,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Hasadiah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Jushab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-hesed.</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3:21    The sons of Hananiah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Pelatiah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Obadiah. Obadiah’s son was Shecaniah.</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Hattush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Igal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Bariah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Neariah,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Shaphat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—six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3:23    The sons of Neariah were Elioenai,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Hizkiah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Azrikam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—three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3:24    The sons of Elioenai were Hodaviah,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Eliashib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Akkub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Johanan,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Delaiah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Anani—seven in all.</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OS-12-2Kings-231</a:t>
            </a:r>
          </a:p>
          <a:p>
            <a:r>
              <a:rPr lang="en-US" dirty="0">
                <a:latin typeface="Arial" panose="020B0604020202020204" pitchFamily="34" charset="0"/>
                <a:cs typeface="Arial" panose="020B0604020202020204" pitchFamily="34"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Davidic line actually is recorded in 1 Chronicles for nine generations to the end of OT history. God promised David an eternal dynasty never to be wiped out, so we see if continue here until Matthew 1 and Luke 3 continue it further to Jesus.</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2. DESCENDANTS OF SOLOMON (3:10-24)</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3:10-24</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This list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Solomon’s</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descendants is in effect a list of Judah’s kings from Solomon through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Zedekiah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(vv. 10-16) and their exilic and postexilic continuation (vv. 17-24). Athaliah, the queen who ruled between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Ahaziah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Joash,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not mentioned (v. 11). That is because she was only a political usurper and was not in the true dynastic succession (cf. 2 Kings 11). Of the sons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Josiah, Johanan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otherwise unknown. He cannot be Jehoahaz (2 Kings 23:31) because Jehoahaz was [Vol. 1, p. 595] younger than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Jehoiakim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2 Kings 23:36). This means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Shallum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identical to Jehoahaz who, though the next-to-youngest son of Josiah, preceded his brothers on the throne (cf. Jer. 22:11-12).</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remainder of the succession followed by the chronicler is Jeconiah (Heb.; cf. NIV marg. of 1 Chron. 3:16; also known as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Jehoiachin;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v. 17 and 2 Kings 24:8, and Coniah, Jer. 22:24, marg.). Then came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Pedaiah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3:18),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Zerubbabel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Hananiah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Shecaniah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21),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22),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Elioenai</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23),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Hodaviah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24).</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Three difficulties here must be addressed. First, Zerubbabel (v. 19) is elsewhere called the son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Shealtiel,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(Matt. 1:13). Luke, viewing it through Nathan, said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Rhesa</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had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six</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sons but listed only five names” (Eugene Merrill, “1 Chronicles,” in </a:t>
            </a:r>
            <a:r>
              <a:rPr lang="en-US" sz="1200" i="1" kern="1200" dirty="0">
                <a:solidFill>
                  <a:schemeClr val="tx1"/>
                </a:solidFill>
                <a:effectLst/>
                <a:latin typeface="Arial" panose="020B0604020202020204" pitchFamily="34" charset="0"/>
                <a:ea typeface="ＭＳ Ｐゴシック" charset="-128"/>
                <a:cs typeface="Arial" panose="020B0604020202020204" pitchFamily="34" charset="0"/>
              </a:rPr>
              <a:t>The Bible Knowledge Commentary</a:t>
            </a:r>
            <a:r>
              <a:rPr lang="en-US" sz="1200" i="0" kern="1200" dirty="0">
                <a:solidFill>
                  <a:schemeClr val="tx1"/>
                </a:solidFill>
                <a:effectLst/>
                <a:latin typeface="Arial" panose="020B0604020202020204" pitchFamily="34" charset="0"/>
                <a:ea typeface="ＭＳ Ｐゴシック" charset="-128"/>
                <a:cs typeface="Arial" panose="020B0604020202020204" pitchFamily="34" charset="0"/>
              </a:rPr>
              <a:t> [Wheaton, IL: Victor, 1985], 1:594-95).</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Arial" panose="020B0604020202020204" pitchFamily="34" charset="0"/>
                <a:ea typeface="ＭＳ Ｐゴシック" charset="0"/>
                <a:cs typeface="Arial" panose="020B0604020202020204" pitchFamily="34" charset="0"/>
              </a:rPr>
              <a:t>Most of us have heard a lot about the various periods ahead but the one least studied is the Millennium.</a:t>
            </a:r>
          </a:p>
          <a:p>
            <a:r>
              <a:rPr lang="en-US" dirty="0">
                <a:latin typeface="Arial" panose="020B0604020202020204" pitchFamily="34" charset="0"/>
                <a:ea typeface="ＭＳ Ｐゴシック" charset="0"/>
                <a:cs typeface="Arial" panose="020B0604020202020204" pitchFamily="34" charset="0"/>
              </a:rPr>
              <a:t>________</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p:txBody>
      </p:sp>
    </p:spTree>
    <p:extLst>
      <p:ext uri="{BB962C8B-B14F-4D97-AF65-F5344CB8AC3E}">
        <p14:creationId xmlns:p14="http://schemas.microsoft.com/office/powerpoint/2010/main" val="327902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CF21D-A5E0-F642-826C-4FC7A3F50F11}" type="slidenum">
              <a:rPr lang="en-US" sz="1200"/>
              <a:pPr/>
              <a:t>26</a:t>
            </a:fld>
            <a:endParaRPr lang="en-US" sz="1200"/>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Ezekiel's temple will be like the first two temples in that it will be surrounded by both inner and outer courts, although the height of the gates is not given and thus is left to the imagination.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9C22C9-2AEF-CA4A-A5E4-9F4F38543CD3}" type="slidenum">
              <a:rPr lang="en-US" sz="1200"/>
              <a:pPr/>
              <a:t>27</a:t>
            </a:fld>
            <a:endParaRPr lang="en-US" sz="1200"/>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28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40:3-12. The Outer East Gate</a:t>
            </a:r>
          </a:p>
          <a:p>
            <a:r>
              <a:rPr lang="en-US"/>
              <a:t>See Picture #2. An angel with a measuring rod and a flax cord standing by the border wall outside the outer east gate.</a:t>
            </a:r>
          </a:p>
          <a:p>
            <a:r>
              <a:rPr lang="en-US"/>
              <a:t>After seeing the mountain, the next thing Ezekiel saw as he got close to the temple compound was an angel standing by a wall. Ezekiel 40:3-5, </a:t>
            </a:r>
            <a:r>
              <a:rPr lang="ru-RU"/>
              <a:t>"</a:t>
            </a:r>
            <a:r>
              <a:rPr lang="en-US"/>
              <a:t>He brought me thither, and, behold, there was a man, whose appearance was like the appearance of brass.</a:t>
            </a:r>
            <a:r>
              <a:rPr lang="ru-RU"/>
              <a:t>"</a:t>
            </a:r>
            <a:r>
              <a:rPr lang="en-US"/>
              <a:t> That means he was an angel. He looked like a man, but he was shining brightly. Most angels don</a:t>
            </a:r>
            <a:r>
              <a:rPr lang="uk-UA"/>
              <a:t>'</a:t>
            </a:r>
            <a:r>
              <a:rPr lang="en-US"/>
              <a:t>t have wings, or they wouldn</a:t>
            </a:r>
            <a:r>
              <a:rPr lang="uk-UA"/>
              <a:t>'</a:t>
            </a:r>
            <a:r>
              <a:rPr lang="en-US"/>
              <a:t>t look like men. Only cherubim and seraphim have wings.</a:t>
            </a:r>
          </a:p>
          <a:p>
            <a:r>
              <a:rPr lang="en-US"/>
              <a:t>He had, </a:t>
            </a:r>
            <a:r>
              <a:rPr lang="ru-RU"/>
              <a:t>"</a:t>
            </a:r>
            <a:r>
              <a:rPr lang="en-US"/>
              <a:t>a line of flax in his hand,</a:t>
            </a:r>
            <a:r>
              <a:rPr lang="ru-RU"/>
              <a:t>"</a:t>
            </a:r>
            <a:r>
              <a:rPr lang="en-US"/>
              <a:t> which was for measuring long distances, </a:t>
            </a:r>
            <a:r>
              <a:rPr lang="ru-RU"/>
              <a:t>"</a:t>
            </a:r>
            <a:r>
              <a:rPr lang="en-US"/>
              <a:t>and a measuring reed,</a:t>
            </a:r>
            <a:r>
              <a:rPr lang="ru-RU"/>
              <a:t>"</a:t>
            </a:r>
            <a:r>
              <a:rPr lang="en-US"/>
              <a:t> which was for measuring short distances. </a:t>
            </a:r>
            <a:r>
              <a:rPr lang="ru-RU"/>
              <a:t>"</a:t>
            </a:r>
            <a:r>
              <a:rPr lang="en-US"/>
              <a:t>And he stood in the gate, ... and behold a wall on the outside of the house round about, and in the man</a:t>
            </a:r>
            <a:r>
              <a:rPr lang="uk-UA"/>
              <a:t>'</a:t>
            </a:r>
            <a:r>
              <a:rPr lang="en-US"/>
              <a:t>s hand a measuring reed of six cubits long by the cubit and an hand breadth.</a:t>
            </a:r>
            <a:r>
              <a:rPr lang="ru-RU"/>
              <a:t>"</a:t>
            </a:r>
            <a:r>
              <a:rPr lang="en-US"/>
              <a:t> There were three kinds of cubits in Israel during that time, a short, medium, and a long cubit. The short cubit was about 15</a:t>
            </a:r>
            <a:r>
              <a:rPr lang="ru-RU"/>
              <a:t>"</a:t>
            </a:r>
            <a:r>
              <a:rPr lang="en-US"/>
              <a:t>, the medium cubit was a short cubit plus one handbreadth, or about 18</a:t>
            </a:r>
            <a:r>
              <a:rPr lang="ru-RU"/>
              <a:t>"</a:t>
            </a:r>
            <a:r>
              <a:rPr lang="en-US"/>
              <a:t>, and the long cubit was a medium cubit plus one handbreadth, or about 21</a:t>
            </a:r>
            <a:r>
              <a:rPr lang="ru-RU"/>
              <a:t>"</a:t>
            </a:r>
            <a:r>
              <a:rPr lang="en-US"/>
              <a:t>. If the medium cubit was the most commonly-used cubit, then the measuring stick the angel had was probably of long cubits, which was the medium cubit </a:t>
            </a:r>
            <a:r>
              <a:rPr lang="ru-RU"/>
              <a:t>"</a:t>
            </a:r>
            <a:r>
              <a:rPr lang="en-US"/>
              <a:t>and an hand breadth,</a:t>
            </a:r>
            <a:r>
              <a:rPr lang="ru-RU"/>
              <a:t>"</a:t>
            </a:r>
            <a:r>
              <a:rPr lang="en-US"/>
              <a:t> Ez40:5. So to get a general idea how long things are as we go through this tour, just multiply the cubits by 2; each long cubit equals almost two feet. </a:t>
            </a:r>
          </a:p>
          <a:p>
            <a:r>
              <a:rPr lang="en-US"/>
              <a:t>Ezekiel 40:5, </a:t>
            </a:r>
            <a:r>
              <a:rPr lang="ru-RU"/>
              <a:t>"</a:t>
            </a:r>
            <a:r>
              <a:rPr lang="en-US"/>
              <a:t>So he measured the breadth of the building, one reed,</a:t>
            </a:r>
            <a:r>
              <a:rPr lang="ru-RU"/>
              <a:t>"</a:t>
            </a:r>
            <a:r>
              <a:rPr lang="en-US"/>
              <a:t> see the 6-cubit rod lying on the ground, </a:t>
            </a:r>
            <a:r>
              <a:rPr lang="ru-RU"/>
              <a:t>"</a:t>
            </a:r>
            <a:r>
              <a:rPr lang="en-US"/>
              <a:t>and the height one reed,</a:t>
            </a:r>
            <a:r>
              <a:rPr lang="ru-RU"/>
              <a:t>"</a:t>
            </a:r>
            <a:r>
              <a:rPr lang="en-US"/>
              <a:t> see the vertical 6-cubit rod against the front of the wall. </a:t>
            </a:r>
            <a:r>
              <a:rPr lang="uk-UA"/>
              <a:t>'</a:t>
            </a:r>
            <a:r>
              <a:rPr lang="en-US"/>
              <a:t>Building</a:t>
            </a:r>
            <a:r>
              <a:rPr lang="uk-UA"/>
              <a:t>'</a:t>
            </a:r>
            <a:r>
              <a:rPr lang="en-US"/>
              <a:t> in verse 5 means something built, including a wall. It doesn</a:t>
            </a:r>
            <a:r>
              <a:rPr lang="uk-UA"/>
              <a:t>'</a:t>
            </a:r>
            <a:r>
              <a:rPr lang="en-US"/>
              <a:t>t have to have a room and a roof.</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29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 The threshold of the outer east gate. We are outside the temple compound, approaching it from the east, and facing west. There are 7 stairs leading up to the gate, though they are not all visible at the bottom of the picture.</a:t>
            </a:r>
          </a:p>
          <a:p>
            <a:r>
              <a:rPr lang="en-US" dirty="0">
                <a:latin typeface="Arial" panose="020B0604020202020204" pitchFamily="34" charset="0"/>
                <a:cs typeface="Arial" panose="020B0604020202020204" pitchFamily="34" charset="0"/>
              </a:rPr>
              <a:t>The angel moves from the low border wall to the outer east gate of the temple compound.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came he unto the gate which </a:t>
            </a:r>
            <a:r>
              <a:rPr lang="en-US" dirty="0" err="1">
                <a:latin typeface="Arial" panose="020B0604020202020204" pitchFamily="34" charset="0"/>
                <a:cs typeface="Arial" panose="020B0604020202020204" pitchFamily="34" charset="0"/>
              </a:rPr>
              <a:t>looketh</a:t>
            </a:r>
            <a:r>
              <a:rPr lang="en-US" dirty="0">
                <a:latin typeface="Arial" panose="020B0604020202020204" pitchFamily="34" charset="0"/>
                <a:cs typeface="Arial" panose="020B0604020202020204" pitchFamily="34" charset="0"/>
              </a:rPr>
              <a:t> toward the east, and went up the stairs thereof, and measured the threshold of the gate, which was one reed broad; and the other threshold of the gate, which was one reed broad,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Ez40:6. Although 40:3 said that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he stood in the gate,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must have been standing at the low wall just outside the gate that we just looked at, because only now the angel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came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the gate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went up the stairs.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Notice there are stairs, but no porch, here on the outside of the gate.</a:t>
            </a:r>
          </a:p>
          <a:p>
            <a:r>
              <a:rPr lang="en-US" dirty="0">
                <a:latin typeface="Arial" panose="020B0604020202020204" pitchFamily="34" charset="0"/>
                <a:cs typeface="Arial" panose="020B0604020202020204" pitchFamily="34" charset="0"/>
              </a:rPr>
              <a:t>I interpreted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threshold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mean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side of the threshold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(like in Ez:40:48), as you see from the measuring rods in the picture.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#4. 6x6 cubit guardrooms with 5 cubit spaces between them inside the outer east gate.</a:t>
            </a:r>
          </a:p>
          <a:p>
            <a:r>
              <a:rPr lang="en-US"/>
              <a:t>Inside the gate, the angel measures some small rooms. Ezekiel 40:7, </a:t>
            </a:r>
            <a:r>
              <a:rPr lang="ru-RU"/>
              <a:t>"</a:t>
            </a:r>
            <a:r>
              <a:rPr lang="en-US"/>
              <a:t>Every little chamber was one reed long, and one reed broad.</a:t>
            </a:r>
            <a:r>
              <a:rPr lang="ru-RU"/>
              <a:t>"</a:t>
            </a:r>
            <a:r>
              <a:rPr lang="en-US"/>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a:t>"</a:t>
            </a:r>
            <a:r>
              <a:rPr lang="en-US"/>
              <a:t>And between the little chambers were five cubits.</a:t>
            </a:r>
            <a:r>
              <a:rPr lang="ru-RU"/>
              <a:t>"</a:t>
            </a:r>
            <a:r>
              <a:rPr lang="en-US"/>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#5. The inner threshold, porch, and one of the two posts on the temple compound side of the outer east gate. We are inside the temple compound and facing southeast.</a:t>
            </a:r>
          </a:p>
          <a:p>
            <a:r>
              <a:rPr lang="en-US"/>
              <a:t>Proceeding on through the outer east gate, in Ezekiel 40:7-9, the angel measures the porch and threshold </a:t>
            </a:r>
            <a:r>
              <a:rPr lang="ru-RU"/>
              <a:t>"</a:t>
            </a:r>
            <a:r>
              <a:rPr lang="en-US"/>
              <a:t>within,</a:t>
            </a:r>
            <a:r>
              <a:rPr lang="ru-RU"/>
              <a:t>"</a:t>
            </a:r>
            <a:r>
              <a:rPr lang="en-US"/>
              <a:t> meaning towards the inside of the temple compound. </a:t>
            </a:r>
            <a:r>
              <a:rPr lang="ru-RU"/>
              <a:t>"</a:t>
            </a:r>
            <a:r>
              <a:rPr lang="en-US"/>
              <a:t>The threshold of the gate by the porch of the gate within was one reed. He measured also the porch of the gate within, one reed. Then measured he the porch of the gate, eight cubits; and the posts thereof, two cubits.</a:t>
            </a:r>
            <a:r>
              <a:rPr lang="ru-RU"/>
              <a:t>"</a:t>
            </a:r>
            <a:r>
              <a:rPr lang="en-US"/>
              <a:t> The picture shows a two cubit post. You add on one reed, six cubits, for the porch; so the total breadth of the porch is eight cubits.</a:t>
            </a:r>
          </a:p>
          <a:p>
            <a:r>
              <a:rPr lang="ru-RU"/>
              <a:t>"</a:t>
            </a:r>
            <a:r>
              <a:rPr lang="en-US"/>
              <a:t>And the porch of the gate was inward.</a:t>
            </a:r>
            <a:r>
              <a:rPr lang="ru-RU"/>
              <a:t>"</a:t>
            </a:r>
            <a:r>
              <a:rPr lang="en-US"/>
              <a:t> The gate has only one porch, and it is on the inside end of the gateway, the part that is towards the center of the temple compound. Remember that when we first approached the gate, there was no porch at the outside doorway.</a:t>
            </a:r>
          </a:p>
          <a:p>
            <a:r>
              <a:rPr lang="en-US"/>
              <a:t>Just a word of warning here so you don</a:t>
            </a:r>
            <a:r>
              <a:rPr lang="uk-UA"/>
              <a:t>'</a:t>
            </a:r>
            <a:r>
              <a:rPr lang="en-US"/>
              <a:t>t get confused later: although this porch is on the inside end of the gate, when you step down from this porch, you are in the </a:t>
            </a:r>
            <a:r>
              <a:rPr lang="uk-UA"/>
              <a:t>'</a:t>
            </a:r>
            <a:r>
              <a:rPr lang="en-US"/>
              <a:t>outer</a:t>
            </a:r>
            <a:r>
              <a:rPr lang="uk-UA"/>
              <a:t>'</a:t>
            </a:r>
            <a:r>
              <a:rPr lang="en-US"/>
              <a:t> court, because there is another courtyard at the very center of the temple compound called the </a:t>
            </a:r>
            <a:r>
              <a:rPr lang="uk-UA"/>
              <a:t>'</a:t>
            </a:r>
            <a:r>
              <a:rPr lang="en-US"/>
              <a:t>inner</a:t>
            </a:r>
            <a:r>
              <a:rPr lang="uk-UA"/>
              <a:t>'</a:t>
            </a:r>
            <a:r>
              <a:rPr lang="en-US"/>
              <a:t> court. So remember that the outer courtyard is still inside the temple compound. We had to come through this outer gate to get into the outer courtyard.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41. The Temple </a:t>
            </a:r>
          </a:p>
          <a:p>
            <a:r>
              <a:rPr lang="en-US"/>
              <a:t>See Picture #15. The temple porch.</a:t>
            </a:r>
          </a:p>
          <a:p>
            <a:r>
              <a:rPr lang="en-US"/>
              <a:t>Ezekiel 40:48-49, </a:t>
            </a:r>
            <a:r>
              <a:rPr lang="ru-RU"/>
              <a:t>"</a:t>
            </a:r>
            <a:r>
              <a:rPr lang="en-US"/>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a:t>"</a:t>
            </a:r>
            <a:r>
              <a:rPr lang="en-US"/>
              <a:t> Verse 48 should start a new chapter, because Ezekiel begins talking about the temple in that verse.</a:t>
            </a:r>
          </a:p>
          <a:p>
            <a:r>
              <a:rPr lang="en-US"/>
              <a:t>In the picture, you can see from the measuring rods, that the rectangular posts on each side of the porch are 5 cubits by 3 cubits. The length of the porch is 20 cubits across the front of the temple. </a:t>
            </a:r>
            <a:r>
              <a:rPr lang="uk-UA"/>
              <a:t>'</a:t>
            </a:r>
            <a:r>
              <a:rPr lang="en-US"/>
              <a:t>Length</a:t>
            </a:r>
            <a:r>
              <a:rPr lang="uk-UA"/>
              <a:t>'</a:t>
            </a:r>
            <a:r>
              <a:rPr lang="en-US"/>
              <a:t> is always the long measurement for any particular area under consideration, no matter which direction it faces. And the breadth, the shorter measurement of the porch, is 11 cubits deep. And there is one large, special pillar beside the porch on each side.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Ezekiel.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Ezekiel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38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42. 3-Tiered Priests</a:t>
            </a:r>
            <a:r>
              <a:rPr lang="uk-UA"/>
              <a:t>'</a:t>
            </a:r>
            <a:r>
              <a:rPr lang="en-US"/>
              <a:t> Chambers &amp; Overall Dimensions</a:t>
            </a:r>
          </a:p>
          <a:p>
            <a:r>
              <a:rPr lang="en-US"/>
              <a:t>See Picture #23. A 50-cubit 3-tiered building and a 100-cubit 3-tiered building of priests</a:t>
            </a:r>
            <a:r>
              <a:rPr lang="uk-UA"/>
              <a:t>'</a:t>
            </a:r>
            <a:r>
              <a:rPr lang="en-US"/>
              <a:t> chambers facing each other with a walkway between them. These in the picture are the northern ones on the west side of the inner north gate between the outer court and the separate place of the temple.</a:t>
            </a:r>
          </a:p>
          <a:p>
            <a:r>
              <a:rPr lang="en-US"/>
              <a:t>Ezekiel 42:7-8, </a:t>
            </a:r>
            <a:r>
              <a:rPr lang="ru-RU"/>
              <a:t>"</a:t>
            </a:r>
            <a:r>
              <a:rPr lang="en-US"/>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a:t>"</a:t>
            </a:r>
            <a:r>
              <a:rPr lang="en-US"/>
              <a:t> In picture 23, we are looking at two buildings on the upper pavement on the west side of the inner north gate. The two buildings are not the same length. The one </a:t>
            </a:r>
            <a:r>
              <a:rPr lang="ru-RU"/>
              <a:t>"</a:t>
            </a:r>
            <a:r>
              <a:rPr lang="en-US"/>
              <a:t>toward the utter [outer] court</a:t>
            </a:r>
            <a:r>
              <a:rPr lang="ru-RU"/>
              <a:t>"</a:t>
            </a:r>
            <a:r>
              <a:rPr lang="en-US"/>
              <a:t> is only 50 cubits long, while the one along the separate place </a:t>
            </a:r>
            <a:r>
              <a:rPr lang="ru-RU"/>
              <a:t>"</a:t>
            </a:r>
            <a:r>
              <a:rPr lang="en-US"/>
              <a:t>before the temple</a:t>
            </a:r>
            <a:r>
              <a:rPr lang="ru-RU"/>
              <a:t>"</a:t>
            </a:r>
            <a:r>
              <a:rPr lang="en-US"/>
              <a:t> is 100 cubits long.</a:t>
            </a:r>
          </a:p>
          <a:p>
            <a:r>
              <a:rPr lang="en-US"/>
              <a:t>Ezekiel 42:13-14, </a:t>
            </a:r>
            <a:r>
              <a:rPr lang="ru-RU"/>
              <a:t>"</a:t>
            </a:r>
            <a:r>
              <a:rPr lang="en-US"/>
              <a:t>Then said he unto me, The north chambers and the south chambers,</a:t>
            </a:r>
            <a:r>
              <a:rPr lang="ru-RU"/>
              <a:t>"</a:t>
            </a:r>
            <a:r>
              <a:rPr lang="en-US"/>
              <a:t> there is a mirror image of them on the west side of the inner south gate also, </a:t>
            </a:r>
            <a:r>
              <a:rPr lang="ru-RU"/>
              <a:t>"</a:t>
            </a:r>
            <a:r>
              <a:rPr lang="en-US"/>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a:t>"</a:t>
            </a:r>
            <a:r>
              <a:rPr lang="en-US"/>
              <a:t> So we have some locker rooms for the priests here. They have to leave their holy clothes in the inner court area, and put on other clothes, before going out to the people in the outer court.</a:t>
            </a:r>
          </a:p>
          <a:p>
            <a:r>
              <a:rPr lang="en-US"/>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a:t>After the angel measures the 3-tiered priest</a:t>
            </a:r>
            <a:r>
              <a:rPr lang="uk-UA"/>
              <a:t>'</a:t>
            </a:r>
            <a:r>
              <a:rPr lang="en-US"/>
              <a:t>s chambers on the upper pavement, he takes Ezekiel outside the outer eastern gate, the one by which he had first entered the temple compound. This is Ezekiel</a:t>
            </a:r>
            <a:r>
              <a:rPr lang="uk-UA"/>
              <a:t>'</a:t>
            </a:r>
            <a:r>
              <a:rPr lang="en-US"/>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a:t>"</a:t>
            </a:r>
            <a:r>
              <a:rPr lang="en-US"/>
              <a:t>Now when he had made an end of measuring the inner house, he brought me forth toward the gate whose prospect is toward the east, and measured it round about,</a:t>
            </a:r>
            <a:r>
              <a:rPr lang="ru-RU"/>
              <a:t>"</a:t>
            </a:r>
            <a:r>
              <a:rPr lang="en-US"/>
              <a:t> Ez42:15.</a:t>
            </a:r>
          </a:p>
          <a:p>
            <a:r>
              <a:rPr lang="en-US"/>
              <a:t>What does Ezekiel mean by saying the angel measured </a:t>
            </a:r>
            <a:r>
              <a:rPr lang="ru-RU"/>
              <a:t>"</a:t>
            </a:r>
            <a:r>
              <a:rPr lang="en-US"/>
              <a:t>it round about?</a:t>
            </a:r>
            <a:r>
              <a:rPr lang="ru-RU"/>
              <a:t>"</a:t>
            </a:r>
            <a:r>
              <a:rPr lang="en-US"/>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a:t>"</a:t>
            </a:r>
            <a:r>
              <a:rPr lang="en-US"/>
              <a:t>cubits</a:t>
            </a:r>
            <a:r>
              <a:rPr lang="ru-RU"/>
              <a:t>"</a:t>
            </a:r>
            <a:r>
              <a:rPr lang="en-US"/>
              <a:t> in the following verses; the KJV and ASV, follow the Masoretic Hebrew text, and use the word </a:t>
            </a:r>
            <a:r>
              <a:rPr lang="ru-RU"/>
              <a:t>"</a:t>
            </a:r>
            <a:r>
              <a:rPr lang="en-US"/>
              <a:t>rods</a:t>
            </a:r>
            <a:r>
              <a:rPr lang="ru-RU"/>
              <a:t>"</a:t>
            </a:r>
            <a:r>
              <a:rPr lang="en-US"/>
              <a:t> in the following verses.</a:t>
            </a:r>
          </a:p>
          <a:p>
            <a:r>
              <a:rPr lang="ru-RU"/>
              <a:t>"</a:t>
            </a:r>
            <a:r>
              <a:rPr lang="en-US"/>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a:t>"</a:t>
            </a:r>
            <a:r>
              <a:rPr lang="en-US"/>
              <a:t> Ez42:16-20. Five hundred reeds would be 3,000 cubits, since the angel</a:t>
            </a:r>
            <a:r>
              <a:rPr lang="uk-UA"/>
              <a:t>'</a:t>
            </a:r>
            <a:r>
              <a:rPr lang="en-US"/>
              <a:t>s measuring reed is six cubits long (Ez40:5). So if the angel is measuring a 3,000 cubit wall, he must be measuring another wall out around the temple compound, rather than measuring the outside of the temple compound itself.</a:t>
            </a:r>
          </a:p>
          <a:p>
            <a:r>
              <a:rPr lang="en-US"/>
              <a:t>However, if the angel is not providing the overall dimensions of the temple compound here, then it is not provided anywhere; and the normal pattern in the book is to give the detailed dimensions, and then provide the overall dimensions.</a:t>
            </a:r>
          </a:p>
          <a:p>
            <a:r>
              <a:rPr lang="en-US"/>
              <a:t>For example, in Ezekiel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a:t>And in Ezekiel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a:t>Also, although we haven</a:t>
            </a:r>
            <a:r>
              <a:rPr lang="uk-UA"/>
              <a:t>'</a:t>
            </a:r>
            <a:r>
              <a:rPr lang="en-US"/>
              <a:t>t covered it yet, Ezekiel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a:t>It is commonly agreed, that there is at least one scribal error in the Hebrew in this passage. In the Hebrew, verse 16 says, </a:t>
            </a:r>
            <a:r>
              <a:rPr lang="ru-RU"/>
              <a:t>"</a:t>
            </a:r>
            <a:r>
              <a:rPr lang="en-US"/>
              <a:t>He measured the east side with the measuring reed, five cubit reeds.</a:t>
            </a:r>
            <a:r>
              <a:rPr lang="ru-RU"/>
              <a:t>"</a:t>
            </a:r>
            <a:r>
              <a:rPr lang="en-US"/>
              <a:t> It looks like a scribe accidentally wrote the word </a:t>
            </a:r>
            <a:r>
              <a:rPr lang="ru-RU"/>
              <a:t>"</a:t>
            </a:r>
            <a:r>
              <a:rPr lang="en-US"/>
              <a:t>emot,</a:t>
            </a:r>
            <a:r>
              <a:rPr lang="ru-RU"/>
              <a:t>"</a:t>
            </a:r>
            <a:r>
              <a:rPr lang="en-US"/>
              <a:t> meaning </a:t>
            </a:r>
            <a:r>
              <a:rPr lang="ru-RU"/>
              <a:t>"</a:t>
            </a:r>
            <a:r>
              <a:rPr lang="en-US"/>
              <a:t>cubit,</a:t>
            </a:r>
            <a:r>
              <a:rPr lang="ru-RU"/>
              <a:t>"</a:t>
            </a:r>
            <a:r>
              <a:rPr lang="en-US"/>
              <a:t> in place of </a:t>
            </a:r>
            <a:r>
              <a:rPr lang="ru-RU"/>
              <a:t>"</a:t>
            </a:r>
            <a:r>
              <a:rPr lang="en-US"/>
              <a:t>meot,</a:t>
            </a:r>
            <a:r>
              <a:rPr lang="ru-RU"/>
              <a:t>"</a:t>
            </a:r>
            <a:r>
              <a:rPr lang="en-US"/>
              <a:t> meaning </a:t>
            </a:r>
            <a:r>
              <a:rPr lang="ru-RU"/>
              <a:t>"</a:t>
            </a:r>
            <a:r>
              <a:rPr lang="en-US"/>
              <a:t>hundred.</a:t>
            </a:r>
            <a:r>
              <a:rPr lang="ru-RU"/>
              <a:t>"</a:t>
            </a:r>
            <a:r>
              <a:rPr lang="en-US"/>
              <a:t> It</a:t>
            </a:r>
            <a:r>
              <a:rPr lang="uk-UA"/>
              <a:t>'</a:t>
            </a:r>
            <a:r>
              <a:rPr lang="en-US"/>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a:t>Perhaps a scribe copied the word </a:t>
            </a:r>
            <a:r>
              <a:rPr lang="ru-RU"/>
              <a:t>"</a:t>
            </a:r>
            <a:r>
              <a:rPr lang="en-US"/>
              <a:t>reeds</a:t>
            </a:r>
            <a:r>
              <a:rPr lang="ru-RU"/>
              <a:t>"</a:t>
            </a:r>
            <a:r>
              <a:rPr lang="en-US"/>
              <a:t> from the marginal notes of a manuscript, into the Hebrew text, in verses 16 through 19. If the word </a:t>
            </a:r>
            <a:r>
              <a:rPr lang="ru-RU"/>
              <a:t>"</a:t>
            </a:r>
            <a:r>
              <a:rPr lang="en-US"/>
              <a:t>reeds</a:t>
            </a:r>
            <a:r>
              <a:rPr lang="ru-RU"/>
              <a:t>"</a:t>
            </a:r>
            <a:r>
              <a:rPr lang="en-US"/>
              <a:t> was not in the original, verse 16 would read, </a:t>
            </a:r>
            <a:r>
              <a:rPr lang="ru-RU"/>
              <a:t>"</a:t>
            </a:r>
            <a:r>
              <a:rPr lang="en-US"/>
              <a:t>He measured the east side with the measuring reed; five hundred with the measuring reed round about.</a:t>
            </a:r>
            <a:r>
              <a:rPr lang="ru-RU"/>
              <a:t>"</a:t>
            </a:r>
            <a:r>
              <a:rPr lang="en-US"/>
              <a:t> Then the interpretation would be that the angel measured 500 cubits, but with the emphasis that he used the long-cubit reed, and not, as might be supposed since the measurement is long, the flax line, which could possibly be in regular-length cubits.</a:t>
            </a:r>
          </a:p>
          <a:p>
            <a:r>
              <a:rPr lang="en-US"/>
              <a:t>It would seem most straightforward and simple, to assume that when the angel finished measuring the interior of the temple compound, and exited it via the outer east gate, and measured </a:t>
            </a:r>
            <a:r>
              <a:rPr lang="ru-RU"/>
              <a:t>"</a:t>
            </a:r>
            <a:r>
              <a:rPr lang="en-US"/>
              <a:t>it all around,</a:t>
            </a:r>
            <a:r>
              <a:rPr lang="ru-RU"/>
              <a:t>"</a:t>
            </a:r>
            <a:r>
              <a:rPr lang="en-US"/>
              <a:t> vs. 15, that he measured the outside of the temple compound, especially since the measurement came out to 500 x 500, which is the overall size of the temple compound, and especially since that overall measurement is provided nowhere else in the book.</a:t>
            </a:r>
          </a:p>
          <a:p>
            <a:r>
              <a:rPr lang="en-US"/>
              <a:t>However, while it might be understandable that a scribe could write </a:t>
            </a:r>
            <a:r>
              <a:rPr lang="ru-RU"/>
              <a:t>"</a:t>
            </a:r>
            <a:r>
              <a:rPr lang="en-US"/>
              <a:t>emot</a:t>
            </a:r>
            <a:r>
              <a:rPr lang="ru-RU"/>
              <a:t>"</a:t>
            </a:r>
            <a:r>
              <a:rPr lang="en-US"/>
              <a:t> for </a:t>
            </a:r>
            <a:r>
              <a:rPr lang="ru-RU"/>
              <a:t>"</a:t>
            </a:r>
            <a:r>
              <a:rPr lang="en-US"/>
              <a:t>meot,</a:t>
            </a:r>
            <a:r>
              <a:rPr lang="ru-RU"/>
              <a:t>"</a:t>
            </a:r>
            <a:r>
              <a:rPr lang="en-US"/>
              <a:t> it is not as likely a scribe would have added the word </a:t>
            </a:r>
            <a:r>
              <a:rPr lang="ru-RU"/>
              <a:t>"</a:t>
            </a:r>
            <a:r>
              <a:rPr lang="en-US"/>
              <a:t>reeds</a:t>
            </a:r>
            <a:r>
              <a:rPr lang="ru-RU"/>
              <a:t>"</a:t>
            </a:r>
            <a:r>
              <a:rPr lang="en-US"/>
              <a:t> four times in verses 16 to 19. Nevertheless, there are additional difficulties with the idea of a 500 reed wall, as we will see later.</a:t>
            </a:r>
          </a:p>
          <a:p>
            <a:r>
              <a:rPr lang="en-US"/>
              <a:t>The Hebrew text is to be preferred over the Septuagint translation whenever possible, because God not only inspired the words of the scriptures, but also preserved them to every generation. </a:t>
            </a:r>
            <a:r>
              <a:rPr lang="ru-RU"/>
              <a:t>"</a:t>
            </a:r>
            <a:r>
              <a:rPr lang="en-US"/>
              <a:t>The words of the LORD are pure words, ... O LORD, thou shalt preserve them from this generation for ever,</a:t>
            </a:r>
            <a:r>
              <a:rPr lang="ru-RU"/>
              <a:t>"</a:t>
            </a:r>
            <a:r>
              <a:rPr lang="en-US"/>
              <a:t> Ps12:6-7. The Holy Spirit didn</a:t>
            </a:r>
            <a:r>
              <a:rPr lang="uk-UA"/>
              <a:t>'</a:t>
            </a:r>
            <a:r>
              <a:rPr lang="en-US"/>
              <a:t>t just inspire and preserve, the </a:t>
            </a:r>
            <a:r>
              <a:rPr lang="uk-UA"/>
              <a:t>'</a:t>
            </a:r>
            <a:r>
              <a:rPr lang="en-US"/>
              <a:t>ideas</a:t>
            </a:r>
            <a:r>
              <a:rPr lang="uk-UA"/>
              <a:t>'</a:t>
            </a:r>
            <a:r>
              <a:rPr lang="en-US"/>
              <a:t> of scripture, but the very words. </a:t>
            </a:r>
            <a:r>
              <a:rPr lang="ru-RU"/>
              <a:t>"</a:t>
            </a:r>
            <a:r>
              <a:rPr lang="en-US"/>
              <a:t>Not in the words which man</a:t>
            </a:r>
            <a:r>
              <a:rPr lang="uk-UA"/>
              <a:t>'</a:t>
            </a:r>
            <a:r>
              <a:rPr lang="en-US"/>
              <a:t>s wisdom teacheth, but [in the words] which the Holy Ghost teacheth,</a:t>
            </a:r>
            <a:r>
              <a:rPr lang="ru-RU"/>
              <a:t>"</a:t>
            </a:r>
            <a:r>
              <a:rPr lang="en-US"/>
              <a:t> 1Cor2:13.</a:t>
            </a:r>
          </a:p>
          <a:p>
            <a:r>
              <a:rPr lang="en-US"/>
              <a:t>That</a:t>
            </a:r>
            <a:r>
              <a:rPr lang="uk-UA"/>
              <a:t>'</a:t>
            </a:r>
            <a:r>
              <a:rPr lang="en-US"/>
              <a:t>s also why it</a:t>
            </a:r>
            <a:r>
              <a:rPr lang="uk-UA"/>
              <a:t>'</a:t>
            </a:r>
            <a:r>
              <a:rPr lang="en-US"/>
              <a:t>s not possible that the New Testament was originally written in Hebrew, as some of our beloved Messianic Jewish brethren suggest. It just seems that way, because the writers were Jewish, and thought in Aramaic, but they wrote in Greek. The New Testament couldn</a:t>
            </a:r>
            <a:r>
              <a:rPr lang="uk-UA"/>
              <a:t>'</a:t>
            </a:r>
            <a:r>
              <a:rPr lang="en-US"/>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41</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BC8C7-93E3-8048-B462-9E1FBC1D10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2338" name="Rectangle 1026"/>
          <p:cNvSpPr>
            <a:spLocks noGrp="1" noRot="1" noChangeAspect="1" noChangeArrowheads="1"/>
          </p:cNvSpPr>
          <p:nvPr>
            <p:ph type="sldImg"/>
          </p:nvPr>
        </p:nvSpPr>
        <p:spPr>
          <a:solidFill>
            <a:srgbClr val="FFFFFF"/>
          </a:solidFill>
          <a:ln/>
        </p:spPr>
      </p:sp>
      <p:sp>
        <p:nvSpPr>
          <p:cNvPr id="78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565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48</a:t>
            </a:fld>
            <a:endParaRPr lang="en-US"/>
          </a:p>
        </p:txBody>
      </p:sp>
    </p:spTree>
    <p:extLst>
      <p:ext uri="{BB962C8B-B14F-4D97-AF65-F5344CB8AC3E}">
        <p14:creationId xmlns:p14="http://schemas.microsoft.com/office/powerpoint/2010/main" val="264431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From Eden to Exile, the LORD was faithful to be as present as the people allowed.</a:t>
            </a:r>
          </a:p>
          <a:p>
            <a:pPr eaLnBrk="1" hangingPunct="1"/>
            <a:r>
              <a:rPr lang="en-US" dirty="0">
                <a:latin typeface="Arial" panose="020B0604020202020204" pitchFamily="34" charset="0"/>
                <a:ea typeface="ＭＳ Ｐゴシック" charset="0"/>
                <a:cs typeface="Arial" panose="020B0604020202020204" pitchFamily="34" charset="0"/>
              </a:rPr>
              <a:t>His Spirit hovered over creation even before he created man.</a:t>
            </a:r>
          </a:p>
          <a:p>
            <a:pPr eaLnBrk="1" hangingPunct="1"/>
            <a:r>
              <a:rPr lang="en-US" dirty="0">
                <a:latin typeface="Arial" panose="020B0604020202020204" pitchFamily="34" charset="0"/>
                <a:ea typeface="ＭＳ Ｐゴシック" charset="0"/>
                <a:cs typeface="Arial" panose="020B0604020202020204" pitchFamily="34" charset="0"/>
              </a:rPr>
              <a:t>_________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53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3818138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55</a:t>
            </a:fld>
            <a:endParaRPr lang="en-US"/>
          </a:p>
        </p:txBody>
      </p:sp>
    </p:spTree>
    <p:extLst>
      <p:ext uri="{BB962C8B-B14F-4D97-AF65-F5344CB8AC3E}">
        <p14:creationId xmlns:p14="http://schemas.microsoft.com/office/powerpoint/2010/main" val="3960060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(hn&lt;q;,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(~ynIq;; cf. NASB, NIV margin, KJV, NKJV, Ampl), but the LXX follows the Qere which reads the transposed "cubits" (twam; cf. NIV, RSV, GNB).  Therefore, a single temple court side in the MT is "500 rods" (~ynIq; t/mae-vmej}) or 5250 feet, but in the LXX it is "500 cubits" (pentakosi,ou</a:t>
            </a:r>
            <a:r>
              <a:rPr lang="en-US" sz="1200" kern="1200" dirty="0">
                <a:solidFill>
                  <a:schemeClr val="tx1"/>
                </a:solidFill>
                <a:effectLst/>
                <a:latin typeface="Times New Roman" pitchFamily="-108" charset="0"/>
                <a:ea typeface="ＭＳ Ｐゴシック" pitchFamily="-111" charset="-128"/>
                <a:cs typeface="ＭＳ Ｐゴシック" pitchFamily="-111" charset="-128"/>
                <a:sym typeface="Symbol" pitchFamily="2" charset="2"/>
              </a:rPr>
              <a:t></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BW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14 (1899): 93-103.  Adhering to the rod view is Cameron M. MacKay, "The City and the Sanctuary: Ezekiel 48,"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PTR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20 (1922): 399-417 (cf. MacKay, "Prolegomena to Ezekiel 40–48,"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55 (1943/44): 292-95), who advocates an enormous temple situated in the Valley of Shechem (cf. MacKay, "Ezekiel's Sanctuary and Wellhausen's Theory,"</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 PTR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20 [1922]: 661-65, which argues against the documentary hypothesis).  MacKay's first article (pp. 399-417) is critiqued by W. F. Lofthouse, "The City and the Sanctuary,"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34 (1922/23): 198-202 and rebutted by MacKay in "The City and the Sanctuary," </a:t>
            </a:r>
            <a:r>
              <a:rPr lang="en-US" sz="1200" i="1" kern="1200" dirty="0">
                <a:solidFill>
                  <a:schemeClr val="tx1"/>
                </a:solidFill>
                <a:effectLst/>
                <a:latin typeface="Times New Roman" pitchFamily="-108" charset="0"/>
                <a:ea typeface="ＭＳ Ｐゴシック" pitchFamily="-111" charset="-128"/>
                <a:cs typeface="ＭＳ Ｐゴシック" pitchFamily="-111" charset="-128"/>
              </a:rPr>
              <a:t>ET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34 (1922/23): 475-76.  In either case, whether rods or cubits are used, the temple is one that has never been constructed in Israel.</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57</a:t>
            </a:fld>
            <a:endParaRPr lang="en-US"/>
          </a:p>
        </p:txBody>
      </p:sp>
    </p:spTree>
    <p:extLst>
      <p:ext uri="{BB962C8B-B14F-4D97-AF65-F5344CB8AC3E}">
        <p14:creationId xmlns:p14="http://schemas.microsoft.com/office/powerpoint/2010/main" val="387315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#28. Prince David standing on the porch of the inner east gate. The light is from the shekinah glory in the temple. We are looking west into the inner court and the temple.</a:t>
            </a:r>
          </a:p>
          <a:p>
            <a:r>
              <a:rPr lang="en-US"/>
              <a:t>Ezekiel 46:1-3,</a:t>
            </a:r>
            <a:r>
              <a:rPr lang="ru-RU"/>
              <a:t>"</a:t>
            </a:r>
            <a:r>
              <a:rPr lang="en-US"/>
              <a:t>The gate of the inner court that looketh toward the east shall be shut the six working days; but on the sabbath it shall be opened, and in the day of the new moon it shall be opened. And the prince shall enter by the way of the porch of that gate without, and shall stand by the post of the gate, and the priests shall prepare his burnt offering and his peace offerings, and he shall worship at the threshold of the gate: then he shall go forth; but the gate shall not be shut until the evening. Likewise the people of the land shall worship at the door of this gate before the LORD in the sabbaths and in the new moons.</a:t>
            </a:r>
            <a:r>
              <a:rPr lang="ru-RU"/>
              <a:t>"</a:t>
            </a:r>
            <a:r>
              <a:rPr lang="en-US"/>
              <a:t> Most of the time, the inner east gate will be closed. But on Sabbaths and new moons, it will be open. Then the prince can go up on the porch, and watch as the priests offer his sacrifices. But that means he can</a:t>
            </a:r>
            <a:r>
              <a:rPr lang="uk-UA"/>
              <a:t>'</a:t>
            </a:r>
            <a:r>
              <a:rPr lang="en-US"/>
              <a:t>t go into the inner court, even though he is in his resurrected and glorified body, and so we won</a:t>
            </a:r>
            <a:r>
              <a:rPr lang="uk-UA"/>
              <a:t>'</a:t>
            </a:r>
            <a:r>
              <a:rPr lang="en-US"/>
              <a:t>t be able to either.</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#29. People who entered the outer court of the temple compound by the outer south gate, walking past the inner east gate, to exit by the outer north gate.</a:t>
            </a:r>
          </a:p>
          <a:p>
            <a:r>
              <a:rPr lang="en-US" dirty="0"/>
              <a:t>Ezekiel 46:8-12, </a:t>
            </a:r>
            <a:r>
              <a:rPr lang="ru-RU" dirty="0"/>
              <a:t>"</a:t>
            </a:r>
            <a:r>
              <a:rPr lang="en-US" dirty="0"/>
              <a:t>When the people of the land shall come before the LORD in the solemn feasts, he that </a:t>
            </a:r>
            <a:r>
              <a:rPr lang="en-US" dirty="0" err="1"/>
              <a:t>entereth</a:t>
            </a:r>
            <a:r>
              <a:rPr lang="en-US" dirty="0"/>
              <a:t> in by the way of the north gate to worship shall go out by the way of the south gate; and he that </a:t>
            </a:r>
            <a:r>
              <a:rPr lang="en-US" dirty="0" err="1"/>
              <a:t>entereth</a:t>
            </a:r>
            <a:r>
              <a:rPr lang="en-US" dirty="0"/>
              <a:t> by the way of the south gate shall go forth by the way of the north gate: he shall not return by the way of the gate whereby he came in.</a:t>
            </a:r>
            <a:r>
              <a:rPr lang="ru-RU" dirty="0"/>
              <a:t>"</a:t>
            </a:r>
            <a:r>
              <a:rPr lang="en-US" dirty="0"/>
              <a:t> People will enter the temple compound by the north gate and go out by the south, or they will go in by the south and out by the north. Do you remember why no one will enter or exit by the outer east gate?</a:t>
            </a:r>
          </a:p>
          <a:p>
            <a:r>
              <a:rPr lang="en-US" dirty="0"/>
              <a:t>Ezekiel 46:8 only talks about </a:t>
            </a:r>
            <a:r>
              <a:rPr lang="ru-RU" dirty="0"/>
              <a:t>"</a:t>
            </a:r>
            <a:r>
              <a:rPr lang="en-US" dirty="0"/>
              <a:t>the people of the land,</a:t>
            </a:r>
            <a:r>
              <a:rPr lang="ru-RU" dirty="0"/>
              <a:t>"</a:t>
            </a:r>
            <a:r>
              <a:rPr lang="en-US" dirty="0"/>
              <a:t> meaning the Jewish people and probably the Gentiles who dwell among them in Israel. But Zechariah says that the Gentiles outside the land will go to Jerusalem to celebrate the feast of tabernacles. Zechariah 14:16-17, </a:t>
            </a:r>
            <a:r>
              <a:rPr lang="ru-RU" dirty="0"/>
              <a:t>"</a:t>
            </a:r>
            <a:r>
              <a:rPr lang="en-US" dirty="0"/>
              <a:t>It shall come to pass, that every one that is left of all the nations which came against Jerusalem, shall even go up from year to year to worship the King, the LORD of hosts, and to keep the feast of tabernacles. And it shall be, that whoso will not come up of all the families of the earth unto Jerusalem to worship the King, the LORD of hosts, even upon them shall be no rain.</a:t>
            </a:r>
            <a:r>
              <a:rPr lang="ru-RU" dirty="0"/>
              <a:t>"</a:t>
            </a:r>
            <a:r>
              <a:rPr lang="en-US" dirty="0"/>
              <a:t> So I don</a:t>
            </a:r>
            <a:r>
              <a:rPr lang="uk-UA" dirty="0"/>
              <a:t>'</a:t>
            </a:r>
            <a:r>
              <a:rPr lang="en-US" dirty="0"/>
              <a:t>t expect to be living in the land of Israel during the Messianic Kingdom. I expect to be laboring in one of the Gentile nations, but I expect to come up for the feast of tabernacles with other people from my nation whenever it</a:t>
            </a:r>
            <a:r>
              <a:rPr lang="uk-UA" dirty="0"/>
              <a:t>'</a:t>
            </a:r>
            <a:r>
              <a:rPr lang="en-US" dirty="0"/>
              <a:t>s my turn.</a:t>
            </a:r>
          </a:p>
          <a:p>
            <a:r>
              <a:rPr lang="en-US" dirty="0"/>
              <a:t>Isaiah 66:20-21 may indicate some Gentiles may serve as priests and </a:t>
            </a:r>
            <a:r>
              <a:rPr lang="uk-UA" dirty="0"/>
              <a:t>'</a:t>
            </a:r>
            <a:r>
              <a:rPr lang="en-US" dirty="0"/>
              <a:t>Levites</a:t>
            </a:r>
            <a:r>
              <a:rPr lang="uk-UA" dirty="0"/>
              <a:t>'</a:t>
            </a:r>
            <a:r>
              <a:rPr lang="en-US" dirty="0"/>
              <a:t> in the temple. </a:t>
            </a:r>
            <a:r>
              <a:rPr lang="ru-RU" dirty="0"/>
              <a:t>"</a:t>
            </a:r>
            <a:r>
              <a:rPr lang="en-US" dirty="0"/>
              <a:t>And they [saved Gentiles] shall bring all your brethren for an offering unto the LORD out of all nations ... to my holy mountain Jerusalem, and I will also take of them for priests and for Levites.</a:t>
            </a:r>
            <a:r>
              <a:rPr lang="ru-RU" dirty="0"/>
              <a:t>"</a:t>
            </a:r>
            <a:r>
              <a:rPr lang="en-US" dirty="0"/>
              <a:t> More likely, </a:t>
            </a:r>
            <a:r>
              <a:rPr lang="ru-RU" dirty="0"/>
              <a:t>"</a:t>
            </a:r>
            <a:r>
              <a:rPr lang="en-US" dirty="0"/>
              <a:t>take of them</a:t>
            </a:r>
            <a:r>
              <a:rPr lang="ru-RU" dirty="0"/>
              <a:t>"</a:t>
            </a:r>
            <a:r>
              <a:rPr lang="en-US" dirty="0"/>
              <a:t> refers to taking priests and Levites from among the Jewish people brought back by the Gentiles. Would Gibeonites and </a:t>
            </a:r>
            <a:r>
              <a:rPr lang="en-US" dirty="0" err="1"/>
              <a:t>Nethinim</a:t>
            </a:r>
            <a:r>
              <a:rPr lang="en-US" dirty="0"/>
              <a:t> (temple servants) be referred to as </a:t>
            </a:r>
            <a:r>
              <a:rPr lang="uk-UA" dirty="0"/>
              <a:t>'</a:t>
            </a:r>
            <a:r>
              <a:rPr lang="en-US" dirty="0"/>
              <a:t>Levites?</a:t>
            </a:r>
            <a:r>
              <a:rPr lang="uk-UA" dirty="0"/>
              <a:t>'</a:t>
            </a:r>
            <a:r>
              <a:rPr lang="en-US" dirty="0"/>
              <a:t> If God does take any Gentiles as priests and </a:t>
            </a:r>
            <a:r>
              <a:rPr lang="uk-UA" dirty="0"/>
              <a:t>'</a:t>
            </a:r>
            <a:r>
              <a:rPr lang="en-US" dirty="0"/>
              <a:t>Levites</a:t>
            </a:r>
            <a:r>
              <a:rPr lang="uk-UA" dirty="0"/>
              <a:t>'</a:t>
            </a:r>
            <a:r>
              <a:rPr lang="en-US" dirty="0"/>
              <a:t>, they will at least need to be born again spiritually, and circumcised physically, according to Ezekiel 44:9.</a:t>
            </a:r>
          </a:p>
          <a:p>
            <a:r>
              <a:rPr lang="ru-RU" dirty="0"/>
              <a:t>"</a:t>
            </a:r>
            <a:r>
              <a:rPr lang="en-US" dirty="0"/>
              <a:t>Thus saith the Lord GOD; No stranger, uncircumcised in heart, nor uncircumcised in flesh, shall enter into my sanctuary, of any stranger that is among the children of Israel,</a:t>
            </a:r>
            <a:r>
              <a:rPr lang="ru-RU" dirty="0"/>
              <a:t>"</a:t>
            </a:r>
            <a:r>
              <a:rPr lang="en-US" dirty="0"/>
              <a:t> Ez44:9. This probably indicates that no unsaved men, even descendants of Zadok, will be able to serve as priests and Levites in the temple. It probably does not indicate exclusion of anyone from the temple compound. It would be more feasible to verify circumcision of heart and flesh as a prerequisite to priesthood than to temple compound access.</a:t>
            </a:r>
          </a:p>
          <a:p>
            <a:r>
              <a:rPr lang="en-US" dirty="0"/>
              <a:t>Zechariah concludes and summarizes his book by saying, </a:t>
            </a:r>
            <a:r>
              <a:rPr lang="ru-RU" dirty="0"/>
              <a:t>"</a:t>
            </a:r>
            <a:r>
              <a:rPr lang="en-US" dirty="0"/>
              <a:t>Every pot in Jerusalem and in Judah shall be holiness unto the LORD of hosts: and all they that sacrifice shall come and take of them, and seethe therein: and in that day there shall be no more the Canaanite in the house of the LORD of hosts,</a:t>
            </a:r>
            <a:r>
              <a:rPr lang="ru-RU" dirty="0"/>
              <a:t>"</a:t>
            </a:r>
            <a:r>
              <a:rPr lang="en-US" dirty="0"/>
              <a:t> Zech14:21. There will certainly be some people of Canaanite descent in the kingdom, who enter by resurrection, and who enter in unglorified bodies at the end of the tribulation period and their descendants born during the kingdom, and they will probably have entrance to the temple compound, though perhaps none any longer as temple servants. Probably this verse means that, whereas most priests and Levites in the temple throughout history have been unbelievers, and to God this was equivalent to Canaanites like the Gibeonites serving in the temple, in the kingdom the priests and Levites will be both descendants of Levi and, more importantly, regenerate of heart.</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a:t>
            </a:r>
            <a:r>
              <a:rPr lang="en-US" dirty="0" err="1"/>
              <a:t>en</a:t>
            </a:r>
            <a:r>
              <a:rPr lang="en-US" dirty="0"/>
              <a:t>/mr4web.html#EZanchor-anchor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#31. The northwest boiling place for the peoples</a:t>
            </a:r>
            <a:r>
              <a:rPr lang="uk-UA"/>
              <a:t>'</a:t>
            </a:r>
            <a:r>
              <a:rPr lang="en-US"/>
              <a:t> sacrifices. There are 4 mini-courts like this one; one in each corner of the outer court.</a:t>
            </a:r>
          </a:p>
          <a:p>
            <a:r>
              <a:rPr lang="en-US"/>
              <a:t>Ezekiel 46:21-24, </a:t>
            </a:r>
            <a:r>
              <a:rPr lang="ru-RU"/>
              <a:t>"</a:t>
            </a:r>
            <a:r>
              <a:rPr lang="en-US"/>
              <a:t>Then he brought me forth into the utter [outer] court, and caused me to pass by the four corners of the court; and, behold, in every corner of the court there was a court ... forty cubits long and thirty broad .... And there was a row of building round about in them, ... and it was made with boiling places under the rows round about. Then said he unto me, These are the places of them that boil, where the ministers of the house shall boil the sacrifice of the people.</a:t>
            </a:r>
            <a:r>
              <a:rPr lang="ru-RU"/>
              <a:t>"</a:t>
            </a:r>
            <a:r>
              <a:rPr lang="en-US"/>
              <a:t> Four 40x30 cubit mini-courts, one in each corner of the outer court, for the priests to come out and boil the peoples</a:t>
            </a:r>
            <a:r>
              <a:rPr lang="uk-UA"/>
              <a:t>'</a:t>
            </a:r>
            <a:r>
              <a:rPr lang="en-US"/>
              <a:t> sacrifices, because the people cannot enter into the inner court, where the priests offer other sacrifices.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BBF1AA-28CD-A54D-8735-2D4998BBD8AA}" type="slidenum">
              <a:rPr lang="en-US" sz="1200">
                <a:solidFill>
                  <a:prstClr val="black"/>
                </a:solidFill>
              </a:rPr>
              <a:pPr/>
              <a:t>62</a:t>
            </a:fld>
            <a:endParaRPr lang="en-US" sz="1200">
              <a:solidFill>
                <a:prstClr val="black"/>
              </a:solidFill>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84BD41B-9812-C247-B711-3953DA653176}" type="slidenum">
              <a:rPr lang="en-US" sz="1200">
                <a:solidFill>
                  <a:prstClr val="black"/>
                </a:solidFill>
              </a:rPr>
              <a:pPr algn="r"/>
              <a:t>62</a:t>
            </a:fld>
            <a:endParaRPr lang="en-US" sz="1200">
              <a:solidFill>
                <a:prstClr val="black"/>
              </a:solidFill>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suggestion is that this is Solomon's temple (Adam Clarke, "Ezekiel," in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Clarke's Commentary</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4:535), but this view has several flaws.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First, the dimensions of these two temples are different.  While Solomon's temple was fairly small (90 feet long, 30 feet wide, and 45 feet high), Ezekiel's temple measures much larger (175 feet long and 87.5 feet wide). 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(NASB, NIV margin, KJV, NKJV, Ampl), but the LXX follows the Qere which reads the transposed "cubits" (NIV, RSV, GNB).  Therefore, a single temple court side in the MT is "500 rods" or 5250 feet, but in the LXX it is "500 cubits"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BW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14 (1899): 93-103.  Adhering to the rod view is Cameron M. MacKay, "The City and the Sanctuary: Ezekiel 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399-417 (cf. MacKay, "Prolegomena to Ezekiel 40–48,"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55 (1943/44): 292-95), who advocates an enormous temple situated in the Valley of Shechem (cf. MacKay, "Ezekiel's Sanctuary and Wellhausen's Theory,"</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 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661-65, which argues against the documentary hypothesis).  MacKay's first article (pp. 399-417) is critiqued by W. F. Lofthouse,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198-202 and rebutted by MacKay in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475-76.  In either case, whether rods or cubits are used, the temple is one that has never been constructed in Israel.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Solomon's temple measurements in 1 Kings 6:2 are noted at 60, 20, and 30 cubits; the above measurements in feet were obtained by multiplying these three lengths by the standard 18 inches per cubit. "The square of the temple in 42:20 is six times as large as the circuit of the wall enclosing the old temple, and, in fact, is larger than the former city itself” (Hobart E. Freeman,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An Introduction to the Old Testament Prophets</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313).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Second, if this description depicted the former temple, it must be asked what hope Ezekiel could offer his oppressed brethren by reminding them of the glory of Solomon's temple which at that time lay in ruins.  Third, the Books of Kings and Chronicles already provide detailed descriptions of Solomon's temple, so another record would be unnecessary.  For these reasons, Ezekiel's temple is not the same as Solomon's.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13AD1-0FF2-7D45-9537-115456A65314}" type="slidenum">
              <a:rPr lang="en-US" sz="1200">
                <a:solidFill>
                  <a:prstClr val="black"/>
                </a:solidFill>
              </a:rPr>
              <a:pPr/>
              <a:t>63</a:t>
            </a:fld>
            <a:endParaRPr lang="en-US" sz="1200">
              <a:solidFill>
                <a:prstClr val="black"/>
              </a:solidFill>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96AEB11-E33B-1641-9E6E-52C4C0B8BF23}" type="slidenum">
              <a:rPr lang="en-US" sz="1200">
                <a:solidFill>
                  <a:prstClr val="black"/>
                </a:solidFill>
              </a:rPr>
              <a:pPr algn="r"/>
              <a:t>63</a:t>
            </a:fld>
            <a:endParaRPr lang="en-US" sz="120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r>
              <a:rPr lang="en-US" dirty="0">
                <a:latin typeface="Arial" charset="0"/>
                <a:ea typeface="ＭＳ Ｐゴシック" charset="0"/>
                <a:cs typeface="ＭＳ Ｐゴシック" charset="0"/>
              </a:rPr>
              <a:t>Note that at least 4 of Solomon’s temples fit into Ezekiel’s—maybe even 5-6 of them. Ezekiel is obviously not describing the first temple built by Solomon.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pPr/>
              <a:t>64</a:t>
            </a:fld>
            <a:endParaRPr lang="en-US" sz="1200"/>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we take the larger view (see previous two slides), the side of Ezekiel’s temple court would be nearly a mile long. Even the shorter rod view is too large.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larger (rod) view would make the temple area about the size of the modern city.</a:t>
            </a:r>
          </a:p>
          <a:p>
            <a:pPr eaLnBrk="1" hangingPunct="1"/>
            <a:r>
              <a:rPr lang="en-US" dirty="0">
                <a:latin typeface="Times New Roman" charset="0"/>
                <a:ea typeface="ＭＳ Ｐゴシック" charset="0"/>
                <a:cs typeface="ＭＳ Ｐゴシック" charset="0"/>
              </a:rPr>
              <a:t>——————_</a:t>
            </a:r>
          </a:p>
          <a:p>
            <a:pPr eaLnBrk="1" hangingPunct="1"/>
            <a:r>
              <a:rPr lang="en-US" dirty="0">
                <a:latin typeface="Times New Roman" charset="0"/>
                <a:ea typeface="ＭＳ Ｐゴシック" charset="0"/>
                <a:cs typeface="ＭＳ Ｐゴシック" charset="0"/>
              </a:rPr>
              <a:t>Accessed</a:t>
            </a:r>
            <a:r>
              <a:rPr lang="en-US" baseline="0" dirty="0">
                <a:latin typeface="Times New Roman" charset="0"/>
                <a:ea typeface="ＭＳ Ｐゴシック" charset="0"/>
                <a:cs typeface="ＭＳ Ｐゴシック" charset="0"/>
              </a:rPr>
              <a:t> 31 August 2016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73DD6B-A4D1-144F-A6A8-9937B8ECCCD0}" type="slidenum">
              <a:rPr lang="en-US" sz="1200"/>
              <a:pPr/>
              <a:t>66</a:t>
            </a:fld>
            <a:endParaRPr lang="en-US" sz="1200"/>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BEA08A-45C2-AB4D-844B-3CB3BA259119}" type="slidenum">
              <a:rPr lang="en-US" sz="1200"/>
              <a:pPr/>
              <a:t>67</a:t>
            </a:fld>
            <a:endParaRPr lang="en-US" sz="1200"/>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Ezekiel 40–46 has at least five different interpretations but the only one that takes the text at face value is that this temple with these dimensions has not yet been built—so it must happen in the future millennium.</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conditional view says that the people did not truly believe in the Lord sufficiently, so God never built it and will not do so in the future. But hundreds of verses in the Prophets speak of a believing Israel in the future. See the Isaiah 60–66 slides on the restoration of Israel.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30E8E05-6793-5A43-BB5E-9FB27CE96452}" type="slidenum">
              <a:rPr lang="en-US">
                <a:solidFill>
                  <a:prstClr val="black"/>
                </a:solidFill>
              </a:rPr>
              <a:pPr/>
              <a:t>69</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extLst>
      <p:ext uri="{BB962C8B-B14F-4D97-AF65-F5344CB8AC3E}">
        <p14:creationId xmlns:p14="http://schemas.microsoft.com/office/powerpoint/2010/main" val="360287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1734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Israelite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got a clog—like sin—that hindered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Did OT believers still have a relationship with God when they sinned?  Yes!</a:t>
            </a:r>
          </a:p>
          <a:p>
            <a:pPr eaLnBrk="1" hangingPunct="1"/>
            <a:r>
              <a:rPr lang="en-US" dirty="0">
                <a:latin typeface="Arial" panose="020B0604020202020204" pitchFamily="34" charset="0"/>
                <a:ea typeface="ＭＳ Ｐゴシック" charset="0"/>
                <a:cs typeface="Arial" panose="020B0604020202020204" pitchFamily="34" charset="0"/>
              </a:rPr>
              <a:t>Sin did not hinder their relationship with God but their fellowship with Him.</a:t>
            </a:r>
          </a:p>
          <a:p>
            <a:pPr eaLnBrk="1" hangingPunct="1"/>
            <a:r>
              <a:rPr lang="en-US"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OS-26-Ezek40-43-slide 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93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p:txBody>
      </p:sp>
    </p:spTree>
    <p:extLst>
      <p:ext uri="{BB962C8B-B14F-4D97-AF65-F5344CB8AC3E}">
        <p14:creationId xmlns:p14="http://schemas.microsoft.com/office/powerpoint/2010/main" val="10584727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Sacrifices in the millennium—like all sacrifices throughout history—will not in themselves forgive sin. They will—like all sacrifices throughout history—only point to the Lord Jesus as the final sacrifice for sin. Offering them will be a form of confession of sin. </a:t>
            </a:r>
          </a:p>
        </p:txBody>
      </p:sp>
    </p:spTree>
    <p:extLst>
      <p:ext uri="{BB962C8B-B14F-4D97-AF65-F5344CB8AC3E}">
        <p14:creationId xmlns:p14="http://schemas.microsoft.com/office/powerpoint/2010/main" val="2837578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Paul offered a sacrifice, he was indicating that sacrifices in and of themselves are not the problem. They all look to Jesus, so they are not needed (Heb 10:18) as only Christ's sacrifice atones for sin. Yet they can be used for confession of sin both pre-cross and post-cross.</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76</a:t>
            </a:fld>
            <a:endParaRPr lang="en-US"/>
          </a:p>
        </p:txBody>
      </p:sp>
    </p:spTree>
    <p:extLst>
      <p:ext uri="{BB962C8B-B14F-4D97-AF65-F5344CB8AC3E}">
        <p14:creationId xmlns:p14="http://schemas.microsoft.com/office/powerpoint/2010/main" val="3395346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the power of God’s forgiveness. We take sin for granted but God wants to remind us that every sin has a cost and Jesus paid it all for us.</a:t>
            </a:r>
          </a:p>
          <a:p>
            <a:r>
              <a:rPr lang="en-US" dirty="0"/>
              <a:t>Jesus has forgiven our sins to establish a relationship with him.</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77</a:t>
            </a:fld>
            <a:endParaRPr lang="en-US"/>
          </a:p>
        </p:txBody>
      </p:sp>
    </p:spTree>
    <p:extLst>
      <p:ext uri="{BB962C8B-B14F-4D97-AF65-F5344CB8AC3E}">
        <p14:creationId xmlns:p14="http://schemas.microsoft.com/office/powerpoint/2010/main" val="4069820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Confession is like washing hands. We never say, "Well, I don't need to wash my hands today. I just washed them yesterday." We all know that the normal process of living gets our hands dirty. So we should admit that and do something about it—wash your hands.</a:t>
            </a:r>
          </a:p>
          <a:p>
            <a:r>
              <a:rPr lang="en-US" dirty="0">
                <a:cs typeface="ＭＳ Ｐゴシック" charset="0"/>
              </a:rPr>
              <a:t>It is easy to take sin for granted. Imagine it costing you money every time you sinned—like money to buy an animal to sacrifice. I suspect such a price would motivate us to sin less. </a:t>
            </a:r>
          </a:p>
          <a:p>
            <a:r>
              <a:rPr lang="en-US" dirty="0">
                <a:cs typeface="ＭＳ Ｐゴシック" charset="0"/>
              </a:rPr>
              <a:t>So fellowship now requires us to confess sin. Do you?</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891550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243038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and Syria. </a:t>
            </a:r>
          </a:p>
          <a:p>
            <a:pPr eaLnBrk="1" hangingPunct="1"/>
            <a:r>
              <a:rPr lang="en-US" altLang="zh-CN" baseline="0" dirty="0">
                <a:latin typeface="Arial"/>
                <a:ea typeface="ＭＳ Ｐゴシック" charset="0"/>
                <a:cs typeface="Arial"/>
              </a:rPr>
              <a:t>—————</a:t>
            </a:r>
          </a:p>
          <a:p>
            <a:pPr eaLnBrk="1" hangingPunct="1"/>
            <a:r>
              <a:rPr lang="en-US" altLang="zh-CN" baseline="0" dirty="0">
                <a:latin typeface="Arial"/>
                <a:ea typeface="ＭＳ Ｐゴシック" charset="0"/>
                <a:cs typeface="Arial"/>
              </a:rPr>
              <a:t>OS-01-Gen4-20-slide </a:t>
            </a:r>
          </a:p>
          <a:p>
            <a:pPr eaLnBrk="1" hangingPunct="1"/>
            <a:r>
              <a:rPr lang="en-US" altLang="zh-CN" baseline="0" dirty="0">
                <a:latin typeface="Arial"/>
                <a:ea typeface="ＭＳ Ｐゴシック" charset="0"/>
                <a:cs typeface="Arial"/>
              </a:rPr>
              <a:t>OS-26-Ezek44-47-slide 82 on Ezek 47</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51251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The only way that this could be an eternal possession of Abraham's descendants is for the nation to return to the land, live there in the millennium, and then the eternal state renovation be one of this actual earth so that the new Jerusalem lies at this same spot.</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664662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843E33-5563-924A-860F-33E5E968EA0B}" type="slidenum">
              <a:rPr lang="en-US" sz="1200"/>
              <a:pPr/>
              <a:t>84</a:t>
            </a:fld>
            <a:endParaRPr lang="en-US" sz="1200"/>
          </a:p>
        </p:txBody>
      </p:sp>
      <p:sp>
        <p:nvSpPr>
          <p:cNvPr id="785410" name="Rectangle 2"/>
          <p:cNvSpPr>
            <a:spLocks noGrp="1" noRot="1" noChangeAspect="1" noChangeArrowheads="1" noTextEdit="1"/>
          </p:cNvSpPr>
          <p:nvPr>
            <p:ph type="sldImg"/>
          </p:nvPr>
        </p:nvSpPr>
        <p:spPr>
          <a:solidFill>
            <a:srgbClr val="FFFFFF"/>
          </a:solidFill>
          <a:ln/>
        </p:spPr>
      </p:sp>
      <p:sp>
        <p:nvSpPr>
          <p:cNvPr id="78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tribes are the same, but all allotments lie west of the Jordan River and in equal divisions.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think that we are fair, but each of our judgments is flawed and biased. Only God can judge and he will choose to allocate fair boundaries.</a:t>
            </a:r>
          </a:p>
          <a:p>
            <a:endParaRPr lang="en-US" dirty="0"/>
          </a:p>
          <a:p>
            <a:r>
              <a:rPr lang="en-US" dirty="0"/>
              <a:t>But what about Gentiles? Is this land only for Jews? Not at all…</a:t>
            </a: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85</a:t>
            </a:fld>
            <a:endParaRPr lang="en-US"/>
          </a:p>
        </p:txBody>
      </p:sp>
    </p:spTree>
    <p:extLst>
      <p:ext uri="{BB962C8B-B14F-4D97-AF65-F5344CB8AC3E}">
        <p14:creationId xmlns:p14="http://schemas.microsoft.com/office/powerpoint/2010/main" val="1585742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As there exist no distinctions between Jews and Gentiles today in the Church (Galatians 3:28), so the same will be true in the land shared between these groups in the Millennium. God's plan has no second-class citizens.</a:t>
            </a:r>
          </a:p>
        </p:txBody>
      </p:sp>
    </p:spTree>
    <p:extLst>
      <p:ext uri="{BB962C8B-B14F-4D97-AF65-F5344CB8AC3E}">
        <p14:creationId xmlns:p14="http://schemas.microsoft.com/office/powerpoint/2010/main" val="17914657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Look forward to God's own presence in a totally new system where sin can still be confessed by those in mortal bodies and where we live together in a fair land allotment.</a:t>
            </a:r>
          </a:p>
        </p:txBody>
      </p:sp>
    </p:spTree>
    <p:extLst>
      <p:ext uri="{BB962C8B-B14F-4D97-AF65-F5344CB8AC3E}">
        <p14:creationId xmlns:p14="http://schemas.microsoft.com/office/powerpoint/2010/main" val="1857405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944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Ezekiel saw God’s glory.</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A911BB-0D2B-F444-8BE6-CC363B3686C8}" type="slidenum">
              <a:rPr lang="en-US" smtClean="0"/>
              <a:pPr>
                <a:defRPr/>
              </a:pPr>
              <a:t>8</a:t>
            </a:fld>
            <a:endParaRPr lang="en-US"/>
          </a:p>
        </p:txBody>
      </p:sp>
    </p:spTree>
    <p:extLst>
      <p:ext uri="{BB962C8B-B14F-4D97-AF65-F5344CB8AC3E}">
        <p14:creationId xmlns:p14="http://schemas.microsoft.com/office/powerpoint/2010/main" val="236307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04429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0C6C090E-C0B2-EC40-A8E9-381CFA31DA48}" type="slidenum">
              <a:rPr lang="en-US"/>
              <a:pPr>
                <a:defRPr/>
              </a:pPr>
              <a:t>‹#›</a:t>
            </a:fld>
            <a:endParaRPr lang="en-US"/>
          </a:p>
        </p:txBody>
      </p:sp>
    </p:spTree>
    <p:extLst>
      <p:ext uri="{BB962C8B-B14F-4D97-AF65-F5344CB8AC3E}">
        <p14:creationId xmlns:p14="http://schemas.microsoft.com/office/powerpoint/2010/main" val="9363765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0E0B077-6B56-BF4B-A033-058C0F768655}" type="slidenum">
              <a:rPr lang="en-US"/>
              <a:pPr>
                <a:defRPr/>
              </a:pPr>
              <a:t>‹#›</a:t>
            </a:fld>
            <a:endParaRPr lang="en-US"/>
          </a:p>
        </p:txBody>
      </p:sp>
    </p:spTree>
    <p:extLst>
      <p:ext uri="{BB962C8B-B14F-4D97-AF65-F5344CB8AC3E}">
        <p14:creationId xmlns:p14="http://schemas.microsoft.com/office/powerpoint/2010/main" val="35955828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6027F15-A762-4D43-83E5-7E01D314D24D}" type="slidenum">
              <a:rPr lang="en-US"/>
              <a:pPr>
                <a:defRPr/>
              </a:pPr>
              <a:t>‹#›</a:t>
            </a:fld>
            <a:endParaRPr lang="en-US"/>
          </a:p>
        </p:txBody>
      </p:sp>
    </p:spTree>
    <p:extLst>
      <p:ext uri="{BB962C8B-B14F-4D97-AF65-F5344CB8AC3E}">
        <p14:creationId xmlns:p14="http://schemas.microsoft.com/office/powerpoint/2010/main" val="42625104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AA9CA4B-93D6-7548-B35B-A0DB55899A97}" type="slidenum">
              <a:rPr lang="en-US"/>
              <a:pPr>
                <a:defRPr/>
              </a:pPr>
              <a:t>‹#›</a:t>
            </a:fld>
            <a:endParaRPr lang="en-US"/>
          </a:p>
        </p:txBody>
      </p:sp>
    </p:spTree>
    <p:extLst>
      <p:ext uri="{BB962C8B-B14F-4D97-AF65-F5344CB8AC3E}">
        <p14:creationId xmlns:p14="http://schemas.microsoft.com/office/powerpoint/2010/main" val="657396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D5611214-9DE8-C640-BE34-0061AD77D824}" type="slidenum">
              <a:rPr lang="en-US"/>
              <a:pPr>
                <a:defRPr/>
              </a:pPr>
              <a:t>‹#›</a:t>
            </a:fld>
            <a:endParaRPr lang="en-US"/>
          </a:p>
        </p:txBody>
      </p:sp>
    </p:spTree>
    <p:extLst>
      <p:ext uri="{BB962C8B-B14F-4D97-AF65-F5344CB8AC3E}">
        <p14:creationId xmlns:p14="http://schemas.microsoft.com/office/powerpoint/2010/main" val="27548495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11033A13-B7A5-0445-A09F-BB5558DC4227}" type="slidenum">
              <a:rPr lang="en-US"/>
              <a:pPr>
                <a:defRPr/>
              </a:pPr>
              <a:t>‹#›</a:t>
            </a:fld>
            <a:endParaRPr lang="en-US"/>
          </a:p>
        </p:txBody>
      </p:sp>
    </p:spTree>
    <p:extLst>
      <p:ext uri="{BB962C8B-B14F-4D97-AF65-F5344CB8AC3E}">
        <p14:creationId xmlns:p14="http://schemas.microsoft.com/office/powerpoint/2010/main" val="1148291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D91D1E2-5E5B-C443-8E9B-615E821D53B2}" type="slidenum">
              <a:rPr lang="en-US"/>
              <a:pPr>
                <a:defRPr/>
              </a:pPr>
              <a:t>‹#›</a:t>
            </a:fld>
            <a:endParaRPr lang="en-US"/>
          </a:p>
        </p:txBody>
      </p:sp>
    </p:spTree>
    <p:extLst>
      <p:ext uri="{BB962C8B-B14F-4D97-AF65-F5344CB8AC3E}">
        <p14:creationId xmlns:p14="http://schemas.microsoft.com/office/powerpoint/2010/main" val="318602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00777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941D8CD-2443-D745-8492-1D30DBCB4F42}" type="slidenum">
              <a:rPr lang="en-US"/>
              <a:pPr>
                <a:defRPr/>
              </a:pPr>
              <a:t>‹#›</a:t>
            </a:fld>
            <a:endParaRPr lang="en-US"/>
          </a:p>
        </p:txBody>
      </p:sp>
    </p:spTree>
    <p:extLst>
      <p:ext uri="{BB962C8B-B14F-4D97-AF65-F5344CB8AC3E}">
        <p14:creationId xmlns:p14="http://schemas.microsoft.com/office/powerpoint/2010/main" val="20796082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6A0B4FE-6F38-DB4B-BEB3-8650D3D251F3}" type="slidenum">
              <a:rPr lang="en-US"/>
              <a:pPr>
                <a:defRPr/>
              </a:pPr>
              <a:t>‹#›</a:t>
            </a:fld>
            <a:endParaRPr lang="en-US"/>
          </a:p>
        </p:txBody>
      </p:sp>
    </p:spTree>
    <p:extLst>
      <p:ext uri="{BB962C8B-B14F-4D97-AF65-F5344CB8AC3E}">
        <p14:creationId xmlns:p14="http://schemas.microsoft.com/office/powerpoint/2010/main" val="1400533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75C7A8D-DD03-4F41-8BC2-8B58626350F6}" type="slidenum">
              <a:rPr lang="en-US"/>
              <a:pPr>
                <a:defRPr/>
              </a:pPr>
              <a:t>‹#›</a:t>
            </a:fld>
            <a:endParaRPr lang="en-US"/>
          </a:p>
        </p:txBody>
      </p:sp>
    </p:spTree>
    <p:extLst>
      <p:ext uri="{BB962C8B-B14F-4D97-AF65-F5344CB8AC3E}">
        <p14:creationId xmlns:p14="http://schemas.microsoft.com/office/powerpoint/2010/main" val="35392524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5E68CA-8369-AF4B-8E2B-E05E2DFCDEC1}" type="slidenum">
              <a:rPr lang="en-US"/>
              <a:pPr>
                <a:defRPr/>
              </a:pPr>
              <a:t>‹#›</a:t>
            </a:fld>
            <a:endParaRPr lang="en-US"/>
          </a:p>
        </p:txBody>
      </p:sp>
    </p:spTree>
    <p:extLst>
      <p:ext uri="{BB962C8B-B14F-4D97-AF65-F5344CB8AC3E}">
        <p14:creationId xmlns:p14="http://schemas.microsoft.com/office/powerpoint/2010/main" val="8507378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34567111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58669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623546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80217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15421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8339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9844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0883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144054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89178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65301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22201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461849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902777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232006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04994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4736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21497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24956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52132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24798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17277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83951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1038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6037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922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80727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32302626"/>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3719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310396"/>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76100236"/>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54242"/>
      </p:ext>
    </p:extLst>
  </p:cSld>
  <p:clrMapOvr>
    <a:masterClrMapping/>
  </p:clrMapOvr>
  <p:transitio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971461"/>
      </p:ext>
    </p:extLst>
  </p:cSld>
  <p:clrMapOvr>
    <a:masterClrMapping/>
  </p:clrMapOvr>
  <p:transitio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58897095"/>
      </p:ext>
    </p:extLst>
  </p:cSld>
  <p:clrMapOvr>
    <a:masterClrMapping/>
  </p:clrMapOvr>
  <p:transitio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060344"/>
      </p:ext>
    </p:extLst>
  </p:cSld>
  <p:clrMapOvr>
    <a:masterClrMapping/>
  </p:clrMapOvr>
  <p:transition>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074057"/>
      </p:ext>
    </p:extLst>
  </p:cSld>
  <p:clrMapOvr>
    <a:masterClrMapping/>
  </p:clrMapOvr>
  <p:transition>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7974606"/>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85926"/>
      </p:ext>
    </p:extLst>
  </p:cSld>
  <p:clrMapOvr>
    <a:masterClrMapping/>
  </p:clrMapOvr>
  <p:transition>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63178"/>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1126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964892226"/>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63167790"/>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636819386"/>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05661511"/>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35048004"/>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561045460"/>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68582"/>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209287743"/>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499633085"/>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99830290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03960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151553"/>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12946223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32060508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3754828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5480460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41057403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31544114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1569913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41839682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1863975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05793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3501033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10030842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13363582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0865256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33819631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527317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7844128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12842196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3713947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407894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72526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2715046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42093232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2724961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0627612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6410721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6907847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6795449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6927275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0317613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2986364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27801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5088800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407372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2944324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3632868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5922090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27018578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23406465"/>
      </p:ext>
    </p:extLst>
  </p:cSld>
  <p:clrMapOvr>
    <a:masterClrMapping/>
  </p:clrMapOvr>
  <p:transition>
    <p:wheel spokes="0"/>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938480"/>
      </p:ext>
    </p:extLst>
  </p:cSld>
  <p:clrMapOvr>
    <a:masterClrMapping/>
  </p:clrMapOvr>
  <p:transition>
    <p:wheel spokes="0"/>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0042912"/>
      </p:ext>
    </p:extLst>
  </p:cSld>
  <p:clrMapOvr>
    <a:masterClrMapping/>
  </p:clrMapOvr>
  <p:transition>
    <p:wheel spokes="0"/>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927600"/>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587808"/>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11800644"/>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27831"/>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048911"/>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9188593"/>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040657"/>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814793"/>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38975140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20178830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989457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0677935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2790785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838193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2678325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7559408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4026460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18386974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30571246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2286677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987119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5417101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377584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92265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060482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24238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77029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92788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57501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702747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82544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161049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31590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234749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96849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1B99AA7-A4D7-9A41-8720-BFFC2A869279}" type="slidenum">
              <a:rPr lang="en-US"/>
              <a:pPr>
                <a:defRPr/>
              </a:pPr>
              <a:t>‹#›</a:t>
            </a:fld>
            <a:endParaRPr lang="en-US"/>
          </a:p>
        </p:txBody>
      </p:sp>
    </p:spTree>
    <p:extLst>
      <p:ext uri="{BB962C8B-B14F-4D97-AF65-F5344CB8AC3E}">
        <p14:creationId xmlns:p14="http://schemas.microsoft.com/office/powerpoint/2010/main" val="20005999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8254EEF-5F24-5D4F-811B-70D24760532C}" type="slidenum">
              <a:rPr lang="en-US"/>
              <a:pPr>
                <a:defRPr/>
              </a:pPr>
              <a:t>‹#›</a:t>
            </a:fld>
            <a:endParaRPr lang="en-US"/>
          </a:p>
        </p:txBody>
      </p:sp>
    </p:spTree>
    <p:extLst>
      <p:ext uri="{BB962C8B-B14F-4D97-AF65-F5344CB8AC3E}">
        <p14:creationId xmlns:p14="http://schemas.microsoft.com/office/powerpoint/2010/main" val="40798526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613B110-EAE4-094C-A650-3ECBE2B161D6}" type="slidenum">
              <a:rPr lang="en-US"/>
              <a:pPr>
                <a:defRPr/>
              </a:pPr>
              <a:t>‹#›</a:t>
            </a:fld>
            <a:endParaRPr lang="en-US"/>
          </a:p>
        </p:txBody>
      </p:sp>
    </p:spTree>
    <p:extLst>
      <p:ext uri="{BB962C8B-B14F-4D97-AF65-F5344CB8AC3E}">
        <p14:creationId xmlns:p14="http://schemas.microsoft.com/office/powerpoint/2010/main" val="5752359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8F2E141E-761E-4D4C-BE46-6B6516E549EB}" type="slidenum">
              <a:rPr lang="en-US"/>
              <a:pPr>
                <a:defRPr/>
              </a:pPr>
              <a:t>‹#›</a:t>
            </a:fld>
            <a:endParaRPr lang="en-US"/>
          </a:p>
        </p:txBody>
      </p:sp>
    </p:spTree>
    <p:extLst>
      <p:ext uri="{BB962C8B-B14F-4D97-AF65-F5344CB8AC3E}">
        <p14:creationId xmlns:p14="http://schemas.microsoft.com/office/powerpoint/2010/main" val="8877321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6E28E2A9-7FBE-2A42-AF60-E3B4700EE352}" type="slidenum">
              <a:rPr lang="en-US"/>
              <a:pPr>
                <a:defRPr/>
              </a:pPr>
              <a:t>‹#›</a:t>
            </a:fld>
            <a:endParaRPr lang="en-US"/>
          </a:p>
        </p:txBody>
      </p:sp>
    </p:spTree>
    <p:extLst>
      <p:ext uri="{BB962C8B-B14F-4D97-AF65-F5344CB8AC3E}">
        <p14:creationId xmlns:p14="http://schemas.microsoft.com/office/powerpoint/2010/main" val="41143786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FF6DF68D-E4F2-9640-8130-6D83180B60E3}" type="slidenum">
              <a:rPr lang="en-US"/>
              <a:pPr>
                <a:defRPr/>
              </a:pPr>
              <a:t>‹#›</a:t>
            </a:fld>
            <a:endParaRPr lang="en-US"/>
          </a:p>
        </p:txBody>
      </p:sp>
    </p:spTree>
    <p:extLst>
      <p:ext uri="{BB962C8B-B14F-4D97-AF65-F5344CB8AC3E}">
        <p14:creationId xmlns:p14="http://schemas.microsoft.com/office/powerpoint/2010/main" val="1693921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03477C49-DB9D-F84C-943C-7C72AE0D6234}" type="slidenum">
              <a:rPr lang="en-US"/>
              <a:pPr>
                <a:defRPr/>
              </a:pPr>
              <a:t>‹#›</a:t>
            </a:fld>
            <a:endParaRPr lang="en-US"/>
          </a:p>
        </p:txBody>
      </p:sp>
    </p:spTree>
    <p:extLst>
      <p:ext uri="{BB962C8B-B14F-4D97-AF65-F5344CB8AC3E}">
        <p14:creationId xmlns:p14="http://schemas.microsoft.com/office/powerpoint/2010/main" val="37338630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13EA574-ED43-D042-9F97-795F6ABCEEF4}" type="slidenum">
              <a:rPr lang="en-US"/>
              <a:pPr>
                <a:defRPr/>
              </a:pPr>
              <a:t>‹#›</a:t>
            </a:fld>
            <a:endParaRPr lang="en-US"/>
          </a:p>
        </p:txBody>
      </p:sp>
    </p:spTree>
    <p:extLst>
      <p:ext uri="{BB962C8B-B14F-4D97-AF65-F5344CB8AC3E}">
        <p14:creationId xmlns:p14="http://schemas.microsoft.com/office/powerpoint/2010/main" val="8718771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51BDA5B-BC68-6D4D-9E10-ECFABE6CB80B}" type="slidenum">
              <a:rPr lang="en-US"/>
              <a:pPr>
                <a:defRPr/>
              </a:pPr>
              <a:t>‹#›</a:t>
            </a:fld>
            <a:endParaRPr lang="en-US"/>
          </a:p>
        </p:txBody>
      </p:sp>
    </p:spTree>
    <p:extLst>
      <p:ext uri="{BB962C8B-B14F-4D97-AF65-F5344CB8AC3E}">
        <p14:creationId xmlns:p14="http://schemas.microsoft.com/office/powerpoint/2010/main" val="5639118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C0E841-0B85-E040-9E77-60B9CCA17117}" type="slidenum">
              <a:rPr lang="en-US"/>
              <a:pPr>
                <a:defRPr/>
              </a:pPr>
              <a:t>‹#›</a:t>
            </a:fld>
            <a:endParaRPr lang="en-US"/>
          </a:p>
        </p:txBody>
      </p:sp>
    </p:spTree>
    <p:extLst>
      <p:ext uri="{BB962C8B-B14F-4D97-AF65-F5344CB8AC3E}">
        <p14:creationId xmlns:p14="http://schemas.microsoft.com/office/powerpoint/2010/main" val="18944238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679768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3137257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7251019"/>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3505962"/>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74333842"/>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429303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6503546"/>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3287509"/>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5454827"/>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920945"/>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7689093"/>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09916839"/>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7742841"/>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1840654"/>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4989121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85184624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112359"/>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1378135896"/>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566735"/>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279744"/>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161460"/>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26289"/>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3960876209"/>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95296068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207404"/>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4716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a:defRPr/>
            </a:pPr>
            <a:fld id="{8A6A3034-524C-F147-8D9E-85272E27B154}" type="slidenum">
              <a:rPr lang="en-US" altLang="zh-TW"/>
              <a:pPr>
                <a:defRPr/>
              </a:pPr>
              <a:t>‹#›</a:t>
            </a:fld>
            <a:endParaRPr lang="en-US" altLang="zh-TW"/>
          </a:p>
        </p:txBody>
      </p:sp>
    </p:spTree>
    <p:extLst>
      <p:ext uri="{BB962C8B-B14F-4D97-AF65-F5344CB8AC3E}">
        <p14:creationId xmlns:p14="http://schemas.microsoft.com/office/powerpoint/2010/main" val="3329367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33843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3931354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61027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2445948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3623897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543096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2285876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4006528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315436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19963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119361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2121758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173144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2990404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6/25/22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615914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6/25/22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2446033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6/25/22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92328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6/25/22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3472770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6/25/22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045824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6/25/22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4069357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6/25/22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77938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6/25/22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00194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6/25/22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2765084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6/25/22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801438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6/25/22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2176361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310081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056507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526206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84531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61928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6401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10137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5024422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751056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55385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0608524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10334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535134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3.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2.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9.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0.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2.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4.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theme" Target="../theme/theme28.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5.xml"/><Relationship Id="rId1"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30.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7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2.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2159093518"/>
      </p:ext>
    </p:extLst>
  </p:cSld>
  <p:clrMap bg1="dk2" tx1="lt1" bg2="dk1" tx2="lt2" accent1="accent1" accent2="accent2" accent3="accent3" accent4="accent4" accent5="accent5" accent6="accent6" hlink="hlink" folHlink="folHlink"/>
  <p:sldLayoutIdLst>
    <p:sldLayoutId id="214750252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0" y="0"/>
            <a:ext cx="7242175" cy="1981200"/>
            <a:chOff x="0" y="0"/>
            <a:chExt cx="4562" cy="1248"/>
          </a:xfrm>
        </p:grpSpPr>
        <p:sp>
          <p:nvSpPr>
            <p:cNvPr id="346115"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346117"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346120"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346121"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A7C6020D-53F5-2E49-ABA9-9ED2420A426E}" type="slidenum">
              <a:rPr lang="en-US"/>
              <a:pPr>
                <a:defRPr/>
              </a:pPr>
              <a:t>‹#›</a:t>
            </a:fld>
            <a:endParaRPr lang="en-US"/>
          </a:p>
        </p:txBody>
      </p:sp>
    </p:spTree>
    <p:extLst>
      <p:ext uri="{BB962C8B-B14F-4D97-AF65-F5344CB8AC3E}">
        <p14:creationId xmlns:p14="http://schemas.microsoft.com/office/powerpoint/2010/main" val="3983163428"/>
      </p:ext>
    </p:extLst>
  </p:cSld>
  <p:clrMap bg1="dk2" tx1="lt1" bg2="dk1" tx2="lt2" accent1="accent1" accent2="accent2" accent3="accent3" accent4="accent4" accent5="accent5" accent6="accent6" hlink="hlink" folHlink="folHlink"/>
  <p:sldLayoutIdLst>
    <p:sldLayoutId id="2147502683" r:id="rId1"/>
    <p:sldLayoutId id="2147502684" r:id="rId2"/>
    <p:sldLayoutId id="2147502685" r:id="rId3"/>
    <p:sldLayoutId id="2147502686" r:id="rId4"/>
    <p:sldLayoutId id="2147502687" r:id="rId5"/>
    <p:sldLayoutId id="2147502688" r:id="rId6"/>
    <p:sldLayoutId id="2147502689" r:id="rId7"/>
    <p:sldLayoutId id="2147502690" r:id="rId8"/>
    <p:sldLayoutId id="2147502691" r:id="rId9"/>
    <p:sldLayoutId id="2147502692" r:id="rId10"/>
    <p:sldLayoutId id="2147502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57164953"/>
      </p:ext>
    </p:extLst>
  </p:cSld>
  <p:clrMap bg1="dk2" tx1="lt1" bg2="dk1" tx2="lt2" accent1="accent1" accent2="accent2" accent3="accent3" accent4="accent4" accent5="accent5" accent6="accent6" hlink="hlink" folHlink="folHlink"/>
  <p:sldLayoutIdLst>
    <p:sldLayoutId id="2147502799"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32444129"/>
      </p:ext>
    </p:extLst>
  </p:cSld>
  <p:clrMap bg1="lt1" tx1="dk1" bg2="lt2" tx2="dk2" accent1="accent1" accent2="accent2" accent3="accent3" accent4="accent4" accent5="accent5" accent6="accent6" hlink="hlink" folHlink="folHlink"/>
  <p:sldLayoutIdLst>
    <p:sldLayoutId id="2147502801" r:id="rId1"/>
    <p:sldLayoutId id="2147502802" r:id="rId2"/>
    <p:sldLayoutId id="2147502803" r:id="rId3"/>
    <p:sldLayoutId id="2147502804" r:id="rId4"/>
    <p:sldLayoutId id="2147502805" r:id="rId5"/>
    <p:sldLayoutId id="2147502806" r:id="rId6"/>
    <p:sldLayoutId id="2147502807" r:id="rId7"/>
    <p:sldLayoutId id="2147502808" r:id="rId8"/>
    <p:sldLayoutId id="2147502809" r:id="rId9"/>
    <p:sldLayoutId id="2147502810" r:id="rId10"/>
    <p:sldLayoutId id="2147502811" r:id="rId11"/>
    <p:sldLayoutId id="2147502812" r:id="rId12"/>
    <p:sldLayoutId id="21475028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323170519"/>
      </p:ext>
    </p:extLst>
  </p:cSld>
  <p:clrMap bg1="dk2" tx1="lt1" bg2="dk1" tx2="lt2" accent1="accent1" accent2="accent2" accent3="accent3" accent4="accent4" accent5="accent5" accent6="accent6" hlink="hlink" folHlink="folHlink"/>
  <p:sldLayoutIdLst>
    <p:sldLayoutId id="2147502829" r:id="rId1"/>
    <p:sldLayoutId id="2147502830" r:id="rId2"/>
    <p:sldLayoutId id="2147502831" r:id="rId3"/>
    <p:sldLayoutId id="2147502832" r:id="rId4"/>
    <p:sldLayoutId id="2147502833" r:id="rId5"/>
    <p:sldLayoutId id="2147502834" r:id="rId6"/>
    <p:sldLayoutId id="2147502835" r:id="rId7"/>
    <p:sldLayoutId id="2147502836" r:id="rId8"/>
    <p:sldLayoutId id="2147502837" r:id="rId9"/>
    <p:sldLayoutId id="2147502838" r:id="rId10"/>
    <p:sldLayoutId id="2147502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566941901"/>
      </p:ext>
    </p:extLst>
  </p:cSld>
  <p:clrMap bg1="dk2" tx1="lt1" bg2="dk1" tx2="lt2" accent1="accent1" accent2="accent2" accent3="accent3" accent4="accent4" accent5="accent5" accent6="accent6" hlink="hlink" folHlink="folHlink"/>
  <p:sldLayoutIdLst>
    <p:sldLayoutId id="2147502841" r:id="rId1"/>
    <p:sldLayoutId id="2147502842" r:id="rId2"/>
    <p:sldLayoutId id="2147502843" r:id="rId3"/>
    <p:sldLayoutId id="2147502844" r:id="rId4"/>
    <p:sldLayoutId id="2147502845" r:id="rId5"/>
    <p:sldLayoutId id="2147502846" r:id="rId6"/>
    <p:sldLayoutId id="2147502847" r:id="rId7"/>
    <p:sldLayoutId id="2147502848" r:id="rId8"/>
    <p:sldLayoutId id="2147502849" r:id="rId9"/>
    <p:sldLayoutId id="2147502850" r:id="rId10"/>
    <p:sldLayoutId id="214750285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1900" r:id="rId1"/>
    <p:sldLayoutId id="2147501901" r:id="rId2"/>
    <p:sldLayoutId id="2147501902" r:id="rId3"/>
    <p:sldLayoutId id="2147501903" r:id="rId4"/>
    <p:sldLayoutId id="2147501904" r:id="rId5"/>
    <p:sldLayoutId id="2147501905" r:id="rId6"/>
    <p:sldLayoutId id="2147501906" r:id="rId7"/>
    <p:sldLayoutId id="2147501907" r:id="rId8"/>
    <p:sldLayoutId id="2147501908" r:id="rId9"/>
    <p:sldLayoutId id="2147501909"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31"/>
          <p:cNvGrpSpPr>
            <a:grpSpLocks/>
          </p:cNvGrpSpPr>
          <p:nvPr/>
        </p:nvGrpSpPr>
        <p:grpSpPr bwMode="auto">
          <a:xfrm>
            <a:off x="0" y="0"/>
            <a:ext cx="9132888" cy="6845300"/>
            <a:chOff x="0" y="0"/>
            <a:chExt cx="5753" cy="4312"/>
          </a:xfrm>
        </p:grpSpPr>
        <p:sp>
          <p:nvSpPr>
            <p:cNvPr id="2232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nvGrpSpPr>
            <p:cNvPr id="2232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sz="2800">
                  <a:solidFill>
                    <a:srgbClr val="00DFCA"/>
                  </a:solidFill>
                  <a:latin typeface="Matura MT Script Capitals" pitchFamily="-112" charset="0"/>
                </a:endParaRPr>
              </a:p>
            </p:txBody>
          </p:sp>
          <p:sp>
            <p:nvSpPr>
              <p:cNvPr id="2232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32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23239" name="Group 30"/>
            <p:cNvGrpSpPr>
              <a:grpSpLocks/>
            </p:cNvGrpSpPr>
            <p:nvPr/>
          </p:nvGrpSpPr>
          <p:grpSpPr bwMode="auto">
            <a:xfrm>
              <a:off x="0" y="0"/>
              <a:ext cx="1246" cy="1232"/>
              <a:chOff x="0" y="0"/>
              <a:chExt cx="1246" cy="1232"/>
            </a:xfrm>
          </p:grpSpPr>
          <p:sp>
            <p:nvSpPr>
              <p:cNvPr id="2232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grpSp>
      <p:sp>
        <p:nvSpPr>
          <p:cNvPr id="1027" name="Text Box 35"/>
          <p:cNvSpPr txBox="1">
            <a:spLocks noChangeArrowheads="1"/>
          </p:cNvSpPr>
          <p:nvPr/>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52913391"/>
      </p:ext>
    </p:extLst>
  </p:cSld>
  <p:clrMap bg1="dk2" tx1="lt1" bg2="dk1" tx2="lt2" accent1="accent1" accent2="accent2" accent3="accent3" accent4="accent4" accent5="accent5" accent6="accent6" hlink="hlink" folHlink="folHlink"/>
  <p:sldLayoutIdLst>
    <p:sldLayoutId id="2147502853" r:id="rId1"/>
    <p:sldLayoutId id="2147502854" r:id="rId2"/>
    <p:sldLayoutId id="2147502855" r:id="rId3"/>
    <p:sldLayoutId id="2147502856" r:id="rId4"/>
    <p:sldLayoutId id="2147502857" r:id="rId5"/>
    <p:sldLayoutId id="2147502858" r:id="rId6"/>
    <p:sldLayoutId id="2147502859" r:id="rId7"/>
    <p:sldLayoutId id="2147502860" r:id="rId8"/>
    <p:sldLayoutId id="2147502861" r:id="rId9"/>
    <p:sldLayoutId id="2147502862" r:id="rId10"/>
    <p:sldLayoutId id="214750286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1586353004"/>
      </p:ext>
    </p:extLst>
  </p:cSld>
  <p:clrMap bg1="lt1" tx1="dk1" bg2="lt2" tx2="dk2" accent1="accent1" accent2="accent2" accent3="accent3" accent4="accent4" accent5="accent5" accent6="accent6" hlink="hlink" folHlink="folHlink"/>
  <p:sldLayoutIdLst>
    <p:sldLayoutId id="2147502865" r:id="rId1"/>
    <p:sldLayoutId id="2147502866" r:id="rId2"/>
    <p:sldLayoutId id="2147502867" r:id="rId3"/>
    <p:sldLayoutId id="2147502868" r:id="rId4"/>
    <p:sldLayoutId id="2147502869" r:id="rId5"/>
    <p:sldLayoutId id="2147502870" r:id="rId6"/>
    <p:sldLayoutId id="2147502871" r:id="rId7"/>
    <p:sldLayoutId id="2147502872" r:id="rId8"/>
    <p:sldLayoutId id="2147502873" r:id="rId9"/>
    <p:sldLayoutId id="2147502874" r:id="rId10"/>
    <p:sldLayoutId id="214750287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6400772"/>
      </p:ext>
    </p:extLst>
  </p:cSld>
  <p:clrMap bg1="dk2" tx1="lt1" bg2="dk1" tx2="lt2" accent1="accent1" accent2="accent2" accent3="accent3" accent4="accent4" accent5="accent5" accent6="accent6" hlink="hlink" folHlink="folHlink"/>
  <p:sldLayoutIdLst>
    <p:sldLayoutId id="2147502903" r:id="rId1"/>
    <p:sldLayoutId id="2147502904" r:id="rId2"/>
    <p:sldLayoutId id="2147502905" r:id="rId3"/>
    <p:sldLayoutId id="2147502906" r:id="rId4"/>
    <p:sldLayoutId id="2147502907" r:id="rId5"/>
    <p:sldLayoutId id="2147502908" r:id="rId6"/>
    <p:sldLayoutId id="2147502909" r:id="rId7"/>
    <p:sldLayoutId id="2147502910" r:id="rId8"/>
    <p:sldLayoutId id="2147502911" r:id="rId9"/>
    <p:sldLayoutId id="2147502912" r:id="rId10"/>
    <p:sldLayoutId id="214750291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4084884854"/>
      </p:ext>
    </p:extLst>
  </p:cSld>
  <p:clrMap bg1="dk2" tx1="lt1" bg2="dk1" tx2="lt2" accent1="accent1" accent2="accent2" accent3="accent3" accent4="accent4" accent5="accent5" accent6="accent6" hlink="hlink" folHlink="folHlink"/>
  <p:sldLayoutIdLst>
    <p:sldLayoutId id="2147502915" r:id="rId1"/>
    <p:sldLayoutId id="2147502916" r:id="rId2"/>
    <p:sldLayoutId id="2147502917" r:id="rId3"/>
    <p:sldLayoutId id="2147502918" r:id="rId4"/>
    <p:sldLayoutId id="2147502919" r:id="rId5"/>
    <p:sldLayoutId id="2147502920" r:id="rId6"/>
    <p:sldLayoutId id="2147502921" r:id="rId7"/>
    <p:sldLayoutId id="2147502922" r:id="rId8"/>
    <p:sldLayoutId id="2147502923" r:id="rId9"/>
    <p:sldLayoutId id="2147502924" r:id="rId10"/>
    <p:sldLayoutId id="2147502925" r:id="rId11"/>
    <p:sldLayoutId id="2147502926" r:id="rId12"/>
    <p:sldLayoutId id="2147502927"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2224649104"/>
      </p:ext>
    </p:extLst>
  </p:cSld>
  <p:clrMap bg1="dk2" tx1="lt1" bg2="dk1" tx2="lt2" accent1="accent1" accent2="accent2" accent3="accent3" accent4="accent4" accent5="accent5" accent6="accent6" hlink="hlink" folHlink="folHlink"/>
  <p:sldLayoutIdLst>
    <p:sldLayoutId id="2147502929" r:id="rId1"/>
    <p:sldLayoutId id="2147502930" r:id="rId2"/>
    <p:sldLayoutId id="2147502931" r:id="rId3"/>
    <p:sldLayoutId id="2147502932" r:id="rId4"/>
    <p:sldLayoutId id="2147502933" r:id="rId5"/>
    <p:sldLayoutId id="2147502934" r:id="rId6"/>
    <p:sldLayoutId id="2147502935" r:id="rId7"/>
    <p:sldLayoutId id="2147502936" r:id="rId8"/>
    <p:sldLayoutId id="2147502937" r:id="rId9"/>
    <p:sldLayoutId id="2147502938" r:id="rId10"/>
    <p:sldLayoutId id="214750293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2265818261"/>
      </p:ext>
    </p:extLst>
  </p:cSld>
  <p:clrMap bg1="lt1" tx1="dk1" bg2="lt2" tx2="dk2" accent1="accent1" accent2="accent2" accent3="accent3" accent4="accent4" accent5="accent5" accent6="accent6" hlink="hlink" folHlink="folHlink"/>
  <p:sldLayoutIdLst>
    <p:sldLayoutId id="2147502941" r:id="rId1"/>
    <p:sldLayoutId id="2147502942" r:id="rId2"/>
    <p:sldLayoutId id="2147502943" r:id="rId3"/>
    <p:sldLayoutId id="2147502944" r:id="rId4"/>
    <p:sldLayoutId id="2147502945" r:id="rId5"/>
    <p:sldLayoutId id="2147502946" r:id="rId6"/>
    <p:sldLayoutId id="2147502947" r:id="rId7"/>
    <p:sldLayoutId id="2147502948" r:id="rId8"/>
    <p:sldLayoutId id="2147502949" r:id="rId9"/>
    <p:sldLayoutId id="2147502950" r:id="rId10"/>
    <p:sldLayoutId id="2147502951" r:id="rId11"/>
    <p:sldLayoutId id="2147502952" r:id="rId12"/>
    <p:sldLayoutId id="214750295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717843"/>
      </p:ext>
    </p:extLst>
  </p:cSld>
  <p:clrMap bg1="lt1" tx1="dk1" bg2="lt2" tx2="dk2" accent1="accent1" accent2="accent2" accent3="accent3" accent4="accent4" accent5="accent5" accent6="accent6" hlink="hlink" folHlink="folHlink"/>
  <p:sldLayoutIdLst>
    <p:sldLayoutId id="214750295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66329503"/>
      </p:ext>
    </p:extLst>
  </p:cSld>
  <p:clrMap bg1="lt1" tx1="dk1" bg2="lt2" tx2="dk2" accent1="accent1" accent2="accent2" accent3="accent3" accent4="accent4" accent5="accent5" accent6="accent6" hlink="hlink" folHlink="folHlink"/>
  <p:sldLayoutIdLst>
    <p:sldLayoutId id="2147502957" r:id="rId1"/>
    <p:sldLayoutId id="2147502958" r:id="rId2"/>
    <p:sldLayoutId id="2147502959" r:id="rId3"/>
    <p:sldLayoutId id="2147502960" r:id="rId4"/>
    <p:sldLayoutId id="2147502961" r:id="rId5"/>
    <p:sldLayoutId id="2147502962" r:id="rId6"/>
    <p:sldLayoutId id="2147502963" r:id="rId7"/>
    <p:sldLayoutId id="2147502964" r:id="rId8"/>
    <p:sldLayoutId id="2147502965" r:id="rId9"/>
    <p:sldLayoutId id="2147502966" r:id="rId10"/>
    <p:sldLayoutId id="2147502967" r:id="rId11"/>
    <p:sldLayoutId id="2147502968" r:id="rId12"/>
    <p:sldLayoutId id="2147502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5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sz="2400">
              <a:latin typeface="Times New Roman" charset="0"/>
            </a:endParaRPr>
          </a:p>
        </p:txBody>
      </p:sp>
      <p:sp>
        <p:nvSpPr>
          <p:cNvPr id="7475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5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6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6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6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6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74764" name="Group 12"/>
          <p:cNvGrpSpPr>
            <a:grpSpLocks/>
          </p:cNvGrpSpPr>
          <p:nvPr/>
        </p:nvGrpSpPr>
        <p:grpSpPr bwMode="auto">
          <a:xfrm>
            <a:off x="63500" y="153988"/>
            <a:ext cx="3435350" cy="520700"/>
            <a:chOff x="40" y="97"/>
            <a:chExt cx="2164" cy="328"/>
          </a:xfrm>
        </p:grpSpPr>
        <p:sp>
          <p:nvSpPr>
            <p:cNvPr id="7477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74765" name="Group 18"/>
          <p:cNvGrpSpPr>
            <a:grpSpLocks/>
          </p:cNvGrpSpPr>
          <p:nvPr/>
        </p:nvGrpSpPr>
        <p:grpSpPr bwMode="auto">
          <a:xfrm>
            <a:off x="5646738" y="153988"/>
            <a:ext cx="3435350" cy="552450"/>
            <a:chOff x="3557" y="97"/>
            <a:chExt cx="2164" cy="348"/>
          </a:xfrm>
        </p:grpSpPr>
        <p:sp>
          <p:nvSpPr>
            <p:cNvPr id="7476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477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A0642B0-3F00-1D43-BF34-FB96464300D0}" type="slidenum">
              <a:rPr lang="en-US"/>
              <a:pPr>
                <a:defRPr/>
              </a:pPr>
              <a:t>‹#›</a:t>
            </a:fld>
            <a:endParaRPr lang="en-US"/>
          </a:p>
        </p:txBody>
      </p:sp>
    </p:spTree>
    <p:extLst>
      <p:ext uri="{BB962C8B-B14F-4D97-AF65-F5344CB8AC3E}">
        <p14:creationId xmlns:p14="http://schemas.microsoft.com/office/powerpoint/2010/main" val="4244746307"/>
      </p:ext>
    </p:extLst>
  </p:cSld>
  <p:clrMap bg1="dk2" tx1="lt1" bg2="dk1" tx2="lt2" accent1="accent1" accent2="accent2" accent3="accent3" accent4="accent4" accent5="accent5" accent6="accent6" hlink="hlink" folHlink="folHlink"/>
  <p:sldLayoutIdLst>
    <p:sldLayoutId id="2147502983" r:id="rId1"/>
    <p:sldLayoutId id="2147502984" r:id="rId2"/>
    <p:sldLayoutId id="2147502985" r:id="rId3"/>
    <p:sldLayoutId id="2147502986" r:id="rId4"/>
    <p:sldLayoutId id="2147502987" r:id="rId5"/>
    <p:sldLayoutId id="2147502988" r:id="rId6"/>
    <p:sldLayoutId id="2147502989" r:id="rId7"/>
    <p:sldLayoutId id="2147502990" r:id="rId8"/>
    <p:sldLayoutId id="2147502991" r:id="rId9"/>
    <p:sldLayoutId id="2147502992"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706469673"/>
      </p:ext>
    </p:extLst>
  </p:cSld>
  <p:clrMap bg1="lt1" tx1="dk1" bg2="lt2" tx2="dk2" accent1="accent1" accent2="accent2" accent3="accent3" accent4="accent4" accent5="accent5" accent6="accent6" hlink="hlink" folHlink="folHlink"/>
  <p:sldLayoutIdLst>
    <p:sldLayoutId id="2147502994" r:id="rId1"/>
    <p:sldLayoutId id="2147502995"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391403"/>
      </p:ext>
    </p:extLst>
  </p:cSld>
  <p:clrMap bg1="lt1" tx1="dk1" bg2="lt2" tx2="dk2" accent1="accent1" accent2="accent2" accent3="accent3" accent4="accent4" accent5="accent5" accent6="accent6" hlink="hlink" folHlink="folHlink"/>
  <p:sldLayoutIdLst>
    <p:sldLayoutId id="2147502997" r:id="rId1"/>
    <p:sldLayoutId id="2147502998" r:id="rId2"/>
    <p:sldLayoutId id="2147502999" r:id="rId3"/>
    <p:sldLayoutId id="2147503000" r:id="rId4"/>
    <p:sldLayoutId id="2147503001" r:id="rId5"/>
    <p:sldLayoutId id="2147503002" r:id="rId6"/>
    <p:sldLayoutId id="2147503003" r:id="rId7"/>
    <p:sldLayoutId id="2147503004" r:id="rId8"/>
    <p:sldLayoutId id="2147503005" r:id="rId9"/>
    <p:sldLayoutId id="2147503006" r:id="rId10"/>
    <p:sldLayoutId id="2147503007" r:id="rId11"/>
    <p:sldLayoutId id="214750300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3871309"/>
      </p:ext>
    </p:extLst>
  </p:cSld>
  <p:clrMap bg1="dk2" tx1="lt1" bg2="dk1" tx2="lt2" accent1="accent1" accent2="accent2" accent3="accent3" accent4="accent4" accent5="accent5" accent6="accent6" hlink="hlink" folHlink="folHlink"/>
  <p:sldLayoutIdLst>
    <p:sldLayoutId id="214750301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797519"/>
      </p:ext>
    </p:extLst>
  </p:cSld>
  <p:clrMap bg1="dk2" tx1="lt1" bg2="dk1" tx2="lt2" accent1="accent1" accent2="accent2" accent3="accent3" accent4="accent4" accent5="accent5" accent6="accent6" hlink="hlink" folHlink="folHlink"/>
  <p:sldLayoutIdLst>
    <p:sldLayoutId id="2147503012" r:id="rId1"/>
    <p:sldLayoutId id="2147503013" r:id="rId2"/>
    <p:sldLayoutId id="2147503014" r:id="rId3"/>
    <p:sldLayoutId id="2147503015" r:id="rId4"/>
    <p:sldLayoutId id="2147503016" r:id="rId5"/>
    <p:sldLayoutId id="2147503017" r:id="rId6"/>
    <p:sldLayoutId id="2147503018" r:id="rId7"/>
    <p:sldLayoutId id="2147503019" r:id="rId8"/>
    <p:sldLayoutId id="2147503020" r:id="rId9"/>
    <p:sldLayoutId id="2147503021" r:id="rId10"/>
    <p:sldLayoutId id="2147503022"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98"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294" r:id="rId1"/>
    <p:sldLayoutId id="2147502295" r:id="rId2"/>
    <p:sldLayoutId id="2147502296" r:id="rId3"/>
    <p:sldLayoutId id="2147502297" r:id="rId4"/>
    <p:sldLayoutId id="2147502298" r:id="rId5"/>
    <p:sldLayoutId id="2147502299" r:id="rId6"/>
    <p:sldLayoutId id="2147502300" r:id="rId7"/>
    <p:sldLayoutId id="2147502301" r:id="rId8"/>
    <p:sldLayoutId id="2147502302" r:id="rId9"/>
    <p:sldLayoutId id="2147502303" r:id="rId10"/>
    <p:sldLayoutId id="2147502304" r:id="rId11"/>
    <p:sldLayoutId id="2147502305" r:id="rId12"/>
    <p:sldLayoutId id="21475023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0CDE203F-6007-E244-8934-624BA2E8FAA1}" type="datetimeFigureOut">
              <a:rPr lang="en-US" smtClean="0"/>
              <a:pPr eaLnBrk="1" hangingPunct="1"/>
              <a:t>6/25/22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F7D6E621-B0C8-3A45-B5DD-956393818429}" type="slidenum">
              <a:rPr lang="en-US" smtClean="0"/>
              <a:pPr eaLnBrk="1" hangingPunct="1"/>
              <a:t>‹#›</a:t>
            </a:fld>
            <a:endParaRPr lang="en-US"/>
          </a:p>
        </p:txBody>
      </p:sp>
    </p:spTree>
    <p:extLst>
      <p:ext uri="{BB962C8B-B14F-4D97-AF65-F5344CB8AC3E}">
        <p14:creationId xmlns:p14="http://schemas.microsoft.com/office/powerpoint/2010/main" val="2761528324"/>
      </p:ext>
    </p:extLst>
  </p:cSld>
  <p:clrMap bg1="lt1" tx1="dk1" bg2="lt2" tx2="dk2" accent1="accent1" accent2="accent2" accent3="accent3" accent4="accent4" accent5="accent5" accent6="accent6" hlink="hlink" folHlink="folHlink"/>
  <p:sldLayoutIdLst>
    <p:sldLayoutId id="2147502356" r:id="rId1"/>
    <p:sldLayoutId id="2147502357" r:id="rId2"/>
    <p:sldLayoutId id="2147502358" r:id="rId3"/>
    <p:sldLayoutId id="2147502359" r:id="rId4"/>
    <p:sldLayoutId id="2147502360" r:id="rId5"/>
    <p:sldLayoutId id="2147502361" r:id="rId6"/>
    <p:sldLayoutId id="2147502362" r:id="rId7"/>
    <p:sldLayoutId id="2147502363" r:id="rId8"/>
    <p:sldLayoutId id="2147502364" r:id="rId9"/>
    <p:sldLayoutId id="2147502365" r:id="rId10"/>
    <p:sldLayoutId id="2147502366"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155768857"/>
      </p:ext>
    </p:extLst>
  </p:cSld>
  <p:clrMap bg1="dk2" tx1="lt1" bg2="dk1" tx2="lt2" accent1="accent1" accent2="accent2" accent3="accent3" accent4="accent4" accent5="accent5" accent6="accent6" hlink="hlink" folHlink="folHlink"/>
  <p:sldLayoutIdLst>
    <p:sldLayoutId id="2147502368" r:id="rId1"/>
    <p:sldLayoutId id="2147502369" r:id="rId2"/>
    <p:sldLayoutId id="2147502370" r:id="rId3"/>
    <p:sldLayoutId id="2147502371" r:id="rId4"/>
    <p:sldLayoutId id="2147502372" r:id="rId5"/>
    <p:sldLayoutId id="2147502373" r:id="rId6"/>
    <p:sldLayoutId id="2147502374" r:id="rId7"/>
    <p:sldLayoutId id="2147502375" r:id="rId8"/>
    <p:sldLayoutId id="2147502376" r:id="rId9"/>
    <p:sldLayoutId id="2147502377" r:id="rId10"/>
    <p:sldLayoutId id="2147502378" r:id="rId11"/>
    <p:sldLayoutId id="2147502379"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7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7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0.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97.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59.xml"/><Relationship Id="rId6" Type="http://schemas.openxmlformats.org/officeDocument/2006/relationships/image" Target="../media/image38.jpeg"/><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jpeg"/><Relationship Id="rId9" Type="http://schemas.openxmlformats.org/officeDocument/2006/relationships/image" Target="../media/image41.gif"/></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64.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8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7.jpeg"/><Relationship Id="rId7" Type="http://schemas.openxmlformats.org/officeDocument/2006/relationships/diagramColors" Target="../diagrams/colors1.xml"/><Relationship Id="rId2" Type="http://schemas.openxmlformats.org/officeDocument/2006/relationships/notesSlide" Target="../notesSlides/notesSlide44.xml"/><Relationship Id="rId1" Type="http://schemas.openxmlformats.org/officeDocument/2006/relationships/slideLayout" Target="../slideLayouts/slideLayout10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47.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5.xml"/><Relationship Id="rId1" Type="http://schemas.openxmlformats.org/officeDocument/2006/relationships/slideLayout" Target="../slideLayouts/slideLayout98.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80.xml"/><Relationship Id="rId4" Type="http://schemas.openxmlformats.org/officeDocument/2006/relationships/hyperlink" Target="http://www.pauljab.net/temple/TemplePictures.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35.xml"/><Relationship Id="rId5" Type="http://schemas.openxmlformats.org/officeDocument/2006/relationships/image" Target="../media/image32.jpeg"/><Relationship Id="rId4" Type="http://schemas.openxmlformats.org/officeDocument/2006/relationships/hyperlink" Target="http://www.pauljab.net/temple/TemplePictures.html"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hemeOverride" Target="../theme/themeOverride2.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4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34.xml"/><Relationship Id="rId5" Type="http://schemas.openxmlformats.org/officeDocument/2006/relationships/image" Target="../media/image69.jpeg"/><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0.xml"/><Relationship Id="rId1" Type="http://schemas.openxmlformats.org/officeDocument/2006/relationships/themeOverride" Target="../theme/themeOverride3.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00.xml"/><Relationship Id="rId1" Type="http://schemas.openxmlformats.org/officeDocument/2006/relationships/themeOverride" Target="../theme/themeOverride4.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0.xml"/><Relationship Id="rId1" Type="http://schemas.openxmlformats.org/officeDocument/2006/relationships/themeOverride" Target="../theme/themeOverride5.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48.xml"/><Relationship Id="rId4" Type="http://schemas.openxmlformats.org/officeDocument/2006/relationships/image" Target="../media/image6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0.xml"/></Relationships>
</file>

<file path=ppt/slides/_rels/slide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4.xml"/><Relationship Id="rId1" Type="http://schemas.openxmlformats.org/officeDocument/2006/relationships/slideLayout" Target="../slideLayouts/slideLayout110.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5.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110.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5" name="Rectangle 4">
            <a:extLst>
              <a:ext uri="{FF2B5EF4-FFF2-40B4-BE49-F238E27FC236}">
                <a16:creationId xmlns:a16="http://schemas.microsoft.com/office/drawing/2014/main" id="{1822CD71-44F8-6D16-0713-43A3731DD729}"/>
              </a:ext>
            </a:extLst>
          </p:cNvPr>
          <p:cNvSpPr>
            <a:spLocks noChangeArrowheads="1"/>
          </p:cNvSpPr>
          <p:nvPr/>
        </p:nvSpPr>
        <p:spPr bwMode="auto">
          <a:xfrm>
            <a:off x="-56422" y="6389661"/>
            <a:ext cx="9200422"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Will God be faithful to you in the future? How? </a:t>
            </a:r>
          </a:p>
        </p:txBody>
      </p:sp>
    </p:spTree>
    <p:extLst>
      <p:ext uri="{BB962C8B-B14F-4D97-AF65-F5344CB8AC3E}">
        <p14:creationId xmlns:p14="http://schemas.microsoft.com/office/powerpoint/2010/main" val="23789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88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ER</a:t>
            </a:r>
          </a:p>
        </p:txBody>
      </p:sp>
      <p:sp>
        <p:nvSpPr>
          <p:cNvPr id="488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PG</a:t>
            </a:r>
          </a:p>
        </p:txBody>
      </p:sp>
      <p:sp>
        <p:nvSpPr>
          <p:cNvPr id="488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B</a:t>
            </a:r>
          </a:p>
        </p:txBody>
      </p:sp>
      <p:sp>
        <p:nvSpPr>
          <p:cNvPr id="488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H</a:t>
            </a:r>
          </a:p>
        </p:txBody>
      </p:sp>
      <p:sp>
        <p:nvSpPr>
          <p:cNvPr id="488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N(A)</a:t>
            </a:r>
          </a:p>
        </p:txBody>
      </p:sp>
      <p:sp>
        <p:nvSpPr>
          <p:cNvPr id="488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C</a:t>
            </a:r>
          </a:p>
        </p:txBody>
      </p:sp>
      <p:sp>
        <p:nvSpPr>
          <p:cNvPr id="488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J</a:t>
            </a:r>
          </a:p>
        </p:txBody>
      </p:sp>
      <p:sp>
        <p:nvSpPr>
          <p:cNvPr id="488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KB</a:t>
            </a:r>
          </a:p>
        </p:txBody>
      </p:sp>
      <p:sp>
        <p:nvSpPr>
          <p:cNvPr id="488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grpSp>
        <p:nvGrpSpPr>
          <p:cNvPr id="48849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D83104"/>
                  </a:solidFill>
                  <a:effectLst/>
                  <a:uLnTx/>
                  <a:uFillTx/>
                  <a:latin typeface="Arial"/>
                  <a:ea typeface="ＭＳ Ｐゴシック" charset="0"/>
                  <a:cs typeface="Arial"/>
                </a:rPr>
                <a:t>THE SOUTHERN  KINGDOM:</a:t>
              </a:r>
              <a:endParaRPr kumimoji="0" lang="en-US" sz="3600" b="1" i="0" u="none" strike="noStrike" kern="1200" cap="none" spc="0" normalizeH="0" baseline="0" noProof="0" dirty="0">
                <a:ln>
                  <a:noFill/>
                </a:ln>
                <a:solidFill>
                  <a:srgbClr val="FF5008"/>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rPr>
                <a:t>JUDAH (586 B.C.)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790015"/>
                  </a:solidFill>
                  <a:effectLst/>
                  <a:uLnTx/>
                  <a:uFillTx/>
                  <a:latin typeface="Arial"/>
                  <a:ea typeface="ＭＳ Ｐゴシック" charset="0"/>
                  <a:cs typeface="Arial"/>
                </a:rPr>
                <a:t>THE BABYLONIAN EXILE</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9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488499" name="Group 172"/>
          <p:cNvGrpSpPr>
            <a:grpSpLocks/>
          </p:cNvGrpSpPr>
          <p:nvPr/>
        </p:nvGrpSpPr>
        <p:grpSpPr bwMode="auto">
          <a:xfrm>
            <a:off x="8018463" y="3436938"/>
            <a:ext cx="981075" cy="1843087"/>
            <a:chOff x="5051" y="2165"/>
            <a:chExt cx="618" cy="1161"/>
          </a:xfrm>
        </p:grpSpPr>
        <p:grpSp>
          <p:nvGrpSpPr>
            <p:cNvPr id="488520" name="Group 173"/>
            <p:cNvGrpSpPr>
              <a:grpSpLocks/>
            </p:cNvGrpSpPr>
            <p:nvPr/>
          </p:nvGrpSpPr>
          <p:grpSpPr bwMode="auto">
            <a:xfrm>
              <a:off x="5051" y="2165"/>
              <a:ext cx="618" cy="1161"/>
              <a:chOff x="5051" y="2165"/>
              <a:chExt cx="618" cy="1161"/>
            </a:xfrm>
          </p:grpSpPr>
          <p:sp>
            <p:nvSpPr>
              <p:cNvPr id="48852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8"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488521"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 ••• SPLIT ••• </a:t>
            </a:r>
          </a:p>
        </p:txBody>
      </p:sp>
      <p:sp>
        <p:nvSpPr>
          <p:cNvPr id="48850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THE PROPHETS</a:t>
            </a:r>
          </a:p>
        </p:txBody>
      </p:sp>
      <p:sp>
        <p:nvSpPr>
          <p:cNvPr id="48850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200        </a:t>
            </a:r>
          </a:p>
        </p:txBody>
      </p:sp>
      <p:sp>
        <p:nvSpPr>
          <p:cNvPr id="48850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Assyria   </a:t>
            </a:r>
          </a:p>
        </p:txBody>
      </p:sp>
      <p:sp>
        <p:nvSpPr>
          <p:cNvPr id="48850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488506" name="Group 198"/>
          <p:cNvGrpSpPr>
            <a:grpSpLocks/>
          </p:cNvGrpSpPr>
          <p:nvPr/>
        </p:nvGrpSpPr>
        <p:grpSpPr bwMode="auto">
          <a:xfrm>
            <a:off x="8061325" y="4151313"/>
            <a:ext cx="931863" cy="377825"/>
            <a:chOff x="5078" y="2615"/>
            <a:chExt cx="587" cy="238"/>
          </a:xfrm>
        </p:grpSpPr>
        <p:sp>
          <p:nvSpPr>
            <p:cNvPr id="488517"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Israel</a:t>
              </a:r>
            </a:p>
          </p:txBody>
        </p:sp>
        <p:sp>
          <p:nvSpPr>
            <p:cNvPr id="488518"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Judah</a:t>
              </a:r>
            </a:p>
          </p:txBody>
        </p:sp>
        <p:sp>
          <p:nvSpPr>
            <p:cNvPr id="488519"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grpSp>
      <p:sp>
        <p:nvSpPr>
          <p:cNvPr id="48850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Babylon</a:t>
            </a:r>
          </a:p>
        </p:txBody>
      </p:sp>
      <p:sp>
        <p:nvSpPr>
          <p:cNvPr id="48850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51</a:t>
            </a:r>
          </a:p>
        </p:txBody>
      </p:sp>
      <p:sp>
        <p:nvSpPr>
          <p:cNvPr id="48851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endParaRPr>
          </a:p>
        </p:txBody>
      </p:sp>
      <p:sp>
        <p:nvSpPr>
          <p:cNvPr id="48851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8131B"/>
              </a:solidFill>
              <a:effectLst/>
              <a:uLnTx/>
              <a:uFillTx/>
              <a:latin typeface="Comic Sans MS" pitchFamily="-112" charset="0"/>
              <a:ea typeface="ＭＳ Ｐゴシック"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Glory Left Solomon's Temple</a:t>
            </a:r>
          </a:p>
        </p:txBody>
      </p:sp>
    </p:spTree>
    <p:extLst>
      <p:ext uri="{BB962C8B-B14F-4D97-AF65-F5344CB8AC3E}">
        <p14:creationId xmlns:p14="http://schemas.microsoft.com/office/powerpoint/2010/main" val="49688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10:18-19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1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latin typeface="Arial" charset="0"/>
                <a:ea typeface="ＭＳ Ｐゴシック" charset="0"/>
                <a:cs typeface="Arial" charset="0"/>
              </a:rPr>
              <a:t>The Glory Left</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995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rotWithShape="1">
          <a:blip r:embed="rId3">
            <a:extLst>
              <a:ext uri="{28A0092B-C50C-407E-A947-70E740481C1C}">
                <a14:useLocalDpi xmlns:a14="http://schemas.microsoft.com/office/drawing/2010/main"/>
              </a:ext>
            </a:extLst>
          </a:blip>
          <a:srcRect r="2400"/>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4139952" y="0"/>
            <a:ext cx="5029200" cy="1752600"/>
          </a:xfrm>
          <a:solidFill>
            <a:schemeClr val="bg1"/>
          </a:solidFill>
        </p:spPr>
        <p:txBody>
          <a:bodyPr/>
          <a:lstStyle/>
          <a:p>
            <a:pPr eaLnBrk="1" hangingPunct="1">
              <a:defRPr/>
            </a:pPr>
            <a:r>
              <a:rPr lang="en-US" sz="4000" dirty="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198558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1"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000" b="0" i="1" u="none" strike="noStrike" kern="1200" cap="none" spc="0" normalizeH="0" baseline="0" noProof="0" dirty="0">
                  <a:ln>
                    <a:noFill/>
                  </a:ln>
                  <a:solidFill>
                    <a:srgbClr val="66FF66"/>
                  </a:solidFill>
                  <a:effectLst/>
                  <a:uLnTx/>
                  <a:uFillTx/>
                  <a:latin typeface="Times" charset="0"/>
                  <a:ea typeface="ＭＳ Ｐゴシック" charset="0"/>
                </a:rPr>
                <a:t>"L-S-B"</a:t>
              </a:r>
              <a:endParaRPr kumimoji="0" lang="en-US" sz="8000" b="0" i="1" u="none" strike="noStrike" kern="1200" cap="none" spc="0" normalizeH="0" baseline="0" noProof="0" dirty="0">
                <a:ln>
                  <a:noFill/>
                </a:ln>
                <a:solidFill>
                  <a:srgbClr val="66FF66"/>
                </a:solidFill>
                <a:effectLst/>
                <a:uLnTx/>
                <a:uFillTx/>
                <a:latin typeface="Times" charset="0"/>
                <a:ea typeface="ＭＳ Ｐゴシック"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5400" b="1" i="0" u="none" strike="noStrike" kern="1200" cap="none" spc="0" normalizeH="0" baseline="0" noProof="0">
                <a:ln>
                  <a:noFill/>
                </a:ln>
                <a:solidFill>
                  <a:srgbClr val="FAFD00"/>
                </a:solidFill>
                <a:effectLst/>
                <a:uLnTx/>
                <a:uFillTx/>
                <a:latin typeface="Times" charset="0"/>
                <a:ea typeface="ＭＳ Ｐゴシック" charset="0"/>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a:ln>
                  <a:noFill/>
                </a:ln>
                <a:solidFill>
                  <a:srgbClr val="00FF00"/>
                </a:solidFill>
                <a:effectLst/>
                <a:uLnTx/>
                <a:uFillTx/>
                <a:latin typeface="Times" charset="0"/>
                <a:ea typeface="ＭＳ Ｐゴシック" charset="0"/>
              </a:rPr>
              <a:t>Gen. 12:1-3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600" b="0" i="0" u="none" strike="noStrike" kern="1200" cap="none" spc="0" normalizeH="0" baseline="0" noProof="0">
              <a:ln>
                <a:noFill/>
              </a:ln>
              <a:solidFill>
                <a:srgbClr val="00DFCA"/>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3600" b="1" i="0" u="none" strike="noStrike" kern="1200" cap="none" spc="0" normalizeH="0" baseline="0" noProof="0">
                <a:ln>
                  <a:noFill/>
                </a:ln>
                <a:solidFill>
                  <a:srgbClr val="FAFD00"/>
                </a:solidFill>
                <a:effectLst/>
                <a:uLnTx/>
                <a:uFillTx/>
                <a:latin typeface="Times" charset="0"/>
                <a:ea typeface="ＭＳ Ｐゴシック"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291726468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en-US" sz="4800" b="1" dirty="0">
                <a:solidFill>
                  <a:schemeClr val="tx1"/>
                </a:solidFill>
                <a:effectLst/>
                <a:latin typeface="Arial" charset="0"/>
                <a:ea typeface="ＭＳ Ｐゴシック" charset="0"/>
                <a:cs typeface="ＭＳ Ｐゴシック" charset="0"/>
              </a:rPr>
              <a:t>God has always been as close as we have wanted.</a:t>
            </a:r>
            <a:br>
              <a:rPr lang="en-US" sz="4800" b="1" dirty="0">
                <a:solidFill>
                  <a:schemeClr val="tx1"/>
                </a:solidFill>
                <a:effectLst/>
                <a:latin typeface="Arial" charset="0"/>
                <a:ea typeface="ＭＳ Ｐゴシック" charset="0"/>
                <a:cs typeface="ＭＳ Ｐゴシック" charset="0"/>
              </a:rPr>
            </a:br>
            <a:br>
              <a:rPr lang="en-US" sz="1800" b="1" dirty="0">
                <a:solidFill>
                  <a:schemeClr val="tx1"/>
                </a:solidFill>
                <a:effectLst/>
                <a:latin typeface="Arial" charset="0"/>
                <a:ea typeface="ＭＳ Ｐゴシック" charset="0"/>
                <a:cs typeface="ＭＳ Ｐゴシック" charset="0"/>
              </a:rPr>
            </a:br>
            <a:r>
              <a:rPr lang="en-US" sz="4800" b="1" dirty="0">
                <a:solidFill>
                  <a:schemeClr val="tx1"/>
                </a:solidFill>
                <a:effectLst/>
                <a:latin typeface="Arial" charset="0"/>
                <a:ea typeface="ＭＳ Ｐゴシック" charset="0"/>
                <a:cs typeface="ＭＳ Ｐゴシック" charset="0"/>
              </a:rPr>
              <a:t>Agree or Disagree?</a:t>
            </a:r>
          </a:p>
        </p:txBody>
      </p:sp>
    </p:spTree>
    <p:extLst>
      <p:ext uri="{BB962C8B-B14F-4D97-AF65-F5344CB8AC3E}">
        <p14:creationId xmlns:p14="http://schemas.microsoft.com/office/powerpoint/2010/main" val="3913577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Jehoiachin</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Pedaiah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Zerubbabel</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+ 1 brother (Shimei)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Hananiah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 + 1 sister</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Shecaniah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Shemaiah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+ 0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Neariah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Elioenai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+ 2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Hodaviah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God's Future Plan</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
        <p:nvSpPr>
          <p:cNvPr id="3" name="Oval 2">
            <a:extLst>
              <a:ext uri="{FF2B5EF4-FFF2-40B4-BE49-F238E27FC236}">
                <a16:creationId xmlns:a16="http://schemas.microsoft.com/office/drawing/2014/main" id="{EBAA645B-3BC4-74FE-61BD-A7FEC537BC37}"/>
              </a:ext>
            </a:extLst>
          </p:cNvPr>
          <p:cNvSpPr/>
          <p:nvPr/>
        </p:nvSpPr>
        <p:spPr bwMode="auto">
          <a:xfrm>
            <a:off x="5171566" y="3249749"/>
            <a:ext cx="2520280" cy="1368152"/>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p:stCondLst>
                              <p:cond delay="6000"/>
                            </p:stCondLst>
                            <p:childTnLst>
                              <p:par>
                                <p:cTn id="20" presetID="42" presetClass="entr" fill="hold" nodeType="afterEffect">
                                  <p:stCondLst>
                                    <p:cond delay="0"/>
                                  </p:stCondLst>
                                  <p:childTnLst>
                                    <p:set>
                                      <p:cBhvr additive="repl">
                                        <p:cTn id="21" dur="1" fill="hold">
                                          <p:stCondLst>
                                            <p:cond delay="0"/>
                                          </p:stCondLst>
                                        </p:cTn>
                                        <p:tgtEl>
                                          <p:spTgt spid="20"/>
                                        </p:tgtEl>
                                        <p:attrNameLst>
                                          <p:attrName>style.visibility</p:attrName>
                                        </p:attrNameLst>
                                      </p:cBhvr>
                                      <p:to>
                                        <p:strVal val="visible"/>
                                      </p:to>
                                    </p:set>
                                    <p:animEffect transition="in" filter="fade">
                                      <p:cBhvr additive="repl">
                                        <p:cTn id="22" dur="2000"/>
                                        <p:tgtEl>
                                          <p:spTgt spid="20"/>
                                        </p:tgtEl>
                                      </p:cBhvr>
                                    </p:animEffect>
                                    <p:anim calcmode="lin" valueType="num">
                                      <p:cBhvr additive="repl">
                                        <p:cTn id="23" dur="2000" fill="hold"/>
                                        <p:tgtEl>
                                          <p:spTgt spid="20"/>
                                        </p:tgtEl>
                                        <p:attrNameLst>
                                          <p:attrName>ppt_x</p:attrName>
                                        </p:attrNameLst>
                                      </p:cBhvr>
                                      <p:tavLst>
                                        <p:tav tm="100000">
                                          <p:val>
                                            <p:strVal val="#ppt_x"/>
                                          </p:val>
                                        </p:tav>
                                        <p:tav>
                                          <p:val>
                                            <p:strVal val="#ppt_x"/>
                                          </p:val>
                                        </p:tav>
                                      </p:tavLst>
                                    </p:anim>
                                    <p:anim calcmode="lin" valueType="num">
                                      <p:cBhvr additive="repl">
                                        <p:cTn id="24" dur="2000" fill="hold"/>
                                        <p:tgtEl>
                                          <p:spTgt spid="20"/>
                                        </p:tgtEl>
                                        <p:attrNameLst>
                                          <p:attrName>ppt_y</p:attrName>
                                        </p:attrNameLst>
                                      </p:cBhvr>
                                      <p:tavLst>
                                        <p:tav tm="100000">
                                          <p:val>
                                            <p:strVal val="#ppt_y+.1"/>
                                          </p:val>
                                        </p:tav>
                                        <p:tav>
                                          <p:val>
                                            <p:strVal val="#ppt_y"/>
                                          </p:val>
                                        </p:tav>
                                      </p:tavLst>
                                    </p:anim>
                                  </p:childTnLst>
                                </p:cTn>
                              </p:par>
                            </p:childTnLst>
                          </p:cTn>
                        </p:par>
                        <p:par>
                          <p:cTn id="25" fill="hold" nodeType="afterGroup">
                            <p:stCondLst>
                              <p:cond delay="8000"/>
                            </p:stCondLst>
                            <p:childTnLst>
                              <p:par>
                                <p:cTn id="26" presetID="9" presetClass="entr" fill="hold" nodeType="afterEffect">
                                  <p:stCondLst>
                                    <p:cond delay="0"/>
                                  </p:stCondLst>
                                  <p:childTnLst>
                                    <p:set>
                                      <p:cBhvr additive="repl">
                                        <p:cTn id="27" dur="1" fill="hold">
                                          <p:stCondLst>
                                            <p:cond delay="0"/>
                                          </p:stCondLst>
                                        </p:cTn>
                                        <p:tgtEl>
                                          <p:spTgt spid="32777"/>
                                        </p:tgtEl>
                                        <p:attrNameLst>
                                          <p:attrName>style.visibility</p:attrName>
                                        </p:attrNameLst>
                                      </p:cBhvr>
                                      <p:to>
                                        <p:strVal val="visible"/>
                                      </p:to>
                                    </p:set>
                                    <p:animEffect transition="in" filter="dissolve">
                                      <p:cBhvr additive="repl">
                                        <p:cTn id="28" dur="2000"/>
                                        <p:tgtEl>
                                          <p:spTgt spid="32777"/>
                                        </p:tgtEl>
                                      </p:cBhvr>
                                    </p:animEffect>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9" presetClass="entr" fill="hold" nodeType="afterEffect">
                                  <p:stCondLst>
                                    <p:cond delay="0"/>
                                  </p:stCondLst>
                                  <p:childTnLst>
                                    <p:set>
                                      <p:cBhvr additive="repl">
                                        <p:cTn id="35" dur="1" fill="hold">
                                          <p:stCondLst>
                                            <p:cond delay="0"/>
                                          </p:stCondLst>
                                        </p:cTn>
                                        <p:tgtEl>
                                          <p:spTgt spid="32780"/>
                                        </p:tgtEl>
                                        <p:attrNameLst>
                                          <p:attrName>style.visibility</p:attrName>
                                        </p:attrNameLst>
                                      </p:cBhvr>
                                      <p:to>
                                        <p:strVal val="visible"/>
                                      </p:to>
                                    </p:set>
                                    <p:animEffect transition="in" filter="dissolve">
                                      <p:cBhvr additive="repl">
                                        <p:cTn id="36" dur="2000"/>
                                        <p:tgtEl>
                                          <p:spTgt spid="32780"/>
                                        </p:tgtEl>
                                      </p:cBhvr>
                                    </p:animEffect>
                                  </p:childTnLst>
                                </p:cTn>
                              </p:par>
                            </p:childTnLst>
                          </p:cTn>
                        </p:par>
                        <p:par>
                          <p:cTn id="37" fill="hold">
                            <p:stCondLst>
                              <p:cond delay="14000"/>
                            </p:stCondLst>
                            <p:childTnLst>
                              <p:par>
                                <p:cTn id="38" presetID="9" presetClass="entr" fill="hold" nodeType="afterEffect">
                                  <p:stCondLst>
                                    <p:cond delay="0"/>
                                  </p:stCondLst>
                                  <p:iterate type="lt">
                                    <p:tmPct val="0"/>
                                  </p:iterate>
                                  <p:childTnLst>
                                    <p:set>
                                      <p:cBhvr additive="repl">
                                        <p:cTn id="3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0" dur="2000"/>
                                        <p:tgtEl>
                                          <p:spTgt spid="32780">
                                            <p:txEl>
                                              <p:pRg st="0" end="0"/>
                                            </p:txEl>
                                          </p:spTgt>
                                        </p:tgtEl>
                                      </p:cBhvr>
                                    </p:animEffect>
                                  </p:childTnLst>
                                </p:cTn>
                              </p:par>
                            </p:childTnLst>
                          </p:cTn>
                        </p:par>
                        <p:par>
                          <p:cTn id="41" fill="hold">
                            <p:stCondLst>
                              <p:cond delay="16000"/>
                            </p:stCondLst>
                            <p:childTnLst>
                              <p:par>
                                <p:cTn id="42" presetID="42" presetClass="entr" fill="hold" nodeType="afterEffect">
                                  <p:stCondLst>
                                    <p:cond delay="0"/>
                                  </p:stCondLst>
                                  <p:childTnLst>
                                    <p:set>
                                      <p:cBhvr additive="repl">
                                        <p:cTn id="43" dur="1" fill="hold">
                                          <p:stCondLst>
                                            <p:cond delay="0"/>
                                          </p:stCondLst>
                                        </p:cTn>
                                        <p:tgtEl>
                                          <p:spTgt spid="32783"/>
                                        </p:tgtEl>
                                        <p:attrNameLst>
                                          <p:attrName>style.visibility</p:attrName>
                                        </p:attrNameLst>
                                      </p:cBhvr>
                                      <p:to>
                                        <p:strVal val="visible"/>
                                      </p:to>
                                    </p:set>
                                    <p:animEffect transition="in" filter="fade">
                                      <p:cBhvr additive="repl">
                                        <p:cTn id="44" dur="2000"/>
                                        <p:tgtEl>
                                          <p:spTgt spid="32783"/>
                                        </p:tgtEl>
                                      </p:cBhvr>
                                    </p:animEffect>
                                    <p:anim calcmode="lin" valueType="num">
                                      <p:cBhvr additive="repl">
                                        <p:cTn id="45" dur="2000" fill="hold"/>
                                        <p:tgtEl>
                                          <p:spTgt spid="32783"/>
                                        </p:tgtEl>
                                        <p:attrNameLst>
                                          <p:attrName>ppt_x</p:attrName>
                                        </p:attrNameLst>
                                      </p:cBhvr>
                                      <p:tavLst>
                                        <p:tav tm="100000">
                                          <p:val>
                                            <p:strVal val="#ppt_x"/>
                                          </p:val>
                                        </p:tav>
                                        <p:tav>
                                          <p:val>
                                            <p:strVal val="#ppt_x"/>
                                          </p:val>
                                        </p:tav>
                                      </p:tavLst>
                                    </p:anim>
                                    <p:anim calcmode="lin" valueType="num">
                                      <p:cBhvr additive="repl">
                                        <p:cTn id="46" dur="2000" fill="hold"/>
                                        <p:tgtEl>
                                          <p:spTgt spid="32783"/>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98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2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1000" fill="hold"/>
                                        <p:tgtEl>
                                          <p:spTgt spid="3"/>
                                        </p:tgtEl>
                                        <p:attrNameLst>
                                          <p:attrName>ppt_w</p:attrName>
                                        </p:attrNameLst>
                                      </p:cBhvr>
                                      <p:tavLst>
                                        <p:tav tm="0">
                                          <p:val>
                                            <p:strVal val="#ppt_w*0.70"/>
                                          </p:val>
                                        </p:tav>
                                        <p:tav tm="100000">
                                          <p:val>
                                            <p:strVal val="#ppt_w"/>
                                          </p:val>
                                        </p:tav>
                                      </p:tavLst>
                                    </p:anim>
                                    <p:anim calcmode="lin" valueType="num">
                                      <p:cBhvr>
                                        <p:cTn id="118" dur="1000" fill="hold"/>
                                        <p:tgtEl>
                                          <p:spTgt spid="3"/>
                                        </p:tgtEl>
                                        <p:attrNameLst>
                                          <p:attrName>ppt_h</p:attrName>
                                        </p:attrNameLst>
                                      </p:cBhvr>
                                      <p:tavLst>
                                        <p:tav tm="0">
                                          <p:val>
                                            <p:strVal val="#ppt_h"/>
                                          </p:val>
                                        </p:tav>
                                        <p:tav tm="100000">
                                          <p:val>
                                            <p:strVal val="#ppt_h"/>
                                          </p:val>
                                        </p:tav>
                                      </p:tavLst>
                                    </p:anim>
                                    <p:animEffect transition="in" filter="fade">
                                      <p:cBhvr>
                                        <p:cTn id="1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3 ways</a:t>
            </a: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353">
              <a:defRPr/>
            </a:pPr>
            <a:r>
              <a:rPr lang="en-US" sz="4800" b="1" spc="-100" dirty="0">
                <a:solidFill>
                  <a:srgbClr val="000090"/>
                </a:solidFill>
                <a:latin typeface="Helvetica" pitchFamily="2" charset="0"/>
                <a:ea typeface="ＭＳ Ｐゴシック" charset="0"/>
                <a:cs typeface="Helvetica Neue Black Condensed"/>
              </a:rPr>
              <a:t>God will </a:t>
            </a:r>
            <a:r>
              <a:rPr lang="en-US" sz="4800" b="1" spc="-100" dirty="0">
                <a:solidFill>
                  <a:srgbClr val="C00000"/>
                </a:solidFill>
                <a:latin typeface="Helvetica" pitchFamily="2" charset="0"/>
                <a:ea typeface="ＭＳ Ｐゴシック" charset="0"/>
                <a:cs typeface="Helvetica Neue Black Condensed"/>
              </a:rPr>
              <a:t>live</a:t>
            </a:r>
            <a:r>
              <a:rPr lang="en-US" sz="4800" b="1" spc="-100" dirty="0">
                <a:solidFill>
                  <a:srgbClr val="000090"/>
                </a:solidFill>
                <a:latin typeface="Helvetica" pitchFamily="2" charset="0"/>
                <a:ea typeface="ＭＳ Ｐゴシック" charset="0"/>
                <a:cs typeface="Helvetica Neue Black Condensed"/>
              </a:rPr>
              <a:t> with us again</a:t>
            </a:r>
            <a:br>
              <a:rPr lang="en-US" sz="4800" b="1" spc="-100" dirty="0">
                <a:solidFill>
                  <a:srgbClr val="000090"/>
                </a:solidFill>
                <a:latin typeface="Helvetica" pitchFamily="2" charset="0"/>
                <a:ea typeface="ＭＳ Ｐゴシック" charset="0"/>
                <a:cs typeface="Helvetica Neue Black Condensed"/>
              </a:rPr>
            </a:br>
            <a:r>
              <a:rPr lang="en-US" sz="4800" b="1" spc="-100" dirty="0">
                <a:solidFill>
                  <a:srgbClr val="000090"/>
                </a:solidFill>
                <a:latin typeface="Helvetica" pitchFamily="2" charset="0"/>
                <a:ea typeface="ＭＳ Ｐゴシック" charset="0"/>
                <a:cs typeface="Helvetica Neue Black Condensed"/>
              </a:rPr>
              <a:t>(40–43) </a:t>
            </a:r>
            <a:endPar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endParaRP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a:effectLst/>
                <a:latin typeface="Arial" charset="0"/>
                <a:ea typeface="ＭＳ Ｐゴシック" charset="0"/>
                <a:cs typeface="ＭＳ Ｐゴシック" charset="0"/>
              </a:rPr>
              <a:t>God's Future Faithfulness</a:t>
            </a:r>
            <a:endParaRPr lang="en-US" b="1" i="1" kern="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23501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2771800" y="0"/>
            <a:ext cx="5991200" cy="838200"/>
          </a:xfrm>
        </p:spPr>
        <p:txBody>
          <a:bodyPr/>
          <a:lstStyle/>
          <a:p>
            <a:pPr algn="ctr" eaLnBrk="1" hangingPunct="1"/>
            <a:r>
              <a:rPr lang="en-US" sz="4400" b="1" dirty="0">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en-US" sz="2000" b="1" dirty="0">
                <a:latin typeface="Arial" pitchFamily="-112" charset="0"/>
                <a:ea typeface="+mn-ea"/>
                <a:cs typeface="+mn-cs"/>
              </a:rPr>
              <a:t>1. Outer Court - 40:17-19</a:t>
            </a:r>
            <a:br>
              <a:rPr lang="en-US" sz="2000" b="1" dirty="0">
                <a:latin typeface="Arial" pitchFamily="-112" charset="0"/>
                <a:ea typeface="+mn-ea"/>
                <a:cs typeface="+mn-cs"/>
              </a:rPr>
            </a:br>
            <a:r>
              <a:rPr lang="en-US" sz="2000" b="1" dirty="0">
                <a:latin typeface="Arial" pitchFamily="-112" charset="0"/>
                <a:ea typeface="+mn-ea"/>
                <a:cs typeface="+mn-cs"/>
              </a:rPr>
              <a:t>2. Inner Court - 40:44-47</a:t>
            </a:r>
            <a:br>
              <a:rPr lang="en-US" sz="2000" b="1" dirty="0">
                <a:latin typeface="Arial" pitchFamily="-112" charset="0"/>
                <a:ea typeface="+mn-ea"/>
                <a:cs typeface="+mn-cs"/>
              </a:rPr>
            </a:br>
            <a:r>
              <a:rPr lang="en-US" sz="2000" b="1" dirty="0">
                <a:latin typeface="Arial" pitchFamily="-112" charset="0"/>
                <a:ea typeface="+mn-ea"/>
                <a:cs typeface="+mn-cs"/>
              </a:rPr>
              <a:t>3. The Temple or Sanctuary - 41:1-26</a:t>
            </a:r>
            <a:br>
              <a:rPr lang="en-US" sz="2000" b="1" dirty="0">
                <a:latin typeface="Arial" pitchFamily="-112" charset="0"/>
                <a:ea typeface="+mn-ea"/>
                <a:cs typeface="+mn-cs"/>
              </a:rPr>
            </a:br>
            <a:r>
              <a:rPr lang="en-US" sz="2000" b="1" dirty="0">
                <a:latin typeface="Arial" pitchFamily="-112" charset="0"/>
                <a:ea typeface="+mn-ea"/>
                <a:cs typeface="+mn-cs"/>
              </a:rPr>
              <a:t>4. Wall around the outside of the temple - 40:5 (42:15-20; 45:2)</a:t>
            </a:r>
            <a:br>
              <a:rPr lang="en-US" sz="2000" b="1" dirty="0">
                <a:latin typeface="Arial" pitchFamily="-112" charset="0"/>
                <a:ea typeface="+mn-ea"/>
                <a:cs typeface="+mn-cs"/>
              </a:rPr>
            </a:br>
            <a:r>
              <a:rPr lang="en-US" sz="2000" b="1" dirty="0">
                <a:latin typeface="Arial" pitchFamily="-112" charset="0"/>
                <a:ea typeface="+mn-ea"/>
                <a:cs typeface="+mn-cs"/>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CC"/>
                </a:solidFill>
                <a:ea typeface="新細明體" charset="0"/>
                <a:cs typeface="新細明體" charset="0"/>
              </a:rPr>
              <a:t>www.pauljab.net/temple/ TemplePictures.html</a:t>
            </a:r>
            <a:r>
              <a:rPr lang="en-US" sz="1400">
                <a:solidFill>
                  <a:srgbClr val="FFFFCC"/>
                </a:solidFill>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ea typeface="新細明體" charset="0"/>
                <a:cs typeface="新細明體" charset="0"/>
              </a:rPr>
              <a:t>517</a:t>
            </a:r>
            <a:endParaRPr lang="en-US" b="1">
              <a:solidFill>
                <a:schemeClr val="tx2"/>
              </a:solidFill>
              <a:ea typeface="新細明體" charset="0"/>
              <a:cs typeface="新細明體"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en-US" sz="3600" b="1" dirty="0">
                <a:solidFill>
                  <a:srgbClr val="FFFFFF"/>
                </a:solidFill>
                <a:latin typeface="Arial" charset="0"/>
                <a:ea typeface="新細明體" charset="0"/>
              </a:rPr>
              <a:t>Rooms Next to the Temple</a:t>
            </a:r>
          </a:p>
        </p:txBody>
      </p:sp>
      <p:sp>
        <p:nvSpPr>
          <p:cNvPr id="6" name="Rectangle 1026"/>
          <p:cNvSpPr txBox="1">
            <a:spLocks noChangeArrowheads="1"/>
          </p:cNvSpPr>
          <p:nvPr/>
        </p:nvSpPr>
        <p:spPr bwMode="auto">
          <a:xfrm>
            <a:off x="107504" y="12700"/>
            <a:ext cx="4032448" cy="622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eaLnBrk="1" hangingPunct="1">
              <a:defRPr/>
            </a:pPr>
            <a:r>
              <a:rPr lang="ru-RU" sz="3200" b="1" i="0" dirty="0">
                <a:solidFill>
                  <a:srgbClr val="FFFFFF"/>
                </a:solidFill>
                <a:effectLst>
                  <a:glow rad="228600">
                    <a:schemeClr val="bg1">
                      <a:alpha val="87000"/>
                    </a:schemeClr>
                  </a:glow>
                </a:effectLst>
              </a:rPr>
              <a:t>"</a:t>
            </a:r>
            <a:r>
              <a:rPr lang="en-US" sz="3200" b="1" i="0" dirty="0">
                <a:solidFill>
                  <a:srgbClr val="FFFFFF"/>
                </a:solidFill>
                <a:effectLst>
                  <a:glow rad="228600">
                    <a:schemeClr val="bg1">
                      <a:alpha val="87000"/>
                    </a:schemeClr>
                  </a:glow>
                </a:effectLst>
              </a:rPr>
              <a:t>The room beside the south inner gate is for the priests in charge of the altar—the descendants of Zadok—for they alone of all the Levites may approach the L</a:t>
            </a:r>
            <a:r>
              <a:rPr lang="en-US" sz="2800" b="1" i="0" dirty="0">
                <a:solidFill>
                  <a:srgbClr val="FFFFFF"/>
                </a:solidFill>
                <a:effectLst>
                  <a:glow rad="228600">
                    <a:schemeClr val="bg1">
                      <a:alpha val="87000"/>
                    </a:schemeClr>
                  </a:glow>
                </a:effectLst>
              </a:rPr>
              <a:t>ORD</a:t>
            </a:r>
            <a:r>
              <a:rPr lang="en-US" sz="3200" b="1" i="0" dirty="0">
                <a:solidFill>
                  <a:srgbClr val="FFFFFF"/>
                </a:solidFill>
                <a:effectLst>
                  <a:glow rad="228600">
                    <a:schemeClr val="bg1">
                      <a:alpha val="87000"/>
                    </a:schemeClr>
                  </a:glow>
                </a:effectLst>
              </a:rPr>
              <a:t> to minister to him</a:t>
            </a:r>
            <a:r>
              <a:rPr lang="ru-RU" sz="3200" b="1" i="0" dirty="0">
                <a:solidFill>
                  <a:srgbClr val="FFFFFF"/>
                </a:solidFill>
                <a:effectLst>
                  <a:glow rad="228600">
                    <a:schemeClr val="bg1">
                      <a:alpha val="87000"/>
                    </a:schemeClr>
                  </a:glow>
                </a:effectLst>
              </a:rPr>
              <a:t>"</a:t>
            </a:r>
            <a:r>
              <a:rPr lang="en-US" sz="3200" b="1" i="0" dirty="0">
                <a:solidFill>
                  <a:srgbClr val="FFFFFF"/>
                </a:solidFill>
                <a:effectLst>
                  <a:glow rad="228600">
                    <a:schemeClr val="bg1">
                      <a:alpha val="87000"/>
                    </a:schemeClr>
                  </a:glow>
                </a:effectLst>
              </a:rPr>
              <a:t> </a:t>
            </a:r>
            <a:br>
              <a:rPr lang="en-US" sz="3200" b="1" i="0" dirty="0">
                <a:solidFill>
                  <a:srgbClr val="FFFFFF"/>
                </a:solidFill>
                <a:effectLst>
                  <a:glow rad="228600">
                    <a:schemeClr val="bg1">
                      <a:alpha val="87000"/>
                    </a:schemeClr>
                  </a:glow>
                </a:effectLst>
              </a:rPr>
            </a:br>
            <a:r>
              <a:rPr lang="en-US" sz="3200" b="1" i="0" dirty="0">
                <a:solidFill>
                  <a:srgbClr val="FFFFFF"/>
                </a:solidFill>
                <a:effectLst>
                  <a:glow rad="228600">
                    <a:schemeClr val="bg1">
                      <a:alpha val="87000"/>
                    </a:schemeClr>
                  </a:glow>
                </a:effectLst>
              </a:rPr>
              <a:t>(Ezek 40:46 </a:t>
            </a:r>
            <a:r>
              <a:rPr lang="en-US" sz="2800" b="1" i="0" dirty="0">
                <a:solidFill>
                  <a:srgbClr val="FFFFFF"/>
                </a:solidFill>
                <a:effectLst>
                  <a:glow rad="228600">
                    <a:schemeClr val="bg1">
                      <a:alpha val="87000"/>
                    </a:schemeClr>
                  </a:glow>
                </a:effectLst>
              </a:rPr>
              <a:t>NLT</a:t>
            </a:r>
            <a:r>
              <a:rPr lang="en-US" sz="3200" b="1" i="0" dirty="0">
                <a:solidFill>
                  <a:srgbClr val="FFFFFF"/>
                </a:solidFill>
                <a:effectLst>
                  <a:glow rad="228600">
                    <a:schemeClr val="bg1">
                      <a:alpha val="87000"/>
                    </a:schemeClr>
                  </a:glow>
                </a:effectLst>
              </a:rPr>
              <a:t>).</a:t>
            </a:r>
            <a:endParaRPr lang="en-US" sz="3200" b="1" dirty="0">
              <a:solidFill>
                <a:srgbClr val="FFFFFF"/>
              </a:solidFill>
              <a:effectLst>
                <a:glow rad="228600">
                  <a:schemeClr val="bg1">
                    <a:alpha val="87000"/>
                  </a:schemeClr>
                </a:glow>
              </a:effectLst>
              <a:latin typeface="Arial" charset="0"/>
              <a:ea typeface="新細明體" charset="0"/>
            </a:endParaRPr>
          </a:p>
        </p:txBody>
      </p:sp>
    </p:spTree>
    <p:extLst>
      <p:ext uri="{BB962C8B-B14F-4D97-AF65-F5344CB8AC3E}">
        <p14:creationId xmlns:p14="http://schemas.microsoft.com/office/powerpoint/2010/main" val="167427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(40:3-12)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080120"/>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An angel with a measuring rod and a flax cord by the border wall outside the outer east gate</a:t>
            </a:r>
          </a:p>
        </p:txBody>
      </p:sp>
    </p:spTree>
    <p:extLst>
      <p:ext uri="{BB962C8B-B14F-4D97-AF65-F5344CB8AC3E}">
        <p14:creationId xmlns:p14="http://schemas.microsoft.com/office/powerpoint/2010/main" val="2306068126"/>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8604448" cy="141277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Threshold of the Outer East Gate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(Ezekiel 40:6)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6422156" y="692696"/>
            <a:ext cx="2686348" cy="5688632"/>
          </a:xfrm>
          <a:prstGeom prst="rect">
            <a:avLst/>
          </a:prstGeom>
          <a:solidFill>
            <a:schemeClr val="tx1"/>
          </a:solidFill>
          <a:ln>
            <a:noFill/>
          </a:ln>
        </p:spPr>
        <p:txBody>
          <a:bodyPr lIns="92075" tIns="46038" rIns="92075" bIns="46038" anchor="ctr"/>
          <a:lstStyle>
            <a:defPPr>
              <a:defRPr lang="en-US"/>
            </a:defPPr>
            <a:lvl1pPr algn="ctr">
              <a:defRPr sz="3200" b="1">
                <a:solidFill>
                  <a:srgbClr val="FFFFFF"/>
                </a:solidFill>
                <a:cs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sz="2800" dirty="0"/>
              <a:t>Outside the temple, approaching from the east, and facing west, 7 stairs lead up to the gate, but not all are visible at the bottom of the picture.</a:t>
            </a:r>
          </a:p>
        </p:txBody>
      </p:sp>
    </p:spTree>
    <p:extLst>
      <p:ext uri="{BB962C8B-B14F-4D97-AF65-F5344CB8AC3E}">
        <p14:creationId xmlns:p14="http://schemas.microsoft.com/office/powerpoint/2010/main" val="268375770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Far from God?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Who moved?</a:t>
            </a:r>
          </a:p>
        </p:txBody>
      </p:sp>
    </p:spTree>
    <p:extLst>
      <p:ext uri="{BB962C8B-B14F-4D97-AF65-F5344CB8AC3E}">
        <p14:creationId xmlns:p14="http://schemas.microsoft.com/office/powerpoint/2010/main" val="138673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Guardrooms (40:7)</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23278" y="7173416"/>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Text</a:t>
            </a:r>
          </a:p>
        </p:txBody>
      </p:sp>
    </p:spTree>
    <p:extLst>
      <p:ext uri="{BB962C8B-B14F-4D97-AF65-F5344CB8AC3E}">
        <p14:creationId xmlns:p14="http://schemas.microsoft.com/office/powerpoint/2010/main" val="19718783"/>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Inner Threshold (40:7-9)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effectLst>
                  <a:glow rad="228600">
                    <a:schemeClr val="tx1"/>
                  </a:glow>
                </a:effectLst>
                <a:ea typeface="新細明體" charset="0"/>
              </a:rPr>
              <a:t>The inner threshold, porch, and one of the two posts on the temple compound side of the outer east gate</a:t>
            </a:r>
            <a:endParaRPr lang="en-US" sz="3200" b="1" dirty="0">
              <a:solidFill>
                <a:srgbClr val="FFFFFF"/>
              </a:solidFill>
              <a:cs typeface="Arial" charset="0"/>
            </a:endParaRPr>
          </a:p>
        </p:txBody>
      </p:sp>
    </p:spTree>
    <p:extLst>
      <p:ext uri="{BB962C8B-B14F-4D97-AF65-F5344CB8AC3E}">
        <p14:creationId xmlns:p14="http://schemas.microsoft.com/office/powerpoint/2010/main" val="280942116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Temple Porch (40:48-49)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720080"/>
          </a:xfrm>
          <a:solidFill>
            <a:schemeClr val="tx1"/>
          </a:solidFill>
        </p:spPr>
        <p:txBody>
          <a:bodyPr anchor="ctr"/>
          <a:lstStyle/>
          <a:p>
            <a:pPr eaLnBrk="1" hangingPunct="1"/>
            <a:r>
              <a:rPr lang="en-US" sz="3600" b="1" dirty="0">
                <a:solidFill>
                  <a:srgbClr val="FFFFFF"/>
                </a:solidFill>
                <a:effectLst>
                  <a:glow rad="228600">
                    <a:schemeClr val="tx1"/>
                  </a:glow>
                </a:effectLst>
                <a:latin typeface="Arial" charset="0"/>
                <a:ea typeface="新細明體" charset="0"/>
              </a:rPr>
              <a:t>Five Problems with Non-Literal Views</a:t>
            </a:r>
            <a:endParaRPr lang="en-US" sz="36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8178"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522</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514350" indent="-514350" algn="l" eaLnBrk="1" hangingPunct="1">
              <a:buFont typeface="+mj-lt"/>
              <a:buAutoNum type="arabicPeriod"/>
            </a:pPr>
            <a:r>
              <a:rPr lang="en-US" sz="3200" b="1" dirty="0">
                <a:solidFill>
                  <a:srgbClr val="FFFF00"/>
                </a:solidFill>
                <a:effectLst>
                  <a:glow rad="228600">
                    <a:schemeClr val="tx1"/>
                  </a:glow>
                </a:effectLst>
                <a:latin typeface="Arial" charset="0"/>
                <a:ea typeface="新細明體" charset="0"/>
              </a:rPr>
              <a:t>Difficulty</a:t>
            </a:r>
            <a:r>
              <a:rPr lang="en-US" sz="3200" b="1" dirty="0">
                <a:solidFill>
                  <a:srgbClr val="FFFFFF"/>
                </a:solidFill>
                <a:effectLst>
                  <a:glow rad="228600">
                    <a:schemeClr val="tx1"/>
                  </a:glow>
                </a:effectLst>
                <a:latin typeface="Arial" charset="0"/>
                <a:ea typeface="新細明體" charset="0"/>
              </a:rPr>
              <a:t>: Symbolism is impossible to determine without indicators in the text</a:t>
            </a:r>
          </a:p>
          <a:p>
            <a:pPr marL="514350" indent="-514350" algn="l" eaLnBrk="1" hangingPunct="1">
              <a:buFont typeface="+mj-lt"/>
              <a:buAutoNum type="arabicPeriod"/>
            </a:pPr>
            <a:r>
              <a:rPr lang="en-US" sz="3200" b="1" dirty="0">
                <a:solidFill>
                  <a:srgbClr val="FFFF00"/>
                </a:solidFill>
                <a:effectLst>
                  <a:glow rad="228600">
                    <a:schemeClr val="tx1"/>
                  </a:glow>
                </a:effectLst>
                <a:latin typeface="Arial" charset="0"/>
                <a:ea typeface="新細明體" charset="0"/>
              </a:rPr>
              <a:t>Inconsistency</a:t>
            </a:r>
            <a:r>
              <a:rPr lang="en-US" sz="3200" b="1" dirty="0">
                <a:effectLst>
                  <a:glow rad="228600">
                    <a:schemeClr val="tx1"/>
                  </a:glow>
                </a:effectLst>
                <a:latin typeface="Arial" charset="0"/>
                <a:ea typeface="新細明體" charset="0"/>
              </a:rPr>
              <a:t>: Seeing 6x6 as church stability means 5x6 is church instability</a:t>
            </a:r>
          </a:p>
          <a:p>
            <a:pPr marL="514350" indent="-514350" algn="l" eaLnBrk="1" hangingPunct="1">
              <a:buFont typeface="+mj-lt"/>
              <a:buAutoNum type="arabicPeriod"/>
            </a:pPr>
            <a:r>
              <a:rPr lang="en-US" sz="3200" b="1" dirty="0">
                <a:solidFill>
                  <a:srgbClr val="FFFF00"/>
                </a:solidFill>
                <a:effectLst>
                  <a:glow rad="228600">
                    <a:schemeClr val="tx1"/>
                  </a:glow>
                </a:effectLst>
                <a:latin typeface="Arial" charset="0"/>
                <a:ea typeface="新細明體" charset="0"/>
              </a:rPr>
              <a:t>Inefficiency</a:t>
            </a:r>
            <a:r>
              <a:rPr lang="en-US" sz="3200" b="1" dirty="0">
                <a:effectLst>
                  <a:glow rad="228600">
                    <a:schemeClr val="tx1"/>
                  </a:glow>
                </a:effectLst>
                <a:latin typeface="Arial" charset="0"/>
                <a:ea typeface="新細明體" charset="0"/>
              </a:rPr>
              <a:t>: Why say the church is stable over and over?</a:t>
            </a:r>
          </a:p>
          <a:p>
            <a:pPr marL="514350" indent="-514350" algn="l" eaLnBrk="1" hangingPunct="1">
              <a:buFont typeface="+mj-lt"/>
              <a:buAutoNum type="arabicPeriod"/>
            </a:pPr>
            <a:r>
              <a:rPr lang="en-US" sz="3200" b="1" dirty="0">
                <a:solidFill>
                  <a:srgbClr val="FFFF00"/>
                </a:solidFill>
                <a:effectLst>
                  <a:glow rad="228600">
                    <a:schemeClr val="tx1"/>
                  </a:glow>
                </a:effectLst>
                <a:latin typeface="Arial" charset="0"/>
                <a:ea typeface="新細明體" charset="0"/>
              </a:rPr>
              <a:t>Uncertainty</a:t>
            </a:r>
            <a:r>
              <a:rPr lang="en-US" sz="3200" b="1" dirty="0">
                <a:effectLst>
                  <a:glow rad="228600">
                    <a:schemeClr val="tx1"/>
                  </a:glow>
                </a:effectLst>
                <a:latin typeface="Arial" charset="0"/>
                <a:ea typeface="新細明體" charset="0"/>
              </a:rPr>
              <a:t>: Does </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many chambers</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 mean </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many mansions</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 (John 14:1) or churches?</a:t>
            </a:r>
          </a:p>
          <a:p>
            <a:pPr marL="514350" indent="-514350" algn="l" eaLnBrk="1" hangingPunct="1">
              <a:buFont typeface="+mj-lt"/>
              <a:buAutoNum type="arabicPeriod"/>
            </a:pPr>
            <a:r>
              <a:rPr lang="en-US" sz="3200" b="1" dirty="0">
                <a:solidFill>
                  <a:srgbClr val="FFFF00"/>
                </a:solidFill>
                <a:effectLst>
                  <a:glow rad="228600">
                    <a:schemeClr val="tx1"/>
                  </a:glow>
                </a:effectLst>
                <a:latin typeface="Arial" charset="0"/>
                <a:ea typeface="新細明體" charset="0"/>
              </a:rPr>
              <a:t>Partiality</a:t>
            </a:r>
            <a:r>
              <a:rPr lang="en-US" sz="3200" b="1" dirty="0">
                <a:effectLst>
                  <a:glow rad="228600">
                    <a:schemeClr val="tx1"/>
                  </a:glow>
                </a:effectLst>
                <a:latin typeface="Arial" charset="0"/>
                <a:ea typeface="新細明體" charset="0"/>
              </a:rPr>
              <a:t>: If </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5 cubits</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 = </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5 covenants</a:t>
            </a:r>
            <a:r>
              <a:rPr lang="ru-RU" sz="3200" b="1" dirty="0">
                <a:effectLst>
                  <a:glow rad="228600">
                    <a:schemeClr val="tx1"/>
                  </a:glow>
                </a:effectLst>
                <a:latin typeface="Arial" charset="0"/>
                <a:ea typeface="新細明體" charset="0"/>
              </a:rPr>
              <a:t>"</a:t>
            </a:r>
            <a:r>
              <a:rPr lang="en-US" sz="3200" b="1" dirty="0">
                <a:effectLst>
                  <a:glow rad="228600">
                    <a:schemeClr val="tx1"/>
                  </a:glow>
                </a:effectLst>
                <a:latin typeface="Arial" charset="0"/>
                <a:ea typeface="新細明體" charset="0"/>
              </a:rPr>
              <a:t> then why not 6 separate 6x6 chambers equals Antichrist (cf. Rev. 13:18)?</a:t>
            </a: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41</a:t>
            </a:r>
          </a:p>
        </p:txBody>
      </p:sp>
    </p:spTree>
    <p:extLst>
      <p:ext uri="{BB962C8B-B14F-4D97-AF65-F5344CB8AC3E}">
        <p14:creationId xmlns:p14="http://schemas.microsoft.com/office/powerpoint/2010/main" val="2576257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Holy Place (41:2b)</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20x40 cubit temple room from above</a:t>
            </a:r>
          </a:p>
        </p:txBody>
      </p:sp>
    </p:spTree>
    <p:extLst>
      <p:ext uri="{BB962C8B-B14F-4D97-AF65-F5344CB8AC3E}">
        <p14:creationId xmlns:p14="http://schemas.microsoft.com/office/powerpoint/2010/main" val="3519418675"/>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Most Holy Place (41:4)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20x20 cubit sacred room from above</a:t>
            </a:r>
          </a:p>
        </p:txBody>
      </p:sp>
    </p:spTree>
    <p:extLst>
      <p:ext uri="{BB962C8B-B14F-4D97-AF65-F5344CB8AC3E}">
        <p14:creationId xmlns:p14="http://schemas.microsoft.com/office/powerpoint/2010/main" val="2307476867"/>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42</a:t>
            </a:r>
          </a:p>
        </p:txBody>
      </p:sp>
    </p:spTree>
    <p:extLst>
      <p:ext uri="{BB962C8B-B14F-4D97-AF65-F5344CB8AC3E}">
        <p14:creationId xmlns:p14="http://schemas.microsoft.com/office/powerpoint/2010/main" val="362943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3-Tiered Priest Chambers &amp;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Overall Dimensions (42:7-8, 13-14)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451850" y="-52536"/>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653136"/>
            <a:ext cx="9144000" cy="180020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A 50-cubit 3-tiered building and a 100-cubit 3-tiered building of priests</a:t>
            </a:r>
            <a:r>
              <a:rPr lang="uk-UA" b="1" dirty="0">
                <a:solidFill>
                  <a:srgbClr val="FFFFFF"/>
                </a:solidFill>
                <a:cs typeface="Arial" charset="0"/>
              </a:rPr>
              <a:t>'</a:t>
            </a:r>
            <a:r>
              <a:rPr lang="en-US" b="1" dirty="0">
                <a:solidFill>
                  <a:srgbClr val="FFFFFF"/>
                </a:solidFill>
                <a:cs typeface="Arial" charset="0"/>
              </a:rPr>
              <a:t> chambers face each other with a walkway between them. These northern ones on the west side of the inner north gate are between the outer court and the separate place of the temple.</a:t>
            </a: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3200" b="1" i="0" dirty="0">
                <a:solidFill>
                  <a:schemeClr val="bg1"/>
                </a:solidFill>
                <a:latin typeface="Arial" charset="0"/>
                <a:ea typeface="ＭＳ Ｐゴシック" charset="0"/>
                <a:cs typeface="ＭＳ Ｐゴシック" charset="0"/>
              </a:rPr>
              <a:t>Ezekiel</a:t>
            </a:r>
            <a:r>
              <a:rPr lang="uk-UA" sz="3200" b="1" i="0" dirty="0">
                <a:solidFill>
                  <a:schemeClr val="bg1"/>
                </a:solidFill>
                <a:latin typeface="Arial" charset="0"/>
                <a:ea typeface="ＭＳ Ｐゴシック" charset="0"/>
                <a:cs typeface="ＭＳ Ｐゴシック" charset="0"/>
              </a:rPr>
              <a:t>'</a:t>
            </a:r>
            <a:r>
              <a:rPr lang="en-US" sz="3200" b="1" i="0" dirty="0">
                <a:solidFill>
                  <a:schemeClr val="bg1"/>
                </a:solidFill>
                <a:latin typeface="Arial" charset="0"/>
                <a:ea typeface="ＭＳ Ｐゴシック" charset="0"/>
                <a:cs typeface="ＭＳ Ｐゴシック" charset="0"/>
              </a:rPr>
              <a:t>s Millennial Temple (42:15-20)</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Theo. G. </a:t>
            </a:r>
            <a:r>
              <a:rPr kumimoji="0" lang="en-US" sz="1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Soares</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Biblical World</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14 (1899): 94</a:t>
            </a:r>
          </a:p>
        </p:txBody>
      </p:sp>
      <p:sp>
        <p:nvSpPr>
          <p:cNvPr id="747524" name="Text Box 1029"/>
          <p:cNvSpPr txBox="1">
            <a:spLocks noChangeArrowheads="1"/>
          </p:cNvSpPr>
          <p:nvPr/>
        </p:nvSpPr>
        <p:spPr bwMode="auto">
          <a:xfrm>
            <a:off x="81534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新細明體" charset="0"/>
                <a:cs typeface="新細明體" charset="0"/>
              </a:rPr>
              <a:t>517</a:t>
            </a:r>
            <a:endParaRPr kumimoji="0" lang="en-US" sz="18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1:1303</a:t>
            </a:r>
          </a:p>
        </p:txBody>
      </p:sp>
    </p:spTree>
    <p:extLst>
      <p:ext uri="{BB962C8B-B14F-4D97-AF65-F5344CB8AC3E}">
        <p14:creationId xmlns:p14="http://schemas.microsoft.com/office/powerpoint/2010/main" val="141577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was formless and empty, darkness was over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Genesis 1:2 </a:t>
            </a:r>
            <a:r>
              <a:rPr kumimoji="0" 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51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736920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solidFill>
                  <a:srgbClr val="FFFFFF"/>
                </a:solidFill>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4355976" y="164296"/>
            <a:ext cx="3042821" cy="76944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dirty="0">
                <a:solidFill>
                  <a:srgbClr val="FFFFFF"/>
                </a:solidFill>
                <a:cs typeface="Arial" charset="0"/>
              </a:rPr>
              <a:t>Ezekiel 43 </a:t>
            </a:r>
            <a:endParaRPr lang="en-US" sz="4400"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17664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43:1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ru-RU" altLang="ja-JP" sz="3200" b="1" dirty="0">
                <a:solidFill>
                  <a:srgbClr val="FFFFFF"/>
                </a:solidFill>
                <a:effectLst>
                  <a:glow rad="228600">
                    <a:srgbClr val="000000"/>
                  </a:glow>
                </a:effectLst>
                <a:cs typeface="Arial" charset="0"/>
              </a:rPr>
              <a:t>"</a:t>
            </a:r>
            <a:r>
              <a:rPr lang="en-SG" sz="3200" b="1" dirty="0">
                <a:solidFill>
                  <a:srgbClr val="FFFFFF"/>
                </a:solidFill>
                <a:effectLst>
                  <a:glow rad="228600">
                    <a:srgbClr val="000000"/>
                  </a:glow>
                </a:effectLst>
              </a:rPr>
              <a:t>After this, the man brought me back around to the east gateway</a:t>
            </a:r>
            <a:r>
              <a:rPr lang="en-US" sz="3200" b="1" dirty="0">
                <a:solidFill>
                  <a:srgbClr val="FFFFFF"/>
                </a:solidFill>
                <a:effectLst>
                  <a:glow rad="228600">
                    <a:srgbClr val="000000"/>
                  </a:glow>
                </a:effectLst>
              </a:rPr>
              <a:t>.</a:t>
            </a:r>
            <a:r>
              <a:rPr lang="ru-RU" altLang="ja-JP" sz="3200" b="1" dirty="0">
                <a:solidFill>
                  <a:srgbClr val="FFFFFF"/>
                </a:solidFill>
                <a:effectLst>
                  <a:glow rad="228600">
                    <a:srgbClr val="000000"/>
                  </a:glow>
                </a:effectLst>
                <a:cs typeface="Arial" charset="0"/>
              </a:rPr>
              <a:t>"</a:t>
            </a:r>
            <a:endParaRPr lang="en-US" sz="32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394580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7063482"/>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 (43:1-2)!</a:t>
            </a:r>
          </a:p>
        </p:txBody>
      </p:sp>
      <p:sp>
        <p:nvSpPr>
          <p:cNvPr id="4" name="Title 2">
            <a:extLst>
              <a:ext uri="{FF2B5EF4-FFF2-40B4-BE49-F238E27FC236}">
                <a16:creationId xmlns:a16="http://schemas.microsoft.com/office/drawing/2014/main" id="{4A490425-C43E-FAD2-50FB-457F3C165DEF}"/>
              </a:ext>
            </a:extLst>
          </p:cNvPr>
          <p:cNvSpPr txBox="1">
            <a:spLocks/>
          </p:cNvSpPr>
          <p:nvPr/>
        </p:nvSpPr>
        <p:spPr bwMode="auto">
          <a:xfrm>
            <a:off x="4553743" y="-1222723"/>
            <a:ext cx="4482753"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algn="r">
              <a:defRPr/>
            </a:pP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43:2-3 </a:t>
            </a:r>
            <a:r>
              <a:rPr lang="en-US" sz="32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5" name="Title 2">
            <a:extLst>
              <a:ext uri="{FF2B5EF4-FFF2-40B4-BE49-F238E27FC236}">
                <a16:creationId xmlns:a16="http://schemas.microsoft.com/office/drawing/2014/main" id="{79E2CEC5-4C43-C08D-C471-2C6D50FB46AF}"/>
              </a:ext>
            </a:extLst>
          </p:cNvPr>
          <p:cNvSpPr txBox="1">
            <a:spLocks/>
          </p:cNvSpPr>
          <p:nvPr/>
        </p:nvSpPr>
        <p:spPr bwMode="auto">
          <a:xfrm>
            <a:off x="0" y="-26988"/>
            <a:ext cx="5334000" cy="69500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ru-RU" altLang="ja-JP" sz="3200" b="1" dirty="0">
                <a:solidFill>
                  <a:srgbClr val="FFFFFF"/>
                </a:solidFill>
                <a:effectLst>
                  <a:glow rad="228600">
                    <a:srgbClr val="000000"/>
                  </a:glow>
                </a:effectLst>
                <a:cs typeface="Arial" charset="0"/>
              </a:rPr>
              <a:t>"</a:t>
            </a:r>
            <a:r>
              <a:rPr lang="en-SG" sz="3200" b="1" dirty="0">
                <a:solidFill>
                  <a:srgbClr val="FFFFFF"/>
                </a:solidFill>
                <a:effectLst>
                  <a:glow rad="228600">
                    <a:srgbClr val="000000"/>
                  </a:glow>
                </a:effectLst>
              </a:rPr>
              <a:t>Suddenly, the glory of the God of Israel appeared from the east. The sound of his coming was like the roar of rushing waters, and the whole landscape shone with his glory.  </a:t>
            </a:r>
            <a:br>
              <a:rPr lang="en-SG" sz="3200" b="1" dirty="0">
                <a:solidFill>
                  <a:srgbClr val="FFFFFF"/>
                </a:solidFill>
                <a:effectLst>
                  <a:glow rad="228600">
                    <a:srgbClr val="000000"/>
                  </a:glow>
                </a:effectLst>
              </a:rPr>
            </a:br>
            <a:r>
              <a:rPr lang="en-SG" sz="3200" b="1" baseline="30000" dirty="0">
                <a:solidFill>
                  <a:srgbClr val="FFFFFF"/>
                </a:solidFill>
                <a:effectLst>
                  <a:glow rad="228600">
                    <a:srgbClr val="000000"/>
                  </a:glow>
                </a:effectLst>
              </a:rPr>
              <a:t>3 </a:t>
            </a:r>
            <a:r>
              <a:rPr lang="en-SG" sz="3200" b="1" dirty="0">
                <a:solidFill>
                  <a:srgbClr val="FFFFFF"/>
                </a:solidFill>
                <a:effectLst>
                  <a:glow rad="228600">
                    <a:srgbClr val="000000"/>
                  </a:glow>
                </a:effectLst>
              </a:rPr>
              <a:t>This vision was just like the others I had seen, first by the Kebar River and then when he came to destroy Jerusalem. I fell face down on the ground.</a:t>
            </a:r>
            <a:r>
              <a:rPr lang="ru-RU" altLang="ja-JP" sz="3200" b="1" dirty="0">
                <a:solidFill>
                  <a:srgbClr val="FFFFFF"/>
                </a:solidFill>
                <a:effectLst>
                  <a:glow rad="228600">
                    <a:srgbClr val="000000"/>
                  </a:glow>
                </a:effectLst>
                <a:cs typeface="Arial" charset="0"/>
              </a:rPr>
              <a:t>"</a:t>
            </a:r>
            <a:endParaRPr lang="en-US" sz="32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26010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ru-RU" altLang="ja-JP" sz="3200" b="1" dirty="0">
                <a:solidFill>
                  <a:srgbClr val="FFFFFF"/>
                </a:solidFill>
                <a:effectLst>
                  <a:glow rad="228600">
                    <a:srgbClr val="000000"/>
                  </a:glow>
                </a:effectLst>
                <a:cs typeface="Arial" charset="0"/>
              </a:rPr>
              <a:t>"</a:t>
            </a:r>
            <a:r>
              <a:rPr lang="en-SG" sz="3200" b="1" dirty="0">
                <a:solidFill>
                  <a:srgbClr val="FFFFFF"/>
                </a:solidFill>
                <a:effectLst>
                  <a:glow rad="228600">
                    <a:srgbClr val="000000"/>
                  </a:glow>
                </a:effectLst>
              </a:rPr>
              <a:t>And the glory of the L</a:t>
            </a:r>
            <a:r>
              <a:rPr lang="en-SG" sz="2800" b="1" dirty="0">
                <a:solidFill>
                  <a:srgbClr val="FFFFFF"/>
                </a:solidFill>
                <a:effectLst>
                  <a:glow rad="228600">
                    <a:srgbClr val="000000"/>
                  </a:glow>
                </a:effectLst>
              </a:rPr>
              <a:t>ORD</a:t>
            </a:r>
            <a:r>
              <a:rPr lang="en-SG" sz="3200" b="1" dirty="0">
                <a:solidFill>
                  <a:srgbClr val="FFFFFF"/>
                </a:solidFill>
                <a:effectLst>
                  <a:glow rad="228600">
                    <a:srgbClr val="000000"/>
                  </a:glow>
                </a:effectLst>
              </a:rPr>
              <a:t> came into the Temple through the east gateway</a:t>
            </a:r>
            <a:r>
              <a:rPr lang="en-US" altLang="ja-JP" sz="3200" b="1" dirty="0">
                <a:solidFill>
                  <a:srgbClr val="FFFFFF"/>
                </a:solidFill>
                <a:effectLst>
                  <a:glow rad="228600">
                    <a:srgbClr val="000000"/>
                  </a:glow>
                </a:effectLst>
                <a:cs typeface="Arial" charset="0"/>
              </a:rPr>
              <a:t>.</a:t>
            </a:r>
            <a:r>
              <a:rPr lang="ru-RU" altLang="ja-JP" sz="3200" b="1" dirty="0">
                <a:solidFill>
                  <a:srgbClr val="FFFFFF"/>
                </a:solidFill>
                <a:effectLst>
                  <a:glow rad="228600">
                    <a:srgbClr val="000000"/>
                  </a:glow>
                </a:effectLst>
                <a:cs typeface="Arial" charset="0"/>
              </a:rPr>
              <a:t>"</a:t>
            </a:r>
            <a:endParaRPr lang="en-US" sz="3200" b="1" dirty="0">
              <a:solidFill>
                <a:srgbClr val="FFFFFF"/>
              </a:solidFill>
              <a:effectLst>
                <a:glow rad="228600">
                  <a:srgbClr val="000000"/>
                </a:glow>
              </a:effectLst>
              <a:cs typeface="Arial" charset="0"/>
            </a:endParaRPr>
          </a:p>
        </p:txBody>
      </p:sp>
      <p:sp>
        <p:nvSpPr>
          <p:cNvPr id="2" name="Curved Left Arrow 1">
            <a:extLst>
              <a:ext uri="{FF2B5EF4-FFF2-40B4-BE49-F238E27FC236}">
                <a16:creationId xmlns:a16="http://schemas.microsoft.com/office/drawing/2014/main" id="{AD8EACC5-107B-C4C9-6A96-433038E7B95C}"/>
              </a:ext>
            </a:extLst>
          </p:cNvPr>
          <p:cNvSpPr/>
          <p:nvPr/>
        </p:nvSpPr>
        <p:spPr bwMode="auto">
          <a:xfrm rot="3234323">
            <a:off x="6666408" y="87863"/>
            <a:ext cx="3078539" cy="6544872"/>
          </a:xfrm>
          <a:prstGeom prst="curvedLeftArrow">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2700000" scaled="1"/>
            <a:tileRect/>
          </a:gra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Tree>
    <p:extLst>
      <p:ext uri="{BB962C8B-B14F-4D97-AF65-F5344CB8AC3E}">
        <p14:creationId xmlns:p14="http://schemas.microsoft.com/office/powerpoint/2010/main" val="150296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131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1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781342"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1343"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781340"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41"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781338"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9"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781336"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7"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The Spirit Leaves &amp; Returns</a:t>
            </a:r>
          </a:p>
        </p:txBody>
      </p:sp>
    </p:spTree>
    <p:extLst>
      <p:ext uri="{BB962C8B-B14F-4D97-AF65-F5344CB8AC3E}">
        <p14:creationId xmlns:p14="http://schemas.microsoft.com/office/powerpoint/2010/main" val="270356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444817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(God to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will take you out of the nations; I will gather you from all the countries and bring you back into your own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land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 will sprinkle clean water on you, and you will be clean;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cleanse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you from all your impurities and from all your idols.  I will give you a new heart and put a new spirit within you; I will remove your heart of stone and give you a heart of flesh.  And I will put my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Spirit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in you and move you to follow my decrees and be careful to keep my laws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(36:24-27)</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2248028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Tree>
    <p:extLst>
      <p:ext uri="{BB962C8B-B14F-4D97-AF65-F5344CB8AC3E}">
        <p14:creationId xmlns:p14="http://schemas.microsoft.com/office/powerpoint/2010/main" val="1168005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(Gen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24977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help people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confess</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sin </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(44–46)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Deuternonomy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9633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44</a:t>
            </a:r>
          </a:p>
        </p:txBody>
      </p:sp>
    </p:spTree>
    <p:extLst>
      <p:ext uri="{BB962C8B-B14F-4D97-AF65-F5344CB8AC3E}">
        <p14:creationId xmlns:p14="http://schemas.microsoft.com/office/powerpoint/2010/main" val="2127068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31090392"/>
              </p:ext>
            </p:extLst>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en-US" sz="32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Contrasted </a:t>
            </a:r>
            <a:endParaRPr lang="en-US" sz="32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r>
              <a:rPr lang="en-US" sz="3200" dirty="0"/>
              <a:t>Millennial Order</a:t>
            </a:r>
            <a:br>
              <a:rPr lang="en-US" sz="3200" dirty="0"/>
            </a:br>
            <a:r>
              <a:rPr lang="en-US" sz="3200" dirty="0"/>
              <a:t>(Ezek 40–45)</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85793" cy="523220"/>
          </a:xfrm>
          <a:prstGeom prst="rect">
            <a:avLst/>
          </a:prstGeom>
          <a:no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FFFF"/>
                </a:solidFill>
                <a:cs typeface="Arial" charset="0"/>
              </a:rPr>
              <a:t>530</a:t>
            </a:r>
            <a:endParaRPr lang="en-US" sz="2800" dirty="0">
              <a:solidFill>
                <a:srgbClr val="FFFFFF"/>
              </a:solidFill>
              <a:cs typeface="Arial"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r>
              <a:rPr lang="en-US" sz="3200" dirty="0"/>
              <a:t>Mosaic Order </a:t>
            </a:r>
            <a:br>
              <a:rPr lang="en-US" sz="3200" dirty="0"/>
            </a:br>
            <a:r>
              <a:rPr lang="en-US" sz="3200" dirty="0"/>
              <a:t>(Lev 23)</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Passover (Lamb Offered)</a:t>
            </a: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Unleavened Bread</a:t>
            </a: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Firstfruits</a:t>
            </a: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Pentecost</a:t>
            </a: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r"/>
            <a:r>
              <a:rPr lang="en-US" sz="2000" dirty="0">
                <a:solidFill>
                  <a:srgbClr val="FFFF00"/>
                </a:solidFill>
              </a:rPr>
              <a:t>Trumpets</a:t>
            </a: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r"/>
            <a:r>
              <a:rPr lang="en-US" sz="2000" dirty="0">
                <a:solidFill>
                  <a:srgbClr val="FFFF00"/>
                </a:solidFill>
              </a:rPr>
              <a:t>Tabernacles</a:t>
            </a:r>
          </a:p>
        </p:txBody>
      </p:sp>
      <p:graphicFrame>
        <p:nvGraphicFramePr>
          <p:cNvPr id="30" name="Diagram 29">
            <a:extLst>
              <a:ext uri="{FF2B5EF4-FFF2-40B4-BE49-F238E27FC236}">
                <a16:creationId xmlns:a16="http://schemas.microsoft.com/office/drawing/2014/main" id="{465AE904-7079-FE4D-B8EB-065A2BAAAAC5}"/>
              </a:ext>
            </a:extLst>
          </p:cNvPr>
          <p:cNvGraphicFramePr/>
          <p:nvPr>
            <p:extLst>
              <p:ext uri="{D42A27DB-BD31-4B8C-83A1-F6EECF244321}">
                <p14:modId xmlns:p14="http://schemas.microsoft.com/office/powerpoint/2010/main" val="2172717471"/>
              </p:ext>
            </p:extLst>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Passover</a:t>
            </a: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r"/>
            <a:r>
              <a:rPr lang="en-US" sz="2000" dirty="0">
                <a:solidFill>
                  <a:srgbClr val="FFFF00"/>
                </a:solidFill>
              </a:rPr>
              <a:t>Tabernacles</a:t>
            </a: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r"/>
            <a:r>
              <a:rPr lang="en-US" sz="2000" dirty="0">
                <a:solidFill>
                  <a:srgbClr val="FFFF00"/>
                </a:solidFill>
              </a:rPr>
              <a:t>Atonement</a:t>
            </a: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72338" y="3852875"/>
            <a:ext cx="4281905"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endParaRPr kumimoji="0" lang="en-US" sz="16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algn="l"/>
            <a:r>
              <a:rPr lang="en-US" sz="2000" dirty="0">
                <a:solidFill>
                  <a:srgbClr val="FFFF00"/>
                </a:solidFill>
              </a:rPr>
              <a:t>Unleavened Bread</a:t>
            </a: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121400" y="1988840"/>
            <a:ext cx="3048000"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23498025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45</a:t>
            </a:r>
          </a:p>
        </p:txBody>
      </p:sp>
    </p:spTree>
    <p:extLst>
      <p:ext uri="{BB962C8B-B14F-4D97-AF65-F5344CB8AC3E}">
        <p14:creationId xmlns:p14="http://schemas.microsoft.com/office/powerpoint/2010/main" val="2665337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algn="l" eaLnBrk="1" hangingPunct="1">
              <a:defRPr/>
            </a:pPr>
            <a:r>
              <a:rPr lang="en-US" sz="2800" dirty="0">
                <a:latin typeface="Arial" charset="0"/>
                <a:ea typeface="ＭＳ Ｐゴシック" charset="0"/>
                <a:cs typeface="Arial" charset="0"/>
              </a:rPr>
              <a:t>Priests, Levites &amp; Prince Comparisons</a:t>
            </a:r>
          </a:p>
        </p:txBody>
      </p:sp>
      <p:pic>
        <p:nvPicPr>
          <p:cNvPr id="788483"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531d-e</a:t>
            </a:r>
            <a:endParaRPr kumimoji="0" lang="en-US" sz="36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88485" name="Title 1"/>
          <p:cNvSpPr txBox="1">
            <a:spLocks/>
          </p:cNvSpPr>
          <p:nvPr/>
        </p:nvSpPr>
        <p:spPr bwMode="auto">
          <a:xfrm>
            <a:off x="5040500" y="4043945"/>
            <a:ext cx="3429000" cy="838200"/>
          </a:xfrm>
          <a:prstGeom prst="rect">
            <a:avLst/>
          </a:prstGeom>
          <a:solidFill>
            <a:srgbClr val="BAE4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Highlighted in blue from</a:t>
            </a:r>
            <a:b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Ezek. 45:1-8; 48:9-22</a:t>
            </a:r>
            <a:endParaRPr kumimoji="0" lang="en-US" sz="32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Title 1">
            <a:extLst>
              <a:ext uri="{FF2B5EF4-FFF2-40B4-BE49-F238E27FC236}">
                <a16:creationId xmlns:a16="http://schemas.microsoft.com/office/drawing/2014/main" id="{06E0C4D1-E5F9-5C42-B74E-8EFC9E2402CB}"/>
              </a:ext>
            </a:extLst>
          </p:cNvPr>
          <p:cNvSpPr txBox="1">
            <a:spLocks/>
          </p:cNvSpPr>
          <p:nvPr/>
        </p:nvSpPr>
        <p:spPr bwMode="auto">
          <a:xfrm>
            <a:off x="4530317" y="6381328"/>
            <a:ext cx="2195736"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solidFill>
                  <a:schemeClr val="bg2"/>
                </a:solidFill>
                <a:cs typeface="Arial" charset="0"/>
              </a:rPr>
              <a:t>R. Ludwigson, </a:t>
            </a:r>
            <a:r>
              <a:rPr lang="en-US" sz="1100" b="1" i="1" dirty="0">
                <a:solidFill>
                  <a:schemeClr val="bg2"/>
                </a:solidFill>
                <a:cs typeface="Arial" charset="0"/>
              </a:rPr>
              <a:t>A Survey of Bible Prophecy</a:t>
            </a:r>
            <a:r>
              <a:rPr lang="en-US" sz="1100" b="1" dirty="0">
                <a:solidFill>
                  <a:schemeClr val="bg2"/>
                </a:solidFill>
                <a:cs typeface="Arial" charset="0"/>
              </a:rPr>
              <a:t>, 56</a:t>
            </a:r>
          </a:p>
        </p:txBody>
      </p:sp>
      <p:sp>
        <p:nvSpPr>
          <p:cNvPr id="12" name="Title 1">
            <a:extLst>
              <a:ext uri="{FF2B5EF4-FFF2-40B4-BE49-F238E27FC236}">
                <a16:creationId xmlns:a16="http://schemas.microsoft.com/office/drawing/2014/main" id="{9EB231F9-CDD5-C441-989C-E056DB5679A2}"/>
              </a:ext>
            </a:extLst>
          </p:cNvPr>
          <p:cNvSpPr txBox="1">
            <a:spLocks/>
          </p:cNvSpPr>
          <p:nvPr/>
        </p:nvSpPr>
        <p:spPr bwMode="auto">
          <a:xfrm>
            <a:off x="6726052" y="3456384"/>
            <a:ext cx="241794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solidFill>
                  <a:schemeClr val="bg2"/>
                </a:solidFill>
                <a:cs typeface="Arial" charset="0"/>
              </a:rPr>
              <a:t>Charles Dyer, ”Ezekiel,” in </a:t>
            </a:r>
            <a:r>
              <a:rPr lang="en-US" sz="1100" b="1" i="1" dirty="0">
                <a:solidFill>
                  <a:schemeClr val="bg2"/>
                </a:solidFill>
                <a:cs typeface="Arial" charset="0"/>
              </a:rPr>
              <a:t>Bible Knowledge Commentary</a:t>
            </a:r>
            <a:r>
              <a:rPr lang="en-US" sz="1100" b="1" dirty="0">
                <a:solidFill>
                  <a:schemeClr val="bg2"/>
                </a:solidFill>
                <a:cs typeface="Arial" charset="0"/>
              </a:rPr>
              <a:t>, 1:1314</a:t>
            </a:r>
          </a:p>
        </p:txBody>
      </p:sp>
    </p:spTree>
    <p:extLst>
      <p:ext uri="{BB962C8B-B14F-4D97-AF65-F5344CB8AC3E}">
        <p14:creationId xmlns:p14="http://schemas.microsoft.com/office/powerpoint/2010/main" val="63598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46</a:t>
            </a:r>
          </a:p>
        </p:txBody>
      </p:sp>
    </p:spTree>
    <p:extLst>
      <p:ext uri="{BB962C8B-B14F-4D97-AF65-F5344CB8AC3E}">
        <p14:creationId xmlns:p14="http://schemas.microsoft.com/office/powerpoint/2010/main" val="1373099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Seeing Shekinah Glory (46:1-3)</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FFFFFF"/>
                </a:solidFill>
                <a:cs typeface="Arial" charset="0"/>
              </a:rPr>
              <a:t>Prince David stands on the inner east gate porch. Light is from the shekinah glory in the temple as we look west into the inner court and the temple.</a:t>
            </a:r>
          </a:p>
        </p:txBody>
      </p:sp>
    </p:spTree>
    <p:extLst>
      <p:ext uri="{BB962C8B-B14F-4D97-AF65-F5344CB8AC3E}">
        <p14:creationId xmlns:p14="http://schemas.microsoft.com/office/powerpoint/2010/main" val="851256649"/>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111376673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5" y="3154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Exit Opposite Outer Gate (46:8-12) </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FFFFFF"/>
                </a:solidFill>
                <a:cs typeface="Arial" charset="0"/>
              </a:rPr>
              <a:t>People who enter the outer court of the temple compound by the outer south gate walk past the inner east gate, to exit by the outer north gate.</a:t>
            </a:r>
          </a:p>
        </p:txBody>
      </p:sp>
    </p:spTree>
    <p:extLst>
      <p:ext uri="{BB962C8B-B14F-4D97-AF65-F5344CB8AC3E}">
        <p14:creationId xmlns:p14="http://schemas.microsoft.com/office/powerpoint/2010/main" val="393347768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9144000" cy="1440159"/>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Northwest Boiling Place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(46:21-24)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northwest boiling place for the peoples</a:t>
            </a:r>
            <a:r>
              <a:rPr lang="uk-UA" sz="3200" b="1" dirty="0">
                <a:solidFill>
                  <a:srgbClr val="FFFFFF"/>
                </a:solidFill>
                <a:cs typeface="Arial" charset="0"/>
              </a:rPr>
              <a:t>'</a:t>
            </a:r>
            <a:r>
              <a:rPr lang="en-US" sz="3200" b="1" dirty="0">
                <a:solidFill>
                  <a:srgbClr val="FFFFFF"/>
                </a:solidFill>
                <a:cs typeface="Arial" charset="0"/>
              </a:rPr>
              <a:t> sacrifices with 4 mini-courts like this one in each corner of the outer court</a:t>
            </a:r>
          </a:p>
        </p:txBody>
      </p:sp>
    </p:spTree>
    <p:extLst>
      <p:ext uri="{BB962C8B-B14F-4D97-AF65-F5344CB8AC3E}">
        <p14:creationId xmlns:p14="http://schemas.microsoft.com/office/powerpoint/2010/main" val="1248290635"/>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ea typeface="新細明體" charset="0"/>
                <a:cs typeface="新細明體" charset="0"/>
              </a:rPr>
              <a:t>518</a:t>
            </a:r>
            <a:endParaRPr lang="en-US" sz="1400" dirty="0">
              <a:solidFill>
                <a:srgbClr val="000000"/>
              </a:solidFill>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solidFill>
                <a:srgbClr val="FFFFCC"/>
              </a:solidFill>
              <a:ea typeface="新細明體" charset="0"/>
              <a:cs typeface="新細明體" charset="0"/>
            </a:endParaRPr>
          </a:p>
        </p:txBody>
      </p:sp>
    </p:spTree>
    <p:extLst>
      <p:ext uri="{BB962C8B-B14F-4D97-AF65-F5344CB8AC3E}">
        <p14:creationId xmlns:p14="http://schemas.microsoft.com/office/powerpoint/2010/main" val="73133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eaLnBrk="1" hangingPunct="1">
              <a:defRPr/>
            </a:pPr>
            <a:r>
              <a:rPr lang="en-US" b="1">
                <a:solidFill>
                  <a:srgbClr val="FFFFCC"/>
                </a:solidFill>
                <a:latin typeface="Arial" pitchFamily="-112" charset="0"/>
                <a:ea typeface="新細明體" pitchFamily="-112" charset="-120"/>
                <a:cs typeface="新細明體" pitchFamily="-112" charset="-120"/>
              </a:rPr>
              <a:t>6. Outer Court Northern Gateway - 40:20-23</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7. Outer Court Eastern Gateway - 40:6-16</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8. Outer Court Southern Gateway - 40:24-27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9. Inner Court Northern Gateway - 40:35-37</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10. Inner Court Eastern Gateway - 40:32-34</a:t>
            </a:r>
            <a:br>
              <a:rPr lang="en-US" b="1">
                <a:solidFill>
                  <a:srgbClr val="FFFFCC"/>
                </a:solidFill>
                <a:latin typeface="Arial" pitchFamily="-112" charset="0"/>
                <a:ea typeface="新細明體" pitchFamily="-112" charset="-120"/>
                <a:cs typeface="新細明體" pitchFamily="-112" charset="-120"/>
              </a:rPr>
            </a:br>
            <a:r>
              <a:rPr lang="en-US" b="1">
                <a:solidFill>
                  <a:srgbClr val="FFFFCC"/>
                </a:solidFill>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CC"/>
              </a:solidFill>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CC"/>
                </a:solidFill>
              </a:rPr>
              <a:t>517</a:t>
            </a:r>
            <a:endParaRPr lang="en-US" b="1" dirty="0">
              <a:solidFill>
                <a:srgbClr val="FFCC66"/>
              </a:solidFill>
            </a:endParaRPr>
          </a:p>
        </p:txBody>
      </p:sp>
    </p:spTree>
    <p:extLst>
      <p:ext uri="{BB962C8B-B14F-4D97-AF65-F5344CB8AC3E}">
        <p14:creationId xmlns:p14="http://schemas.microsoft.com/office/powerpoint/2010/main" val="426943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uk-UA"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is larger </a:t>
            </a:r>
            <a:br>
              <a:rPr lang="en-US" b="1" dirty="0">
                <a:solidFill>
                  <a:srgbClr val="FFFFFF"/>
                </a:solidFill>
                <a:latin typeface="Arial" charset="0"/>
                <a:ea typeface="新細明體" charset="0"/>
              </a:rPr>
            </a:br>
            <a:r>
              <a:rPr lang="en-US" b="1" dirty="0">
                <a:solidFill>
                  <a:srgbClr val="FFFFFF"/>
                </a:solidFill>
                <a:latin typeface="Arial" charset="0"/>
                <a:ea typeface="新細明體" charset="0"/>
              </a:rPr>
              <a:t>than the Old City!</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656</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8128000" cy="6096000"/>
          </a:xfrm>
          <a:prstGeom prst="rect">
            <a:avLst/>
          </a:prstGeom>
        </p:spPr>
      </p:pic>
      <p:sp>
        <p:nvSpPr>
          <p:cNvPr id="748545" name="Rectangle 2"/>
          <p:cNvSpPr>
            <a:spLocks noGrp="1" noChangeArrowheads="1"/>
          </p:cNvSpPr>
          <p:nvPr>
            <p:ph type="title"/>
          </p:nvPr>
        </p:nvSpPr>
        <p:spPr>
          <a:xfrm>
            <a:off x="1763688" y="3573016"/>
            <a:ext cx="4464496" cy="1800200"/>
          </a:xfrm>
          <a:noFill/>
        </p:spPr>
        <p:txBody>
          <a:bodyPr anchor="ctr"/>
          <a:lstStyle/>
          <a:p>
            <a:pPr algn="ctr" eaLnBrk="1" hangingPunct="1"/>
            <a:r>
              <a:rPr lang="en-US" sz="4000" b="1" i="0">
                <a:solidFill>
                  <a:srgbClr val="FFFFFF"/>
                </a:solidFill>
                <a:effectLst>
                  <a:glow rad="228600">
                    <a:schemeClr val="tx1"/>
                  </a:glow>
                </a:effectLst>
                <a:latin typeface="Arial" charset="0"/>
                <a:ea typeface="新細明體" charset="0"/>
              </a:rPr>
              <a:t>The Temple Area Over Present Jerusalem</a:t>
            </a:r>
            <a:endParaRPr lang="en-US" sz="4000" b="1" i="0">
              <a:effectLst>
                <a:glow rad="228600">
                  <a:schemeClr val="tx1"/>
                </a:glow>
              </a:effectLst>
              <a:latin typeface="Arial" charset="0"/>
              <a:ea typeface="新細明體" charset="0"/>
            </a:endParaRPr>
          </a:p>
        </p:txBody>
      </p:sp>
      <p:sp>
        <p:nvSpPr>
          <p:cNvPr id="6" name="Text Box 6"/>
          <p:cNvSpPr txBox="1">
            <a:spLocks noChangeArrowheads="1"/>
          </p:cNvSpPr>
          <p:nvPr/>
        </p:nvSpPr>
        <p:spPr bwMode="auto">
          <a:xfrm>
            <a:off x="8394452" y="72008"/>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521</a:t>
            </a:r>
          </a:p>
        </p:txBody>
      </p:sp>
      <p:sp>
        <p:nvSpPr>
          <p:cNvPr id="7" name="Text Box 5"/>
          <p:cNvSpPr txBox="1">
            <a:spLocks noChangeArrowheads="1"/>
          </p:cNvSpPr>
          <p:nvPr/>
        </p:nvSpPr>
        <p:spPr bwMode="auto">
          <a:xfrm>
            <a:off x="8388424" y="591071"/>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656</a:t>
            </a:r>
            <a:endParaRPr lang="en-US" dirty="0">
              <a:solidFill>
                <a:srgbClr val="FFFFFF"/>
              </a:solidFill>
              <a:cs typeface="Arial" charset="0"/>
            </a:endParaRPr>
          </a:p>
        </p:txBody>
      </p:sp>
      <p:sp>
        <p:nvSpPr>
          <p:cNvPr id="8" name="Title 1"/>
          <p:cNvSpPr txBox="1">
            <a:spLocks/>
          </p:cNvSpPr>
          <p:nvPr/>
        </p:nvSpPr>
        <p:spPr bwMode="auto">
          <a:xfrm>
            <a:off x="0" y="6021288"/>
            <a:ext cx="9144000" cy="836712"/>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1600" b="1" dirty="0">
                <a:solidFill>
                  <a:srgbClr val="FFFFFF"/>
                </a:solidFill>
                <a:cs typeface="Arial" charset="0"/>
              </a:rPr>
              <a:t>"</a:t>
            </a:r>
            <a:r>
              <a:rPr lang="en-US" sz="1600" b="1" dirty="0">
                <a:solidFill>
                  <a:srgbClr val="FFFFFF"/>
                </a:solidFill>
                <a:cs typeface="Arial" charset="0"/>
              </a:rPr>
              <a:t>Ezekiel</a:t>
            </a:r>
            <a:r>
              <a:rPr lang="uk-UA" sz="1600" b="1" dirty="0">
                <a:solidFill>
                  <a:srgbClr val="FFFFFF"/>
                </a:solidFill>
                <a:cs typeface="Arial" charset="0"/>
              </a:rPr>
              <a:t>'</a:t>
            </a:r>
            <a:r>
              <a:rPr lang="en-US" sz="1600" b="1" dirty="0">
                <a:solidFill>
                  <a:srgbClr val="FFFFFF"/>
                </a:solidFill>
                <a:cs typeface="Arial" charset="0"/>
              </a:rPr>
              <a:t>s Temple: Tour of the Temple of Ezekiel</a:t>
            </a:r>
            <a:r>
              <a:rPr lang="uk-UA" sz="1600" b="1" dirty="0">
                <a:solidFill>
                  <a:srgbClr val="FFFFFF"/>
                </a:solidFill>
                <a:cs typeface="Arial" charset="0"/>
              </a:rPr>
              <a:t>'</a:t>
            </a:r>
            <a:r>
              <a:rPr lang="en-US" sz="1600" b="1" dirty="0">
                <a:solidFill>
                  <a:srgbClr val="FFFFFF"/>
                </a:solidFill>
                <a:cs typeface="Arial" charset="0"/>
              </a:rPr>
              <a:t>s Vision</a:t>
            </a:r>
            <a:r>
              <a:rPr lang="ru-RU" sz="1600" b="1" dirty="0">
                <a:solidFill>
                  <a:srgbClr val="FFFFFF"/>
                </a:solidFill>
                <a:cs typeface="Arial" charset="0"/>
              </a:rPr>
              <a:t>"</a:t>
            </a:r>
            <a:r>
              <a:rPr lang="en-US" sz="1600" b="1" dirty="0">
                <a:solidFill>
                  <a:srgbClr val="FFFFFF"/>
                </a:solidFill>
                <a:cs typeface="Arial" charset="0"/>
              </a:rPr>
              <a:t> • http://ezekiel-temple.narod.ru/ezekiel_45.htm • This group plans to build the temple in the desert of Israel!</a:t>
            </a:r>
          </a:p>
        </p:txBody>
      </p:sp>
    </p:spTree>
    <p:extLst>
      <p:ext uri="{BB962C8B-B14F-4D97-AF65-F5344CB8AC3E}">
        <p14:creationId xmlns:p14="http://schemas.microsoft.com/office/powerpoint/2010/main" val="59815103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eaLnBrk="1" hangingPunct="1"/>
            <a:r>
              <a:rPr lang="en-US" b="1" dirty="0" err="1">
                <a:solidFill>
                  <a:srgbClr val="FFFFFF"/>
                </a:solidFill>
                <a:ea typeface="新細明體" charset="0"/>
                <a:cs typeface="新細明體" charset="0"/>
              </a:rPr>
              <a:t>www.antipas.org</a:t>
            </a:r>
            <a:r>
              <a:rPr lang="en-US" b="1" dirty="0">
                <a:solidFill>
                  <a:srgbClr val="FFFFFF"/>
                </a:solidFill>
                <a:ea typeface="新細明體" charset="0"/>
                <a:cs typeface="新細明體" charset="0"/>
              </a:rPr>
              <a:t>/.../</a:t>
            </a:r>
            <a:r>
              <a:rPr lang="en-US" b="1" dirty="0" err="1">
                <a:solidFill>
                  <a:srgbClr val="FFFFFF"/>
                </a:solidFill>
                <a:ea typeface="新細明體" charset="0"/>
                <a:cs typeface="新細明體" charset="0"/>
              </a:rPr>
              <a:t>ezekiels_temple</a:t>
            </a:r>
            <a:r>
              <a:rPr lang="en-US" b="1" dirty="0">
                <a:solidFill>
                  <a:srgbClr val="FFFFFF"/>
                </a:solidFill>
                <a:ea typeface="新細明體" charset="0"/>
                <a:cs typeface="新細明體" charset="0"/>
              </a:rPr>
              <a:t>/ </a:t>
            </a:r>
            <a:r>
              <a:rPr lang="en-US" b="1" dirty="0" err="1">
                <a:solidFill>
                  <a:srgbClr val="FFFFFF"/>
                </a:solidFill>
                <a:ea typeface="新細明體" charset="0"/>
                <a:cs typeface="新細明體" charset="0"/>
              </a:rPr>
              <a:t>ezekiels_temple.html</a:t>
            </a:r>
            <a:r>
              <a:rPr lang="en-US" dirty="0">
                <a:solidFill>
                  <a:srgbClr val="FFFFFF"/>
                </a:solidFill>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ea typeface="新細明體" charset="0"/>
                <a:cs typeface="新細明體" charset="0"/>
              </a:rPr>
              <a:t>521</a:t>
            </a:r>
            <a:endParaRPr lang="en-US" b="1">
              <a:solidFill>
                <a:schemeClr val="tx2"/>
              </a:solidFill>
              <a:ea typeface="新細明體" charset="0"/>
              <a:cs typeface="新細明體"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a:defRPr/>
            </a:pPr>
            <a:r>
              <a:rPr lang="en-US" sz="3600" b="1">
                <a:solidFill>
                  <a:srgbClr val="FFFFFF"/>
                </a:solidFill>
                <a:effectLst>
                  <a:glow rad="228600">
                    <a:schemeClr val="bg1">
                      <a:alpha val="96000"/>
                    </a:schemeClr>
                  </a:glow>
                </a:effectLst>
                <a:latin typeface="Arial" pitchFamily="-112" charset="0"/>
                <a:ea typeface="+mn-ea"/>
                <a:cs typeface="+mn-cs"/>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a:defRPr/>
            </a:pPr>
            <a:r>
              <a:rPr lang="en-US" sz="3600" b="1">
                <a:solidFill>
                  <a:srgbClr val="FFFFFF"/>
                </a:solidFill>
                <a:effectLst>
                  <a:glow rad="228600">
                    <a:schemeClr val="bg1">
                      <a:alpha val="96000"/>
                    </a:schemeClr>
                  </a:glow>
                </a:effectLst>
                <a:latin typeface="Arial" pitchFamily="-112" charset="0"/>
                <a:ea typeface="+mn-ea"/>
                <a:cs typeface="+mn-cs"/>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a:defRPr/>
            </a:pPr>
            <a:r>
              <a:rPr lang="en-US" sz="3600" b="1" dirty="0">
                <a:solidFill>
                  <a:srgbClr val="FFFFFF"/>
                </a:solidFill>
                <a:effectLst>
                  <a:glow rad="228600">
                    <a:schemeClr val="bg1">
                      <a:alpha val="96000"/>
                    </a:schemeClr>
                  </a:glow>
                </a:effectLst>
                <a:latin typeface="Arial" pitchFamily="-112" charset="0"/>
                <a:ea typeface="+mn-ea"/>
                <a:cs typeface="+mn-cs"/>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a:defRPr/>
            </a:pPr>
            <a:r>
              <a:rPr lang="en-US" sz="3600" b="1" dirty="0">
                <a:solidFill>
                  <a:srgbClr val="FFFFFF"/>
                </a:solidFill>
                <a:effectLst>
                  <a:glow rad="228600">
                    <a:schemeClr val="bg1">
                      <a:alpha val="96000"/>
                    </a:schemeClr>
                  </a:glow>
                </a:effectLst>
                <a:latin typeface="Arial" pitchFamily="-112" charset="0"/>
                <a:ea typeface="+mn-ea"/>
                <a:cs typeface="+mn-cs"/>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ea typeface="新細明體" charset="0"/>
                <a:cs typeface="新細明體" charset="0"/>
              </a:rPr>
              <a:t>520</a:t>
            </a:r>
            <a:endParaRPr lang="en-US" b="1">
              <a:solidFill>
                <a:schemeClr val="tx2"/>
              </a:solidFill>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a:defRPr/>
            </a:pPr>
            <a:r>
              <a:rPr lang="en-US" sz="3600" b="1" dirty="0">
                <a:solidFill>
                  <a:srgbClr val="FFFFFF"/>
                </a:solidFill>
                <a:effectLst>
                  <a:glow rad="228600">
                    <a:schemeClr val="bg1">
                      <a:alpha val="96000"/>
                    </a:schemeClr>
                  </a:glow>
                </a:effectLst>
                <a:latin typeface="Arial" pitchFamily="-112" charset="0"/>
                <a:ea typeface="+mn-ea"/>
                <a:cs typeface="+mn-cs"/>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algn="ctr"/>
              <a:endParaRPr lang="en-US" sz="2400"/>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3200" b="1" dirty="0">
                  <a:latin typeface="Arial" pitchFamily="-112" charset="0"/>
                  <a:ea typeface="ＭＳ Ｐゴシック" pitchFamily="-112" charset="-128"/>
                  <a:cs typeface="ＭＳ Ｐゴシック" pitchFamily="-112" charset="-128"/>
                </a:rPr>
                <a:t>Three</a:t>
              </a:r>
              <a:br>
                <a:rPr lang="en-US" sz="3200" b="1" dirty="0">
                  <a:latin typeface="Arial" pitchFamily="-112" charset="0"/>
                  <a:ea typeface="ＭＳ Ｐゴシック" pitchFamily="-112" charset="-128"/>
                  <a:cs typeface="ＭＳ Ｐゴシック" pitchFamily="-112" charset="-128"/>
                </a:rPr>
              </a:br>
              <a:r>
                <a:rPr lang="en-US" sz="3200" b="1" dirty="0">
                  <a:latin typeface="Arial" pitchFamily="-112" charset="0"/>
                  <a:ea typeface="ＭＳ Ｐゴシック" pitchFamily="-112" charset="-128"/>
                  <a:cs typeface="ＭＳ Ｐゴシック" pitchFamily="-112" charset="-128"/>
                </a:rPr>
                <a:t> Literal</a:t>
              </a:r>
              <a:br>
                <a:rPr lang="en-US" sz="3200" b="1" dirty="0">
                  <a:latin typeface="Arial" pitchFamily="-112" charset="0"/>
                  <a:ea typeface="ＭＳ Ｐゴシック" pitchFamily="-112" charset="-128"/>
                  <a:cs typeface="ＭＳ Ｐゴシック" pitchFamily="-112" charset="-128"/>
                </a:rPr>
              </a:br>
              <a:r>
                <a:rPr lang="en-US" sz="3200" b="1" dirty="0">
                  <a:latin typeface="Arial" pitchFamily="-112" charset="0"/>
                  <a:ea typeface="ＭＳ Ｐゴシック" pitchFamily="-112" charset="-128"/>
                  <a:cs typeface="ＭＳ Ｐゴシック" pitchFamily="-112" charset="-128"/>
                </a:rPr>
                <a:t> Views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124" y="3066932"/>
            <a:ext cx="5432142" cy="363168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eaLnBrk="0" hangingPunct="0"/>
            <a:r>
              <a:rPr lang="ru-RU" sz="3600" b="1" dirty="0">
                <a:solidFill>
                  <a:schemeClr val="bg1"/>
                </a:solidFill>
                <a:effectLst>
                  <a:glow rad="127000">
                    <a:schemeClr val="tx1"/>
                  </a:glow>
                </a:effectLst>
                <a:latin typeface="Arial" charset="0"/>
                <a:cs typeface="ＭＳ Ｐゴシック" charset="0"/>
              </a:rPr>
              <a:t>"</a:t>
            </a:r>
            <a:r>
              <a:rPr lang="en-US" sz="3600" b="1" dirty="0">
                <a:solidFill>
                  <a:schemeClr val="bg1"/>
                </a:solidFill>
                <a:effectLst>
                  <a:glow rad="127000">
                    <a:schemeClr val="tx1"/>
                  </a:glow>
                </a:effectLst>
                <a:latin typeface="Arial" charset="0"/>
                <a:cs typeface="ＭＳ Ｐゴシック" charset="0"/>
              </a:rPr>
              <a:t>And when sins have been forgiven, there is no need to offer any more sacrifices</a:t>
            </a:r>
            <a:r>
              <a:rPr lang="ru-RU" sz="3600" b="1" dirty="0">
                <a:solidFill>
                  <a:schemeClr val="bg1"/>
                </a:solidFill>
                <a:effectLst>
                  <a:glow rad="127000">
                    <a:schemeClr val="tx1"/>
                  </a:glow>
                </a:effectLst>
                <a:latin typeface="Arial" charset="0"/>
                <a:cs typeface="ＭＳ Ｐゴシック" charset="0"/>
              </a:rPr>
              <a:t>"</a:t>
            </a:r>
            <a:r>
              <a:rPr lang="en-US" sz="3600" b="1" dirty="0">
                <a:solidFill>
                  <a:schemeClr val="bg1"/>
                </a:solidFill>
                <a:effectLst>
                  <a:glow rad="127000">
                    <a:schemeClr val="tx1"/>
                  </a:glow>
                </a:effectLst>
                <a:latin typeface="Arial" charset="0"/>
                <a:cs typeface="ＭＳ Ｐゴシック" charset="0"/>
              </a:rPr>
              <a:t> </a:t>
            </a:r>
            <a:br>
              <a:rPr lang="en-US" sz="3600" b="1" dirty="0">
                <a:solidFill>
                  <a:schemeClr val="bg1"/>
                </a:solidFill>
                <a:effectLst>
                  <a:glow rad="127000">
                    <a:schemeClr val="tx1"/>
                  </a:glow>
                </a:effectLst>
                <a:latin typeface="Arial" charset="0"/>
                <a:cs typeface="ＭＳ Ｐゴシック" charset="0"/>
              </a:rPr>
            </a:br>
            <a:r>
              <a:rPr lang="en-US" sz="3600" b="1" dirty="0">
                <a:solidFill>
                  <a:schemeClr val="bg1"/>
                </a:solidFill>
                <a:effectLst>
                  <a:glow rad="127000">
                    <a:schemeClr val="tx1"/>
                  </a:glow>
                </a:effectLst>
                <a:latin typeface="Arial" charset="0"/>
                <a:cs typeface="ＭＳ Ｐゴシック" charset="0"/>
              </a:rPr>
              <a:t>(Heb. 10:18 </a:t>
            </a:r>
            <a:r>
              <a:rPr lang="en-US" sz="3200" b="1" dirty="0">
                <a:solidFill>
                  <a:schemeClr val="bg1"/>
                </a:solidFill>
                <a:effectLst>
                  <a:glow rad="127000">
                    <a:schemeClr val="tx1"/>
                  </a:glow>
                </a:effectLst>
                <a:latin typeface="Arial" charset="0"/>
                <a:cs typeface="ＭＳ Ｐゴシック" charset="0"/>
              </a:rPr>
              <a:t>NLT</a:t>
            </a:r>
            <a:r>
              <a:rPr lang="en-US" sz="3600" b="1" dirty="0">
                <a:solidFill>
                  <a:schemeClr val="bg1"/>
                </a:solidFill>
                <a:effectLst>
                  <a:glow rad="127000">
                    <a:schemeClr val="tx1"/>
                  </a:glow>
                </a:effectLst>
                <a:latin typeface="Arial" charset="0"/>
                <a:cs typeface="ＭＳ Ｐゴシック" charset="0"/>
              </a:rPr>
              <a:t>). </a:t>
            </a:r>
          </a:p>
        </p:txBody>
      </p:sp>
    </p:spTree>
    <p:extLst>
      <p:ext uri="{BB962C8B-B14F-4D97-AF65-F5344CB8AC3E}">
        <p14:creationId xmlns:p14="http://schemas.microsoft.com/office/powerpoint/2010/main" val="6414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Glory in Solomon's Temple</a:t>
            </a: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5606142" y="44062"/>
            <a:ext cx="3537858" cy="6813938"/>
          </a:xfrm>
          <a:no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without the shedding of blood, there is no forgiveness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 9:22b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 y="-1"/>
            <a:ext cx="5606143" cy="6814363"/>
          </a:xfrm>
          <a:prstGeom prst="rect">
            <a:avLst/>
          </a:prstGeom>
        </p:spPr>
      </p:pic>
    </p:spTree>
    <p:extLst>
      <p:ext uri="{BB962C8B-B14F-4D97-AF65-F5344CB8AC3E}">
        <p14:creationId xmlns:p14="http://schemas.microsoft.com/office/powerpoint/2010/main" val="1017454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1552"/>
            <a:ext cx="9135657" cy="69649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8343" y="3991429"/>
            <a:ext cx="9144000" cy="2874348"/>
          </a:xfrm>
          <a:no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instead, those sacrifices actually reminded them of their sins year after year.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For it is not possible for the blood of bulls and goats to take away sins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 10:3-4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94389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9266" name="Rectangle 1026"/>
          <p:cNvSpPr>
            <a:spLocks noGrp="1" noChangeArrowheads="1"/>
          </p:cNvSpPr>
          <p:nvPr>
            <p:ph type="ctrTitle"/>
          </p:nvPr>
        </p:nvSpPr>
        <p:spPr>
          <a:xfrm>
            <a:off x="0" y="152400"/>
            <a:ext cx="8636000" cy="609600"/>
          </a:xfrm>
          <a:solidFill>
            <a:schemeClr val="bg1"/>
          </a:solidFill>
        </p:spPr>
        <p:txBody>
          <a:bodyPr/>
          <a:lstStyle/>
          <a:p>
            <a:pPr algn="ctr"/>
            <a:r>
              <a:rPr lang="en-US" b="1" dirty="0">
                <a:latin typeface="Arial" charset="0"/>
                <a:ea typeface="新細明體" charset="0"/>
              </a:rPr>
              <a:t>Problems Either Way!</a:t>
            </a:r>
            <a:endParaRPr lang="en-US" dirty="0">
              <a:latin typeface="Arial" charset="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7941"/>
            <a:ext cx="4038600" cy="2862263"/>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Arial" charset="0"/>
                <a:ea typeface="新細明體"/>
                <a:cs typeface="新細明體"/>
              </a:rPr>
              <a:t>Premillennial</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Sacrifices for Sin </a:t>
            </a:r>
            <a:b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b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(Ezek. 40:39) in Light of Christ</a:t>
            </a:r>
            <a:r>
              <a:rPr kumimoji="0" lang="uk-UA" sz="3600" b="1" i="0" u="none" strike="noStrike" kern="1200" cap="none" spc="0" normalizeH="0" baseline="0" noProof="0" dirty="0">
                <a:ln>
                  <a:noFill/>
                </a:ln>
                <a:solidFill>
                  <a:srgbClr val="FFFFFF"/>
                </a:solidFill>
                <a:effectLst/>
                <a:uLnTx/>
                <a:uFillTx/>
                <a:latin typeface="Arial" charset="0"/>
                <a:ea typeface="新細明體"/>
                <a:cs typeface="新細明體"/>
              </a:rPr>
              <a:t>'</a:t>
            </a:r>
            <a:r>
              <a:rPr kumimoji="0" lang="en-US" sz="3600" b="1" i="0" u="none" strike="noStrike" kern="1200" cap="none" spc="0" normalizeH="0" baseline="0" noProof="0" dirty="0">
                <a:ln>
                  <a:noFill/>
                </a:ln>
                <a:solidFill>
                  <a:srgbClr val="FFFFFF"/>
                </a:solidFill>
                <a:effectLst/>
                <a:uLnTx/>
                <a:uFillTx/>
                <a:latin typeface="Arial" charset="0"/>
                <a:ea typeface="新細明體"/>
                <a:cs typeface="新細明體"/>
              </a:rPr>
              <a:t>s Death</a:t>
            </a:r>
          </a:p>
        </p:txBody>
      </p:sp>
      <p:sp>
        <p:nvSpPr>
          <p:cNvPr id="240648" name="Text Box 1032"/>
          <p:cNvSpPr txBox="1">
            <a:spLocks noChangeArrowheads="1"/>
          </p:cNvSpPr>
          <p:nvPr/>
        </p:nvSpPr>
        <p:spPr bwMode="auto">
          <a:xfrm>
            <a:off x="4660900" y="3047941"/>
            <a:ext cx="3886200" cy="2862322"/>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Amillennial</a:t>
            </a: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 </a:t>
            </a:r>
            <a:b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br>
            <a:r>
              <a:rPr kumimoji="0" lang="en-US" sz="3600" b="1" i="0" u="none" strike="noStrike" kern="1200" cap="none" spc="0" normalizeH="0" baseline="0" noProof="0" dirty="0">
                <a:ln>
                  <a:noFill/>
                </a:ln>
                <a:solidFill>
                  <a:srgbClr val="000000"/>
                </a:solidFill>
                <a:effectLst>
                  <a:glow rad="254000">
                    <a:srgbClr val="FFFFFF">
                      <a:alpha val="90000"/>
                    </a:srgbClr>
                  </a:glow>
                </a:effectLst>
                <a:uLnTx/>
                <a:uFillTx/>
                <a:latin typeface="Arial" pitchFamily="-112" charset="0"/>
                <a:ea typeface="新細明體"/>
                <a:cs typeface="新細明體"/>
              </a:rPr>
              <a:t>Abandon Normal Meaning of Gates, Doors, Walls, Sacrifices</a:t>
            </a: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79273"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525</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was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837084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482545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1">
                <a:lumMod val="50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513567" y="116632"/>
            <a:ext cx="7666945"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Millennial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chemeClr val="accent1">
              <a:lumMod val="50000"/>
            </a:schemeClr>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059832" y="1124744"/>
            <a:ext cx="6067717"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man said to me, ‘These are the kitchens to be used by the Temple assistants to boil the sacrifices offered by the people’</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(Ezekiel 46:24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NLT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534564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CC"/>
              </a:solidFill>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en-US" b="1">
                <a:latin typeface="Arial" charset="0"/>
                <a:ea typeface="新細明體" charset="0"/>
              </a:rPr>
              <a:t>Why Millennial Sacrifices?</a:t>
            </a:r>
          </a:p>
        </p:txBody>
      </p:sp>
      <p:pic>
        <p:nvPicPr>
          <p:cNvPr id="119811" name="Picture 4" descr="Cross-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3600" b="1" u="sng" dirty="0">
                <a:solidFill>
                  <a:srgbClr val="FFFFFF"/>
                </a:solidFill>
                <a:latin typeface="Arial" pitchFamily="-112" charset="0"/>
                <a:ea typeface="新細明體"/>
                <a:cs typeface="新細明體"/>
              </a:rPr>
              <a:t>Pre-Cross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Looked </a:t>
            </a:r>
            <a:r>
              <a:rPr lang="en-US" sz="3600" b="1" dirty="0">
                <a:solidFill>
                  <a:srgbClr val="FFFF00"/>
                </a:solidFill>
                <a:latin typeface="Arial" pitchFamily="-112" charset="0"/>
                <a:ea typeface="新細明體"/>
                <a:cs typeface="新細明體"/>
              </a:rPr>
              <a:t>toward</a:t>
            </a:r>
            <a:r>
              <a:rPr lang="en-US" sz="3600" b="1" dirty="0">
                <a:solidFill>
                  <a:srgbClr val="FFFFFF"/>
                </a:solidFill>
                <a:latin typeface="Arial" pitchFamily="-112" charset="0"/>
                <a:ea typeface="新細明體"/>
                <a:cs typeface="新細明體"/>
              </a:rPr>
              <a:t>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pic>
        <p:nvPicPr>
          <p:cNvPr id="261127" name="Picture 7"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3600" b="1" u="sng" dirty="0">
                <a:solidFill>
                  <a:srgbClr val="FFFFFF"/>
                </a:solidFill>
                <a:latin typeface="Arial" pitchFamily="-112" charset="0"/>
                <a:ea typeface="新細明體"/>
                <a:cs typeface="新細明體"/>
              </a:rPr>
              <a:t>Post-Cross</a:t>
            </a:r>
            <a:r>
              <a:rPr lang="en-US" sz="3600" b="1" dirty="0">
                <a:solidFill>
                  <a:srgbClr val="FFFFFF"/>
                </a:solidFill>
                <a:latin typeface="Arial" pitchFamily="-112" charset="0"/>
                <a:ea typeface="新細明體"/>
                <a:cs typeface="新細明體"/>
              </a:rPr>
              <a:t>: </a:t>
            </a:r>
            <a:br>
              <a:rPr lang="en-US" sz="3600" b="1" dirty="0">
                <a:solidFill>
                  <a:srgbClr val="FFFFFF"/>
                </a:solidFill>
                <a:latin typeface="Arial" pitchFamily="-112" charset="0"/>
                <a:ea typeface="新細明體"/>
                <a:cs typeface="新細明體"/>
              </a:rPr>
            </a:br>
            <a:r>
              <a:rPr lang="en-US" sz="3600" b="1" dirty="0">
                <a:solidFill>
                  <a:srgbClr val="FFFFFF"/>
                </a:solidFill>
                <a:latin typeface="Arial" pitchFamily="-112" charset="0"/>
                <a:ea typeface="新細明體"/>
                <a:cs typeface="新細明體"/>
              </a:rPr>
              <a:t>Look </a:t>
            </a:r>
            <a:r>
              <a:rPr lang="en-US" sz="3600" b="1" dirty="0">
                <a:solidFill>
                  <a:srgbClr val="FFFF00"/>
                </a:solidFill>
                <a:latin typeface="Arial" pitchFamily="-112" charset="0"/>
                <a:ea typeface="新細明體"/>
                <a:cs typeface="新細明體"/>
              </a:rPr>
              <a:t>back</a:t>
            </a:r>
            <a:r>
              <a:rPr lang="en-US" sz="3600" b="1" dirty="0">
                <a:solidFill>
                  <a:srgbClr val="FFFFFF"/>
                </a:solidFill>
                <a:latin typeface="Arial" pitchFamily="-112" charset="0"/>
                <a:ea typeface="新細明體"/>
                <a:cs typeface="新細明體"/>
              </a:rPr>
              <a:t> on Christ</a:t>
            </a:r>
            <a:r>
              <a:rPr lang="uk-UA" sz="3600" b="1" dirty="0">
                <a:solidFill>
                  <a:srgbClr val="FFFFFF"/>
                </a:solidFill>
                <a:latin typeface="Arial" pitchFamily="-112" charset="0"/>
                <a:ea typeface="新細明體"/>
                <a:cs typeface="新細明體"/>
              </a:rPr>
              <a:t>'</a:t>
            </a:r>
            <a:r>
              <a:rPr lang="en-US" sz="3600" b="1" dirty="0">
                <a:solidFill>
                  <a:srgbClr val="FFFFFF"/>
                </a:solidFill>
                <a:latin typeface="Arial" pitchFamily="-112" charset="0"/>
                <a:ea typeface="新細明體"/>
                <a:cs typeface="新細明體"/>
              </a:rPr>
              <a:t>s Death</a:t>
            </a: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defRPr/>
            </a:pPr>
            <a:endParaRPr lang="en-US" sz="2400">
              <a:solidFill>
                <a:srgbClr val="FFFFCC"/>
              </a:solidFill>
              <a:effectLst>
                <a:outerShdw blurRad="38100" dist="38100" dir="2700000" algn="tl">
                  <a:srgbClr val="000000">
                    <a:alpha val="43137"/>
                  </a:srgbClr>
                </a:outerShdw>
              </a:effectLst>
              <a:latin typeface="Times New Roman" charset="0"/>
            </a:endParaRPr>
          </a:p>
        </p:txBody>
      </p:sp>
      <p:sp>
        <p:nvSpPr>
          <p:cNvPr id="261131" name="Text Box 11"/>
          <p:cNvSpPr txBox="1">
            <a:spLocks noChangeArrowheads="1"/>
          </p:cNvSpPr>
          <p:nvPr/>
        </p:nvSpPr>
        <p:spPr bwMode="auto">
          <a:xfrm>
            <a:off x="228600" y="4800600"/>
            <a:ext cx="8686800" cy="1800225"/>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defRPr/>
            </a:pPr>
            <a:r>
              <a:rPr lang="en-US" sz="2800" b="1" u="sng" dirty="0">
                <a:solidFill>
                  <a:srgbClr val="FFFFFF"/>
                </a:solidFill>
                <a:latin typeface="Arial" charset="0"/>
                <a:ea typeface="新細明體" charset="0"/>
                <a:cs typeface="新細明體" charset="0"/>
              </a:rPr>
              <a:t>Theocratic</a:t>
            </a:r>
            <a:r>
              <a:rPr lang="en-US" sz="2800" b="1" dirty="0">
                <a:solidFill>
                  <a:srgbClr val="FFFFFF"/>
                </a:solidFill>
                <a:latin typeface="Arial" charset="0"/>
                <a:ea typeface="新細明體" charset="0"/>
                <a:cs typeface="新細明體" charset="0"/>
              </a:rPr>
              <a:t>: like confession of sin (1 John 1:9)</a:t>
            </a:r>
          </a:p>
          <a:p>
            <a:pPr>
              <a:buFontTx/>
              <a:buChar char="•"/>
              <a:defRPr/>
            </a:pPr>
            <a:r>
              <a:rPr lang="en-US" sz="2800" b="1" u="sng" dirty="0">
                <a:solidFill>
                  <a:srgbClr val="FFFFFF"/>
                </a:solidFill>
                <a:latin typeface="Arial" charset="0"/>
                <a:ea typeface="新細明體" charset="0"/>
                <a:cs typeface="新細明體" charset="0"/>
              </a:rPr>
              <a:t>Memorial</a:t>
            </a:r>
            <a:r>
              <a:rPr lang="en-US" sz="2800" b="1" dirty="0">
                <a:solidFill>
                  <a:srgbClr val="FFFFFF"/>
                </a:solidFill>
                <a:latin typeface="Arial" charset="0"/>
                <a:ea typeface="新細明體" charset="0"/>
                <a:cs typeface="新細明體" charset="0"/>
              </a:rPr>
              <a:t>: like Lord</a:t>
            </a:r>
            <a:r>
              <a:rPr lang="uk-UA" altLang="ja-JP"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s Supper that looks back</a:t>
            </a:r>
          </a:p>
          <a:p>
            <a:pPr>
              <a:buFontTx/>
              <a:buChar char="•"/>
              <a:defRPr/>
            </a:pPr>
            <a:r>
              <a:rPr lang="en-US" sz="2800" b="1" u="sng" dirty="0">
                <a:solidFill>
                  <a:srgbClr val="FFFFFF"/>
                </a:solidFill>
                <a:latin typeface="Arial" charset="0"/>
                <a:ea typeface="新細明體" charset="0"/>
                <a:cs typeface="新細明體" charset="0"/>
              </a:rPr>
              <a:t>Paul</a:t>
            </a:r>
            <a:r>
              <a:rPr lang="en-US" sz="2800" b="1" dirty="0">
                <a:solidFill>
                  <a:srgbClr val="FFFFFF"/>
                </a:solidFill>
                <a:latin typeface="Arial" charset="0"/>
                <a:ea typeface="新細明體" charset="0"/>
                <a:cs typeface="新細明體" charset="0"/>
              </a:rPr>
              <a:t> offered a temple sacrifice in AD 57 (Acts 21:26) without seeing a </a:t>
            </a:r>
            <a:r>
              <a:rPr lang="ru-RU" altLang="ja-JP" sz="2800" b="1" dirty="0">
                <a:solidFill>
                  <a:srgbClr val="FFFFFF"/>
                </a:solidFill>
                <a:latin typeface="Arial" charset="0"/>
                <a:ea typeface="新細明體" charset="0"/>
                <a:cs typeface="新細明體" charset="0"/>
              </a:rPr>
              <a:t>"</a:t>
            </a:r>
            <a:r>
              <a:rPr lang="en-US" sz="2800" b="1" dirty="0">
                <a:solidFill>
                  <a:srgbClr val="FFFFFF"/>
                </a:solidFill>
                <a:latin typeface="Arial" charset="0"/>
                <a:ea typeface="新細明體" charset="0"/>
                <a:cs typeface="新細明體" charset="0"/>
              </a:rPr>
              <a:t>digression problem</a:t>
            </a:r>
            <a:r>
              <a:rPr lang="ru-RU" altLang="ja-JP" sz="2800" b="1" dirty="0">
                <a:solidFill>
                  <a:srgbClr val="FFFFFF"/>
                </a:solidFill>
                <a:latin typeface="Arial" charset="0"/>
                <a:ea typeface="新細明體" charset="0"/>
                <a:cs typeface="新細明體" charset="0"/>
              </a:rPr>
              <a:t>"</a:t>
            </a:r>
            <a:endParaRPr lang="en-US" sz="2800" b="1" dirty="0">
              <a:solidFill>
                <a:srgbClr val="FFFFFF"/>
              </a:solidFill>
              <a:latin typeface="Arial" charset="0"/>
              <a:ea typeface="新細明體" charset="0"/>
              <a:cs typeface="新細明體" charset="0"/>
            </a:endParaRPr>
          </a:p>
        </p:txBody>
      </p:sp>
      <p:sp>
        <p:nvSpPr>
          <p:cNvPr id="780299"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CC"/>
                </a:solidFill>
                <a:ea typeface="新細明體" charset="0"/>
                <a:cs typeface="新細明體" charset="0"/>
              </a:rPr>
              <a:t>527</a:t>
            </a:r>
            <a:endParaRPr lang="en-US" b="1">
              <a:solidFill>
                <a:srgbClr val="FFCC66"/>
              </a:solidFill>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animEffect transition="in" filter="dissolve">
                                      <p:cBhvr>
                                        <p:cTn id="40"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build="p"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indent="-571500">
              <a:buFont typeface="Arial" panose="020B0604020202020204" pitchFamily="34" charset="0"/>
              <a:buChar char="•"/>
            </a:pPr>
            <a:r>
              <a:rPr lang="en-US" sz="5400" kern="0" dirty="0">
                <a:latin typeface="Arial" panose="020B0604020202020204" pitchFamily="34" charset="0"/>
                <a:cs typeface="Arial" panose="020B0604020202020204" pitchFamily="34" charset="0"/>
              </a:rPr>
              <a:t>Presence?</a:t>
            </a:r>
          </a:p>
        </p:txBody>
      </p:sp>
      <p:sp>
        <p:nvSpPr>
          <p:cNvPr id="4" name="Title 1">
            <a:extLst>
              <a:ext uri="{FF2B5EF4-FFF2-40B4-BE49-F238E27FC236}">
                <a16:creationId xmlns:a16="http://schemas.microsoft.com/office/drawing/2014/main" id="{DE4D96B2-AAC1-A29E-F81F-13883C33BFFE}"/>
              </a:ext>
            </a:extLst>
          </p:cNvPr>
          <p:cNvSpPr txBox="1">
            <a:spLocks/>
          </p:cNvSpPr>
          <p:nvPr/>
        </p:nvSpPr>
        <p:spPr bwMode="auto">
          <a:xfrm>
            <a:off x="36512" y="3191134"/>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indent="-571500">
              <a:buFont typeface="Arial" panose="020B0604020202020204" pitchFamily="34" charset="0"/>
              <a:buChar char="•"/>
            </a:pPr>
            <a:r>
              <a:rPr lang="en-US" sz="5400" kern="0" dirty="0">
                <a:latin typeface="Arial" panose="020B0604020202020204" pitchFamily="34" charset="0"/>
                <a:cs typeface="Arial" panose="020B0604020202020204" pitchFamily="34" charset="0"/>
              </a:rPr>
              <a:t>Forgiveness?</a:t>
            </a:r>
          </a:p>
        </p:txBody>
      </p:sp>
    </p:spTree>
    <p:extLst>
      <p:ext uri="{BB962C8B-B14F-4D97-AF65-F5344CB8AC3E}">
        <p14:creationId xmlns:p14="http://schemas.microsoft.com/office/powerpoint/2010/main" val="2904714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l My Sins Were Canceled — So Why Continue to Confess? - YouTube">
            <a:extLst>
              <a:ext uri="{FF2B5EF4-FFF2-40B4-BE49-F238E27FC236}">
                <a16:creationId xmlns:a16="http://schemas.microsoft.com/office/drawing/2014/main" id="{EF40020C-17CC-6428-6A05-97D7EC3FF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5004048" cy="6858000"/>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All my sins were canceled—so why continue to confess?</a:t>
            </a:r>
          </a:p>
        </p:txBody>
      </p:sp>
    </p:spTree>
    <p:extLst>
      <p:ext uri="{BB962C8B-B14F-4D97-AF65-F5344CB8AC3E}">
        <p14:creationId xmlns:p14="http://schemas.microsoft.com/office/powerpoint/2010/main" val="37212554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70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7384"/>
            <a:ext cx="4104456" cy="1080120"/>
          </a:xfrm>
          <a:solidFill>
            <a:schemeClr val="tx1"/>
          </a:solidFill>
        </p:spPr>
        <p:txBody>
          <a:bodyPr/>
          <a:lstStyle/>
          <a:p>
            <a:r>
              <a:rPr lang="en-US" sz="4000" dirty="0">
                <a:latin typeface="Arial" charset="0"/>
                <a:ea typeface="Osaka" charset="0"/>
                <a:cs typeface="Arial" charset="0"/>
              </a:rPr>
              <a:t>Ezekiel 1:28a</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This is what the glory of 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looked like to me. When I saw it, I fell face down on the ground, and I heard someone’s voice speaking to me</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630708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6512" y="1145539"/>
            <a:ext cx="2592288"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5" name="Rectangle 2"/>
          <p:cNvSpPr txBox="1">
            <a:spLocks noChangeArrowheads="1"/>
          </p:cNvSpPr>
          <p:nvPr/>
        </p:nvSpPr>
        <p:spPr bwMode="auto">
          <a:xfrm>
            <a:off x="2591780" y="1145539"/>
            <a:ext cx="345638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help people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confess</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sin </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(44–46) </a:t>
            </a:r>
          </a:p>
        </p:txBody>
      </p:sp>
      <p:sp>
        <p:nvSpPr>
          <p:cNvPr id="6" name="Rectangle 2"/>
          <p:cNvSpPr txBox="1">
            <a:spLocks noChangeArrowheads="1"/>
          </p:cNvSpPr>
          <p:nvPr/>
        </p:nvSpPr>
        <p:spPr bwMode="auto">
          <a:xfrm>
            <a:off x="6084168" y="1145539"/>
            <a:ext cx="309634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allot his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land</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justly </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60440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47</a:t>
            </a:r>
          </a:p>
        </p:txBody>
      </p:sp>
    </p:spTree>
    <p:extLst>
      <p:ext uri="{BB962C8B-B14F-4D97-AF65-F5344CB8AC3E}">
        <p14:creationId xmlns:p14="http://schemas.microsoft.com/office/powerpoint/2010/main" val="3626499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531e</a:t>
            </a:r>
          </a:p>
        </p:txBody>
      </p:sp>
    </p:spTree>
    <p:extLst>
      <p:ext uri="{BB962C8B-B14F-4D97-AF65-F5344CB8AC3E}">
        <p14:creationId xmlns:p14="http://schemas.microsoft.com/office/powerpoint/2010/main" val="234283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33463989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784392"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93"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800" dirty="0">
                  <a:solidFill>
                    <a:schemeClr val="bg2"/>
                  </a:solidFill>
                  <a:latin typeface="Arial Black" charset="0"/>
                </a:rPr>
                <a:t>Millennial Israel</a:t>
              </a:r>
              <a:br>
                <a:rPr lang="en-US" sz="2800" dirty="0">
                  <a:solidFill>
                    <a:schemeClr val="bg2"/>
                  </a:solidFill>
                  <a:latin typeface="Arial Black" charset="0"/>
                </a:rPr>
              </a:br>
              <a:r>
                <a:rPr lang="en-US" sz="2800" dirty="0">
                  <a:solidFill>
                    <a:schemeClr val="bg2"/>
                  </a:solidFill>
                  <a:latin typeface="Arial Black" charset="0"/>
                </a:rPr>
                <a:t>(Ezekiel</a:t>
              </a:r>
              <a:br>
                <a:rPr lang="en-US" sz="2800" dirty="0">
                  <a:solidFill>
                    <a:schemeClr val="bg2"/>
                  </a:solidFill>
                  <a:latin typeface="Arial Black" charset="0"/>
                </a:rPr>
              </a:br>
              <a:r>
                <a:rPr lang="en-US" sz="2800" dirty="0">
                  <a:solidFill>
                    <a:schemeClr val="bg2"/>
                  </a:solidFill>
                  <a:latin typeface="Arial Black" charset="0"/>
                </a:rPr>
                <a:t>47-48)</a:t>
              </a:r>
            </a:p>
          </p:txBody>
        </p:sp>
        <p:sp>
          <p:nvSpPr>
            <p:cNvPr id="784394"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Dan</a:t>
              </a:r>
            </a:p>
          </p:txBody>
        </p:sp>
        <p:sp>
          <p:nvSpPr>
            <p:cNvPr id="784395" name="Text Box 6"/>
            <p:cNvSpPr txBox="1">
              <a:spLocks noChangeArrowheads="1"/>
            </p:cNvSpPr>
            <p:nvPr/>
          </p:nvSpPr>
          <p:spPr bwMode="auto">
            <a:xfrm>
              <a:off x="4607" y="397"/>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Asher</a:t>
              </a:r>
            </a:p>
          </p:txBody>
        </p:sp>
        <p:sp>
          <p:nvSpPr>
            <p:cNvPr id="784396" name="Text Box 7"/>
            <p:cNvSpPr txBox="1">
              <a:spLocks noChangeArrowheads="1"/>
            </p:cNvSpPr>
            <p:nvPr/>
          </p:nvSpPr>
          <p:spPr bwMode="auto">
            <a:xfrm>
              <a:off x="4464" y="79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Naphtali</a:t>
              </a:r>
            </a:p>
          </p:txBody>
        </p:sp>
        <p:sp>
          <p:nvSpPr>
            <p:cNvPr id="784397" name="Text Box 8"/>
            <p:cNvSpPr txBox="1">
              <a:spLocks noChangeArrowheads="1"/>
            </p:cNvSpPr>
            <p:nvPr/>
          </p:nvSpPr>
          <p:spPr bwMode="auto">
            <a:xfrm>
              <a:off x="4416" y="1191"/>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Manasseh</a:t>
              </a:r>
            </a:p>
          </p:txBody>
        </p:sp>
        <p:sp>
          <p:nvSpPr>
            <p:cNvPr id="784398" name="Text Box 9"/>
            <p:cNvSpPr txBox="1">
              <a:spLocks noChangeArrowheads="1"/>
            </p:cNvSpPr>
            <p:nvPr/>
          </p:nvSpPr>
          <p:spPr bwMode="auto">
            <a:xfrm>
              <a:off x="4224" y="1589"/>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2"/>
                  </a:solidFill>
                </a:rPr>
                <a:t>Ephraim</a:t>
              </a:r>
            </a:p>
          </p:txBody>
        </p:sp>
        <p:sp>
          <p:nvSpPr>
            <p:cNvPr id="784399" name="Text Box 10"/>
            <p:cNvSpPr txBox="1">
              <a:spLocks noChangeArrowheads="1"/>
            </p:cNvSpPr>
            <p:nvPr/>
          </p:nvSpPr>
          <p:spPr bwMode="auto">
            <a:xfrm>
              <a:off x="4224" y="198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Reuben</a:t>
              </a:r>
            </a:p>
          </p:txBody>
        </p:sp>
        <p:sp>
          <p:nvSpPr>
            <p:cNvPr id="784400" name="Text Box 11"/>
            <p:cNvSpPr txBox="1">
              <a:spLocks noChangeArrowheads="1"/>
            </p:cNvSpPr>
            <p:nvPr/>
          </p:nvSpPr>
          <p:spPr bwMode="auto">
            <a:xfrm>
              <a:off x="4128" y="2383"/>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2"/>
                  </a:solidFill>
                </a:rPr>
                <a:t>Judah</a:t>
              </a:r>
            </a:p>
          </p:txBody>
        </p:sp>
        <p:sp>
          <p:nvSpPr>
            <p:cNvPr id="784401"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chemeClr val="bg2"/>
                  </a:solidFill>
                </a:rPr>
                <a:t>Leaders &amp; Temple</a:t>
              </a:r>
            </a:p>
          </p:txBody>
        </p:sp>
        <p:sp>
          <p:nvSpPr>
            <p:cNvPr id="784402" name="Text Box 13"/>
            <p:cNvSpPr txBox="1">
              <a:spLocks noChangeArrowheads="1"/>
            </p:cNvSpPr>
            <p:nvPr/>
          </p:nvSpPr>
          <p:spPr bwMode="auto">
            <a:xfrm>
              <a:off x="3696" y="297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2"/>
                  </a:solidFill>
                </a:rPr>
                <a:t>Benjamin</a:t>
              </a:r>
            </a:p>
          </p:txBody>
        </p:sp>
        <p:sp>
          <p:nvSpPr>
            <p:cNvPr id="784403" name="Text Box 14"/>
            <p:cNvSpPr txBox="1">
              <a:spLocks noChangeArrowheads="1"/>
            </p:cNvSpPr>
            <p:nvPr/>
          </p:nvSpPr>
          <p:spPr bwMode="auto">
            <a:xfrm>
              <a:off x="3600" y="3287"/>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Simeon</a:t>
              </a:r>
            </a:p>
          </p:txBody>
        </p:sp>
        <p:sp>
          <p:nvSpPr>
            <p:cNvPr id="784404" name="Text Box 15"/>
            <p:cNvSpPr txBox="1">
              <a:spLocks noChangeArrowheads="1"/>
            </p:cNvSpPr>
            <p:nvPr/>
          </p:nvSpPr>
          <p:spPr bwMode="auto">
            <a:xfrm>
              <a:off x="3504" y="3551"/>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Issachar</a:t>
              </a:r>
            </a:p>
          </p:txBody>
        </p:sp>
        <p:sp>
          <p:nvSpPr>
            <p:cNvPr id="784405" name="Text Box 16"/>
            <p:cNvSpPr txBox="1">
              <a:spLocks noChangeArrowheads="1"/>
            </p:cNvSpPr>
            <p:nvPr/>
          </p:nvSpPr>
          <p:spPr bwMode="auto">
            <a:xfrm>
              <a:off x="3360" y="381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Zebulun</a:t>
              </a:r>
            </a:p>
          </p:txBody>
        </p:sp>
        <p:sp>
          <p:nvSpPr>
            <p:cNvPr id="784406"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Gad</a:t>
              </a:r>
            </a:p>
          </p:txBody>
        </p:sp>
      </p:grpSp>
      <p:pic>
        <p:nvPicPr>
          <p:cNvPr id="7843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a:latin typeface="Arial" charset="0"/>
                <a:ea typeface="ＭＳ Ｐゴシック" charset="0"/>
                <a:cs typeface="Arial" charset="0"/>
              </a:rPr>
              <a:t>Tribal Redistribution</a:t>
            </a:r>
          </a:p>
        </p:txBody>
      </p:sp>
      <p:sp>
        <p:nvSpPr>
          <p:cNvPr id="784389"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chemeClr val="bg2"/>
                </a:solidFill>
              </a:rPr>
              <a:t>531d</a:t>
            </a:r>
            <a:br>
              <a:rPr lang="en-US" sz="1800" b="1">
                <a:solidFill>
                  <a:schemeClr val="bg2"/>
                </a:solidFill>
              </a:rPr>
            </a:br>
            <a:r>
              <a:rPr lang="en-US" sz="1800" b="1">
                <a:solidFill>
                  <a:schemeClr val="bg2"/>
                </a:solidFill>
              </a:rPr>
              <a:t>531e</a:t>
            </a:r>
          </a:p>
        </p:txBody>
      </p:sp>
      <p:sp>
        <p:nvSpPr>
          <p:cNvPr id="784390"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p>
        </p:txBody>
      </p:sp>
      <p:sp>
        <p:nvSpPr>
          <p:cNvPr id="78439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800">
                <a:solidFill>
                  <a:schemeClr val="bg2"/>
                </a:solidFill>
                <a:latin typeface="Arial Black" charset="0"/>
              </a:rPr>
              <a:t>After Conquest</a:t>
            </a:r>
            <a:br>
              <a:rPr lang="en-US" sz="2800">
                <a:solidFill>
                  <a:schemeClr val="bg2"/>
                </a:solidFill>
                <a:latin typeface="Arial Black" charset="0"/>
              </a:rPr>
            </a:br>
            <a:r>
              <a:rPr lang="en-US" sz="2800">
                <a:solidFill>
                  <a:schemeClr val="bg2"/>
                </a:solidFill>
                <a:latin typeface="Arial Black" charset="0"/>
              </a:rPr>
              <a:t>(Josh.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
        <p:nvSpPr>
          <p:cNvPr id="4" name="Title 1">
            <a:extLst>
              <a:ext uri="{FF2B5EF4-FFF2-40B4-BE49-F238E27FC236}">
                <a16:creationId xmlns:a16="http://schemas.microsoft.com/office/drawing/2014/main" id="{DE4D96B2-AAC1-A29E-F81F-13883C33BFFE}"/>
              </a:ext>
            </a:extLst>
          </p:cNvPr>
          <p:cNvSpPr txBox="1">
            <a:spLocks/>
          </p:cNvSpPr>
          <p:nvPr/>
        </p:nvSpPr>
        <p:spPr bwMode="auto">
          <a:xfrm>
            <a:off x="36512" y="3191134"/>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Forgiveness?</a:t>
            </a:r>
          </a:p>
        </p:txBody>
      </p:sp>
      <p:sp>
        <p:nvSpPr>
          <p:cNvPr id="5" name="Title 1">
            <a:extLst>
              <a:ext uri="{FF2B5EF4-FFF2-40B4-BE49-F238E27FC236}">
                <a16:creationId xmlns:a16="http://schemas.microsoft.com/office/drawing/2014/main" id="{BE34B94F-8E14-151C-7BBD-BE480A485841}"/>
              </a:ext>
            </a:extLst>
          </p:cNvPr>
          <p:cNvSpPr txBox="1">
            <a:spLocks/>
          </p:cNvSpPr>
          <p:nvPr/>
        </p:nvSpPr>
        <p:spPr bwMode="auto">
          <a:xfrm>
            <a:off x="36512" y="4459217"/>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Fairness?</a:t>
            </a:r>
          </a:p>
        </p:txBody>
      </p:sp>
    </p:spTree>
    <p:extLst>
      <p:ext uri="{BB962C8B-B14F-4D97-AF65-F5344CB8AC3E}">
        <p14:creationId xmlns:p14="http://schemas.microsoft.com/office/powerpoint/2010/main" val="1943472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SG" sz="3200" dirty="0">
                <a:solidFill>
                  <a:srgbClr val="FFFFFF"/>
                </a:solidFill>
                <a:effectLst>
                  <a:glow rad="127000">
                    <a:srgbClr val="000000"/>
                  </a:glow>
                </a:effectLst>
              </a:rPr>
              <a:t>"</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lang="en-SG" sz="3200" dirty="0">
                <a:solidFill>
                  <a:srgbClr val="FFFFFF"/>
                </a:solidFill>
                <a:effectLst>
                  <a:glow rad="127000">
                    <a:srgbClr val="000000"/>
                  </a:glow>
                </a:effectLst>
              </a:rPr>
              <a:t>"</a:t>
            </a:r>
            <a:b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233591582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We will see God's glory in a new order in the millennium.</a:t>
            </a: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extLst>
      <p:ext uri="{BB962C8B-B14F-4D97-AF65-F5344CB8AC3E}">
        <p14:creationId xmlns:p14="http://schemas.microsoft.com/office/powerpoint/2010/main" val="2808796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live</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with us again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(40–43)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help people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confess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sin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(44–46)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allot his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land</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justly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Has God been faithful to you in the past? How? </a:t>
            </a:r>
          </a:p>
        </p:txBody>
      </p:sp>
    </p:spTree>
    <p:extLst>
      <p:ext uri="{BB962C8B-B14F-4D97-AF65-F5344CB8AC3E}">
        <p14:creationId xmlns:p14="http://schemas.microsoft.com/office/powerpoint/2010/main" val="4698042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God's glory will be seen in your life to the extent to which you are willing.</a:t>
            </a:r>
          </a:p>
        </p:txBody>
      </p:sp>
    </p:spTree>
    <p:extLst>
      <p:ext uri="{BB962C8B-B14F-4D97-AF65-F5344CB8AC3E}">
        <p14:creationId xmlns:p14="http://schemas.microsoft.com/office/powerpoint/2010/main" val="2450863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264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34727</TotalTime>
  <Words>14365</Words>
  <Application>Microsoft Macintosh PowerPoint</Application>
  <PresentationFormat>On-screen Show (4:3)</PresentationFormat>
  <Paragraphs>845</Paragraphs>
  <Slides>92</Slides>
  <Notes>78</Notes>
  <HiddenSlides>0</HiddenSlides>
  <MMClips>0</MMClips>
  <ScaleCrop>false</ScaleCrop>
  <HeadingPairs>
    <vt:vector size="6" baseType="variant">
      <vt:variant>
        <vt:lpstr>Fonts Used</vt:lpstr>
      </vt:variant>
      <vt:variant>
        <vt:i4>19</vt:i4>
      </vt:variant>
      <vt:variant>
        <vt:lpstr>Theme</vt:lpstr>
      </vt:variant>
      <vt:variant>
        <vt:i4>32</vt:i4>
      </vt:variant>
      <vt:variant>
        <vt:lpstr>Slide Titles</vt:lpstr>
      </vt:variant>
      <vt:variant>
        <vt:i4>92</vt:i4>
      </vt:variant>
    </vt:vector>
  </HeadingPairs>
  <TitlesOfParts>
    <vt:vector size="143" baseType="lpstr">
      <vt:lpstr>B VAG Rounded Bold</vt:lpstr>
      <vt:lpstr>BONES</vt:lpstr>
      <vt:lpstr>Chicago</vt:lpstr>
      <vt:lpstr>Apple Chancery</vt:lpstr>
      <vt:lpstr>Arial</vt:lpstr>
      <vt:lpstr>Arial Black</vt:lpstr>
      <vt:lpstr>Arial Narrow</vt:lpstr>
      <vt:lpstr>Calibri</vt:lpstr>
      <vt:lpstr>Candara</vt:lpstr>
      <vt:lpstr>Comic Sans MS</vt:lpstr>
      <vt:lpstr>Garamond</vt:lpstr>
      <vt:lpstr>Helvetica</vt:lpstr>
      <vt:lpstr>Helvetica Neue Black Condensed</vt:lpstr>
      <vt:lpstr>Matura MT Script Capitals</vt:lpstr>
      <vt:lpstr>Monotype Sorts</vt:lpstr>
      <vt:lpstr>Tahoma</vt:lpstr>
      <vt:lpstr>Times</vt:lpstr>
      <vt:lpstr>Times New Roman</vt:lpstr>
      <vt:lpstr>Wingdings</vt:lpstr>
      <vt:lpstr>Clouds</vt:lpstr>
      <vt:lpstr>Stream</vt:lpstr>
      <vt:lpstr>Default Design</vt:lpstr>
      <vt:lpstr>Fireball</vt:lpstr>
      <vt:lpstr>1_Fireball</vt:lpstr>
      <vt:lpstr>11_Office Theme</vt:lpstr>
      <vt:lpstr>49_Blank Presentation</vt:lpstr>
      <vt:lpstr>3_Office Theme</vt:lpstr>
      <vt:lpstr>2_Fireball</vt:lpstr>
      <vt:lpstr>3_Blank Presentation</vt:lpstr>
      <vt:lpstr>1_Mountain</vt:lpstr>
      <vt:lpstr>3_Default Design</vt:lpstr>
      <vt:lpstr>4_Default Design</vt:lpstr>
      <vt:lpstr>51_Blank Presentation</vt:lpstr>
      <vt:lpstr>1_Slit</vt:lpstr>
      <vt:lpstr>6_Fireball</vt:lpstr>
      <vt:lpstr>53_Blank Presentation</vt:lpstr>
      <vt:lpstr>1_Calm Seas</vt:lpstr>
      <vt:lpstr>4_untitled 3</vt:lpstr>
      <vt:lpstr>untitled 3</vt:lpstr>
      <vt:lpstr>22_Default Design</vt:lpstr>
      <vt:lpstr>Shimmer</vt:lpstr>
      <vt:lpstr>1_Fireworks</vt:lpstr>
      <vt:lpstr>1_untitled 3</vt:lpstr>
      <vt:lpstr>5_Default Design</vt:lpstr>
      <vt:lpstr>23_Office Theme</vt:lpstr>
      <vt:lpstr>54_Blank Presentation</vt:lpstr>
      <vt:lpstr>Mountain</vt:lpstr>
      <vt:lpstr>10_Office Theme</vt:lpstr>
      <vt:lpstr>13_Default Design</vt:lpstr>
      <vt:lpstr>2_Mountain</vt:lpstr>
      <vt:lpstr>11_Custom Design</vt:lpstr>
      <vt:lpstr>Ezekiel 40–48</vt:lpstr>
      <vt:lpstr>God has always been as close as we have wanted.  Agree or Disagree?</vt:lpstr>
      <vt:lpstr>Far from God? Who moved?</vt:lpstr>
      <vt:lpstr>"Now the earth was formless and empty, darkness was over the surface of the deep…" </vt:lpstr>
      <vt:lpstr>"When the cool evening breezes were blowing, the man and his wife heard the LORD God walking about in the garden. So they hid from the LORD God among the trees.  9Then the LORD God called to the man, 'Where are you?'" (Gen 3:8-9 NLT).</vt:lpstr>
      <vt:lpstr>The Tabernacle</vt:lpstr>
      <vt:lpstr>Glory in Solomon's Temple</vt:lpstr>
      <vt:lpstr>Ezekiel 1:28a</vt:lpstr>
      <vt:lpstr>Has God been faithful to you in the past? How? </vt:lpstr>
      <vt:lpstr>Will God be faithful to you in the future? How? </vt:lpstr>
      <vt:lpstr>How will God show us his faithfulness in the future?</vt:lpstr>
      <vt:lpstr>2 Kings 25:1-21</vt:lpstr>
      <vt:lpstr>God's Glory Left Solomon's Temple</vt:lpstr>
      <vt:lpstr>Solomon's Temple</vt:lpstr>
      <vt:lpstr>The Glory Left</vt:lpstr>
      <vt:lpstr>Jews Maintained Holiness at the Basin</vt:lpstr>
      <vt:lpstr>The Elements Expanded</vt:lpstr>
      <vt:lpstr>Deut. 28: Blessings &amp; Curses</vt:lpstr>
      <vt:lpstr>Prophetic Curses</vt:lpstr>
      <vt:lpstr>Grace in Exile</vt:lpstr>
      <vt:lpstr>The Lineage of   Jehoiachin/ Jeconiah/ Coniah  (1 Chron 3:17-24)</vt:lpstr>
      <vt:lpstr>God's Future Plan</vt:lpstr>
      <vt:lpstr>How will God show us his faithfulness in the future?</vt:lpstr>
      <vt:lpstr>Ezekiel 40–48</vt:lpstr>
      <vt:lpstr>Slides on  Ezekiel 40</vt:lpstr>
      <vt:lpstr>The Five Sections</vt:lpstr>
      <vt:lpstr>Rooms Next to the Temple</vt:lpstr>
      <vt:lpstr>The Outer East Gate (40:3-12)</vt:lpstr>
      <vt:lpstr>Threshold of the Outer East Gate  (Ezekiel 40:6)</vt:lpstr>
      <vt:lpstr>The Guardrooms (40:7)</vt:lpstr>
      <vt:lpstr>The Inner Threshold (40:7-9)</vt:lpstr>
      <vt:lpstr>The Temple Porch (40:48-49)</vt:lpstr>
      <vt:lpstr>Five Problems with Non-Literal Views</vt:lpstr>
      <vt:lpstr>Slides on  Ezekiel 41</vt:lpstr>
      <vt:lpstr>The Holy Place (41:2b)</vt:lpstr>
      <vt:lpstr>The Most Holy Place (41:4)</vt:lpstr>
      <vt:lpstr>Slides on  Ezekiel 42</vt:lpstr>
      <vt:lpstr>3-Tiered Priest Chambers &amp;  Overall Dimensions (42:7-8, 13-14)</vt:lpstr>
      <vt:lpstr>Ezekiel's Millennial Temple (42:15-20)</vt:lpstr>
      <vt:lpstr>Slides on  Ezekiel 43</vt:lpstr>
      <vt:lpstr>The Glory Returns</vt:lpstr>
      <vt:lpstr>The Eastern Gate (Ezekiel 43:1 NLT)</vt:lpstr>
      <vt:lpstr>God's Glory Will Return (43:1-2)!</vt:lpstr>
      <vt:lpstr>The Eastern Gate (Ezekiel 43:4 NLT)</vt:lpstr>
      <vt:lpstr>The Spirit Leaves &amp; Returns</vt:lpstr>
      <vt:lpstr>The Second Coming</vt:lpstr>
      <vt:lpstr>Key Verse</vt:lpstr>
      <vt:lpstr>Where would we be without God's…</vt:lpstr>
      <vt:lpstr>Tongues of Fire (Acts 2:3)</vt:lpstr>
      <vt:lpstr>"Do you not know that your body is a temple of the Holy Spirit, who is in you, whom you have received from God? You are not your own;  20 you were bought at a price. Therefore honor God with your body"  (1 Cor 6:19-20 NIV).</vt:lpstr>
      <vt:lpstr>How will God show us his faithfulness in the future?</vt:lpstr>
      <vt:lpstr>Ezekiel 40–48</vt:lpstr>
      <vt:lpstr>The Seven Feasts</vt:lpstr>
      <vt:lpstr>Slides on  Ezekiel 44</vt:lpstr>
      <vt:lpstr>Feasts Contrasted </vt:lpstr>
      <vt:lpstr>Slides on  Ezekiel 45</vt:lpstr>
      <vt:lpstr>Priests, Levites &amp; Prince Comparisons</vt:lpstr>
      <vt:lpstr>Slides on  Ezekiel 46</vt:lpstr>
      <vt:lpstr>Seeing Shekinah Glory (46:1-3)</vt:lpstr>
      <vt:lpstr>Exit Opposite Outer Gate (46:8-12) </vt:lpstr>
      <vt:lpstr>Northwest Boiling Place  (46:21-24)</vt:lpstr>
      <vt:lpstr>Solomon's &amp; Ezekiel's Temples Contrasted</vt:lpstr>
      <vt:lpstr>View from Above</vt:lpstr>
      <vt:lpstr>Ezekiel's temple is larger  than the Old City!</vt:lpstr>
      <vt:lpstr>The Temple Area Over Present Jerusalem</vt:lpstr>
      <vt:lpstr>View of the Sanctuary (Ezekiel 40-48)</vt:lpstr>
      <vt:lpstr>View Down the Outer Court</vt:lpstr>
      <vt:lpstr>Which temple for Ezekiel?</vt:lpstr>
      <vt:lpstr>"And when sins have been forgiven, there is no need to offer any more sacrifices"  (Heb. 10:18 NLT). </vt:lpstr>
      <vt:lpstr>"For without the shedding of blood, there is no forgiveness"  (Heb. 9:22b NLT).</vt:lpstr>
      <vt:lpstr>"But instead, those sacrifices actually reminded them of their sins year after year.  4For it is not possible for the blood of bulls and goats to take away sins"  (Heb. 10:3-4 NLT).</vt:lpstr>
      <vt:lpstr>Problems Either Way!</vt:lpstr>
      <vt:lpstr>OT Forgiveness of Sin</vt:lpstr>
      <vt:lpstr>NT Forgiveness of Sin</vt:lpstr>
      <vt:lpstr>Millennial Forgiveness of Sin</vt:lpstr>
      <vt:lpstr>Why Millennial Sacrifices?</vt:lpstr>
      <vt:lpstr>Where would we be without God's…</vt:lpstr>
      <vt:lpstr>All my sins were canceled—so why continue to confess?</vt:lpstr>
      <vt:lpstr>How will God show us his faithfulness in the future?</vt:lpstr>
      <vt:lpstr>Ezekiel 40–48</vt:lpstr>
      <vt:lpstr>Slides on  Ezekiel 47</vt:lpstr>
      <vt:lpstr>Borders of the Land Promised to Abraham</vt:lpstr>
      <vt:lpstr>Eternal Land for Abraham’s Descendants</vt:lpstr>
      <vt:lpstr>Tribal Redistribution</vt:lpstr>
      <vt:lpstr>Where would we be without God's…</vt:lpstr>
      <vt:lpstr>Shared Land with Jews &amp; Gentiles</vt:lpstr>
      <vt:lpstr>How will God show us his faithfulness in the future?</vt:lpstr>
      <vt:lpstr>Ezekiel 40–48</vt:lpstr>
      <vt:lpstr>Ezekiel 40–48</vt:lpstr>
      <vt:lpstr>God's glory will be seen in your life to the extent to which you are willing.</vt:lpstr>
      <vt:lpstr>Black</vt:lpstr>
      <vt:lpstr>OT Preaching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693</cp:revision>
  <dcterms:created xsi:type="dcterms:W3CDTF">2008-12-21T11:50:05Z</dcterms:created>
  <dcterms:modified xsi:type="dcterms:W3CDTF">2022-06-25T14:16:31Z</dcterms:modified>
</cp:coreProperties>
</file>