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50" r:id="rId2"/>
  </p:sldMasterIdLst>
  <p:notesMasterIdLst>
    <p:notesMasterId r:id="rId39"/>
  </p:notesMasterIdLst>
  <p:sldIdLst>
    <p:sldId id="4520" r:id="rId3"/>
    <p:sldId id="5709" r:id="rId4"/>
    <p:sldId id="5710" r:id="rId5"/>
    <p:sldId id="5711" r:id="rId6"/>
    <p:sldId id="5680" r:id="rId7"/>
    <p:sldId id="5712" r:id="rId8"/>
    <p:sldId id="5683" r:id="rId9"/>
    <p:sldId id="5682" r:id="rId10"/>
    <p:sldId id="5681" r:id="rId11"/>
    <p:sldId id="5695" r:id="rId12"/>
    <p:sldId id="5694" r:id="rId13"/>
    <p:sldId id="5693" r:id="rId14"/>
    <p:sldId id="5696" r:id="rId15"/>
    <p:sldId id="5697" r:id="rId16"/>
    <p:sldId id="5698" r:id="rId17"/>
    <p:sldId id="5670" r:id="rId18"/>
    <p:sldId id="5676" r:id="rId19"/>
    <p:sldId id="5677" r:id="rId20"/>
    <p:sldId id="5713" r:id="rId21"/>
    <p:sldId id="5678" r:id="rId22"/>
    <p:sldId id="5674" r:id="rId23"/>
    <p:sldId id="5699" r:id="rId24"/>
    <p:sldId id="5700" r:id="rId25"/>
    <p:sldId id="5703" r:id="rId26"/>
    <p:sldId id="5701" r:id="rId27"/>
    <p:sldId id="5702" r:id="rId28"/>
    <p:sldId id="5704" r:id="rId29"/>
    <p:sldId id="4174" r:id="rId30"/>
    <p:sldId id="5705" r:id="rId31"/>
    <p:sldId id="5692" r:id="rId32"/>
    <p:sldId id="5706" r:id="rId33"/>
    <p:sldId id="5707" r:id="rId34"/>
    <p:sldId id="5708" r:id="rId35"/>
    <p:sldId id="5714" r:id="rId36"/>
    <p:sldId id="5409" r:id="rId37"/>
    <p:sldId id="288" r:id="rId38"/>
  </p:sldIdLst>
  <p:sldSz cx="12192000" cy="6858000"/>
  <p:notesSz cx="6858000" cy="9144000"/>
  <p:custDataLst>
    <p:tags r:id="rId4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4A82"/>
    <a:srgbClr val="000B29"/>
    <a:srgbClr val="013252"/>
    <a:srgbClr val="0F0C07"/>
    <a:srgbClr val="3D1F14"/>
    <a:srgbClr val="041031"/>
    <a:srgbClr val="2F211A"/>
    <a:srgbClr val="3A332E"/>
    <a:srgbClr val="1F3522"/>
    <a:srgbClr val="3B25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966D86-5E4D-47E2-88C6-AB7D8FB77C34}" v="5612" dt="2025-08-18T06:14:10.9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06"/>
    <p:restoredTop sz="95102"/>
  </p:normalViewPr>
  <p:slideViewPr>
    <p:cSldViewPr snapToGrid="0">
      <p:cViewPr varScale="1">
        <p:scale>
          <a:sx n="103" d="100"/>
          <a:sy n="103" d="100"/>
        </p:scale>
        <p:origin x="1160" y="48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ags" Target="tags/tag1.xml"/><Relationship Id="rId45" Type="http://schemas.microsoft.com/office/2015/10/relationships/revisionInfo" Target="revisionInfo.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C9200C-7631-4FE6-A00A-04BA47EBE37E}" type="datetimeFigureOut">
              <a:rPr lang="en-US" smtClean="0"/>
              <a:t>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7F0EDD-2A63-4035-A82B-6D53DBFCCD7F}" type="slidenum">
              <a:rPr lang="en-US" smtClean="0"/>
              <a:t>‹#›</a:t>
            </a:fld>
            <a:endParaRPr lang="en-US"/>
          </a:p>
        </p:txBody>
      </p:sp>
    </p:spTree>
    <p:extLst>
      <p:ext uri="{BB962C8B-B14F-4D97-AF65-F5344CB8AC3E}">
        <p14:creationId xmlns:p14="http://schemas.microsoft.com/office/powerpoint/2010/main" val="3556708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7F0EDD-2A63-4035-A82B-6D53DBFCCD7F}" type="slidenum">
              <a:rPr lang="en-US" smtClean="0"/>
              <a:t>1</a:t>
            </a:fld>
            <a:endParaRPr lang="en-US"/>
          </a:p>
        </p:txBody>
      </p:sp>
    </p:spTree>
    <p:extLst>
      <p:ext uri="{BB962C8B-B14F-4D97-AF65-F5344CB8AC3E}">
        <p14:creationId xmlns:p14="http://schemas.microsoft.com/office/powerpoint/2010/main" val="524060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F0CF5-8DD0-3A72-BB49-D322EE8779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6B5FDD-74B5-9D4D-7E2B-5B3CA42ED0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3C0401-948A-5546-1030-13544254B07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25D77C9-954D-137F-18E1-AB2D99BC3EDB}"/>
              </a:ext>
            </a:extLst>
          </p:cNvPr>
          <p:cNvSpPr>
            <a:spLocks noGrp="1"/>
          </p:cNvSpPr>
          <p:nvPr>
            <p:ph type="sldNum" sz="quarter" idx="5"/>
          </p:nvPr>
        </p:nvSpPr>
        <p:spPr/>
        <p:txBody>
          <a:bodyPr/>
          <a:lstStyle/>
          <a:p>
            <a:fld id="{047F0EDD-2A63-4035-A82B-6D53DBFCCD7F}" type="slidenum">
              <a:rPr lang="en-US" smtClean="0"/>
              <a:t>10</a:t>
            </a:fld>
            <a:endParaRPr lang="en-US"/>
          </a:p>
        </p:txBody>
      </p:sp>
    </p:spTree>
    <p:extLst>
      <p:ext uri="{BB962C8B-B14F-4D97-AF65-F5344CB8AC3E}">
        <p14:creationId xmlns:p14="http://schemas.microsoft.com/office/powerpoint/2010/main" val="4185980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CFE4C-7D6C-D5CA-D706-A8456E726D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57C0E6-F892-D4E3-1AC2-9B0FBD2A5D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8ADF64-2D9E-7F70-E603-B5F8BA37086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4B8AF45-46EC-83EB-DFF3-86CC934A1B3C}"/>
              </a:ext>
            </a:extLst>
          </p:cNvPr>
          <p:cNvSpPr>
            <a:spLocks noGrp="1"/>
          </p:cNvSpPr>
          <p:nvPr>
            <p:ph type="sldNum" sz="quarter" idx="5"/>
          </p:nvPr>
        </p:nvSpPr>
        <p:spPr/>
        <p:txBody>
          <a:bodyPr/>
          <a:lstStyle/>
          <a:p>
            <a:fld id="{047F0EDD-2A63-4035-A82B-6D53DBFCCD7F}" type="slidenum">
              <a:rPr lang="en-US" smtClean="0"/>
              <a:t>11</a:t>
            </a:fld>
            <a:endParaRPr lang="en-US"/>
          </a:p>
        </p:txBody>
      </p:sp>
    </p:spTree>
    <p:extLst>
      <p:ext uri="{BB962C8B-B14F-4D97-AF65-F5344CB8AC3E}">
        <p14:creationId xmlns:p14="http://schemas.microsoft.com/office/powerpoint/2010/main" val="1908683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B38043-4DD1-7F31-BA1A-92C544B028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4BA7BB2-C125-DE54-F4F0-798800731F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EF2C37-0A9F-D992-84AD-B84F92A98C1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057DC61-692F-2DEF-F304-2D5EB12F35C0}"/>
              </a:ext>
            </a:extLst>
          </p:cNvPr>
          <p:cNvSpPr>
            <a:spLocks noGrp="1"/>
          </p:cNvSpPr>
          <p:nvPr>
            <p:ph type="sldNum" sz="quarter" idx="5"/>
          </p:nvPr>
        </p:nvSpPr>
        <p:spPr/>
        <p:txBody>
          <a:bodyPr/>
          <a:lstStyle/>
          <a:p>
            <a:fld id="{047F0EDD-2A63-4035-A82B-6D53DBFCCD7F}" type="slidenum">
              <a:rPr lang="en-US" smtClean="0"/>
              <a:t>12</a:t>
            </a:fld>
            <a:endParaRPr lang="en-US"/>
          </a:p>
        </p:txBody>
      </p:sp>
    </p:spTree>
    <p:extLst>
      <p:ext uri="{BB962C8B-B14F-4D97-AF65-F5344CB8AC3E}">
        <p14:creationId xmlns:p14="http://schemas.microsoft.com/office/powerpoint/2010/main" val="1308656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08B8D5-D593-1865-25E1-9B3446BC73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9AA7D8-610A-FA29-7BA5-92B08FEB4C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656EF15-CDAC-DE5D-AE2D-577DD2D337F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474D644-5F71-5770-8F8C-358EAE13F436}"/>
              </a:ext>
            </a:extLst>
          </p:cNvPr>
          <p:cNvSpPr>
            <a:spLocks noGrp="1"/>
          </p:cNvSpPr>
          <p:nvPr>
            <p:ph type="sldNum" sz="quarter" idx="5"/>
          </p:nvPr>
        </p:nvSpPr>
        <p:spPr/>
        <p:txBody>
          <a:bodyPr/>
          <a:lstStyle/>
          <a:p>
            <a:fld id="{047F0EDD-2A63-4035-A82B-6D53DBFCCD7F}" type="slidenum">
              <a:rPr lang="en-US" smtClean="0"/>
              <a:t>13</a:t>
            </a:fld>
            <a:endParaRPr lang="en-US"/>
          </a:p>
        </p:txBody>
      </p:sp>
    </p:spTree>
    <p:extLst>
      <p:ext uri="{BB962C8B-B14F-4D97-AF65-F5344CB8AC3E}">
        <p14:creationId xmlns:p14="http://schemas.microsoft.com/office/powerpoint/2010/main" val="38903771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D99AE1-02F2-AE3E-D3EC-93BC3C4DB1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177663-46C7-0D15-622D-A579499C9F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3874B3-44BB-69CC-593F-307F9797E7D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FC113D6-1B29-9CA9-69E2-ABB1941FBA84}"/>
              </a:ext>
            </a:extLst>
          </p:cNvPr>
          <p:cNvSpPr>
            <a:spLocks noGrp="1"/>
          </p:cNvSpPr>
          <p:nvPr>
            <p:ph type="sldNum" sz="quarter" idx="5"/>
          </p:nvPr>
        </p:nvSpPr>
        <p:spPr/>
        <p:txBody>
          <a:bodyPr/>
          <a:lstStyle/>
          <a:p>
            <a:fld id="{047F0EDD-2A63-4035-A82B-6D53DBFCCD7F}" type="slidenum">
              <a:rPr lang="en-US" smtClean="0"/>
              <a:t>14</a:t>
            </a:fld>
            <a:endParaRPr lang="en-US"/>
          </a:p>
        </p:txBody>
      </p:sp>
    </p:spTree>
    <p:extLst>
      <p:ext uri="{BB962C8B-B14F-4D97-AF65-F5344CB8AC3E}">
        <p14:creationId xmlns:p14="http://schemas.microsoft.com/office/powerpoint/2010/main" val="755149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6F85E-DFD1-F919-FAE3-800D342F317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DC8346D-9CAE-7669-305C-2A137986B8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253037-79DC-8DF4-79E9-E9F115131D6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A696205-E6CC-46CF-5CF4-A7BC4D3DA368}"/>
              </a:ext>
            </a:extLst>
          </p:cNvPr>
          <p:cNvSpPr>
            <a:spLocks noGrp="1"/>
          </p:cNvSpPr>
          <p:nvPr>
            <p:ph type="sldNum" sz="quarter" idx="5"/>
          </p:nvPr>
        </p:nvSpPr>
        <p:spPr/>
        <p:txBody>
          <a:bodyPr/>
          <a:lstStyle/>
          <a:p>
            <a:fld id="{047F0EDD-2A63-4035-A82B-6D53DBFCCD7F}" type="slidenum">
              <a:rPr lang="en-US" smtClean="0"/>
              <a:t>15</a:t>
            </a:fld>
            <a:endParaRPr lang="en-US"/>
          </a:p>
        </p:txBody>
      </p:sp>
    </p:spTree>
    <p:extLst>
      <p:ext uri="{BB962C8B-B14F-4D97-AF65-F5344CB8AC3E}">
        <p14:creationId xmlns:p14="http://schemas.microsoft.com/office/powerpoint/2010/main" val="2988362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B026CE-1D46-1E29-15AF-ADBA1CA9AC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CF787D-75F0-3BD7-C36E-CB8A01469B2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0F00D1-31D7-BEFD-E72D-C21DB9048C0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99FEE7E-B3BC-08FC-3B0A-1CC7521E039D}"/>
              </a:ext>
            </a:extLst>
          </p:cNvPr>
          <p:cNvSpPr>
            <a:spLocks noGrp="1"/>
          </p:cNvSpPr>
          <p:nvPr>
            <p:ph type="sldNum" sz="quarter" idx="5"/>
          </p:nvPr>
        </p:nvSpPr>
        <p:spPr/>
        <p:txBody>
          <a:bodyPr/>
          <a:lstStyle/>
          <a:p>
            <a:fld id="{047F0EDD-2A63-4035-A82B-6D53DBFCCD7F}" type="slidenum">
              <a:rPr lang="en-US" smtClean="0"/>
              <a:t>16</a:t>
            </a:fld>
            <a:endParaRPr lang="en-US"/>
          </a:p>
        </p:txBody>
      </p:sp>
    </p:spTree>
    <p:extLst>
      <p:ext uri="{BB962C8B-B14F-4D97-AF65-F5344CB8AC3E}">
        <p14:creationId xmlns:p14="http://schemas.microsoft.com/office/powerpoint/2010/main" val="5470579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3CBB3-EB0A-98C6-14D1-F9C0E9F1E1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F28BCB-C99D-96B5-90A7-5F334A5E81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67FC17-4298-D3B4-B9FE-C222C38E267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BDA0EE5-FEDB-F442-8835-BCF97F3432FB}"/>
              </a:ext>
            </a:extLst>
          </p:cNvPr>
          <p:cNvSpPr>
            <a:spLocks noGrp="1"/>
          </p:cNvSpPr>
          <p:nvPr>
            <p:ph type="sldNum" sz="quarter" idx="5"/>
          </p:nvPr>
        </p:nvSpPr>
        <p:spPr/>
        <p:txBody>
          <a:bodyPr/>
          <a:lstStyle/>
          <a:p>
            <a:fld id="{047F0EDD-2A63-4035-A82B-6D53DBFCCD7F}" type="slidenum">
              <a:rPr lang="en-US" smtClean="0"/>
              <a:t>17</a:t>
            </a:fld>
            <a:endParaRPr lang="en-US"/>
          </a:p>
        </p:txBody>
      </p:sp>
    </p:spTree>
    <p:extLst>
      <p:ext uri="{BB962C8B-B14F-4D97-AF65-F5344CB8AC3E}">
        <p14:creationId xmlns:p14="http://schemas.microsoft.com/office/powerpoint/2010/main" val="3573776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AAC71-8E9D-832D-1963-7C50ABFDCC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DCB03D-7350-DD6E-0151-924B893408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FA1DEF-FC5E-A819-DAEA-5A4E16D91FE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08CA502-4F93-303B-8150-11566BE4BC95}"/>
              </a:ext>
            </a:extLst>
          </p:cNvPr>
          <p:cNvSpPr>
            <a:spLocks noGrp="1"/>
          </p:cNvSpPr>
          <p:nvPr>
            <p:ph type="sldNum" sz="quarter" idx="5"/>
          </p:nvPr>
        </p:nvSpPr>
        <p:spPr/>
        <p:txBody>
          <a:bodyPr/>
          <a:lstStyle/>
          <a:p>
            <a:fld id="{047F0EDD-2A63-4035-A82B-6D53DBFCCD7F}" type="slidenum">
              <a:rPr lang="en-US" smtClean="0"/>
              <a:t>18</a:t>
            </a:fld>
            <a:endParaRPr lang="en-US"/>
          </a:p>
        </p:txBody>
      </p:sp>
    </p:spTree>
    <p:extLst>
      <p:ext uri="{BB962C8B-B14F-4D97-AF65-F5344CB8AC3E}">
        <p14:creationId xmlns:p14="http://schemas.microsoft.com/office/powerpoint/2010/main" val="3218489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154D1A-D71C-74DE-2642-399760AEA4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4C616A-C102-AB40-44E0-E5247AF4C9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5BCB341-99BD-F4B0-B5D2-72FF5C3EB05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1B1BE9B-5911-BADF-D39E-426DB998C15D}"/>
              </a:ext>
            </a:extLst>
          </p:cNvPr>
          <p:cNvSpPr>
            <a:spLocks noGrp="1"/>
          </p:cNvSpPr>
          <p:nvPr>
            <p:ph type="sldNum" sz="quarter" idx="5"/>
          </p:nvPr>
        </p:nvSpPr>
        <p:spPr/>
        <p:txBody>
          <a:bodyPr/>
          <a:lstStyle/>
          <a:p>
            <a:fld id="{047F0EDD-2A63-4035-A82B-6D53DBFCCD7F}" type="slidenum">
              <a:rPr lang="en-US" smtClean="0"/>
              <a:t>19</a:t>
            </a:fld>
            <a:endParaRPr lang="en-US"/>
          </a:p>
        </p:txBody>
      </p:sp>
    </p:spTree>
    <p:extLst>
      <p:ext uri="{BB962C8B-B14F-4D97-AF65-F5344CB8AC3E}">
        <p14:creationId xmlns:p14="http://schemas.microsoft.com/office/powerpoint/2010/main" val="1196480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BB7EC-744B-FAB9-5A3E-E95CAE1EB8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4CE2CC-6355-7C3F-C5FC-F1460735A4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F72693-6029-496C-FCC8-755EA4BC2FF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84C4D2B-3CB2-FB9F-9C28-FEE770EA2D73}"/>
              </a:ext>
            </a:extLst>
          </p:cNvPr>
          <p:cNvSpPr>
            <a:spLocks noGrp="1"/>
          </p:cNvSpPr>
          <p:nvPr>
            <p:ph type="sldNum" sz="quarter" idx="5"/>
          </p:nvPr>
        </p:nvSpPr>
        <p:spPr/>
        <p:txBody>
          <a:bodyPr/>
          <a:lstStyle/>
          <a:p>
            <a:fld id="{047F0EDD-2A63-4035-A82B-6D53DBFCCD7F}" type="slidenum">
              <a:rPr lang="en-US" smtClean="0"/>
              <a:t>2</a:t>
            </a:fld>
            <a:endParaRPr lang="en-US"/>
          </a:p>
        </p:txBody>
      </p:sp>
    </p:spTree>
    <p:extLst>
      <p:ext uri="{BB962C8B-B14F-4D97-AF65-F5344CB8AC3E}">
        <p14:creationId xmlns:p14="http://schemas.microsoft.com/office/powerpoint/2010/main" val="40497514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9986B-3DCB-F22A-7717-4260333296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A129DA-C0E3-AAD7-4533-36677BF961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5DC88D-8B63-EFAB-4596-64AF592E1C4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D8B3B2F-912E-6FB5-D80F-62182569E01E}"/>
              </a:ext>
            </a:extLst>
          </p:cNvPr>
          <p:cNvSpPr>
            <a:spLocks noGrp="1"/>
          </p:cNvSpPr>
          <p:nvPr>
            <p:ph type="sldNum" sz="quarter" idx="5"/>
          </p:nvPr>
        </p:nvSpPr>
        <p:spPr/>
        <p:txBody>
          <a:bodyPr/>
          <a:lstStyle/>
          <a:p>
            <a:fld id="{047F0EDD-2A63-4035-A82B-6D53DBFCCD7F}" type="slidenum">
              <a:rPr lang="en-US" smtClean="0"/>
              <a:t>20</a:t>
            </a:fld>
            <a:endParaRPr lang="en-US"/>
          </a:p>
        </p:txBody>
      </p:sp>
    </p:spTree>
    <p:extLst>
      <p:ext uri="{BB962C8B-B14F-4D97-AF65-F5344CB8AC3E}">
        <p14:creationId xmlns:p14="http://schemas.microsoft.com/office/powerpoint/2010/main" val="1454694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F178D3-AEE5-9B07-08AE-5F01D10524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3EC54E-A7B1-DE6E-C0B9-41ADF391B2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01DCC1-90E4-DC54-6EA4-2B8BB4BD72C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6025B56-2440-0EED-292B-8A570866EF42}"/>
              </a:ext>
            </a:extLst>
          </p:cNvPr>
          <p:cNvSpPr>
            <a:spLocks noGrp="1"/>
          </p:cNvSpPr>
          <p:nvPr>
            <p:ph type="sldNum" sz="quarter" idx="5"/>
          </p:nvPr>
        </p:nvSpPr>
        <p:spPr/>
        <p:txBody>
          <a:bodyPr/>
          <a:lstStyle/>
          <a:p>
            <a:fld id="{047F0EDD-2A63-4035-A82B-6D53DBFCCD7F}" type="slidenum">
              <a:rPr lang="en-US" smtClean="0"/>
              <a:t>21</a:t>
            </a:fld>
            <a:endParaRPr lang="en-US"/>
          </a:p>
        </p:txBody>
      </p:sp>
    </p:spTree>
    <p:extLst>
      <p:ext uri="{BB962C8B-B14F-4D97-AF65-F5344CB8AC3E}">
        <p14:creationId xmlns:p14="http://schemas.microsoft.com/office/powerpoint/2010/main" val="42000288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58EAA-0047-890A-F153-1597805A82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16BDC8-5A59-01A4-B9F1-02917CBF76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934F03-E132-7EB1-D48D-25258483EA5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668B207-13A2-FE50-196B-3F1F3D4179C3}"/>
              </a:ext>
            </a:extLst>
          </p:cNvPr>
          <p:cNvSpPr>
            <a:spLocks noGrp="1"/>
          </p:cNvSpPr>
          <p:nvPr>
            <p:ph type="sldNum" sz="quarter" idx="5"/>
          </p:nvPr>
        </p:nvSpPr>
        <p:spPr/>
        <p:txBody>
          <a:bodyPr/>
          <a:lstStyle/>
          <a:p>
            <a:fld id="{047F0EDD-2A63-4035-A82B-6D53DBFCCD7F}" type="slidenum">
              <a:rPr lang="en-US" smtClean="0"/>
              <a:t>22</a:t>
            </a:fld>
            <a:endParaRPr lang="en-US"/>
          </a:p>
        </p:txBody>
      </p:sp>
    </p:spTree>
    <p:extLst>
      <p:ext uri="{BB962C8B-B14F-4D97-AF65-F5344CB8AC3E}">
        <p14:creationId xmlns:p14="http://schemas.microsoft.com/office/powerpoint/2010/main" val="3997481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AD4252-279A-EB9D-6CC3-9642BC3A81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9491BC-12BB-57A0-CDC5-731FBCCC93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AC14FD-D192-49AB-F0BE-69C467F578F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BB4B02B-04D3-F2D1-064D-B1042AAF52FC}"/>
              </a:ext>
            </a:extLst>
          </p:cNvPr>
          <p:cNvSpPr>
            <a:spLocks noGrp="1"/>
          </p:cNvSpPr>
          <p:nvPr>
            <p:ph type="sldNum" sz="quarter" idx="5"/>
          </p:nvPr>
        </p:nvSpPr>
        <p:spPr/>
        <p:txBody>
          <a:bodyPr/>
          <a:lstStyle/>
          <a:p>
            <a:fld id="{047F0EDD-2A63-4035-A82B-6D53DBFCCD7F}" type="slidenum">
              <a:rPr lang="en-US" smtClean="0"/>
              <a:t>23</a:t>
            </a:fld>
            <a:endParaRPr lang="en-US"/>
          </a:p>
        </p:txBody>
      </p:sp>
    </p:spTree>
    <p:extLst>
      <p:ext uri="{BB962C8B-B14F-4D97-AF65-F5344CB8AC3E}">
        <p14:creationId xmlns:p14="http://schemas.microsoft.com/office/powerpoint/2010/main" val="5724600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691D6-435B-9597-BD30-499FFF1D75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3B9D2F-C614-07D5-0CAA-EBEE67EB3E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B18D2D-ACBA-8194-161D-255FF2A5CE1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1708379-8B35-B8FD-185B-2A8849D60B87}"/>
              </a:ext>
            </a:extLst>
          </p:cNvPr>
          <p:cNvSpPr>
            <a:spLocks noGrp="1"/>
          </p:cNvSpPr>
          <p:nvPr>
            <p:ph type="sldNum" sz="quarter" idx="5"/>
          </p:nvPr>
        </p:nvSpPr>
        <p:spPr/>
        <p:txBody>
          <a:bodyPr/>
          <a:lstStyle/>
          <a:p>
            <a:fld id="{047F0EDD-2A63-4035-A82B-6D53DBFCCD7F}" type="slidenum">
              <a:rPr lang="en-US" smtClean="0"/>
              <a:t>24</a:t>
            </a:fld>
            <a:endParaRPr lang="en-US"/>
          </a:p>
        </p:txBody>
      </p:sp>
    </p:spTree>
    <p:extLst>
      <p:ext uri="{BB962C8B-B14F-4D97-AF65-F5344CB8AC3E}">
        <p14:creationId xmlns:p14="http://schemas.microsoft.com/office/powerpoint/2010/main" val="18808765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4366BA-6C43-6043-C5DA-B999326370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4D86CA-59C3-E389-3D69-30106D31369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0B5A68-38A5-F569-57F8-CA50C7D1917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699CF26-9021-632F-FB78-63CB08FA351C}"/>
              </a:ext>
            </a:extLst>
          </p:cNvPr>
          <p:cNvSpPr>
            <a:spLocks noGrp="1"/>
          </p:cNvSpPr>
          <p:nvPr>
            <p:ph type="sldNum" sz="quarter" idx="5"/>
          </p:nvPr>
        </p:nvSpPr>
        <p:spPr/>
        <p:txBody>
          <a:bodyPr/>
          <a:lstStyle/>
          <a:p>
            <a:fld id="{047F0EDD-2A63-4035-A82B-6D53DBFCCD7F}" type="slidenum">
              <a:rPr lang="en-US" smtClean="0"/>
              <a:t>25</a:t>
            </a:fld>
            <a:endParaRPr lang="en-US"/>
          </a:p>
        </p:txBody>
      </p:sp>
    </p:spTree>
    <p:extLst>
      <p:ext uri="{BB962C8B-B14F-4D97-AF65-F5344CB8AC3E}">
        <p14:creationId xmlns:p14="http://schemas.microsoft.com/office/powerpoint/2010/main" val="40375185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EF4A3-12D9-F963-894B-44AD3BD854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B831A8-F09F-B845-34A7-3E0ED61964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4091C7-6720-2155-7BF5-F1D01606CAB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4DA452B-0A5D-2BC4-5BC7-540D9BAE64AF}"/>
              </a:ext>
            </a:extLst>
          </p:cNvPr>
          <p:cNvSpPr>
            <a:spLocks noGrp="1"/>
          </p:cNvSpPr>
          <p:nvPr>
            <p:ph type="sldNum" sz="quarter" idx="5"/>
          </p:nvPr>
        </p:nvSpPr>
        <p:spPr/>
        <p:txBody>
          <a:bodyPr/>
          <a:lstStyle/>
          <a:p>
            <a:fld id="{047F0EDD-2A63-4035-A82B-6D53DBFCCD7F}" type="slidenum">
              <a:rPr lang="en-US" smtClean="0"/>
              <a:t>26</a:t>
            </a:fld>
            <a:endParaRPr lang="en-US"/>
          </a:p>
        </p:txBody>
      </p:sp>
    </p:spTree>
    <p:extLst>
      <p:ext uri="{BB962C8B-B14F-4D97-AF65-F5344CB8AC3E}">
        <p14:creationId xmlns:p14="http://schemas.microsoft.com/office/powerpoint/2010/main" val="4018984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AF833D-F416-5314-02F5-BE71C7AEE2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8FDC7D-EDAF-2BF4-A569-E20E3882F9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4D37F4-B289-B867-3AE1-14D9A14670A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C1E39F5-5E66-E711-93E5-1F3751795099}"/>
              </a:ext>
            </a:extLst>
          </p:cNvPr>
          <p:cNvSpPr>
            <a:spLocks noGrp="1"/>
          </p:cNvSpPr>
          <p:nvPr>
            <p:ph type="sldNum" sz="quarter" idx="5"/>
          </p:nvPr>
        </p:nvSpPr>
        <p:spPr/>
        <p:txBody>
          <a:bodyPr/>
          <a:lstStyle/>
          <a:p>
            <a:fld id="{047F0EDD-2A63-4035-A82B-6D53DBFCCD7F}" type="slidenum">
              <a:rPr lang="en-US" smtClean="0"/>
              <a:t>27</a:t>
            </a:fld>
            <a:endParaRPr lang="en-US"/>
          </a:p>
        </p:txBody>
      </p:sp>
    </p:spTree>
    <p:extLst>
      <p:ext uri="{BB962C8B-B14F-4D97-AF65-F5344CB8AC3E}">
        <p14:creationId xmlns:p14="http://schemas.microsoft.com/office/powerpoint/2010/main" val="10300703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7F0EDD-2A63-4035-A82B-6D53DBFCCD7F}" type="slidenum">
              <a:rPr lang="en-US" smtClean="0"/>
              <a:t>28</a:t>
            </a:fld>
            <a:endParaRPr lang="en-US"/>
          </a:p>
        </p:txBody>
      </p:sp>
    </p:spTree>
    <p:extLst>
      <p:ext uri="{BB962C8B-B14F-4D97-AF65-F5344CB8AC3E}">
        <p14:creationId xmlns:p14="http://schemas.microsoft.com/office/powerpoint/2010/main" val="41951372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7F0EDD-2A63-4035-A82B-6D53DBFCCD7F}" type="slidenum">
              <a:rPr lang="en-US" smtClean="0"/>
              <a:t>29</a:t>
            </a:fld>
            <a:endParaRPr lang="en-US"/>
          </a:p>
        </p:txBody>
      </p:sp>
    </p:spTree>
    <p:extLst>
      <p:ext uri="{BB962C8B-B14F-4D97-AF65-F5344CB8AC3E}">
        <p14:creationId xmlns:p14="http://schemas.microsoft.com/office/powerpoint/2010/main" val="584410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8AB270-61A0-298C-3C65-D554C9EC901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3D5E71-9A12-32AD-A3E4-C8870B60E20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1A3249-A213-0391-9D17-FAED7A1A491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74A4B5D-9601-8180-03A0-73CC812E1E38}"/>
              </a:ext>
            </a:extLst>
          </p:cNvPr>
          <p:cNvSpPr>
            <a:spLocks noGrp="1"/>
          </p:cNvSpPr>
          <p:nvPr>
            <p:ph type="sldNum" sz="quarter" idx="5"/>
          </p:nvPr>
        </p:nvSpPr>
        <p:spPr/>
        <p:txBody>
          <a:bodyPr/>
          <a:lstStyle/>
          <a:p>
            <a:fld id="{047F0EDD-2A63-4035-A82B-6D53DBFCCD7F}" type="slidenum">
              <a:rPr lang="en-US" smtClean="0"/>
              <a:t>3</a:t>
            </a:fld>
            <a:endParaRPr lang="en-US"/>
          </a:p>
        </p:txBody>
      </p:sp>
    </p:spTree>
    <p:extLst>
      <p:ext uri="{BB962C8B-B14F-4D97-AF65-F5344CB8AC3E}">
        <p14:creationId xmlns:p14="http://schemas.microsoft.com/office/powerpoint/2010/main" val="1084039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7F0EDD-2A63-4035-A82B-6D53DBFCCD7F}" type="slidenum">
              <a:rPr lang="en-US" smtClean="0"/>
              <a:t>30</a:t>
            </a:fld>
            <a:endParaRPr lang="en-US"/>
          </a:p>
        </p:txBody>
      </p:sp>
    </p:spTree>
    <p:extLst>
      <p:ext uri="{BB962C8B-B14F-4D97-AF65-F5344CB8AC3E}">
        <p14:creationId xmlns:p14="http://schemas.microsoft.com/office/powerpoint/2010/main" val="32453895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7F0EDD-2A63-4035-A82B-6D53DBFCCD7F}" type="slidenum">
              <a:rPr lang="en-US" smtClean="0"/>
              <a:t>31</a:t>
            </a:fld>
            <a:endParaRPr lang="en-US"/>
          </a:p>
        </p:txBody>
      </p:sp>
    </p:spTree>
    <p:extLst>
      <p:ext uri="{BB962C8B-B14F-4D97-AF65-F5344CB8AC3E}">
        <p14:creationId xmlns:p14="http://schemas.microsoft.com/office/powerpoint/2010/main" val="12256168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7F0EDD-2A63-4035-A82B-6D53DBFCCD7F}" type="slidenum">
              <a:rPr lang="en-US" smtClean="0"/>
              <a:t>32</a:t>
            </a:fld>
            <a:endParaRPr lang="en-US"/>
          </a:p>
        </p:txBody>
      </p:sp>
    </p:spTree>
    <p:extLst>
      <p:ext uri="{BB962C8B-B14F-4D97-AF65-F5344CB8AC3E}">
        <p14:creationId xmlns:p14="http://schemas.microsoft.com/office/powerpoint/2010/main" val="23332798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7F0EDD-2A63-4035-A82B-6D53DBFCCD7F}" type="slidenum">
              <a:rPr lang="en-US" smtClean="0"/>
              <a:t>33</a:t>
            </a:fld>
            <a:endParaRPr lang="en-US"/>
          </a:p>
        </p:txBody>
      </p:sp>
    </p:spTree>
    <p:extLst>
      <p:ext uri="{BB962C8B-B14F-4D97-AF65-F5344CB8AC3E}">
        <p14:creationId xmlns:p14="http://schemas.microsoft.com/office/powerpoint/2010/main" val="37859812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47F0EDD-2A63-4035-A82B-6D53DBFCCD7F}" type="slidenum">
              <a:rPr lang="en-US" smtClean="0"/>
              <a:t>34</a:t>
            </a:fld>
            <a:endParaRPr lang="en-US"/>
          </a:p>
        </p:txBody>
      </p:sp>
    </p:spTree>
    <p:extLst>
      <p:ext uri="{BB962C8B-B14F-4D97-AF65-F5344CB8AC3E}">
        <p14:creationId xmlns:p14="http://schemas.microsoft.com/office/powerpoint/2010/main" val="30323474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47F0EDD-2A63-4035-A82B-6D53DBFCCD7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47222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609585"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r>
              <a:rPr lang="en-US" dirty="0">
                <a:latin typeface="Arial" charset="0"/>
                <a:ea typeface="ＭＳ Ｐゴシック" charset="0"/>
                <a:cs typeface="ＭＳ Ｐゴシック" charset="0"/>
              </a:rPr>
              <a:t>OT Preaching (o</a:t>
            </a:r>
            <a:r>
              <a:rPr lang="en-US" dirty="0" err="1">
                <a:latin typeface="Arial" charset="0"/>
                <a:ea typeface="ＭＳ Ｐゴシック" charset="0"/>
                <a:cs typeface="ＭＳ Ｐゴシック" charset="0"/>
              </a:rPr>
              <a:t>p</a:t>
            </a:r>
            <a:r>
              <a:rPr lang="en-US" dirty="0">
                <a:latin typeface="Arial" charset="0"/>
                <a:ea typeface="ＭＳ Ｐゴシック" charset="0"/>
                <a:cs typeface="ＭＳ Ｐゴシック" charset="0"/>
              </a:rPr>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81FAC-6AE6-61C1-6192-8465F0284A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51448A7-9537-6ED8-52E9-DF2FC056E1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B5FA82-8E43-C538-9187-A636A5EBC1E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C674DB4-2A09-111B-9A49-16E80667943B}"/>
              </a:ext>
            </a:extLst>
          </p:cNvPr>
          <p:cNvSpPr>
            <a:spLocks noGrp="1"/>
          </p:cNvSpPr>
          <p:nvPr>
            <p:ph type="sldNum" sz="quarter" idx="5"/>
          </p:nvPr>
        </p:nvSpPr>
        <p:spPr/>
        <p:txBody>
          <a:bodyPr/>
          <a:lstStyle/>
          <a:p>
            <a:fld id="{047F0EDD-2A63-4035-A82B-6D53DBFCCD7F}" type="slidenum">
              <a:rPr lang="en-US" smtClean="0"/>
              <a:t>4</a:t>
            </a:fld>
            <a:endParaRPr lang="en-US"/>
          </a:p>
        </p:txBody>
      </p:sp>
    </p:spTree>
    <p:extLst>
      <p:ext uri="{BB962C8B-B14F-4D97-AF65-F5344CB8AC3E}">
        <p14:creationId xmlns:p14="http://schemas.microsoft.com/office/powerpoint/2010/main" val="2660010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EC7450-6777-B205-1B5B-2A6A5EE369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91C438-0EA4-67EB-B068-D59FB6C545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211EC7-A242-E0C9-C89C-F27FB660E41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7E208EC-9ECC-A2F2-1161-012EFA7B5D8A}"/>
              </a:ext>
            </a:extLst>
          </p:cNvPr>
          <p:cNvSpPr>
            <a:spLocks noGrp="1"/>
          </p:cNvSpPr>
          <p:nvPr>
            <p:ph type="sldNum" sz="quarter" idx="5"/>
          </p:nvPr>
        </p:nvSpPr>
        <p:spPr/>
        <p:txBody>
          <a:bodyPr/>
          <a:lstStyle/>
          <a:p>
            <a:fld id="{047F0EDD-2A63-4035-A82B-6D53DBFCCD7F}" type="slidenum">
              <a:rPr lang="en-US" smtClean="0"/>
              <a:t>5</a:t>
            </a:fld>
            <a:endParaRPr lang="en-US"/>
          </a:p>
        </p:txBody>
      </p:sp>
    </p:spTree>
    <p:extLst>
      <p:ext uri="{BB962C8B-B14F-4D97-AF65-F5344CB8AC3E}">
        <p14:creationId xmlns:p14="http://schemas.microsoft.com/office/powerpoint/2010/main" val="1714471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E4E4F5-CD6D-1620-62BA-1AFC6B7D70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CD79D0-31FB-4350-4127-04F4BD141D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6DB280-A73D-FCC6-4DC0-C876E4F716F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889A9A1-F09C-45C9-3480-19946923A176}"/>
              </a:ext>
            </a:extLst>
          </p:cNvPr>
          <p:cNvSpPr>
            <a:spLocks noGrp="1"/>
          </p:cNvSpPr>
          <p:nvPr>
            <p:ph type="sldNum" sz="quarter" idx="5"/>
          </p:nvPr>
        </p:nvSpPr>
        <p:spPr/>
        <p:txBody>
          <a:bodyPr/>
          <a:lstStyle/>
          <a:p>
            <a:fld id="{047F0EDD-2A63-4035-A82B-6D53DBFCCD7F}" type="slidenum">
              <a:rPr lang="en-US" smtClean="0"/>
              <a:t>6</a:t>
            </a:fld>
            <a:endParaRPr lang="en-US"/>
          </a:p>
        </p:txBody>
      </p:sp>
    </p:spTree>
    <p:extLst>
      <p:ext uri="{BB962C8B-B14F-4D97-AF65-F5344CB8AC3E}">
        <p14:creationId xmlns:p14="http://schemas.microsoft.com/office/powerpoint/2010/main" val="185829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43EAEC-5D5C-8381-24A4-6C1124FB14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F9C318-93F4-91F0-C390-437874392A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55E179-07CA-BE2B-1D8B-8D6F7C9B3E0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D52F293-15B3-247B-26D9-AC36BFE27048}"/>
              </a:ext>
            </a:extLst>
          </p:cNvPr>
          <p:cNvSpPr>
            <a:spLocks noGrp="1"/>
          </p:cNvSpPr>
          <p:nvPr>
            <p:ph type="sldNum" sz="quarter" idx="5"/>
          </p:nvPr>
        </p:nvSpPr>
        <p:spPr/>
        <p:txBody>
          <a:bodyPr/>
          <a:lstStyle/>
          <a:p>
            <a:fld id="{047F0EDD-2A63-4035-A82B-6D53DBFCCD7F}" type="slidenum">
              <a:rPr lang="en-US" smtClean="0"/>
              <a:t>7</a:t>
            </a:fld>
            <a:endParaRPr lang="en-US"/>
          </a:p>
        </p:txBody>
      </p:sp>
    </p:spTree>
    <p:extLst>
      <p:ext uri="{BB962C8B-B14F-4D97-AF65-F5344CB8AC3E}">
        <p14:creationId xmlns:p14="http://schemas.microsoft.com/office/powerpoint/2010/main" val="13497759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F22B0-4CB3-24B7-ED6A-6634616E87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905DAA-4381-DCB5-07EF-4A859F00B2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FD991F-ED3E-2ED3-760D-80471940754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4DB9526-7288-612E-B719-E8E1467D0A5D}"/>
              </a:ext>
            </a:extLst>
          </p:cNvPr>
          <p:cNvSpPr>
            <a:spLocks noGrp="1"/>
          </p:cNvSpPr>
          <p:nvPr>
            <p:ph type="sldNum" sz="quarter" idx="5"/>
          </p:nvPr>
        </p:nvSpPr>
        <p:spPr/>
        <p:txBody>
          <a:bodyPr/>
          <a:lstStyle/>
          <a:p>
            <a:fld id="{047F0EDD-2A63-4035-A82B-6D53DBFCCD7F}" type="slidenum">
              <a:rPr lang="en-US" smtClean="0"/>
              <a:t>8</a:t>
            </a:fld>
            <a:endParaRPr lang="en-US"/>
          </a:p>
        </p:txBody>
      </p:sp>
    </p:spTree>
    <p:extLst>
      <p:ext uri="{BB962C8B-B14F-4D97-AF65-F5344CB8AC3E}">
        <p14:creationId xmlns:p14="http://schemas.microsoft.com/office/powerpoint/2010/main" val="7500369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9A613-8DF4-9EBC-DE16-4A13DC4D6C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8B83B2-7D59-8C1E-7605-ACAEB9382D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3D9D19-8566-D0E9-E500-EE95E6212F7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98C4EDC-9FB3-5B3B-D406-77CA2472D9D6}"/>
              </a:ext>
            </a:extLst>
          </p:cNvPr>
          <p:cNvSpPr>
            <a:spLocks noGrp="1"/>
          </p:cNvSpPr>
          <p:nvPr>
            <p:ph type="sldNum" sz="quarter" idx="5"/>
          </p:nvPr>
        </p:nvSpPr>
        <p:spPr/>
        <p:txBody>
          <a:bodyPr/>
          <a:lstStyle/>
          <a:p>
            <a:fld id="{047F0EDD-2A63-4035-A82B-6D53DBFCCD7F}" type="slidenum">
              <a:rPr lang="en-US" smtClean="0"/>
              <a:t>9</a:t>
            </a:fld>
            <a:endParaRPr lang="en-US"/>
          </a:p>
        </p:txBody>
      </p:sp>
    </p:spTree>
    <p:extLst>
      <p:ext uri="{BB962C8B-B14F-4D97-AF65-F5344CB8AC3E}">
        <p14:creationId xmlns:p14="http://schemas.microsoft.com/office/powerpoint/2010/main" val="710637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0413A7F-53B5-46F5-B019-30121A04A1A6}" type="datetimeFigureOut">
              <a:rPr lang="en-US" smtClean="0"/>
              <a:t>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050470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954176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1013619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40467224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144401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0413A7F-53B5-46F5-B019-30121A04A1A6}" type="datetimeFigureOut">
              <a:rPr lang="en-US" smtClean="0"/>
              <a:t>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221566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A0413A7F-53B5-46F5-B019-30121A04A1A6}" type="datetimeFigureOut">
              <a:rPr lang="en-US" smtClean="0"/>
              <a:t>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606300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13A7F-53B5-46F5-B019-30121A04A1A6}" type="datetimeFigureOut">
              <a:rPr lang="en-US" smtClean="0"/>
              <a:t>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15335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13A7F-53B5-46F5-B019-30121A04A1A6}" type="datetimeFigureOut">
              <a:rPr lang="en-US" smtClean="0"/>
              <a:t>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8388048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31542396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67854743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13A7F-53B5-46F5-B019-30121A04A1A6}" type="datetimeFigureOut">
              <a:rPr lang="en-US" smtClean="0"/>
              <a:t>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7494437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4118355133"/>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8205547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318109192"/>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818995507"/>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293283360"/>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554498884"/>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4029060902"/>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169050568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49054822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413A7F-53B5-46F5-B019-30121A04A1A6}" type="datetimeFigureOut">
              <a:rPr lang="en-US" smtClean="0"/>
              <a:t>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596257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13A7F-53B5-46F5-B019-30121A04A1A6}" type="datetimeFigureOut">
              <a:rPr lang="en-US" smtClean="0"/>
              <a:t>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251683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13A7F-53B5-46F5-B019-30121A04A1A6}" type="datetimeFigureOut">
              <a:rPr lang="en-US" smtClean="0"/>
              <a:t>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3815493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13A7F-53B5-46F5-B019-30121A04A1A6}" type="datetimeFigureOut">
              <a:rPr lang="en-US" smtClean="0"/>
              <a:t>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780593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13A7F-53B5-46F5-B019-30121A04A1A6}" type="datetimeFigureOut">
              <a:rPr lang="en-US" smtClean="0"/>
              <a:t>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392997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4855633" y="609600"/>
            <a:ext cx="6411924" cy="51816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2549820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0413A7F-53B5-46F5-B019-30121A04A1A6}" type="datetimeFigureOut">
              <a:rPr lang="en-US" smtClean="0"/>
              <a:t>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3A9032-5601-4700-B269-18A8BA3A8FF8}" type="slidenum">
              <a:rPr lang="en-US" smtClean="0"/>
              <a:t>‹#›</a:t>
            </a:fld>
            <a:endParaRPr lang="en-US"/>
          </a:p>
        </p:txBody>
      </p:sp>
    </p:spTree>
    <p:extLst>
      <p:ext uri="{BB962C8B-B14F-4D97-AF65-F5344CB8AC3E}">
        <p14:creationId xmlns:p14="http://schemas.microsoft.com/office/powerpoint/2010/main" val="1090226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A0413A7F-53B5-46F5-B019-30121A04A1A6}" type="datetimeFigureOut">
              <a:rPr lang="en-US" smtClean="0"/>
              <a:t>8/20/25</a:t>
            </a:fld>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963A9032-5601-4700-B269-18A8BA3A8FF8}" type="slidenum">
              <a:rPr lang="en-US" smtClean="0"/>
              <a:t>‹#›</a:t>
            </a:fld>
            <a:endParaRPr lang="en-US"/>
          </a:p>
        </p:txBody>
      </p:sp>
    </p:spTree>
    <p:extLst>
      <p:ext uri="{BB962C8B-B14F-4D97-AF65-F5344CB8AC3E}">
        <p14:creationId xmlns:p14="http://schemas.microsoft.com/office/powerpoint/2010/main" val="1251075085"/>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1584866042"/>
      </p:ext>
    </p:extLst>
  </p:cSld>
  <p:clrMap bg1="dk2" tx1="lt1" bg2="dk1"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3.xml"/><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4.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5.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16.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17.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18.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19.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3.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2.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3.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4.xml"/><Relationship Id="rId4" Type="http://schemas.openxmlformats.org/officeDocument/2006/relationships/image" Target="../media/image6.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25.xml"/><Relationship Id="rId4" Type="http://schemas.openxmlformats.org/officeDocument/2006/relationships/image" Target="../media/image10.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26.xml"/><Relationship Id="rId4" Type="http://schemas.openxmlformats.org/officeDocument/2006/relationships/image" Target="../media/image10.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27.xml"/><Relationship Id="rId4" Type="http://schemas.openxmlformats.org/officeDocument/2006/relationships/image" Target="../media/image10.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28.xml"/><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29.xml"/><Relationship Id="rId4" Type="http://schemas.openxmlformats.org/officeDocument/2006/relationships/image" Target="../media/image11.jpe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30.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31.xml"/><Relationship Id="rId4" Type="http://schemas.openxmlformats.org/officeDocument/2006/relationships/image" Target="../media/image11.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32.xml"/><Relationship Id="rId4" Type="http://schemas.openxmlformats.org/officeDocument/2006/relationships/image" Target="../media/image11.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tags" Target="../tags/tag33.xml"/><Relationship Id="rId4" Type="http://schemas.openxmlformats.org/officeDocument/2006/relationships/image" Target="../media/image11.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tags" Target="../tags/tag34.xml"/><Relationship Id="rId4" Type="http://schemas.openxmlformats.org/officeDocument/2006/relationships/image" Target="../media/image11.jpe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xml"/><Relationship Id="rId1" Type="http://schemas.openxmlformats.org/officeDocument/2006/relationships/tags" Target="../tags/tag35.xml"/><Relationship Id="rId4" Type="http://schemas.openxmlformats.org/officeDocument/2006/relationships/image" Target="../media/image11.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28.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80BEEE61-458E-C514-2216-19D06734EC4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968" b="10770"/>
          <a:stretch>
            <a:fillRect/>
          </a:stretch>
        </p:blipFill>
        <p:spPr bwMode="auto">
          <a:xfrm>
            <a:off x="0" y="0"/>
            <a:ext cx="12192000" cy="684876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3821981-1193-7809-F1B2-355697AC1879}"/>
              </a:ext>
            </a:extLst>
          </p:cNvPr>
          <p:cNvSpPr txBox="1"/>
          <p:nvPr/>
        </p:nvSpPr>
        <p:spPr>
          <a:xfrm>
            <a:off x="1202055" y="2680062"/>
            <a:ext cx="9787889" cy="2400657"/>
          </a:xfrm>
          <a:prstGeom prst="rect">
            <a:avLst/>
          </a:prstGeom>
          <a:solidFill>
            <a:schemeClr val="bg1">
              <a:alpha val="50000"/>
            </a:schemeClr>
          </a:solidFill>
        </p:spPr>
        <p:txBody>
          <a:bodyPr wrap="square" rtlCol="0">
            <a:spAutoFit/>
          </a:bodyPr>
          <a:lstStyle/>
          <a:p>
            <a:pPr algn="ctr">
              <a:spcAft>
                <a:spcPts val="1200"/>
              </a:spcAft>
            </a:pPr>
            <a:r>
              <a:rPr lang="en-US" sz="70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God’s Amazing </a:t>
            </a:r>
            <a:r>
              <a:rPr lang="en-US" sz="7000" b="1" i="1" dirty="0" err="1">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Khesed</a:t>
            </a:r>
            <a:r>
              <a:rPr lang="en-US" sz="70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a:t>
            </a:r>
          </a:p>
          <a:p>
            <a:pPr algn="ctr">
              <a:spcAft>
                <a:spcPts val="1200"/>
              </a:spcAft>
            </a:pPr>
            <a:r>
              <a:rPr lang="en-US" sz="70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Exodus 34:5-9</a:t>
            </a:r>
          </a:p>
        </p:txBody>
      </p:sp>
      <p:sp>
        <p:nvSpPr>
          <p:cNvPr id="2" name="Rectangle 1">
            <a:extLst>
              <a:ext uri="{FF2B5EF4-FFF2-40B4-BE49-F238E27FC236}">
                <a16:creationId xmlns:a16="http://schemas.microsoft.com/office/drawing/2014/main" id="{1CF83EFB-D129-90E1-AAF8-3FEC0D71FB71}"/>
              </a:ext>
            </a:extLst>
          </p:cNvPr>
          <p:cNvSpPr>
            <a:spLocks noChangeArrowheads="1"/>
          </p:cNvSpPr>
          <p:nvPr/>
        </p:nvSpPr>
        <p:spPr bwMode="auto">
          <a:xfrm>
            <a:off x="13751" y="5356368"/>
            <a:ext cx="12192000" cy="1501632"/>
          </a:xfrm>
          <a:prstGeom prst="rect">
            <a:avLst/>
          </a:prstGeom>
          <a:solidFill>
            <a:srgbClr val="000000"/>
          </a:solidFill>
          <a:ln w="9525">
            <a:noFill/>
            <a:miter lim="800000"/>
            <a:headEnd/>
            <a:tailEnd/>
          </a:ln>
          <a:effectLst>
            <a:outerShdw blurRad="63500" dist="35921" dir="2700000" algn="ctr" rotWithShape="0">
              <a:srgbClr val="000514">
                <a:alpha val="74998"/>
              </a:srgbClr>
            </a:outerShdw>
          </a:effectLst>
        </p:spPr>
        <p:txBody>
          <a:bodyPr lIns="121907" tIns="60953" rIns="121907" bIns="60953"/>
          <a:lstStyle/>
          <a:p>
            <a:pPr algn="ctr" defTabSz="1219036" fontAlgn="base">
              <a:spcBef>
                <a:spcPct val="20000"/>
              </a:spcBef>
              <a:buClr>
                <a:srgbClr val="FFCC00"/>
              </a:buClr>
              <a:buSzPct val="70000"/>
              <a:defRPr/>
            </a:pPr>
            <a:r>
              <a:rPr lang="en-US" sz="2133"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Preached by Dan Bridges</a:t>
            </a:r>
            <a:br>
              <a:rPr lang="en-US" sz="2133"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2133"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Amman International Church, Jordan (AmmanChurch.org)</a:t>
            </a:r>
            <a:br>
              <a:rPr lang="en-US" sz="2133"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2133"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Uploaded by Dr. Rick Griffith • Jordan Evangelical Theological Seminary</a:t>
            </a:r>
            <a:br>
              <a:rPr lang="en-US" sz="2133"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br>
            <a:r>
              <a:rPr lang="en-US" sz="2133" b="1" kern="0" dirty="0">
                <a:solidFill>
                  <a:srgbClr val="FFFFFF"/>
                </a:solidFill>
                <a:effectLst>
                  <a:outerShdw blurRad="38100" dist="38100" dir="2700000" algn="tl">
                    <a:srgbClr val="000000"/>
                  </a:outerShdw>
                </a:effectLst>
                <a:latin typeface="Arial" panose="020B0604020202020204" pitchFamily="34" charset="0"/>
                <a:ea typeface="ＭＳ Ｐゴシック" charset="0"/>
                <a:cs typeface="Arial" panose="020B0604020202020204" pitchFamily="34" charset="0"/>
              </a:rPr>
              <a:t>Files in many languages for free download at BibleStudyDownloads.org</a:t>
            </a:r>
          </a:p>
        </p:txBody>
      </p:sp>
    </p:spTree>
    <p:custDataLst>
      <p:tags r:id="rId1"/>
    </p:custDataLst>
    <p:extLst>
      <p:ext uri="{BB962C8B-B14F-4D97-AF65-F5344CB8AC3E}">
        <p14:creationId xmlns:p14="http://schemas.microsoft.com/office/powerpoint/2010/main" val="23824300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91A77A-B1FF-6067-8ED9-E4365CC8F06D}"/>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E81E5040-2389-B002-1A38-C3665467A4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F5DC933-724C-FEB9-A14F-3FEA4B50042E}"/>
              </a:ext>
            </a:extLst>
          </p:cNvPr>
          <p:cNvSpPr txBox="1"/>
          <p:nvPr/>
        </p:nvSpPr>
        <p:spPr>
          <a:xfrm>
            <a:off x="1197292" y="4600593"/>
            <a:ext cx="9797415" cy="2169825"/>
          </a:xfrm>
          <a:prstGeom prst="rect">
            <a:avLst/>
          </a:prstGeom>
          <a:solidFill>
            <a:schemeClr val="bg1">
              <a:alpha val="50000"/>
            </a:schemeClr>
          </a:solidFill>
        </p:spPr>
        <p:txBody>
          <a:bodyPr wrap="square" rtlCol="0">
            <a:spAutoFit/>
          </a:bodyPr>
          <a:lstStyle/>
          <a:p>
            <a:pPr>
              <a:spcAft>
                <a:spcPts val="1800"/>
              </a:spcAft>
            </a:pPr>
            <a:r>
              <a:rPr lang="en-US" sz="40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Exodus 20 – Giving of the 10 Commandments</a:t>
            </a:r>
          </a:p>
          <a:p>
            <a:r>
              <a:rPr lang="en-US" sz="40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Exodus 31:18 – Tablets (10 Commandments) given to Moses on Mount Sinai</a:t>
            </a:r>
          </a:p>
        </p:txBody>
      </p:sp>
      <p:sp>
        <p:nvSpPr>
          <p:cNvPr id="4" name="TextBox 3">
            <a:extLst>
              <a:ext uri="{FF2B5EF4-FFF2-40B4-BE49-F238E27FC236}">
                <a16:creationId xmlns:a16="http://schemas.microsoft.com/office/drawing/2014/main" id="{74444FF4-6ED8-AFFC-6DE5-496548DAC611}"/>
              </a:ext>
            </a:extLst>
          </p:cNvPr>
          <p:cNvSpPr txBox="1"/>
          <p:nvPr/>
        </p:nvSpPr>
        <p:spPr>
          <a:xfrm>
            <a:off x="0" y="0"/>
            <a:ext cx="3977784" cy="1569660"/>
          </a:xfrm>
          <a:prstGeom prst="rect">
            <a:avLst/>
          </a:prstGeom>
          <a:solidFill>
            <a:schemeClr val="bg1">
              <a:alpha val="50000"/>
            </a:schemeClr>
          </a:solidFill>
        </p:spPr>
        <p:txBody>
          <a:bodyPr wrap="square" rtlCol="0">
            <a:spAutoFit/>
          </a:bodyPr>
          <a:lstStyle/>
          <a:p>
            <a:pPr algn="ctr"/>
            <a:r>
              <a:rPr lang="en-US" sz="48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Context of</a:t>
            </a:r>
          </a:p>
          <a:p>
            <a:pPr algn="ctr">
              <a:spcAft>
                <a:spcPts val="1200"/>
              </a:spcAft>
            </a:pPr>
            <a:r>
              <a:rPr lang="en-US" sz="48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Exodus 34:5-9</a:t>
            </a:r>
          </a:p>
        </p:txBody>
      </p:sp>
    </p:spTree>
    <p:custDataLst>
      <p:tags r:id="rId1"/>
    </p:custDataLst>
    <p:extLst>
      <p:ext uri="{BB962C8B-B14F-4D97-AF65-F5344CB8AC3E}">
        <p14:creationId xmlns:p14="http://schemas.microsoft.com/office/powerpoint/2010/main" val="18100896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B0DC4-F479-99D6-BF3C-B4CBD84D2021}"/>
            </a:ext>
          </a:extLst>
        </p:cNvPr>
        <p:cNvGrpSpPr/>
        <p:nvPr/>
      </p:nvGrpSpPr>
      <p:grpSpPr>
        <a:xfrm>
          <a:off x="0" y="0"/>
          <a:ext cx="0" cy="0"/>
          <a:chOff x="0" y="0"/>
          <a:chExt cx="0" cy="0"/>
        </a:xfrm>
      </p:grpSpPr>
      <p:pic>
        <p:nvPicPr>
          <p:cNvPr id="5" name="Picture 2">
            <a:extLst>
              <a:ext uri="{FF2B5EF4-FFF2-40B4-BE49-F238E27FC236}">
                <a16:creationId xmlns:a16="http://schemas.microsoft.com/office/drawing/2014/main" id="{82CFF005-F961-D01B-71DF-2065A3320E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964E8BE-FC97-43D1-19B2-1EC92B2A56F1}"/>
              </a:ext>
            </a:extLst>
          </p:cNvPr>
          <p:cNvSpPr txBox="1"/>
          <p:nvPr/>
        </p:nvSpPr>
        <p:spPr>
          <a:xfrm>
            <a:off x="1535566" y="5851360"/>
            <a:ext cx="9120868" cy="707886"/>
          </a:xfrm>
          <a:prstGeom prst="rect">
            <a:avLst/>
          </a:prstGeom>
          <a:solidFill>
            <a:schemeClr val="bg1">
              <a:alpha val="70000"/>
            </a:schemeClr>
          </a:solidFill>
        </p:spPr>
        <p:txBody>
          <a:bodyPr wrap="square" rtlCol="0">
            <a:spAutoFit/>
          </a:bodyPr>
          <a:lstStyle/>
          <a:p>
            <a:pPr>
              <a:spcAft>
                <a:spcPts val="1200"/>
              </a:spcAft>
            </a:pPr>
            <a:r>
              <a:rPr lang="en-US" sz="40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Exodus 32 – Dealing with the golden calf…</a:t>
            </a:r>
          </a:p>
        </p:txBody>
      </p:sp>
      <p:sp>
        <p:nvSpPr>
          <p:cNvPr id="4" name="TextBox 3">
            <a:extLst>
              <a:ext uri="{FF2B5EF4-FFF2-40B4-BE49-F238E27FC236}">
                <a16:creationId xmlns:a16="http://schemas.microsoft.com/office/drawing/2014/main" id="{829FBF30-C93A-FBFA-F849-6F2C2454624B}"/>
              </a:ext>
            </a:extLst>
          </p:cNvPr>
          <p:cNvSpPr txBox="1"/>
          <p:nvPr/>
        </p:nvSpPr>
        <p:spPr>
          <a:xfrm>
            <a:off x="0" y="0"/>
            <a:ext cx="3977784" cy="1569660"/>
          </a:xfrm>
          <a:prstGeom prst="rect">
            <a:avLst/>
          </a:prstGeom>
          <a:solidFill>
            <a:schemeClr val="bg1">
              <a:alpha val="70000"/>
            </a:schemeClr>
          </a:solidFill>
        </p:spPr>
        <p:txBody>
          <a:bodyPr wrap="square" rtlCol="0">
            <a:spAutoFit/>
          </a:bodyPr>
          <a:lstStyle/>
          <a:p>
            <a:pPr algn="ctr"/>
            <a:r>
              <a:rPr lang="en-US" sz="48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Context of</a:t>
            </a:r>
          </a:p>
          <a:p>
            <a:pPr algn="ctr">
              <a:spcAft>
                <a:spcPts val="1200"/>
              </a:spcAft>
            </a:pPr>
            <a:r>
              <a:rPr lang="en-US" sz="48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Exodus 34:5-9</a:t>
            </a:r>
          </a:p>
        </p:txBody>
      </p:sp>
    </p:spTree>
    <p:custDataLst>
      <p:tags r:id="rId1"/>
    </p:custDataLst>
    <p:extLst>
      <p:ext uri="{BB962C8B-B14F-4D97-AF65-F5344CB8AC3E}">
        <p14:creationId xmlns:p14="http://schemas.microsoft.com/office/powerpoint/2010/main" val="33239161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EEA20-E899-6681-46E7-2F1331D19016}"/>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F2E700C0-5AC4-7C5B-9857-BB58C227D4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1A23D35-A8A5-A62C-1975-D94ABE42760A}"/>
              </a:ext>
            </a:extLst>
          </p:cNvPr>
          <p:cNvSpPr txBox="1"/>
          <p:nvPr/>
        </p:nvSpPr>
        <p:spPr>
          <a:xfrm>
            <a:off x="1282882" y="4635971"/>
            <a:ext cx="9626236" cy="2092881"/>
          </a:xfrm>
          <a:prstGeom prst="rect">
            <a:avLst/>
          </a:prstGeom>
          <a:solidFill>
            <a:schemeClr val="bg1">
              <a:alpha val="50000"/>
            </a:schemeClr>
          </a:solidFill>
        </p:spPr>
        <p:txBody>
          <a:bodyPr wrap="square" rtlCol="0">
            <a:spAutoFit/>
          </a:bodyPr>
          <a:lstStyle/>
          <a:p>
            <a:pPr>
              <a:spcAft>
                <a:spcPts val="1200"/>
              </a:spcAft>
            </a:pPr>
            <a:r>
              <a:rPr lang="en-US" sz="40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Exodus 33:1-3 – Moses is commanded to lead the people to the Promised Land… </a:t>
            </a:r>
          </a:p>
          <a:p>
            <a:pPr>
              <a:spcAft>
                <a:spcPts val="1200"/>
              </a:spcAft>
            </a:pPr>
            <a:r>
              <a:rPr lang="en-US" sz="40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but God said he would not go with them!</a:t>
            </a:r>
          </a:p>
        </p:txBody>
      </p:sp>
      <p:sp>
        <p:nvSpPr>
          <p:cNvPr id="4" name="TextBox 3">
            <a:extLst>
              <a:ext uri="{FF2B5EF4-FFF2-40B4-BE49-F238E27FC236}">
                <a16:creationId xmlns:a16="http://schemas.microsoft.com/office/drawing/2014/main" id="{C570782D-CC7E-0936-5B31-B0CE5E57915E}"/>
              </a:ext>
            </a:extLst>
          </p:cNvPr>
          <p:cNvSpPr txBox="1"/>
          <p:nvPr/>
        </p:nvSpPr>
        <p:spPr>
          <a:xfrm>
            <a:off x="0" y="0"/>
            <a:ext cx="3977784" cy="1569660"/>
          </a:xfrm>
          <a:prstGeom prst="rect">
            <a:avLst/>
          </a:prstGeom>
          <a:solidFill>
            <a:schemeClr val="bg1">
              <a:alpha val="50000"/>
            </a:schemeClr>
          </a:solidFill>
        </p:spPr>
        <p:txBody>
          <a:bodyPr wrap="square" rtlCol="0">
            <a:spAutoFit/>
          </a:bodyPr>
          <a:lstStyle/>
          <a:p>
            <a:pPr algn="ctr"/>
            <a:r>
              <a:rPr lang="en-US" sz="48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Context of</a:t>
            </a:r>
          </a:p>
          <a:p>
            <a:pPr algn="ctr">
              <a:spcAft>
                <a:spcPts val="1200"/>
              </a:spcAft>
            </a:pPr>
            <a:r>
              <a:rPr lang="en-US" sz="48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Exodus 34:5-9</a:t>
            </a:r>
          </a:p>
        </p:txBody>
      </p:sp>
    </p:spTree>
    <p:custDataLst>
      <p:tags r:id="rId1"/>
    </p:custDataLst>
    <p:extLst>
      <p:ext uri="{BB962C8B-B14F-4D97-AF65-F5344CB8AC3E}">
        <p14:creationId xmlns:p14="http://schemas.microsoft.com/office/powerpoint/2010/main" val="28760292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909E2C-1E58-84A9-8D70-F37CADB43CC6}"/>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80CE2589-16B1-6516-44AB-F4EAD4D53D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F070A5C-329D-1496-E0AD-B622D57DBF94}"/>
              </a:ext>
            </a:extLst>
          </p:cNvPr>
          <p:cNvSpPr txBox="1"/>
          <p:nvPr/>
        </p:nvSpPr>
        <p:spPr>
          <a:xfrm>
            <a:off x="478155" y="4508064"/>
            <a:ext cx="11235690" cy="2169825"/>
          </a:xfrm>
          <a:prstGeom prst="rect">
            <a:avLst/>
          </a:prstGeom>
          <a:solidFill>
            <a:schemeClr val="bg1">
              <a:alpha val="50000"/>
            </a:schemeClr>
          </a:solidFill>
        </p:spPr>
        <p:txBody>
          <a:bodyPr wrap="square" rtlCol="0">
            <a:spAutoFit/>
          </a:bodyPr>
          <a:lstStyle/>
          <a:p>
            <a:pPr>
              <a:spcAft>
                <a:spcPts val="1800"/>
              </a:spcAft>
            </a:pPr>
            <a:r>
              <a:rPr lang="en-US" sz="40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Exodus 33:12-16 – Discussion between Moses and God about God going with them on the journey…</a:t>
            </a:r>
          </a:p>
          <a:p>
            <a:pPr>
              <a:spcAft>
                <a:spcPts val="1200"/>
              </a:spcAft>
            </a:pPr>
            <a:r>
              <a:rPr lang="en-US" sz="40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God says he’ll go, but Moses has lingering doubts…</a:t>
            </a:r>
          </a:p>
        </p:txBody>
      </p:sp>
      <p:sp>
        <p:nvSpPr>
          <p:cNvPr id="4" name="TextBox 3">
            <a:extLst>
              <a:ext uri="{FF2B5EF4-FFF2-40B4-BE49-F238E27FC236}">
                <a16:creationId xmlns:a16="http://schemas.microsoft.com/office/drawing/2014/main" id="{0A0F1930-E753-8F15-71A7-F8EBAEAB550C}"/>
              </a:ext>
            </a:extLst>
          </p:cNvPr>
          <p:cNvSpPr txBox="1"/>
          <p:nvPr/>
        </p:nvSpPr>
        <p:spPr>
          <a:xfrm>
            <a:off x="0" y="0"/>
            <a:ext cx="3977784" cy="1569660"/>
          </a:xfrm>
          <a:prstGeom prst="rect">
            <a:avLst/>
          </a:prstGeom>
          <a:solidFill>
            <a:schemeClr val="bg1">
              <a:alpha val="50000"/>
            </a:schemeClr>
          </a:solidFill>
        </p:spPr>
        <p:txBody>
          <a:bodyPr wrap="square" rtlCol="0">
            <a:spAutoFit/>
          </a:bodyPr>
          <a:lstStyle/>
          <a:p>
            <a:pPr algn="ctr"/>
            <a:r>
              <a:rPr lang="en-US" sz="48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Context of</a:t>
            </a:r>
          </a:p>
          <a:p>
            <a:pPr algn="ctr">
              <a:spcAft>
                <a:spcPts val="1200"/>
              </a:spcAft>
            </a:pPr>
            <a:r>
              <a:rPr lang="en-US" sz="48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Exodus 34:5-9</a:t>
            </a:r>
          </a:p>
        </p:txBody>
      </p:sp>
    </p:spTree>
    <p:custDataLst>
      <p:tags r:id="rId1"/>
    </p:custDataLst>
    <p:extLst>
      <p:ext uri="{BB962C8B-B14F-4D97-AF65-F5344CB8AC3E}">
        <p14:creationId xmlns:p14="http://schemas.microsoft.com/office/powerpoint/2010/main" val="34170592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83A417-CF4C-6172-A222-E13D11D0B062}"/>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D814BE50-013B-872D-E01D-76E7DC7028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EF55AFA-591A-9F9D-4710-13C9CEB342B4}"/>
              </a:ext>
            </a:extLst>
          </p:cNvPr>
          <p:cNvSpPr txBox="1"/>
          <p:nvPr/>
        </p:nvSpPr>
        <p:spPr>
          <a:xfrm>
            <a:off x="1282882" y="5405047"/>
            <a:ext cx="9626236" cy="1323439"/>
          </a:xfrm>
          <a:prstGeom prst="rect">
            <a:avLst/>
          </a:prstGeom>
          <a:solidFill>
            <a:schemeClr val="bg1">
              <a:alpha val="50000"/>
            </a:schemeClr>
          </a:solidFill>
        </p:spPr>
        <p:txBody>
          <a:bodyPr wrap="square" rtlCol="0">
            <a:spAutoFit/>
          </a:bodyPr>
          <a:lstStyle/>
          <a:p>
            <a:pPr>
              <a:spcAft>
                <a:spcPts val="1200"/>
              </a:spcAft>
            </a:pPr>
            <a:r>
              <a:rPr lang="en-US" sz="40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Exodus 33:18 – Moses boldly asks to see God’s glory!</a:t>
            </a:r>
          </a:p>
        </p:txBody>
      </p:sp>
      <p:sp>
        <p:nvSpPr>
          <p:cNvPr id="4" name="TextBox 3">
            <a:extLst>
              <a:ext uri="{FF2B5EF4-FFF2-40B4-BE49-F238E27FC236}">
                <a16:creationId xmlns:a16="http://schemas.microsoft.com/office/drawing/2014/main" id="{0EBFF9A7-B2FD-F4D7-9F1E-6B0D9AA63D1F}"/>
              </a:ext>
            </a:extLst>
          </p:cNvPr>
          <p:cNvSpPr txBox="1"/>
          <p:nvPr/>
        </p:nvSpPr>
        <p:spPr>
          <a:xfrm>
            <a:off x="0" y="0"/>
            <a:ext cx="3977784" cy="1569660"/>
          </a:xfrm>
          <a:prstGeom prst="rect">
            <a:avLst/>
          </a:prstGeom>
          <a:solidFill>
            <a:schemeClr val="bg1">
              <a:alpha val="50000"/>
            </a:schemeClr>
          </a:solidFill>
        </p:spPr>
        <p:txBody>
          <a:bodyPr wrap="square" rtlCol="0">
            <a:spAutoFit/>
          </a:bodyPr>
          <a:lstStyle/>
          <a:p>
            <a:pPr algn="ctr"/>
            <a:r>
              <a:rPr lang="en-US" sz="48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Context of</a:t>
            </a:r>
          </a:p>
          <a:p>
            <a:pPr algn="ctr">
              <a:spcAft>
                <a:spcPts val="1200"/>
              </a:spcAft>
            </a:pPr>
            <a:r>
              <a:rPr lang="en-US" sz="48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Exodus 34:5-9</a:t>
            </a:r>
          </a:p>
        </p:txBody>
      </p:sp>
    </p:spTree>
    <p:custDataLst>
      <p:tags r:id="rId1"/>
    </p:custDataLst>
    <p:extLst>
      <p:ext uri="{BB962C8B-B14F-4D97-AF65-F5344CB8AC3E}">
        <p14:creationId xmlns:p14="http://schemas.microsoft.com/office/powerpoint/2010/main" val="3781940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CE0469-EACA-11F8-666F-B263AB1A25F7}"/>
            </a:ext>
          </a:extLst>
        </p:cNvPr>
        <p:cNvGrpSpPr/>
        <p:nvPr/>
      </p:nvGrpSpPr>
      <p:grpSpPr>
        <a:xfrm>
          <a:off x="0" y="0"/>
          <a:ext cx="0" cy="0"/>
          <a:chOff x="0" y="0"/>
          <a:chExt cx="0" cy="0"/>
        </a:xfrm>
      </p:grpSpPr>
      <p:pic>
        <p:nvPicPr>
          <p:cNvPr id="6" name="Picture 2">
            <a:extLst>
              <a:ext uri="{FF2B5EF4-FFF2-40B4-BE49-F238E27FC236}">
                <a16:creationId xmlns:a16="http://schemas.microsoft.com/office/drawing/2014/main" id="{8EB2A1BD-D4B8-4EB2-3C51-167D882D268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968" b="10770"/>
          <a:stretch>
            <a:fillRect/>
          </a:stretch>
        </p:blipFill>
        <p:spPr bwMode="auto">
          <a:xfrm>
            <a:off x="0" y="0"/>
            <a:ext cx="12192000" cy="684876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273235E-EC6B-702A-21AD-D00E36E81872}"/>
              </a:ext>
            </a:extLst>
          </p:cNvPr>
          <p:cNvSpPr txBox="1"/>
          <p:nvPr/>
        </p:nvSpPr>
        <p:spPr>
          <a:xfrm>
            <a:off x="609600" y="862148"/>
            <a:ext cx="10972800" cy="4401205"/>
          </a:xfrm>
          <a:prstGeom prst="rect">
            <a:avLst/>
          </a:prstGeom>
          <a:solidFill>
            <a:schemeClr val="bg1">
              <a:alpha val="50000"/>
            </a:schemeClr>
          </a:solidFill>
        </p:spPr>
        <p:txBody>
          <a:bodyPr wrap="square" rtlCol="0">
            <a:spAutoFit/>
          </a:bodyPr>
          <a:lstStyle/>
          <a:p>
            <a:pPr algn="ctr">
              <a:spcAft>
                <a:spcPts val="1200"/>
              </a:spcAft>
            </a:pPr>
            <a:r>
              <a:rPr lang="en-US" sz="48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Our Story – Exodus 34:5-9</a:t>
            </a:r>
            <a:endParaRPr lang="en-US" sz="4800" b="1" i="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endParaRPr>
          </a:p>
          <a:p>
            <a:pPr marL="731520" indent="-731520">
              <a:spcAft>
                <a:spcPts val="1200"/>
              </a:spcAft>
              <a:buFont typeface="+mj-lt"/>
              <a:buAutoNum type="arabicPeriod"/>
            </a:pPr>
            <a:r>
              <a:rPr lang="en-US" sz="48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The Context</a:t>
            </a:r>
          </a:p>
          <a:p>
            <a:pPr marL="731520" indent="-731520">
              <a:spcAft>
                <a:spcPts val="1200"/>
              </a:spcAft>
              <a:buFont typeface="+mj-lt"/>
              <a:buAutoNum type="arabicPeriod"/>
            </a:pPr>
            <a:r>
              <a:rPr lang="en-US" sz="4800" b="1" dirty="0">
                <a:solidFill>
                  <a:srgbClr val="FFFF00"/>
                </a:solidFill>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Defining the name </a:t>
            </a:r>
            <a:r>
              <a:rPr lang="en-US" sz="4800" b="1" i="1" dirty="0">
                <a:solidFill>
                  <a:srgbClr val="FFFF00"/>
                </a:solidFill>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Yahweh</a:t>
            </a:r>
            <a:r>
              <a:rPr lang="en-US" sz="4800" b="1" dirty="0">
                <a:solidFill>
                  <a:srgbClr val="FFFF00"/>
                </a:solidFill>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 (5-7)</a:t>
            </a:r>
          </a:p>
          <a:p>
            <a:pPr marL="731520" indent="-731520">
              <a:spcAft>
                <a:spcPts val="1200"/>
              </a:spcAft>
              <a:buFont typeface="+mj-lt"/>
              <a:buAutoNum type="arabicPeriod"/>
            </a:pPr>
            <a:r>
              <a:rPr lang="en-US" sz="48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Moses’ Response to God’s </a:t>
            </a:r>
            <a:r>
              <a:rPr lang="en-US" sz="4800" b="1" i="1" dirty="0" err="1">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Khesed</a:t>
            </a:r>
            <a:r>
              <a:rPr lang="en-US" sz="48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 (8-9)</a:t>
            </a:r>
          </a:p>
          <a:p>
            <a:pPr marL="731520" indent="-731520">
              <a:buFont typeface="+mj-lt"/>
              <a:buAutoNum type="arabicPeriod"/>
            </a:pPr>
            <a:r>
              <a:rPr lang="en-US" sz="48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Applying this to Us!</a:t>
            </a:r>
          </a:p>
        </p:txBody>
      </p:sp>
    </p:spTree>
    <p:custDataLst>
      <p:tags r:id="rId1"/>
    </p:custDataLst>
    <p:extLst>
      <p:ext uri="{BB962C8B-B14F-4D97-AF65-F5344CB8AC3E}">
        <p14:creationId xmlns:p14="http://schemas.microsoft.com/office/powerpoint/2010/main" val="248507798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1DAE3E-8412-BEF6-6AE7-8D008DDC1E3F}"/>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F7ECA0D0-D930-E4E4-EAF3-2A6D829E32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06C0125-C08B-A86C-7003-B52B298B1A8F}"/>
              </a:ext>
            </a:extLst>
          </p:cNvPr>
          <p:cNvSpPr txBox="1"/>
          <p:nvPr/>
        </p:nvSpPr>
        <p:spPr>
          <a:xfrm>
            <a:off x="628107" y="1761874"/>
            <a:ext cx="10935787" cy="4524315"/>
          </a:xfrm>
          <a:prstGeom prst="rect">
            <a:avLst/>
          </a:prstGeom>
          <a:solidFill>
            <a:srgbClr val="000B29">
              <a:alpha val="70000"/>
            </a:srgbClr>
          </a:solidFill>
          <a:ln w="63500">
            <a:noFill/>
          </a:ln>
        </p:spPr>
        <p:txBody>
          <a:bodyPr wrap="square" rtlCol="0">
            <a:spAutoFit/>
          </a:bodyPr>
          <a:lstStyle/>
          <a:p>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“The L</a:t>
            </a:r>
            <a:r>
              <a:rPr lang="en-US" sz="32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ORD</a:t>
            </a: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passed before him and proclaimed, ‘The L</a:t>
            </a:r>
            <a:r>
              <a:rPr lang="en-US" sz="32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ORD</a:t>
            </a: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the L</a:t>
            </a:r>
            <a:r>
              <a:rPr lang="en-US" sz="32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ORD</a:t>
            </a: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a God merciful and gracious, slow to anger, and abounding in steadfast love and faithfulness, keeping steadfast love for thousands, forgiving iniquity and transgression and sin, but who will by no means clear the guilty, visiting the iniquity of the fathers on the children and the children's children, to the third and the fourth generation.’”                              Exodus 34:6-7</a:t>
            </a:r>
          </a:p>
        </p:txBody>
      </p:sp>
      <p:sp>
        <p:nvSpPr>
          <p:cNvPr id="3" name="TextBox 2">
            <a:extLst>
              <a:ext uri="{FF2B5EF4-FFF2-40B4-BE49-F238E27FC236}">
                <a16:creationId xmlns:a16="http://schemas.microsoft.com/office/drawing/2014/main" id="{7D9654F3-7A9C-BAB6-0979-67AABA524E96}"/>
              </a:ext>
            </a:extLst>
          </p:cNvPr>
          <p:cNvSpPr txBox="1"/>
          <p:nvPr/>
        </p:nvSpPr>
        <p:spPr>
          <a:xfrm>
            <a:off x="54430" y="63700"/>
            <a:ext cx="6291941" cy="707886"/>
          </a:xfrm>
          <a:prstGeom prst="rect">
            <a:avLst/>
          </a:prstGeom>
          <a:solidFill>
            <a:srgbClr val="000B29">
              <a:alpha val="70000"/>
            </a:srgbClr>
          </a:solidFill>
          <a:ln w="63500">
            <a:noFill/>
          </a:ln>
        </p:spPr>
        <p:txBody>
          <a:bodyPr wrap="square" rtlCol="0">
            <a:spAutoFit/>
          </a:bodyPr>
          <a:lstStyle/>
          <a:p>
            <a:pPr algn="ct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Defining the name </a:t>
            </a:r>
            <a:r>
              <a:rPr lang="en-US" sz="4000" b="1" i="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Yahweh</a:t>
            </a:r>
            <a:endPar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5479743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B4D72-C8FC-9AE7-86BA-032928C8FEB1}"/>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C89FFF5A-1872-86BA-9B0F-DFE7637361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D34A480-6F28-A9F0-85C6-696B286FC236}"/>
              </a:ext>
            </a:extLst>
          </p:cNvPr>
          <p:cNvSpPr txBox="1"/>
          <p:nvPr/>
        </p:nvSpPr>
        <p:spPr>
          <a:xfrm>
            <a:off x="628107" y="1761874"/>
            <a:ext cx="10935787" cy="4524315"/>
          </a:xfrm>
          <a:prstGeom prst="rect">
            <a:avLst/>
          </a:prstGeom>
          <a:solidFill>
            <a:srgbClr val="000B29">
              <a:alpha val="70000"/>
            </a:srgbClr>
          </a:solidFill>
          <a:ln w="63500">
            <a:noFill/>
          </a:ln>
        </p:spPr>
        <p:txBody>
          <a:bodyPr wrap="square" rtlCol="0">
            <a:spAutoFit/>
          </a:bodyPr>
          <a:lstStyle/>
          <a:p>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“The </a:t>
            </a: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L</a:t>
            </a:r>
            <a:r>
              <a:rPr lang="en-US" sz="32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ORD</a:t>
            </a: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passed before him and proclaimed, ‘The </a:t>
            </a: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L</a:t>
            </a:r>
            <a:r>
              <a:rPr lang="en-US" sz="32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ORD</a:t>
            </a: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the </a:t>
            </a: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L</a:t>
            </a:r>
            <a:r>
              <a:rPr lang="en-US" sz="32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ORD</a:t>
            </a: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a God merciful and gracious, slow to anger, and abounding in steadfast love and faithfulness, keeping steadfast love for thousands, forgiving iniquity and transgression and sin, but who will by no means clear the guilty, visiting the iniquity of the fathers on the children and the children's children, to the third and the fourth generation.’”                              Exodus 34:6-7</a:t>
            </a:r>
          </a:p>
        </p:txBody>
      </p:sp>
      <p:sp>
        <p:nvSpPr>
          <p:cNvPr id="4" name="Rectangle: Rounded Corners 3">
            <a:extLst>
              <a:ext uri="{FF2B5EF4-FFF2-40B4-BE49-F238E27FC236}">
                <a16:creationId xmlns:a16="http://schemas.microsoft.com/office/drawing/2014/main" id="{23F3DB38-E5EA-66BC-3FB5-61A05786877B}"/>
              </a:ext>
            </a:extLst>
          </p:cNvPr>
          <p:cNvSpPr/>
          <p:nvPr/>
        </p:nvSpPr>
        <p:spPr>
          <a:xfrm>
            <a:off x="7033478" y="417643"/>
            <a:ext cx="4530416" cy="1060138"/>
          </a:xfrm>
          <a:prstGeom prst="roundRect">
            <a:avLst/>
          </a:prstGeom>
          <a:solidFill>
            <a:srgbClr val="000B29"/>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40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L</a:t>
            </a: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ORD</a:t>
            </a:r>
            <a:r>
              <a:rPr lang="en-US" sz="40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 Yahweh</a:t>
            </a:r>
          </a:p>
        </p:txBody>
      </p:sp>
      <p:sp>
        <p:nvSpPr>
          <p:cNvPr id="5" name="TextBox 4">
            <a:extLst>
              <a:ext uri="{FF2B5EF4-FFF2-40B4-BE49-F238E27FC236}">
                <a16:creationId xmlns:a16="http://schemas.microsoft.com/office/drawing/2014/main" id="{35B4266F-9F87-F731-AB74-69E4CD690075}"/>
              </a:ext>
            </a:extLst>
          </p:cNvPr>
          <p:cNvSpPr txBox="1"/>
          <p:nvPr/>
        </p:nvSpPr>
        <p:spPr>
          <a:xfrm>
            <a:off x="54430" y="63700"/>
            <a:ext cx="6291941" cy="707886"/>
          </a:xfrm>
          <a:prstGeom prst="rect">
            <a:avLst/>
          </a:prstGeom>
          <a:solidFill>
            <a:srgbClr val="000B29">
              <a:alpha val="70000"/>
            </a:srgbClr>
          </a:solidFill>
          <a:ln w="63500">
            <a:noFill/>
          </a:ln>
        </p:spPr>
        <p:txBody>
          <a:bodyPr wrap="square" rtlCol="0">
            <a:spAutoFit/>
          </a:bodyPr>
          <a:lstStyle/>
          <a:p>
            <a:pPr algn="ct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Defining the name </a:t>
            </a:r>
            <a:r>
              <a:rPr lang="en-US" sz="4000" b="1" i="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Yahweh</a:t>
            </a:r>
            <a:endPar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661058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432DAD-96C2-13A5-E799-CE765B801217}"/>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88EF2872-FD95-CACA-1521-A52C179BC1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E3CE01B9-4F53-240C-EB9F-E7F29B89B57A}"/>
              </a:ext>
            </a:extLst>
          </p:cNvPr>
          <p:cNvSpPr txBox="1"/>
          <p:nvPr/>
        </p:nvSpPr>
        <p:spPr>
          <a:xfrm>
            <a:off x="628107" y="1761874"/>
            <a:ext cx="10935787" cy="4524315"/>
          </a:xfrm>
          <a:prstGeom prst="rect">
            <a:avLst/>
          </a:prstGeom>
          <a:solidFill>
            <a:srgbClr val="000B29">
              <a:alpha val="70000"/>
            </a:srgbClr>
          </a:solidFill>
          <a:ln w="63500">
            <a:noFill/>
          </a:ln>
        </p:spPr>
        <p:txBody>
          <a:bodyPr wrap="square" rtlCol="0">
            <a:spAutoFit/>
          </a:bodyPr>
          <a:lstStyle/>
          <a:p>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“The L</a:t>
            </a:r>
            <a:r>
              <a:rPr lang="en-US" sz="32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ORD</a:t>
            </a: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passed before him and proclaimed, ‘The L</a:t>
            </a:r>
            <a:r>
              <a:rPr lang="en-US" sz="32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ORD</a:t>
            </a: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the L</a:t>
            </a:r>
            <a:r>
              <a:rPr lang="en-US" sz="32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ORD</a:t>
            </a: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a God </a:t>
            </a: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merciful</a:t>
            </a: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and </a:t>
            </a: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gracious</a:t>
            </a: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a:t>
            </a: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slow to anger</a:t>
            </a: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and abounding in </a:t>
            </a: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steadfast love </a:t>
            </a: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and </a:t>
            </a: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faithfulness</a:t>
            </a: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a:t>
            </a: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keeping steadfast love </a:t>
            </a: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for thousands, </a:t>
            </a: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forgiving</a:t>
            </a: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iniquity and transgression and sin, but who will by no means clear the guilty, visiting the iniquity of the fathers on the children and the children's children, to the third and the fourth generation.’”                              Exodus 34:6-7</a:t>
            </a:r>
          </a:p>
        </p:txBody>
      </p:sp>
      <p:sp>
        <p:nvSpPr>
          <p:cNvPr id="4" name="TextBox 3">
            <a:extLst>
              <a:ext uri="{FF2B5EF4-FFF2-40B4-BE49-F238E27FC236}">
                <a16:creationId xmlns:a16="http://schemas.microsoft.com/office/drawing/2014/main" id="{FEA3DD63-D7B9-FC7C-0C22-8BEEE4D08459}"/>
              </a:ext>
            </a:extLst>
          </p:cNvPr>
          <p:cNvSpPr txBox="1"/>
          <p:nvPr/>
        </p:nvSpPr>
        <p:spPr>
          <a:xfrm>
            <a:off x="54430" y="63700"/>
            <a:ext cx="6291941" cy="707886"/>
          </a:xfrm>
          <a:prstGeom prst="rect">
            <a:avLst/>
          </a:prstGeom>
          <a:solidFill>
            <a:srgbClr val="000B29">
              <a:alpha val="70000"/>
            </a:srgbClr>
          </a:solidFill>
          <a:ln w="63500">
            <a:noFill/>
          </a:ln>
        </p:spPr>
        <p:txBody>
          <a:bodyPr wrap="square" rtlCol="0">
            <a:spAutoFit/>
          </a:bodyPr>
          <a:lstStyle/>
          <a:p>
            <a:pPr algn="ct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Defining the name </a:t>
            </a:r>
            <a:r>
              <a:rPr lang="en-US" sz="4000" b="1" i="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Yahweh</a:t>
            </a:r>
            <a:endPar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B65F4DB1-49D5-503B-7DA6-A5C23DC09838}"/>
              </a:ext>
            </a:extLst>
          </p:cNvPr>
          <p:cNvSpPr/>
          <p:nvPr/>
        </p:nvSpPr>
        <p:spPr>
          <a:xfrm>
            <a:off x="6542314" y="63700"/>
            <a:ext cx="5344886" cy="1414081"/>
          </a:xfrm>
          <a:prstGeom prst="roundRect">
            <a:avLst/>
          </a:prstGeom>
          <a:solidFill>
            <a:srgbClr val="000B29"/>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40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God is describing how he wants to be known!</a:t>
            </a:r>
          </a:p>
        </p:txBody>
      </p:sp>
    </p:spTree>
    <p:custDataLst>
      <p:tags r:id="rId1"/>
    </p:custDataLst>
    <p:extLst>
      <p:ext uri="{BB962C8B-B14F-4D97-AF65-F5344CB8AC3E}">
        <p14:creationId xmlns:p14="http://schemas.microsoft.com/office/powerpoint/2010/main" val="2380976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9B2F9B-CA74-DED6-21B1-AED623A8E73E}"/>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8FAB0548-87A5-FB4A-BC91-8114FA0A31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D4F9ED20-351D-1629-4CF8-3FDD23FB02F0}"/>
              </a:ext>
            </a:extLst>
          </p:cNvPr>
          <p:cNvSpPr txBox="1"/>
          <p:nvPr/>
        </p:nvSpPr>
        <p:spPr>
          <a:xfrm>
            <a:off x="628107" y="1761874"/>
            <a:ext cx="10935787" cy="4524315"/>
          </a:xfrm>
          <a:prstGeom prst="rect">
            <a:avLst/>
          </a:prstGeom>
          <a:solidFill>
            <a:srgbClr val="000B29">
              <a:alpha val="70000"/>
            </a:srgbClr>
          </a:solidFill>
          <a:ln w="63500">
            <a:noFill/>
          </a:ln>
        </p:spPr>
        <p:txBody>
          <a:bodyPr wrap="square" rtlCol="0">
            <a:spAutoFit/>
          </a:bodyPr>
          <a:lstStyle/>
          <a:p>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“The L</a:t>
            </a:r>
            <a:r>
              <a:rPr lang="en-US" sz="32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ORD</a:t>
            </a: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passed before him and proclaimed, ‘The L</a:t>
            </a:r>
            <a:r>
              <a:rPr lang="en-US" sz="32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ORD</a:t>
            </a: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the L</a:t>
            </a:r>
            <a:r>
              <a:rPr lang="en-US" sz="32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ORD</a:t>
            </a: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a God merciful and gracious, slow to anger, and abounding in steadfast love and faithfulness, keeping steadfast love for thousands, forgiving iniquity and transgression and sin, but </a:t>
            </a: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who will by no means clear the guilty, visiting the iniquity of the fathers on the children and the children's children, to the third and the fourth generation</a:t>
            </a: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Exodus 34:6-7</a:t>
            </a:r>
          </a:p>
        </p:txBody>
      </p:sp>
      <p:sp>
        <p:nvSpPr>
          <p:cNvPr id="4" name="TextBox 3">
            <a:extLst>
              <a:ext uri="{FF2B5EF4-FFF2-40B4-BE49-F238E27FC236}">
                <a16:creationId xmlns:a16="http://schemas.microsoft.com/office/drawing/2014/main" id="{96489DF3-AAF3-3AA0-3D31-2395315D9ADD}"/>
              </a:ext>
            </a:extLst>
          </p:cNvPr>
          <p:cNvSpPr txBox="1"/>
          <p:nvPr/>
        </p:nvSpPr>
        <p:spPr>
          <a:xfrm>
            <a:off x="54430" y="63700"/>
            <a:ext cx="6291941" cy="707886"/>
          </a:xfrm>
          <a:prstGeom prst="rect">
            <a:avLst/>
          </a:prstGeom>
          <a:solidFill>
            <a:srgbClr val="000B29">
              <a:alpha val="70000"/>
            </a:srgbClr>
          </a:solidFill>
          <a:ln w="63500">
            <a:noFill/>
          </a:ln>
        </p:spPr>
        <p:txBody>
          <a:bodyPr wrap="square" rtlCol="0">
            <a:spAutoFit/>
          </a:bodyPr>
          <a:lstStyle/>
          <a:p>
            <a:pPr algn="ct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Defining the name </a:t>
            </a:r>
            <a:r>
              <a:rPr lang="en-US" sz="4000" b="1" i="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Yahweh</a:t>
            </a:r>
            <a:endPar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endParaRPr>
          </a:p>
        </p:txBody>
      </p:sp>
      <p:sp>
        <p:nvSpPr>
          <p:cNvPr id="3" name="Rectangle: Rounded Corners 2">
            <a:extLst>
              <a:ext uri="{FF2B5EF4-FFF2-40B4-BE49-F238E27FC236}">
                <a16:creationId xmlns:a16="http://schemas.microsoft.com/office/drawing/2014/main" id="{B56870D6-7048-6165-2924-D2D0010A4C2E}"/>
              </a:ext>
            </a:extLst>
          </p:cNvPr>
          <p:cNvSpPr/>
          <p:nvPr/>
        </p:nvSpPr>
        <p:spPr>
          <a:xfrm>
            <a:off x="6542314" y="63700"/>
            <a:ext cx="5344886" cy="1414081"/>
          </a:xfrm>
          <a:prstGeom prst="roundRect">
            <a:avLst/>
          </a:prstGeom>
          <a:solidFill>
            <a:srgbClr val="000B29"/>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40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Merciful… but also just!</a:t>
            </a:r>
          </a:p>
        </p:txBody>
      </p:sp>
    </p:spTree>
    <p:custDataLst>
      <p:tags r:id="rId1"/>
    </p:custDataLst>
    <p:extLst>
      <p:ext uri="{BB962C8B-B14F-4D97-AF65-F5344CB8AC3E}">
        <p14:creationId xmlns:p14="http://schemas.microsoft.com/office/powerpoint/2010/main" val="1149118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F036A-68A2-A475-7776-52A76C317C69}"/>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82F0D06C-F5BE-71DD-30F1-EF3619F3402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968" b="10770"/>
          <a:stretch>
            <a:fillRect/>
          </a:stretch>
        </p:blipFill>
        <p:spPr bwMode="auto">
          <a:xfrm>
            <a:off x="0" y="0"/>
            <a:ext cx="12192000" cy="684876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FFC81074-A69D-A637-5810-FC55AF98EDFB}"/>
              </a:ext>
            </a:extLst>
          </p:cNvPr>
          <p:cNvSpPr txBox="1"/>
          <p:nvPr/>
        </p:nvSpPr>
        <p:spPr>
          <a:xfrm>
            <a:off x="272148" y="944881"/>
            <a:ext cx="11647704" cy="2785378"/>
          </a:xfrm>
          <a:prstGeom prst="rect">
            <a:avLst/>
          </a:prstGeom>
          <a:solidFill>
            <a:schemeClr val="bg1">
              <a:alpha val="50000"/>
            </a:schemeClr>
          </a:solidFill>
        </p:spPr>
        <p:txBody>
          <a:bodyPr wrap="square" rtlCol="0">
            <a:spAutoFit/>
          </a:bodyPr>
          <a:lstStyle/>
          <a:p>
            <a:pPr>
              <a:spcAft>
                <a:spcPts val="600"/>
              </a:spcAft>
            </a:pPr>
            <a:r>
              <a:rPr lang="en-US" sz="40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“I will give thanks to you, O L</a:t>
            </a:r>
            <a:r>
              <a:rPr lang="en-US" sz="36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ORD</a:t>
            </a:r>
            <a:r>
              <a:rPr lang="en-US" sz="40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 among the peoples; </a:t>
            </a:r>
          </a:p>
          <a:p>
            <a:pPr>
              <a:spcAft>
                <a:spcPts val="600"/>
              </a:spcAft>
            </a:pPr>
            <a:r>
              <a:rPr lang="en-US" sz="40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       I will sing praises to you among the nations. </a:t>
            </a:r>
          </a:p>
          <a:p>
            <a:pPr>
              <a:spcAft>
                <a:spcPts val="600"/>
              </a:spcAft>
            </a:pPr>
            <a:r>
              <a:rPr lang="en-US" sz="40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For your steadfast love is great to the heavens, </a:t>
            </a:r>
          </a:p>
          <a:p>
            <a:pPr>
              <a:spcAft>
                <a:spcPts val="600"/>
              </a:spcAft>
            </a:pPr>
            <a:r>
              <a:rPr lang="en-US" sz="40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       your faithfulness to the clouds.”        Psalm 57:9-10</a:t>
            </a:r>
          </a:p>
        </p:txBody>
      </p:sp>
      <p:sp>
        <p:nvSpPr>
          <p:cNvPr id="4" name="Rectangle: Rounded Corners 3">
            <a:extLst>
              <a:ext uri="{FF2B5EF4-FFF2-40B4-BE49-F238E27FC236}">
                <a16:creationId xmlns:a16="http://schemas.microsoft.com/office/drawing/2014/main" id="{1749BE38-4DC9-B55B-6096-44C2365681C4}"/>
              </a:ext>
            </a:extLst>
          </p:cNvPr>
          <p:cNvSpPr/>
          <p:nvPr/>
        </p:nvSpPr>
        <p:spPr>
          <a:xfrm>
            <a:off x="1960081" y="3999042"/>
            <a:ext cx="8271838" cy="1628871"/>
          </a:xfrm>
          <a:prstGeom prst="roundRect">
            <a:avLst/>
          </a:prstGeom>
          <a:solidFill>
            <a:srgbClr val="000B29"/>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40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What’s the Reason for Praise?</a:t>
            </a:r>
          </a:p>
          <a:p>
            <a:pPr algn="ctr">
              <a:spcAft>
                <a:spcPts val="600"/>
              </a:spcAft>
            </a:pPr>
            <a:r>
              <a:rPr lang="en-US" sz="40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God’s steadfast love, his faithfulness</a:t>
            </a:r>
          </a:p>
        </p:txBody>
      </p:sp>
      <p:sp>
        <p:nvSpPr>
          <p:cNvPr id="5" name="Rectangle: Rounded Corners 4">
            <a:extLst>
              <a:ext uri="{FF2B5EF4-FFF2-40B4-BE49-F238E27FC236}">
                <a16:creationId xmlns:a16="http://schemas.microsoft.com/office/drawing/2014/main" id="{56A8EA0D-0F1B-2F6F-3B84-5D1796B9DFC9}"/>
              </a:ext>
            </a:extLst>
          </p:cNvPr>
          <p:cNvSpPr/>
          <p:nvPr/>
        </p:nvSpPr>
        <p:spPr>
          <a:xfrm>
            <a:off x="2188028" y="2412943"/>
            <a:ext cx="3058885" cy="547970"/>
          </a:xfrm>
          <a:prstGeom prst="roundRect">
            <a:avLst/>
          </a:prstGeom>
          <a:no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94384828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500"/>
                            </p:stCondLst>
                            <p:childTnLst>
                              <p:par>
                                <p:cTn id="21" presetID="16" presetClass="entr" presetSubtype="21" fill="hold" nodeType="after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Effect transition="in" filter="barn(inVertical)">
                                      <p:cBhvr>
                                        <p:cTn id="23"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C2A35-B0F1-9C00-CEE8-8172B6096640}"/>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8962B595-B78A-3BC4-2888-3ABEEA1AEE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75DC519-82AB-AD2D-C61F-CFBFE8717006}"/>
              </a:ext>
            </a:extLst>
          </p:cNvPr>
          <p:cNvSpPr txBox="1"/>
          <p:nvPr/>
        </p:nvSpPr>
        <p:spPr>
          <a:xfrm>
            <a:off x="628107" y="1761874"/>
            <a:ext cx="10935787" cy="4524315"/>
          </a:xfrm>
          <a:prstGeom prst="rect">
            <a:avLst/>
          </a:prstGeom>
          <a:solidFill>
            <a:srgbClr val="000B29">
              <a:alpha val="70000"/>
            </a:srgbClr>
          </a:solidFill>
          <a:ln w="63500">
            <a:noFill/>
          </a:ln>
        </p:spPr>
        <p:txBody>
          <a:bodyPr wrap="square" rtlCol="0">
            <a:spAutoFit/>
          </a:bodyPr>
          <a:lstStyle/>
          <a:p>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“The L</a:t>
            </a:r>
            <a:r>
              <a:rPr lang="en-US" sz="32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ORD</a:t>
            </a: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passed before him and proclaimed, ‘The L</a:t>
            </a:r>
            <a:r>
              <a:rPr lang="en-US" sz="32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ORD</a:t>
            </a: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the L</a:t>
            </a:r>
            <a:r>
              <a:rPr lang="en-US" sz="32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ORD</a:t>
            </a: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a God merciful and gracious, slow to anger, and </a:t>
            </a: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abounding in steadfast love </a:t>
            </a: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and faithfulness, </a:t>
            </a: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keeping steadfast love </a:t>
            </a: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for thousands, forgiving iniquity and transgression and sin, but who will by no means clear the guilty, visiting the iniquity of the fathers on the children and the children's children, to the third and the fourth generation.’”                              Exodus 34:6-7</a:t>
            </a:r>
          </a:p>
        </p:txBody>
      </p:sp>
      <p:sp>
        <p:nvSpPr>
          <p:cNvPr id="5" name="Rectangle: Rounded Corners 4">
            <a:extLst>
              <a:ext uri="{FF2B5EF4-FFF2-40B4-BE49-F238E27FC236}">
                <a16:creationId xmlns:a16="http://schemas.microsoft.com/office/drawing/2014/main" id="{AF9C7B50-0047-F5E4-9B34-47BE93412710}"/>
              </a:ext>
            </a:extLst>
          </p:cNvPr>
          <p:cNvSpPr/>
          <p:nvPr/>
        </p:nvSpPr>
        <p:spPr>
          <a:xfrm>
            <a:off x="5323115" y="2940296"/>
            <a:ext cx="2786742" cy="511629"/>
          </a:xfrm>
          <a:prstGeom prst="roundRect">
            <a:avLst/>
          </a:prstGeom>
          <a:no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DE43A84D-D165-F0C1-1253-58E73F4E5E28}"/>
              </a:ext>
            </a:extLst>
          </p:cNvPr>
          <p:cNvSpPr/>
          <p:nvPr/>
        </p:nvSpPr>
        <p:spPr>
          <a:xfrm>
            <a:off x="2242458" y="3490630"/>
            <a:ext cx="2786742" cy="511629"/>
          </a:xfrm>
          <a:prstGeom prst="roundRect">
            <a:avLst/>
          </a:prstGeom>
          <a:no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865ED23-E619-F04B-465A-2736BBB421ED}"/>
              </a:ext>
            </a:extLst>
          </p:cNvPr>
          <p:cNvSpPr/>
          <p:nvPr/>
        </p:nvSpPr>
        <p:spPr>
          <a:xfrm>
            <a:off x="6740869" y="326571"/>
            <a:ext cx="4991319" cy="1224643"/>
          </a:xfrm>
          <a:prstGeom prst="roundRect">
            <a:avLst/>
          </a:prstGeom>
          <a:solidFill>
            <a:srgbClr val="000B29"/>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i="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Khesed</a:t>
            </a:r>
          </a:p>
          <a:p>
            <a:pPr algn="ctr">
              <a:spcAft>
                <a:spcPts val="600"/>
              </a:spcAft>
            </a:pP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(Strong’s # H2617)</a:t>
            </a:r>
          </a:p>
        </p:txBody>
      </p:sp>
      <p:sp>
        <p:nvSpPr>
          <p:cNvPr id="4" name="TextBox 3">
            <a:extLst>
              <a:ext uri="{FF2B5EF4-FFF2-40B4-BE49-F238E27FC236}">
                <a16:creationId xmlns:a16="http://schemas.microsoft.com/office/drawing/2014/main" id="{DF267F3B-FBCD-D654-3F3C-D37DAE61D79E}"/>
              </a:ext>
            </a:extLst>
          </p:cNvPr>
          <p:cNvSpPr txBox="1"/>
          <p:nvPr/>
        </p:nvSpPr>
        <p:spPr>
          <a:xfrm>
            <a:off x="54430" y="63700"/>
            <a:ext cx="6291941" cy="707886"/>
          </a:xfrm>
          <a:prstGeom prst="rect">
            <a:avLst/>
          </a:prstGeom>
          <a:solidFill>
            <a:srgbClr val="000B29">
              <a:alpha val="70000"/>
            </a:srgbClr>
          </a:solidFill>
          <a:ln w="63500">
            <a:noFill/>
          </a:ln>
        </p:spPr>
        <p:txBody>
          <a:bodyPr wrap="square" rtlCol="0">
            <a:spAutoFit/>
          </a:bodyPr>
          <a:lstStyle/>
          <a:p>
            <a:pPr algn="ct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Defining the name </a:t>
            </a:r>
            <a:r>
              <a:rPr lang="en-US" sz="4000" b="1" i="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Yahweh</a:t>
            </a:r>
            <a:endPar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231401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59114-D4DC-193D-7395-92FE60972C7E}"/>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A5A3BA24-D3C1-DCE1-E67D-B3588AA503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040283D-DF2D-859B-153E-4B4C1C551476}"/>
              </a:ext>
            </a:extLst>
          </p:cNvPr>
          <p:cNvSpPr txBox="1"/>
          <p:nvPr/>
        </p:nvSpPr>
        <p:spPr>
          <a:xfrm>
            <a:off x="6096001" y="1249286"/>
            <a:ext cx="5741126" cy="5170646"/>
          </a:xfrm>
          <a:prstGeom prst="rect">
            <a:avLst/>
          </a:prstGeom>
          <a:solidFill>
            <a:srgbClr val="000B29">
              <a:alpha val="70000"/>
            </a:srgbClr>
          </a:solidFill>
          <a:ln w="63500">
            <a:noFill/>
          </a:ln>
        </p:spPr>
        <p:txBody>
          <a:bodyPr wrap="square" rtlCol="0">
            <a:spAutoFit/>
          </a:bodyPr>
          <a:lstStyle/>
          <a:p>
            <a:pPr algn="ctr">
              <a:spcAft>
                <a:spcPts val="1200"/>
              </a:spcAft>
            </a:pP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Translations of </a:t>
            </a:r>
            <a:r>
              <a:rPr lang="en-US" sz="4000" b="1" i="1" dirty="0" err="1">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Khesed</a:t>
            </a: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in Exodus 34:6-7…</a:t>
            </a:r>
          </a:p>
          <a:p>
            <a:pPr marL="571500" indent="-571500">
              <a:buFont typeface="Arial" panose="020B0604020202020204" pitchFamily="34" charset="0"/>
              <a:buChar char="•"/>
            </a:pP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ESV: Steadfast love</a:t>
            </a:r>
          </a:p>
          <a:p>
            <a:pPr marL="571500" indent="-571500">
              <a:buFont typeface="Arial" panose="020B0604020202020204" pitchFamily="34" charset="0"/>
              <a:buChar char="•"/>
            </a:pP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KJV: Goodness / Mercy</a:t>
            </a:r>
          </a:p>
          <a:p>
            <a:pPr marL="571500" indent="-571500">
              <a:buFont typeface="Arial" panose="020B0604020202020204" pitchFamily="34" charset="0"/>
              <a:buChar char="•"/>
            </a:pPr>
            <a:r>
              <a:rPr lang="en-US" sz="4000" b="1" dirty="0" err="1">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NASB</a:t>
            </a: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Lovingkindness or Faithfulness</a:t>
            </a:r>
          </a:p>
          <a:p>
            <a:pPr marL="571500" indent="-571500">
              <a:buFont typeface="Arial" panose="020B0604020202020204" pitchFamily="34" charset="0"/>
              <a:buChar char="•"/>
            </a:pP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NIV: Love</a:t>
            </a:r>
          </a:p>
          <a:p>
            <a:pPr marL="571500" indent="-571500">
              <a:buFont typeface="Arial" panose="020B0604020202020204" pitchFamily="34" charset="0"/>
              <a:buChar char="•"/>
            </a:pP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NLT: Unfailing love</a:t>
            </a:r>
          </a:p>
        </p:txBody>
      </p:sp>
      <p:sp>
        <p:nvSpPr>
          <p:cNvPr id="3" name="Rectangle: Rounded Corners 2">
            <a:extLst>
              <a:ext uri="{FF2B5EF4-FFF2-40B4-BE49-F238E27FC236}">
                <a16:creationId xmlns:a16="http://schemas.microsoft.com/office/drawing/2014/main" id="{D60CB064-DB53-0337-0072-355A299B4CF2}"/>
              </a:ext>
            </a:extLst>
          </p:cNvPr>
          <p:cNvSpPr/>
          <p:nvPr/>
        </p:nvSpPr>
        <p:spPr>
          <a:xfrm>
            <a:off x="446314" y="5181600"/>
            <a:ext cx="4991319" cy="1340553"/>
          </a:xfrm>
          <a:prstGeom prst="roundRect">
            <a:avLst/>
          </a:prstGeom>
          <a:solidFill>
            <a:srgbClr val="000B29"/>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4000" b="1" i="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Khesed</a:t>
            </a:r>
          </a:p>
          <a:p>
            <a:pPr algn="ctr">
              <a:spcAft>
                <a:spcPts val="600"/>
              </a:spcAft>
            </a:pPr>
            <a:r>
              <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(Strong’s # H2617)</a:t>
            </a:r>
          </a:p>
        </p:txBody>
      </p:sp>
      <p:sp>
        <p:nvSpPr>
          <p:cNvPr id="4" name="TextBox 3">
            <a:extLst>
              <a:ext uri="{FF2B5EF4-FFF2-40B4-BE49-F238E27FC236}">
                <a16:creationId xmlns:a16="http://schemas.microsoft.com/office/drawing/2014/main" id="{EB2153FB-9C7D-6390-9E37-03388E0463F5}"/>
              </a:ext>
            </a:extLst>
          </p:cNvPr>
          <p:cNvSpPr txBox="1"/>
          <p:nvPr/>
        </p:nvSpPr>
        <p:spPr>
          <a:xfrm>
            <a:off x="54430" y="63700"/>
            <a:ext cx="6291941" cy="707886"/>
          </a:xfrm>
          <a:prstGeom prst="rect">
            <a:avLst/>
          </a:prstGeom>
          <a:solidFill>
            <a:srgbClr val="000B29">
              <a:alpha val="70000"/>
            </a:srgbClr>
          </a:solidFill>
          <a:ln w="63500">
            <a:noFill/>
          </a:ln>
        </p:spPr>
        <p:txBody>
          <a:bodyPr wrap="square" rtlCol="0">
            <a:spAutoFit/>
          </a:bodyPr>
          <a:lstStyle/>
          <a:p>
            <a:pPr algn="ct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Defining the name </a:t>
            </a:r>
            <a:r>
              <a:rPr lang="en-US" sz="4000" b="1" i="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Yahweh</a:t>
            </a:r>
            <a:endPar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984355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6FBA85-6B9A-AF3A-46B0-4F97CFA19311}"/>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E484051D-58D2-94A1-4F51-D2C54DC0DF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E460FCF-2C66-5D64-A5BF-4F0CA5822516}"/>
              </a:ext>
            </a:extLst>
          </p:cNvPr>
          <p:cNvSpPr txBox="1"/>
          <p:nvPr/>
        </p:nvSpPr>
        <p:spPr>
          <a:xfrm>
            <a:off x="163286" y="1031568"/>
            <a:ext cx="11865428" cy="5740033"/>
          </a:xfrm>
          <a:prstGeom prst="rect">
            <a:avLst/>
          </a:prstGeom>
          <a:solidFill>
            <a:srgbClr val="000B29">
              <a:alpha val="70000"/>
            </a:srgbClr>
          </a:solidFill>
          <a:ln w="63500">
            <a:noFill/>
          </a:ln>
        </p:spPr>
        <p:txBody>
          <a:bodyPr wrap="square" rtlCol="0">
            <a:spAutoFit/>
          </a:bodyPr>
          <a:lstStyle/>
          <a:p>
            <a:pPr>
              <a:spcAft>
                <a:spcPts val="1200"/>
              </a:spcAft>
            </a:pPr>
            <a:r>
              <a:rPr lang="en-US" sz="38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What did God want to communicate about the name </a:t>
            </a:r>
            <a:r>
              <a:rPr lang="en-US" sz="3800" b="1" i="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Yahweh</a:t>
            </a:r>
            <a:r>
              <a:rPr lang="en-US" sz="38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t>
            </a:r>
          </a:p>
          <a:p>
            <a:pPr marL="571500" indent="-571500">
              <a:spcAft>
                <a:spcPts val="600"/>
              </a:spcAft>
              <a:buFont typeface="Arial" panose="020B0604020202020204" pitchFamily="34" charset="0"/>
              <a:buChar char="•"/>
            </a:pPr>
            <a:r>
              <a:rPr lang="en-US" sz="38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He defined himself based on how he related to people (not his power, abilities, wisdom, etc.)</a:t>
            </a:r>
          </a:p>
          <a:p>
            <a:pPr marL="571500" indent="-571500">
              <a:spcAft>
                <a:spcPts val="600"/>
              </a:spcAft>
              <a:buFont typeface="Arial" panose="020B0604020202020204" pitchFamily="34" charset="0"/>
              <a:buChar char="•"/>
            </a:pPr>
            <a:r>
              <a:rPr lang="en-US" sz="38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Defining Characteristics:  </a:t>
            </a:r>
          </a:p>
          <a:p>
            <a:pPr marL="1097280" indent="-457200">
              <a:spcAft>
                <a:spcPts val="600"/>
              </a:spcAft>
              <a:buFont typeface="Arial" panose="020B0604020202020204" pitchFamily="34" charset="0"/>
              <a:buChar char="•"/>
            </a:pPr>
            <a:r>
              <a:rPr lang="en-US" sz="38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God is </a:t>
            </a:r>
            <a:r>
              <a:rPr lang="en-US" sz="38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abounding</a:t>
            </a:r>
            <a:r>
              <a:rPr lang="en-US" sz="38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in love that is loyal, steadfast, unfailing</a:t>
            </a:r>
          </a:p>
          <a:p>
            <a:pPr marL="1097280" indent="-457200">
              <a:spcAft>
                <a:spcPts val="1200"/>
              </a:spcAft>
              <a:buFont typeface="Arial" panose="020B0604020202020204" pitchFamily="34" charset="0"/>
              <a:buChar char="•"/>
            </a:pPr>
            <a:r>
              <a:rPr lang="en-US" sz="38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God </a:t>
            </a:r>
            <a:r>
              <a:rPr lang="en-US" sz="38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keeps</a:t>
            </a:r>
            <a:r>
              <a:rPr lang="en-US" sz="38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this love – it endures in any circumstance because it is an essential part of who he is</a:t>
            </a:r>
          </a:p>
        </p:txBody>
      </p:sp>
      <p:sp>
        <p:nvSpPr>
          <p:cNvPr id="4" name="TextBox 3">
            <a:extLst>
              <a:ext uri="{FF2B5EF4-FFF2-40B4-BE49-F238E27FC236}">
                <a16:creationId xmlns:a16="http://schemas.microsoft.com/office/drawing/2014/main" id="{EA15ED35-3065-3A4A-652B-84BA320AE5B8}"/>
              </a:ext>
            </a:extLst>
          </p:cNvPr>
          <p:cNvSpPr txBox="1"/>
          <p:nvPr/>
        </p:nvSpPr>
        <p:spPr>
          <a:xfrm>
            <a:off x="54430" y="63700"/>
            <a:ext cx="6291941" cy="707886"/>
          </a:xfrm>
          <a:prstGeom prst="rect">
            <a:avLst/>
          </a:prstGeom>
          <a:solidFill>
            <a:srgbClr val="000B29">
              <a:alpha val="70000"/>
            </a:srgbClr>
          </a:solidFill>
          <a:ln w="63500">
            <a:noFill/>
          </a:ln>
        </p:spPr>
        <p:txBody>
          <a:bodyPr wrap="square" rtlCol="0">
            <a:spAutoFit/>
          </a:bodyPr>
          <a:lstStyle/>
          <a:p>
            <a:pPr algn="ct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Defining the name </a:t>
            </a:r>
            <a:r>
              <a:rPr lang="en-US" sz="4000" b="1" i="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Yahweh</a:t>
            </a:r>
            <a:endPar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886264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2591A-C8CB-F406-9E67-162536768399}"/>
            </a:ext>
          </a:extLst>
        </p:cNvPr>
        <p:cNvGrpSpPr/>
        <p:nvPr/>
      </p:nvGrpSpPr>
      <p:grpSpPr>
        <a:xfrm>
          <a:off x="0" y="0"/>
          <a:ext cx="0" cy="0"/>
          <a:chOff x="0" y="0"/>
          <a:chExt cx="0" cy="0"/>
        </a:xfrm>
      </p:grpSpPr>
      <p:pic>
        <p:nvPicPr>
          <p:cNvPr id="6" name="Picture 2">
            <a:extLst>
              <a:ext uri="{FF2B5EF4-FFF2-40B4-BE49-F238E27FC236}">
                <a16:creationId xmlns:a16="http://schemas.microsoft.com/office/drawing/2014/main" id="{BA68EF9C-0672-7858-9906-27B2F04CB84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968" b="10770"/>
          <a:stretch>
            <a:fillRect/>
          </a:stretch>
        </p:blipFill>
        <p:spPr bwMode="auto">
          <a:xfrm>
            <a:off x="0" y="0"/>
            <a:ext cx="12192000" cy="684876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AEAD826-C046-2DB5-246D-5F0BA552E1FE}"/>
              </a:ext>
            </a:extLst>
          </p:cNvPr>
          <p:cNvSpPr txBox="1"/>
          <p:nvPr/>
        </p:nvSpPr>
        <p:spPr>
          <a:xfrm>
            <a:off x="609600" y="862148"/>
            <a:ext cx="10972800" cy="4401205"/>
          </a:xfrm>
          <a:prstGeom prst="rect">
            <a:avLst/>
          </a:prstGeom>
          <a:solidFill>
            <a:schemeClr val="bg1">
              <a:alpha val="50000"/>
            </a:schemeClr>
          </a:solidFill>
        </p:spPr>
        <p:txBody>
          <a:bodyPr wrap="square" rtlCol="0">
            <a:spAutoFit/>
          </a:bodyPr>
          <a:lstStyle/>
          <a:p>
            <a:pPr algn="ctr">
              <a:spcAft>
                <a:spcPts val="1200"/>
              </a:spcAft>
            </a:pPr>
            <a:r>
              <a:rPr lang="en-US" sz="48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Our Story – Exodus 34:5-9</a:t>
            </a:r>
            <a:endParaRPr lang="en-US" sz="4800" b="1" i="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endParaRPr>
          </a:p>
          <a:p>
            <a:pPr marL="731520" indent="-731520">
              <a:spcAft>
                <a:spcPts val="1200"/>
              </a:spcAft>
              <a:buFont typeface="+mj-lt"/>
              <a:buAutoNum type="arabicPeriod"/>
            </a:pPr>
            <a:r>
              <a:rPr lang="en-US" sz="48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The Context</a:t>
            </a:r>
          </a:p>
          <a:p>
            <a:pPr marL="731520" indent="-731520">
              <a:spcAft>
                <a:spcPts val="1200"/>
              </a:spcAft>
              <a:buFont typeface="+mj-lt"/>
              <a:buAutoNum type="arabicPeriod"/>
            </a:pPr>
            <a:r>
              <a:rPr lang="en-US" sz="48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Defining the name </a:t>
            </a:r>
            <a:r>
              <a:rPr lang="en-US" sz="4800" b="1" i="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Yahweh</a:t>
            </a:r>
            <a:r>
              <a:rPr lang="en-US" sz="48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 (5-7)</a:t>
            </a:r>
          </a:p>
          <a:p>
            <a:pPr marL="731520" indent="-731520">
              <a:spcAft>
                <a:spcPts val="1200"/>
              </a:spcAft>
              <a:buFont typeface="+mj-lt"/>
              <a:buAutoNum type="arabicPeriod"/>
            </a:pPr>
            <a:r>
              <a:rPr lang="en-US" sz="4800" b="1" dirty="0">
                <a:solidFill>
                  <a:srgbClr val="FFFF00"/>
                </a:solidFill>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Moses’ Response to God’s </a:t>
            </a:r>
            <a:r>
              <a:rPr lang="en-US" sz="4800" b="1" i="1" dirty="0" err="1">
                <a:solidFill>
                  <a:srgbClr val="FFFF00"/>
                </a:solidFill>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Khesed</a:t>
            </a:r>
            <a:r>
              <a:rPr lang="en-US" sz="4800" b="1" dirty="0">
                <a:solidFill>
                  <a:srgbClr val="FFFF00"/>
                </a:solidFill>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 (8-9)</a:t>
            </a:r>
          </a:p>
          <a:p>
            <a:pPr marL="731520" indent="-731520">
              <a:buFont typeface="+mj-lt"/>
              <a:buAutoNum type="arabicPeriod"/>
            </a:pPr>
            <a:r>
              <a:rPr lang="en-US" sz="48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Applying this to Us!</a:t>
            </a:r>
          </a:p>
        </p:txBody>
      </p:sp>
    </p:spTree>
    <p:custDataLst>
      <p:tags r:id="rId1"/>
    </p:custDataLst>
    <p:extLst>
      <p:ext uri="{BB962C8B-B14F-4D97-AF65-F5344CB8AC3E}">
        <p14:creationId xmlns:p14="http://schemas.microsoft.com/office/powerpoint/2010/main" val="145344426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6B6691-F805-C32E-F7D7-B5DD329E2F90}"/>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6311E644-048D-F3E7-B458-073C8CD158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49B6B74-A61E-CE0C-B0C1-2D48E00988C7}"/>
              </a:ext>
            </a:extLst>
          </p:cNvPr>
          <p:cNvSpPr txBox="1"/>
          <p:nvPr/>
        </p:nvSpPr>
        <p:spPr>
          <a:xfrm>
            <a:off x="628106" y="3307648"/>
            <a:ext cx="10935787" cy="3416320"/>
          </a:xfrm>
          <a:prstGeom prst="rect">
            <a:avLst/>
          </a:prstGeom>
          <a:solidFill>
            <a:srgbClr val="000B29">
              <a:alpha val="70000"/>
            </a:srgbClr>
          </a:solidFill>
          <a:ln w="63500">
            <a:noFill/>
          </a:ln>
        </p:spPr>
        <p:txBody>
          <a:bodyPr wrap="square" rtlCol="0">
            <a:spAutoFit/>
          </a:bodyPr>
          <a:lstStyle/>
          <a:p>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“And </a:t>
            </a: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Moses quickly bowed his head toward the earth and worshiped</a:t>
            </a: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And he said, ‘If now I have found favor in your sight, O L</a:t>
            </a:r>
            <a:r>
              <a:rPr lang="en-US" sz="32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ORD</a:t>
            </a: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please let the L</a:t>
            </a:r>
            <a:r>
              <a:rPr lang="en-US" sz="32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ORD</a:t>
            </a: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go in the midst of us, for it is a stiff-necked people, and pardon our iniquity and our sin, and take us for your inheritance.’”  </a:t>
            </a:r>
          </a:p>
          <a:p>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Exodus 34:8-9</a:t>
            </a:r>
          </a:p>
        </p:txBody>
      </p:sp>
      <p:sp>
        <p:nvSpPr>
          <p:cNvPr id="4" name="TextBox 3">
            <a:extLst>
              <a:ext uri="{FF2B5EF4-FFF2-40B4-BE49-F238E27FC236}">
                <a16:creationId xmlns:a16="http://schemas.microsoft.com/office/drawing/2014/main" id="{DE34D277-7900-4627-8B60-69483D50AD05}"/>
              </a:ext>
            </a:extLst>
          </p:cNvPr>
          <p:cNvSpPr txBox="1"/>
          <p:nvPr/>
        </p:nvSpPr>
        <p:spPr>
          <a:xfrm>
            <a:off x="54430" y="63700"/>
            <a:ext cx="7500256" cy="707886"/>
          </a:xfrm>
          <a:prstGeom prst="rect">
            <a:avLst/>
          </a:prstGeom>
          <a:solidFill>
            <a:srgbClr val="000B29">
              <a:alpha val="70000"/>
            </a:srgbClr>
          </a:solidFill>
          <a:ln w="63500">
            <a:noFill/>
          </a:ln>
        </p:spPr>
        <p:txBody>
          <a:bodyPr wrap="square" rtlCol="0">
            <a:spAutoFit/>
          </a:bodyPr>
          <a:lstStyle/>
          <a:p>
            <a:pPr algn="ct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Moses’ Response to God’s </a:t>
            </a:r>
            <a:r>
              <a:rPr lang="en-US" sz="4000" b="1" i="1" dirty="0" err="1">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Khesed</a:t>
            </a:r>
            <a:endParaRPr lang="en-US" sz="4000" b="1" i="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endParaRPr>
          </a:p>
        </p:txBody>
      </p:sp>
      <p:sp>
        <p:nvSpPr>
          <p:cNvPr id="3" name="Rectangle: Rounded Corners 2">
            <a:extLst>
              <a:ext uri="{FF2B5EF4-FFF2-40B4-BE49-F238E27FC236}">
                <a16:creationId xmlns:a16="http://schemas.microsoft.com/office/drawing/2014/main" id="{C9FF64D6-219F-3CA8-6FFD-B768BDF9CB83}"/>
              </a:ext>
            </a:extLst>
          </p:cNvPr>
          <p:cNvSpPr/>
          <p:nvPr/>
        </p:nvSpPr>
        <p:spPr>
          <a:xfrm>
            <a:off x="5740036" y="1191180"/>
            <a:ext cx="5823857" cy="827314"/>
          </a:xfrm>
          <a:prstGeom prst="roundRect">
            <a:avLst/>
          </a:prstGeom>
          <a:solidFill>
            <a:srgbClr val="000B29"/>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Worship is his first response</a:t>
            </a:r>
          </a:p>
          <a:p>
            <a:endPar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76365579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16F7B-AE7E-FFF1-7783-6C04F5055CA8}"/>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C585203F-34CB-5988-E0D7-50F0AC8D7F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C1B57BB-DE47-E99D-03DB-5E611C1315FA}"/>
              </a:ext>
            </a:extLst>
          </p:cNvPr>
          <p:cNvSpPr txBox="1"/>
          <p:nvPr/>
        </p:nvSpPr>
        <p:spPr>
          <a:xfrm>
            <a:off x="628106" y="3307648"/>
            <a:ext cx="10935787" cy="3416320"/>
          </a:xfrm>
          <a:prstGeom prst="rect">
            <a:avLst/>
          </a:prstGeom>
          <a:solidFill>
            <a:srgbClr val="000B29">
              <a:alpha val="70000"/>
            </a:srgbClr>
          </a:solidFill>
          <a:ln w="63500">
            <a:noFill/>
          </a:ln>
        </p:spPr>
        <p:txBody>
          <a:bodyPr wrap="square" rtlCol="0">
            <a:spAutoFit/>
          </a:bodyPr>
          <a:lstStyle/>
          <a:p>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“And Moses quickly bowed his head toward the earth and worshiped. And he said, ‘If now I have found favor in your sight, </a:t>
            </a: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 L</a:t>
            </a:r>
            <a:r>
              <a:rPr lang="en-US" sz="32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ORD</a:t>
            </a: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please let the L</a:t>
            </a:r>
            <a:r>
              <a:rPr lang="en-US" sz="32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ORD</a:t>
            </a: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go in the midst of us, for it is a stiff-necked people, and pardon our iniquity and our sin, and take us for your inheritance</a:t>
            </a: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a:t>
            </a:r>
          </a:p>
          <a:p>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Exodus 34:8-9</a:t>
            </a:r>
          </a:p>
        </p:txBody>
      </p:sp>
      <p:sp>
        <p:nvSpPr>
          <p:cNvPr id="4" name="TextBox 3">
            <a:extLst>
              <a:ext uri="{FF2B5EF4-FFF2-40B4-BE49-F238E27FC236}">
                <a16:creationId xmlns:a16="http://schemas.microsoft.com/office/drawing/2014/main" id="{721E79FF-58FA-38AB-A132-53D29B11CCAB}"/>
              </a:ext>
            </a:extLst>
          </p:cNvPr>
          <p:cNvSpPr txBox="1"/>
          <p:nvPr/>
        </p:nvSpPr>
        <p:spPr>
          <a:xfrm>
            <a:off x="54430" y="63700"/>
            <a:ext cx="7500256" cy="707886"/>
          </a:xfrm>
          <a:prstGeom prst="rect">
            <a:avLst/>
          </a:prstGeom>
          <a:solidFill>
            <a:srgbClr val="000B29">
              <a:alpha val="70000"/>
            </a:srgbClr>
          </a:solidFill>
          <a:ln w="63500">
            <a:noFill/>
          </a:ln>
        </p:spPr>
        <p:txBody>
          <a:bodyPr wrap="square" rtlCol="0">
            <a:spAutoFit/>
          </a:bodyPr>
          <a:lstStyle/>
          <a:p>
            <a:pPr algn="ctr"/>
            <a:r>
              <a:rPr lang="en-US" sz="40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Moses’ Response to God’s </a:t>
            </a:r>
            <a:r>
              <a:rPr lang="en-US" sz="4000" b="1" i="1" dirty="0" err="1">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Khesed</a:t>
            </a:r>
            <a:endParaRPr lang="en-US" sz="4000" b="1" i="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endParaRPr>
          </a:p>
        </p:txBody>
      </p:sp>
      <p:sp>
        <p:nvSpPr>
          <p:cNvPr id="9" name="Rectangle: Rounded Corners 8">
            <a:extLst>
              <a:ext uri="{FF2B5EF4-FFF2-40B4-BE49-F238E27FC236}">
                <a16:creationId xmlns:a16="http://schemas.microsoft.com/office/drawing/2014/main" id="{7F886F5F-340A-0CF8-FB1B-9E2051E437DE}"/>
              </a:ext>
            </a:extLst>
          </p:cNvPr>
          <p:cNvSpPr/>
          <p:nvPr/>
        </p:nvSpPr>
        <p:spPr>
          <a:xfrm>
            <a:off x="749482" y="817290"/>
            <a:ext cx="10693036" cy="2435928"/>
          </a:xfrm>
          <a:prstGeom prst="roundRect">
            <a:avLst/>
          </a:prstGeom>
          <a:solidFill>
            <a:srgbClr val="000B29"/>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r>
              <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Moses has the </a:t>
            </a: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confidence</a:t>
            </a:r>
            <a:r>
              <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to finalize the question of</a:t>
            </a:r>
          </a:p>
          <a:p>
            <a:r>
              <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God’s presence going with them!</a:t>
            </a:r>
          </a:p>
          <a:p>
            <a:r>
              <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He now uses the </a:t>
            </a: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truth of God’s </a:t>
            </a:r>
            <a:r>
              <a:rPr lang="en-US" sz="3600" b="1" i="1" dirty="0" err="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khesed</a:t>
            </a: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as the reason</a:t>
            </a:r>
          </a:p>
          <a:p>
            <a:r>
              <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for his request!</a:t>
            </a:r>
          </a:p>
          <a:p>
            <a:endPar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72888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nodeType="after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56E3B-BF17-6CD5-A7A3-BB71A35F2962}"/>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50EE1949-E534-D7B6-3088-D9242EBC64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E8D9F76-10AF-95C4-9A59-DC08F709CFB9}"/>
              </a:ext>
            </a:extLst>
          </p:cNvPr>
          <p:cNvSpPr txBox="1"/>
          <p:nvPr/>
        </p:nvSpPr>
        <p:spPr>
          <a:xfrm>
            <a:off x="146956" y="1680288"/>
            <a:ext cx="11898086" cy="5078313"/>
          </a:xfrm>
          <a:prstGeom prst="rect">
            <a:avLst/>
          </a:prstGeom>
          <a:solidFill>
            <a:srgbClr val="000B29">
              <a:alpha val="70000"/>
            </a:srgbClr>
          </a:solidFill>
          <a:ln w="63500">
            <a:noFill/>
          </a:ln>
        </p:spPr>
        <p:txBody>
          <a:bodyPr wrap="square" rtlCol="0">
            <a:spAutoFit/>
          </a:bodyPr>
          <a:lstStyle/>
          <a:p>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“And now, please let the power of the L</a:t>
            </a:r>
            <a:r>
              <a:rPr lang="en-US" sz="32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ORD</a:t>
            </a: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be great as you have promised, saying, ‘The L</a:t>
            </a:r>
            <a:r>
              <a:rPr lang="en-US" sz="32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ORD</a:t>
            </a: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is slow to anger and </a:t>
            </a: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abounding in steadfast love</a:t>
            </a: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forgiving iniquity and transgression, but he will by no means clear the guilty, visiting the iniquity of the fathers on the children, to the third and the fourth generation.’  </a:t>
            </a:r>
            <a:r>
              <a:rPr lang="en-US" sz="36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Please pardon the iniquity of this people, according to the greatness of your steadfast love</a:t>
            </a: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just as you have forgiven this people, from Egypt until now.”  </a:t>
            </a:r>
          </a:p>
          <a:p>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Numbers 14:17-19</a:t>
            </a:r>
          </a:p>
        </p:txBody>
      </p:sp>
      <p:sp>
        <p:nvSpPr>
          <p:cNvPr id="3" name="TextBox 2">
            <a:extLst>
              <a:ext uri="{FF2B5EF4-FFF2-40B4-BE49-F238E27FC236}">
                <a16:creationId xmlns:a16="http://schemas.microsoft.com/office/drawing/2014/main" id="{9754F5F5-CB6F-C150-51ED-664C1418A28C}"/>
              </a:ext>
            </a:extLst>
          </p:cNvPr>
          <p:cNvSpPr txBox="1"/>
          <p:nvPr/>
        </p:nvSpPr>
        <p:spPr>
          <a:xfrm>
            <a:off x="628105" y="99399"/>
            <a:ext cx="10935787" cy="646331"/>
          </a:xfrm>
          <a:prstGeom prst="rect">
            <a:avLst/>
          </a:prstGeom>
          <a:solidFill>
            <a:srgbClr val="000B29">
              <a:alpha val="70000"/>
            </a:srgbClr>
          </a:solidFill>
          <a:ln w="63500">
            <a:noFill/>
          </a:ln>
        </p:spPr>
        <p:txBody>
          <a:bodyPr wrap="square" rtlCol="0">
            <a:spAutoFit/>
          </a:bodyPr>
          <a:lstStyle/>
          <a:p>
            <a:pPr algn="ctr"/>
            <a:r>
              <a:rPr lang="en-US" sz="3600" b="1" dirty="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Numbers 14 – People’s Refusal to Enter the Land</a:t>
            </a:r>
          </a:p>
        </p:txBody>
      </p:sp>
      <p:sp>
        <p:nvSpPr>
          <p:cNvPr id="5" name="Rectangle: Rounded Corners 4">
            <a:extLst>
              <a:ext uri="{FF2B5EF4-FFF2-40B4-BE49-F238E27FC236}">
                <a16:creationId xmlns:a16="http://schemas.microsoft.com/office/drawing/2014/main" id="{9899FDDC-1728-3B23-FE48-EBB7E20DBBD9}"/>
              </a:ext>
            </a:extLst>
          </p:cNvPr>
          <p:cNvSpPr/>
          <p:nvPr/>
        </p:nvSpPr>
        <p:spPr>
          <a:xfrm>
            <a:off x="5785756" y="902764"/>
            <a:ext cx="6259286" cy="3628900"/>
          </a:xfrm>
          <a:prstGeom prst="roundRect">
            <a:avLst/>
          </a:prstGeom>
          <a:solidFill>
            <a:srgbClr val="000B29"/>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marL="571500" indent="-571500">
              <a:buFont typeface="Arial" panose="020B0604020202020204" pitchFamily="34" charset="0"/>
              <a:buChar char="•"/>
            </a:pPr>
            <a:r>
              <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Once again, Moses’ boldly asked for forgiveness based on God’s </a:t>
            </a:r>
            <a:r>
              <a:rPr lang="en-US" sz="3600" b="1" i="1" dirty="0" err="1">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khesed</a:t>
            </a:r>
            <a:r>
              <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t>
            </a:r>
          </a:p>
          <a:p>
            <a:pPr marL="571500" indent="-571500">
              <a:buFont typeface="Arial" panose="020B0604020202020204" pitchFamily="34" charset="0"/>
              <a:buChar char="•"/>
            </a:pPr>
            <a:r>
              <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God’s </a:t>
            </a:r>
            <a:r>
              <a:rPr lang="en-US" sz="3600" b="1" i="1" dirty="0" err="1">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khesed</a:t>
            </a:r>
            <a:r>
              <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is seen most clearly in the context of our unfaithfulness!</a:t>
            </a:r>
          </a:p>
        </p:txBody>
      </p:sp>
      <p:sp>
        <p:nvSpPr>
          <p:cNvPr id="6" name="Rectangle: Rounded Corners 5">
            <a:extLst>
              <a:ext uri="{FF2B5EF4-FFF2-40B4-BE49-F238E27FC236}">
                <a16:creationId xmlns:a16="http://schemas.microsoft.com/office/drawing/2014/main" id="{BF76F4E2-50DB-2CBB-083E-F60E8A64F65E}"/>
              </a:ext>
            </a:extLst>
          </p:cNvPr>
          <p:cNvSpPr/>
          <p:nvPr/>
        </p:nvSpPr>
        <p:spPr>
          <a:xfrm>
            <a:off x="2797620" y="2873827"/>
            <a:ext cx="2786742" cy="511629"/>
          </a:xfrm>
          <a:prstGeom prst="roundRect">
            <a:avLst/>
          </a:prstGeom>
          <a:no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33CCF288-A731-62D2-ABAF-FD751B65CE3D}"/>
              </a:ext>
            </a:extLst>
          </p:cNvPr>
          <p:cNvSpPr/>
          <p:nvPr/>
        </p:nvSpPr>
        <p:spPr>
          <a:xfrm>
            <a:off x="8305792" y="5064259"/>
            <a:ext cx="2786742" cy="511629"/>
          </a:xfrm>
          <a:prstGeom prst="roundRect">
            <a:avLst/>
          </a:prstGeom>
          <a:no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39090132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500"/>
                            </p:stCondLst>
                            <p:childTnLst>
                              <p:par>
                                <p:cTn id="24" presetID="1" presetClass="entr" presetSubtype="0" fill="hold" nodeType="afterEffect">
                                  <p:stCondLst>
                                    <p:cond delay="0"/>
                                  </p:stCondLst>
                                  <p:childTnLst>
                                    <p:set>
                                      <p:cBhvr>
                                        <p:cTn id="25"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6" grpId="0" animBg="1"/>
      <p:bldP spid="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EF13BA-6FF2-4F65-F25B-AADE5B25D31F}"/>
            </a:ext>
          </a:extLst>
        </p:cNvPr>
        <p:cNvGrpSpPr/>
        <p:nvPr/>
      </p:nvGrpSpPr>
      <p:grpSpPr>
        <a:xfrm>
          <a:off x="0" y="0"/>
          <a:ext cx="0" cy="0"/>
          <a:chOff x="0" y="0"/>
          <a:chExt cx="0" cy="0"/>
        </a:xfrm>
      </p:grpSpPr>
      <p:pic>
        <p:nvPicPr>
          <p:cNvPr id="6" name="Picture 2">
            <a:extLst>
              <a:ext uri="{FF2B5EF4-FFF2-40B4-BE49-F238E27FC236}">
                <a16:creationId xmlns:a16="http://schemas.microsoft.com/office/drawing/2014/main" id="{4B68D2B8-79F8-EA9E-213F-CEA3E83E472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968" b="10770"/>
          <a:stretch>
            <a:fillRect/>
          </a:stretch>
        </p:blipFill>
        <p:spPr bwMode="auto">
          <a:xfrm>
            <a:off x="0" y="0"/>
            <a:ext cx="12192000" cy="684876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303BEFE-23FE-D3E6-C659-9525174FA228}"/>
              </a:ext>
            </a:extLst>
          </p:cNvPr>
          <p:cNvSpPr txBox="1"/>
          <p:nvPr/>
        </p:nvSpPr>
        <p:spPr>
          <a:xfrm>
            <a:off x="609600" y="862148"/>
            <a:ext cx="10972800" cy="4401205"/>
          </a:xfrm>
          <a:prstGeom prst="rect">
            <a:avLst/>
          </a:prstGeom>
          <a:solidFill>
            <a:schemeClr val="bg1">
              <a:alpha val="50000"/>
            </a:schemeClr>
          </a:solidFill>
        </p:spPr>
        <p:txBody>
          <a:bodyPr wrap="square" rtlCol="0">
            <a:spAutoFit/>
          </a:bodyPr>
          <a:lstStyle/>
          <a:p>
            <a:pPr algn="ctr">
              <a:spcAft>
                <a:spcPts val="1200"/>
              </a:spcAft>
            </a:pPr>
            <a:r>
              <a:rPr lang="en-US" sz="48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Our Story – Exodus 34:5-9</a:t>
            </a:r>
            <a:endParaRPr lang="en-US" sz="4800" b="1" i="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endParaRPr>
          </a:p>
          <a:p>
            <a:pPr marL="731520" indent="-731520">
              <a:spcAft>
                <a:spcPts val="1200"/>
              </a:spcAft>
              <a:buFont typeface="+mj-lt"/>
              <a:buAutoNum type="arabicPeriod"/>
            </a:pPr>
            <a:r>
              <a:rPr lang="en-US" sz="48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The Context</a:t>
            </a:r>
          </a:p>
          <a:p>
            <a:pPr marL="731520" indent="-731520">
              <a:spcAft>
                <a:spcPts val="1200"/>
              </a:spcAft>
              <a:buFont typeface="+mj-lt"/>
              <a:buAutoNum type="arabicPeriod"/>
            </a:pPr>
            <a:r>
              <a:rPr lang="en-US" sz="48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Defining the name </a:t>
            </a:r>
            <a:r>
              <a:rPr lang="en-US" sz="4800" b="1" i="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Yahweh</a:t>
            </a:r>
            <a:r>
              <a:rPr lang="en-US" sz="48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 (5-7)</a:t>
            </a:r>
          </a:p>
          <a:p>
            <a:pPr marL="731520" indent="-731520">
              <a:spcAft>
                <a:spcPts val="1200"/>
              </a:spcAft>
              <a:buFont typeface="+mj-lt"/>
              <a:buAutoNum type="arabicPeriod"/>
            </a:pPr>
            <a:r>
              <a:rPr lang="en-US" sz="48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Moses’ Response to God’s </a:t>
            </a:r>
            <a:r>
              <a:rPr lang="en-US" sz="4800" b="1" i="1" dirty="0" err="1">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Khesed</a:t>
            </a:r>
            <a:r>
              <a:rPr lang="en-US" sz="48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 (8-9)</a:t>
            </a:r>
          </a:p>
          <a:p>
            <a:pPr marL="731520" indent="-731520">
              <a:buFont typeface="+mj-lt"/>
              <a:buAutoNum type="arabicPeriod"/>
            </a:pPr>
            <a:r>
              <a:rPr lang="en-US" sz="4800" b="1" dirty="0">
                <a:solidFill>
                  <a:srgbClr val="FFFF00"/>
                </a:solidFill>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Applying this to Us!</a:t>
            </a:r>
          </a:p>
        </p:txBody>
      </p:sp>
    </p:spTree>
    <p:custDataLst>
      <p:tags r:id="rId1"/>
    </p:custDataLst>
    <p:extLst>
      <p:ext uri="{BB962C8B-B14F-4D97-AF65-F5344CB8AC3E}">
        <p14:creationId xmlns:p14="http://schemas.microsoft.com/office/powerpoint/2010/main" val="218673120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a:extLst>
              <a:ext uri="{FF2B5EF4-FFF2-40B4-BE49-F238E27FC236}">
                <a16:creationId xmlns:a16="http://schemas.microsoft.com/office/drawing/2014/main" id="{32AC56B3-9A80-CDBC-E0A5-0D97816788C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571"/>
          <a:stretch/>
        </p:blipFill>
        <p:spPr bwMode="auto">
          <a:xfrm>
            <a:off x="0" y="-1"/>
            <a:ext cx="12209480" cy="6858001"/>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2F3D9FDF-7890-B14C-A109-E6497BDE2B97}"/>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AF0E8F68-FF46-75ED-8711-CF63F129192C}"/>
              </a:ext>
            </a:extLst>
          </p:cNvPr>
          <p:cNvSpPr txBox="1"/>
          <p:nvPr/>
        </p:nvSpPr>
        <p:spPr>
          <a:xfrm>
            <a:off x="329336" y="927968"/>
            <a:ext cx="11533323" cy="4355038"/>
          </a:xfrm>
          <a:prstGeom prst="rect">
            <a:avLst/>
          </a:prstGeom>
          <a:solidFill>
            <a:srgbClr val="334A82">
              <a:alpha val="8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spcAft>
                <a:spcPts val="600"/>
              </a:spcAft>
            </a:pPr>
            <a:r>
              <a:rPr lang="en-US" sz="3600" baseline="0" dirty="0"/>
              <a:t>God’s basic nature: </a:t>
            </a:r>
          </a:p>
          <a:p>
            <a:pPr marL="571500" indent="-571500">
              <a:spcAft>
                <a:spcPts val="600"/>
              </a:spcAft>
              <a:buFont typeface="Arial" panose="020B0604020202020204" pitchFamily="34" charset="0"/>
              <a:buChar char="•"/>
            </a:pPr>
            <a:r>
              <a:rPr lang="en-US" sz="3600" baseline="0" dirty="0"/>
              <a:t>Forgiving – he does not treat us as our sins deserve</a:t>
            </a:r>
          </a:p>
          <a:p>
            <a:pPr marL="571500" indent="-571500">
              <a:buFont typeface="Arial" panose="020B0604020202020204" pitchFamily="34" charset="0"/>
              <a:buChar char="•"/>
            </a:pPr>
            <a:r>
              <a:rPr lang="en-US" sz="3600" baseline="0" dirty="0"/>
              <a:t>Kind – he treats us with kindness and tenderness </a:t>
            </a:r>
          </a:p>
          <a:p>
            <a:pPr marL="640080">
              <a:spcAft>
                <a:spcPts val="600"/>
              </a:spcAft>
            </a:pPr>
            <a:r>
              <a:rPr lang="en-US" sz="3600" baseline="0" dirty="0"/>
              <a:t>(Psalm 33 – Creation itself is an act of his </a:t>
            </a:r>
            <a:r>
              <a:rPr lang="en-US" sz="3600" i="1" baseline="0" dirty="0" err="1"/>
              <a:t>khesed</a:t>
            </a:r>
            <a:r>
              <a:rPr lang="en-US" sz="3600" baseline="0" dirty="0"/>
              <a:t>!)</a:t>
            </a:r>
          </a:p>
          <a:p>
            <a:pPr marL="571500" indent="-571500">
              <a:spcAft>
                <a:spcPts val="600"/>
              </a:spcAft>
              <a:buFont typeface="Arial" panose="020B0604020202020204" pitchFamily="34" charset="0"/>
              <a:buChar char="•"/>
            </a:pPr>
            <a:r>
              <a:rPr lang="en-US" sz="3600" baseline="0" dirty="0"/>
              <a:t>Loving – he pursues relationship with us; he loves us based on our need – not on what we’ve earned</a:t>
            </a:r>
          </a:p>
          <a:p>
            <a:pPr marL="571500" indent="-571500">
              <a:spcAft>
                <a:spcPts val="600"/>
              </a:spcAft>
              <a:buFont typeface="Arial" panose="020B0604020202020204" pitchFamily="34" charset="0"/>
              <a:buChar char="•"/>
            </a:pPr>
            <a:r>
              <a:rPr lang="en-US" sz="3600" baseline="0" dirty="0"/>
              <a:t>Faithful – he keeps his word and fulfills his promises</a:t>
            </a:r>
          </a:p>
        </p:txBody>
      </p:sp>
      <p:sp>
        <p:nvSpPr>
          <p:cNvPr id="4" name="TextBox 3">
            <a:extLst>
              <a:ext uri="{FF2B5EF4-FFF2-40B4-BE49-F238E27FC236}">
                <a16:creationId xmlns:a16="http://schemas.microsoft.com/office/drawing/2014/main" id="{66E11DB3-2341-F8AA-8FAD-860C0B2BC9C0}"/>
              </a:ext>
            </a:extLst>
          </p:cNvPr>
          <p:cNvSpPr txBox="1"/>
          <p:nvPr/>
        </p:nvSpPr>
        <p:spPr>
          <a:xfrm>
            <a:off x="285640" y="0"/>
            <a:ext cx="11620717" cy="769441"/>
          </a:xfrm>
          <a:prstGeom prst="rect">
            <a:avLst/>
          </a:prstGeom>
          <a:solidFill>
            <a:srgbClr val="334A82">
              <a:alpha val="50000"/>
            </a:srgbClr>
          </a:solidFill>
        </p:spPr>
        <p:txBody>
          <a:bodyPr wrap="square" rtlCol="0">
            <a:spAutoFit/>
          </a:bodyPr>
          <a:lstStyle/>
          <a:p>
            <a:pPr algn="ctr">
              <a:spcAft>
                <a:spcPts val="1200"/>
              </a:spcAft>
            </a:pPr>
            <a:r>
              <a:rPr lang="en-US" sz="44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What Does God Want Us to </a:t>
            </a:r>
            <a:r>
              <a:rPr lang="en-US" sz="4400" b="1" dirty="0">
                <a:solidFill>
                  <a:srgbClr val="FFFF00"/>
                </a:solidFill>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Learn</a:t>
            </a:r>
            <a:r>
              <a:rPr lang="en-US" sz="44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a:t>
            </a:r>
            <a:endParaRPr lang="en-US" sz="4400" b="1" i="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endParaRPr>
          </a:p>
        </p:txBody>
      </p:sp>
      <p:sp>
        <p:nvSpPr>
          <p:cNvPr id="2" name="Rectangle: Rounded Corners 1">
            <a:extLst>
              <a:ext uri="{FF2B5EF4-FFF2-40B4-BE49-F238E27FC236}">
                <a16:creationId xmlns:a16="http://schemas.microsoft.com/office/drawing/2014/main" id="{77FDDC30-2E7E-6FE9-499B-8598D9B0B5E1}"/>
              </a:ext>
            </a:extLst>
          </p:cNvPr>
          <p:cNvSpPr/>
          <p:nvPr/>
        </p:nvSpPr>
        <p:spPr>
          <a:xfrm>
            <a:off x="1926771" y="5192653"/>
            <a:ext cx="9376085" cy="1482029"/>
          </a:xfrm>
          <a:prstGeom prst="roundRect">
            <a:avLst/>
          </a:prstGeom>
          <a:solidFill>
            <a:srgbClr val="334A82"/>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40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What are specific examples in your life of God treating you in these ways?</a:t>
            </a:r>
          </a:p>
          <a:p>
            <a:endPar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66668902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500" fill="hold"/>
                                        <p:tgtEl>
                                          <p:spTgt spid="2"/>
                                        </p:tgtEl>
                                        <p:attrNameLst>
                                          <p:attrName>ppt_w</p:attrName>
                                        </p:attrNameLst>
                                      </p:cBhvr>
                                      <p:tavLst>
                                        <p:tav tm="0">
                                          <p:val>
                                            <p:fltVal val="0"/>
                                          </p:val>
                                        </p:tav>
                                        <p:tav tm="100000">
                                          <p:val>
                                            <p:strVal val="#ppt_w"/>
                                          </p:val>
                                        </p:tav>
                                      </p:tavLst>
                                    </p:anim>
                                    <p:anim calcmode="lin" valueType="num">
                                      <p:cBhvr>
                                        <p:cTn id="38" dur="500" fill="hold"/>
                                        <p:tgtEl>
                                          <p:spTgt spid="2"/>
                                        </p:tgtEl>
                                        <p:attrNameLst>
                                          <p:attrName>ppt_h</p:attrName>
                                        </p:attrNameLst>
                                      </p:cBhvr>
                                      <p:tavLst>
                                        <p:tav tm="0">
                                          <p:val>
                                            <p:fltVal val="0"/>
                                          </p:val>
                                        </p:tav>
                                        <p:tav tm="100000">
                                          <p:val>
                                            <p:strVal val="#ppt_h"/>
                                          </p:val>
                                        </p:tav>
                                      </p:tavLst>
                                    </p:anim>
                                    <p:animEffect transition="in" filter="fade">
                                      <p:cBhvr>
                                        <p:cTn id="3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FA806-8D5A-F76F-A681-03BEB62B7AE6}"/>
            </a:ext>
          </a:extLst>
        </p:cNvPr>
        <p:cNvGrpSpPr/>
        <p:nvPr/>
      </p:nvGrpSpPr>
      <p:grpSpPr>
        <a:xfrm>
          <a:off x="0" y="0"/>
          <a:ext cx="0" cy="0"/>
          <a:chOff x="0" y="0"/>
          <a:chExt cx="0" cy="0"/>
        </a:xfrm>
      </p:grpSpPr>
      <p:pic>
        <p:nvPicPr>
          <p:cNvPr id="3076" name="Picture 4">
            <a:extLst>
              <a:ext uri="{FF2B5EF4-FFF2-40B4-BE49-F238E27FC236}">
                <a16:creationId xmlns:a16="http://schemas.microsoft.com/office/drawing/2014/main" id="{BD4E5670-57D0-5C40-72FA-AEC3F017A1C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571"/>
          <a:stretch/>
        </p:blipFill>
        <p:spPr bwMode="auto">
          <a:xfrm>
            <a:off x="0" y="-1"/>
            <a:ext cx="12209480" cy="6858001"/>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C1E48169-19B6-616D-B9E6-2542931CF023}"/>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19BC1052-8116-8DE4-7660-7C4BBD054E7C}"/>
              </a:ext>
            </a:extLst>
          </p:cNvPr>
          <p:cNvSpPr txBox="1"/>
          <p:nvPr/>
        </p:nvSpPr>
        <p:spPr>
          <a:xfrm>
            <a:off x="605537" y="1343813"/>
            <a:ext cx="10980921" cy="4170372"/>
          </a:xfrm>
          <a:prstGeom prst="rect">
            <a:avLst/>
          </a:prstGeom>
          <a:solidFill>
            <a:srgbClr val="334A82">
              <a:alpha val="8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spcAft>
                <a:spcPts val="600"/>
              </a:spcAft>
            </a:pPr>
            <a:r>
              <a:rPr lang="en-US" baseline="0" dirty="0"/>
              <a:t>“‘For the mountains may depart</a:t>
            </a:r>
          </a:p>
          <a:p>
            <a:pPr>
              <a:spcAft>
                <a:spcPts val="600"/>
              </a:spcAft>
            </a:pPr>
            <a:r>
              <a:rPr lang="en-US" baseline="0" dirty="0"/>
              <a:t>    and the hills be removed,</a:t>
            </a:r>
          </a:p>
          <a:p>
            <a:pPr>
              <a:spcAft>
                <a:spcPts val="600"/>
              </a:spcAft>
            </a:pPr>
            <a:r>
              <a:rPr lang="en-US" baseline="0" dirty="0"/>
              <a:t>but </a:t>
            </a:r>
            <a:r>
              <a:rPr lang="en-US" baseline="0" dirty="0">
                <a:solidFill>
                  <a:srgbClr val="FFFF00"/>
                </a:solidFill>
              </a:rPr>
              <a:t>my steadfast love </a:t>
            </a:r>
            <a:r>
              <a:rPr lang="en-US" baseline="0" dirty="0"/>
              <a:t>shall not depart from you,</a:t>
            </a:r>
          </a:p>
          <a:p>
            <a:pPr>
              <a:spcAft>
                <a:spcPts val="600"/>
              </a:spcAft>
            </a:pPr>
            <a:r>
              <a:rPr lang="en-US" baseline="0" dirty="0"/>
              <a:t>    and my covenant of peace shall not be removed,’</a:t>
            </a:r>
          </a:p>
          <a:p>
            <a:pPr>
              <a:spcAft>
                <a:spcPts val="600"/>
              </a:spcAft>
            </a:pPr>
            <a:r>
              <a:rPr lang="en-US" baseline="0" dirty="0"/>
              <a:t>    says the L</a:t>
            </a:r>
            <a:r>
              <a:rPr lang="en-US" sz="3600" baseline="0" dirty="0"/>
              <a:t>ORD</a:t>
            </a:r>
            <a:r>
              <a:rPr lang="en-US" baseline="0" dirty="0"/>
              <a:t>, who has compassion on you.”</a:t>
            </a:r>
          </a:p>
          <a:p>
            <a:pPr>
              <a:spcAft>
                <a:spcPts val="600"/>
              </a:spcAft>
            </a:pPr>
            <a:r>
              <a:rPr lang="en-US" baseline="0" dirty="0"/>
              <a:t>                                                         Isaiah 54:10</a:t>
            </a:r>
          </a:p>
        </p:txBody>
      </p:sp>
      <p:sp>
        <p:nvSpPr>
          <p:cNvPr id="4" name="TextBox 3">
            <a:extLst>
              <a:ext uri="{FF2B5EF4-FFF2-40B4-BE49-F238E27FC236}">
                <a16:creationId xmlns:a16="http://schemas.microsoft.com/office/drawing/2014/main" id="{3956A4CF-7C85-9B77-E72A-9C73C821EE76}"/>
              </a:ext>
            </a:extLst>
          </p:cNvPr>
          <p:cNvSpPr txBox="1"/>
          <p:nvPr/>
        </p:nvSpPr>
        <p:spPr>
          <a:xfrm>
            <a:off x="285640" y="0"/>
            <a:ext cx="11620717" cy="769441"/>
          </a:xfrm>
          <a:prstGeom prst="rect">
            <a:avLst/>
          </a:prstGeom>
          <a:solidFill>
            <a:srgbClr val="334A82">
              <a:alpha val="50000"/>
            </a:srgbClr>
          </a:solidFill>
        </p:spPr>
        <p:txBody>
          <a:bodyPr wrap="square" rtlCol="0">
            <a:spAutoFit/>
          </a:bodyPr>
          <a:lstStyle/>
          <a:p>
            <a:pPr algn="ctr">
              <a:spcAft>
                <a:spcPts val="1200"/>
              </a:spcAft>
            </a:pPr>
            <a:r>
              <a:rPr lang="en-US" sz="44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What Does God Want Us to </a:t>
            </a:r>
            <a:r>
              <a:rPr lang="en-US" sz="4400" b="1" dirty="0">
                <a:solidFill>
                  <a:srgbClr val="FFFF00"/>
                </a:solidFill>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Learn</a:t>
            </a:r>
            <a:r>
              <a:rPr lang="en-US" sz="44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a:t>
            </a:r>
            <a:endParaRPr lang="en-US" sz="4400" b="1" i="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endParaRPr>
          </a:p>
        </p:txBody>
      </p:sp>
      <p:sp>
        <p:nvSpPr>
          <p:cNvPr id="2" name="Rectangle: Rounded Corners 1">
            <a:extLst>
              <a:ext uri="{FF2B5EF4-FFF2-40B4-BE49-F238E27FC236}">
                <a16:creationId xmlns:a16="http://schemas.microsoft.com/office/drawing/2014/main" id="{E7A8C715-7166-F320-C546-21EF4EA27F38}"/>
              </a:ext>
            </a:extLst>
          </p:cNvPr>
          <p:cNvSpPr/>
          <p:nvPr/>
        </p:nvSpPr>
        <p:spPr>
          <a:xfrm>
            <a:off x="266801" y="5007595"/>
            <a:ext cx="6057799" cy="1482029"/>
          </a:xfrm>
          <a:prstGeom prst="roundRect">
            <a:avLst/>
          </a:prstGeom>
          <a:solidFill>
            <a:srgbClr val="334A82"/>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40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His </a:t>
            </a:r>
            <a:r>
              <a:rPr lang="en-US" sz="4000" b="1" i="1" dirty="0" err="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khesed</a:t>
            </a:r>
            <a:r>
              <a:rPr lang="en-US" sz="40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 is rock solid!</a:t>
            </a:r>
          </a:p>
          <a:p>
            <a:pPr algn="ctr"/>
            <a:r>
              <a:rPr lang="en-US" sz="40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We can always count on it!</a:t>
            </a:r>
          </a:p>
          <a:p>
            <a:endParaRPr lang="en-US" sz="3600" b="1" dirty="0">
              <a:solidFill>
                <a:schemeClr val="tx1"/>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4120417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67F354-2B13-DF77-ADC8-8FB1476FBA08}"/>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ECC717A3-0523-836C-7EC9-8AF6C98C85F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968" b="10770"/>
          <a:stretch>
            <a:fillRect/>
          </a:stretch>
        </p:blipFill>
        <p:spPr bwMode="auto">
          <a:xfrm>
            <a:off x="0" y="0"/>
            <a:ext cx="12192000" cy="684876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DD04375-D9D8-B3F0-B2C4-FAB607E47DDE}"/>
              </a:ext>
            </a:extLst>
          </p:cNvPr>
          <p:cNvSpPr txBox="1"/>
          <p:nvPr/>
        </p:nvSpPr>
        <p:spPr>
          <a:xfrm>
            <a:off x="1197431" y="947990"/>
            <a:ext cx="9797138" cy="3477875"/>
          </a:xfrm>
          <a:prstGeom prst="rect">
            <a:avLst/>
          </a:prstGeom>
          <a:solidFill>
            <a:schemeClr val="bg1">
              <a:alpha val="50000"/>
            </a:schemeClr>
          </a:solidFill>
        </p:spPr>
        <p:txBody>
          <a:bodyPr wrap="square" rtlCol="0">
            <a:spAutoFit/>
          </a:bodyPr>
          <a:lstStyle/>
          <a:p>
            <a:pPr>
              <a:spcAft>
                <a:spcPts val="600"/>
              </a:spcAft>
            </a:pPr>
            <a:r>
              <a:rPr lang="en-US" sz="40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“It is good to give thanks to the L</a:t>
            </a:r>
            <a:r>
              <a:rPr lang="en-US" sz="36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ORD</a:t>
            </a:r>
            <a:r>
              <a:rPr lang="en-US" sz="40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 </a:t>
            </a:r>
          </a:p>
          <a:p>
            <a:pPr>
              <a:spcAft>
                <a:spcPts val="600"/>
              </a:spcAft>
            </a:pPr>
            <a:r>
              <a:rPr lang="en-US" sz="40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     to sing praises to your name, O Most High;</a:t>
            </a:r>
          </a:p>
          <a:p>
            <a:pPr>
              <a:spcAft>
                <a:spcPts val="600"/>
              </a:spcAft>
            </a:pPr>
            <a:r>
              <a:rPr lang="en-US" sz="40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to declare your steadfast love in the morning, </a:t>
            </a:r>
          </a:p>
          <a:p>
            <a:pPr>
              <a:spcAft>
                <a:spcPts val="600"/>
              </a:spcAft>
            </a:pPr>
            <a:r>
              <a:rPr lang="en-US" sz="40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     and your faithfulness by night…”      </a:t>
            </a:r>
          </a:p>
          <a:p>
            <a:pPr>
              <a:spcAft>
                <a:spcPts val="600"/>
              </a:spcAft>
            </a:pPr>
            <a:r>
              <a:rPr lang="en-US" sz="40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                                                        Psalm 92:1-2</a:t>
            </a:r>
          </a:p>
        </p:txBody>
      </p:sp>
      <p:sp>
        <p:nvSpPr>
          <p:cNvPr id="4" name="Rectangle: Rounded Corners 3">
            <a:extLst>
              <a:ext uri="{FF2B5EF4-FFF2-40B4-BE49-F238E27FC236}">
                <a16:creationId xmlns:a16="http://schemas.microsoft.com/office/drawing/2014/main" id="{D7949B22-E7DC-91D2-F784-C9B74D795A95}"/>
              </a:ext>
            </a:extLst>
          </p:cNvPr>
          <p:cNvSpPr/>
          <p:nvPr/>
        </p:nvSpPr>
        <p:spPr>
          <a:xfrm>
            <a:off x="1960081" y="4675140"/>
            <a:ext cx="8271838" cy="1628871"/>
          </a:xfrm>
          <a:prstGeom prst="roundRect">
            <a:avLst/>
          </a:prstGeom>
          <a:solidFill>
            <a:srgbClr val="000B29"/>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40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What would we talk about in order to “declare God’s steadfast love”?</a:t>
            </a:r>
          </a:p>
        </p:txBody>
      </p:sp>
      <p:sp>
        <p:nvSpPr>
          <p:cNvPr id="5" name="Rectangle: Rounded Corners 4">
            <a:extLst>
              <a:ext uri="{FF2B5EF4-FFF2-40B4-BE49-F238E27FC236}">
                <a16:creationId xmlns:a16="http://schemas.microsoft.com/office/drawing/2014/main" id="{C75A3977-982F-8873-AC27-2B0048FD9E5F}"/>
              </a:ext>
            </a:extLst>
          </p:cNvPr>
          <p:cNvSpPr/>
          <p:nvPr/>
        </p:nvSpPr>
        <p:spPr>
          <a:xfrm>
            <a:off x="4517569" y="2412943"/>
            <a:ext cx="3058885" cy="547970"/>
          </a:xfrm>
          <a:prstGeom prst="roundRect">
            <a:avLst/>
          </a:prstGeom>
          <a:no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99931238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bg/>
                                          </p:spTgt>
                                        </p:tgtEl>
                                        <p:attrNameLst>
                                          <p:attrName>style.visibility</p:attrName>
                                        </p:attrNameLst>
                                      </p:cBhvr>
                                      <p:to>
                                        <p:strVal val="visible"/>
                                      </p:to>
                                    </p:set>
                                    <p:anim calcmode="lin" valueType="num">
                                      <p:cBhvr>
                                        <p:cTn id="13" dur="500" fill="hold"/>
                                        <p:tgtEl>
                                          <p:spTgt spid="4">
                                            <p:bg/>
                                          </p:spTgt>
                                        </p:tgtEl>
                                        <p:attrNameLst>
                                          <p:attrName>ppt_w</p:attrName>
                                        </p:attrNameLst>
                                      </p:cBhvr>
                                      <p:tavLst>
                                        <p:tav tm="0">
                                          <p:val>
                                            <p:fltVal val="0"/>
                                          </p:val>
                                        </p:tav>
                                        <p:tav tm="100000">
                                          <p:val>
                                            <p:strVal val="#ppt_w"/>
                                          </p:val>
                                        </p:tav>
                                      </p:tavLst>
                                    </p:anim>
                                    <p:anim calcmode="lin" valueType="num">
                                      <p:cBhvr>
                                        <p:cTn id="14" dur="500" fill="hold"/>
                                        <p:tgtEl>
                                          <p:spTgt spid="4">
                                            <p:bg/>
                                          </p:spTgt>
                                        </p:tgtEl>
                                        <p:attrNameLst>
                                          <p:attrName>ppt_h</p:attrName>
                                        </p:attrNameLst>
                                      </p:cBhvr>
                                      <p:tavLst>
                                        <p:tav tm="0">
                                          <p:val>
                                            <p:fltVal val="0"/>
                                          </p:val>
                                        </p:tav>
                                        <p:tav tm="100000">
                                          <p:val>
                                            <p:strVal val="#ppt_h"/>
                                          </p:val>
                                        </p:tav>
                                      </p:tavLst>
                                    </p:anim>
                                    <p:animEffect transition="in" filter="fade">
                                      <p:cBhvr>
                                        <p:cTn id="15" dur="500"/>
                                        <p:tgtEl>
                                          <p:spTgt spid="4">
                                            <p:bg/>
                                          </p:spTgt>
                                        </p:tgtEl>
                                      </p:cBhvr>
                                    </p:animEffect>
                                  </p:childTnLst>
                                </p:cTn>
                              </p:par>
                            </p:childTnLst>
                          </p:cTn>
                        </p:par>
                        <p:par>
                          <p:cTn id="16" fill="hold">
                            <p:stCondLst>
                              <p:cond delay="1000"/>
                            </p:stCondLst>
                            <p:childTnLst>
                              <p:par>
                                <p:cTn id="17" presetID="16" presetClass="entr" presetSubtype="21" fill="hold" grpId="0" nodeType="after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barn(inVertical)">
                                      <p:cBhvr>
                                        <p:cTn id="1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animBg="1"/>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8E95E9-D64A-7124-562D-E2FCB826C3B2}"/>
            </a:ext>
          </a:extLst>
        </p:cNvPr>
        <p:cNvGrpSpPr/>
        <p:nvPr/>
      </p:nvGrpSpPr>
      <p:grpSpPr>
        <a:xfrm>
          <a:off x="0" y="0"/>
          <a:ext cx="0" cy="0"/>
          <a:chOff x="0" y="0"/>
          <a:chExt cx="0" cy="0"/>
        </a:xfrm>
      </p:grpSpPr>
      <p:pic>
        <p:nvPicPr>
          <p:cNvPr id="3076" name="Picture 4">
            <a:extLst>
              <a:ext uri="{FF2B5EF4-FFF2-40B4-BE49-F238E27FC236}">
                <a16:creationId xmlns:a16="http://schemas.microsoft.com/office/drawing/2014/main" id="{0FD44314-E186-AC9C-DDF0-D620DE76973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571"/>
          <a:stretch/>
        </p:blipFill>
        <p:spPr bwMode="auto">
          <a:xfrm>
            <a:off x="0" y="-1"/>
            <a:ext cx="12209480" cy="6858001"/>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54C78081-021E-780C-1B1B-09FAEB46CB7E}"/>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185E25D2-9EE3-8769-F0F8-A82642B86C92}"/>
              </a:ext>
            </a:extLst>
          </p:cNvPr>
          <p:cNvSpPr txBox="1"/>
          <p:nvPr/>
        </p:nvSpPr>
        <p:spPr>
          <a:xfrm>
            <a:off x="840964" y="1368080"/>
            <a:ext cx="10436635" cy="2554545"/>
          </a:xfrm>
          <a:prstGeom prst="rect">
            <a:avLst/>
          </a:prstGeom>
          <a:solidFill>
            <a:srgbClr val="334A82">
              <a:alpha val="8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r>
              <a:rPr lang="en-US" baseline="0" dirty="0"/>
              <a:t>“For while we were still weak, at the right time Christ died for the ungodly…  </a:t>
            </a:r>
            <a:r>
              <a:rPr lang="en-US" baseline="0" dirty="0">
                <a:solidFill>
                  <a:srgbClr val="FFFF00"/>
                </a:solidFill>
              </a:rPr>
              <a:t>God shows his love for us in that while we were still sinners, Christ died for us</a:t>
            </a:r>
            <a:r>
              <a:rPr lang="en-US" baseline="0" dirty="0"/>
              <a:t>.”                                Romans 5:6,8</a:t>
            </a:r>
          </a:p>
        </p:txBody>
      </p:sp>
      <p:sp>
        <p:nvSpPr>
          <p:cNvPr id="2" name="TextBox 1">
            <a:extLst>
              <a:ext uri="{FF2B5EF4-FFF2-40B4-BE49-F238E27FC236}">
                <a16:creationId xmlns:a16="http://schemas.microsoft.com/office/drawing/2014/main" id="{93CED89B-A960-356E-DA8D-B4D71B7AB845}"/>
              </a:ext>
            </a:extLst>
          </p:cNvPr>
          <p:cNvSpPr txBox="1"/>
          <p:nvPr/>
        </p:nvSpPr>
        <p:spPr>
          <a:xfrm>
            <a:off x="285640" y="0"/>
            <a:ext cx="11620717" cy="769441"/>
          </a:xfrm>
          <a:prstGeom prst="rect">
            <a:avLst/>
          </a:prstGeom>
          <a:solidFill>
            <a:srgbClr val="334A82">
              <a:alpha val="50000"/>
            </a:srgbClr>
          </a:solidFill>
        </p:spPr>
        <p:txBody>
          <a:bodyPr wrap="square" rtlCol="0">
            <a:spAutoFit/>
          </a:bodyPr>
          <a:lstStyle/>
          <a:p>
            <a:pPr algn="ctr">
              <a:spcAft>
                <a:spcPts val="1200"/>
              </a:spcAft>
            </a:pPr>
            <a:r>
              <a:rPr lang="en-US" sz="44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What Does God Want Us to </a:t>
            </a:r>
            <a:r>
              <a:rPr lang="en-US" sz="4400" b="1" dirty="0">
                <a:solidFill>
                  <a:srgbClr val="FFFF00"/>
                </a:solidFill>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Learn</a:t>
            </a:r>
            <a:r>
              <a:rPr lang="en-US" sz="44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a:t>
            </a:r>
            <a:endParaRPr lang="en-US" sz="4400" b="1" i="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55479BB9-6FFD-3FE4-993A-BEF6D09D7676}"/>
              </a:ext>
            </a:extLst>
          </p:cNvPr>
          <p:cNvSpPr/>
          <p:nvPr/>
        </p:nvSpPr>
        <p:spPr>
          <a:xfrm>
            <a:off x="840964" y="4521264"/>
            <a:ext cx="6866122" cy="1482029"/>
          </a:xfrm>
          <a:prstGeom prst="roundRect">
            <a:avLst/>
          </a:prstGeom>
          <a:solidFill>
            <a:srgbClr val="334A82"/>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en-US" sz="40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Jesus is the ultimate outworking of God’s </a:t>
            </a:r>
            <a:r>
              <a:rPr lang="en-US" sz="4000" b="1" i="1" dirty="0" err="1">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khesed</a:t>
            </a:r>
            <a:r>
              <a:rPr lang="en-US" sz="40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a:t>
            </a:r>
          </a:p>
        </p:txBody>
      </p:sp>
    </p:spTree>
    <p:custDataLst>
      <p:tags r:id="rId1"/>
    </p:custDataLst>
    <p:extLst>
      <p:ext uri="{BB962C8B-B14F-4D97-AF65-F5344CB8AC3E}">
        <p14:creationId xmlns:p14="http://schemas.microsoft.com/office/powerpoint/2010/main" val="109436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E55A9-A090-4362-9BA7-B34CB665A1EB}"/>
            </a:ext>
          </a:extLst>
        </p:cNvPr>
        <p:cNvGrpSpPr/>
        <p:nvPr/>
      </p:nvGrpSpPr>
      <p:grpSpPr>
        <a:xfrm>
          <a:off x="0" y="0"/>
          <a:ext cx="0" cy="0"/>
          <a:chOff x="0" y="0"/>
          <a:chExt cx="0" cy="0"/>
        </a:xfrm>
      </p:grpSpPr>
      <p:pic>
        <p:nvPicPr>
          <p:cNvPr id="3076" name="Picture 4">
            <a:extLst>
              <a:ext uri="{FF2B5EF4-FFF2-40B4-BE49-F238E27FC236}">
                <a16:creationId xmlns:a16="http://schemas.microsoft.com/office/drawing/2014/main" id="{A4F91DF8-A216-D272-C4D5-04A20186584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571"/>
          <a:stretch/>
        </p:blipFill>
        <p:spPr bwMode="auto">
          <a:xfrm>
            <a:off x="0" y="-1"/>
            <a:ext cx="12209480" cy="6858001"/>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BF967236-1208-A98B-5821-4E680F5F404F}"/>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A68DA64A-6A10-6145-0174-3B2B447A8513}"/>
              </a:ext>
            </a:extLst>
          </p:cNvPr>
          <p:cNvSpPr txBox="1"/>
          <p:nvPr/>
        </p:nvSpPr>
        <p:spPr>
          <a:xfrm>
            <a:off x="329336" y="1197392"/>
            <a:ext cx="11533323" cy="2708434"/>
          </a:xfrm>
          <a:prstGeom prst="rect">
            <a:avLst/>
          </a:prstGeom>
          <a:solidFill>
            <a:srgbClr val="334A82">
              <a:alpha val="8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spcAft>
                <a:spcPts val="600"/>
              </a:spcAft>
            </a:pPr>
            <a:r>
              <a:rPr lang="en-US" baseline="0" dirty="0"/>
              <a:t>To </a:t>
            </a:r>
            <a:r>
              <a:rPr lang="en-US" baseline="0" dirty="0">
                <a:solidFill>
                  <a:srgbClr val="FFFF00"/>
                </a:solidFill>
              </a:rPr>
              <a:t>Trust</a:t>
            </a:r>
            <a:r>
              <a:rPr lang="en-US" baseline="0" dirty="0"/>
              <a:t> him…</a:t>
            </a:r>
          </a:p>
          <a:p>
            <a:pPr marL="571500" indent="-571500">
              <a:spcAft>
                <a:spcPts val="600"/>
              </a:spcAft>
              <a:buFont typeface="Arial" panose="020B0604020202020204" pitchFamily="34" charset="0"/>
              <a:buChar char="•"/>
            </a:pPr>
            <a:r>
              <a:rPr lang="en-US" baseline="0" dirty="0"/>
              <a:t>To </a:t>
            </a:r>
            <a:r>
              <a:rPr lang="en-US" baseline="0" dirty="0">
                <a:solidFill>
                  <a:srgbClr val="FFFF00"/>
                </a:solidFill>
              </a:rPr>
              <a:t>obey</a:t>
            </a:r>
            <a:r>
              <a:rPr lang="en-US" baseline="0" dirty="0"/>
              <a:t> his commands because of his </a:t>
            </a:r>
            <a:r>
              <a:rPr lang="en-US" baseline="0" dirty="0" err="1"/>
              <a:t>khesed</a:t>
            </a:r>
            <a:endParaRPr lang="en-US" baseline="0" dirty="0"/>
          </a:p>
          <a:p>
            <a:pPr marL="571500" indent="-571500">
              <a:spcAft>
                <a:spcPts val="600"/>
              </a:spcAft>
              <a:buFont typeface="Arial" panose="020B0604020202020204" pitchFamily="34" charset="0"/>
              <a:buChar char="•"/>
            </a:pPr>
            <a:r>
              <a:rPr lang="en-US" baseline="0" dirty="0"/>
              <a:t>To </a:t>
            </a:r>
            <a:r>
              <a:rPr lang="en-US" baseline="0" dirty="0">
                <a:solidFill>
                  <a:srgbClr val="FFFF00"/>
                </a:solidFill>
              </a:rPr>
              <a:t>take risks </a:t>
            </a:r>
            <a:r>
              <a:rPr lang="en-US" baseline="0" dirty="0"/>
              <a:t>with our time, money and relationships because he is faithful</a:t>
            </a:r>
          </a:p>
        </p:txBody>
      </p:sp>
      <p:sp>
        <p:nvSpPr>
          <p:cNvPr id="4" name="TextBox 3">
            <a:extLst>
              <a:ext uri="{FF2B5EF4-FFF2-40B4-BE49-F238E27FC236}">
                <a16:creationId xmlns:a16="http://schemas.microsoft.com/office/drawing/2014/main" id="{7CC80920-0571-1DAC-A9E0-E139CE9B98B8}"/>
              </a:ext>
            </a:extLst>
          </p:cNvPr>
          <p:cNvSpPr txBox="1"/>
          <p:nvPr/>
        </p:nvSpPr>
        <p:spPr>
          <a:xfrm>
            <a:off x="285640" y="0"/>
            <a:ext cx="11620717" cy="769441"/>
          </a:xfrm>
          <a:prstGeom prst="rect">
            <a:avLst/>
          </a:prstGeom>
          <a:solidFill>
            <a:srgbClr val="334A82">
              <a:alpha val="50000"/>
            </a:srgbClr>
          </a:solidFill>
        </p:spPr>
        <p:txBody>
          <a:bodyPr wrap="square" rtlCol="0">
            <a:spAutoFit/>
          </a:bodyPr>
          <a:lstStyle/>
          <a:p>
            <a:pPr algn="ctr">
              <a:spcAft>
                <a:spcPts val="1200"/>
              </a:spcAft>
            </a:pPr>
            <a:r>
              <a:rPr lang="en-US" sz="44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How Does God Want us to </a:t>
            </a:r>
            <a:r>
              <a:rPr lang="en-US" sz="4400" b="1" dirty="0">
                <a:solidFill>
                  <a:srgbClr val="FFFF00"/>
                </a:solidFill>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Respond</a:t>
            </a:r>
            <a:r>
              <a:rPr lang="en-US" sz="44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a:t>
            </a:r>
            <a:endParaRPr lang="en-US" sz="4400" b="1" i="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03613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FE5A62-1419-DEFA-502C-231D26CF1845}"/>
            </a:ext>
          </a:extLst>
        </p:cNvPr>
        <p:cNvGrpSpPr/>
        <p:nvPr/>
      </p:nvGrpSpPr>
      <p:grpSpPr>
        <a:xfrm>
          <a:off x="0" y="0"/>
          <a:ext cx="0" cy="0"/>
          <a:chOff x="0" y="0"/>
          <a:chExt cx="0" cy="0"/>
        </a:xfrm>
      </p:grpSpPr>
      <p:pic>
        <p:nvPicPr>
          <p:cNvPr id="3076" name="Picture 4">
            <a:extLst>
              <a:ext uri="{FF2B5EF4-FFF2-40B4-BE49-F238E27FC236}">
                <a16:creationId xmlns:a16="http://schemas.microsoft.com/office/drawing/2014/main" id="{DA20C410-799F-00CD-7AB9-51C1C3AF110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571"/>
          <a:stretch/>
        </p:blipFill>
        <p:spPr bwMode="auto">
          <a:xfrm>
            <a:off x="0" y="-1"/>
            <a:ext cx="12209480" cy="6858001"/>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76F7DB09-127F-55BF-7E52-4751F55A4C01}"/>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DA79879B-DB6E-CF5B-96A7-D7D8EBBCEC8F}"/>
              </a:ext>
            </a:extLst>
          </p:cNvPr>
          <p:cNvSpPr txBox="1"/>
          <p:nvPr/>
        </p:nvSpPr>
        <p:spPr>
          <a:xfrm>
            <a:off x="329336" y="1197392"/>
            <a:ext cx="11533323" cy="2785378"/>
          </a:xfrm>
          <a:prstGeom prst="rect">
            <a:avLst/>
          </a:prstGeom>
          <a:solidFill>
            <a:srgbClr val="334A82">
              <a:alpha val="8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spcAft>
                <a:spcPts val="600"/>
              </a:spcAft>
            </a:pPr>
            <a:r>
              <a:rPr lang="en-US" baseline="0" dirty="0"/>
              <a:t>To </a:t>
            </a:r>
            <a:r>
              <a:rPr lang="en-US" baseline="0" dirty="0">
                <a:solidFill>
                  <a:srgbClr val="FFFF00"/>
                </a:solidFill>
              </a:rPr>
              <a:t>Enjoy</a:t>
            </a:r>
            <a:r>
              <a:rPr lang="en-US" baseline="0" dirty="0"/>
              <a:t> him…</a:t>
            </a:r>
          </a:p>
          <a:p>
            <a:pPr marL="571500" indent="-571500">
              <a:spcAft>
                <a:spcPts val="600"/>
              </a:spcAft>
              <a:buFont typeface="Arial" panose="020B0604020202020204" pitchFamily="34" charset="0"/>
              <a:buChar char="•"/>
            </a:pPr>
            <a:r>
              <a:rPr lang="en-US" baseline="0" dirty="0"/>
              <a:t>To </a:t>
            </a:r>
            <a:r>
              <a:rPr lang="en-US" baseline="0" dirty="0">
                <a:solidFill>
                  <a:srgbClr val="FFFF00"/>
                </a:solidFill>
              </a:rPr>
              <a:t>respond to his invitation </a:t>
            </a:r>
            <a:r>
              <a:rPr lang="en-US" baseline="0" dirty="0"/>
              <a:t>to relationship</a:t>
            </a:r>
          </a:p>
          <a:p>
            <a:pPr marL="571500" indent="-571500">
              <a:spcAft>
                <a:spcPts val="600"/>
              </a:spcAft>
              <a:buFont typeface="Arial" panose="020B0604020202020204" pitchFamily="34" charset="0"/>
              <a:buChar char="•"/>
            </a:pPr>
            <a:r>
              <a:rPr lang="en-US" baseline="0" dirty="0"/>
              <a:t>To </a:t>
            </a:r>
            <a:r>
              <a:rPr lang="en-US" baseline="0" dirty="0">
                <a:solidFill>
                  <a:srgbClr val="FFFF00"/>
                </a:solidFill>
              </a:rPr>
              <a:t>enjoy his presence</a:t>
            </a:r>
          </a:p>
          <a:p>
            <a:pPr marL="571500" indent="-571500">
              <a:spcAft>
                <a:spcPts val="600"/>
              </a:spcAft>
              <a:buFont typeface="Arial" panose="020B0604020202020204" pitchFamily="34" charset="0"/>
              <a:buChar char="•"/>
            </a:pPr>
            <a:r>
              <a:rPr lang="en-US" baseline="0" dirty="0"/>
              <a:t>To </a:t>
            </a:r>
            <a:r>
              <a:rPr lang="en-US" baseline="0" dirty="0">
                <a:solidFill>
                  <a:srgbClr val="FFFF00"/>
                </a:solidFill>
              </a:rPr>
              <a:t>thank him </a:t>
            </a:r>
            <a:r>
              <a:rPr lang="en-US" baseline="0" dirty="0"/>
              <a:t>and </a:t>
            </a:r>
            <a:r>
              <a:rPr lang="en-US" baseline="0" dirty="0">
                <a:solidFill>
                  <a:srgbClr val="FFFF00"/>
                </a:solidFill>
              </a:rPr>
              <a:t>speak of </a:t>
            </a:r>
            <a:r>
              <a:rPr lang="en-US" baseline="0" dirty="0"/>
              <a:t>his faithfulness</a:t>
            </a:r>
          </a:p>
        </p:txBody>
      </p:sp>
      <p:sp>
        <p:nvSpPr>
          <p:cNvPr id="4" name="TextBox 3">
            <a:extLst>
              <a:ext uri="{FF2B5EF4-FFF2-40B4-BE49-F238E27FC236}">
                <a16:creationId xmlns:a16="http://schemas.microsoft.com/office/drawing/2014/main" id="{5BA1A50B-0738-C0B4-CF00-D1703486C846}"/>
              </a:ext>
            </a:extLst>
          </p:cNvPr>
          <p:cNvSpPr txBox="1"/>
          <p:nvPr/>
        </p:nvSpPr>
        <p:spPr>
          <a:xfrm>
            <a:off x="285640" y="0"/>
            <a:ext cx="11620717" cy="769441"/>
          </a:xfrm>
          <a:prstGeom prst="rect">
            <a:avLst/>
          </a:prstGeom>
          <a:solidFill>
            <a:srgbClr val="334A82">
              <a:alpha val="50000"/>
            </a:srgbClr>
          </a:solidFill>
        </p:spPr>
        <p:txBody>
          <a:bodyPr wrap="square" rtlCol="0">
            <a:spAutoFit/>
          </a:bodyPr>
          <a:lstStyle/>
          <a:p>
            <a:pPr algn="ctr">
              <a:spcAft>
                <a:spcPts val="1200"/>
              </a:spcAft>
            </a:pPr>
            <a:r>
              <a:rPr lang="en-US" sz="44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How Does God Want us to </a:t>
            </a:r>
            <a:r>
              <a:rPr lang="en-US" sz="4400" b="1" dirty="0">
                <a:solidFill>
                  <a:srgbClr val="FFFF00"/>
                </a:solidFill>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Respond</a:t>
            </a:r>
            <a:r>
              <a:rPr lang="en-US" sz="44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a:t>
            </a:r>
            <a:endParaRPr lang="en-US" sz="4400" b="1" i="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10304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E2C45-84E9-26E0-4E09-85072C67CC9A}"/>
            </a:ext>
          </a:extLst>
        </p:cNvPr>
        <p:cNvGrpSpPr/>
        <p:nvPr/>
      </p:nvGrpSpPr>
      <p:grpSpPr>
        <a:xfrm>
          <a:off x="0" y="0"/>
          <a:ext cx="0" cy="0"/>
          <a:chOff x="0" y="0"/>
          <a:chExt cx="0" cy="0"/>
        </a:xfrm>
      </p:grpSpPr>
      <p:pic>
        <p:nvPicPr>
          <p:cNvPr id="3076" name="Picture 4">
            <a:extLst>
              <a:ext uri="{FF2B5EF4-FFF2-40B4-BE49-F238E27FC236}">
                <a16:creationId xmlns:a16="http://schemas.microsoft.com/office/drawing/2014/main" id="{3C16F3EA-CEC4-BB62-6BA2-600E22C23EA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571"/>
          <a:stretch/>
        </p:blipFill>
        <p:spPr bwMode="auto">
          <a:xfrm>
            <a:off x="0" y="-1"/>
            <a:ext cx="12209480" cy="6858001"/>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336F541F-2939-9BCF-C9F6-59EE6DBF701B}"/>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C1B9D2A7-9CF2-6C6D-9975-943C6DFEEA8A}"/>
              </a:ext>
            </a:extLst>
          </p:cNvPr>
          <p:cNvSpPr txBox="1"/>
          <p:nvPr/>
        </p:nvSpPr>
        <p:spPr>
          <a:xfrm>
            <a:off x="329336" y="1197392"/>
            <a:ext cx="11533323" cy="3400931"/>
          </a:xfrm>
          <a:prstGeom prst="rect">
            <a:avLst/>
          </a:prstGeom>
          <a:solidFill>
            <a:srgbClr val="334A82">
              <a:alpha val="8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a:spcAft>
                <a:spcPts val="600"/>
              </a:spcAft>
            </a:pPr>
            <a:r>
              <a:rPr lang="en-US" baseline="0" dirty="0"/>
              <a:t>To </a:t>
            </a:r>
            <a:r>
              <a:rPr lang="en-US" baseline="0" dirty="0">
                <a:solidFill>
                  <a:srgbClr val="FFFF00"/>
                </a:solidFill>
              </a:rPr>
              <a:t>Express </a:t>
            </a:r>
            <a:r>
              <a:rPr lang="en-US" i="1" baseline="0" dirty="0" err="1">
                <a:solidFill>
                  <a:srgbClr val="FFFF00"/>
                </a:solidFill>
              </a:rPr>
              <a:t>Khesed</a:t>
            </a:r>
            <a:r>
              <a:rPr lang="en-US" baseline="0" dirty="0">
                <a:solidFill>
                  <a:srgbClr val="FFFF00"/>
                </a:solidFill>
              </a:rPr>
              <a:t> </a:t>
            </a:r>
            <a:r>
              <a:rPr lang="en-US" baseline="0" dirty="0"/>
              <a:t>toward others…</a:t>
            </a:r>
          </a:p>
          <a:p>
            <a:pPr marL="571500" indent="-571500">
              <a:spcAft>
                <a:spcPts val="600"/>
              </a:spcAft>
              <a:buFont typeface="Arial" panose="020B0604020202020204" pitchFamily="34" charset="0"/>
              <a:buChar char="•"/>
            </a:pPr>
            <a:r>
              <a:rPr lang="en-US" baseline="0" dirty="0">
                <a:solidFill>
                  <a:srgbClr val="FFFF00"/>
                </a:solidFill>
              </a:rPr>
              <a:t>Value relationships</a:t>
            </a:r>
          </a:p>
          <a:p>
            <a:pPr marL="571500" indent="-571500">
              <a:spcAft>
                <a:spcPts val="600"/>
              </a:spcAft>
              <a:buFont typeface="Arial" panose="020B0604020202020204" pitchFamily="34" charset="0"/>
              <a:buChar char="•"/>
            </a:pPr>
            <a:r>
              <a:rPr lang="en-US" baseline="0" dirty="0">
                <a:solidFill>
                  <a:srgbClr val="FFFF00"/>
                </a:solidFill>
              </a:rPr>
              <a:t>Be quick to forgive </a:t>
            </a:r>
            <a:r>
              <a:rPr lang="en-US" baseline="0" dirty="0"/>
              <a:t>and resolve conflicts</a:t>
            </a:r>
          </a:p>
          <a:p>
            <a:pPr marL="571500" indent="-571500">
              <a:spcAft>
                <a:spcPts val="600"/>
              </a:spcAft>
              <a:buFont typeface="Arial" panose="020B0604020202020204" pitchFamily="34" charset="0"/>
              <a:buChar char="•"/>
            </a:pPr>
            <a:r>
              <a:rPr lang="en-US" baseline="0" dirty="0">
                <a:solidFill>
                  <a:srgbClr val="FFFF00"/>
                </a:solidFill>
              </a:rPr>
              <a:t>Love based on God’s love </a:t>
            </a:r>
            <a:r>
              <a:rPr lang="en-US" baseline="0" dirty="0"/>
              <a:t>for us rather than on the merit of the other person</a:t>
            </a:r>
          </a:p>
        </p:txBody>
      </p:sp>
      <p:sp>
        <p:nvSpPr>
          <p:cNvPr id="4" name="TextBox 3">
            <a:extLst>
              <a:ext uri="{FF2B5EF4-FFF2-40B4-BE49-F238E27FC236}">
                <a16:creationId xmlns:a16="http://schemas.microsoft.com/office/drawing/2014/main" id="{74BE428D-683C-AF2F-B037-68811DE217BC}"/>
              </a:ext>
            </a:extLst>
          </p:cNvPr>
          <p:cNvSpPr txBox="1"/>
          <p:nvPr/>
        </p:nvSpPr>
        <p:spPr>
          <a:xfrm>
            <a:off x="285640" y="0"/>
            <a:ext cx="11620717" cy="769441"/>
          </a:xfrm>
          <a:prstGeom prst="rect">
            <a:avLst/>
          </a:prstGeom>
          <a:solidFill>
            <a:srgbClr val="334A82">
              <a:alpha val="50000"/>
            </a:srgbClr>
          </a:solidFill>
        </p:spPr>
        <p:txBody>
          <a:bodyPr wrap="square" rtlCol="0">
            <a:spAutoFit/>
          </a:bodyPr>
          <a:lstStyle/>
          <a:p>
            <a:pPr algn="ctr">
              <a:spcAft>
                <a:spcPts val="1200"/>
              </a:spcAft>
            </a:pPr>
            <a:r>
              <a:rPr lang="en-US" sz="44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How Does God Want us to </a:t>
            </a:r>
            <a:r>
              <a:rPr lang="en-US" sz="4400" b="1" dirty="0">
                <a:solidFill>
                  <a:srgbClr val="FFFF00"/>
                </a:solidFill>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Respond</a:t>
            </a:r>
            <a:r>
              <a:rPr lang="en-US" sz="44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a:t>
            </a:r>
            <a:endParaRPr lang="en-US" sz="4400" b="1" i="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20585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84EFC-129F-DFEA-4C58-2447988D5A84}"/>
            </a:ext>
          </a:extLst>
        </p:cNvPr>
        <p:cNvGrpSpPr/>
        <p:nvPr/>
      </p:nvGrpSpPr>
      <p:grpSpPr>
        <a:xfrm>
          <a:off x="0" y="0"/>
          <a:ext cx="0" cy="0"/>
          <a:chOff x="0" y="0"/>
          <a:chExt cx="0" cy="0"/>
        </a:xfrm>
      </p:grpSpPr>
      <p:pic>
        <p:nvPicPr>
          <p:cNvPr id="3076" name="Picture 4">
            <a:extLst>
              <a:ext uri="{FF2B5EF4-FFF2-40B4-BE49-F238E27FC236}">
                <a16:creationId xmlns:a16="http://schemas.microsoft.com/office/drawing/2014/main" id="{6BDF0023-EAA7-A77D-FB8B-4A8CC19A366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1571"/>
          <a:stretch/>
        </p:blipFill>
        <p:spPr bwMode="auto">
          <a:xfrm>
            <a:off x="0" y="-1"/>
            <a:ext cx="12209480" cy="6858001"/>
          </a:xfrm>
          <a:prstGeom prst="rect">
            <a:avLst/>
          </a:prstGeom>
          <a:noFill/>
          <a:extLst>
            <a:ext uri="{909E8E84-426E-40DD-AFC4-6F175D3DCCD1}">
              <a14:hiddenFill xmlns:a14="http://schemas.microsoft.com/office/drawing/2010/main">
                <a:solidFill>
                  <a:srgbClr val="FFFFFF"/>
                </a:solidFill>
              </a14:hiddenFill>
            </a:ext>
          </a:extLst>
        </p:spPr>
      </p:pic>
      <p:sp>
        <p:nvSpPr>
          <p:cNvPr id="72706" name="Rectangle 2" hidden="1">
            <a:extLst>
              <a:ext uri="{FF2B5EF4-FFF2-40B4-BE49-F238E27FC236}">
                <a16:creationId xmlns:a16="http://schemas.microsoft.com/office/drawing/2014/main" id="{4FFE9F12-3CCD-6DB3-7A65-4AB9423D3CA8}"/>
              </a:ext>
            </a:extLst>
          </p:cNvPr>
          <p:cNvSpPr>
            <a:spLocks noGrp="1" noChangeArrowheads="1"/>
          </p:cNvSpPr>
          <p:nvPr>
            <p:ph type="title"/>
          </p:nvPr>
        </p:nvSpPr>
        <p:spPr/>
        <p:txBody>
          <a:bodyPr/>
          <a:lstStyle/>
          <a:p>
            <a:r>
              <a:rPr lang="en-US" altLang="en-US"/>
              <a:t>Old City and Kidron Valley from north</a:t>
            </a:r>
          </a:p>
        </p:txBody>
      </p:sp>
      <p:sp>
        <p:nvSpPr>
          <p:cNvPr id="3" name="TextBox 2">
            <a:extLst>
              <a:ext uri="{FF2B5EF4-FFF2-40B4-BE49-F238E27FC236}">
                <a16:creationId xmlns:a16="http://schemas.microsoft.com/office/drawing/2014/main" id="{D096ABB4-219F-12E2-26B4-6F3928335826}"/>
              </a:ext>
            </a:extLst>
          </p:cNvPr>
          <p:cNvSpPr txBox="1"/>
          <p:nvPr/>
        </p:nvSpPr>
        <p:spPr>
          <a:xfrm>
            <a:off x="1280454" y="1197392"/>
            <a:ext cx="9631093" cy="4170372"/>
          </a:xfrm>
          <a:prstGeom prst="rect">
            <a:avLst/>
          </a:prstGeom>
          <a:solidFill>
            <a:srgbClr val="334A82">
              <a:alpha val="80000"/>
            </a:srgbClr>
          </a:solidFill>
        </p:spPr>
        <p:txBody>
          <a:bodyPr wrap="square" rtlCol="0">
            <a:spAutoFit/>
          </a:bodyPr>
          <a:lstStyle>
            <a:defPPr>
              <a:defRPr lang="en-US"/>
            </a:defPPr>
            <a:lvl1pPr>
              <a:defRPr sz="4000" b="1" baseline="30000">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defRPr>
            </a:lvl1pPr>
          </a:lstStyle>
          <a:p>
            <a:pPr marL="571500" indent="-571500">
              <a:spcAft>
                <a:spcPts val="1200"/>
              </a:spcAft>
              <a:buFont typeface="Arial" panose="020B0604020202020204" pitchFamily="34" charset="0"/>
              <a:buChar char="•"/>
            </a:pPr>
            <a:r>
              <a:rPr lang="en-US" baseline="0" dirty="0">
                <a:solidFill>
                  <a:srgbClr val="FFFF00"/>
                </a:solidFill>
              </a:rPr>
              <a:t>Work to understand </a:t>
            </a:r>
            <a:r>
              <a:rPr lang="en-US" baseline="0" dirty="0"/>
              <a:t>God’s basic nature and the implications of </a:t>
            </a:r>
            <a:r>
              <a:rPr lang="en-US" i="1" baseline="0" dirty="0" err="1"/>
              <a:t>khesed</a:t>
            </a:r>
            <a:endParaRPr lang="en-US" i="1" baseline="0" dirty="0"/>
          </a:p>
          <a:p>
            <a:pPr marL="571500" indent="-571500">
              <a:spcAft>
                <a:spcPts val="600"/>
              </a:spcAft>
              <a:buFont typeface="Arial" panose="020B0604020202020204" pitchFamily="34" charset="0"/>
              <a:buChar char="•"/>
            </a:pPr>
            <a:r>
              <a:rPr lang="en-US" baseline="0" dirty="0">
                <a:solidFill>
                  <a:srgbClr val="FFFF00"/>
                </a:solidFill>
              </a:rPr>
              <a:t>Respond</a:t>
            </a:r>
            <a:r>
              <a:rPr lang="en-US" baseline="0" dirty="0"/>
              <a:t> to God’s </a:t>
            </a:r>
            <a:r>
              <a:rPr lang="en-US" i="1" baseline="0" dirty="0" err="1"/>
              <a:t>khesed</a:t>
            </a:r>
            <a:r>
              <a:rPr lang="en-US" baseline="0" dirty="0"/>
              <a:t>:</a:t>
            </a:r>
          </a:p>
          <a:p>
            <a:pPr marL="1143000" indent="-571500">
              <a:spcAft>
                <a:spcPts val="600"/>
              </a:spcAft>
              <a:buFont typeface="Arial" panose="020B0604020202020204" pitchFamily="34" charset="0"/>
              <a:buChar char="•"/>
            </a:pPr>
            <a:r>
              <a:rPr lang="en-US" baseline="0" dirty="0"/>
              <a:t>Trust him</a:t>
            </a:r>
          </a:p>
          <a:p>
            <a:pPr marL="1143000" indent="-571500">
              <a:spcAft>
                <a:spcPts val="600"/>
              </a:spcAft>
              <a:buFont typeface="Arial" panose="020B0604020202020204" pitchFamily="34" charset="0"/>
              <a:buChar char="•"/>
            </a:pPr>
            <a:r>
              <a:rPr lang="en-US" baseline="0" dirty="0"/>
              <a:t>Enjoy him</a:t>
            </a:r>
          </a:p>
          <a:p>
            <a:pPr marL="1143000" indent="-571500">
              <a:spcAft>
                <a:spcPts val="600"/>
              </a:spcAft>
              <a:buFont typeface="Arial" panose="020B0604020202020204" pitchFamily="34" charset="0"/>
              <a:buChar char="•"/>
            </a:pPr>
            <a:r>
              <a:rPr lang="en-US" baseline="0" dirty="0"/>
              <a:t>Express </a:t>
            </a:r>
            <a:r>
              <a:rPr lang="en-US" i="1" baseline="0" dirty="0" err="1"/>
              <a:t>khesed</a:t>
            </a:r>
            <a:r>
              <a:rPr lang="en-US" baseline="0" dirty="0"/>
              <a:t> toward others</a:t>
            </a:r>
          </a:p>
        </p:txBody>
      </p:sp>
      <p:sp>
        <p:nvSpPr>
          <p:cNvPr id="4" name="TextBox 3">
            <a:extLst>
              <a:ext uri="{FF2B5EF4-FFF2-40B4-BE49-F238E27FC236}">
                <a16:creationId xmlns:a16="http://schemas.microsoft.com/office/drawing/2014/main" id="{AD6B7B03-FF20-CA01-F6A9-0AB7689F7558}"/>
              </a:ext>
            </a:extLst>
          </p:cNvPr>
          <p:cNvSpPr txBox="1"/>
          <p:nvPr/>
        </p:nvSpPr>
        <p:spPr>
          <a:xfrm>
            <a:off x="285640" y="0"/>
            <a:ext cx="11620717" cy="769441"/>
          </a:xfrm>
          <a:prstGeom prst="rect">
            <a:avLst/>
          </a:prstGeom>
          <a:solidFill>
            <a:srgbClr val="334A82">
              <a:alpha val="50000"/>
            </a:srgbClr>
          </a:solidFill>
        </p:spPr>
        <p:txBody>
          <a:bodyPr wrap="square" rtlCol="0">
            <a:spAutoFit/>
          </a:bodyPr>
          <a:lstStyle/>
          <a:p>
            <a:pPr algn="ctr">
              <a:spcAft>
                <a:spcPts val="1200"/>
              </a:spcAft>
            </a:pPr>
            <a:r>
              <a:rPr lang="en-US" sz="44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Applying the Truths of God’s </a:t>
            </a:r>
            <a:r>
              <a:rPr lang="en-US" sz="4400" b="1" i="1" dirty="0" err="1">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Khesed</a:t>
            </a:r>
            <a:endParaRPr lang="en-US" sz="4400" b="1" i="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045479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658276135"/>
      </p:ext>
    </p:extLst>
  </p:cSld>
  <p:clrMapOvr>
    <a:masterClrMapping/>
  </p:clrMapOvr>
  <mc:AlternateContent xmlns:mc="http://schemas.openxmlformats.org/markup-compatibility/2006" xmlns:p14="http://schemas.microsoft.com/office/powerpoint/2010/main">
    <mc:Choice Requires="p14">
      <p:transition spd="slow" p14:dur="5517">
        <p:fad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eaLnBrk="1" hangingPunct="1">
              <a:defRPr/>
            </a:pPr>
            <a:r>
              <a:rPr lang="en-US" sz="3733" b="1" dirty="0">
                <a:solidFill>
                  <a:srgbClr val="FFFFFF"/>
                </a:solidFill>
                <a:latin typeface="Arial" charset="0"/>
                <a:ea typeface="ＭＳ Ｐゴシック" charset="0"/>
              </a:rPr>
              <a:t>OT Preaching link at BibleStudyDownloads.org</a:t>
            </a:r>
            <a:endParaRPr lang="en-US" sz="14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for free!</a:t>
            </a:r>
            <a:endParaRPr kumimoji="0" lang="en-US" sz="14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12982845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51A76-8B0D-1D25-0CC9-B1DD931F7089}"/>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50C73ADD-C8B1-5E43-C2CA-DB9AD5A00A2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968" b="10770"/>
          <a:stretch>
            <a:fillRect/>
          </a:stretch>
        </p:blipFill>
        <p:spPr bwMode="auto">
          <a:xfrm>
            <a:off x="0" y="0"/>
            <a:ext cx="12192000" cy="684876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3EA698A-2F40-8D04-FDD6-280F3E31ED1A}"/>
              </a:ext>
            </a:extLst>
          </p:cNvPr>
          <p:cNvSpPr txBox="1"/>
          <p:nvPr/>
        </p:nvSpPr>
        <p:spPr>
          <a:xfrm>
            <a:off x="1866903" y="944881"/>
            <a:ext cx="8458195" cy="2785378"/>
          </a:xfrm>
          <a:prstGeom prst="rect">
            <a:avLst/>
          </a:prstGeom>
          <a:solidFill>
            <a:schemeClr val="bg1">
              <a:alpha val="50000"/>
            </a:schemeClr>
          </a:solidFill>
        </p:spPr>
        <p:txBody>
          <a:bodyPr wrap="square" rtlCol="0">
            <a:spAutoFit/>
          </a:bodyPr>
          <a:lstStyle/>
          <a:p>
            <a:pPr>
              <a:spcAft>
                <a:spcPts val="600"/>
              </a:spcAft>
            </a:pPr>
            <a:r>
              <a:rPr lang="en-US" sz="40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“Oh give thanks to the L</a:t>
            </a:r>
            <a:r>
              <a:rPr lang="en-US" sz="36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ORD</a:t>
            </a:r>
            <a:r>
              <a:rPr lang="en-US" sz="40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 </a:t>
            </a:r>
          </a:p>
          <a:p>
            <a:pPr>
              <a:spcAft>
                <a:spcPts val="600"/>
              </a:spcAft>
            </a:pPr>
            <a:r>
              <a:rPr lang="en-US" sz="40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     for he is good, </a:t>
            </a:r>
          </a:p>
          <a:p>
            <a:pPr>
              <a:spcAft>
                <a:spcPts val="600"/>
              </a:spcAft>
            </a:pPr>
            <a:r>
              <a:rPr lang="en-US" sz="40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for his steadfast love endures forever!”</a:t>
            </a:r>
          </a:p>
          <a:p>
            <a:pPr>
              <a:spcAft>
                <a:spcPts val="600"/>
              </a:spcAft>
            </a:pPr>
            <a:r>
              <a:rPr lang="en-US" sz="40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                                       Psalm 107:1</a:t>
            </a:r>
          </a:p>
        </p:txBody>
      </p:sp>
      <p:sp>
        <p:nvSpPr>
          <p:cNvPr id="4" name="Rectangle: Rounded Corners 3">
            <a:extLst>
              <a:ext uri="{FF2B5EF4-FFF2-40B4-BE49-F238E27FC236}">
                <a16:creationId xmlns:a16="http://schemas.microsoft.com/office/drawing/2014/main" id="{8C5494DC-9657-ADD4-9BCF-4AD6A59E07B1}"/>
              </a:ext>
            </a:extLst>
          </p:cNvPr>
          <p:cNvSpPr/>
          <p:nvPr/>
        </p:nvSpPr>
        <p:spPr>
          <a:xfrm>
            <a:off x="1960081" y="3999042"/>
            <a:ext cx="8271838" cy="1628871"/>
          </a:xfrm>
          <a:prstGeom prst="roundRect">
            <a:avLst/>
          </a:prstGeom>
          <a:solidFill>
            <a:srgbClr val="000B29"/>
          </a:solidFill>
          <a:ln w="635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4000" b="1" dirty="0">
                <a:solidFill>
                  <a:srgbClr val="FFFF00"/>
                </a:solidFill>
                <a:effectLst>
                  <a:glow rad="101600">
                    <a:schemeClr val="bg1">
                      <a:alpha val="80000"/>
                    </a:schemeClr>
                  </a:glow>
                </a:effectLst>
                <a:latin typeface="Calibri" panose="020F0502020204030204" pitchFamily="34" charset="0"/>
                <a:ea typeface="Calibri" panose="020F0502020204030204" pitchFamily="34" charset="0"/>
                <a:cs typeface="Calibri" panose="020F0502020204030204" pitchFamily="34" charset="0"/>
              </a:rPr>
              <a:t>What does the Bible mean when it talks about God’s “steadfast love”?</a:t>
            </a:r>
          </a:p>
        </p:txBody>
      </p:sp>
      <p:sp>
        <p:nvSpPr>
          <p:cNvPr id="5" name="Rectangle: Rounded Corners 4">
            <a:extLst>
              <a:ext uri="{FF2B5EF4-FFF2-40B4-BE49-F238E27FC236}">
                <a16:creationId xmlns:a16="http://schemas.microsoft.com/office/drawing/2014/main" id="{FC92E8E6-1FA1-4A1E-9EE7-074E8C34AF15}"/>
              </a:ext>
            </a:extLst>
          </p:cNvPr>
          <p:cNvSpPr/>
          <p:nvPr/>
        </p:nvSpPr>
        <p:spPr>
          <a:xfrm>
            <a:off x="3341910" y="2412943"/>
            <a:ext cx="3058885" cy="547970"/>
          </a:xfrm>
          <a:prstGeom prst="roundRect">
            <a:avLst/>
          </a:prstGeom>
          <a:noFill/>
          <a:ln w="635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48655373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par>
                          <p:cTn id="16" fill="hold">
                            <p:stCondLst>
                              <p:cond delay="1000"/>
                            </p:stCondLst>
                            <p:childTnLst>
                              <p:par>
                                <p:cTn id="17" presetID="16" presetClass="entr" presetSubtype="21" fill="hold" nodeType="after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barn(inVertical)">
                                      <p:cBhvr>
                                        <p:cTn id="1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3EF06F-6BCA-E1C4-C029-BC4F7F410025}"/>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AB1ADCCA-CFF7-DDCB-19D8-0E49D7C6DC6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903" b="9962"/>
          <a:stretch>
            <a:fillRect/>
          </a:stretch>
        </p:blipFill>
        <p:spPr bwMode="auto">
          <a:xfrm>
            <a:off x="-1" y="-2"/>
            <a:ext cx="12192001" cy="684376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3C34F71-B61E-2747-6FF0-901F69C06BAE}"/>
              </a:ext>
            </a:extLst>
          </p:cNvPr>
          <p:cNvSpPr txBox="1"/>
          <p:nvPr/>
        </p:nvSpPr>
        <p:spPr>
          <a:xfrm>
            <a:off x="1645925" y="1347651"/>
            <a:ext cx="8900150" cy="923330"/>
          </a:xfrm>
          <a:prstGeom prst="rect">
            <a:avLst/>
          </a:prstGeom>
          <a:solidFill>
            <a:schemeClr val="bg1">
              <a:alpha val="50000"/>
            </a:schemeClr>
          </a:solidFill>
        </p:spPr>
        <p:txBody>
          <a:bodyPr wrap="square" rtlCol="0">
            <a:spAutoFit/>
          </a:bodyPr>
          <a:lstStyle/>
          <a:p>
            <a:pPr algn="ctr">
              <a:spcAft>
                <a:spcPts val="1200"/>
              </a:spcAft>
            </a:pPr>
            <a:r>
              <a:rPr lang="en-US" sz="54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May 2025 Elders’ Prayer Time</a:t>
            </a:r>
          </a:p>
        </p:txBody>
      </p:sp>
      <p:sp>
        <p:nvSpPr>
          <p:cNvPr id="2" name="TextBox 1">
            <a:extLst>
              <a:ext uri="{FF2B5EF4-FFF2-40B4-BE49-F238E27FC236}">
                <a16:creationId xmlns:a16="http://schemas.microsoft.com/office/drawing/2014/main" id="{55D307C4-82CB-953C-30DF-98F0CFA3941D}"/>
              </a:ext>
            </a:extLst>
          </p:cNvPr>
          <p:cNvSpPr txBox="1"/>
          <p:nvPr/>
        </p:nvSpPr>
        <p:spPr>
          <a:xfrm>
            <a:off x="1645925" y="2709837"/>
            <a:ext cx="8900150" cy="1569660"/>
          </a:xfrm>
          <a:prstGeom prst="rect">
            <a:avLst/>
          </a:prstGeom>
          <a:solidFill>
            <a:schemeClr val="bg1">
              <a:alpha val="50000"/>
            </a:schemeClr>
          </a:solidFill>
        </p:spPr>
        <p:txBody>
          <a:bodyPr wrap="square" rtlCol="0">
            <a:spAutoFit/>
          </a:bodyPr>
          <a:lstStyle/>
          <a:p>
            <a:pPr algn="ctr">
              <a:spcAft>
                <a:spcPts val="1200"/>
              </a:spcAft>
            </a:pPr>
            <a:r>
              <a:rPr lang="en-US" sz="48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24 Hours of Prayer focused around </a:t>
            </a:r>
            <a:r>
              <a:rPr lang="en-US" sz="4800" b="1" i="1" dirty="0" err="1">
                <a:solidFill>
                  <a:srgbClr val="FFFF00"/>
                </a:solidFill>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Khesed</a:t>
            </a:r>
            <a:r>
              <a:rPr lang="en-US" sz="4800" b="1" i="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 </a:t>
            </a:r>
            <a:endParaRPr lang="en-US" sz="48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31689065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C43BF-2F81-CABC-2723-756BB64B9B00}"/>
            </a:ext>
          </a:extLst>
        </p:cNvPr>
        <p:cNvGrpSpPr/>
        <p:nvPr/>
      </p:nvGrpSpPr>
      <p:grpSpPr>
        <a:xfrm>
          <a:off x="0" y="0"/>
          <a:ext cx="0" cy="0"/>
          <a:chOff x="0" y="0"/>
          <a:chExt cx="0" cy="0"/>
        </a:xfrm>
      </p:grpSpPr>
      <p:pic>
        <p:nvPicPr>
          <p:cNvPr id="2050" name="Picture 2">
            <a:extLst>
              <a:ext uri="{FF2B5EF4-FFF2-40B4-BE49-F238E27FC236}">
                <a16:creationId xmlns:a16="http://schemas.microsoft.com/office/drawing/2014/main" id="{6379A832-83A8-CFDF-80BB-0DE1DDE879C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903" b="9962"/>
          <a:stretch>
            <a:fillRect/>
          </a:stretch>
        </p:blipFill>
        <p:spPr bwMode="auto">
          <a:xfrm>
            <a:off x="-1" y="-2"/>
            <a:ext cx="12192001" cy="684376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88CCC34-27D4-E681-294B-8C3934BB5FF4}"/>
              </a:ext>
            </a:extLst>
          </p:cNvPr>
          <p:cNvSpPr txBox="1"/>
          <p:nvPr/>
        </p:nvSpPr>
        <p:spPr>
          <a:xfrm>
            <a:off x="1299211" y="777627"/>
            <a:ext cx="9593575" cy="5293757"/>
          </a:xfrm>
          <a:prstGeom prst="rect">
            <a:avLst/>
          </a:prstGeom>
          <a:solidFill>
            <a:schemeClr val="bg1">
              <a:alpha val="50000"/>
            </a:schemeClr>
          </a:solidFill>
        </p:spPr>
        <p:txBody>
          <a:bodyPr wrap="square" rtlCol="0">
            <a:spAutoFit/>
          </a:bodyPr>
          <a:lstStyle/>
          <a:p>
            <a:pPr algn="ctr">
              <a:spcAft>
                <a:spcPts val="1200"/>
              </a:spcAft>
            </a:pPr>
            <a:r>
              <a:rPr lang="en-US" sz="4400" b="1" i="1" dirty="0" err="1">
                <a:solidFill>
                  <a:srgbClr val="FFFF00"/>
                </a:solidFill>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Khesed</a:t>
            </a:r>
            <a:r>
              <a:rPr lang="en-US" sz="4400" b="1" i="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 </a:t>
            </a:r>
            <a:r>
              <a:rPr lang="en-US" sz="44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 </a:t>
            </a:r>
          </a:p>
          <a:p>
            <a:pPr marL="685800" indent="-685800">
              <a:spcAft>
                <a:spcPts val="1200"/>
              </a:spcAft>
              <a:buFont typeface="Arial" panose="020B0604020202020204" pitchFamily="34" charset="0"/>
              <a:buChar char="•"/>
            </a:pPr>
            <a:r>
              <a:rPr lang="en-US" sz="44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Appears more than 240 times in the Old Testament</a:t>
            </a:r>
          </a:p>
          <a:p>
            <a:pPr marL="685800" indent="-685800">
              <a:spcAft>
                <a:spcPts val="1200"/>
              </a:spcAft>
              <a:buFont typeface="Arial" panose="020B0604020202020204" pitchFamily="34" charset="0"/>
              <a:buChar char="•"/>
            </a:pPr>
            <a:r>
              <a:rPr lang="en-US" sz="44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One of the most common words used to describe God </a:t>
            </a:r>
          </a:p>
          <a:p>
            <a:pPr marL="685800" indent="-685800">
              <a:spcAft>
                <a:spcPts val="1200"/>
              </a:spcAft>
              <a:buFont typeface="Arial" panose="020B0604020202020204" pitchFamily="34" charset="0"/>
              <a:buChar char="•"/>
            </a:pPr>
            <a:r>
              <a:rPr lang="en-US" sz="44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Appears 125 times in the Psalms as a description of God!</a:t>
            </a:r>
          </a:p>
        </p:txBody>
      </p:sp>
    </p:spTree>
    <p:custDataLst>
      <p:tags r:id="rId1"/>
    </p:custDataLst>
    <p:extLst>
      <p:ext uri="{BB962C8B-B14F-4D97-AF65-F5344CB8AC3E}">
        <p14:creationId xmlns:p14="http://schemas.microsoft.com/office/powerpoint/2010/main" val="417535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E5EDB-92FA-282F-FC8D-7C78656851CE}"/>
            </a:ext>
          </a:extLst>
        </p:cNvPr>
        <p:cNvGrpSpPr/>
        <p:nvPr/>
      </p:nvGrpSpPr>
      <p:grpSpPr>
        <a:xfrm>
          <a:off x="0" y="0"/>
          <a:ext cx="0" cy="0"/>
          <a:chOff x="0" y="0"/>
          <a:chExt cx="0" cy="0"/>
        </a:xfrm>
      </p:grpSpPr>
      <p:pic>
        <p:nvPicPr>
          <p:cNvPr id="6" name="Picture 2">
            <a:extLst>
              <a:ext uri="{FF2B5EF4-FFF2-40B4-BE49-F238E27FC236}">
                <a16:creationId xmlns:a16="http://schemas.microsoft.com/office/drawing/2014/main" id="{038693A4-061E-42C6-2470-C75636F3DEC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968" b="10770"/>
          <a:stretch>
            <a:fillRect/>
          </a:stretch>
        </p:blipFill>
        <p:spPr bwMode="auto">
          <a:xfrm>
            <a:off x="0" y="0"/>
            <a:ext cx="12192000" cy="684876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94D4504-826D-018C-9ECD-EF9347FD1F84}"/>
              </a:ext>
            </a:extLst>
          </p:cNvPr>
          <p:cNvSpPr txBox="1"/>
          <p:nvPr/>
        </p:nvSpPr>
        <p:spPr>
          <a:xfrm>
            <a:off x="1282882" y="111033"/>
            <a:ext cx="9626236" cy="1015663"/>
          </a:xfrm>
          <a:prstGeom prst="rect">
            <a:avLst/>
          </a:prstGeom>
          <a:solidFill>
            <a:schemeClr val="bg1">
              <a:alpha val="50000"/>
            </a:schemeClr>
          </a:solidFill>
        </p:spPr>
        <p:txBody>
          <a:bodyPr wrap="square" rtlCol="0">
            <a:spAutoFit/>
          </a:bodyPr>
          <a:lstStyle/>
          <a:p>
            <a:pPr algn="ctr">
              <a:spcAft>
                <a:spcPts val="1200"/>
              </a:spcAft>
            </a:pPr>
            <a:r>
              <a:rPr lang="en-US" sz="60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What does </a:t>
            </a:r>
            <a:r>
              <a:rPr lang="en-US" sz="6000" b="1" i="1" dirty="0" err="1">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khesed</a:t>
            </a:r>
            <a:r>
              <a:rPr lang="en-US" sz="60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 mean?</a:t>
            </a:r>
          </a:p>
        </p:txBody>
      </p:sp>
      <p:sp>
        <p:nvSpPr>
          <p:cNvPr id="2" name="TextBox 1">
            <a:extLst>
              <a:ext uri="{FF2B5EF4-FFF2-40B4-BE49-F238E27FC236}">
                <a16:creationId xmlns:a16="http://schemas.microsoft.com/office/drawing/2014/main" id="{A41BE9B4-7DDC-C8CF-C383-00D516B5841D}"/>
              </a:ext>
            </a:extLst>
          </p:cNvPr>
          <p:cNvSpPr txBox="1"/>
          <p:nvPr/>
        </p:nvSpPr>
        <p:spPr>
          <a:xfrm>
            <a:off x="1022441" y="1546859"/>
            <a:ext cx="10147118" cy="4678204"/>
          </a:xfrm>
          <a:prstGeom prst="rect">
            <a:avLst/>
          </a:prstGeom>
          <a:solidFill>
            <a:schemeClr val="bg1">
              <a:alpha val="50000"/>
            </a:schemeClr>
          </a:solidFill>
        </p:spPr>
        <p:txBody>
          <a:bodyPr wrap="square" rtlCol="0">
            <a:spAutoFit/>
          </a:bodyPr>
          <a:lstStyle/>
          <a:p>
            <a:pPr marL="685800" indent="-685800">
              <a:spcAft>
                <a:spcPts val="1200"/>
              </a:spcAft>
              <a:buFont typeface="Arial" panose="020B0604020202020204" pitchFamily="34" charset="0"/>
              <a:buChar char="•"/>
            </a:pPr>
            <a:r>
              <a:rPr lang="en-US" sz="48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Meaning cannot be captured in a single English word</a:t>
            </a:r>
          </a:p>
          <a:p>
            <a:pPr marL="685800" indent="-685800">
              <a:spcAft>
                <a:spcPts val="1200"/>
              </a:spcAft>
              <a:buFont typeface="Arial" panose="020B0604020202020204" pitchFamily="34" charset="0"/>
              <a:buChar char="•"/>
            </a:pPr>
            <a:r>
              <a:rPr lang="en-US" sz="48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Includes ideas of love, faithfulness, loyalty, commitment, kindness, goodness, generosity, mercy and grace</a:t>
            </a:r>
          </a:p>
        </p:txBody>
      </p:sp>
    </p:spTree>
    <p:custDataLst>
      <p:tags r:id="rId1"/>
    </p:custDataLst>
    <p:extLst>
      <p:ext uri="{BB962C8B-B14F-4D97-AF65-F5344CB8AC3E}">
        <p14:creationId xmlns:p14="http://schemas.microsoft.com/office/powerpoint/2010/main" val="3247071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6FD70-48BC-CD1F-9AC2-D12ED8C661DA}"/>
            </a:ext>
          </a:extLst>
        </p:cNvPr>
        <p:cNvGrpSpPr/>
        <p:nvPr/>
      </p:nvGrpSpPr>
      <p:grpSpPr>
        <a:xfrm>
          <a:off x="0" y="0"/>
          <a:ext cx="0" cy="0"/>
          <a:chOff x="0" y="0"/>
          <a:chExt cx="0" cy="0"/>
        </a:xfrm>
      </p:grpSpPr>
      <p:pic>
        <p:nvPicPr>
          <p:cNvPr id="6" name="Picture 2">
            <a:extLst>
              <a:ext uri="{FF2B5EF4-FFF2-40B4-BE49-F238E27FC236}">
                <a16:creationId xmlns:a16="http://schemas.microsoft.com/office/drawing/2014/main" id="{9634B4DA-13BF-C9FD-98BA-1098001954A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968" b="10770"/>
          <a:stretch>
            <a:fillRect/>
          </a:stretch>
        </p:blipFill>
        <p:spPr bwMode="auto">
          <a:xfrm>
            <a:off x="0" y="0"/>
            <a:ext cx="12192000" cy="684876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278BFF0-4B19-483C-5917-998DA02014BD}"/>
              </a:ext>
            </a:extLst>
          </p:cNvPr>
          <p:cNvSpPr txBox="1"/>
          <p:nvPr/>
        </p:nvSpPr>
        <p:spPr>
          <a:xfrm>
            <a:off x="1282882" y="111033"/>
            <a:ext cx="9626236" cy="1015663"/>
          </a:xfrm>
          <a:prstGeom prst="rect">
            <a:avLst/>
          </a:prstGeom>
          <a:solidFill>
            <a:schemeClr val="bg1">
              <a:alpha val="50000"/>
            </a:schemeClr>
          </a:solidFill>
        </p:spPr>
        <p:txBody>
          <a:bodyPr wrap="square" rtlCol="0">
            <a:spAutoFit/>
          </a:bodyPr>
          <a:lstStyle/>
          <a:p>
            <a:pPr algn="ctr">
              <a:spcAft>
                <a:spcPts val="1200"/>
              </a:spcAft>
            </a:pPr>
            <a:r>
              <a:rPr lang="en-US" sz="60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What does </a:t>
            </a:r>
            <a:r>
              <a:rPr lang="en-US" sz="6000" b="1" i="1" dirty="0" err="1">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khesed</a:t>
            </a:r>
            <a:r>
              <a:rPr lang="en-US" sz="60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 mean?</a:t>
            </a:r>
          </a:p>
        </p:txBody>
      </p:sp>
      <p:sp>
        <p:nvSpPr>
          <p:cNvPr id="2" name="TextBox 1">
            <a:extLst>
              <a:ext uri="{FF2B5EF4-FFF2-40B4-BE49-F238E27FC236}">
                <a16:creationId xmlns:a16="http://schemas.microsoft.com/office/drawing/2014/main" id="{67A9490D-F541-87E0-20CE-C36898311720}"/>
              </a:ext>
            </a:extLst>
          </p:cNvPr>
          <p:cNvSpPr txBox="1"/>
          <p:nvPr/>
        </p:nvSpPr>
        <p:spPr>
          <a:xfrm>
            <a:off x="1282882" y="2026919"/>
            <a:ext cx="9626236" cy="3354765"/>
          </a:xfrm>
          <a:prstGeom prst="rect">
            <a:avLst/>
          </a:prstGeom>
          <a:solidFill>
            <a:schemeClr val="bg1">
              <a:alpha val="50000"/>
            </a:schemeClr>
          </a:solidFill>
        </p:spPr>
        <p:txBody>
          <a:bodyPr wrap="square" rtlCol="0">
            <a:spAutoFit/>
          </a:bodyPr>
          <a:lstStyle/>
          <a:p>
            <a:pPr>
              <a:spcAft>
                <a:spcPts val="1200"/>
              </a:spcAft>
            </a:pPr>
            <a:r>
              <a:rPr lang="en-US" sz="48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Some words cannot be adequately defined by words alone… </a:t>
            </a:r>
          </a:p>
          <a:p>
            <a:pPr marL="914400" indent="-685800">
              <a:spcAft>
                <a:spcPts val="1200"/>
              </a:spcAft>
              <a:buFont typeface="Arial" panose="020B0604020202020204" pitchFamily="34" charset="0"/>
              <a:buChar char="•"/>
            </a:pPr>
            <a:r>
              <a:rPr lang="en-US" sz="48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Beauty – </a:t>
            </a:r>
          </a:p>
          <a:p>
            <a:pPr marL="914400" indent="-685800">
              <a:spcAft>
                <a:spcPts val="1200"/>
              </a:spcAft>
              <a:buFont typeface="Arial" panose="020B0604020202020204" pitchFamily="34" charset="0"/>
              <a:buChar char="•"/>
            </a:pPr>
            <a:r>
              <a:rPr lang="en-US" sz="48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Loyal or just – </a:t>
            </a:r>
          </a:p>
        </p:txBody>
      </p:sp>
      <p:sp>
        <p:nvSpPr>
          <p:cNvPr id="4" name="TextBox 3">
            <a:extLst>
              <a:ext uri="{FF2B5EF4-FFF2-40B4-BE49-F238E27FC236}">
                <a16:creationId xmlns:a16="http://schemas.microsoft.com/office/drawing/2014/main" id="{B80F3DF5-1226-9D1E-DF69-BF97C07F5701}"/>
              </a:ext>
            </a:extLst>
          </p:cNvPr>
          <p:cNvSpPr txBox="1"/>
          <p:nvPr/>
        </p:nvSpPr>
        <p:spPr>
          <a:xfrm>
            <a:off x="3873682" y="3658135"/>
            <a:ext cx="7035436" cy="1723549"/>
          </a:xfrm>
          <a:prstGeom prst="rect">
            <a:avLst/>
          </a:prstGeom>
          <a:noFill/>
        </p:spPr>
        <p:txBody>
          <a:bodyPr wrap="square" rtlCol="0">
            <a:spAutoFit/>
          </a:bodyPr>
          <a:lstStyle/>
          <a:p>
            <a:pPr marL="685800">
              <a:spcAft>
                <a:spcPts val="1200"/>
              </a:spcAft>
            </a:pPr>
            <a:r>
              <a:rPr lang="en-US" sz="48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Defined by pictures</a:t>
            </a:r>
          </a:p>
          <a:p>
            <a:pPr marL="685800">
              <a:spcAft>
                <a:spcPts val="1200"/>
              </a:spcAft>
            </a:pPr>
            <a:r>
              <a:rPr lang="en-US" sz="48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          Defined by stories</a:t>
            </a:r>
          </a:p>
        </p:txBody>
      </p:sp>
    </p:spTree>
    <p:custDataLst>
      <p:tags r:id="rId1"/>
    </p:custDataLst>
    <p:extLst>
      <p:ext uri="{BB962C8B-B14F-4D97-AF65-F5344CB8AC3E}">
        <p14:creationId xmlns:p14="http://schemas.microsoft.com/office/powerpoint/2010/main" val="427483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3BD84-198F-953A-5830-F82B0B7CDDC4}"/>
            </a:ext>
          </a:extLst>
        </p:cNvPr>
        <p:cNvGrpSpPr/>
        <p:nvPr/>
      </p:nvGrpSpPr>
      <p:grpSpPr>
        <a:xfrm>
          <a:off x="0" y="0"/>
          <a:ext cx="0" cy="0"/>
          <a:chOff x="0" y="0"/>
          <a:chExt cx="0" cy="0"/>
        </a:xfrm>
      </p:grpSpPr>
      <p:pic>
        <p:nvPicPr>
          <p:cNvPr id="6" name="Picture 2">
            <a:extLst>
              <a:ext uri="{FF2B5EF4-FFF2-40B4-BE49-F238E27FC236}">
                <a16:creationId xmlns:a16="http://schemas.microsoft.com/office/drawing/2014/main" id="{2C03D872-D844-27FD-2B7A-81EC42C5CC4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968" b="10770"/>
          <a:stretch>
            <a:fillRect/>
          </a:stretch>
        </p:blipFill>
        <p:spPr bwMode="auto">
          <a:xfrm>
            <a:off x="0" y="0"/>
            <a:ext cx="12192000" cy="684876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A64F76B1-4294-7E7C-49F9-CB2A70D1A689}"/>
              </a:ext>
            </a:extLst>
          </p:cNvPr>
          <p:cNvSpPr txBox="1"/>
          <p:nvPr/>
        </p:nvSpPr>
        <p:spPr>
          <a:xfrm>
            <a:off x="609600" y="862148"/>
            <a:ext cx="10972800" cy="4401205"/>
          </a:xfrm>
          <a:prstGeom prst="rect">
            <a:avLst/>
          </a:prstGeom>
          <a:solidFill>
            <a:schemeClr val="bg1">
              <a:alpha val="50000"/>
            </a:schemeClr>
          </a:solidFill>
        </p:spPr>
        <p:txBody>
          <a:bodyPr wrap="square" rtlCol="0">
            <a:spAutoFit/>
          </a:bodyPr>
          <a:lstStyle/>
          <a:p>
            <a:pPr algn="ctr">
              <a:spcAft>
                <a:spcPts val="1200"/>
              </a:spcAft>
            </a:pPr>
            <a:r>
              <a:rPr lang="en-US" sz="48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Our Story – Exodus 34:5-9</a:t>
            </a:r>
            <a:endParaRPr lang="en-US" sz="4800" b="1" i="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endParaRPr>
          </a:p>
          <a:p>
            <a:pPr marL="731520" indent="-731520">
              <a:spcAft>
                <a:spcPts val="1200"/>
              </a:spcAft>
              <a:buFont typeface="+mj-lt"/>
              <a:buAutoNum type="arabicPeriod"/>
            </a:pPr>
            <a:r>
              <a:rPr lang="en-US" sz="48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The Context</a:t>
            </a:r>
          </a:p>
          <a:p>
            <a:pPr marL="731520" indent="-731520">
              <a:spcAft>
                <a:spcPts val="1200"/>
              </a:spcAft>
              <a:buFont typeface="+mj-lt"/>
              <a:buAutoNum type="arabicPeriod"/>
            </a:pPr>
            <a:r>
              <a:rPr lang="en-US" sz="48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Defining the name </a:t>
            </a:r>
            <a:r>
              <a:rPr lang="en-US" sz="4800" b="1" i="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Yahweh</a:t>
            </a:r>
            <a:r>
              <a:rPr lang="en-US" sz="48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 (5-7)</a:t>
            </a:r>
          </a:p>
          <a:p>
            <a:pPr marL="731520" indent="-731520">
              <a:spcAft>
                <a:spcPts val="1200"/>
              </a:spcAft>
              <a:buFont typeface="+mj-lt"/>
              <a:buAutoNum type="arabicPeriod"/>
            </a:pPr>
            <a:r>
              <a:rPr lang="en-US" sz="48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Moses’ Response to God’s </a:t>
            </a:r>
            <a:r>
              <a:rPr lang="en-US" sz="4800" b="1" i="1" dirty="0" err="1">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Khesed</a:t>
            </a:r>
            <a:r>
              <a:rPr lang="en-US" sz="48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 (8-9)</a:t>
            </a:r>
          </a:p>
          <a:p>
            <a:pPr marL="731520" indent="-731520">
              <a:buFont typeface="+mj-lt"/>
              <a:buAutoNum type="arabicPeriod"/>
            </a:pPr>
            <a:r>
              <a:rPr lang="en-US" sz="4800" b="1" dirty="0">
                <a:effectLst>
                  <a:glow rad="139700">
                    <a:schemeClr val="bg1"/>
                  </a:glow>
                </a:effectLst>
                <a:latin typeface="Calibri" panose="020F0502020204030204" pitchFamily="34" charset="0"/>
                <a:ea typeface="Calibri" panose="020F0502020204030204" pitchFamily="34" charset="0"/>
                <a:cs typeface="Calibri" panose="020F0502020204030204" pitchFamily="34" charset="0"/>
              </a:rPr>
              <a:t>Applying this to Us!</a:t>
            </a:r>
          </a:p>
        </p:txBody>
      </p:sp>
    </p:spTree>
    <p:custDataLst>
      <p:tags r:id="rId1"/>
    </p:custDataLst>
    <p:extLst>
      <p:ext uri="{BB962C8B-B14F-4D97-AF65-F5344CB8AC3E}">
        <p14:creationId xmlns:p14="http://schemas.microsoft.com/office/powerpoint/2010/main" val="5750386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EFD60DB5-6DA8-4003-A63C-C1FDCE5D6540}"/>
  <p:tag name="ISPRING_PROJECT_VERSION" val="9.3"/>
  <p:tag name="ISPRING_PROJECT_FOLDER_UPDATED" val="1"/>
  <p:tag name="ISPRING_LMS_API_VERSION" val="SCORM 2004 (4th edition)"/>
  <p:tag name="ISPRING_ULTRA_SCORM_COURSE_ID" val="E24C38BC-5005-467C-AC4A-D8EC405BF7BB"/>
  <p:tag name="ISPRING_CMI5_LAUNCH_METHOD" val="any window"/>
  <p:tag name="ISPRINGCLOUDFOLDERID" val="1"/>
  <p:tag name="ISPRINGONLINEFOLDERID" val="1"/>
  <p:tag name="ISPRING_SCORM_RATE_SLIDES" val="0"/>
  <p:tag name="ISPRING_SCORM_PASSING_SCORE" val="0.000000"/>
  <p:tag name="FLASHSPRING_ZOOM_TAG" val="52"/>
  <p:tag name="ISPRING_FIRST_PUBLISH" val="1"/>
  <p:tag name="ISPRING_PUBLISH_SETTINGS" val="{&quot;commonSettings&quot;:{&quot;webSettings&quot;:{&quot;useMobileViewer&quot;:&quot;T_FALSE&quot;,&quot;format&quot;:&quot;OF_VIDEO&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invertReadingOrder&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0&quot;,&quot;uploadSources&quot;:true}}"/>
  <p:tag name="ISPRING_SCORM_RATE_QUIZZES" val="0"/>
  <p:tag name="ISPRING_SCORM_REPORT_STATUS" val="0"/>
  <p:tag name="ISPRING_ULTRA_SCORM_DURATION" val="3600"/>
  <p:tag name="ISPRING_SCORM_USE_GRADE" val="1"/>
  <p:tag name="ISPRING_SCORM_USE_CUSTOM_PASSING_SCORE" val="0"/>
  <p:tag name="ISPRING_TERMINATE_LESSON_ON_TIMEOUT" val="0"/>
  <p:tag name="ISPRING_SHOW_MESSAGE_ON_TIMEOUT" val="0"/>
  <p:tag name="ISPRING-SUITE_ISPRING_CURRENT_GRADING_VERSION" val="v1"/>
  <p:tag name="ISPRING_SCREEN_RECS_UPDATED" val="C:\Users\dlbri\OneDrive\Documents\AIC\AIC Pastoring\Messages\Khesed\Intro to Khesed\"/>
  <p:tag name="ISPRING_RESOURCE_FOLDER" val="C:\Users\dlbri\OneDrive\Documents\AIC\AIC Pastoring\Messages\Khesed\Intro to Khesed\"/>
  <p:tag name="ISPRING_PRESENTATION_PATH" val="C:\Users\dlbri\OneDrive\Documents\AIC\AIC Pastoring\Messages\Khesed\Intro to Khesed.pptx"/>
  <p:tag name="ISPRING_PRESENTATION_INFO_2" val="&lt;?xml version=&quot;1.0&quot; encoding=&quot;UTF-8&quot; standalone=&quot;no&quot; ?&gt;&#10;&lt;presentation2&gt;&#10;&#10;  &lt;slides&gt;&#10;    &lt;slide id=&quot;{F78A46C8-A53B-4FA2-A49E-06F841DE5A9D}&quot; pptId=&quot;4520&quot;/&gt;&#10;    &lt;slide id=&quot;{95F0CC21-4272-4DD1-A4AF-2F2EA93602DA}&quot; pptId=&quot;5709&quot;/&gt;&#10;    &lt;slide id=&quot;{3E883D9F-7695-4B32-BF80-8140712BC74A}&quot; pptId=&quot;5710&quot;/&gt;&#10;    &lt;slide id=&quot;{5F04A803-893B-41F5-945B-EB54E025E232}&quot; pptId=&quot;5711&quot;/&gt;&#10;    &lt;slide id=&quot;{E00AFC60-9750-4C2D-96D0-482B98E45A93}&quot; pptId=&quot;5680&quot;/&gt;&#10;    &lt;slide id=&quot;{B3547DD9-AD0C-4784-A16C-8A885601AF4E}&quot; pptId=&quot;5712&quot;/&gt;&#10;    &lt;slide id=&quot;{253B68EC-771B-451D-9A58-E3D29C02BF70}&quot; pptId=&quot;5683&quot;/&gt;&#10;    &lt;slide id=&quot;{C5EEE8A9-31AE-4667-A14B-404B077C4823}&quot; pptId=&quot;5682&quot;/&gt;&#10;    &lt;slide id=&quot;{83AA4830-4CA6-48C8-9CA3-F7FCDBA0D194}&quot; pptId=&quot;5681&quot;/&gt;&#10;    &lt;slide id=&quot;{1FEB577E-4DCC-40A7-A1DC-19FA37C5A5F3}&quot; pptId=&quot;5695&quot;/&gt;&#10;    &lt;slide id=&quot;{11C45DC1-5088-4E87-9566-4B47108B23DC}&quot; pptId=&quot;5694&quot;/&gt;&#10;    &lt;slide id=&quot;{C4E0E9A6-D41C-42E8-AD22-B274A9B49200}&quot; pptId=&quot;5693&quot;/&gt;&#10;    &lt;slide id=&quot;{69D9A4D5-6832-4967-9C67-BC57F44AEE27}&quot; pptId=&quot;5696&quot;/&gt;&#10;    &lt;slide id=&quot;{C1A6EE77-069C-4E70-886D-46A6883F854D}&quot; pptId=&quot;5697&quot;/&gt;&#10;    &lt;slide id=&quot;{0B390141-2FF6-4EB5-AAD1-E03DA51DEB91}&quot; pptId=&quot;5698&quot;/&gt;&#10;    &lt;slide id=&quot;{FF4645C1-CD11-45C4-A59E-E5A8E0866217}&quot; pptId=&quot;5670&quot;/&gt;&#10;    &lt;slide id=&quot;{3D7DA865-6AF9-49E9-897D-543FE7B75498}&quot; pptId=&quot;5676&quot;/&gt;&#10;    &lt;slide id=&quot;{1AAB93A3-5F13-4656-A502-234E18E75BDD}&quot; pptId=&quot;5677&quot;/&gt;&#10;    &lt;slide id=&quot;{E7901A27-D65E-4180-A895-6D1F6D8C6037}&quot; pptId=&quot;5713&quot;/&gt;&#10;    &lt;slide id=&quot;{1C8AEFF1-0C9D-4F54-B50D-5EA55A925892}&quot; pptId=&quot;5678&quot;/&gt;&#10;    &lt;slide id=&quot;{5194FC9A-83B9-4E19-9AA1-9D6848FA1939}&quot; pptId=&quot;5674&quot;/&gt;&#10;    &lt;slide id=&quot;{A80657E9-F605-45DF-8C2F-DD4DE4A7B1A4}&quot; pptId=&quot;5699&quot;/&gt;&#10;    &lt;slide id=&quot;{9DFDADE3-0F45-4EB4-83F5-FF3424F32ECA}&quot; pptId=&quot;5700&quot;/&gt;&#10;    &lt;slide id=&quot;{802D939E-797A-4638-9B0E-F4281BAAFF87}&quot; pptId=&quot;5703&quot;/&gt;&#10;    &lt;slide id=&quot;{DCCF14E3-0BBD-4446-B840-F013825962D5}&quot; pptId=&quot;5701&quot;/&gt;&#10;    &lt;slide id=&quot;{00E83575-84DF-4D02-A88E-0E3252F76726}&quot; pptId=&quot;5702&quot;/&gt;&#10;    &lt;slide id=&quot;{A2BBF4EC-339A-4AE8-AC05-330B137F7A47}&quot; pptId=&quot;5704&quot;/&gt;&#10;    &lt;slide id=&quot;{19C81249-CFA9-4CFC-A100-7D4335EA032C}&quot; pptId=&quot;4174&quot;/&gt;&#10;    &lt;slide id=&quot;{7D5CF52E-78F2-403A-8751-07AB4461347F}&quot; pptId=&quot;5705&quot;/&gt;&#10;    &lt;slide id=&quot;{22E12431-8B12-4C9E-A6E4-4288732B4D90}&quot; pptId=&quot;5692&quot;/&gt;&#10;    &lt;slide id=&quot;{46DB0BB5-1969-4015-8821-7FB981DDDE05}&quot; pptId=&quot;5706&quot;/&gt;&#10;    &lt;slide id=&quot;{0C606D6A-40A2-4128-B259-66014E60F3EE}&quot; pptId=&quot;5707&quot;/&gt;&#10;    &lt;slide id=&quot;{44214F07-6019-4564-BF27-D7DFB99427DF}&quot; pptId=&quot;5708&quot;/&gt;&#10;    &lt;slide id=&quot;{BC0D289F-4FC8-4E0B-A6D4-281C8EBCD406}&quot; pptId=&quot;5714&quot;/&gt;&#10;    &lt;slide id=&quot;{2B055ECC-D2EA-4FFF-92AA-22CB398705C9}&quot; pptId=&quot;4301&quot;/&gt;&#10;  &lt;/slides&gt;&#10;&#10;  &lt;narration&gt;&#10;    &lt;audioTracks&gt;&#10;      &lt;audioTrack muted=&quot;false&quot; name=&quot;Intro to Khesed - Edited Soundboard Audio&quot; resource=&quot;459bcf21&quot; slideId=&quot;{F78A46C8-A53B-4FA2-A49E-06F841DE5A9D}&quot; startTime=&quot;0&quot; stepIndex=&quot;0&quot; volume=&quot;1&quot;&gt;&#10;        &lt;audio channels=&quot;2&quot; format=&quot;fltp&quot; sampleRate=&quot;48000&quot;/&gt;&#10;      &lt;/audioTrack&gt;&#10;    &lt;/audioTracks&gt;&#10;    &lt;videoTracks/&gt;&#10;  &lt;/narration&gt;&#10;&#10;&lt;/presentation2&gt;&#10;"/>
  <p:tag name="ISPRING_ULTRA_SCORM_COURCE_TITLE" val="Intro to Khesed"/>
  <p:tag name="ISPRING_SCORM_ENDPOINT" val="&lt;endpoint&gt;&lt;enable&gt;0&lt;/enable&gt;&lt;lrs&gt;https://&lt;/lrs&gt;&lt;auth&gt;0&lt;/auth&gt;&lt;login&gt;&lt;/login&gt;&lt;password&gt;&lt;/password&gt;&lt;key&gt;&lt;/key&gt;&lt;name&gt;&lt;/name&gt;&lt;email&gt;&lt;/email&gt;&lt;/endpoint&gt;&#10;"/>
  <p:tag name="ISPRING_OUTPUT_FOLDER" val="[[&quot;w\uFFFDl\uFFFD{02D7091F-DD7B-4709-AD2E-55B0B554E76B}&quot;,&quot;C:\\Users\\dlbri\\OneDrive\\Documents\\AIC\\AIC Pastoring\\Messages\\Khesed&quot;],[&quot;\uFFFD\/\bP{52F60523-431F-4090-BD6D-7A152C603D33}&quot;,&quot;C:\\Users\\dlbri\\OneDrive\\Documents\\AIC\\AIC Pastoring\\Messages\\Isaiah\\Chapters 40-48\\AV Files&quot;]]"/>
  <p:tag name="ISPRING_ULTRA_SCORM_SLIDE_COUNT" val="35"/>
  <p:tag name="ISPRING_PRESENTATION_TITLE" val="Intro to Khesed"/>
</p:tagLst>
</file>

<file path=ppt/tags/tag10.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83AA4830-4CA6-48C8-9CA3-F7FCDBA0D194}"/>
  <p:tag name="GENSWF_ADVANCE_TIME" val="44.840"/>
  <p:tag name="TIMING" val="|16.98|5.569|6.067|11.659"/>
  <p:tag name="GENSWF_SLIDE_UID" val="{877E74B0-6FEA-4921-BE6C-EC69D28B1108}:5681"/>
</p:tagLst>
</file>

<file path=ppt/tags/tag11.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1FEB577E-4DCC-40A7-A1DC-19FA37C5A5F3}"/>
  <p:tag name="GENSWF_ADVANCE_TIME" val="103.933"/>
  <p:tag name="TIMING" val="|65.911"/>
  <p:tag name="GENSWF_SLIDE_UID" val="{CB2F4BE7-DD11-4B6D-8779-40B8F7E63D91}:5695"/>
</p:tagLst>
</file>

<file path=ppt/tags/tag12.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11C45DC1-5088-4E87-9566-4B47108B23DC}"/>
  <p:tag name="GENSWF_ADVANCE_TIME" val="54.442"/>
  <p:tag name="GENSWF_SLIDE_UID" val="{D359B5D0-5A92-4183-9D5D-A3EA0A8C97D5}:5694"/>
</p:tagLst>
</file>

<file path=ppt/tags/tag13.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C4E0E9A6-D41C-42E8-AD22-B274A9B49200}"/>
  <p:tag name="GENSWF_ADVANCE_TIME" val="36.645"/>
  <p:tag name="TIMING" val="|4.466"/>
  <p:tag name="GENSWF_SLIDE_UID" val="{EACECA46-FDD9-4F78-95FC-27073937545C}:5693"/>
</p:tagLst>
</file>

<file path=ppt/tags/tag14.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69D9A4D5-6832-4967-9C67-BC57F44AEE27}"/>
  <p:tag name="GENSWF_ADVANCE_TIME" val="39.470"/>
  <p:tag name="TIMING" val="|8.415"/>
  <p:tag name="GENSWF_SLIDE_UID" val="{4120A29C-C80C-429B-B460-F153E4BF284A}:5696"/>
</p:tagLst>
</file>

<file path=ppt/tags/tag15.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C1A6EE77-069C-4E70-886D-46A6883F854D}"/>
  <p:tag name="GENSWF_ADVANCE_TIME" val="25.276"/>
  <p:tag name="GENSWF_SLIDE_UID" val="{94ED4234-3EC9-453B-B31A-73F4FF0D092A}:5697"/>
</p:tagLst>
</file>

<file path=ppt/tags/tag16.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0B390141-2FF6-4EB5-AAD1-E03DA51DEB91}"/>
  <p:tag name="GENSWF_ADVANCE_TIME" val="3.085"/>
  <p:tag name="GENSWF_SLIDE_UID" val="{54076926-BD77-4D48-9769-5275B536B907}:5698"/>
</p:tagLst>
</file>

<file path=ppt/tags/tag17.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FF4645C1-CD11-45C4-A59E-E5A8E0866217}"/>
  <p:tag name="GENSWF_ADVANCE_TIME" val="52.894"/>
  <p:tag name="TIMING" val="|20.681"/>
  <p:tag name="GENSWF_SLIDE_UID" val="{4741E68A-B588-45E0-B695-1421E6ECE900}:5670"/>
</p:tagLst>
</file>

<file path=ppt/tags/tag18.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3D7DA865-6AF9-49E9-897D-543FE7B75498}"/>
  <p:tag name="GENSWF_ADVANCE_TIME" val="69.929"/>
  <p:tag name="TIMING" val="|6.547"/>
  <p:tag name="GENSWF_SLIDE_UID" val="{0BD6112C-3933-4DEA-9A99-7F737ADADD6A}:5676"/>
</p:tagLst>
</file>

<file path=ppt/tags/tag19.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1AAB93A3-5F13-4656-A502-234E18E75BDD}"/>
  <p:tag name="GENSWF_ADVANCE_TIME" val="36.264"/>
  <p:tag name="TIMING" val="|31.752"/>
  <p:tag name="GENSWF_SLIDE_UID" val="{8BAA766C-F357-46D8-8D90-294F006A4C1E}:5677"/>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6B0038E9-E13F-46E4-AFFE-A092F94D3F52}:4520"/>
  <p:tag name="ISPRING_SLIDE_ID_2" val="{F78A46C8-A53B-4FA2-A49E-06F841DE5A9D}"/>
  <p:tag name="GENSWF_ADVANCE_TIME" val="17.659"/>
</p:tagLst>
</file>

<file path=ppt/tags/tag20.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E7901A27-D65E-4180-A895-6D1F6D8C6037}"/>
  <p:tag name="GENSWF_ADVANCE_TIME" val="23.485"/>
  <p:tag name="TIMING" val="|15.408"/>
  <p:tag name="GENSWF_SLIDE_UID" val="{6A785A49-1E86-4B35-8AD3-74D0B88D7455}:5713"/>
</p:tagLst>
</file>

<file path=ppt/tags/tag21.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1C8AEFF1-0C9D-4F54-B50D-5EA55A925892}"/>
  <p:tag name="GENSWF_ADVANCE_TIME" val="46.984"/>
  <p:tag name="TIMING" val="|4.421|3.842"/>
  <p:tag name="GENSWF_SLIDE_UID" val="{387778ED-1C3E-4265-9214-91BBE958D0BE}:5678"/>
</p:tagLst>
</file>

<file path=ppt/tags/tag22.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5194FC9A-83B9-4E19-9AA1-9D6848FA1939}"/>
  <p:tag name="GENSWF_ADVANCE_TIME" val="48.633"/>
  <p:tag name="TIMING" val="|7.35|4.197|3.357|18.448|2.853"/>
  <p:tag name="GENSWF_SLIDE_UID" val="{D3258BA0-3C07-43D5-BB34-77F3CFCAB86C}:5674"/>
</p:tagLst>
</file>

<file path=ppt/tags/tag23.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A80657E9-F605-45DF-8C2F-DD4DE4A7B1A4}"/>
  <p:tag name="GENSWF_ADVANCE_TIME" val="81.315"/>
  <p:tag name="TIMING" val="|18.22|22.394|3.152|15.627"/>
  <p:tag name="GENSWF_SLIDE_UID" val="{11E28577-9D0E-4425-9E31-F14CD2A46F09}:5699"/>
</p:tagLst>
</file>

<file path=ppt/tags/tag24.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9DFDADE3-0F45-4EB4-83F5-FF3424F32ECA}"/>
  <p:tag name="GENSWF_ADVANCE_TIME" val="9.700"/>
  <p:tag name="GENSWF_SLIDE_UID" val="{B9C9A984-DC9F-4C42-9ABF-ACCB27C251E4}:5700"/>
</p:tagLst>
</file>

<file path=ppt/tags/tag25.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802D939E-797A-4638-9B0E-F4281BAAFF87}"/>
  <p:tag name="GENSWF_ADVANCE_TIME" val="24.603"/>
  <p:tag name="TIMING" val="|12.846"/>
  <p:tag name="GENSWF_SLIDE_UID" val="{C5467C26-6172-4423-8867-889772385816}:5703"/>
</p:tagLst>
</file>

<file path=ppt/tags/tag26.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DCCF14E3-0BBD-4446-B840-F013825962D5}"/>
  <p:tag name="GENSWF_ADVANCE_TIME" val="93.466"/>
  <p:tag name="TIMING" val="|61.439|11.562"/>
  <p:tag name="GENSWF_SLIDE_UID" val="{1A5D6D14-F910-4948-B161-755AB073898C}:5701"/>
</p:tagLst>
</file>

<file path=ppt/tags/tag27.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00E83575-84DF-4D02-A88E-0E3252F76726}"/>
  <p:tag name="GENSWF_ADVANCE_TIME" val="118.295"/>
  <p:tag name="TIMING" val="|33.307|60.531|7.381"/>
  <p:tag name="GENSWF_SLIDE_UID" val="{343F7A27-BA20-40F0-B9A8-DE575CBB5462}:5702"/>
</p:tagLst>
</file>

<file path=ppt/tags/tag28.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A2BBF4EC-339A-4AE8-AC05-330B137F7A47}"/>
  <p:tag name="GENSWF_ADVANCE_TIME" val="5.677"/>
  <p:tag name="GENSWF_SLIDE_UID" val="{4B9DA96A-EE32-4EF8-8DE6-FB5068ACA1B5}:5704"/>
</p:tagLst>
</file>

<file path=ppt/tags/tag29.xml><?xml version="1.0" encoding="utf-8"?>
<p:tagLst xmlns:a="http://schemas.openxmlformats.org/drawingml/2006/main" xmlns:r="http://schemas.openxmlformats.org/officeDocument/2006/relationships" xmlns:p="http://schemas.openxmlformats.org/presentationml/2006/main">
  <p:tag name="ISPRING_SLIDE_ID_2" val="{19C81249-CFA9-4CFC-A100-7D4335EA032C}"/>
  <p:tag name="GENSWF_ADVANCE_TIME" val="266.894"/>
  <p:tag name="TIMING" val="|13.951|102.18|7.549|49.632|33.575|25.199"/>
  <p:tag name="ISPRING_CUSTOM_TIMING_USED" val="1"/>
  <p:tag name="GENSWF_SLIDE_UID" val="{80A719D0-A22A-462E-BC71-113741FB20A4}:4174"/>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95F0CC21-4272-4DD1-A4AF-2F2EA93602DA}"/>
  <p:tag name="GENSWF_ADVANCE_TIME" val="55.549"/>
  <p:tag name="TIMING" val="|28.112|14.036"/>
  <p:tag name="GENSWF_SLIDE_UID" val="{560F539A-3E5F-4E23-A51A-7DC1408C2CCC}:5709"/>
</p:tagLst>
</file>

<file path=ppt/tags/tag30.xml><?xml version="1.0" encoding="utf-8"?>
<p:tagLst xmlns:a="http://schemas.openxmlformats.org/drawingml/2006/main" xmlns:r="http://schemas.openxmlformats.org/officeDocument/2006/relationships" xmlns:p="http://schemas.openxmlformats.org/presentationml/2006/main">
  <p:tag name="ISPRING_SLIDE_ID_2" val="{7D5CF52E-78F2-403A-8751-07AB4461347F}"/>
  <p:tag name="GENSWF_ADVANCE_TIME" val="40.077"/>
  <p:tag name="TIMING" val="|26.967"/>
  <p:tag name="ISPRING_CUSTOM_TIMING_USED" val="1"/>
  <p:tag name="GENSWF_SLIDE_UID" val="{80F365FF-ADB7-49A3-A5BD-77F08BC06C33}:5705"/>
</p:tagLst>
</file>

<file path=ppt/tags/tag31.xml><?xml version="1.0" encoding="utf-8"?>
<p:tagLst xmlns:a="http://schemas.openxmlformats.org/drawingml/2006/main" xmlns:r="http://schemas.openxmlformats.org/officeDocument/2006/relationships" xmlns:p="http://schemas.openxmlformats.org/presentationml/2006/main">
  <p:tag name="ISPRING_SLIDE_ID_2" val="{22E12431-8B12-4C9E-A6E4-4288732B4D90}"/>
  <p:tag name="GENSWF_ADVANCE_TIME" val="50.265"/>
  <p:tag name="TIMING" val="|21.002"/>
  <p:tag name="ISPRING_CUSTOM_TIMING_USED" val="1"/>
  <p:tag name="GENSWF_SLIDE_UID" val="{CAF67F75-C451-429F-8071-04F6FFD559E5}:5692"/>
</p:tagLst>
</file>

<file path=ppt/tags/tag32.xml><?xml version="1.0" encoding="utf-8"?>
<p:tagLst xmlns:a="http://schemas.openxmlformats.org/drawingml/2006/main" xmlns:r="http://schemas.openxmlformats.org/officeDocument/2006/relationships" xmlns:p="http://schemas.openxmlformats.org/presentationml/2006/main">
  <p:tag name="ISPRING_SLIDE_ID_2" val="{46DB0BB5-1969-4015-8821-7FB981DDDE05}"/>
  <p:tag name="GENSWF_ADVANCE_TIME" val="91.589"/>
  <p:tag name="TIMING" val="|7.585|8.373|29.716"/>
  <p:tag name="ISPRING_CUSTOM_TIMING_USED" val="1"/>
  <p:tag name="GENSWF_SLIDE_UID" val="{E04356B5-7CC5-48F3-A511-CD93CCD0AEAE}:5706"/>
</p:tagLst>
</file>

<file path=ppt/tags/tag33.xml><?xml version="1.0" encoding="utf-8"?>
<p:tagLst xmlns:a="http://schemas.openxmlformats.org/drawingml/2006/main" xmlns:r="http://schemas.openxmlformats.org/officeDocument/2006/relationships" xmlns:p="http://schemas.openxmlformats.org/presentationml/2006/main">
  <p:tag name="ISPRING_SLIDE_ID_2" val="{0C606D6A-40A2-4128-B259-66014E60F3EE}"/>
  <p:tag name="GENSWF_ADVANCE_TIME" val="28.929"/>
  <p:tag name="TIMING" val="|5.011|7.849|6.765"/>
  <p:tag name="ISPRING_CUSTOM_TIMING_USED" val="1"/>
  <p:tag name="GENSWF_SLIDE_UID" val="{FE8F75D5-FA28-47E9-B250-81C54FCEF902}:5707"/>
</p:tagLst>
</file>

<file path=ppt/tags/tag34.xml><?xml version="1.0" encoding="utf-8"?>
<p:tagLst xmlns:a="http://schemas.openxmlformats.org/drawingml/2006/main" xmlns:r="http://schemas.openxmlformats.org/officeDocument/2006/relationships" xmlns:p="http://schemas.openxmlformats.org/presentationml/2006/main">
  <p:tag name="ISPRING_SLIDE_ID_2" val="{44214F07-6019-4564-BF27-D7DFB99427DF}"/>
  <p:tag name="GENSWF_ADVANCE_TIME" val="98.144"/>
  <p:tag name="TIMING" val="|13.298|32.142|28.255"/>
  <p:tag name="ISPRING_CUSTOM_TIMING_USED" val="1"/>
  <p:tag name="GENSWF_SLIDE_UID" val="{29728C95-FB15-475A-9314-BC701EC54D2F}:5708"/>
</p:tagLst>
</file>

<file path=ppt/tags/tag35.xml><?xml version="1.0" encoding="utf-8"?>
<p:tagLst xmlns:a="http://schemas.openxmlformats.org/drawingml/2006/main" xmlns:r="http://schemas.openxmlformats.org/officeDocument/2006/relationships" xmlns:p="http://schemas.openxmlformats.org/presentationml/2006/main">
  <p:tag name="ISPRING_SLIDE_ID_2" val="{BC0D289F-4FC8-4E0B-A6D4-281C8EBCD406}"/>
  <p:tag name="GENSWF_ADVANCE_TIME" val="121.257"/>
  <p:tag name="TIMING" val="|65.483"/>
  <p:tag name="ISPRING_CUSTOM_TIMING_USED" val="1"/>
  <p:tag name="GENSWF_SLIDE_UID" val="{2F116612-721F-42A4-B067-0EEFAAC3802B}:5714"/>
</p:tagLst>
</file>

<file path=ppt/tags/tag36.xml><?xml version="1.0" encoding="utf-8"?>
<p:tagLst xmlns:a="http://schemas.openxmlformats.org/drawingml/2006/main" xmlns:r="http://schemas.openxmlformats.org/officeDocument/2006/relationships" xmlns:p="http://schemas.openxmlformats.org/presentationml/2006/main">
  <p:tag name="ISPRING_CUSTOM_TIMING_USED" val="1"/>
  <p:tag name="GENSWF_SLIDE_UID" val="{E5A4598C-BA0A-405A-8E4C-72A78343DAF7}:4301"/>
  <p:tag name="GENSWF_ADVANCE_TIME" val="0.001"/>
  <p:tag name="ISPRING_SLIDE_ID_2" val="{F14BE29A-A4C0-4117-8C57-CCDB45511B5E}"/>
</p:tagLst>
</file>

<file path=ppt/tags/tag4.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3E883D9F-7695-4B32-BF80-8140712BC74A}"/>
  <p:tag name="GENSWF_ADVANCE_TIME" val="63.562"/>
  <p:tag name="TIMING" val="|19.92"/>
  <p:tag name="GENSWF_SLIDE_UID" val="{0FE2FA62-4844-4D67-B523-02B1AF143981}:5710"/>
</p:tagLst>
</file>

<file path=ppt/tags/tag5.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5F04A803-893B-41F5-945B-EB54E025E232}"/>
  <p:tag name="GENSWF_ADVANCE_TIME" val="27.599"/>
  <p:tag name="TIMING" val="|8.507"/>
  <p:tag name="GENSWF_SLIDE_UID" val="{95A6BC3C-2029-4FE2-9B8E-978BB41BCC83}:5711"/>
</p:tagLst>
</file>

<file path=ppt/tags/tag6.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E00AFC60-9750-4C2D-96D0-482B98E45A93}"/>
  <p:tag name="GENSWF_ADVANCE_TIME" val="104.624"/>
  <p:tag name="TIMING" val="|23.97"/>
  <p:tag name="GENSWF_SLIDE_UID" val="{21AA2E71-1C47-4AE8-B6E7-676441B92CA1}:5680"/>
</p:tagLst>
</file>

<file path=ppt/tags/tag7.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B3547DD9-AD0C-4784-A16C-8A885601AF4E}"/>
  <p:tag name="GENSWF_ADVANCE_TIME" val="35.967"/>
  <p:tag name="TIMING" val="|6.784|6.915"/>
  <p:tag name="GENSWF_SLIDE_UID" val="{B4F4665E-2512-4D19-819B-005B0A73D885}:5712"/>
</p:tagLst>
</file>

<file path=ppt/tags/tag8.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253B68EC-771B-451D-9A58-E3D29C02BF70}"/>
  <p:tag name="GENSWF_ADVANCE_TIME" val="66.477"/>
  <p:tag name="TIMING" val="|5.691|11.5"/>
  <p:tag name="GENSWF_SLIDE_UID" val="{A3520C22-5AA3-4722-9101-103B75E9AFC0}:5683"/>
</p:tagLst>
</file>

<file path=ppt/tags/tag9.xml><?xml version="1.0" encoding="utf-8"?>
<p:tagLst xmlns:a="http://schemas.openxmlformats.org/drawingml/2006/main" xmlns:r="http://schemas.openxmlformats.org/officeDocument/2006/relationships" xmlns:p="http://schemas.openxmlformats.org/presentationml/2006/main">
  <p:tag name="ISPRING_CUSTOM_TIMING_USED" val="1"/>
  <p:tag name="ISPRING_SLIDE_ID_2" val="{C5EEE8A9-31AE-4667-A14B-404B077C4823}"/>
  <p:tag name="GENSWF_ADVANCE_TIME" val="115.555"/>
  <p:tag name="TIMING" val="|5.638|22.404|29.823|21.373"/>
  <p:tag name="GENSWF_SLIDE_UID" val="{1FD8369C-3D71-4A1E-A453-5A03D5C371A3}:568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16143</TotalTime>
  <Words>1860</Words>
  <Application>Microsoft Macintosh PowerPoint</Application>
  <PresentationFormat>Widescreen</PresentationFormat>
  <Paragraphs>205</Paragraphs>
  <Slides>36</Slides>
  <Notes>36</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36</vt:i4>
      </vt:variant>
    </vt:vector>
  </HeadingPairs>
  <TitlesOfParts>
    <vt:vector size="45" baseType="lpstr">
      <vt:lpstr>ＭＳ Ｐゴシック</vt:lpstr>
      <vt:lpstr>Arial</vt:lpstr>
      <vt:lpstr>Calibri</vt:lpstr>
      <vt:lpstr>Calisto MT</vt:lpstr>
      <vt:lpstr>Times New Roman</vt:lpstr>
      <vt:lpstr>Wingdings</vt:lpstr>
      <vt:lpstr>Wingdings 2</vt:lpstr>
      <vt:lpstr>Slate</vt: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Old City and Kidron Valley from north</vt:lpstr>
      <vt:lpstr>PowerPoint Presentation</vt:lpstr>
      <vt:lpstr>OT Preaching link at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Khesed</dc:title>
  <dc:creator>Dan Bridges</dc:creator>
  <cp:lastModifiedBy>Rick Griffith</cp:lastModifiedBy>
  <cp:revision>8</cp:revision>
  <dcterms:created xsi:type="dcterms:W3CDTF">2023-11-07T11:17:49Z</dcterms:created>
  <dcterms:modified xsi:type="dcterms:W3CDTF">2025-08-20T12:18:13Z</dcterms:modified>
</cp:coreProperties>
</file>