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88" r:id="rId2"/>
    <p:sldMasterId id="2147483800" r:id="rId3"/>
    <p:sldMasterId id="2147483812" r:id="rId4"/>
    <p:sldMasterId id="2147484156" r:id="rId5"/>
    <p:sldMasterId id="2147484437" r:id="rId6"/>
    <p:sldMasterId id="2147484450" r:id="rId7"/>
    <p:sldMasterId id="2147484462" r:id="rId8"/>
    <p:sldMasterId id="2147485157" r:id="rId9"/>
    <p:sldMasterId id="2147485169" r:id="rId10"/>
  </p:sldMasterIdLst>
  <p:notesMasterIdLst>
    <p:notesMasterId r:id="rId54"/>
  </p:notesMasterIdLst>
  <p:sldIdLst>
    <p:sldId id="4666" r:id="rId11"/>
    <p:sldId id="4672" r:id="rId12"/>
    <p:sldId id="433" r:id="rId13"/>
    <p:sldId id="432" r:id="rId14"/>
    <p:sldId id="586" r:id="rId15"/>
    <p:sldId id="472" r:id="rId16"/>
    <p:sldId id="473" r:id="rId17"/>
    <p:sldId id="675" r:id="rId18"/>
    <p:sldId id="477" r:id="rId19"/>
    <p:sldId id="478" r:id="rId20"/>
    <p:sldId id="479" r:id="rId21"/>
    <p:sldId id="481" r:id="rId22"/>
    <p:sldId id="482" r:id="rId23"/>
    <p:sldId id="483" r:id="rId24"/>
    <p:sldId id="676" r:id="rId25"/>
    <p:sldId id="485" r:id="rId26"/>
    <p:sldId id="486" r:id="rId27"/>
    <p:sldId id="488" r:id="rId28"/>
    <p:sldId id="489" r:id="rId29"/>
    <p:sldId id="4673" r:id="rId30"/>
    <p:sldId id="4668" r:id="rId31"/>
    <p:sldId id="490" r:id="rId32"/>
    <p:sldId id="491" r:id="rId33"/>
    <p:sldId id="492" r:id="rId34"/>
    <p:sldId id="493" r:id="rId35"/>
    <p:sldId id="4670" r:id="rId36"/>
    <p:sldId id="4669" r:id="rId37"/>
    <p:sldId id="434" r:id="rId38"/>
    <p:sldId id="4671" r:id="rId39"/>
    <p:sldId id="487" r:id="rId40"/>
    <p:sldId id="4667" r:id="rId41"/>
    <p:sldId id="496" r:id="rId42"/>
    <p:sldId id="4677" r:id="rId43"/>
    <p:sldId id="677" r:id="rId44"/>
    <p:sldId id="497" r:id="rId45"/>
    <p:sldId id="4676" r:id="rId46"/>
    <p:sldId id="498" r:id="rId47"/>
    <p:sldId id="4674" r:id="rId48"/>
    <p:sldId id="4675" r:id="rId49"/>
    <p:sldId id="1154" r:id="rId50"/>
    <p:sldId id="1153" r:id="rId51"/>
    <p:sldId id="1032" r:id="rId52"/>
    <p:sldId id="345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270633E-AFC0-9140-BCC7-581FB6DE7D37}">
          <p14:sldIdLst>
            <p14:sldId id="4666"/>
            <p14:sldId id="4672"/>
            <p14:sldId id="433"/>
            <p14:sldId id="432"/>
            <p14:sldId id="586"/>
            <p14:sldId id="472"/>
            <p14:sldId id="473"/>
            <p14:sldId id="675"/>
            <p14:sldId id="477"/>
            <p14:sldId id="478"/>
            <p14:sldId id="479"/>
            <p14:sldId id="481"/>
            <p14:sldId id="482"/>
            <p14:sldId id="483"/>
            <p14:sldId id="676"/>
            <p14:sldId id="485"/>
            <p14:sldId id="486"/>
            <p14:sldId id="488"/>
            <p14:sldId id="489"/>
            <p14:sldId id="4673"/>
            <p14:sldId id="4668"/>
          </p14:sldIdLst>
        </p14:section>
        <p14:section name="Chapters" id="{F3827B83-7743-9346-8DB3-40B49F818B13}">
          <p14:sldIdLst>
            <p14:sldId id="490"/>
            <p14:sldId id="491"/>
            <p14:sldId id="492"/>
            <p14:sldId id="493"/>
            <p14:sldId id="4670"/>
            <p14:sldId id="4669"/>
            <p14:sldId id="434"/>
            <p14:sldId id="4671"/>
            <p14:sldId id="487"/>
            <p14:sldId id="4667"/>
            <p14:sldId id="496"/>
            <p14:sldId id="4677"/>
            <p14:sldId id="677"/>
            <p14:sldId id="497"/>
          </p14:sldIdLst>
        </p14:section>
        <p14:section name="Conclusion" id="{B52C2D64-C283-7F47-98AB-626FF4D9110F}">
          <p14:sldIdLst>
            <p14:sldId id="4676"/>
            <p14:sldId id="498"/>
            <p14:sldId id="4674"/>
            <p14:sldId id="4675"/>
            <p14:sldId id="1154"/>
            <p14:sldId id="1153"/>
            <p14:sldId id="1032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 Griffith" initials="RG" lastIdx="4" clrIdx="0">
    <p:extLst>
      <p:ext uri="{19B8F6BF-5375-455C-9EA6-DF929625EA0E}">
        <p15:presenceInfo xmlns:p15="http://schemas.microsoft.com/office/powerpoint/2012/main" userId="f576ce4fe30336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F1315"/>
    <a:srgbClr val="AFAEAF"/>
    <a:srgbClr val="FFFFFF"/>
    <a:srgbClr val="983225"/>
    <a:srgbClr val="B0AFB0"/>
    <a:srgbClr val="AEAEAE"/>
    <a:srgbClr val="A8A9AA"/>
    <a:srgbClr val="939395"/>
    <a:srgbClr val="C33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2" autoAdjust="0"/>
    <p:restoredTop sz="76313" autoAdjust="0"/>
  </p:normalViewPr>
  <p:slideViewPr>
    <p:cSldViewPr snapToGrid="0" snapToObjects="1">
      <p:cViewPr varScale="1">
        <p:scale>
          <a:sx n="81" d="100"/>
          <a:sy n="81" d="100"/>
        </p:scale>
        <p:origin x="176" y="9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50" d="100"/>
        <a:sy n="50" d="100"/>
      </p:scale>
      <p:origin x="0" y="87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9/8/24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836AB-203B-7B4A-9177-7466BF58817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raised the question of who had the greater power—Pharaoh or Yahweh, the Lord of the Hebrews.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05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Pharaoh even abused his power by commanding the Hebrew midwives to kill the baby Hebrew boys.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24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 the mother of Moses “obeyed” Pharaoh’s command and gently tossed Moses into the Nile!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55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A1C919-FA35-4C47-A6AC-3EC1C79C781F}" type="slidenum">
              <a:rPr lang="zh-CN" altLang="en-US" sz="1200">
                <a:solidFill>
                  <a:prstClr val="black"/>
                </a:solidFill>
              </a:rPr>
              <a:pPr/>
              <a:t>15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But God worked amazingly so Pharaoh’s own daughter found the baby Moses.</a:t>
            </a:r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God even used Miriam—the older sister of Moses—to pay the mother of Moses to nurse him!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8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22A8C3-979B-7241-95A5-A31B4B83A1D5}" type="slidenum">
              <a:rPr lang="zh-CN" altLang="en-US" sz="1200">
                <a:solidFill>
                  <a:prstClr val="black"/>
                </a:solidFill>
              </a:rPr>
              <a:pPr/>
              <a:t>17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Acts 7 notes that Pharaoh’s daughter raised Moses as if he were her own son!</a:t>
            </a:r>
            <a:r>
              <a:rPr lang="en-US">
                <a:effectLst/>
              </a:rPr>
              <a:t> </a:t>
            </a:r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334D4A-D014-5546-B888-1D42E5BB3550}" type="slidenum">
              <a:rPr lang="zh-CN" altLang="en-US" sz="1200">
                <a:solidFill>
                  <a:prstClr val="black"/>
                </a:solidFill>
              </a:rPr>
              <a:pPr/>
              <a:t>18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But Moses grows up and takes matters into his own hands and Pharaoh seeks to kill him, so Moses flees.</a:t>
            </a:r>
            <a:r>
              <a:rPr lang="en-US">
                <a:effectLst/>
              </a:rPr>
              <a:t> </a:t>
            </a:r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9D54D2-BFAC-3C4A-B066-DC54974BE463}" type="slidenum">
              <a:rPr lang="zh-CN" altLang="en-US" sz="1200">
                <a:solidFill>
                  <a:prstClr val="black"/>
                </a:solidFill>
              </a:rPr>
              <a:pPr/>
              <a:t>19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Exodus 3, we find Moses far away in Midian, traveling to Mount Sinai with his sheep.</a:t>
            </a:r>
            <a:r>
              <a:rPr lang="en-US">
                <a:effectLst/>
              </a:rPr>
              <a:t> </a:t>
            </a:r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>
                <a:cs typeface="ＭＳ Ｐゴシック" charset="0"/>
              </a:rPr>
              <a:t>• How can you follow God's calling?</a:t>
            </a:r>
          </a:p>
        </p:txBody>
      </p:sp>
    </p:spTree>
    <p:extLst>
      <p:ext uri="{BB962C8B-B14F-4D97-AF65-F5344CB8AC3E}">
        <p14:creationId xmlns:p14="http://schemas.microsoft.com/office/powerpoint/2010/main" val="655111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Today, in Exodus 3–4, we will first see God’s role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and then our role regarding God’s call on our lives. 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will summarize Exodus 3–4 in two principles relating to (1) God’s calling and (2) our response.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836AB-203B-7B4A-9177-7466BF58817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dirty="0">
                <a:latin typeface="Times New Roman" charset="0"/>
              </a:rPr>
              <a:t>We are all used to ignoring spam calls, but what if God calls us?</a:t>
            </a:r>
          </a:p>
        </p:txBody>
      </p:sp>
    </p:spTree>
    <p:extLst>
      <p:ext uri="{BB962C8B-B14F-4D97-AF65-F5344CB8AC3E}">
        <p14:creationId xmlns:p14="http://schemas.microsoft.com/office/powerpoint/2010/main" val="3352449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(How does the LORD convince us to respond to Him? It starts when…)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cs typeface="ＭＳ Ｐゴシック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47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746B05-AEEE-164E-AFBF-5BA8368FCF36}" type="slidenum">
              <a:rPr lang="zh-CN" altLang="en-US" sz="1200">
                <a:solidFill>
                  <a:prstClr val="black"/>
                </a:solidFill>
              </a:rPr>
              <a:pPr/>
              <a:t>23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[The Lord tells us to do the impossible to show us our inadequacy and need.]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03A59E-F1B0-8A46-AE3E-4D23B5DD7C37}" type="slidenum">
              <a:rPr lang="zh-CN" altLang="en-US" sz="1200">
                <a:solidFill>
                  <a:prstClr val="black"/>
                </a:solidFill>
              </a:rPr>
              <a:pPr/>
              <a:t>24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 called Moses to lead all Israel out of Egypt (3:1-10).</a:t>
            </a:r>
            <a:endParaRPr lang="en-US" sz="1800" b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3C23C9-1668-2340-8000-D89233A8C7A7}" type="slidenum">
              <a:rPr lang="zh-CN" altLang="en-US" sz="1200">
                <a:solidFill>
                  <a:prstClr val="black"/>
                </a:solidFill>
              </a:rPr>
              <a:pPr/>
              <a:t>25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Moses gave excuses instead of obeying God’s call (3:11–4:17).</a:t>
            </a:r>
            <a:endParaRPr lang="en-US" sz="1800" b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b="0">
                <a:latin typeface="Times New Roman" charset="0"/>
              </a:rPr>
              <a:t>• 1. "Who am I?" </a:t>
            </a:r>
          </a:p>
          <a:p>
            <a:pPr eaLnBrk="1" hangingPunct="1"/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is not a relevant question</a:t>
            </a:r>
            <a:r>
              <a:rPr lang="en-US" altLang="zh-CN" b="0">
                <a:latin typeface="Times New Roman" charset="0"/>
              </a:rPr>
              <a:t>, but Moses asked it.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>
                <a:latin typeface="Times New Roman" charset="0"/>
              </a:rPr>
              <a:t>God could have focused on Moses, "You are my chosen servant with the perfect balance of 40 years in Egypt and 40 in the wilderness."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>
                <a:latin typeface="Times New Roman" charset="0"/>
              </a:rPr>
              <a:t>But </a:t>
            </a:r>
            <a:r>
              <a:rPr lang="en-US" sz="18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 answered, “I will be with you. And this is your sign that I am the one who has sent you: When you have brought the people out of Egypt, you will worship God at this very mountain” (3:12).</a:t>
            </a:r>
            <a:endParaRPr lang="en-US" sz="1800" b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3C23C9-1668-2340-8000-D89233A8C7A7}" type="slidenum">
              <a:rPr lang="zh-CN" altLang="en-US" sz="1200">
                <a:solidFill>
                  <a:prstClr val="black"/>
                </a:solidFill>
              </a:rPr>
              <a:pPr/>
              <a:t>26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>
                <a:latin typeface="Times New Roman" charset="0"/>
              </a:rPr>
              <a:t>God didn't accept this excuse of who Moses was.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>
                <a:latin typeface="Times New Roman" charset="0"/>
              </a:rPr>
              <a:t>• 2. So Moses then questioned who God was!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>
                <a:latin typeface="Times New Roman" charset="0"/>
              </a:rPr>
              <a:t>But this wasn't any better an excuse.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• </a:t>
            </a:r>
            <a:r>
              <a:rPr lang="mr-IN" altLang="zh-CN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r>
              <a:rPr lang="en-US" altLang="zh-CN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God replied to Moses, </a:t>
            </a:r>
            <a:r>
              <a:rPr lang="fr-FR" altLang="zh-CN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'</a:t>
            </a:r>
            <a:r>
              <a:rPr lang="en-US" altLang="ja-JP" sz="1200" b="0" dirty="0">
                <a:solidFill>
                  <a:srgbClr val="FFFF00"/>
                </a:solidFill>
                <a:latin typeface="Arial" charset="0"/>
                <a:cs typeface="Arial" charset="0"/>
              </a:rPr>
              <a:t>I Am Who </a:t>
            </a:r>
            <a:br>
              <a:rPr lang="en-US" altLang="ja-JP" sz="1200" b="0" dirty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altLang="ja-JP" sz="1200" b="0" dirty="0">
                <a:solidFill>
                  <a:srgbClr val="FFFF00"/>
                </a:solidFill>
                <a:latin typeface="Arial" charset="0"/>
                <a:cs typeface="Arial" charset="0"/>
              </a:rPr>
              <a:t>I Am</a:t>
            </a:r>
            <a: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. Say this to the people of Israel: </a:t>
            </a:r>
            <a:b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altLang="ja-JP" sz="1200" b="0" dirty="0">
                <a:solidFill>
                  <a:srgbClr val="FFFF00"/>
                </a:solidFill>
                <a:latin typeface="Arial" charset="0"/>
                <a:cs typeface="Arial" charset="0"/>
              </a:rPr>
              <a:t>I Am </a:t>
            </a:r>
            <a: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has sent me to you</a:t>
            </a:r>
            <a:r>
              <a:rPr lang="fr-FR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'</a:t>
            </a:r>
            <a:r>
              <a:rPr lang="mr-IN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b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(Exodus 3:14 </a:t>
            </a:r>
            <a:r>
              <a:rPr lang="en-US" altLang="ja-JP" sz="1050" b="0" dirty="0">
                <a:solidFill>
                  <a:srgbClr val="FFFFFF"/>
                </a:solidFill>
                <a:latin typeface="Arial" charset="0"/>
                <a:cs typeface="Arial" charset="0"/>
              </a:rPr>
              <a:t>NLT</a:t>
            </a:r>
            <a: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02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3C23C9-1668-2340-8000-D89233A8C7A7}" type="slidenum">
              <a:rPr lang="zh-CN" altLang="en-US" sz="1200">
                <a:solidFill>
                  <a:prstClr val="black"/>
                </a:solidFill>
              </a:rPr>
              <a:pPr/>
              <a:t>27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>
                <a:latin typeface="Times New Roman" charset="0"/>
              </a:rPr>
              <a:t>3. "What if they do not believe me?" is essentially, "What if I fail?"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64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3C23C9-1668-2340-8000-D89233A8C7A7}" type="slidenum">
              <a:rPr lang="zh-CN" altLang="en-US" sz="1200">
                <a:solidFill>
                  <a:prstClr val="black"/>
                </a:solidFill>
              </a:rPr>
              <a:pPr/>
              <a:t>29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>
                <a:solidFill>
                  <a:srgbClr val="006699"/>
                </a:solidFill>
                <a:effectLst/>
                <a:latin typeface="Helvetica Neue" panose="02000503000000020004" pitchFamily="2" charset="0"/>
              </a:rPr>
              <a:t>Ex. 4:10</a:t>
            </a:r>
            <a:r>
              <a:rPr lang="en-US" b="0">
                <a:effectLst/>
                <a:latin typeface="Lucida Grande" panose="020B0600040502020204" pitchFamily="34" charset="0"/>
              </a:rPr>
              <a:t>    But Moses pleaded with the LORD, “O Lord, I’m not very good with words. I never have been, and I’m not now, even though you have spoken to me. I get tongue-tied, and my words get tangled.”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like saying, “But God, I need a translator!”</a:t>
            </a:r>
            <a:endParaRPr lang="en-US" sz="1800" b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12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C88BC7-7B7D-664A-8C51-989D7813C3EA}" type="slidenum">
              <a:rPr lang="zh-CN" altLang="en-US" sz="1200">
                <a:solidFill>
                  <a:prstClr val="black"/>
                </a:solidFill>
              </a:rPr>
              <a:pPr/>
              <a:t>30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 self-perception was poor, but Stephen in Acts 7 notes, “Moses was educated in all the wisdom of the Egyptians and was powerful in speech and action."</a:t>
            </a:r>
            <a:endParaRPr lang="en-US" sz="1800" b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3C23C9-1668-2340-8000-D89233A8C7A7}" type="slidenum">
              <a:rPr lang="zh-CN" altLang="en-US" sz="1200">
                <a:solidFill>
                  <a:prstClr val="black"/>
                </a:solidFill>
              </a:rPr>
              <a:pPr/>
              <a:t>31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Ex. 4:13 But Moses again pleaded, “Lord, please! Send anyone else.”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like saying, “Here am I, Lord! But please, send Aaron!”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0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 is calling believers today to obey him. If he has called you to serve him, raise your hand.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Do you want to follow God’s calling for your life?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many of us want to obey the Lord?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Raise your hand again if that includes you.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Good. Willingness is the first step.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7D1D2D-3351-F749-ABA5-718CEC1290B6}" type="slidenum">
              <a:rPr lang="zh-CN" altLang="en-US" sz="1200">
                <a:solidFill>
                  <a:prstClr val="black"/>
                </a:solidFill>
              </a:rPr>
              <a:pPr/>
              <a:t>32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746B05-AEEE-164E-AFBF-5BA8368FCF36}" type="slidenum">
              <a:rPr lang="zh-CN" altLang="en-US" sz="1200">
                <a:solidFill>
                  <a:prstClr val="black"/>
                </a:solidFill>
              </a:rPr>
              <a:pPr/>
              <a:t>33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[The Lord tells us to do the impossible to show us our inadequacy and need.]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God's role—to call us.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is our role?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 should we respond to God’s calling?</a:t>
            </a:r>
            <a:r>
              <a:rPr lang="en-US" sz="2800">
                <a:effectLst/>
              </a:rPr>
              <a:t> 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111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F462C6-9742-6D4A-8D78-17548D9B39FE}" type="slidenum">
              <a:rPr lang="zh-CN" altLang="en-US" sz="1200">
                <a:solidFill>
                  <a:prstClr val="black"/>
                </a:solidFill>
              </a:rPr>
              <a:pPr/>
              <a:t>34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[Offer yourself to God as an inadequate vessel trusting in God’s sufficiency.]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Moses finally obeyed God’s call by returning to Egypt (4:18-31).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4007BA-A8FC-5C4A-AC65-80C0B4D3D507}" type="slidenum">
              <a:rPr lang="zh-CN" altLang="en-US" sz="1200">
                <a:solidFill>
                  <a:prstClr val="black"/>
                </a:solidFill>
              </a:rPr>
              <a:pPr/>
              <a:t>35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Moses’ life had three distinct periods that helped him see God’s sufficiency.</a:t>
            </a:r>
            <a:endParaRPr lang="en-US">
              <a:effectLst/>
            </a:endParaRPr>
          </a:p>
          <a:p>
            <a:pPr eaLnBrk="1" hangingPunct="1"/>
            <a:r>
              <a:rPr lang="en-US" altLang="zh-CN">
                <a:latin typeface="Times New Roman" charset="0"/>
              </a:rPr>
              <a:t>• To lead Israel, God gifted Moses with a typical lifetime in his era to understand palace life, undoubtedly including speaking Egyptian.</a:t>
            </a:r>
          </a:p>
          <a:p>
            <a:pPr eaLnBrk="1" hangingPunct="1"/>
            <a:r>
              <a:rPr lang="en-US" altLang="zh-CN">
                <a:latin typeface="Times New Roman" charset="0"/>
              </a:rPr>
              <a:t>• Yet that would not prepare him to lead two million Israelites in the desert, so God gave Moses another typical lifetime leading sheep in the wilderness.</a:t>
            </a:r>
          </a:p>
          <a:p>
            <a:pPr eaLnBrk="1" hangingPunct="1"/>
            <a:r>
              <a:rPr lang="en-US" altLang="zh-CN">
                <a:latin typeface="Times New Roman" charset="0"/>
              </a:rPr>
              <a:t>• God promised that Moses would return to Mount Sinai, so he invested his final 40-year period to lead people wandering in the desert, which was far more complex than leading sheep.</a:t>
            </a:r>
          </a:p>
          <a:p>
            <a:pPr eaLnBrk="1" hangingPunct="1"/>
            <a:r>
              <a:rPr lang="en-US" altLang="zh-CN">
                <a:latin typeface="Times New Roman" charset="0"/>
              </a:rPr>
              <a:t>Moses spent the perfect balance of 40 years in the palace and 40 years in the desert, beginning at age 80 when he began his life's most arduous calling.</a:t>
            </a: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>
                <a:cs typeface="ＭＳ Ｐゴシック" charset="0"/>
              </a:rPr>
              <a:t>Now, back to the question of </a:t>
            </a:r>
            <a:r>
              <a:rPr lang="en-US" i="1">
                <a:cs typeface="ＭＳ Ｐゴシック" charset="0"/>
              </a:rPr>
              <a:t>how to obey.</a:t>
            </a: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179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CBA7A1-9304-A34E-A480-9AFB013428C0}" type="slidenum">
              <a:rPr lang="zh-CN" altLang="en-US" sz="1200">
                <a:solidFill>
                  <a:prstClr val="black"/>
                </a:solidFill>
              </a:rPr>
              <a:pPr/>
              <a:t>37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latin typeface="Arial" charset="0"/>
                <a:cs typeface="Arial" charset="0"/>
              </a:rPr>
              <a:t>God</a:t>
            </a:r>
            <a:r>
              <a:rPr lang="fr-FR" sz="1200" kern="0" dirty="0">
                <a:latin typeface="Arial" charset="0"/>
                <a:cs typeface="Arial" charset="0"/>
              </a:rPr>
              <a:t>'</a:t>
            </a:r>
            <a:r>
              <a:rPr lang="en-US" sz="1200" kern="0" dirty="0">
                <a:latin typeface="Arial" charset="0"/>
                <a:cs typeface="Arial" charset="0"/>
              </a:rPr>
              <a:t>s servant who understands his own inadequacy will show God</a:t>
            </a:r>
            <a:r>
              <a:rPr lang="fr-FR" sz="1200" kern="0" dirty="0">
                <a:latin typeface="Arial" charset="0"/>
                <a:cs typeface="Arial" charset="0"/>
              </a:rPr>
              <a:t>'</a:t>
            </a:r>
            <a:r>
              <a:rPr lang="en-US" sz="1200" kern="0" dirty="0">
                <a:latin typeface="Arial" charset="0"/>
                <a:cs typeface="Arial" charset="0"/>
              </a:rPr>
              <a:t>s sufficiency </a:t>
            </a:r>
            <a:br>
              <a:rPr lang="en-US" sz="1200" kern="0" dirty="0">
                <a:latin typeface="Arial" charset="0"/>
                <a:cs typeface="Arial" charset="0"/>
              </a:rPr>
            </a:br>
            <a:r>
              <a:rPr lang="en-US" sz="1100" kern="0" dirty="0">
                <a:latin typeface="Arial" charset="0"/>
                <a:cs typeface="Arial" charset="0"/>
              </a:rPr>
              <a:t>(Exodus 3–4 restated).</a:t>
            </a:r>
            <a:endParaRPr lang="en-US" sz="1400" kern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746B05-AEEE-164E-AFBF-5BA8368FCF36}" type="slidenum">
              <a:rPr lang="zh-CN" altLang="en-US" sz="1200">
                <a:solidFill>
                  <a:prstClr val="black"/>
                </a:solidFill>
              </a:rPr>
              <a:pPr/>
              <a:t>38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[The Lord tells us to do the impossible to show us our inadequacy and need.]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068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F462C6-9742-6D4A-8D78-17548D9B39FE}" type="slidenum">
              <a:rPr lang="zh-CN" altLang="en-US" sz="1200">
                <a:solidFill>
                  <a:prstClr val="black"/>
                </a:solidFill>
              </a:rPr>
              <a:pPr/>
              <a:t>39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[Offer yourself to God as an inadequate vessel trusting in God’s sufficiency.]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Moses finally obeyed God’s call by returning to Egypt (4:18-31).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358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Witness at Hayward High School—but my parents opposed it.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Teacher in Barnabas Brothers—but I knew only one more week of the Bible than them.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Music evangelist in Crossroads—but I had never preached before.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at DTS—but it took me much more time to learn than it did others.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Pastor at Grace Fellowship—but the people were 75% divorced with many issues.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Professor at Singapore Bible College—but I never fit the academic mold as an author.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planter at ICS—but I had never had a child in primary school before.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Church planter at CIC—but I had too little time and no idea how to start a church.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Professor at JETS—but I started teaching five days after arrival and have little capacity to learn Arabic.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 Dean at JETS—but I am closest to retirement and know Arabic the least of anyone at JETS. </a:t>
            </a:r>
          </a:p>
        </p:txBody>
      </p:sp>
    </p:spTree>
    <p:extLst>
      <p:ext uri="{BB962C8B-B14F-4D97-AF65-F5344CB8AC3E}">
        <p14:creationId xmlns:p14="http://schemas.microsoft.com/office/powerpoint/2010/main" val="38413172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36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>
                <a:cs typeface="ＭＳ Ｐゴシック" charset="0"/>
              </a:rPr>
              <a:t>Now the question is </a:t>
            </a:r>
            <a:r>
              <a:rPr lang="en-US" i="1">
                <a:cs typeface="ＭＳ Ｐゴシック" charset="0"/>
              </a:rPr>
              <a:t>how to obey.</a:t>
            </a:r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93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50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FC2D8E-6BBF-A84C-A684-80F61EF7A2B6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Exodus 1–2 shows how God prepared the scene to call his servant Moses</a:t>
            </a:r>
            <a:r>
              <a:rPr lang="en-US">
                <a:effectLst/>
              </a:rPr>
              <a:t> in Exodus 3–4.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6B7E20-556C-914E-81C1-56208CD00818}" type="slidenum">
              <a:rPr lang="zh-CN" altLang="en-US" sz="1200">
                <a:solidFill>
                  <a:prstClr val="black"/>
                </a:solidFill>
              </a:rPr>
              <a:pPr/>
              <a:t>7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Sphinx and the Great Pyramid still visible today remind us of Egypt’s great power.</a:t>
            </a:r>
            <a:r>
              <a:rPr lang="en-US">
                <a:effectLst/>
              </a:rPr>
              <a:t> </a:t>
            </a:r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contrast, Egyptians despised Israelites for being shepherds.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22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DC2A45A-1CAD-074E-976A-214CEC2575A9}" type="slidenum">
              <a:rPr lang="zh-CN" altLang="en-US" sz="1200">
                <a:solidFill>
                  <a:prstClr val="black"/>
                </a:solidFill>
              </a:rPr>
              <a:pPr/>
              <a:t>9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Pharaoh was viewed as the ultimate power.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9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81399-CDFD-B44A-A72C-25D0EB0B7630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54349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DBAC-B937-A149-91B4-3B639E538EC3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90460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2FFE-AC00-1D43-8311-189C4A427875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21383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8119B-B87E-244E-84BD-04E9E6784CC2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18100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9901E-F07F-6248-B934-A34DC804D501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47305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8E5F-4194-4D42-BED0-8D5E618D19A0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71030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93F8-AB32-EC45-9DD0-6E97A0E1F681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77816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087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063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0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595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623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273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558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535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48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95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089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991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4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D5581-AABA-1A4D-B3F3-F0CFB5F3966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01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AC4BD-F32D-D849-9529-81AF48F8E65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101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5291-1B79-9848-83B1-CEB2D66DF02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18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915A0-A46E-0947-9F79-64D1FAD6A57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796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A3DB5-9CF4-DD43-AFB3-7470F489FE6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6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B14B8-BA56-F948-9084-B337A368257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63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25A4E-CABA-CB4D-ADBC-39689D520ED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9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DE246-E706-244D-8971-79A1FCC360F6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432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A1237-4D45-ED46-B570-EAF8A38231EB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151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B32-17B1-1B47-8E90-2F0ACB2C097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941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32E8F-AD95-9A45-A1DE-9E49789BCF1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165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95916"/>
      </p:ext>
    </p:extLst>
  </p:cSld>
  <p:clrMapOvr>
    <a:masterClrMapping/>
  </p:clrMapOvr>
  <p:transition>
    <p:wheel spokes="0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7304514"/>
      </p:ext>
    </p:extLst>
  </p:cSld>
  <p:clrMapOvr>
    <a:masterClrMapping/>
  </p:clrMapOvr>
  <p:transition>
    <p:wheel spokes="0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739960"/>
      </p:ext>
    </p:extLst>
  </p:cSld>
  <p:clrMapOvr>
    <a:masterClrMapping/>
  </p:clrMapOvr>
  <p:transition>
    <p:wheel spokes="0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940547"/>
      </p:ext>
    </p:extLst>
  </p:cSld>
  <p:clrMapOvr>
    <a:masterClrMapping/>
  </p:clrMapOvr>
  <p:transition>
    <p:wheel spokes="0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245155"/>
      </p:ext>
    </p:extLst>
  </p:cSld>
  <p:clrMapOvr>
    <a:masterClrMapping/>
  </p:clrMapOvr>
  <p:transition>
    <p:wheel spokes="0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114559"/>
      </p:ext>
    </p:extLst>
  </p:cSld>
  <p:clrMapOvr>
    <a:masterClrMapping/>
  </p:clrMapOvr>
  <p:transition>
    <p:wheel spokes="0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320685"/>
      </p:ext>
    </p:extLst>
  </p:cSld>
  <p:clrMapOvr>
    <a:masterClrMapping/>
  </p:clrMapOvr>
  <p:transition>
    <p:wheel spokes="0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759847"/>
      </p:ext>
    </p:extLst>
  </p:cSld>
  <p:clrMapOvr>
    <a:masterClrMapping/>
  </p:clrMapOvr>
  <p:transition>
    <p:wheel spokes="0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201673"/>
      </p:ext>
    </p:extLst>
  </p:cSld>
  <p:clrMapOvr>
    <a:masterClrMapping/>
  </p:clrMapOvr>
  <p:transition>
    <p:wheel spokes="0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173472"/>
      </p:ext>
    </p:extLst>
  </p:cSld>
  <p:clrMapOvr>
    <a:masterClrMapping/>
  </p:clrMapOvr>
  <p:transition>
    <p:wheel spokes="0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353136"/>
      </p:ext>
    </p:extLst>
  </p:cSld>
  <p:clrMapOvr>
    <a:masterClrMapping/>
  </p:clrMapOvr>
  <p:transition>
    <p:wheel spokes="0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18A73D4C-C658-734D-A126-48BC284B8A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9941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27E8E-1EFC-EA40-99A6-B2C843B3CFDD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D418-9F10-4546-B28D-C94C5E274FDC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39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AA9B-DF07-5548-93EC-7A1451F9C87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3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81399-CDFD-B44A-A72C-25D0EB0B7630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13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DBAC-B937-A149-91B4-3B639E538EC3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18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2FFE-AC00-1D43-8311-189C4A427875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90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8119B-B87E-244E-84BD-04E9E6784CC2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2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9901E-F07F-6248-B934-A34DC804D50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30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8E5F-4194-4D42-BED0-8D5E618D19A0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37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93F8-AB32-EC45-9DD0-6E97A0E1F68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990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6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A396028A-E68B-AC46-88B8-7F3DC9E0918E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652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688B77C-3DE9-514B-9B83-6A79626DE5A7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221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C0081B6-69C5-6B4C-BCA1-445CC8BCD3B8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9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6267522-C44E-E94B-8317-505AFBC9150C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50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FC40E04-9084-2A4C-A231-F24D797B2771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142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74245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077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8471418-BC75-694D-9919-DEBC4E53F4E6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72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D2F988E-9414-5A4D-926D-7C61A7DCDFF1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194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E6C7165-6B16-AC43-935E-83670B065C3B}" type="slidenum"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945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A06D5BF7-B2CD-2745-9211-C6B18DEB32C6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25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81159E9B-65F6-EE44-8197-22BC723FD7D6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785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12A509C-1FD8-C340-945D-F484F85253F5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4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71FB22D-81DE-E649-9472-2B7AD2F9DA94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445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C6E5ACD-BD47-764C-A0D8-55D787A46B16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578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  <a:latin typeface="Times New Roman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6044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045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86580-D67C-0443-832B-05778B4B0972}" type="slidenum">
              <a:rPr lang="zh-CN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22E9C-61D6-BA44-B3BF-A3A07A48BE98}" type="slidenum">
              <a:rPr lang="zh-CN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38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52A59-C86E-0B4B-B446-340473821960}" type="slidenum">
              <a:rPr lang="zh-CN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570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0824E-3FB5-454E-94FC-1617E5AA3FE0}" type="slidenum">
              <a:rPr lang="zh-CN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042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587E3-3BBF-9A4C-B623-093103BEC41B}" type="slidenum">
              <a:rPr lang="zh-CN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819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19D11-7288-7C42-9913-775AEDACB739}" type="slidenum">
              <a:rPr lang="zh-CN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729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483EE-6340-2C4B-A940-1BEFD45BF2D1}" type="slidenum">
              <a:rPr lang="zh-CN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13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40DA7-9C9B-A349-9B46-BD8B997C0B7F}" type="slidenum">
              <a:rPr lang="zh-CN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0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80FD8-0099-3F4D-9136-B25F32BDC142}" type="slidenum">
              <a:rPr lang="zh-CN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942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4504C-B4D3-D341-AA22-110439EBBDA0}" type="slidenum">
              <a:rPr lang="zh-CN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019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D590A-32E5-0D44-A960-58EDB7A61EED}" type="slidenum">
              <a:rPr lang="zh-CN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643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D6C58-4FE8-CC42-831C-892DDF6E6D1D}" type="slidenum">
              <a:rPr lang="zh-CN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989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18A73D4C-C658-734D-A126-48BC284B8A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18938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27E8E-1EFC-EA40-99A6-B2C843B3CFDD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151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D418-9F10-4546-B28D-C94C5E274FDC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512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AA9B-DF07-5548-93EC-7A1451F9C87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611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81399-CDFD-B44A-A72C-25D0EB0B7630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13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DBAC-B937-A149-91B4-3B639E538EC3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0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2FFE-AC00-1D43-8311-189C4A427875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524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8119B-B87E-244E-84BD-04E9E6784CC2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307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9901E-F07F-6248-B934-A34DC804D50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358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8E5F-4194-4D42-BED0-8D5E618D19A0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667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93F8-AB32-EC45-9DD0-6E97A0E1F68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889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18A73D4C-C658-734D-A126-48BC284B8A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40257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27E8E-1EFC-EA40-99A6-B2C843B3CFDD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746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D418-9F10-4546-B28D-C94C5E274FDC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04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AA9B-DF07-5548-93EC-7A1451F9C87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707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81399-CDFD-B44A-A72C-25D0EB0B7630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6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DBAC-B937-A149-91B4-3B639E538EC3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690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2FFE-AC00-1D43-8311-189C4A427875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528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8119B-B87E-244E-84BD-04E9E6784CC2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044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9901E-F07F-6248-B934-A34DC804D50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240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8E5F-4194-4D42-BED0-8D5E618D19A0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290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93F8-AB32-EC45-9DD0-6E97A0E1F68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538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18A73D4C-C658-734D-A126-48BC284B8ADA}" type="slidenum">
              <a:rPr lang="zh-CN" altLang="en-US">
                <a:latin typeface="Times New Roman"/>
              </a:rPr>
              <a:pPr>
                <a:defRPr/>
              </a:pPr>
              <a:t>‹#›</a:t>
            </a:fld>
            <a:endParaRPr lang="en-US" altLang="zh-CN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58763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27E8E-1EFC-EA40-99A6-B2C843B3CFDD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1979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D418-9F10-4546-B28D-C94C5E274FDC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25777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AA9B-DF07-5548-93EC-7A1451F9C871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632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4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79" r:id="rId10"/>
    <p:sldLayoutId id="2147485180" r:id="rId11"/>
    <p:sldLayoutId id="2147485181" r:id="rId12"/>
    <p:sldLayoutId id="214748518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Osaka" charset="0"/>
                <a:cs typeface="Osak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9D20AD3-D622-EC41-AF78-52EA093B16AC}" type="slidenum">
              <a:rPr lang="en-US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1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40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02407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44069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3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4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5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6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7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8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9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0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1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2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3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4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5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6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7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8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9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30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31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32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33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34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2408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2409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0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1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14691" name="Text Box 32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4692" name="Text Box 33"/>
          <p:cNvSpPr txBox="1">
            <a:spLocks noChangeArrowheads="1"/>
          </p:cNvSpPr>
          <p:nvPr userDrawn="1"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344098" name="Rectangle 34"/>
          <p:cNvSpPr>
            <a:spLocks noChangeArrowheads="1"/>
          </p:cNvSpPr>
          <p:nvPr userDrawn="1"/>
        </p:nvSpPr>
        <p:spPr bwMode="auto">
          <a:xfrm>
            <a:off x="7543800" y="6515100"/>
            <a:ext cx="736600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7.5.03b.</a:t>
            </a:r>
          </a:p>
        </p:txBody>
      </p:sp>
    </p:spTree>
    <p:extLst>
      <p:ext uri="{BB962C8B-B14F-4D97-AF65-F5344CB8AC3E}">
        <p14:creationId xmlns:p14="http://schemas.microsoft.com/office/powerpoint/2010/main" val="33526661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a typeface="MS PGothic" charset="0"/>
                <a:cs typeface="MS PGothic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18F73E74-01D2-2143-9DAA-29855B9EFFBC}" type="slidenum">
              <a:rPr lang="zh-CN" altLang="en-US">
                <a:solidFill>
                  <a:srgbClr val="003300"/>
                </a:solidFill>
                <a:latin typeface="Times New Roman" charset="0"/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6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 b="1">
          <a:solidFill>
            <a:srgbClr val="F1F7E9"/>
          </a:solidFill>
          <a:latin typeface="Arial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rgbClr val="F1F7E9"/>
          </a:solidFill>
          <a:latin typeface="Arial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F1F7E9"/>
          </a:solidFill>
          <a:latin typeface="Arial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rgbClr val="F1F7E9"/>
          </a:solidFill>
          <a:latin typeface="Arial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rgbClr val="F1F7E9"/>
          </a:solidFill>
          <a:latin typeface="Arial"/>
          <a:ea typeface="MS PGothic" charset="0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0895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0184" name="Rectangle 3"/>
            <p:cNvSpPr>
              <a:spLocks noChangeArrowheads="1"/>
            </p:cNvSpPr>
            <p:nvPr/>
          </p:nvSpPr>
          <p:spPr bwMode="auto">
            <a:xfrm>
              <a:off x="0" y="624"/>
              <a:ext cx="5760" cy="3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18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186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187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188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189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190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191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192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193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194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195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196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197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198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199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200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201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202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50203" name="Picture 22" descr="Topbanx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79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50180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85017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501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501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8E9B4FB-FDDD-E54F-B829-2DD078660423}" type="slidenum">
              <a:rPr lang="zh-CN" altLang="en-US">
                <a:solidFill>
                  <a:srgbClr val="EAEAEA"/>
                </a:solidFill>
                <a:latin typeface="Times New Roman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EAEAEA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063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  <p:sldLayoutId id="21474844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8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8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8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8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Blip>
          <a:blip r:embed="rId15"/>
        </a:buBlip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Blip>
          <a:blip r:embed="rId16"/>
        </a:buBlip>
        <a:defRPr sz="2800">
          <a:solidFill>
            <a:schemeClr val="tx1"/>
          </a:solidFill>
          <a:latin typeface="+mn-lt"/>
          <a:ea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a typeface="MS PGothic" charset="0"/>
                <a:cs typeface="MS PGothic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18F73E74-01D2-2143-9DAA-29855B9EFFBC}" type="slidenum">
              <a:rPr lang="zh-CN" altLang="en-US">
                <a:solidFill>
                  <a:srgbClr val="003300"/>
                </a:solidFill>
                <a:latin typeface="Times New Roman" charset="0"/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0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 b="1">
          <a:solidFill>
            <a:srgbClr val="F1F7E9"/>
          </a:solidFill>
          <a:latin typeface="Arial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rgbClr val="F1F7E9"/>
          </a:solidFill>
          <a:latin typeface="Arial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F1F7E9"/>
          </a:solidFill>
          <a:latin typeface="Arial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rgbClr val="F1F7E9"/>
          </a:solidFill>
          <a:latin typeface="Arial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rgbClr val="F1F7E9"/>
          </a:solidFill>
          <a:latin typeface="Arial"/>
          <a:ea typeface="MS PGothic" charset="0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a typeface="MS PGothic" charset="0"/>
                <a:cs typeface="MS PGothic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18F73E74-01D2-2143-9DAA-29855B9EFFBC}" type="slidenum">
              <a:rPr lang="zh-CN" altLang="en-US">
                <a:solidFill>
                  <a:srgbClr val="003300"/>
                </a:solidFill>
                <a:latin typeface="Times New Roman" charset="0"/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0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 b="1">
          <a:solidFill>
            <a:srgbClr val="F1F7E9"/>
          </a:solidFill>
          <a:latin typeface="Arial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rgbClr val="F1F7E9"/>
          </a:solidFill>
          <a:latin typeface="Arial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F1F7E9"/>
          </a:solidFill>
          <a:latin typeface="Arial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rgbClr val="F1F7E9"/>
          </a:solidFill>
          <a:latin typeface="Arial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rgbClr val="F1F7E9"/>
          </a:solidFill>
          <a:latin typeface="Arial"/>
          <a:ea typeface="MS PGothic" charset="0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a typeface="MS PGothic" charset="0"/>
                <a:cs typeface="MS PGothic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18F73E74-01D2-2143-9DAA-29855B9EFFBC}" type="slidenum">
              <a:rPr lang="zh-CN" altLang="en-US">
                <a:solidFill>
                  <a:srgbClr val="003300"/>
                </a:solidFill>
                <a:latin typeface="Times New Roman" charset="0"/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8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8" r:id="rId1"/>
    <p:sldLayoutId id="2147485159" r:id="rId2"/>
    <p:sldLayoutId id="2147485160" r:id="rId3"/>
    <p:sldLayoutId id="2147485161" r:id="rId4"/>
    <p:sldLayoutId id="2147485162" r:id="rId5"/>
    <p:sldLayoutId id="2147485163" r:id="rId6"/>
    <p:sldLayoutId id="2147485164" r:id="rId7"/>
    <p:sldLayoutId id="2147485165" r:id="rId8"/>
    <p:sldLayoutId id="2147485166" r:id="rId9"/>
    <p:sldLayoutId id="2147485167" r:id="rId10"/>
    <p:sldLayoutId id="21474851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 b="1">
          <a:solidFill>
            <a:srgbClr val="F1F7E9"/>
          </a:solidFill>
          <a:latin typeface="Arial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rgbClr val="F1F7E9"/>
          </a:solidFill>
          <a:latin typeface="Arial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F1F7E9"/>
          </a:solidFill>
          <a:latin typeface="Arial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rgbClr val="F1F7E9"/>
          </a:solidFill>
          <a:latin typeface="Arial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rgbClr val="F1F7E9"/>
          </a:solidFill>
          <a:latin typeface="Arial"/>
          <a:ea typeface="MS PGothic" charset="0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Calling You … Will You Answer? — LowCountry Community Church ...">
            <a:extLst>
              <a:ext uri="{FF2B5EF4-FFF2-40B4-BE49-F238E27FC236}">
                <a16:creationId xmlns:a16="http://schemas.microsoft.com/office/drawing/2014/main" id="{6C054151-A446-FCBC-390F-45E2274A0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/>
          <a:stretch/>
        </p:blipFill>
        <p:spPr bwMode="auto">
          <a:xfrm>
            <a:off x="0" y="-1"/>
            <a:ext cx="9144000" cy="6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4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6566" y="1859552"/>
            <a:ext cx="9144000" cy="187825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r"/>
            <a:r>
              <a:rPr kumimoji="0" lang="en-US" sz="8000" dirty="0"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ea typeface="ＭＳ Ｐゴシック" pitchFamily="-111" charset="-128"/>
                <a:cs typeface="ＭＳ Ｐゴシック" pitchFamily="-111" charset="-128"/>
              </a:rPr>
              <a:t>When God Calls</a:t>
            </a:r>
            <a:endParaRPr kumimoji="0" lang="en-US" sz="11500" dirty="0">
              <a:solidFill>
                <a:srgbClr val="FFFFFF"/>
              </a:solidFill>
              <a:effectLst>
                <a:glow rad="177800">
                  <a:srgbClr val="000000"/>
                </a:glow>
              </a:effectLst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AA65712-8CA7-664F-9C97-DA443B33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" y="3417031"/>
            <a:ext cx="9223022" cy="90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kumimoji="0" sz="8000" b="1"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latin typeface="Arial"/>
                <a:ea typeface="ＭＳ Ｐゴシック" pitchFamily="-111" charset="-128"/>
                <a:cs typeface="ＭＳ Ｐゴシック" pitchFamily="-111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r>
              <a:rPr lang="en-US" sz="5400" dirty="0"/>
              <a:t>Exodus 3–4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04490-06CB-3E41-B41F-DCD544776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7921"/>
            <a:ext cx="9144000" cy="65121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Jordan Evangelical Theological Seminary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4700620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3" name="Picture 1" descr="Exod 1 Pharao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mr-IN" altLang="ja-JP" dirty="0">
                <a:latin typeface="Arial" charset="0"/>
                <a:cs typeface="Arial"/>
              </a:rPr>
              <a:t>"</a:t>
            </a:r>
            <a:r>
              <a:rPr lang="en-US" dirty="0">
                <a:latin typeface="Arial" charset="0"/>
                <a:cs typeface="Arial"/>
              </a:rPr>
              <a:t>Ultimate</a:t>
            </a:r>
            <a:r>
              <a:rPr lang="mr-IN" altLang="ja-JP" dirty="0">
                <a:latin typeface="Arial" charset="0"/>
                <a:cs typeface="Arial"/>
              </a:rPr>
              <a:t>"</a:t>
            </a:r>
            <a:r>
              <a:rPr lang="en-US" dirty="0">
                <a:latin typeface="Arial" charset="0"/>
                <a:cs typeface="Arial"/>
              </a:rPr>
              <a:t> Power</a:t>
            </a:r>
          </a:p>
        </p:txBody>
      </p:sp>
    </p:spTree>
    <p:extLst>
      <p:ext uri="{BB962C8B-B14F-4D97-AF65-F5344CB8AC3E}">
        <p14:creationId xmlns:p14="http://schemas.microsoft.com/office/powerpoint/2010/main" val="298833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7" name="Picture 1" descr="exodramses-bo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Arial"/>
              </a:rPr>
              <a:t>Who has greater power – Pharaoh or Yahweh?</a:t>
            </a:r>
          </a:p>
        </p:txBody>
      </p:sp>
    </p:spTree>
    <p:extLst>
      <p:ext uri="{BB962C8B-B14F-4D97-AF65-F5344CB8AC3E}">
        <p14:creationId xmlns:p14="http://schemas.microsoft.com/office/powerpoint/2010/main" val="418398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002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8466" name="Picture 1" descr="Exod 2 Midwiv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63" y="304800"/>
            <a:ext cx="9275763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200">
                <a:latin typeface="Arial" charset="0"/>
                <a:cs typeface="Arial"/>
              </a:rPr>
              <a:t>Hebrew Midwives appear before Pharaoh (Exodus 1:15-22)</a:t>
            </a:r>
          </a:p>
        </p:txBody>
      </p:sp>
    </p:spTree>
    <p:extLst>
      <p:ext uri="{BB962C8B-B14F-4D97-AF65-F5344CB8AC3E}">
        <p14:creationId xmlns:p14="http://schemas.microsoft.com/office/powerpoint/2010/main" val="370237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219" name="Title 2"/>
          <p:cNvSpPr>
            <a:spLocks noGrp="1"/>
          </p:cNvSpPr>
          <p:nvPr>
            <p:ph type="title" idx="4294967295"/>
          </p:nvPr>
        </p:nvSpPr>
        <p:spPr>
          <a:xfrm>
            <a:off x="0" y="1168400"/>
            <a:ext cx="9144000" cy="2401888"/>
          </a:xfrm>
        </p:spPr>
        <p:txBody>
          <a:bodyPr/>
          <a:lstStyle/>
          <a:p>
            <a:r>
              <a:rPr lang="en-US" sz="8800" dirty="0">
                <a:solidFill>
                  <a:schemeClr val="tx1"/>
                </a:solidFill>
                <a:latin typeface="Arial" charset="0"/>
                <a:ea typeface="Osaka" charset="0"/>
                <a:cs typeface="Arial" charset="0"/>
              </a:rPr>
              <a:t>Slides on </a:t>
            </a:r>
            <a:br>
              <a:rPr lang="en-US" sz="8800" dirty="0">
                <a:solidFill>
                  <a:schemeClr val="tx1"/>
                </a:solidFill>
                <a:latin typeface="Arial" charset="0"/>
                <a:ea typeface="Osaka" charset="0"/>
                <a:cs typeface="Arial" charset="0"/>
              </a:rPr>
            </a:br>
            <a:r>
              <a:rPr lang="en-US" sz="8800" dirty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Exodus 2</a:t>
            </a:r>
          </a:p>
        </p:txBody>
      </p:sp>
    </p:spTree>
    <p:extLst>
      <p:ext uri="{BB962C8B-B14F-4D97-AF65-F5344CB8AC3E}">
        <p14:creationId xmlns:p14="http://schemas.microsoft.com/office/powerpoint/2010/main" val="340531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002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Arial" charset="0"/>
                <a:cs typeface="Arial"/>
              </a:rPr>
              <a:t>Moses was </a:t>
            </a:r>
            <a:r>
              <a:rPr lang="mr-IN" altLang="ja-JP" sz="3200" dirty="0">
                <a:latin typeface="Arial" charset="0"/>
                <a:cs typeface="Arial"/>
              </a:rPr>
              <a:t>"</a:t>
            </a:r>
            <a:r>
              <a:rPr lang="en-US" sz="3200" dirty="0">
                <a:latin typeface="Arial" charset="0"/>
                <a:cs typeface="Arial"/>
              </a:rPr>
              <a:t>thrown into the Nile</a:t>
            </a:r>
            <a:r>
              <a:rPr lang="mr-IN" altLang="ja-JP" sz="3200" dirty="0">
                <a:latin typeface="Arial" charset="0"/>
                <a:cs typeface="Arial"/>
              </a:rPr>
              <a:t>"</a:t>
            </a:r>
            <a:r>
              <a:rPr lang="en-US" sz="3200" dirty="0">
                <a:latin typeface="Arial" charset="0"/>
                <a:cs typeface="Arial"/>
              </a:rPr>
              <a:t> (Exod. 1:22)</a:t>
            </a:r>
          </a:p>
        </p:txBody>
      </p:sp>
      <p:pic>
        <p:nvPicPr>
          <p:cNvPr id="319491" name="Picture 4" descr="Exod 2 Moses bask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479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0514" name="Picture 3" descr="OMSSO08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4724400" y="5181600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000">
              <a:solidFill>
                <a:srgbClr val="F1F7E9"/>
              </a:solidFill>
              <a:latin typeface="Times New Roman" pitchFamily="-11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4724400" y="6003925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1F7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Queen Hatshepsut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29200"/>
            <a:ext cx="9144000" cy="762000"/>
          </a:xfrm>
          <a:solidFill>
            <a:srgbClr val="000000"/>
          </a:solidFill>
        </p:spPr>
        <p:txBody>
          <a:bodyPr/>
          <a:lstStyle/>
          <a:p>
            <a:pPr>
              <a:defRPr/>
            </a:pPr>
            <a:r>
              <a:rPr lang="en-US" sz="2800" dirty="0">
                <a:effectLst/>
                <a:latin typeface="Arial" charset="0"/>
                <a:cs typeface="ＭＳ Ｐゴシック" charset="0"/>
              </a:rPr>
              <a:t>Moses sounds like the Hebrew for draw out (2:10)</a:t>
            </a:r>
            <a:endParaRPr lang="en-US" sz="3600" dirty="0">
              <a:effectLst/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016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09" name="Picture 1" descr="Exod 2 Miria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850" y="115888"/>
            <a:ext cx="8208963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latin typeface="Arial" charset="0"/>
                <a:cs typeface="Arial"/>
              </a:rPr>
              <a:t>Miriam (Exod. 2:4)</a:t>
            </a:r>
          </a:p>
        </p:txBody>
      </p:sp>
    </p:spTree>
    <p:extLst>
      <p:ext uri="{BB962C8B-B14F-4D97-AF65-F5344CB8AC3E}">
        <p14:creationId xmlns:p14="http://schemas.microsoft.com/office/powerpoint/2010/main" val="3441404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2562" name="Picture 3" descr="OMSSO089"/>
          <p:cNvPicPr>
            <a:picLocks noChangeAspect="1" noChangeArrowheads="1"/>
          </p:cNvPicPr>
          <p:nvPr/>
        </p:nvPicPr>
        <p:blipFill>
          <a:blip r:embed="rId4" cstate="screen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4836622" y="154546"/>
            <a:ext cx="4158734" cy="600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i="1" baseline="30000" dirty="0">
                <a:solidFill>
                  <a:srgbClr val="F1F7E9"/>
                </a:solidFill>
                <a:latin typeface="Arial"/>
                <a:cs typeface="Arial"/>
              </a:rPr>
              <a:t> </a:t>
            </a:r>
            <a:r>
              <a:rPr lang="mr-IN" sz="3200" b="1" i="1" baseline="30000" dirty="0">
                <a:solidFill>
                  <a:srgbClr val="F1F7E9"/>
                </a:solidFill>
                <a:latin typeface="Arial"/>
                <a:cs typeface="Arial"/>
              </a:rPr>
              <a:t>"</a:t>
            </a:r>
            <a:r>
              <a:rPr lang="en-US" sz="3200" b="1" i="1" dirty="0">
                <a:solidFill>
                  <a:srgbClr val="F1F7E9"/>
                </a:solidFill>
                <a:latin typeface="Arial"/>
                <a:cs typeface="Arial"/>
              </a:rPr>
              <a:t>At that time Moses was born, and he was no ordinary child. For three months he was cared for in his father</a:t>
            </a:r>
            <a:r>
              <a:rPr lang="fr-FR" sz="3200" b="1" i="1" dirty="0">
                <a:solidFill>
                  <a:srgbClr val="F1F7E9"/>
                </a:solidFill>
                <a:latin typeface="Arial"/>
                <a:cs typeface="Arial"/>
              </a:rPr>
              <a:t>'</a:t>
            </a:r>
            <a:r>
              <a:rPr lang="en-US" sz="3200" b="1" i="1" dirty="0">
                <a:solidFill>
                  <a:srgbClr val="F1F7E9"/>
                </a:solidFill>
                <a:latin typeface="Arial"/>
                <a:cs typeface="Arial"/>
              </a:rPr>
              <a:t>s house. </a:t>
            </a:r>
            <a:r>
              <a:rPr lang="en-US" sz="3200" b="1" i="1" baseline="30000" dirty="0">
                <a:solidFill>
                  <a:srgbClr val="F1F7E9"/>
                </a:solidFill>
                <a:latin typeface="Arial"/>
                <a:cs typeface="Arial"/>
              </a:rPr>
              <a:t> </a:t>
            </a:r>
            <a:r>
              <a:rPr lang="en-US" sz="3200" b="1" i="1" dirty="0">
                <a:solidFill>
                  <a:srgbClr val="F1F7E9"/>
                </a:solidFill>
                <a:latin typeface="Arial"/>
                <a:cs typeface="Arial"/>
              </a:rPr>
              <a:t>When he was placed outside, </a:t>
            </a:r>
            <a:r>
              <a:rPr lang="en-US" sz="3200" b="1" i="1" dirty="0">
                <a:solidFill>
                  <a:srgbClr val="FFFF00"/>
                </a:solidFill>
                <a:latin typeface="Arial"/>
                <a:cs typeface="Arial"/>
              </a:rPr>
              <a:t>Pharaoh</a:t>
            </a:r>
            <a:r>
              <a:rPr lang="fr-FR" sz="3200" b="1" i="1" dirty="0">
                <a:solidFill>
                  <a:srgbClr val="FFFF00"/>
                </a:solidFill>
                <a:latin typeface="Arial"/>
                <a:cs typeface="Arial"/>
              </a:rPr>
              <a:t>'</a:t>
            </a:r>
            <a:r>
              <a:rPr lang="en-US" sz="3200" b="1" i="1" dirty="0">
                <a:solidFill>
                  <a:srgbClr val="FFFF00"/>
                </a:solidFill>
                <a:latin typeface="Arial"/>
                <a:cs typeface="Arial"/>
              </a:rPr>
              <a:t>s daughter took him and brought him up as her own son</a:t>
            </a:r>
            <a:r>
              <a:rPr lang="en-US" sz="3200" b="1" i="1" dirty="0">
                <a:solidFill>
                  <a:srgbClr val="F1F7E9"/>
                </a:solidFill>
                <a:latin typeface="Arial"/>
                <a:cs typeface="Arial"/>
              </a:rPr>
              <a:t>.</a:t>
            </a:r>
            <a:r>
              <a:rPr lang="mr-IN" sz="3200" b="1" i="1" dirty="0">
                <a:solidFill>
                  <a:srgbClr val="F1F7E9"/>
                </a:solidFill>
                <a:latin typeface="Arial"/>
                <a:cs typeface="Arial"/>
              </a:rPr>
              <a:t>"</a:t>
            </a:r>
            <a:r>
              <a:rPr lang="en-US" sz="3200" b="1" i="1" baseline="30000" dirty="0">
                <a:solidFill>
                  <a:srgbClr val="F1F7E9"/>
                </a:solidFill>
                <a:latin typeface="Arial"/>
                <a:cs typeface="Arial"/>
              </a:rPr>
              <a:t> </a:t>
            </a:r>
            <a:endParaRPr lang="en-US" sz="3200" b="1" i="1" dirty="0">
              <a:solidFill>
                <a:srgbClr val="F1F7E9"/>
              </a:solidFill>
              <a:latin typeface="Arial"/>
              <a:cs typeface="Arial"/>
            </a:endParaRP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00"/>
            <a:ext cx="38100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r">
              <a:defRPr/>
            </a:pPr>
            <a:r>
              <a:rPr kumimoji="0" lang="en-US" sz="3200">
                <a:solidFill>
                  <a:schemeClr val="bg1"/>
                </a:solidFill>
                <a:effectLst/>
                <a:latin typeface="Arial" charset="0"/>
                <a:cs typeface="ＭＳ Ｐゴシック" charset="0"/>
              </a:rPr>
              <a:t>Acts 7:20-21 (NIV)</a:t>
            </a:r>
            <a:endParaRPr lang="en-US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79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2" descr="Brow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682" name="Picture 3" descr="OMSSO037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4724400" y="6003925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Thutmose III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181600" y="365125"/>
            <a:ext cx="3657600" cy="701675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kumimoji="0" lang="en-US" sz="4000" dirty="0">
                <a:solidFill>
                  <a:schemeClr val="bg1"/>
                </a:solidFill>
                <a:effectLst/>
                <a:ea typeface="ＭＳ Ｐゴシック" pitchFamily="-112" charset="-128"/>
                <a:cs typeface="ＭＳ Ｐゴシック" pitchFamily="-112" charset="-128"/>
              </a:rPr>
              <a:t>Moses Flees</a:t>
            </a:r>
          </a:p>
        </p:txBody>
      </p:sp>
    </p:spTree>
    <p:extLst>
      <p:ext uri="{BB962C8B-B14F-4D97-AF65-F5344CB8AC3E}">
        <p14:creationId xmlns:p14="http://schemas.microsoft.com/office/powerpoint/2010/main" val="165604412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2"/>
          <p:cNvSpPr>
            <a:spLocks noChangeArrowheads="1"/>
          </p:cNvSpPr>
          <p:nvPr/>
        </p:nvSpPr>
        <p:spPr bwMode="auto">
          <a:xfrm>
            <a:off x="6875463" y="0"/>
            <a:ext cx="2268537" cy="68580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9730" name="Picture 1" descr="exodus-nasa-map-sin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69484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5003800" y="3992563"/>
            <a:ext cx="2089150" cy="15843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3300"/>
              </a:solidFill>
              <a:latin typeface="Times New Roman" pitchFamily="-11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31" name="Oval 7"/>
          <p:cNvSpPr>
            <a:spLocks noChangeArrowheads="1"/>
          </p:cNvSpPr>
          <p:nvPr/>
        </p:nvSpPr>
        <p:spPr bwMode="auto">
          <a:xfrm>
            <a:off x="34925" y="1484313"/>
            <a:ext cx="2089150" cy="15843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3300"/>
              </a:solidFill>
              <a:latin typeface="Times New Roman" pitchFamily="-11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875463" y="2065338"/>
            <a:ext cx="2376487" cy="1939925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en-US" sz="4000" dirty="0">
                <a:solidFill>
                  <a:srgbClr val="FFFFFF"/>
                </a:solidFill>
                <a:effectLst/>
                <a:ea typeface="ＭＳ Ｐゴシック" pitchFamily="-112" charset="-128"/>
                <a:cs typeface="ＭＳ Ｐゴシック" pitchFamily="-112" charset="-128"/>
              </a:rPr>
              <a:t>Location of </a:t>
            </a:r>
            <a:r>
              <a:rPr kumimoji="0" lang="en-US" sz="4000" dirty="0" err="1">
                <a:solidFill>
                  <a:srgbClr val="FFFFFF"/>
                </a:solidFill>
                <a:effectLst/>
                <a:ea typeface="ＭＳ Ｐゴシック" pitchFamily="-112" charset="-128"/>
                <a:cs typeface="ＭＳ Ｐゴシック" pitchFamily="-112" charset="-128"/>
              </a:rPr>
              <a:t>Midian</a:t>
            </a:r>
            <a:endParaRPr kumimoji="0" lang="en-US" sz="4000" dirty="0">
              <a:solidFill>
                <a:srgbClr val="FFFFFF"/>
              </a:solidFill>
              <a:effectLst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-31750" y="1844675"/>
            <a:ext cx="2732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1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algn="l" defTabSz="914400" eaLnBrk="1" hangingPunct="1">
              <a:spcBef>
                <a:spcPct val="50000"/>
              </a:spcBef>
              <a:defRPr/>
            </a:pPr>
            <a:r>
              <a:rPr kumimoji="0" lang="en-US" sz="4000" dirty="0">
                <a:solidFill>
                  <a:srgbClr val="FFFFFF"/>
                </a:solidFill>
                <a:effectLst/>
                <a:ea typeface="ＭＳ Ｐゴシック" pitchFamily="-112" charset="-128"/>
                <a:cs typeface="ＭＳ Ｐゴシック" pitchFamily="-112" charset="-128"/>
              </a:rPr>
              <a:t>Goshen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5127625" y="4367213"/>
            <a:ext cx="215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1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algn="l" defTabSz="914400" eaLnBrk="1" hangingPunct="1">
              <a:spcBef>
                <a:spcPct val="50000"/>
              </a:spcBef>
              <a:defRPr/>
            </a:pPr>
            <a:r>
              <a:rPr kumimoji="0" lang="en-US" sz="4000" dirty="0" err="1">
                <a:solidFill>
                  <a:srgbClr val="F1F7E9">
                    <a:lumMod val="10000"/>
                  </a:srgbClr>
                </a:solidFill>
                <a:effectLst/>
                <a:ea typeface="ＭＳ Ｐゴシック" pitchFamily="-112" charset="-128"/>
                <a:cs typeface="ＭＳ Ｐゴシック" pitchFamily="-112" charset="-128"/>
              </a:rPr>
              <a:t>Midian</a:t>
            </a:r>
            <a:endParaRPr kumimoji="0" lang="en-US" sz="4000" dirty="0">
              <a:solidFill>
                <a:srgbClr val="F1F7E9">
                  <a:lumMod val="10000"/>
                </a:srgbClr>
              </a:solidFill>
              <a:effectLst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2700338" y="3762375"/>
            <a:ext cx="21558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1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kumimoji="0" lang="en-US" sz="4000" dirty="0">
                <a:solidFill>
                  <a:srgbClr val="F1F7E9">
                    <a:lumMod val="10000"/>
                  </a:srgbClr>
                </a:solidFill>
                <a:effectLst/>
                <a:ea typeface="ＭＳ Ｐゴシック" pitchFamily="-112" charset="-128"/>
                <a:cs typeface="ＭＳ Ｐゴシック" pitchFamily="-112" charset="-128"/>
              </a:rPr>
              <a:t>Mt. Sinai</a:t>
            </a: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3924300" y="-9525"/>
            <a:ext cx="215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1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algn="l" defTabSz="914400" eaLnBrk="1" hangingPunct="1">
              <a:spcBef>
                <a:spcPct val="50000"/>
              </a:spcBef>
              <a:defRPr/>
            </a:pPr>
            <a:r>
              <a:rPr kumimoji="0" lang="en-US" sz="4000" dirty="0">
                <a:solidFill>
                  <a:srgbClr val="FFFFFF"/>
                </a:solidFill>
                <a:effectLst/>
                <a:ea typeface="ＭＳ Ｐゴシック" pitchFamily="-112" charset="-128"/>
                <a:cs typeface="ＭＳ Ｐゴシック" pitchFamily="-112" charset="-128"/>
              </a:rPr>
              <a:t>Canaan</a:t>
            </a:r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684213" y="3933825"/>
            <a:ext cx="215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1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algn="l" defTabSz="914400" eaLnBrk="1" hangingPunct="1">
              <a:spcBef>
                <a:spcPct val="50000"/>
              </a:spcBef>
              <a:defRPr/>
            </a:pPr>
            <a:r>
              <a:rPr kumimoji="0" lang="en-US" sz="4000" dirty="0">
                <a:solidFill>
                  <a:srgbClr val="F1F7E9">
                    <a:lumMod val="10000"/>
                  </a:srgbClr>
                </a:solidFill>
                <a:effectLst/>
                <a:ea typeface="ＭＳ Ｐゴシック" pitchFamily="-112" charset="-128"/>
                <a:cs typeface="ＭＳ Ｐゴシック" pitchFamily="-112" charset="-128"/>
              </a:rPr>
              <a:t>Egypt</a:t>
            </a:r>
          </a:p>
        </p:txBody>
      </p:sp>
      <p:sp>
        <p:nvSpPr>
          <p:cNvPr id="14" name="Rectangle 8"/>
          <p:cNvSpPr txBox="1">
            <a:spLocks noChangeArrowheads="1"/>
          </p:cNvSpPr>
          <p:nvPr/>
        </p:nvSpPr>
        <p:spPr bwMode="auto">
          <a:xfrm rot="5400000">
            <a:off x="-1122362" y="3830637"/>
            <a:ext cx="295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1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  <a:defRPr/>
            </a:pPr>
            <a:r>
              <a:rPr kumimoji="0" lang="en-US" sz="4000" dirty="0">
                <a:solidFill>
                  <a:srgbClr val="FFFFFF"/>
                </a:solidFill>
                <a:effectLst/>
                <a:ea typeface="ＭＳ Ｐゴシック" pitchFamily="-112" charset="-128"/>
                <a:cs typeface="ＭＳ Ｐゴシック" pitchFamily="-112" charset="-128"/>
              </a:rPr>
              <a:t>Nile River</a:t>
            </a:r>
          </a:p>
        </p:txBody>
      </p:sp>
    </p:spTree>
    <p:extLst>
      <p:ext uri="{BB962C8B-B14F-4D97-AF65-F5344CB8AC3E}">
        <p14:creationId xmlns:p14="http://schemas.microsoft.com/office/powerpoint/2010/main" val="4014775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/>
      <p:bldP spid="1802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od's Calling You … Will You Answer? — LowCountry Community Church ...">
            <a:extLst>
              <a:ext uri="{FF2B5EF4-FFF2-40B4-BE49-F238E27FC236}">
                <a16:creationId xmlns:a16="http://schemas.microsoft.com/office/drawing/2014/main" id="{C651AE37-84C4-7CD2-FFF0-5FCE1371F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/>
          <a:stretch/>
        </p:blipFill>
        <p:spPr bwMode="auto">
          <a:xfrm>
            <a:off x="0" y="-1"/>
            <a:ext cx="9144000" cy="6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904490-06CB-3E41-B41F-DCD544776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7921"/>
            <a:ext cx="9144000" cy="65121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Jordan Evangelical Theological Seminary • BibleStudyDownloads.org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6517298-8F03-90DB-F913-8F9D67BE4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357" y="0"/>
            <a:ext cx="3759719" cy="255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kumimoji="0" sz="8000" b="1"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latin typeface="Arial"/>
                <a:ea typeface="ＭＳ Ｐゴシック" pitchFamily="-111" charset="-128"/>
                <a:cs typeface="ＭＳ Ｐゴシック" pitchFamily="-111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algn="ctr"/>
            <a:r>
              <a:rPr lang="en-US" dirty="0"/>
              <a:t>God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is calling...</a:t>
            </a:r>
          </a:p>
        </p:txBody>
      </p:sp>
    </p:spTree>
    <p:extLst>
      <p:ext uri="{BB962C8B-B14F-4D97-AF65-F5344CB8AC3E}">
        <p14:creationId xmlns:p14="http://schemas.microsoft.com/office/powerpoint/2010/main" val="23101003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k 5:21-43 Jesus' Lessons On Faith — Things Of The Sort, 59% OFF">
            <a:extLst>
              <a:ext uri="{FF2B5EF4-FFF2-40B4-BE49-F238E27FC236}">
                <a16:creationId xmlns:a16="http://schemas.microsoft.com/office/drawing/2014/main" id="{2F935B3F-263C-5A3D-7CE0-8316A0D4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3053"/>
            <a:ext cx="7748337" cy="169244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How can you follow God’s calling?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6F4298-4002-423D-05C4-312758CB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32656"/>
            <a:ext cx="7748337" cy="169244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800" b="1" kern="0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How can Moses follow God’s calling?</a:t>
            </a:r>
          </a:p>
        </p:txBody>
      </p:sp>
    </p:spTree>
    <p:extLst>
      <p:ext uri="{BB962C8B-B14F-4D97-AF65-F5344CB8AC3E}">
        <p14:creationId xmlns:p14="http://schemas.microsoft.com/office/powerpoint/2010/main" val="26760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k 5:21-43 Jesus' Lessons On Faith — Things Of The Sort, 59% OFF">
            <a:extLst>
              <a:ext uri="{FF2B5EF4-FFF2-40B4-BE49-F238E27FC236}">
                <a16:creationId xmlns:a16="http://schemas.microsoft.com/office/drawing/2014/main" id="{2F935B3F-263C-5A3D-7CE0-8316A0D4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07B3E7D2-86E0-41EE-9A93-027AC9B4EFD1}"/>
              </a:ext>
            </a:extLst>
          </p:cNvPr>
          <p:cNvSpPr/>
          <p:nvPr/>
        </p:nvSpPr>
        <p:spPr bwMode="auto">
          <a:xfrm flipV="1">
            <a:off x="1337256" y="4060381"/>
            <a:ext cx="6664271" cy="2836190"/>
          </a:xfrm>
          <a:prstGeom prst="downArrow">
            <a:avLst>
              <a:gd name="adj1" fmla="val 50000"/>
              <a:gd name="adj2" fmla="val 48361"/>
            </a:avLst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A2C123F2-6E54-82CF-2202-C9DB3ED5691A}"/>
              </a:ext>
            </a:extLst>
          </p:cNvPr>
          <p:cNvSpPr/>
          <p:nvPr/>
        </p:nvSpPr>
        <p:spPr bwMode="auto">
          <a:xfrm>
            <a:off x="1337256" y="-69450"/>
            <a:ext cx="6664271" cy="2836190"/>
          </a:xfrm>
          <a:prstGeom prst="downArrow">
            <a:avLst>
              <a:gd name="adj1" fmla="val 50000"/>
              <a:gd name="adj2" fmla="val 48361"/>
            </a:avLst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48" y="4973053"/>
            <a:ext cx="9108504" cy="169244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Our role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6F4298-4002-423D-05C4-312758CB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" y="332656"/>
            <a:ext cx="9108504" cy="169244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800" b="1" kern="0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God's role</a:t>
            </a:r>
          </a:p>
        </p:txBody>
      </p:sp>
    </p:spTree>
    <p:extLst>
      <p:ext uri="{BB962C8B-B14F-4D97-AF65-F5344CB8AC3E}">
        <p14:creationId xmlns:p14="http://schemas.microsoft.com/office/powerpoint/2010/main" val="31884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00098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Title 2"/>
          <p:cNvSpPr>
            <a:spLocks noGrp="1"/>
          </p:cNvSpPr>
          <p:nvPr>
            <p:ph type="title" idx="4294967295"/>
          </p:nvPr>
        </p:nvSpPr>
        <p:spPr>
          <a:xfrm>
            <a:off x="0" y="1168400"/>
            <a:ext cx="9144000" cy="2401888"/>
          </a:xfrm>
        </p:spPr>
        <p:txBody>
          <a:bodyPr/>
          <a:lstStyle/>
          <a:p>
            <a:r>
              <a:rPr lang="en-US" sz="8800" dirty="0">
                <a:solidFill>
                  <a:schemeClr val="tx1"/>
                </a:solidFill>
                <a:latin typeface="Arial" charset="0"/>
                <a:ea typeface="Osaka" charset="0"/>
                <a:cs typeface="Arial" charset="0"/>
              </a:rPr>
              <a:t>Slides on </a:t>
            </a:r>
            <a:br>
              <a:rPr lang="en-US" sz="8800" dirty="0">
                <a:solidFill>
                  <a:schemeClr val="tx1"/>
                </a:solidFill>
                <a:latin typeface="Arial" charset="0"/>
                <a:ea typeface="Osaka" charset="0"/>
                <a:cs typeface="Arial" charset="0"/>
              </a:rPr>
            </a:br>
            <a:r>
              <a:rPr lang="en-US" sz="8800" dirty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Exodus 3</a:t>
            </a:r>
          </a:p>
        </p:txBody>
      </p:sp>
    </p:spTree>
    <p:extLst>
      <p:ext uri="{BB962C8B-B14F-4D97-AF65-F5344CB8AC3E}">
        <p14:creationId xmlns:p14="http://schemas.microsoft.com/office/powerpoint/2010/main" val="3683110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589431" y="1679575"/>
            <a:ext cx="35545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(Exodus 3)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293216" y="-26988"/>
            <a:ext cx="3850783" cy="1569660"/>
          </a:xfrm>
          <a:solidFill>
            <a:srgbClr val="000000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r>
              <a:rPr lang="en-US" sz="4800" dirty="0">
                <a:effectLst>
                  <a:glow rad="127000">
                    <a:schemeClr val="tx1"/>
                  </a:glow>
                </a:effectLst>
                <a:latin typeface="Arial" charset="0"/>
              </a:rPr>
              <a:t>God calls His servant </a:t>
            </a:r>
          </a:p>
        </p:txBody>
      </p:sp>
    </p:spTree>
    <p:extLst>
      <p:ext uri="{BB962C8B-B14F-4D97-AF65-F5344CB8AC3E}">
        <p14:creationId xmlns:p14="http://schemas.microsoft.com/office/powerpoint/2010/main" val="15049017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3657601" y="966212"/>
            <a:ext cx="5486399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(Exod. 3:1–4:17)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657601" y="304800"/>
            <a:ext cx="5486400" cy="646331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en-US" sz="3600" dirty="0">
                <a:solidFill>
                  <a:schemeClr val="bg1"/>
                </a:solidFill>
                <a:effectLst/>
                <a:latin typeface="Arial" charset="0"/>
                <a:cs typeface="Arial"/>
              </a:rPr>
              <a:t>The Burning Bush</a:t>
            </a:r>
            <a:endParaRPr kumimoji="0" lang="en-US" sz="4000" dirty="0">
              <a:solidFill>
                <a:schemeClr val="bg1"/>
              </a:solidFill>
              <a:effectLst/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95152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 descr="Brow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35874" name="Picture 3" descr="OMSSO085"/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76200" y="1371600"/>
            <a:ext cx="7529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1.  Who am I (3:11)?</a:t>
            </a:r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304800"/>
            <a:ext cx="8636000" cy="762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en-US" dirty="0">
                <a:solidFill>
                  <a:schemeClr val="bg1"/>
                </a:solidFill>
                <a:effectLst/>
                <a:ea typeface="ＭＳ Ｐゴシック" pitchFamily="-112" charset="-128"/>
                <a:cs typeface="Arial"/>
              </a:rPr>
              <a:t>EXCUSES</a:t>
            </a:r>
          </a:p>
        </p:txBody>
      </p:sp>
    </p:spTree>
    <p:extLst>
      <p:ext uri="{BB962C8B-B14F-4D97-AF65-F5344CB8AC3E}">
        <p14:creationId xmlns:p14="http://schemas.microsoft.com/office/powerpoint/2010/main" val="755862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 descr="Brow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35874" name="Picture 3" descr="OMSSO085"/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76200" y="1371600"/>
            <a:ext cx="7529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1.  Who am I (3:11)?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76200" y="22621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2.  Who are You (3:13)?</a:t>
            </a:r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304800"/>
            <a:ext cx="8636000" cy="762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en-US" dirty="0">
                <a:solidFill>
                  <a:schemeClr val="bg1"/>
                </a:solidFill>
                <a:effectLst/>
                <a:ea typeface="ＭＳ Ｐゴシック" pitchFamily="-112" charset="-128"/>
                <a:cs typeface="Arial"/>
              </a:rPr>
              <a:t>EXCUSES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BC51E3B1-A8DB-BEDC-C395-0DB2965184A2}"/>
              </a:ext>
            </a:extLst>
          </p:cNvPr>
          <p:cNvSpPr txBox="1">
            <a:spLocks noChangeArrowheads="1"/>
          </p:cNvSpPr>
          <p:nvPr/>
        </p:nvSpPr>
        <p:spPr bwMode="auto">
          <a:xfrm rot="-717050">
            <a:off x="141706" y="3224496"/>
            <a:ext cx="8977312" cy="2308324"/>
          </a:xfrm>
          <a:prstGeom prst="rect">
            <a:avLst/>
          </a:prstGeom>
          <a:solidFill>
            <a:srgbClr val="020020"/>
          </a:solidFill>
          <a:ln w="57150" cmpd="sng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r-IN" altLang="zh-CN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r>
              <a:rPr lang="en-US" altLang="zh-CN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God replied to Moses, </a:t>
            </a:r>
            <a:r>
              <a:rPr lang="fr-FR" altLang="zh-CN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'</a:t>
            </a:r>
            <a:r>
              <a:rPr lang="en-US" altLang="ja-JP" sz="3600" b="1" dirty="0">
                <a:solidFill>
                  <a:srgbClr val="FFFF00"/>
                </a:solidFill>
                <a:latin typeface="Arial" charset="0"/>
                <a:cs typeface="Arial" charset="0"/>
              </a:rPr>
              <a:t>I Am Who </a:t>
            </a:r>
            <a:br>
              <a:rPr lang="en-US" altLang="ja-JP" sz="3600" b="1" dirty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Arial" charset="0"/>
                <a:cs typeface="Arial" charset="0"/>
              </a:rPr>
              <a:t>I Am</a:t>
            </a:r>
            <a:r>
              <a:rPr lang="en-US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. Say this to the people of Israel: </a:t>
            </a:r>
            <a:br>
              <a:rPr lang="en-US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Arial" charset="0"/>
                <a:cs typeface="Arial" charset="0"/>
              </a:rPr>
              <a:t>I Am </a:t>
            </a:r>
            <a:r>
              <a:rPr lang="en-US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has sent me to you</a:t>
            </a:r>
            <a:r>
              <a:rPr lang="fr-FR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'</a:t>
            </a:r>
            <a:r>
              <a:rPr lang="mr-IN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r>
              <a:rPr lang="en-US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br>
              <a:rPr lang="en-US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(Exodus 3:14 </a:t>
            </a:r>
            <a:r>
              <a:rPr lang="en-US" altLang="ja-JP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NLT</a:t>
            </a:r>
            <a:r>
              <a:rPr lang="en-US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38852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utoUpdateAnimBg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 descr="Brow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35874" name="Picture 3" descr="OMSSO085"/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76200" y="1371600"/>
            <a:ext cx="7529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1.  Who am I (3:11)?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76200" y="22621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2.  Who are You (3:13)?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76200" y="315436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3.  What if I fail (4:1)?</a:t>
            </a:r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304800"/>
            <a:ext cx="8636000" cy="762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en-US" dirty="0">
                <a:solidFill>
                  <a:schemeClr val="bg1"/>
                </a:solidFill>
                <a:effectLst/>
                <a:ea typeface="ＭＳ Ｐゴシック" pitchFamily="-112" charset="-128"/>
                <a:cs typeface="Arial"/>
              </a:rPr>
              <a:t>EXCUSES</a:t>
            </a:r>
          </a:p>
        </p:txBody>
      </p:sp>
    </p:spTree>
    <p:extLst>
      <p:ext uri="{BB962C8B-B14F-4D97-AF65-F5344CB8AC3E}">
        <p14:creationId xmlns:p14="http://schemas.microsoft.com/office/powerpoint/2010/main" val="102745786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to Stand in the Power of God | It's Time to Contend - Abundant ...">
            <a:extLst>
              <a:ext uri="{FF2B5EF4-FFF2-40B4-BE49-F238E27FC236}">
                <a16:creationId xmlns:a16="http://schemas.microsoft.com/office/drawing/2014/main" id="{B3158E0F-1670-A707-02B2-06D8BAB2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852" cy="607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44190"/>
            <a:ext cx="9144000" cy="221381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God Doesn't Call the Qualified </a:t>
            </a:r>
            <a:b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He Qualifies the Called</a:t>
            </a:r>
          </a:p>
        </p:txBody>
      </p:sp>
    </p:spTree>
    <p:extLst>
      <p:ext uri="{BB962C8B-B14F-4D97-AF65-F5344CB8AC3E}">
        <p14:creationId xmlns:p14="http://schemas.microsoft.com/office/powerpoint/2010/main" val="2450863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 descr="Brow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35874" name="Picture 3" descr="OMSSO085"/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76200" y="1371600"/>
            <a:ext cx="7529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1.  Who am I (3:11)?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76200" y="22621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2.  Who are You (3:13)?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76200" y="315436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3.  What if I fail (4:1)?</a:t>
            </a: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76200" y="40449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4.  I</a:t>
            </a:r>
            <a:r>
              <a:rPr lang="fr-FR" sz="40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'</a:t>
            </a:r>
            <a:r>
              <a:rPr lang="en-US" sz="40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m not gifted (4:10)</a:t>
            </a:r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304800"/>
            <a:ext cx="8636000" cy="762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en-US" dirty="0">
                <a:solidFill>
                  <a:schemeClr val="bg1"/>
                </a:solidFill>
                <a:effectLst/>
                <a:ea typeface="ＭＳ Ｐゴシック" pitchFamily="-112" charset="-128"/>
                <a:cs typeface="Arial"/>
              </a:rPr>
              <a:t>EXCUSES</a:t>
            </a:r>
          </a:p>
        </p:txBody>
      </p:sp>
    </p:spTree>
    <p:extLst>
      <p:ext uri="{BB962C8B-B14F-4D97-AF65-F5344CB8AC3E}">
        <p14:creationId xmlns:p14="http://schemas.microsoft.com/office/powerpoint/2010/main" val="16059204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rk 5:21-43 Jesus' Lessons On Faith — Things Of The Sort, 59% OFF">
            <a:extLst>
              <a:ext uri="{FF2B5EF4-FFF2-40B4-BE49-F238E27FC236}">
                <a16:creationId xmlns:a16="http://schemas.microsoft.com/office/drawing/2014/main" id="{3DA5AEA1-8B9A-0461-077D-8E25C3BD2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279132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God is calling believers today to obey him.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5F9688-4562-DAD4-BAD4-2CE0A963E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4077072"/>
            <a:ext cx="9144000" cy="279132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800" b="1" kern="0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Do you want to follow God’s calling for your life?</a:t>
            </a:r>
          </a:p>
        </p:txBody>
      </p:sp>
    </p:spTree>
    <p:extLst>
      <p:ext uri="{BB962C8B-B14F-4D97-AF65-F5344CB8AC3E}">
        <p14:creationId xmlns:p14="http://schemas.microsoft.com/office/powerpoint/2010/main" val="13867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3" name="Picture 2" descr="World Travel 0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-76200" y="212725"/>
            <a:ext cx="9296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r-IN" sz="4000" b="1" i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"</a:t>
            </a:r>
            <a:r>
              <a:rPr lang="en-US" sz="4000" b="1" i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Moses was educated in all the wisdom of the Egyptians and was powerful in speech and action.</a:t>
            </a:r>
            <a:r>
              <a:rPr lang="mr-IN" sz="4000" b="1" i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"</a:t>
            </a:r>
            <a:r>
              <a:rPr lang="en-US" sz="4000" b="1" i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 </a:t>
            </a: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562600" y="5973763"/>
            <a:ext cx="3429000" cy="579437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kumimoji="0" lang="en-US" sz="3200" dirty="0">
                <a:solidFill>
                  <a:schemeClr val="bg1"/>
                </a:solidFill>
                <a:effectLst/>
                <a:ea typeface="ＭＳ Ｐゴシック" pitchFamily="-112" charset="-128"/>
                <a:cs typeface="ＭＳ Ｐゴシック" pitchFamily="-112" charset="-128"/>
              </a:rPr>
              <a:t>Acts 7:22 (NIV)</a:t>
            </a:r>
          </a:p>
        </p:txBody>
      </p:sp>
    </p:spTree>
    <p:extLst>
      <p:ext uri="{BB962C8B-B14F-4D97-AF65-F5344CB8AC3E}">
        <p14:creationId xmlns:p14="http://schemas.microsoft.com/office/powerpoint/2010/main" val="304838906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 descr="Brow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35874" name="Picture 3" descr="OMSSO085"/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76200" y="1371600"/>
            <a:ext cx="7529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1.  Who am I (3:11)?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76200" y="22621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2.  Who are You (3:13)?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76200" y="315436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3.  What if I fail (4:1)?</a:t>
            </a: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76200" y="40449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4.  I</a:t>
            </a:r>
            <a:r>
              <a:rPr lang="fr-FR" sz="40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'</a:t>
            </a:r>
            <a:r>
              <a:rPr lang="en-US" sz="40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m not gifted (4:10)</a:t>
            </a:r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76200" y="49371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923925" indent="-923925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5.  I don</a:t>
            </a:r>
            <a:r>
              <a:rPr lang="fr-FR" sz="40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'</a:t>
            </a:r>
            <a:r>
              <a:rPr lang="en-US" sz="40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t want to get involved (4:13)</a:t>
            </a:r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304800"/>
            <a:ext cx="8636000" cy="762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en-US" dirty="0">
                <a:solidFill>
                  <a:schemeClr val="bg1"/>
                </a:solidFill>
                <a:effectLst/>
                <a:ea typeface="ＭＳ Ｐゴシック" pitchFamily="-112" charset="-128"/>
                <a:cs typeface="Arial"/>
              </a:rPr>
              <a:t>EXCUSES</a:t>
            </a:r>
          </a:p>
        </p:txBody>
      </p:sp>
    </p:spTree>
    <p:extLst>
      <p:ext uri="{BB962C8B-B14F-4D97-AF65-F5344CB8AC3E}">
        <p14:creationId xmlns:p14="http://schemas.microsoft.com/office/powerpoint/2010/main" val="265296534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-107950" y="0"/>
            <a:ext cx="9251950" cy="1754326"/>
          </a:xfr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en-US" sz="3600" dirty="0">
                <a:solidFill>
                  <a:schemeClr val="bg1"/>
                </a:solidFill>
                <a:effectLst/>
                <a:latin typeface="Arial" charset="0"/>
                <a:cs typeface="Arial"/>
              </a:rPr>
              <a:t>The conversation between Moses and God ended only after Aaron</a:t>
            </a:r>
            <a:r>
              <a:rPr kumimoji="0" lang="fr-FR" sz="3600" dirty="0">
                <a:solidFill>
                  <a:schemeClr val="bg1"/>
                </a:solidFill>
                <a:effectLst/>
                <a:latin typeface="Arial" charset="0"/>
                <a:cs typeface="Arial"/>
              </a:rPr>
              <a:t>'</a:t>
            </a:r>
            <a:r>
              <a:rPr kumimoji="0" lang="en-US" sz="3600" dirty="0">
                <a:solidFill>
                  <a:schemeClr val="bg1"/>
                </a:solidFill>
                <a:effectLst/>
                <a:latin typeface="Arial" charset="0"/>
                <a:cs typeface="Arial"/>
              </a:rPr>
              <a:t>s appointment as ministry partner</a:t>
            </a:r>
            <a:endParaRPr kumimoji="0" lang="en-US" sz="4000" dirty="0">
              <a:solidFill>
                <a:schemeClr val="bg1"/>
              </a:solidFill>
              <a:effectLst/>
              <a:latin typeface="Arial" charset="0"/>
              <a:cs typeface="Arial"/>
            </a:endParaRPr>
          </a:p>
        </p:txBody>
      </p:sp>
      <p:pic>
        <p:nvPicPr>
          <p:cNvPr id="33997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774825"/>
            <a:ext cx="9288463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334000" y="1912938"/>
            <a:ext cx="3810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(Exod. 4:13-17)</a:t>
            </a:r>
          </a:p>
        </p:txBody>
      </p:sp>
    </p:spTree>
    <p:extLst>
      <p:ext uri="{BB962C8B-B14F-4D97-AF65-F5344CB8AC3E}">
        <p14:creationId xmlns:p14="http://schemas.microsoft.com/office/powerpoint/2010/main" val="1876605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589431" y="1679575"/>
            <a:ext cx="35545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(Exodus 3)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293216" y="-26988"/>
            <a:ext cx="3850783" cy="1569660"/>
          </a:xfrm>
          <a:solidFill>
            <a:srgbClr val="000000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r>
              <a:rPr lang="en-US" sz="4800" dirty="0">
                <a:effectLst>
                  <a:glow rad="127000">
                    <a:schemeClr val="tx1"/>
                  </a:glow>
                </a:effectLst>
                <a:latin typeface="Arial" charset="0"/>
              </a:rPr>
              <a:t>God calls His servant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1A92F-84E5-05BF-CE7C-A3496989D74B}"/>
              </a:ext>
            </a:extLst>
          </p:cNvPr>
          <p:cNvSpPr txBox="1"/>
          <p:nvPr/>
        </p:nvSpPr>
        <p:spPr>
          <a:xfrm>
            <a:off x="5376041" y="-993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88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334000" y="1196975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(Exodus 4:18-31)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44450"/>
            <a:ext cx="8891587" cy="120015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en-US" sz="3600" dirty="0">
                <a:solidFill>
                  <a:schemeClr val="bg1"/>
                </a:solidFill>
                <a:effectLst/>
                <a:latin typeface="Arial" charset="0"/>
                <a:cs typeface="Arial"/>
              </a:rPr>
              <a:t>God</a:t>
            </a:r>
            <a:r>
              <a:rPr kumimoji="0" lang="fr-FR" sz="3600" dirty="0">
                <a:solidFill>
                  <a:schemeClr val="bg1"/>
                </a:solidFill>
                <a:effectLst/>
                <a:latin typeface="Arial" charset="0"/>
                <a:cs typeface="Arial"/>
              </a:rPr>
              <a:t>'</a:t>
            </a:r>
            <a:r>
              <a:rPr kumimoji="0" lang="en-US" sz="3600" dirty="0">
                <a:solidFill>
                  <a:schemeClr val="bg1"/>
                </a:solidFill>
                <a:effectLst/>
                <a:latin typeface="Arial" charset="0"/>
                <a:cs typeface="Arial"/>
              </a:rPr>
              <a:t>s servant must present himself as God</a:t>
            </a:r>
            <a:r>
              <a:rPr kumimoji="0" lang="fr-FR" sz="3600" dirty="0">
                <a:solidFill>
                  <a:schemeClr val="bg1"/>
                </a:solidFill>
                <a:effectLst/>
                <a:latin typeface="Arial" charset="0"/>
                <a:cs typeface="Arial"/>
              </a:rPr>
              <a:t>'</a:t>
            </a:r>
            <a:r>
              <a:rPr kumimoji="0" lang="en-US" sz="3600" dirty="0">
                <a:solidFill>
                  <a:schemeClr val="bg1"/>
                </a:solidFill>
                <a:effectLst/>
                <a:latin typeface="Arial" charset="0"/>
                <a:cs typeface="Arial"/>
              </a:rPr>
              <a:t>s instrument </a:t>
            </a:r>
            <a:endParaRPr kumimoji="0" lang="en-US" sz="4000" dirty="0">
              <a:solidFill>
                <a:schemeClr val="bg1"/>
              </a:solidFill>
              <a:effectLst/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83575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981075"/>
            <a:ext cx="9240838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24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-36512" y="0"/>
            <a:ext cx="9252520" cy="1015663"/>
          </a:xfrm>
          <a:gradFill flip="none" rotWithShape="1">
            <a:gsLst>
              <a:gs pos="0">
                <a:srgbClr val="02002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en-US" sz="6000" dirty="0">
                <a:solidFill>
                  <a:schemeClr val="bg1"/>
                </a:solidFill>
                <a:effectLst/>
                <a:cs typeface="Arial"/>
              </a:rPr>
              <a:t>Moses</a:t>
            </a:r>
            <a:r>
              <a:rPr kumimoji="0" lang="fr-FR" altLang="ja-JP" sz="6000" dirty="0">
                <a:solidFill>
                  <a:schemeClr val="bg1"/>
                </a:solidFill>
                <a:effectLst/>
                <a:cs typeface="Arial"/>
              </a:rPr>
              <a:t>'</a:t>
            </a:r>
            <a:r>
              <a:rPr kumimoji="0" lang="en-US" sz="6000" dirty="0">
                <a:solidFill>
                  <a:schemeClr val="bg1"/>
                </a:solidFill>
                <a:effectLst/>
                <a:cs typeface="Arial"/>
              </a:rPr>
              <a:t> Life</a:t>
            </a:r>
            <a:endParaRPr kumimoji="0" lang="en-US" sz="4000" dirty="0">
              <a:solidFill>
                <a:schemeClr val="bg1"/>
              </a:solidFill>
              <a:effectLst/>
              <a:cs typeface="Arial"/>
            </a:endParaRPr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>
            <a:off x="285750" y="2355850"/>
            <a:ext cx="8629650" cy="63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33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>
            <a:off x="7010400" y="1828800"/>
            <a:ext cx="0" cy="4648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33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>
            <a:off x="304800" y="3632200"/>
            <a:ext cx="8629650" cy="63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33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 flipV="1">
            <a:off x="317500" y="4933950"/>
            <a:ext cx="8616950" cy="63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33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7086600" y="18288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Location</a:t>
            </a: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7019925" y="2514600"/>
            <a:ext cx="2124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Egypt</a:t>
            </a:r>
            <a:br>
              <a:rPr lang="en-US" sz="28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28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(Academic)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7019925" y="3733800"/>
            <a:ext cx="2124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Midian</a:t>
            </a:r>
            <a:br>
              <a:rPr lang="en-US" sz="28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28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(Field Ed.)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6831013" y="5037138"/>
            <a:ext cx="24780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Midian  Egypt  Wilderness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4991100" y="18288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Dates</a:t>
            </a:r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4876800" y="25146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1F7E9"/>
                </a:solidFill>
                <a:latin typeface="Arial"/>
                <a:ea typeface="Times New Roman" pitchFamily="-112" charset="0"/>
                <a:cs typeface="Arial"/>
              </a:rPr>
              <a:t>1525-1485 BC</a:t>
            </a:r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4800600" y="3733800"/>
            <a:ext cx="2209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1F7E9"/>
                </a:solidFill>
                <a:latin typeface="Arial"/>
                <a:ea typeface="Times New Roman" pitchFamily="-112" charset="0"/>
                <a:cs typeface="Arial"/>
              </a:rPr>
              <a:t>1485-1445 BC</a:t>
            </a: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4876800" y="503713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1F7E9"/>
                </a:solidFill>
                <a:latin typeface="Arial"/>
                <a:ea typeface="Times New Roman" pitchFamily="-112" charset="0"/>
                <a:cs typeface="Arial"/>
              </a:rPr>
              <a:t>1445-1405 BC</a:t>
            </a:r>
          </a:p>
        </p:txBody>
      </p:sp>
      <p:sp>
        <p:nvSpPr>
          <p:cNvPr id="183313" name="Text Box 17"/>
          <p:cNvSpPr txBox="1">
            <a:spLocks noChangeArrowheads="1"/>
          </p:cNvSpPr>
          <p:nvPr/>
        </p:nvSpPr>
        <p:spPr bwMode="auto">
          <a:xfrm>
            <a:off x="2362200" y="18288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Reference</a:t>
            </a:r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2209800" y="25146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Exod. 2:1-10</a:t>
            </a:r>
          </a:p>
        </p:txBody>
      </p:sp>
      <p:sp>
        <p:nvSpPr>
          <p:cNvPr id="183315" name="Text Box 19"/>
          <p:cNvSpPr txBox="1">
            <a:spLocks noChangeArrowheads="1"/>
          </p:cNvSpPr>
          <p:nvPr/>
        </p:nvSpPr>
        <p:spPr bwMode="auto">
          <a:xfrm>
            <a:off x="2362200" y="3733800"/>
            <a:ext cx="2133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Exod. 2:11-25</a:t>
            </a:r>
          </a:p>
        </p:txBody>
      </p:sp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2209800" y="5037138"/>
            <a:ext cx="2286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Exod. 3:1–     Deut. 34:8</a:t>
            </a:r>
          </a:p>
        </p:txBody>
      </p:sp>
      <p:sp>
        <p:nvSpPr>
          <p:cNvPr id="183317" name="Text Box 21"/>
          <p:cNvSpPr txBox="1">
            <a:spLocks noChangeArrowheads="1"/>
          </p:cNvSpPr>
          <p:nvPr/>
        </p:nvSpPr>
        <p:spPr bwMode="auto">
          <a:xfrm>
            <a:off x="152400" y="18288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Period</a:t>
            </a:r>
          </a:p>
        </p:txBody>
      </p:sp>
      <p:sp>
        <p:nvSpPr>
          <p:cNvPr id="183318" name="Text Box 22"/>
          <p:cNvSpPr txBox="1">
            <a:spLocks noChangeArrowheads="1"/>
          </p:cNvSpPr>
          <p:nvPr/>
        </p:nvSpPr>
        <p:spPr bwMode="auto">
          <a:xfrm>
            <a:off x="152400" y="25146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40 years Prince</a:t>
            </a:r>
          </a:p>
        </p:txBody>
      </p:sp>
      <p:sp>
        <p:nvSpPr>
          <p:cNvPr id="183319" name="Text Box 23"/>
          <p:cNvSpPr txBox="1">
            <a:spLocks noChangeArrowheads="1"/>
          </p:cNvSpPr>
          <p:nvPr/>
        </p:nvSpPr>
        <p:spPr bwMode="auto">
          <a:xfrm>
            <a:off x="190500" y="3733800"/>
            <a:ext cx="198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40 years Shepherd</a:t>
            </a:r>
          </a:p>
        </p:txBody>
      </p:sp>
      <p:sp>
        <p:nvSpPr>
          <p:cNvPr id="183320" name="Text Box 24"/>
          <p:cNvSpPr txBox="1">
            <a:spLocks noChangeArrowheads="1"/>
          </p:cNvSpPr>
          <p:nvPr/>
        </p:nvSpPr>
        <p:spPr bwMode="auto">
          <a:xfrm>
            <a:off x="266700" y="5037138"/>
            <a:ext cx="1828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40 years Leader</a:t>
            </a:r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4572000" y="1828800"/>
            <a:ext cx="0" cy="4648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33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>
            <a:off x="2133600" y="1828800"/>
            <a:ext cx="0" cy="4648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33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139196B4-3736-CDAF-3131-472170A3E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150813"/>
            <a:ext cx="752475" cy="4616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100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4920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6" grpId="0" autoUpdateAnimBg="0"/>
      <p:bldP spid="183307" grpId="0" autoUpdateAnimBg="0"/>
      <p:bldP spid="183308" grpId="0" autoUpdateAnimBg="0"/>
      <p:bldP spid="183310" grpId="0" autoUpdateAnimBg="0"/>
      <p:bldP spid="183311" grpId="0" autoUpdateAnimBg="0"/>
      <p:bldP spid="183312" grpId="0" autoUpdateAnimBg="0"/>
      <p:bldP spid="183314" grpId="0" autoUpdateAnimBg="0"/>
      <p:bldP spid="183315" grpId="0" autoUpdateAnimBg="0"/>
      <p:bldP spid="183316" grpId="0" autoUpdateAnimBg="0"/>
      <p:bldP spid="183318" grpId="0" autoUpdateAnimBg="0"/>
      <p:bldP spid="183319" grpId="0" autoUpdateAnimBg="0"/>
      <p:bldP spid="18332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k 5:21-43 Jesus' Lessons On Faith — Things Of The Sort, 59% OFF">
            <a:extLst>
              <a:ext uri="{FF2B5EF4-FFF2-40B4-BE49-F238E27FC236}">
                <a16:creationId xmlns:a16="http://schemas.microsoft.com/office/drawing/2014/main" id="{2F935B3F-263C-5A3D-7CE0-8316A0D4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3053"/>
            <a:ext cx="7748337" cy="169244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How can you follow God’s calling?</a:t>
            </a:r>
          </a:p>
        </p:txBody>
      </p:sp>
    </p:spTree>
    <p:extLst>
      <p:ext uri="{BB962C8B-B14F-4D97-AF65-F5344CB8AC3E}">
        <p14:creationId xmlns:p14="http://schemas.microsoft.com/office/powerpoint/2010/main" val="3882621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597025"/>
            <a:ext cx="9274176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06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2229"/>
            <a:ext cx="9144000" cy="1323439"/>
          </a:xfrm>
          <a:solidFill>
            <a:srgbClr val="02002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4288" lvl="2" defTabSz="457200"/>
            <a:r>
              <a:rPr lang="en-US" sz="4000" b="1" kern="1200">
                <a:solidFill>
                  <a:schemeClr val="bg1"/>
                </a:solidFill>
              </a:rPr>
              <a:t>Admit your inadequacy </a:t>
            </a:r>
            <a:br>
              <a:rPr lang="en-US" sz="4000" b="1" kern="1200">
                <a:solidFill>
                  <a:schemeClr val="bg1"/>
                </a:solidFill>
              </a:rPr>
            </a:br>
            <a:r>
              <a:rPr lang="en-US" sz="4000" b="1" kern="1200">
                <a:solidFill>
                  <a:schemeClr val="bg1"/>
                </a:solidFill>
              </a:rPr>
              <a:t>to know God’s sufficiency.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BA803994-3E59-62AF-00D5-AFEECCB24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59" y="5951240"/>
            <a:ext cx="4488378" cy="707886"/>
          </a:xfrm>
          <a:prstGeom prst="rect">
            <a:avLst/>
          </a:prstGeom>
          <a:solidFill>
            <a:srgbClr val="02002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sz="4000" kern="0" dirty="0">
                <a:latin typeface="Arial" charset="0"/>
                <a:cs typeface="Arial" charset="0"/>
              </a:rPr>
              <a:t>Main Idea</a:t>
            </a:r>
            <a:endParaRPr lang="en-US" kern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93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589431" y="1679575"/>
            <a:ext cx="35545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(Exodus 3)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293216" y="-26988"/>
            <a:ext cx="3850783" cy="1569660"/>
          </a:xfrm>
          <a:solidFill>
            <a:srgbClr val="000000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r>
              <a:rPr lang="en-US" sz="4800" dirty="0">
                <a:effectLst>
                  <a:glow rad="127000">
                    <a:schemeClr val="tx1"/>
                  </a:glow>
                </a:effectLst>
                <a:latin typeface="Arial" charset="0"/>
              </a:rPr>
              <a:t>God calls His servant </a:t>
            </a:r>
          </a:p>
        </p:txBody>
      </p:sp>
    </p:spTree>
    <p:extLst>
      <p:ext uri="{BB962C8B-B14F-4D97-AF65-F5344CB8AC3E}">
        <p14:creationId xmlns:p14="http://schemas.microsoft.com/office/powerpoint/2010/main" val="319966090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334000" y="1196975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1F7E9"/>
                </a:solidFill>
                <a:latin typeface="Arial"/>
                <a:ea typeface="ＭＳ Ｐゴシック" charset="0"/>
                <a:cs typeface="Arial"/>
              </a:rPr>
              <a:t>(Exodus 4:18-31)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44450"/>
            <a:ext cx="8891587" cy="120015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en-US" sz="3600" dirty="0">
                <a:solidFill>
                  <a:schemeClr val="bg1"/>
                </a:solidFill>
                <a:effectLst/>
                <a:latin typeface="Arial" charset="0"/>
                <a:cs typeface="Arial"/>
              </a:rPr>
              <a:t>God</a:t>
            </a:r>
            <a:r>
              <a:rPr kumimoji="0" lang="fr-FR" sz="3600" dirty="0">
                <a:solidFill>
                  <a:schemeClr val="bg1"/>
                </a:solidFill>
                <a:effectLst/>
                <a:latin typeface="Arial" charset="0"/>
                <a:cs typeface="Arial"/>
              </a:rPr>
              <a:t>'</a:t>
            </a:r>
            <a:r>
              <a:rPr kumimoji="0" lang="en-US" sz="3600" dirty="0">
                <a:solidFill>
                  <a:schemeClr val="bg1"/>
                </a:solidFill>
                <a:effectLst/>
                <a:latin typeface="Arial" charset="0"/>
                <a:cs typeface="Arial"/>
              </a:rPr>
              <a:t>s servant must present himself as God</a:t>
            </a:r>
            <a:r>
              <a:rPr kumimoji="0" lang="fr-FR" sz="3600" dirty="0">
                <a:solidFill>
                  <a:schemeClr val="bg1"/>
                </a:solidFill>
                <a:effectLst/>
                <a:latin typeface="Arial" charset="0"/>
                <a:cs typeface="Arial"/>
              </a:rPr>
              <a:t>'</a:t>
            </a:r>
            <a:r>
              <a:rPr kumimoji="0" lang="en-US" sz="3600" dirty="0">
                <a:solidFill>
                  <a:schemeClr val="bg1"/>
                </a:solidFill>
                <a:effectLst/>
                <a:latin typeface="Arial" charset="0"/>
                <a:cs typeface="Arial"/>
              </a:rPr>
              <a:t>s instrument </a:t>
            </a:r>
            <a:endParaRPr kumimoji="0" lang="en-US" sz="4000" dirty="0">
              <a:solidFill>
                <a:schemeClr val="bg1"/>
              </a:solidFill>
              <a:effectLst/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75499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k 5:21-43 Jesus' Lessons On Faith — Things Of The Sort, 59% OFF">
            <a:extLst>
              <a:ext uri="{FF2B5EF4-FFF2-40B4-BE49-F238E27FC236}">
                <a16:creationId xmlns:a16="http://schemas.microsoft.com/office/drawing/2014/main" id="{2F935B3F-263C-5A3D-7CE0-8316A0D4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3053"/>
            <a:ext cx="7748337" cy="169244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How can you follow God’s calling?</a:t>
            </a:r>
          </a:p>
        </p:txBody>
      </p:sp>
    </p:spTree>
    <p:extLst>
      <p:ext uri="{BB962C8B-B14F-4D97-AF65-F5344CB8AC3E}">
        <p14:creationId xmlns:p14="http://schemas.microsoft.com/office/powerpoint/2010/main" val="3928549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805"/>
            <a:ext cx="9144000" cy="829727"/>
          </a:xfrm>
          <a:gradFill>
            <a:gsLst>
              <a:gs pos="0">
                <a:schemeClr val="tx1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God's Sufficiency Over My Inadequacy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C045B2F-2A0E-52CC-201B-42DEDF43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5448"/>
            <a:ext cx="9144000" cy="600255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742950" indent="-742950" algn="l" defTabSz="914400">
              <a:buFont typeface="+mj-lt"/>
              <a:buAutoNum type="arabicPeriod"/>
              <a:defRPr/>
            </a:pPr>
            <a:r>
              <a:rPr lang="en-US" sz="3600" b="1" kern="0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High school witness</a:t>
            </a:r>
          </a:p>
          <a:p>
            <a:pPr marL="742950" indent="-742950" algn="l" defTabSz="914400">
              <a:buFont typeface="+mj-lt"/>
              <a:buAutoNum type="arabicPeriod"/>
              <a:defRPr/>
            </a:pPr>
            <a:r>
              <a:rPr lang="en-US" sz="3600" b="1" kern="0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High school Bible teacher</a:t>
            </a:r>
          </a:p>
          <a:p>
            <a:pPr marL="742950" indent="-742950" algn="l" defTabSz="914400">
              <a:buFont typeface="+mj-lt"/>
              <a:buAutoNum type="arabicPeriod"/>
              <a:defRPr/>
            </a:pPr>
            <a:r>
              <a:rPr lang="en-US" sz="3600" b="1" kern="0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Music evangelist in the Philippines</a:t>
            </a:r>
          </a:p>
          <a:p>
            <a:pPr marL="742950" indent="-742950" algn="l" defTabSz="914400">
              <a:buFont typeface="+mj-lt"/>
              <a:buAutoNum type="arabicPeriod"/>
              <a:defRPr/>
            </a:pPr>
            <a:r>
              <a:rPr lang="en-US" sz="3600" b="1" kern="0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Student at Dallas Seminary</a:t>
            </a:r>
          </a:p>
          <a:p>
            <a:pPr marL="742950" indent="-742950" algn="l" defTabSz="914400">
              <a:buFont typeface="+mj-lt"/>
              <a:buAutoNum type="arabicPeriod"/>
              <a:defRPr/>
            </a:pPr>
            <a:r>
              <a:rPr lang="en-US" sz="3600" b="1" kern="0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Pastor during seminary</a:t>
            </a:r>
          </a:p>
          <a:p>
            <a:pPr marL="742950" indent="-742950" algn="l" defTabSz="914400">
              <a:buFont typeface="+mj-lt"/>
              <a:buAutoNum type="arabicPeriod"/>
              <a:defRPr/>
            </a:pPr>
            <a:r>
              <a:rPr lang="en-US" sz="3600" b="1" kern="0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Professor at Singapore Bible College</a:t>
            </a:r>
          </a:p>
          <a:p>
            <a:pPr marL="742950" indent="-742950" algn="l" defTabSz="914400">
              <a:buFont typeface="+mj-lt"/>
              <a:buAutoNum type="arabicPeriod"/>
              <a:defRPr/>
            </a:pPr>
            <a:r>
              <a:rPr lang="en-US" sz="3600" b="1" kern="0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School planter in Singapore</a:t>
            </a:r>
          </a:p>
          <a:p>
            <a:pPr marL="742950" indent="-742950" algn="l" defTabSz="914400">
              <a:buFont typeface="+mj-lt"/>
              <a:buAutoNum type="arabicPeriod"/>
              <a:defRPr/>
            </a:pPr>
            <a:r>
              <a:rPr lang="en-US" sz="3600" b="1" kern="0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Church planter in Singapore</a:t>
            </a:r>
          </a:p>
          <a:p>
            <a:pPr marL="742950" indent="-742950" algn="l" defTabSz="914400">
              <a:buFont typeface="+mj-lt"/>
              <a:buAutoNum type="arabicPeriod"/>
              <a:defRPr/>
            </a:pPr>
            <a:r>
              <a:rPr lang="en-US" sz="3600" b="1" kern="0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Professor at JETS</a:t>
            </a:r>
          </a:p>
          <a:p>
            <a:pPr marL="742950" indent="-742950" algn="l" defTabSz="914400">
              <a:buFont typeface="+mj-lt"/>
              <a:buAutoNum type="arabicPeriod"/>
              <a:defRPr/>
            </a:pPr>
            <a:r>
              <a:rPr lang="en-US" sz="3600" b="1" kern="0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Academic Dean at JETS</a:t>
            </a:r>
          </a:p>
        </p:txBody>
      </p:sp>
    </p:spTree>
    <p:extLst>
      <p:ext uri="{BB962C8B-B14F-4D97-AF65-F5344CB8AC3E}">
        <p14:creationId xmlns:p14="http://schemas.microsoft.com/office/powerpoint/2010/main" val="343371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 It Wrong To Be Motivated To Obey God Because We Know He Will ...">
            <a:extLst>
              <a:ext uri="{FF2B5EF4-FFF2-40B4-BE49-F238E27FC236}">
                <a16:creationId xmlns:a16="http://schemas.microsoft.com/office/drawing/2014/main" id="{592EAB0D-8049-09FF-5118-7487FBA5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4431"/>
            <a:ext cx="9144000" cy="576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5521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How is God calling you?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EC131F6-43AE-6167-9FB0-8558AE2C3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916832"/>
            <a:ext cx="9144000" cy="421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000" b="1" kern="0" dirty="0">
                <a:effectLst>
                  <a:glow rad="228600">
                    <a:schemeClr val="accent4">
                      <a:satMod val="175000"/>
                      <a:alpha val="84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What is he telling you to do that shows your inadequacy and his sufficiency?</a:t>
            </a:r>
          </a:p>
          <a:p>
            <a:pPr defTabSz="914400">
              <a:defRPr/>
            </a:pPr>
            <a:endParaRPr lang="en-US" sz="4000" b="1" kern="0" dirty="0">
              <a:effectLst>
                <a:glow rad="228600">
                  <a:schemeClr val="accent4">
                    <a:satMod val="175000"/>
                    <a:alpha val="84000"/>
                  </a:schemeClr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>
              <a:defRPr/>
            </a:pPr>
            <a:r>
              <a:rPr lang="en-US" sz="4000" b="1" kern="0" dirty="0">
                <a:effectLst>
                  <a:glow rad="228600">
                    <a:schemeClr val="accent4">
                      <a:satMod val="175000"/>
                      <a:alpha val="84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Will you tell him YES?</a:t>
            </a:r>
          </a:p>
        </p:txBody>
      </p:sp>
    </p:spTree>
    <p:extLst>
      <p:ext uri="{BB962C8B-B14F-4D97-AF65-F5344CB8AC3E}">
        <p14:creationId xmlns:p14="http://schemas.microsoft.com/office/powerpoint/2010/main" val="1915224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98235849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8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rgbClr val="000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62088" y="230588"/>
            <a:ext cx="6842717" cy="2481380"/>
          </a:xfrm>
          <a:effectLst/>
        </p:spPr>
        <p:txBody>
          <a:bodyPr anchor="t"/>
          <a:lstStyle/>
          <a:p>
            <a:pPr eaLnBrk="1" hangingPunct="1"/>
            <a:r>
              <a:rPr lang="en-AU" sz="8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Background </a:t>
            </a:r>
            <a:r>
              <a:rPr lang="en-AU" sz="6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to Exodus 3–4</a:t>
            </a:r>
            <a:endParaRPr lang="en-US" sz="60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5239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219" name="Title 2"/>
          <p:cNvSpPr>
            <a:spLocks noGrp="1"/>
          </p:cNvSpPr>
          <p:nvPr>
            <p:ph type="title" idx="4294967295"/>
          </p:nvPr>
        </p:nvSpPr>
        <p:spPr>
          <a:xfrm>
            <a:off x="0" y="1168399"/>
            <a:ext cx="9144000" cy="2401711"/>
          </a:xfrm>
        </p:spPr>
        <p:txBody>
          <a:bodyPr/>
          <a:lstStyle/>
          <a:p>
            <a:r>
              <a:rPr lang="en-US" sz="8800" dirty="0">
                <a:solidFill>
                  <a:schemeClr val="tx1"/>
                </a:solidFill>
                <a:latin typeface="Arial" charset="0"/>
                <a:ea typeface="Osaka" charset="0"/>
                <a:cs typeface="Arial" charset="0"/>
              </a:rPr>
              <a:t>Slides on </a:t>
            </a:r>
            <a:br>
              <a:rPr lang="en-US" sz="8800" dirty="0">
                <a:solidFill>
                  <a:schemeClr val="tx1"/>
                </a:solidFill>
                <a:latin typeface="Arial" charset="0"/>
                <a:ea typeface="Osaka" charset="0"/>
                <a:cs typeface="Arial" charset="0"/>
              </a:rPr>
            </a:br>
            <a:r>
              <a:rPr lang="en-US" sz="8800" dirty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Exodus 1</a:t>
            </a:r>
          </a:p>
        </p:txBody>
      </p:sp>
    </p:spTree>
    <p:extLst>
      <p:ext uri="{BB962C8B-B14F-4D97-AF65-F5344CB8AC3E}">
        <p14:creationId xmlns:p14="http://schemas.microsoft.com/office/powerpoint/2010/main" val="378680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800">
                <a:solidFill>
                  <a:srgbClr val="FFD34A"/>
                </a:solidFill>
                <a:latin typeface="Times" pitchFamily="-112" charset="0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345091" name="Line 3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pitchFamily="-10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79" name="Text Box 4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zh-CN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57</a:t>
            </a:r>
          </a:p>
        </p:txBody>
      </p:sp>
      <p:sp>
        <p:nvSpPr>
          <p:cNvPr id="306181" name="Text Box 6"/>
          <p:cNvSpPr txBox="1">
            <a:spLocks noChangeArrowheads="1"/>
          </p:cNvSpPr>
          <p:nvPr/>
        </p:nvSpPr>
        <p:spPr bwMode="auto">
          <a:xfrm>
            <a:off x="6994525" y="6284913"/>
            <a:ext cx="163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200" b="1">
                <a:solidFill>
                  <a:srgbClr val="FFFFFF"/>
                </a:solidFill>
                <a:latin typeface="Arial" charset="0"/>
              </a:rPr>
              <a:t>Handbook pg. 24-25</a:t>
            </a:r>
          </a:p>
        </p:txBody>
      </p:sp>
      <p:pic>
        <p:nvPicPr>
          <p:cNvPr id="345095" name="Picture 7" descr="Sphinx with Chefren's Pyramid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800" y="746125"/>
            <a:ext cx="7218363" cy="51117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306183" name="Freeform 8"/>
          <p:cNvSpPr>
            <a:spLocks/>
          </p:cNvSpPr>
          <p:nvPr/>
        </p:nvSpPr>
        <p:spPr bwMode="auto">
          <a:xfrm>
            <a:off x="8570913" y="3581400"/>
            <a:ext cx="204787" cy="77788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4" name="Rectangle 9"/>
          <p:cNvSpPr>
            <a:spLocks noChangeArrowheads="1"/>
          </p:cNvSpPr>
          <p:nvPr/>
        </p:nvSpPr>
        <p:spPr bwMode="auto">
          <a:xfrm>
            <a:off x="8151813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5" name="Freeform 10"/>
          <p:cNvSpPr>
            <a:spLocks/>
          </p:cNvSpPr>
          <p:nvPr/>
        </p:nvSpPr>
        <p:spPr bwMode="auto">
          <a:xfrm>
            <a:off x="8566150" y="3541713"/>
            <a:ext cx="234950" cy="120650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6" name="AutoShape 11"/>
          <p:cNvSpPr>
            <a:spLocks noChangeArrowheads="1"/>
          </p:cNvSpPr>
          <p:nvPr/>
        </p:nvSpPr>
        <p:spPr bwMode="auto">
          <a:xfrm>
            <a:off x="7988300" y="3455988"/>
            <a:ext cx="73025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7" name="Rectangle 12"/>
          <p:cNvSpPr>
            <a:spLocks noChangeArrowheads="1"/>
          </p:cNvSpPr>
          <p:nvPr/>
        </p:nvSpPr>
        <p:spPr bwMode="auto">
          <a:xfrm>
            <a:off x="7989888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8" name="Rectangle 13"/>
          <p:cNvSpPr>
            <a:spLocks noChangeArrowheads="1"/>
          </p:cNvSpPr>
          <p:nvPr/>
        </p:nvSpPr>
        <p:spPr bwMode="auto">
          <a:xfrm>
            <a:off x="8101013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9" name="AutoShape 14"/>
          <p:cNvSpPr>
            <a:spLocks noChangeArrowheads="1"/>
          </p:cNvSpPr>
          <p:nvPr/>
        </p:nvSpPr>
        <p:spPr bwMode="auto">
          <a:xfrm>
            <a:off x="8007350" y="3487738"/>
            <a:ext cx="69215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90" name="Line 15"/>
          <p:cNvSpPr>
            <a:spLocks noChangeShapeType="1"/>
          </p:cNvSpPr>
          <p:nvPr/>
        </p:nvSpPr>
        <p:spPr bwMode="auto">
          <a:xfrm>
            <a:off x="8034338" y="3840163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91" name="Line 16"/>
          <p:cNvSpPr>
            <a:spLocks noChangeShapeType="1"/>
          </p:cNvSpPr>
          <p:nvPr/>
        </p:nvSpPr>
        <p:spPr bwMode="auto">
          <a:xfrm>
            <a:off x="8031163" y="402590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92" name="Rectangle 17"/>
          <p:cNvSpPr>
            <a:spLocks noChangeArrowheads="1"/>
          </p:cNvSpPr>
          <p:nvPr/>
        </p:nvSpPr>
        <p:spPr bwMode="auto">
          <a:xfrm>
            <a:off x="8023225" y="3429000"/>
            <a:ext cx="6445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b="1">
                <a:solidFill>
                  <a:srgbClr val="000000"/>
                </a:solidFill>
                <a:latin typeface="Chicago" charset="0"/>
                <a:ea typeface="ＭＳ Ｐゴシック" charset="0"/>
                <a:cs typeface="ＭＳ Ｐゴシック" charset="0"/>
              </a:rPr>
              <a:t>JOSEPH</a:t>
            </a:r>
          </a:p>
        </p:txBody>
      </p:sp>
      <p:sp>
        <p:nvSpPr>
          <p:cNvPr id="345106" name="Rectangle 18"/>
          <p:cNvSpPr>
            <a:spLocks noChangeArrowheads="1"/>
          </p:cNvSpPr>
          <p:nvPr/>
        </p:nvSpPr>
        <p:spPr bwMode="auto">
          <a:xfrm>
            <a:off x="1671638" y="5549900"/>
            <a:ext cx="5749925" cy="596900"/>
          </a:xfrm>
          <a:prstGeom prst="rect">
            <a:avLst/>
          </a:prstGeom>
          <a:solidFill>
            <a:schemeClr val="folHlink"/>
          </a:solidFill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pitchFamily="-11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5108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76400" y="5562600"/>
            <a:ext cx="5791200" cy="514350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2"/>
                </a:solidFill>
                <a:effectLst/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The Sphinx and the Great Pyramid</a:t>
            </a:r>
          </a:p>
        </p:txBody>
      </p:sp>
    </p:spTree>
    <p:extLst>
      <p:ext uri="{BB962C8B-B14F-4D97-AF65-F5344CB8AC3E}">
        <p14:creationId xmlns:p14="http://schemas.microsoft.com/office/powerpoint/2010/main" val="3263872210"/>
      </p:ext>
    </p:extLst>
  </p:cSld>
  <p:clrMapOvr>
    <a:masterClrMapping/>
  </p:clrMapOvr>
  <p:transition>
    <p:wheel spokes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1" name="Picture 4" descr="Exod Sheep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2" name="Title 1"/>
          <p:cNvSpPr>
            <a:spLocks noGrp="1"/>
          </p:cNvSpPr>
          <p:nvPr>
            <p:ph type="title"/>
          </p:nvPr>
        </p:nvSpPr>
        <p:spPr>
          <a:xfrm>
            <a:off x="0" y="115910"/>
            <a:ext cx="9144000" cy="1738647"/>
          </a:xfrm>
        </p:spPr>
        <p:txBody>
          <a:bodyPr anchor="ctr"/>
          <a:lstStyle/>
          <a:p>
            <a:pPr algn="ctr"/>
            <a:r>
              <a:rPr lang="en-US" altLang="zh-CN" b="1" dirty="0">
                <a:solidFill>
                  <a:schemeClr val="bg2"/>
                </a:solidFill>
                <a:latin typeface="Arial Narrow" charset="0"/>
              </a:rPr>
              <a:t>Egyptians Despised Israelites for being Shepherds</a:t>
            </a:r>
          </a:p>
        </p:txBody>
      </p:sp>
    </p:spTree>
    <p:extLst>
      <p:ext uri="{BB962C8B-B14F-4D97-AF65-F5344CB8AC3E}">
        <p14:creationId xmlns:p14="http://schemas.microsoft.com/office/powerpoint/2010/main" val="106197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5" name="Picture 2" descr="OMSSO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125"/>
            <a:ext cx="9144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685800"/>
          </a:xfrm>
          <a:solidFill>
            <a:schemeClr val="tx1"/>
          </a:solidFill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dirty="0">
                <a:latin typeface="Arial" charset="0"/>
                <a:cs typeface="ＭＳ Ｐゴシック" charset="0"/>
              </a:rPr>
              <a:t>Egyptians Ruthlessly Oppressed Israel</a:t>
            </a:r>
            <a:endParaRPr lang="en-US" sz="400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2048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6 Egypt\Egypt new sr\Giza Pyramids\Sphinx with Chefren's Pyramid.jpg"/>
</p:tagLst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7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Rippl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MEADOW 2">
    <a:dk1>
      <a:srgbClr val="003300"/>
    </a:dk1>
    <a:lt1>
      <a:srgbClr val="F1F7E9"/>
    </a:lt1>
    <a:dk2>
      <a:srgbClr val="FFFFFF"/>
    </a:dk2>
    <a:lt2>
      <a:srgbClr val="366B1B"/>
    </a:lt2>
    <a:accent1>
      <a:srgbClr val="8BAE6C"/>
    </a:accent1>
    <a:accent2>
      <a:srgbClr val="FF66FF"/>
    </a:accent2>
    <a:accent3>
      <a:srgbClr val="F7FAF2"/>
    </a:accent3>
    <a:accent4>
      <a:srgbClr val="002A00"/>
    </a:accent4>
    <a:accent5>
      <a:srgbClr val="C4D3BA"/>
    </a:accent5>
    <a:accent6>
      <a:srgbClr val="E75CE7"/>
    </a:accent6>
    <a:hlink>
      <a:srgbClr val="808000"/>
    </a:hlink>
    <a:folHlink>
      <a:srgbClr val="8DBA76"/>
    </a:folHlink>
  </a:clrScheme>
</a:themeOverride>
</file>

<file path=ppt/theme/themeOverride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16600</TotalTime>
  <Words>1894</Words>
  <Application>Microsoft Macintosh PowerPoint</Application>
  <PresentationFormat>On-screen Show (4:3)</PresentationFormat>
  <Paragraphs>226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43</vt:i4>
      </vt:variant>
    </vt:vector>
  </HeadingPairs>
  <TitlesOfParts>
    <vt:vector size="67" baseType="lpstr">
      <vt:lpstr>B VAG Rounded Bold</vt:lpstr>
      <vt:lpstr>Chicago</vt:lpstr>
      <vt:lpstr>ＭＳ Ｐゴシック</vt:lpstr>
      <vt:lpstr>Osaka</vt:lpstr>
      <vt:lpstr>Times</vt:lpstr>
      <vt:lpstr>Arial</vt:lpstr>
      <vt:lpstr>Arial Narrow</vt:lpstr>
      <vt:lpstr>Calibri</vt:lpstr>
      <vt:lpstr>Comic Sans MS</vt:lpstr>
      <vt:lpstr>Helvetica Neue</vt:lpstr>
      <vt:lpstr>Lucida Grande</vt:lpstr>
      <vt:lpstr>Monotype Sorts</vt:lpstr>
      <vt:lpstr>Times New Roman</vt:lpstr>
      <vt:lpstr>Wingdings</vt:lpstr>
      <vt:lpstr>49_Blank Presentation</vt:lpstr>
      <vt:lpstr>1_Blank Presentation</vt:lpstr>
      <vt:lpstr>untitled 3</vt:lpstr>
      <vt:lpstr>3_MEADOW</vt:lpstr>
      <vt:lpstr>3_Ripple</vt:lpstr>
      <vt:lpstr>2_Topo</vt:lpstr>
      <vt:lpstr>15_MEADOW</vt:lpstr>
      <vt:lpstr>16_MEADOW</vt:lpstr>
      <vt:lpstr>37_MEADOW</vt:lpstr>
      <vt:lpstr>50_Blank Presentation</vt:lpstr>
      <vt:lpstr>When God Calls</vt:lpstr>
      <vt:lpstr>PowerPoint Presentation</vt:lpstr>
      <vt:lpstr>God is calling believers today to obey him.</vt:lpstr>
      <vt:lpstr>How can you follow God’s calling?</vt:lpstr>
      <vt:lpstr>Background to Exodus 3–4</vt:lpstr>
      <vt:lpstr>Slides on  Exodus 1</vt:lpstr>
      <vt:lpstr>The Sphinx and the Great Pyramid</vt:lpstr>
      <vt:lpstr>Egyptians Despised Israelites for being Shepherds</vt:lpstr>
      <vt:lpstr>Egyptians Ruthlessly Oppressed Israel</vt:lpstr>
      <vt:lpstr>"Ultimate" Power</vt:lpstr>
      <vt:lpstr>Who has greater power – Pharaoh or Yahweh?</vt:lpstr>
      <vt:lpstr>Hebrew Midwives appear before Pharaoh (Exodus 1:15-22)</vt:lpstr>
      <vt:lpstr>Slides on  Exodus 2</vt:lpstr>
      <vt:lpstr>Moses was "thrown into the Nile" (Exod. 1:22)</vt:lpstr>
      <vt:lpstr>Moses sounds like the Hebrew for draw out (2:10)</vt:lpstr>
      <vt:lpstr>Miriam (Exod. 2:4)</vt:lpstr>
      <vt:lpstr>Acts 7:20-21 (NIV)</vt:lpstr>
      <vt:lpstr>Moses Flees</vt:lpstr>
      <vt:lpstr>Location of Midian</vt:lpstr>
      <vt:lpstr>How can you follow God’s calling?</vt:lpstr>
      <vt:lpstr>Our role</vt:lpstr>
      <vt:lpstr>Slides on  Exodus 3</vt:lpstr>
      <vt:lpstr>God calls His servant </vt:lpstr>
      <vt:lpstr>The Burning Bush</vt:lpstr>
      <vt:lpstr>EXCUSES</vt:lpstr>
      <vt:lpstr>EXCUSES</vt:lpstr>
      <vt:lpstr>EXCUSES</vt:lpstr>
      <vt:lpstr>God Doesn't Call the Qualified  He Qualifies the Called</vt:lpstr>
      <vt:lpstr>EXCUSES</vt:lpstr>
      <vt:lpstr>Acts 7:22 (NIV)</vt:lpstr>
      <vt:lpstr>EXCUSES</vt:lpstr>
      <vt:lpstr>The conversation between Moses and God ended only after Aaron's appointment as ministry partner</vt:lpstr>
      <vt:lpstr>God calls His servant </vt:lpstr>
      <vt:lpstr>God's servant must present himself as God's instrument </vt:lpstr>
      <vt:lpstr>Moses' Life</vt:lpstr>
      <vt:lpstr>How can you follow God’s calling?</vt:lpstr>
      <vt:lpstr>Admit your inadequacy  to know God’s sufficiency.</vt:lpstr>
      <vt:lpstr>God calls His servant </vt:lpstr>
      <vt:lpstr>God's servant must present himself as God's instrument </vt:lpstr>
      <vt:lpstr>God's Sufficiency Over My Inadequacy </vt:lpstr>
      <vt:lpstr>How is God calling you?</vt:lpstr>
      <vt:lpstr>Black</vt:lpstr>
      <vt:lpstr>OT Preaching link at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Rick Griffith</cp:lastModifiedBy>
  <cp:revision>544</cp:revision>
  <dcterms:created xsi:type="dcterms:W3CDTF">2014-08-02T06:39:19Z</dcterms:created>
  <dcterms:modified xsi:type="dcterms:W3CDTF">2024-09-08T14:23:46Z</dcterms:modified>
</cp:coreProperties>
</file>