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6.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88" r:id="rId2"/>
    <p:sldMasterId id="2147483800" r:id="rId3"/>
    <p:sldMasterId id="2147483812" r:id="rId4"/>
    <p:sldMasterId id="2147484156" r:id="rId5"/>
    <p:sldMasterId id="2147484437" r:id="rId6"/>
    <p:sldMasterId id="2147484450" r:id="rId7"/>
    <p:sldMasterId id="2147484462" r:id="rId8"/>
    <p:sldMasterId id="2147485157" r:id="rId9"/>
    <p:sldMasterId id="2147485169" r:id="rId10"/>
  </p:sldMasterIdLst>
  <p:notesMasterIdLst>
    <p:notesMasterId r:id="rId68"/>
  </p:notesMasterIdLst>
  <p:sldIdLst>
    <p:sldId id="4666" r:id="rId11"/>
    <p:sldId id="4672" r:id="rId12"/>
    <p:sldId id="2555" r:id="rId13"/>
    <p:sldId id="3678" r:id="rId14"/>
    <p:sldId id="433" r:id="rId15"/>
    <p:sldId id="432" r:id="rId16"/>
    <p:sldId id="586" r:id="rId17"/>
    <p:sldId id="472" r:id="rId18"/>
    <p:sldId id="473" r:id="rId19"/>
    <p:sldId id="675" r:id="rId20"/>
    <p:sldId id="477" r:id="rId21"/>
    <p:sldId id="478" r:id="rId22"/>
    <p:sldId id="479" r:id="rId23"/>
    <p:sldId id="481" r:id="rId24"/>
    <p:sldId id="482" r:id="rId25"/>
    <p:sldId id="483" r:id="rId26"/>
    <p:sldId id="676" r:id="rId27"/>
    <p:sldId id="485" r:id="rId28"/>
    <p:sldId id="486" r:id="rId29"/>
    <p:sldId id="488" r:id="rId30"/>
    <p:sldId id="489" r:id="rId31"/>
    <p:sldId id="4673" r:id="rId32"/>
    <p:sldId id="4668" r:id="rId33"/>
    <p:sldId id="490" r:id="rId34"/>
    <p:sldId id="4674" r:id="rId35"/>
    <p:sldId id="492" r:id="rId36"/>
    <p:sldId id="493" r:id="rId37"/>
    <p:sldId id="5740" r:id="rId38"/>
    <p:sldId id="5742" r:id="rId39"/>
    <p:sldId id="5743" r:id="rId40"/>
    <p:sldId id="4670" r:id="rId41"/>
    <p:sldId id="4669" r:id="rId42"/>
    <p:sldId id="434" r:id="rId43"/>
    <p:sldId id="5737" r:id="rId44"/>
    <p:sldId id="4671" r:id="rId45"/>
    <p:sldId id="487" r:id="rId46"/>
    <p:sldId id="4667" r:id="rId47"/>
    <p:sldId id="496" r:id="rId48"/>
    <p:sldId id="5739" r:id="rId49"/>
    <p:sldId id="5736" r:id="rId50"/>
    <p:sldId id="4678" r:id="rId51"/>
    <p:sldId id="677" r:id="rId52"/>
    <p:sldId id="497" r:id="rId53"/>
    <p:sldId id="4676" r:id="rId54"/>
    <p:sldId id="498" r:id="rId55"/>
    <p:sldId id="4680" r:id="rId56"/>
    <p:sldId id="5746" r:id="rId57"/>
    <p:sldId id="4679" r:id="rId58"/>
    <p:sldId id="1154" r:id="rId59"/>
    <p:sldId id="5738" r:id="rId60"/>
    <p:sldId id="5744" r:id="rId61"/>
    <p:sldId id="5741" r:id="rId62"/>
    <p:sldId id="5745" r:id="rId63"/>
    <p:sldId id="1153" r:id="rId64"/>
    <p:sldId id="5747" r:id="rId65"/>
    <p:sldId id="1032" r:id="rId66"/>
    <p:sldId id="345"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270633E-AFC0-9140-BCC7-581FB6DE7D37}">
          <p14:sldIdLst>
            <p14:sldId id="4666"/>
            <p14:sldId id="4672"/>
            <p14:sldId id="2555"/>
            <p14:sldId id="3678"/>
            <p14:sldId id="433"/>
            <p14:sldId id="432"/>
            <p14:sldId id="586"/>
            <p14:sldId id="472"/>
            <p14:sldId id="473"/>
            <p14:sldId id="675"/>
            <p14:sldId id="477"/>
            <p14:sldId id="478"/>
            <p14:sldId id="479"/>
            <p14:sldId id="481"/>
            <p14:sldId id="482"/>
            <p14:sldId id="483"/>
            <p14:sldId id="676"/>
            <p14:sldId id="485"/>
            <p14:sldId id="486"/>
            <p14:sldId id="488"/>
            <p14:sldId id="489"/>
            <p14:sldId id="4673"/>
            <p14:sldId id="4668"/>
          </p14:sldIdLst>
        </p14:section>
        <p14:section name="Chapters" id="{F3827B83-7743-9346-8DB3-40B49F818B13}">
          <p14:sldIdLst>
            <p14:sldId id="490"/>
            <p14:sldId id="4674"/>
            <p14:sldId id="492"/>
            <p14:sldId id="493"/>
            <p14:sldId id="5740"/>
            <p14:sldId id="5742"/>
            <p14:sldId id="5743"/>
            <p14:sldId id="4670"/>
            <p14:sldId id="4669"/>
            <p14:sldId id="434"/>
            <p14:sldId id="5737"/>
            <p14:sldId id="4671"/>
            <p14:sldId id="487"/>
            <p14:sldId id="4667"/>
            <p14:sldId id="496"/>
            <p14:sldId id="5739"/>
            <p14:sldId id="5736"/>
            <p14:sldId id="4678"/>
            <p14:sldId id="677"/>
            <p14:sldId id="497"/>
          </p14:sldIdLst>
        </p14:section>
        <p14:section name="Conclusion" id="{B52C2D64-C283-7F47-98AB-626FF4D9110F}">
          <p14:sldIdLst>
            <p14:sldId id="4676"/>
            <p14:sldId id="498"/>
            <p14:sldId id="4680"/>
            <p14:sldId id="5746"/>
            <p14:sldId id="4679"/>
            <p14:sldId id="1154"/>
            <p14:sldId id="5738"/>
            <p14:sldId id="5744"/>
            <p14:sldId id="5741"/>
            <p14:sldId id="5745"/>
            <p14:sldId id="1153"/>
            <p14:sldId id="5747"/>
            <p14:sldId id="1032"/>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4"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F1315"/>
    <a:srgbClr val="AFAEAF"/>
    <a:srgbClr val="FFFFFF"/>
    <a:srgbClr val="983225"/>
    <a:srgbClr val="B0AFB0"/>
    <a:srgbClr val="AEAEAE"/>
    <a:srgbClr val="A8A9AA"/>
    <a:srgbClr val="939395"/>
    <a:srgbClr val="C33B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28" autoAdjust="0"/>
    <p:restoredTop sz="76313" autoAdjust="0"/>
  </p:normalViewPr>
  <p:slideViewPr>
    <p:cSldViewPr snapToGrid="0" snapToObjects="1">
      <p:cViewPr varScale="1">
        <p:scale>
          <a:sx n="85" d="100"/>
          <a:sy n="85" d="100"/>
        </p:scale>
        <p:origin x="168" y="952"/>
      </p:cViewPr>
      <p:guideLst>
        <p:guide orient="horz" pos="2160"/>
        <p:guide pos="2880"/>
      </p:guideLst>
    </p:cSldViewPr>
  </p:slideViewPr>
  <p:outlineViewPr>
    <p:cViewPr>
      <p:scale>
        <a:sx n="33" d="100"/>
        <a:sy n="33" d="100"/>
      </p:scale>
      <p:origin x="0" y="59840"/>
    </p:cViewPr>
  </p:outlineViewPr>
  <p:notesTextViewPr>
    <p:cViewPr>
      <p:scale>
        <a:sx n="100" d="100"/>
        <a:sy n="100" d="100"/>
      </p:scale>
      <p:origin x="0" y="0"/>
    </p:cViewPr>
  </p:notesTextViewPr>
  <p:sorterViewPr>
    <p:cViewPr varScale="1">
      <p:scale>
        <a:sx n="1" d="1"/>
        <a:sy n="1" d="1"/>
      </p:scale>
      <p:origin x="0" y="87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zh-CN" dirty="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C2A45A-1CAD-074E-976A-214CEC2575A9}" type="slidenum">
              <a:rPr lang="zh-CN" altLang="en-US" sz="1200">
                <a:solidFill>
                  <a:prstClr val="black"/>
                </a:solidFill>
              </a:rPr>
              <a:pPr/>
              <a:t>11</a:t>
            </a:fld>
            <a:endParaRPr lang="en-US" altLang="zh-CN"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Pharaoh was viewed as the ultimate power.</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117329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This raised the question of who had the greater power—Pharaoh or Yahweh, the Lord of the Hebrews.</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11235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Pharaoh even abused his power by commanding the Hebrew midwives to kill the baby Hebrew boys.</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1212424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So the mother of Moses “obeyed” Pharaoh’s command and gently tossed Moses into the Nile!</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140205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A1C919-FA35-4C47-A6AC-3EC1C79C781F}" type="slidenum">
              <a:rPr lang="zh-CN" altLang="en-US" sz="1200">
                <a:solidFill>
                  <a:prstClr val="black"/>
                </a:solidFill>
              </a:rPr>
              <a:pPr/>
              <a:t>17</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But God worked amazingly so Pharaoh’s own daughter found the baby Moses.</a:t>
            </a:r>
            <a:endParaRPr lang="zh-CN" alt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God even used Miriam—the older sister of Moses—to pay the mother of Moses to nurse him!</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307012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422A8C3-979B-7241-95A5-A31B4B83A1D5}" type="slidenum">
              <a:rPr lang="zh-CN" altLang="en-US" sz="1200">
                <a:solidFill>
                  <a:prstClr val="black"/>
                </a:solidFill>
              </a:rPr>
              <a:pPr/>
              <a:t>19</a:t>
            </a:fld>
            <a:endParaRPr lang="en-US" altLang="zh-CN" sz="1200">
              <a:solidFill>
                <a:prstClr val="black"/>
              </a:solidFill>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Acts 7 notes that Pharaoh’s daughter raised Moses as if he were her own son!</a:t>
            </a:r>
            <a:r>
              <a:rPr lang="en-US">
                <a:effectLst/>
              </a:rPr>
              <a:t> </a:t>
            </a:r>
            <a:endParaRPr lang="zh-CN" alt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334D4A-D014-5546-B888-1D42E5BB3550}" type="slidenum">
              <a:rPr lang="zh-CN" altLang="en-US" sz="1200">
                <a:solidFill>
                  <a:prstClr val="black"/>
                </a:solidFill>
              </a:rPr>
              <a:pPr/>
              <a:t>20</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But Moses grows up and takes matters into his own hands and Pharaoh seeks to kill him, so Moses flees.</a:t>
            </a:r>
            <a:r>
              <a:rPr lang="en-US">
                <a:effectLst/>
              </a:rPr>
              <a:t> </a:t>
            </a:r>
            <a:endParaRPr lang="zh-CN" alt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9D54D2-BFAC-3C4A-B066-DC54974BE463}" type="slidenum">
              <a:rPr lang="zh-CN" altLang="en-US" sz="1200">
                <a:solidFill>
                  <a:prstClr val="black"/>
                </a:solidFill>
              </a:rPr>
              <a:pPr/>
              <a:t>21</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In Exodus 3, we find Moses far away in Midian, traveling to Mount Sinai with his sheep.</a:t>
            </a:r>
            <a:r>
              <a:rPr lang="en-US">
                <a:effectLst/>
              </a:rPr>
              <a:t> </a:t>
            </a:r>
            <a:endParaRPr lang="zh-CN" alt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dirty="0">
                <a:latin typeface="Times New Roman" charset="0"/>
              </a:rPr>
              <a:t>We are all used to ignoring spam calls, but what if God calls us?</a:t>
            </a:r>
          </a:p>
        </p:txBody>
      </p:sp>
    </p:spTree>
    <p:extLst>
      <p:ext uri="{BB962C8B-B14F-4D97-AF65-F5344CB8AC3E}">
        <p14:creationId xmlns:p14="http://schemas.microsoft.com/office/powerpoint/2010/main" val="335244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 How can you follow God's calling?</a:t>
            </a:r>
          </a:p>
        </p:txBody>
      </p:sp>
    </p:spTree>
    <p:extLst>
      <p:ext uri="{BB962C8B-B14F-4D97-AF65-F5344CB8AC3E}">
        <p14:creationId xmlns:p14="http://schemas.microsoft.com/office/powerpoint/2010/main" val="655111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Today, in Exodus 3–4, we will first see God’s role </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and then our role regarding God’s call on our lives.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We will summarize Exodus 3–4 in two principles relating to (1) God’s calling and (2) our response.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p:txBody>
      </p:sp>
    </p:spTree>
    <p:extLst>
      <p:ext uri="{BB962C8B-B14F-4D97-AF65-F5344CB8AC3E}">
        <p14:creationId xmlns:p14="http://schemas.microsoft.com/office/powerpoint/2010/main" val="2561058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Times New Roman" panose="02020603050405020304" pitchFamily="18" charset="0"/>
                <a:cs typeface="Arial" panose="020B0604020202020204" pitchFamily="34" charset="0"/>
              </a:rPr>
              <a:t>(How does the LORD convince us to respond to Him? It starts when…)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150434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25</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[The Lord tells us to do the impossible to show us our inadequacy and need.]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3065806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03A59E-F1B0-8A46-AE3E-4D23B5DD7C37}" type="slidenum">
              <a:rPr lang="zh-CN" altLang="en-US" sz="1200">
                <a:solidFill>
                  <a:prstClr val="black"/>
                </a:solidFill>
              </a:rPr>
              <a:pPr/>
              <a:t>26</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God called Moses to lead all Israel out of Egypt (3:1-10).</a:t>
            </a:r>
            <a:endParaRPr lang="en-US" sz="1800" b="0">
              <a:effectLst/>
              <a:latin typeface="Arial" panose="020B0604020202020204" pitchFamily="34" charset="0"/>
              <a:cs typeface="Times New Roman" panose="02020603050405020304" pitchFamily="18" charset="0"/>
            </a:endParaRPr>
          </a:p>
          <a:p>
            <a:pPr eaLnBrk="1" hangingPunct="1"/>
            <a:endParaRPr lang="zh-CN" altLang="en-US" b="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27</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Moses gave excuses instead of obeying God’s call (3:11–4:17).</a:t>
            </a:r>
            <a:endParaRPr lang="en-US" sz="1800" b="0">
              <a:effectLst/>
              <a:latin typeface="Arial" panose="020B0604020202020204" pitchFamily="34" charset="0"/>
              <a:cs typeface="Times New Roman" panose="02020603050405020304" pitchFamily="18" charset="0"/>
            </a:endParaRPr>
          </a:p>
          <a:p>
            <a:pPr eaLnBrk="1" hangingPunct="1"/>
            <a:r>
              <a:rPr lang="en-US" altLang="zh-CN" b="0">
                <a:latin typeface="Times New Roman" charset="0"/>
              </a:rPr>
              <a:t>• 1. "Who am I?" </a:t>
            </a:r>
          </a:p>
          <a:p>
            <a:pPr eaLnBrk="1" hangingPunct="1"/>
            <a:r>
              <a:rPr lang="en-US" sz="1800">
                <a:effectLst/>
                <a:latin typeface="Arial" panose="020B0604020202020204" pitchFamily="34" charset="0"/>
                <a:ea typeface="Times New Roman" panose="02020603050405020304" pitchFamily="18" charset="0"/>
              </a:rPr>
              <a:t>This is not a relevant question</a:t>
            </a:r>
            <a:r>
              <a:rPr lang="en-US" altLang="zh-CN" b="0">
                <a:latin typeface="Times New Roman" charset="0"/>
              </a:rPr>
              <a:t>, but Moses asked 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God could have focused on Moses, "You are my chosen servant with the perfect balance of 40 years in Egypt and 40 in the wilderness."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But </a:t>
            </a:r>
            <a:r>
              <a:rPr lang="en-US" sz="1800" b="0">
                <a:effectLst/>
                <a:latin typeface="Arial" panose="020B0604020202020204" pitchFamily="34" charset="0"/>
                <a:cs typeface="Arial" panose="020B0604020202020204" pitchFamily="34" charset="0"/>
              </a:rPr>
              <a:t>God answered, “I will be with you. And this is your sign that I am the one who has sent you: When you have brought the people out of Egypt, you will worship God at this very mountain” (3:12).</a:t>
            </a:r>
            <a:endParaRPr lang="en-US" sz="1800" b="0">
              <a:effectLst/>
              <a:latin typeface="Arial" panose="020B0604020202020204" pitchFamily="34" charset="0"/>
              <a:cs typeface="Times New Roman" panose="02020603050405020304" pitchFamily="18" charset="0"/>
            </a:endParaRPr>
          </a:p>
          <a:p>
            <a:pPr eaLnBrk="1" hangingPunct="1"/>
            <a:endParaRPr lang="zh-CN" altLang="en-US" b="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0778-4933-3DE6-344A-6722BD968FD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2B15471-E594-67D3-AA7D-76DDC4A8C71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631A76-00FE-9096-D70A-41A2B3D0811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7AE247C-CBAE-91CA-ADAB-C61BAE24A39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Lately, I've been thinking a lot about God's call, because after we went to Jordan and served for three years, God called me to be the Academic Dean of our seminary. Like Moses, I said, "Who am I to lead these people?"</a:t>
            </a:r>
          </a:p>
        </p:txBody>
      </p:sp>
    </p:spTree>
    <p:extLst>
      <p:ext uri="{BB962C8B-B14F-4D97-AF65-F5344CB8AC3E}">
        <p14:creationId xmlns:p14="http://schemas.microsoft.com/office/powerpoint/2010/main" val="392082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DAB04-A3BD-2DD9-F38B-E7730F27DB1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914EC874-3DFC-8680-C054-B222DC4E6BB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9D37EFE-7007-574B-24B2-A0DDB4D64705}"/>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B5C20291-AFDC-4CB6-12B7-A09AD6C9958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All the students know Arabic.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the staff know Arabic.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the faculty know Arabic.</a:t>
            </a:r>
          </a:p>
          <a:p>
            <a:r>
              <a:rPr lang="en-US" dirty="0"/>
              <a:t>But I can't even read what we sing in chapel.</a:t>
            </a:r>
          </a:p>
        </p:txBody>
      </p:sp>
    </p:spTree>
    <p:extLst>
      <p:ext uri="{BB962C8B-B14F-4D97-AF65-F5344CB8AC3E}">
        <p14:creationId xmlns:p14="http://schemas.microsoft.com/office/powerpoint/2010/main" val="113536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AF655-D6C2-C618-F368-F89432B1D08E}"/>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9467B84-FFD9-39CB-0FFA-A78D72C6693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81655520-852E-9870-92B8-D97146C5D720}"/>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CBC21BDD-5CA5-E59D-2538-EA8F034985F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God said, "Have you ever heard of Google Translate"? So I use my iPhone in chapel and now see that the song reads, "By the blood of Jesus, Hallelujah. We have become free."</a:t>
            </a:r>
          </a:p>
          <a:p>
            <a:r>
              <a:rPr lang="en-US" dirty="0"/>
              <a:t>Then it says, "Hallelujah, Jesus repented," so the app still needs some work—and so do I. </a:t>
            </a:r>
          </a:p>
        </p:txBody>
      </p:sp>
    </p:spTree>
    <p:extLst>
      <p:ext uri="{BB962C8B-B14F-4D97-AF65-F5344CB8AC3E}">
        <p14:creationId xmlns:p14="http://schemas.microsoft.com/office/powerpoint/2010/main" val="405987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31</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God didn't accept this excuse of who Moses was.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 2. So Moses then questioned who God was!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But this wasn't any better an excuse.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0" dirty="0">
                <a:solidFill>
                  <a:srgbClr val="FFFFFF"/>
                </a:solidFill>
                <a:latin typeface="Arial" charset="0"/>
                <a:cs typeface="Arial" charset="0"/>
              </a:rPr>
              <a:t>• </a:t>
            </a:r>
            <a:r>
              <a:rPr lang="mr-IN" altLang="zh-CN" sz="1200" b="0" dirty="0">
                <a:solidFill>
                  <a:srgbClr val="FFFFFF"/>
                </a:solidFill>
                <a:latin typeface="Arial" charset="0"/>
                <a:cs typeface="Arial" charset="0"/>
              </a:rPr>
              <a:t>"</a:t>
            </a:r>
            <a:r>
              <a:rPr lang="en-US" altLang="zh-CN" sz="1200" b="0" dirty="0">
                <a:solidFill>
                  <a:srgbClr val="FFFFFF"/>
                </a:solidFill>
                <a:latin typeface="Arial" charset="0"/>
                <a:cs typeface="Arial" charset="0"/>
              </a:rPr>
              <a:t>God replied to Moses, </a:t>
            </a:r>
            <a:r>
              <a:rPr lang="fr-FR" altLang="zh-CN" sz="1200" b="0" dirty="0">
                <a:solidFill>
                  <a:srgbClr val="FFFFFF"/>
                </a:solidFill>
                <a:latin typeface="Arial" charset="0"/>
                <a:cs typeface="Arial" charset="0"/>
              </a:rPr>
              <a:t>'</a:t>
            </a:r>
            <a:r>
              <a:rPr lang="en-US" altLang="ja-JP" sz="1200" b="0" dirty="0">
                <a:solidFill>
                  <a:srgbClr val="FFFF00"/>
                </a:solidFill>
                <a:latin typeface="Arial" charset="0"/>
                <a:cs typeface="Arial" charset="0"/>
              </a:rPr>
              <a:t>I Am Who </a:t>
            </a:r>
            <a:br>
              <a:rPr lang="en-US" altLang="ja-JP" sz="1200" b="0" dirty="0">
                <a:solidFill>
                  <a:srgbClr val="FFFF00"/>
                </a:solidFill>
                <a:latin typeface="Arial" charset="0"/>
                <a:cs typeface="Arial" charset="0"/>
              </a:rPr>
            </a:br>
            <a:r>
              <a:rPr lang="en-US" altLang="ja-JP" sz="1200" b="0" dirty="0">
                <a:solidFill>
                  <a:srgbClr val="FFFF00"/>
                </a:solidFill>
                <a:latin typeface="Arial" charset="0"/>
                <a:cs typeface="Arial" charset="0"/>
              </a:rPr>
              <a:t>I Am</a:t>
            </a:r>
            <a:r>
              <a:rPr lang="en-US" altLang="ja-JP" sz="1200" b="0" dirty="0">
                <a:solidFill>
                  <a:srgbClr val="FFFFFF"/>
                </a:solidFill>
                <a:latin typeface="Arial" charset="0"/>
                <a:cs typeface="Arial" charset="0"/>
              </a:rPr>
              <a:t>. Say this to the people of Israel: </a:t>
            </a:r>
            <a:br>
              <a:rPr lang="en-US" altLang="ja-JP" sz="1200" b="0" dirty="0">
                <a:solidFill>
                  <a:srgbClr val="FFFFFF"/>
                </a:solidFill>
                <a:latin typeface="Arial" charset="0"/>
                <a:cs typeface="Arial" charset="0"/>
              </a:rPr>
            </a:br>
            <a:r>
              <a:rPr lang="en-US" altLang="ja-JP" sz="1200" b="0" dirty="0">
                <a:solidFill>
                  <a:srgbClr val="FFFF00"/>
                </a:solidFill>
                <a:latin typeface="Arial" charset="0"/>
                <a:cs typeface="Arial" charset="0"/>
              </a:rPr>
              <a:t>I Am </a:t>
            </a:r>
            <a:r>
              <a:rPr lang="en-US" altLang="ja-JP" sz="1200" b="0" dirty="0">
                <a:solidFill>
                  <a:srgbClr val="FFFFFF"/>
                </a:solidFill>
                <a:latin typeface="Arial" charset="0"/>
                <a:cs typeface="Arial" charset="0"/>
              </a:rPr>
              <a:t>has sent me to you</a:t>
            </a:r>
            <a:r>
              <a:rPr lang="fr-FR" altLang="ja-JP" sz="1200" b="0" dirty="0">
                <a:solidFill>
                  <a:srgbClr val="FFFFFF"/>
                </a:solidFill>
                <a:latin typeface="Arial" charset="0"/>
                <a:cs typeface="Arial" charset="0"/>
              </a:rPr>
              <a:t>'</a:t>
            </a:r>
            <a:r>
              <a:rPr lang="mr-IN" altLang="ja-JP" sz="1200" b="0" dirty="0">
                <a:solidFill>
                  <a:srgbClr val="FFFFFF"/>
                </a:solidFill>
                <a:latin typeface="Arial" charset="0"/>
                <a:cs typeface="Arial" charset="0"/>
              </a:rPr>
              <a:t>"</a:t>
            </a:r>
            <a:r>
              <a:rPr lang="en-US" altLang="ja-JP" sz="1200" b="0" dirty="0">
                <a:solidFill>
                  <a:srgbClr val="FFFFFF"/>
                </a:solidFill>
                <a:latin typeface="Arial" charset="0"/>
                <a:cs typeface="Arial" charset="0"/>
              </a:rPr>
              <a:t> </a:t>
            </a:r>
            <a:br>
              <a:rPr lang="en-US" altLang="ja-JP" sz="1200" b="0" dirty="0">
                <a:solidFill>
                  <a:srgbClr val="FFFFFF"/>
                </a:solidFill>
                <a:latin typeface="Arial" charset="0"/>
                <a:cs typeface="Arial" charset="0"/>
              </a:rPr>
            </a:br>
            <a:r>
              <a:rPr lang="en-US" altLang="ja-JP" sz="1200" b="0" dirty="0">
                <a:solidFill>
                  <a:srgbClr val="FFFFFF"/>
                </a:solidFill>
                <a:latin typeface="Arial" charset="0"/>
                <a:cs typeface="Arial" charset="0"/>
              </a:rPr>
              <a:t>(Exodus 3:14 </a:t>
            </a:r>
            <a:r>
              <a:rPr lang="en-US" altLang="ja-JP" sz="1050" b="0" dirty="0">
                <a:solidFill>
                  <a:srgbClr val="FFFFFF"/>
                </a:solidFill>
                <a:latin typeface="Arial" charset="0"/>
                <a:cs typeface="Arial" charset="0"/>
              </a:rPr>
              <a:t>NLT</a:t>
            </a:r>
            <a:r>
              <a:rPr lang="en-US" altLang="ja-JP" sz="1200" b="0" dirty="0">
                <a:solidFill>
                  <a:srgbClr val="FFFFFF"/>
                </a:solidFill>
                <a:latin typeface="Arial" charset="0"/>
                <a:cs typeface="Arial"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b="0">
              <a:latin typeface="Times New Roman" charset="0"/>
            </a:endParaRPr>
          </a:p>
        </p:txBody>
      </p:sp>
    </p:spTree>
    <p:extLst>
      <p:ext uri="{BB962C8B-B14F-4D97-AF65-F5344CB8AC3E}">
        <p14:creationId xmlns:p14="http://schemas.microsoft.com/office/powerpoint/2010/main" val="231350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Susan and I recently addressed this issue when God called us to leave Singapore, where we had served 30 years to switch from the Chinese to the Arab world, based in Jordan.</a:t>
            </a:r>
          </a:p>
        </p:txBody>
      </p:sp>
    </p:spTree>
    <p:extLst>
      <p:ext uri="{BB962C8B-B14F-4D97-AF65-F5344CB8AC3E}">
        <p14:creationId xmlns:p14="http://schemas.microsoft.com/office/powerpoint/2010/main" val="977615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32</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3. "What if they do not believe me?" is essentially, "What if I fail?"</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b="0">
              <a:latin typeface="Times New Roman" charset="0"/>
            </a:endParaRPr>
          </a:p>
        </p:txBody>
      </p:sp>
    </p:spTree>
    <p:extLst>
      <p:ext uri="{BB962C8B-B14F-4D97-AF65-F5344CB8AC3E}">
        <p14:creationId xmlns:p14="http://schemas.microsoft.com/office/powerpoint/2010/main" val="2451864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20B70-D546-D3FA-CEB2-9BA70C6ED36C}"/>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FCC5BC28-0004-EEB8-5BF7-9A0F5F27C43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DED5E6B9-5E9E-B8E7-1CA4-7196F63AD47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C586F335-0001-080F-A66D-8BA19E2A0F05}"/>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 thought of this when I washed my dish at school before we left for the summer. Next to it was a pan that supposedly was clean, but not by my standards! Yet I didn't have to worry about failure to live like the Arabs.</a:t>
            </a:r>
          </a:p>
        </p:txBody>
      </p:sp>
    </p:spTree>
    <p:extLst>
      <p:ext uri="{BB962C8B-B14F-4D97-AF65-F5344CB8AC3E}">
        <p14:creationId xmlns:p14="http://schemas.microsoft.com/office/powerpoint/2010/main" val="2217482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35</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solidFill>
                  <a:srgbClr val="006699"/>
                </a:solidFill>
                <a:effectLst/>
                <a:latin typeface="Helvetica Neue" panose="02000503000000020004" pitchFamily="2" charset="0"/>
              </a:rPr>
              <a:t>Ex. 4:10</a:t>
            </a:r>
            <a:r>
              <a:rPr lang="en-US" b="0">
                <a:effectLst/>
                <a:latin typeface="Lucida Grande" panose="020B0600040502020204" pitchFamily="34" charset="0"/>
              </a:rPr>
              <a:t>    But Moses pleaded with the LORD, “O Lord, I’m not very good with words. I never have been, and I’m not now, even though you have spoken to me. I get tongue-tied, and my words get tangled.”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This is like saying, “But God, I need a translator!”</a:t>
            </a:r>
            <a:endParaRPr lang="en-US" sz="1800" b="0">
              <a:effectLst/>
              <a:latin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b="0">
              <a:latin typeface="Times New Roman" charset="0"/>
            </a:endParaRPr>
          </a:p>
        </p:txBody>
      </p:sp>
    </p:spTree>
    <p:extLst>
      <p:ext uri="{BB962C8B-B14F-4D97-AF65-F5344CB8AC3E}">
        <p14:creationId xmlns:p14="http://schemas.microsoft.com/office/powerpoint/2010/main" val="3237912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3C88BC7-7B7D-664A-8C51-989D7813C3EA}" type="slidenum">
              <a:rPr lang="zh-CN" altLang="en-US" sz="1200">
                <a:solidFill>
                  <a:prstClr val="black"/>
                </a:solidFill>
              </a:rPr>
              <a:pPr/>
              <a:t>36</a:t>
            </a:fld>
            <a:endParaRPr lang="en-US" altLang="zh-CN"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His self-perception was poor, but Stephen in Acts 7 notes, “Moses was educated in all the wisdom of the Egyptians and was powerful in speech and action."</a:t>
            </a:r>
            <a:endParaRPr lang="en-US" sz="1800" b="0">
              <a:effectLst/>
              <a:latin typeface="Arial" panose="020B0604020202020204" pitchFamily="34" charset="0"/>
              <a:cs typeface="Times New Roman" panose="02020603050405020304" pitchFamily="18" charset="0"/>
            </a:endParaRPr>
          </a:p>
          <a:p>
            <a:pPr eaLnBrk="1" hangingPunct="1"/>
            <a:endParaRPr lang="zh-CN" altLang="en-US" b="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37</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Ex. 4:13 But Moses again pleaded, “Lord, please! Send anyone else.”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This is like saying, “Here am I, Lord! But please, send Aaron!”</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782506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7D1D2D-3351-F749-ABA5-718CEC1290B6}" type="slidenum">
              <a:rPr lang="zh-CN" altLang="en-US" sz="1200">
                <a:solidFill>
                  <a:prstClr val="black"/>
                </a:solidFill>
              </a:rPr>
              <a:pPr/>
              <a:t>38</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a:latin typeface="Times New Roman" charset="0"/>
              </a:rPr>
              <a:t>In fact, Aaron was already traveling from Egypt to Midian to see Moses.</a:t>
            </a:r>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96EE-AE63-38F7-F772-9404DD88B621}"/>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6E8B9BA3-5E75-FC03-16CF-D303D287581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98DC0AD7-A85F-E4D2-1FC8-2B3ABED69CB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21689A1D-CD46-1E03-B51C-70C64A70D18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God has gone ahead of me to provide Pastor George as my translator for my classes. And would you believe that my various translators have already provided over 122,000 PPT slides and 6000 pages of notes in Arabic?</a:t>
            </a:r>
          </a:p>
        </p:txBody>
      </p:sp>
    </p:spTree>
    <p:extLst>
      <p:ext uri="{BB962C8B-B14F-4D97-AF65-F5344CB8AC3E}">
        <p14:creationId xmlns:p14="http://schemas.microsoft.com/office/powerpoint/2010/main" val="2793007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CFD5-D792-6212-5D61-91A64ACACA1E}"/>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A9123FD-4921-659B-8BE1-9122A808073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B40D5612-B41B-F8F9-5A9A-C52A16711B89}"/>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EB833BFE-B322-D8F6-38E0-57FBE57F19A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36662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41</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[The Lord tells us to do the impossible to show us our inadequacy and need.]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This is God's role—to call 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What is our role?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rPr>
              <a:t>How should we respond to God’s calling?</a:t>
            </a:r>
            <a:r>
              <a:rPr lang="en-US" sz="2800">
                <a:effectLst/>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sz="1800">
              <a:latin typeface="Times New Roman" charset="0"/>
            </a:endParaRPr>
          </a:p>
        </p:txBody>
      </p:sp>
    </p:spTree>
    <p:extLst>
      <p:ext uri="{BB962C8B-B14F-4D97-AF65-F5344CB8AC3E}">
        <p14:creationId xmlns:p14="http://schemas.microsoft.com/office/powerpoint/2010/main" val="174098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F462C6-9742-6D4A-8D78-17548D9B39FE}" type="slidenum">
              <a:rPr lang="zh-CN" altLang="en-US" sz="1200">
                <a:solidFill>
                  <a:prstClr val="black"/>
                </a:solidFill>
              </a:rPr>
              <a:pPr/>
              <a:t>42</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[Offer yourself to God as an inadequate vessel trusting in God’s sufficiency.]</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Moses finally obeyed God’s call by returning to Egypt (4:18-31).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4007BA-A8FC-5C4A-AC65-80C0B4D3D507}" type="slidenum">
              <a:rPr lang="zh-CN" altLang="en-US" sz="1200">
                <a:solidFill>
                  <a:prstClr val="black"/>
                </a:solidFill>
              </a:rPr>
              <a:pPr/>
              <a:t>43</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Moses’ life had three distinct periods that helped him see God’s sufficiency.</a:t>
            </a:r>
            <a:endParaRPr lang="en-US">
              <a:effectLst/>
            </a:endParaRPr>
          </a:p>
          <a:p>
            <a:pPr eaLnBrk="1" hangingPunct="1"/>
            <a:r>
              <a:rPr lang="en-US" altLang="zh-CN">
                <a:latin typeface="Times New Roman" charset="0"/>
              </a:rPr>
              <a:t>• To lead Israel, God gifted Moses with a typical lifespan in his era to understand palace life, undoubtedly including speaking Egyptian.</a:t>
            </a:r>
          </a:p>
          <a:p>
            <a:pPr eaLnBrk="1" hangingPunct="1"/>
            <a:r>
              <a:rPr lang="en-US" altLang="zh-CN">
                <a:latin typeface="Times New Roman" charset="0"/>
              </a:rPr>
              <a:t>• Yet that would not prepare him to lead two million Israelites in the desert, so God gave Moses another typical lifespan leading sheep in the wilderness.</a:t>
            </a:r>
          </a:p>
          <a:p>
            <a:pPr eaLnBrk="1" hangingPunct="1"/>
            <a:r>
              <a:rPr lang="en-US" altLang="zh-CN">
                <a:latin typeface="Times New Roman" charset="0"/>
              </a:rPr>
              <a:t>• God promised that Moses would return to Mount Sinai, so he invested his final 40-year period to lead people wandering in the desert, which was far more complex than leading sheep.</a:t>
            </a:r>
          </a:p>
          <a:p>
            <a:pPr eaLnBrk="1" hangingPunct="1"/>
            <a:r>
              <a:rPr lang="en-US" altLang="zh-CN">
                <a:latin typeface="Times New Roman" charset="0"/>
              </a:rPr>
              <a:t>Moses spent the perfect balance of 40 years in the palace and 40 years in the desert, beginning at age 80 when he began his life's most arduous calling.</a:t>
            </a:r>
          </a:p>
          <a:p>
            <a:pPr eaLnBrk="1" hangingPunct="1"/>
            <a:endParaRPr lang="zh-CN" alt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Now, back to the question of </a:t>
            </a:r>
            <a:r>
              <a:rPr lang="en-US" i="1">
                <a:cs typeface="ＭＳ Ｐゴシック" charset="0"/>
              </a:rPr>
              <a:t>how to obey.</a:t>
            </a:r>
            <a:endParaRPr lang="en-US">
              <a:cs typeface="ＭＳ Ｐゴシック" charset="0"/>
            </a:endParaRPr>
          </a:p>
        </p:txBody>
      </p:sp>
    </p:spTree>
    <p:extLst>
      <p:ext uri="{BB962C8B-B14F-4D97-AF65-F5344CB8AC3E}">
        <p14:creationId xmlns:p14="http://schemas.microsoft.com/office/powerpoint/2010/main" val="2556617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CBA7A1-9304-A34E-A480-9AFB013428C0}" type="slidenum">
              <a:rPr lang="zh-CN" altLang="en-US" sz="1200">
                <a:solidFill>
                  <a:prstClr val="black"/>
                </a:solidFill>
              </a:rPr>
              <a:pPr/>
              <a:t>45</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latin typeface="Arial" charset="0"/>
                <a:cs typeface="Arial" charset="0"/>
              </a:rPr>
              <a:t>God</a:t>
            </a:r>
            <a:r>
              <a:rPr lang="fr-FR" sz="1200" kern="0" dirty="0">
                <a:latin typeface="Arial" charset="0"/>
                <a:cs typeface="Arial" charset="0"/>
              </a:rPr>
              <a:t>'</a:t>
            </a:r>
            <a:r>
              <a:rPr lang="en-US" sz="1200" kern="0" dirty="0">
                <a:latin typeface="Arial" charset="0"/>
                <a:cs typeface="Arial" charset="0"/>
              </a:rPr>
              <a:t>s servant who understands his own inadequacy will show God</a:t>
            </a:r>
            <a:r>
              <a:rPr lang="fr-FR" sz="1200" kern="0" dirty="0">
                <a:latin typeface="Arial" charset="0"/>
                <a:cs typeface="Arial" charset="0"/>
              </a:rPr>
              <a:t>'</a:t>
            </a:r>
            <a:r>
              <a:rPr lang="en-US" sz="1200" kern="0" dirty="0">
                <a:latin typeface="Arial" charset="0"/>
                <a:cs typeface="Arial" charset="0"/>
              </a:rPr>
              <a:t>s sufficiency </a:t>
            </a:r>
            <a:br>
              <a:rPr lang="en-US" sz="1200" kern="0" dirty="0">
                <a:latin typeface="Arial" charset="0"/>
                <a:cs typeface="Arial" charset="0"/>
              </a:rPr>
            </a:br>
            <a:r>
              <a:rPr lang="en-US" sz="1100" kern="0" dirty="0">
                <a:latin typeface="Arial" charset="0"/>
                <a:cs typeface="Arial" charset="0"/>
              </a:rPr>
              <a:t>(Exodus 3–4 restated).</a:t>
            </a:r>
            <a:endParaRPr lang="en-US" sz="1400" kern="0" dirty="0">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Today, in Exodus 3–4, we see God’s role </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and then our role regarding God’s call on our lives.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265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47</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[The Lord tells us to do the impossible to show us our inadequacy and need.]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This is God's role—to call 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What is our role?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rPr>
              <a:t>How should we respond to God’s calling?</a:t>
            </a:r>
            <a:r>
              <a:rPr lang="en-US" sz="2800">
                <a:effectLst/>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sz="1800">
              <a:latin typeface="Times New Roman" charset="0"/>
            </a:endParaRPr>
          </a:p>
        </p:txBody>
      </p:sp>
    </p:spTree>
    <p:extLst>
      <p:ext uri="{BB962C8B-B14F-4D97-AF65-F5344CB8AC3E}">
        <p14:creationId xmlns:p14="http://schemas.microsoft.com/office/powerpoint/2010/main" val="3861698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F462C6-9742-6D4A-8D78-17548D9B39FE}" type="slidenum">
              <a:rPr lang="zh-CN" altLang="en-US" sz="1200">
                <a:solidFill>
                  <a:prstClr val="black"/>
                </a:solidFill>
              </a:rPr>
              <a:pPr/>
              <a:t>48</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[Offer yourself to God as an inadequate vessel trusting in God’s sufficiency.]</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Moses finally obeyed God’s call by returning to Egypt (4:18-31).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2433750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Witness at Hayward High School—but my parents opposed it.</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Teacher in Barnabas Brothers—but I knew only one more week of the Bible than them.</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Music evangelist in Crossroads—but I had never preached before.</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Student at DTS—but it took me much more time to learn than it did others.</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Pastor at Grace Fellowship—but the people were 75% divorced with many issues.</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Professor at Singapore Bible College—but I never fit the academic mold as an author.</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School planter at ICS—but I had never had a child in primary school before. </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Church planter at CIC—but I had too little time and no idea how to start a church.</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Professor at JETS—but I started teaching five days after arrival and have little capacity to learn Arabic.</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Academic Dean at JETS—but I am closest to retirement and know Arabic the least of anyone at JETS. </a:t>
            </a:r>
          </a:p>
        </p:txBody>
      </p:sp>
    </p:spTree>
    <p:extLst>
      <p:ext uri="{BB962C8B-B14F-4D97-AF65-F5344CB8AC3E}">
        <p14:creationId xmlns:p14="http://schemas.microsoft.com/office/powerpoint/2010/main" val="3841317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20B70-D546-D3FA-CEB2-9BA70C6ED36C}"/>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FCC5BC28-0004-EEB8-5BF7-9A0F5F27C43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DED5E6B9-5E9E-B8E7-1CA4-7196F63AD47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C586F335-0001-080F-A66D-8BA19E2A0F05}"/>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08044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0778-4933-3DE6-344A-6722BD968FD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2B15471-E594-67D3-AA7D-76DDC4A8C71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631A76-00FE-9096-D70A-41A2B3D0811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7AE247C-CBAE-91CA-ADAB-C61BAE24A39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2082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God is calling believers today to obey him. If he has called you to serve him, raise your hand.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Do you want to follow God’s calling for your life?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How many of us want to obey the Lord?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Raise your hand again if that includes you.</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Good. Willingness is the first step.</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96B8A-2335-A465-DEE4-A9F8D3A29C7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6FB29504-0B41-AAD1-904C-36EF2852914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CFBA332C-9DF1-6690-5991-DFC79ECC211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36EDDC5D-291A-6AB2-6A31-54765F1C8B9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97334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CCE1-F6F0-2381-6091-65F59529777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E87CE82E-C428-C7AC-E4C0-9D8FD374063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7A124DD9-EE73-9398-F0BC-72F190B928E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52E2FA2-FFEC-9264-9030-513A68FB9BC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Degrees range from bachelor's to doctoral levels. But it is another faith venture for me to start up an English degree program.</a:t>
            </a:r>
            <a:endParaRPr lang="en-US" dirty="0"/>
          </a:p>
        </p:txBody>
      </p:sp>
    </p:spTree>
    <p:extLst>
      <p:ext uri="{BB962C8B-B14F-4D97-AF65-F5344CB8AC3E}">
        <p14:creationId xmlns:p14="http://schemas.microsoft.com/office/powerpoint/2010/main" val="894714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What ministry is new to you that God is leading you to do, where you are tempted to give excuses?</a:t>
            </a:r>
          </a:p>
          <a:p>
            <a:r>
              <a:rPr lang="en-US"/>
              <a:t>Will you focus on what God can do instead of what you can accomplish?</a:t>
            </a:r>
          </a:p>
        </p:txBody>
      </p:sp>
    </p:spTree>
    <p:extLst>
      <p:ext uri="{BB962C8B-B14F-4D97-AF65-F5344CB8AC3E}">
        <p14:creationId xmlns:p14="http://schemas.microsoft.com/office/powerpoint/2010/main" val="3071636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55</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Ex. 4:13 But Moses again pleaded, “Lord, please! Send anyone else.”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This is like saying, “Here am I, Lord! But please, send Aaron!”</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19311611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56</a:t>
            </a:fld>
            <a:endParaRPr lang="en-US"/>
          </a:p>
        </p:txBody>
      </p:sp>
    </p:spTree>
    <p:extLst>
      <p:ext uri="{BB962C8B-B14F-4D97-AF65-F5344CB8AC3E}">
        <p14:creationId xmlns:p14="http://schemas.microsoft.com/office/powerpoint/2010/main" val="3565819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405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Now the question is </a:t>
            </a:r>
            <a:r>
              <a:rPr lang="en-US" i="1">
                <a:cs typeface="ＭＳ Ｐゴシック" charset="0"/>
              </a:rPr>
              <a:t>how to obey.</a:t>
            </a:r>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Exodus 1–2 shows how God prepared the scene to call his servant Moses</a:t>
            </a:r>
            <a:r>
              <a:rPr lang="en-US">
                <a:effectLst/>
              </a:rPr>
              <a:t> in Exodus 3–4.</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6B7E20-556C-914E-81C1-56208CD00818}" type="slidenum">
              <a:rPr lang="zh-CN" altLang="en-US" sz="1200">
                <a:solidFill>
                  <a:prstClr val="black"/>
                </a:solidFill>
              </a:rPr>
              <a:pPr/>
              <a:t>9</a:t>
            </a:fld>
            <a:endParaRPr lang="en-US" altLang="zh-CN"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The Sphinx and the Great Pyramid still visible today remind us of Egypt’s great power.</a:t>
            </a:r>
            <a:r>
              <a:rPr lang="en-US">
                <a:effectLst/>
              </a:rPr>
              <a:t> </a:t>
            </a:r>
            <a:endParaRPr lang="zh-CN" alt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Egyptians despised the Israelites for being shepherds.</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20783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354349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7690460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9421383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9118100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047305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877103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9277816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15087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805063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7890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31859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45362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6127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4558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44535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96364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7999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57089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3599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8484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01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9101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183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279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36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563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29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5432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715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941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1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695916"/>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304514"/>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9739960"/>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940547"/>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245155"/>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40114559"/>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320685"/>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759847"/>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0201673"/>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73472"/>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353136"/>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799941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00170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23539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5253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33013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99218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59890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24532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0030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58937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84499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28165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83822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99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79150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12614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87424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077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472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6419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694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1925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078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5344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7344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85557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790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08838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99857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359404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31281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153772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5637130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7050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67394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492001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008864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391098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2718938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73915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55351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59261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804013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5760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01252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11030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85035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02666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099889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244025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189746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35204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89770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7966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7169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235528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60304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09024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96729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04953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2425876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99197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722577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11632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90749897"/>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 id="2147485181" r:id="rId12"/>
    <p:sldLayoutId id="21474851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42281437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9132888" cy="6845300"/>
            <a:chOff x="0" y="0"/>
            <a:chExt cx="5753" cy="4312"/>
          </a:xfrm>
        </p:grpSpPr>
        <p:sp>
          <p:nvSpPr>
            <p:cNvPr id="1024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02407" name="Group 4"/>
            <p:cNvGrpSpPr>
              <a:grpSpLocks/>
            </p:cNvGrpSpPr>
            <p:nvPr/>
          </p:nvGrpSpPr>
          <p:grpSpPr bwMode="auto">
            <a:xfrm>
              <a:off x="246" y="204"/>
              <a:ext cx="5271" cy="3889"/>
              <a:chOff x="246" y="204"/>
              <a:chExt cx="5271" cy="3889"/>
            </a:xfrm>
          </p:grpSpPr>
          <p:sp>
            <p:nvSpPr>
              <p:cNvPr id="3440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02408" name="Group 28"/>
            <p:cNvGrpSpPr>
              <a:grpSpLocks/>
            </p:cNvGrpSpPr>
            <p:nvPr/>
          </p:nvGrpSpPr>
          <p:grpSpPr bwMode="auto">
            <a:xfrm>
              <a:off x="0" y="0"/>
              <a:ext cx="1246" cy="1232"/>
              <a:chOff x="0" y="0"/>
              <a:chExt cx="1246" cy="1232"/>
            </a:xfrm>
          </p:grpSpPr>
          <p:sp>
            <p:nvSpPr>
              <p:cNvPr id="1024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24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24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114691"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14692"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44098"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52666159"/>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42106487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089553"/>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03406395"/>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5250481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701501485"/>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915585703"/>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0.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2.xml"/><Relationship Id="rId1" Type="http://schemas.openxmlformats.org/officeDocument/2006/relationships/themeOverride" Target="../theme/themeOverride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hemeOverride" Target="../theme/themeOverride5.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hemeOverride" Target="../theme/themeOverride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07.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7.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d's Calling You … Will You Answer? — LowCountry Community Church ...">
            <a:extLst>
              <a:ext uri="{FF2B5EF4-FFF2-40B4-BE49-F238E27FC236}">
                <a16:creationId xmlns:a16="http://schemas.microsoft.com/office/drawing/2014/main" id="{6C054151-A446-FCBC-390F-45E2274A03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2"/>
          <a:stretch/>
        </p:blipFill>
        <p:spPr bwMode="auto">
          <a:xfrm>
            <a:off x="0" y="-1"/>
            <a:ext cx="9144000" cy="6224337"/>
          </a:xfrm>
          <a:prstGeom prst="rect">
            <a:avLst/>
          </a:prstGeom>
          <a:noFill/>
          <a:extLst>
            <a:ext uri="{909E8E84-426E-40DD-AFC4-6F175D3DCCD1}">
              <a14:hiddenFill xmlns:a14="http://schemas.microsoft.com/office/drawing/2010/main">
                <a:solidFill>
                  <a:srgbClr val="FFFFFF"/>
                </a:solidFill>
              </a14:hiddenFill>
            </a:ext>
          </a:extLst>
        </p:spPr>
      </p:pic>
      <p:sp>
        <p:nvSpPr>
          <p:cNvPr id="325641" name="Rectangle 9"/>
          <p:cNvSpPr>
            <a:spLocks noGrp="1" noChangeArrowheads="1"/>
          </p:cNvSpPr>
          <p:nvPr>
            <p:ph type="title" idx="4294967295"/>
          </p:nvPr>
        </p:nvSpPr>
        <p:spPr>
          <a:xfrm>
            <a:off x="46566" y="1859552"/>
            <a:ext cx="9144000" cy="1878259"/>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r"/>
            <a:r>
              <a:rPr kumimoji="0" lang="en-US" sz="8000" dirty="0">
                <a:solidFill>
                  <a:srgbClr val="FFFFFF"/>
                </a:solidFill>
                <a:effectLst>
                  <a:glow rad="177800">
                    <a:srgbClr val="000000"/>
                  </a:glow>
                </a:effectLst>
                <a:ea typeface="ＭＳ Ｐゴシック" pitchFamily="-111" charset="-128"/>
                <a:cs typeface="ＭＳ Ｐゴシック" pitchFamily="-111" charset="-128"/>
              </a:rPr>
              <a:t>When God Calls</a:t>
            </a:r>
            <a:endParaRPr kumimoji="0" lang="en-US" sz="11500" dirty="0">
              <a:solidFill>
                <a:srgbClr val="FFFFFF"/>
              </a:solidFill>
              <a:effectLst>
                <a:glow rad="177800">
                  <a:srgbClr val="000000"/>
                </a:glow>
              </a:effectLst>
              <a:ea typeface="ＭＳ Ｐゴシック" pitchFamily="-111" charset="-128"/>
              <a:cs typeface="ＭＳ Ｐゴシック" pitchFamily="-111" charset="-128"/>
            </a:endParaRPr>
          </a:p>
        </p:txBody>
      </p:sp>
      <p:sp>
        <p:nvSpPr>
          <p:cNvPr id="10" name="Rectangle 2">
            <a:extLst>
              <a:ext uri="{FF2B5EF4-FFF2-40B4-BE49-F238E27FC236}">
                <a16:creationId xmlns:a16="http://schemas.microsoft.com/office/drawing/2014/main" id="{3AA65712-8CA7-664F-9C97-DA443B33C084}"/>
              </a:ext>
            </a:extLst>
          </p:cNvPr>
          <p:cNvSpPr txBox="1">
            <a:spLocks noChangeArrowheads="1"/>
          </p:cNvSpPr>
          <p:nvPr/>
        </p:nvSpPr>
        <p:spPr bwMode="auto">
          <a:xfrm>
            <a:off x="7055" y="3417031"/>
            <a:ext cx="9223022" cy="90977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r" eaLnBrk="0" fontAlgn="base" hangingPunct="0">
              <a:spcBef>
                <a:spcPct val="0"/>
              </a:spcBef>
              <a:spcAft>
                <a:spcPct val="0"/>
              </a:spcAft>
              <a:defRPr kumimoji="0" sz="8000" b="1">
                <a:solidFill>
                  <a:srgbClr val="FFFFFF"/>
                </a:solidFill>
                <a:effectLst>
                  <a:glow rad="177800">
                    <a:srgbClr val="000000"/>
                  </a:glow>
                </a:effectLst>
                <a:latin typeface="Arial"/>
                <a:ea typeface="ＭＳ Ｐゴシック" pitchFamily="-111" charset="-128"/>
                <a:cs typeface="ＭＳ Ｐゴシック" pitchFamily="-111" charset="-128"/>
              </a:defRPr>
            </a:lvl1pPr>
            <a:lvl2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r>
              <a:rPr lang="en-US" sz="5400" dirty="0"/>
              <a:t>Exodus 3–4</a:t>
            </a:r>
          </a:p>
        </p:txBody>
      </p:sp>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4700620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Exod Sh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Title 1"/>
          <p:cNvSpPr>
            <a:spLocks noGrp="1"/>
          </p:cNvSpPr>
          <p:nvPr>
            <p:ph type="title"/>
          </p:nvPr>
        </p:nvSpPr>
        <p:spPr>
          <a:xfrm>
            <a:off x="0" y="115910"/>
            <a:ext cx="9144000" cy="1738647"/>
          </a:xfrm>
        </p:spPr>
        <p:txBody>
          <a:bodyPr anchor="ctr"/>
          <a:lstStyle/>
          <a:p>
            <a:pPr algn="ctr"/>
            <a:r>
              <a:rPr lang="en-US" altLang="zh-CN" b="1" dirty="0">
                <a:solidFill>
                  <a:schemeClr val="bg2"/>
                </a:solidFill>
                <a:latin typeface="Arial Narrow" charset="0"/>
              </a:rPr>
              <a:t>Egyptians Despised Israelites for being Shepherds</a:t>
            </a:r>
          </a:p>
        </p:txBody>
      </p:sp>
    </p:spTree>
    <p:extLst>
      <p:ext uri="{BB962C8B-B14F-4D97-AF65-F5344CB8AC3E}">
        <p14:creationId xmlns:p14="http://schemas.microsoft.com/office/powerpoint/2010/main" val="106197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5327"/>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2"/>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dirty="0">
                <a:latin typeface="Arial" charset="0"/>
                <a:cs typeface="ＭＳ Ｐゴシック" charset="0"/>
              </a:rPr>
              <a:t>Egyptians Ruthlessly Oppressed Israel</a:t>
            </a:r>
            <a:endParaRPr lang="en-US" sz="4000" dirty="0">
              <a:latin typeface="Arial" charset="0"/>
              <a:cs typeface="ＭＳ Ｐゴシック"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mr-IN" altLang="ja-JP" dirty="0">
                <a:latin typeface="Arial" charset="0"/>
                <a:cs typeface="Arial"/>
              </a:rPr>
              <a:t>"</a:t>
            </a:r>
            <a:r>
              <a:rPr lang="en-US" dirty="0">
                <a:latin typeface="Arial" charset="0"/>
                <a:cs typeface="Arial"/>
              </a:rPr>
              <a:t>Ultimate</a:t>
            </a:r>
            <a:r>
              <a:rPr lang="mr-IN" altLang="ja-JP" dirty="0">
                <a:latin typeface="Arial" charset="0"/>
                <a:cs typeface="Arial"/>
              </a:rPr>
              <a:t>"</a:t>
            </a:r>
            <a:r>
              <a:rPr lang="en-US" dirty="0">
                <a:latin typeface="Arial" charset="0"/>
                <a:cs typeface="Arial"/>
              </a:rPr>
              <a:t> Power</a:t>
            </a:r>
          </a:p>
        </p:txBody>
      </p:sp>
    </p:spTree>
    <p:extLst>
      <p:ext uri="{BB962C8B-B14F-4D97-AF65-F5344CB8AC3E}">
        <p14:creationId xmlns:p14="http://schemas.microsoft.com/office/powerpoint/2010/main" val="2988330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cs typeface="Arial"/>
              </a:rPr>
              <a:t>Who has greater power – Pharaoh or Yahweh?</a:t>
            </a:r>
          </a:p>
        </p:txBody>
      </p:sp>
    </p:spTree>
    <p:extLst>
      <p:ext uri="{BB962C8B-B14F-4D97-AF65-F5344CB8AC3E}">
        <p14:creationId xmlns:p14="http://schemas.microsoft.com/office/powerpoint/2010/main" val="4183987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18466" name="Picture 1" descr="Exod 2 Midwiv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63" y="304800"/>
            <a:ext cx="9275763"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5715000"/>
            <a:ext cx="9144000" cy="1143000"/>
          </a:xfrm>
        </p:spPr>
        <p:txBody>
          <a:bodyPr/>
          <a:lstStyle/>
          <a:p>
            <a:pPr>
              <a:defRPr/>
            </a:pPr>
            <a:r>
              <a:rPr lang="en-US" sz="3200">
                <a:latin typeface="Arial" charset="0"/>
                <a:cs typeface="Arial"/>
              </a:rPr>
              <a:t>Hebrew Midwives appear before Pharaoh (Exodus 1:15-22)</a:t>
            </a:r>
          </a:p>
        </p:txBody>
      </p:sp>
    </p:spTree>
    <p:extLst>
      <p:ext uri="{BB962C8B-B14F-4D97-AF65-F5344CB8AC3E}">
        <p14:creationId xmlns:p14="http://schemas.microsoft.com/office/powerpoint/2010/main" val="370237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2</a:t>
            </a:r>
          </a:p>
        </p:txBody>
      </p:sp>
    </p:spTree>
    <p:extLst>
      <p:ext uri="{BB962C8B-B14F-4D97-AF65-F5344CB8AC3E}">
        <p14:creationId xmlns:p14="http://schemas.microsoft.com/office/powerpoint/2010/main" val="340531494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4" name="Title 3"/>
          <p:cNvSpPr>
            <a:spLocks noGrp="1"/>
          </p:cNvSpPr>
          <p:nvPr>
            <p:ph type="title" idx="4294967295"/>
          </p:nvPr>
        </p:nvSpPr>
        <p:spPr>
          <a:xfrm>
            <a:off x="0" y="5715000"/>
            <a:ext cx="9144000" cy="1143000"/>
          </a:xfrm>
        </p:spPr>
        <p:txBody>
          <a:bodyPr/>
          <a:lstStyle/>
          <a:p>
            <a:pPr>
              <a:defRPr/>
            </a:pPr>
            <a:r>
              <a:rPr lang="en-US" sz="3200" dirty="0">
                <a:latin typeface="Arial" charset="0"/>
                <a:cs typeface="Arial"/>
              </a:rPr>
              <a:t>Moses was </a:t>
            </a:r>
            <a:r>
              <a:rPr lang="mr-IN" altLang="ja-JP" sz="3200" dirty="0">
                <a:latin typeface="Arial" charset="0"/>
                <a:cs typeface="Arial"/>
              </a:rPr>
              <a:t>"</a:t>
            </a:r>
            <a:r>
              <a:rPr lang="en-US" sz="3200" dirty="0">
                <a:latin typeface="Arial" charset="0"/>
                <a:cs typeface="Arial"/>
              </a:rPr>
              <a:t>thrown into the Nile</a:t>
            </a:r>
            <a:r>
              <a:rPr lang="mr-IN" altLang="ja-JP" sz="3200" dirty="0">
                <a:latin typeface="Arial" charset="0"/>
                <a:cs typeface="Arial"/>
              </a:rPr>
              <a:t>"</a:t>
            </a:r>
            <a:r>
              <a:rPr lang="en-US" sz="3200" dirty="0">
                <a:latin typeface="Arial" charset="0"/>
                <a:cs typeface="Arial"/>
              </a:rPr>
              <a:t> (Exod. 1:22)</a:t>
            </a:r>
          </a:p>
        </p:txBody>
      </p:sp>
      <p:pic>
        <p:nvPicPr>
          <p:cNvPr id="319491" name="Picture 4" descr="Exod 2 Moses bask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479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0514" name="Picture 3" descr="OMSSO0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Text Box 4"/>
          <p:cNvSpPr txBox="1">
            <a:spLocks noChangeArrowheads="1"/>
          </p:cNvSpPr>
          <p:nvPr/>
        </p:nvSpPr>
        <p:spPr bwMode="auto">
          <a:xfrm>
            <a:off x="4724400" y="5181600"/>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endParaRPr lang="en-US" sz="4000">
              <a:solidFill>
                <a:srgbClr val="F1F7E9"/>
              </a:solidFill>
              <a:latin typeface="Times New Roman" pitchFamily="-112" charset="0"/>
              <a:ea typeface="ＭＳ Ｐゴシック" charset="0"/>
              <a:cs typeface="ＭＳ Ｐゴシック" charset="0"/>
            </a:endParaRPr>
          </a:p>
        </p:txBody>
      </p:sp>
      <p:sp>
        <p:nvSpPr>
          <p:cNvPr id="176133" name="Text Box 5"/>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en-US" sz="4000" b="1">
                <a:solidFill>
                  <a:srgbClr val="F1F7E9"/>
                </a:solidFill>
                <a:effectLst>
                  <a:outerShdw blurRad="38100" dist="38100" dir="2700000" algn="tl">
                    <a:srgbClr val="000000"/>
                  </a:outerShdw>
                </a:effectLst>
              </a:rPr>
              <a:t>Queen Hatshepsut</a:t>
            </a:r>
          </a:p>
        </p:txBody>
      </p:sp>
      <p:sp>
        <p:nvSpPr>
          <p:cNvPr id="176134" name="Rectangle 6"/>
          <p:cNvSpPr>
            <a:spLocks noGrp="1" noChangeArrowheads="1"/>
          </p:cNvSpPr>
          <p:nvPr>
            <p:ph type="title" idx="4294967295"/>
          </p:nvPr>
        </p:nvSpPr>
        <p:spPr>
          <a:xfrm>
            <a:off x="0" y="5029200"/>
            <a:ext cx="9144000" cy="762000"/>
          </a:xfrm>
          <a:solidFill>
            <a:srgbClr val="000000"/>
          </a:solidFill>
        </p:spPr>
        <p:txBody>
          <a:bodyPr/>
          <a:lstStyle/>
          <a:p>
            <a:pPr>
              <a:defRPr/>
            </a:pPr>
            <a:r>
              <a:rPr lang="en-US" sz="2800" dirty="0">
                <a:effectLst/>
                <a:latin typeface="Arial" charset="0"/>
                <a:cs typeface="ＭＳ Ｐゴシック" charset="0"/>
              </a:rPr>
              <a:t>Moses sounds like the Hebrew for draw out (2:10)</a:t>
            </a:r>
            <a:endParaRPr lang="en-US" sz="3600" dirty="0">
              <a:effectLst/>
              <a:latin typeface="Arial" charset="0"/>
              <a:cs typeface="ＭＳ Ｐゴシック" charset="0"/>
            </a:endParaRPr>
          </a:p>
        </p:txBody>
      </p:sp>
    </p:spTree>
    <p:extLst>
      <p:ext uri="{BB962C8B-B14F-4D97-AF65-F5344CB8AC3E}">
        <p14:creationId xmlns:p14="http://schemas.microsoft.com/office/powerpoint/2010/main" val="3008301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descr="Exod 2 Miri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23850" y="115888"/>
            <a:ext cx="8208963" cy="1143000"/>
          </a:xfrm>
        </p:spPr>
        <p:txBody>
          <a:bodyPr/>
          <a:lstStyle/>
          <a:p>
            <a:pPr algn="l">
              <a:defRPr/>
            </a:pPr>
            <a:r>
              <a:rPr lang="en-US" dirty="0">
                <a:latin typeface="Arial" charset="0"/>
                <a:cs typeface="Arial"/>
              </a:rPr>
              <a:t>Miriam (Exod. 2:4)</a:t>
            </a:r>
          </a:p>
        </p:txBody>
      </p:sp>
    </p:spTree>
    <p:extLst>
      <p:ext uri="{BB962C8B-B14F-4D97-AF65-F5344CB8AC3E}">
        <p14:creationId xmlns:p14="http://schemas.microsoft.com/office/powerpoint/2010/main" val="344140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22561" name="Rectangle 2" descr="Green marble"/>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2562" name="Picture 3" descr="OMSSO089"/>
          <p:cNvPicPr>
            <a:picLocks noChangeAspect="1" noChangeArrowheads="1"/>
          </p:cNvPicPr>
          <p:nvPr/>
        </p:nvPicPr>
        <p:blipFill>
          <a:blip r:embed="rId4" cstate="screen">
            <a:lum bright="-36000"/>
            <a:extLst>
              <a:ext uri="{28A0092B-C50C-407E-A947-70E740481C1C}">
                <a14:useLocalDpi xmlns:a14="http://schemas.microsoft.com/office/drawing/2010/main"/>
              </a:ext>
            </a:extLst>
          </a:blip>
          <a:srcRect/>
          <a:stretch>
            <a:fillRect/>
          </a:stretch>
        </p:blipFill>
        <p:spPr bwMode="auto">
          <a:xfrm>
            <a:off x="0" y="0"/>
            <a:ext cx="9144000"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ext Box 4"/>
          <p:cNvSpPr txBox="1">
            <a:spLocks noChangeArrowheads="1"/>
          </p:cNvSpPr>
          <p:nvPr/>
        </p:nvSpPr>
        <p:spPr bwMode="auto">
          <a:xfrm>
            <a:off x="4836622" y="154546"/>
            <a:ext cx="4158734" cy="600164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en-US" sz="3200" b="1" i="1" baseline="30000" dirty="0">
                <a:solidFill>
                  <a:srgbClr val="F1F7E9"/>
                </a:solidFill>
                <a:latin typeface="Arial"/>
                <a:cs typeface="Arial"/>
              </a:rPr>
              <a:t> </a:t>
            </a:r>
            <a:r>
              <a:rPr lang="mr-IN" sz="3200" b="1" i="1" baseline="30000" dirty="0">
                <a:solidFill>
                  <a:srgbClr val="F1F7E9"/>
                </a:solidFill>
                <a:latin typeface="Arial"/>
                <a:cs typeface="Arial"/>
              </a:rPr>
              <a:t>"</a:t>
            </a:r>
            <a:r>
              <a:rPr lang="en-US" sz="3200" b="1" i="1" dirty="0">
                <a:solidFill>
                  <a:srgbClr val="F1F7E9"/>
                </a:solidFill>
                <a:latin typeface="Arial"/>
                <a:cs typeface="Arial"/>
              </a:rPr>
              <a:t>At that time Moses was born, and he was no ordinary child. For three months he was cared for in his father</a:t>
            </a:r>
            <a:r>
              <a:rPr lang="fr-FR" sz="3200" b="1" i="1" dirty="0">
                <a:solidFill>
                  <a:srgbClr val="F1F7E9"/>
                </a:solidFill>
                <a:latin typeface="Arial"/>
                <a:cs typeface="Arial"/>
              </a:rPr>
              <a:t>'</a:t>
            </a:r>
            <a:r>
              <a:rPr lang="en-US" sz="3200" b="1" i="1" dirty="0">
                <a:solidFill>
                  <a:srgbClr val="F1F7E9"/>
                </a:solidFill>
                <a:latin typeface="Arial"/>
                <a:cs typeface="Arial"/>
              </a:rPr>
              <a:t>s house. </a:t>
            </a:r>
            <a:r>
              <a:rPr lang="en-US" sz="3200" b="1" i="1" baseline="30000" dirty="0">
                <a:solidFill>
                  <a:srgbClr val="F1F7E9"/>
                </a:solidFill>
                <a:latin typeface="Arial"/>
                <a:cs typeface="Arial"/>
              </a:rPr>
              <a:t> </a:t>
            </a:r>
            <a:r>
              <a:rPr lang="en-US" sz="3200" b="1" i="1" dirty="0">
                <a:solidFill>
                  <a:srgbClr val="F1F7E9"/>
                </a:solidFill>
                <a:latin typeface="Arial"/>
                <a:cs typeface="Arial"/>
              </a:rPr>
              <a:t>When he was placed outside, </a:t>
            </a:r>
            <a:r>
              <a:rPr lang="en-US" sz="3200" b="1" i="1" dirty="0">
                <a:solidFill>
                  <a:srgbClr val="FFFF00"/>
                </a:solidFill>
                <a:latin typeface="Arial"/>
                <a:cs typeface="Arial"/>
              </a:rPr>
              <a:t>Pharaoh</a:t>
            </a:r>
            <a:r>
              <a:rPr lang="fr-FR" sz="3200" b="1" i="1" dirty="0">
                <a:solidFill>
                  <a:srgbClr val="FFFF00"/>
                </a:solidFill>
                <a:latin typeface="Arial"/>
                <a:cs typeface="Arial"/>
              </a:rPr>
              <a:t>'</a:t>
            </a:r>
            <a:r>
              <a:rPr lang="en-US" sz="3200" b="1" i="1" dirty="0">
                <a:solidFill>
                  <a:srgbClr val="FFFF00"/>
                </a:solidFill>
                <a:latin typeface="Arial"/>
                <a:cs typeface="Arial"/>
              </a:rPr>
              <a:t>s daughter took him and brought him up as her own son</a:t>
            </a:r>
            <a:r>
              <a:rPr lang="en-US" sz="3200" b="1" i="1" dirty="0">
                <a:solidFill>
                  <a:srgbClr val="F1F7E9"/>
                </a:solidFill>
                <a:latin typeface="Arial"/>
                <a:cs typeface="Arial"/>
              </a:rPr>
              <a:t>.</a:t>
            </a:r>
            <a:r>
              <a:rPr lang="mr-IN" sz="3200" b="1" i="1" dirty="0">
                <a:solidFill>
                  <a:srgbClr val="F1F7E9"/>
                </a:solidFill>
                <a:latin typeface="Arial"/>
                <a:cs typeface="Arial"/>
              </a:rPr>
              <a:t>"</a:t>
            </a:r>
            <a:r>
              <a:rPr lang="en-US" sz="3200" b="1" i="1" baseline="30000" dirty="0">
                <a:solidFill>
                  <a:srgbClr val="F1F7E9"/>
                </a:solidFill>
                <a:latin typeface="Arial"/>
                <a:cs typeface="Arial"/>
              </a:rPr>
              <a:t> </a:t>
            </a:r>
            <a:endParaRPr lang="en-US" sz="3200" b="1" i="1" dirty="0">
              <a:solidFill>
                <a:srgbClr val="F1F7E9"/>
              </a:solidFill>
              <a:latin typeface="Arial"/>
              <a:cs typeface="Arial"/>
            </a:endParaRPr>
          </a:p>
        </p:txBody>
      </p:sp>
      <p:sp>
        <p:nvSpPr>
          <p:cNvPr id="177158" name="Rectangle 6"/>
          <p:cNvSpPr>
            <a:spLocks noGrp="1" noChangeArrowheads="1"/>
          </p:cNvSpPr>
          <p:nvPr>
            <p:ph type="title" idx="4294967295"/>
          </p:nvPr>
        </p:nvSpPr>
        <p:spPr>
          <a:xfrm>
            <a:off x="0" y="5715000"/>
            <a:ext cx="3810000" cy="1143000"/>
          </a:xfrm>
          <a:effectLst>
            <a:outerShdw blurRad="63500" dist="35921" dir="2700000" algn="ctr" rotWithShape="0">
              <a:srgbClr val="000000">
                <a:alpha val="74998"/>
              </a:srgbClr>
            </a:outerShdw>
          </a:effectLst>
        </p:spPr>
        <p:txBody>
          <a:bodyPr/>
          <a:lstStyle/>
          <a:p>
            <a:pPr algn="r">
              <a:defRPr/>
            </a:pPr>
            <a:r>
              <a:rPr kumimoji="0" lang="en-US" sz="3200">
                <a:solidFill>
                  <a:schemeClr val="bg1"/>
                </a:solidFill>
                <a:effectLst/>
                <a:latin typeface="Arial" charset="0"/>
                <a:cs typeface="ＭＳ Ｐゴシック" charset="0"/>
              </a:rPr>
              <a:t>Acts 7:20-21 (NIV)</a:t>
            </a:r>
            <a:endParaRPr lang="en-US">
              <a:latin typeface="Arial" charset="0"/>
              <a:cs typeface="ＭＳ Ｐゴシック" charset="0"/>
            </a:endParaRPr>
          </a:p>
        </p:txBody>
      </p:sp>
    </p:spTree>
    <p:extLst>
      <p:ext uri="{BB962C8B-B14F-4D97-AF65-F5344CB8AC3E}">
        <p14:creationId xmlns:p14="http://schemas.microsoft.com/office/powerpoint/2010/main" val="3871379127"/>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od's Calling You … Will You Answer? — LowCountry Community Church ...">
            <a:extLst>
              <a:ext uri="{FF2B5EF4-FFF2-40B4-BE49-F238E27FC236}">
                <a16:creationId xmlns:a16="http://schemas.microsoft.com/office/drawing/2014/main" id="{C651AE37-84C4-7CD2-FFF0-5FCE1371F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2"/>
          <a:stretch/>
        </p:blipFill>
        <p:spPr bwMode="auto">
          <a:xfrm>
            <a:off x="0" y="-1"/>
            <a:ext cx="9144000" cy="62243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
        <p:nvSpPr>
          <p:cNvPr id="5" name="Rectangle 2">
            <a:extLst>
              <a:ext uri="{FF2B5EF4-FFF2-40B4-BE49-F238E27FC236}">
                <a16:creationId xmlns:a16="http://schemas.microsoft.com/office/drawing/2014/main" id="{56517298-8F03-90DB-F913-8F9D67BE4B5C}"/>
              </a:ext>
            </a:extLst>
          </p:cNvPr>
          <p:cNvSpPr txBox="1">
            <a:spLocks noChangeArrowheads="1"/>
          </p:cNvSpPr>
          <p:nvPr/>
        </p:nvSpPr>
        <p:spPr bwMode="auto">
          <a:xfrm>
            <a:off x="5470357" y="0"/>
            <a:ext cx="3759719" cy="255069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r" eaLnBrk="0" fontAlgn="base" hangingPunct="0">
              <a:spcBef>
                <a:spcPct val="0"/>
              </a:spcBef>
              <a:spcAft>
                <a:spcPct val="0"/>
              </a:spcAft>
              <a:defRPr kumimoji="0" sz="8000" b="1">
                <a:solidFill>
                  <a:srgbClr val="FFFFFF"/>
                </a:solidFill>
                <a:effectLst>
                  <a:glow rad="177800">
                    <a:srgbClr val="000000"/>
                  </a:glow>
                </a:effectLst>
                <a:latin typeface="Arial"/>
                <a:ea typeface="ＭＳ Ｐゴシック" pitchFamily="-111" charset="-128"/>
                <a:cs typeface="ＭＳ Ｐゴシック" pitchFamily="-111" charset="-128"/>
              </a:defRPr>
            </a:lvl1pPr>
            <a:lvl2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ctr"/>
            <a:r>
              <a:rPr lang="en-US" dirty="0"/>
              <a:t>God</a:t>
            </a:r>
            <a:r>
              <a:rPr lang="en-US" sz="4800" dirty="0"/>
              <a:t> </a:t>
            </a:r>
            <a:br>
              <a:rPr lang="en-US" sz="4800" dirty="0"/>
            </a:br>
            <a:r>
              <a:rPr lang="en-US" sz="4800" dirty="0"/>
              <a:t>is calling...</a:t>
            </a:r>
          </a:p>
        </p:txBody>
      </p:sp>
    </p:spTree>
    <p:extLst>
      <p:ext uri="{BB962C8B-B14F-4D97-AF65-F5344CB8AC3E}">
        <p14:creationId xmlns:p14="http://schemas.microsoft.com/office/powerpoint/2010/main" val="231010030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7682"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ext Box 4"/>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dirty="0">
                <a:solidFill>
                  <a:srgbClr val="F1F7E9"/>
                </a:solidFill>
                <a:latin typeface="Arial"/>
                <a:ea typeface="ＭＳ Ｐゴシック" charset="0"/>
                <a:cs typeface="Arial"/>
              </a:rPr>
              <a:t>Thutmose III</a:t>
            </a:r>
          </a:p>
        </p:txBody>
      </p:sp>
      <p:sp>
        <p:nvSpPr>
          <p:cNvPr id="179206" name="Rectangle 6"/>
          <p:cNvSpPr>
            <a:spLocks noGrp="1" noChangeArrowheads="1"/>
          </p:cNvSpPr>
          <p:nvPr>
            <p:ph type="title" idx="4294967295"/>
          </p:nvPr>
        </p:nvSpPr>
        <p:spPr>
          <a:xfrm>
            <a:off x="5181600" y="365125"/>
            <a:ext cx="36576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en-US" sz="4000" dirty="0">
                <a:solidFill>
                  <a:schemeClr val="bg1"/>
                </a:solidFill>
                <a:effectLst/>
                <a:ea typeface="ＭＳ Ｐゴシック" pitchFamily="-112" charset="-128"/>
                <a:cs typeface="ＭＳ Ｐゴシック" pitchFamily="-112" charset="-128"/>
              </a:rPr>
              <a:t>Moses Flees</a:t>
            </a:r>
          </a:p>
        </p:txBody>
      </p:sp>
    </p:spTree>
    <p:extLst>
      <p:ext uri="{BB962C8B-B14F-4D97-AF65-F5344CB8AC3E}">
        <p14:creationId xmlns:p14="http://schemas.microsoft.com/office/powerpoint/2010/main" val="16560441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6875463" y="0"/>
            <a:ext cx="2268537" cy="6858000"/>
          </a:xfrm>
          <a:prstGeom prst="rect">
            <a:avLst/>
          </a:prstGeom>
          <a:solidFill>
            <a:srgbClr val="00000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9730"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0" name="Oval 6"/>
          <p:cNvSpPr>
            <a:spLocks noChangeArrowheads="1"/>
          </p:cNvSpPr>
          <p:nvPr/>
        </p:nvSpPr>
        <p:spPr bwMode="auto">
          <a:xfrm>
            <a:off x="5003800" y="399256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1" name="Oval 7"/>
          <p:cNvSpPr>
            <a:spLocks noChangeArrowheads="1"/>
          </p:cNvSpPr>
          <p:nvPr/>
        </p:nvSpPr>
        <p:spPr bwMode="auto">
          <a:xfrm>
            <a:off x="34925" y="148431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2" name="Rectangle 8"/>
          <p:cNvSpPr>
            <a:spLocks noGrp="1" noChangeArrowheads="1"/>
          </p:cNvSpPr>
          <p:nvPr>
            <p:ph type="title" idx="4294967295"/>
          </p:nvPr>
        </p:nvSpPr>
        <p:spPr>
          <a:xfrm>
            <a:off x="6875463" y="2065338"/>
            <a:ext cx="2376487" cy="193992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Location of </a:t>
            </a:r>
            <a:r>
              <a:rPr kumimoji="0" lang="en-US" sz="4000" dirty="0" err="1">
                <a:solidFill>
                  <a:srgbClr val="FFFFFF"/>
                </a:solidFill>
                <a:effectLst/>
                <a:ea typeface="ＭＳ Ｐゴシック" pitchFamily="-112" charset="-128"/>
                <a:cs typeface="ＭＳ Ｐゴシック" pitchFamily="-112" charset="-128"/>
              </a:rPr>
              <a:t>Midian</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700338"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Tree>
    <p:extLst>
      <p:ext uri="{BB962C8B-B14F-4D97-AF65-F5344CB8AC3E}">
        <p14:creationId xmlns:p14="http://schemas.microsoft.com/office/powerpoint/2010/main" val="401477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4000"/>
                                  </p:stCondLst>
                                  <p:childTnLst>
                                    <p:set>
                                      <p:cBhvr>
                                        <p:cTn id="6" dur="1" fill="hold">
                                          <p:stCondLst>
                                            <p:cond delay="0"/>
                                          </p:stCondLst>
                                        </p:cTn>
                                        <p:tgtEl>
                                          <p:spTgt spid="180231"/>
                                        </p:tgtEl>
                                        <p:attrNameLst>
                                          <p:attrName>style.visibility</p:attrName>
                                        </p:attrNameLst>
                                      </p:cBhvr>
                                      <p:to>
                                        <p:strVal val="visible"/>
                                      </p:to>
                                    </p:set>
                                    <p:anim calcmode="lin" valueType="num">
                                      <p:cBhvr>
                                        <p:cTn id="7" dur="500" fill="hold"/>
                                        <p:tgtEl>
                                          <p:spTgt spid="180231"/>
                                        </p:tgtEl>
                                        <p:attrNameLst>
                                          <p:attrName>ppt_w</p:attrName>
                                        </p:attrNameLst>
                                      </p:cBhvr>
                                      <p:tavLst>
                                        <p:tav tm="0">
                                          <p:val>
                                            <p:fltVal val="0"/>
                                          </p:val>
                                        </p:tav>
                                        <p:tav tm="100000">
                                          <p:val>
                                            <p:strVal val="#ppt_w"/>
                                          </p:val>
                                        </p:tav>
                                      </p:tavLst>
                                    </p:anim>
                                    <p:anim calcmode="lin" valueType="num">
                                      <p:cBhvr>
                                        <p:cTn id="8" dur="500" fill="hold"/>
                                        <p:tgtEl>
                                          <p:spTgt spid="1802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4500"/>
                            </p:stCondLst>
                            <p:childTnLst>
                              <p:par>
                                <p:cTn id="10" presetID="23" presetClass="entr" presetSubtype="16" fill="hold" grpId="0" nodeType="afterEffect">
                                  <p:stCondLst>
                                    <p:cond delay="3000"/>
                                  </p:stCondLst>
                                  <p:childTnLst>
                                    <p:set>
                                      <p:cBhvr>
                                        <p:cTn id="11" dur="1" fill="hold">
                                          <p:stCondLst>
                                            <p:cond delay="0"/>
                                          </p:stCondLst>
                                        </p:cTn>
                                        <p:tgtEl>
                                          <p:spTgt spid="180230"/>
                                        </p:tgtEl>
                                        <p:attrNameLst>
                                          <p:attrName>style.visibility</p:attrName>
                                        </p:attrNameLst>
                                      </p:cBhvr>
                                      <p:to>
                                        <p:strVal val="visible"/>
                                      </p:to>
                                    </p:set>
                                    <p:anim calcmode="lin" valueType="num">
                                      <p:cBhvr>
                                        <p:cTn id="12" dur="500" fill="hold"/>
                                        <p:tgtEl>
                                          <p:spTgt spid="180230"/>
                                        </p:tgtEl>
                                        <p:attrNameLst>
                                          <p:attrName>ppt_w</p:attrName>
                                        </p:attrNameLst>
                                      </p:cBhvr>
                                      <p:tavLst>
                                        <p:tav tm="0">
                                          <p:val>
                                            <p:fltVal val="0"/>
                                          </p:val>
                                        </p:tav>
                                        <p:tav tm="100000">
                                          <p:val>
                                            <p:strVal val="#ppt_w"/>
                                          </p:val>
                                        </p:tav>
                                      </p:tavLst>
                                    </p:anim>
                                    <p:anim calcmode="lin" valueType="num">
                                      <p:cBhvr>
                                        <p:cTn id="13" dur="500" fill="hold"/>
                                        <p:tgtEl>
                                          <p:spTgt spid="180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P spid="1802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3053"/>
            <a:ext cx="7748337"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follow God’s calling?</a:t>
            </a:r>
          </a:p>
        </p:txBody>
      </p:sp>
      <p:sp>
        <p:nvSpPr>
          <p:cNvPr id="3" name="Rectangle 2">
            <a:extLst>
              <a:ext uri="{FF2B5EF4-FFF2-40B4-BE49-F238E27FC236}">
                <a16:creationId xmlns:a16="http://schemas.microsoft.com/office/drawing/2014/main" id="{386F4298-4002-423D-05C4-312758CB3673}"/>
              </a:ext>
            </a:extLst>
          </p:cNvPr>
          <p:cNvSpPr txBox="1">
            <a:spLocks noChangeArrowheads="1"/>
          </p:cNvSpPr>
          <p:nvPr/>
        </p:nvSpPr>
        <p:spPr bwMode="auto">
          <a:xfrm>
            <a:off x="35496" y="332656"/>
            <a:ext cx="7748337" cy="1692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How can Moses follow God’s calling?</a:t>
            </a:r>
          </a:p>
        </p:txBody>
      </p:sp>
    </p:spTree>
    <p:extLst>
      <p:ext uri="{BB962C8B-B14F-4D97-AF65-F5344CB8AC3E}">
        <p14:creationId xmlns:p14="http://schemas.microsoft.com/office/powerpoint/2010/main" val="26760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a:extLst>
              <a:ext uri="{FF2B5EF4-FFF2-40B4-BE49-F238E27FC236}">
                <a16:creationId xmlns:a16="http://schemas.microsoft.com/office/drawing/2014/main" id="{07B3E7D2-86E0-41EE-9A93-027AC9B4EFD1}"/>
              </a:ext>
            </a:extLst>
          </p:cNvPr>
          <p:cNvSpPr/>
          <p:nvPr/>
        </p:nvSpPr>
        <p:spPr bwMode="auto">
          <a:xfrm flipV="1">
            <a:off x="1337256" y="4060381"/>
            <a:ext cx="6664271" cy="283619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Down Arrow 3">
            <a:extLst>
              <a:ext uri="{FF2B5EF4-FFF2-40B4-BE49-F238E27FC236}">
                <a16:creationId xmlns:a16="http://schemas.microsoft.com/office/drawing/2014/main" id="{A2C123F2-6E54-82CF-2202-C9DB3ED5691A}"/>
              </a:ext>
            </a:extLst>
          </p:cNvPr>
          <p:cNvSpPr/>
          <p:nvPr/>
        </p:nvSpPr>
        <p:spPr bwMode="auto">
          <a:xfrm>
            <a:off x="1337256" y="-69450"/>
            <a:ext cx="6664271" cy="283619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7748" y="4973053"/>
            <a:ext cx="9108504"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role</a:t>
            </a:r>
          </a:p>
        </p:txBody>
      </p:sp>
      <p:sp>
        <p:nvSpPr>
          <p:cNvPr id="3" name="Rectangle 2">
            <a:extLst>
              <a:ext uri="{FF2B5EF4-FFF2-40B4-BE49-F238E27FC236}">
                <a16:creationId xmlns:a16="http://schemas.microsoft.com/office/drawing/2014/main" id="{386F4298-4002-423D-05C4-312758CB3673}"/>
              </a:ext>
            </a:extLst>
          </p:cNvPr>
          <p:cNvSpPr txBox="1">
            <a:spLocks noChangeArrowheads="1"/>
          </p:cNvSpPr>
          <p:nvPr/>
        </p:nvSpPr>
        <p:spPr bwMode="auto">
          <a:xfrm>
            <a:off x="17748" y="332656"/>
            <a:ext cx="9108504" cy="1692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God's role</a:t>
            </a:r>
          </a:p>
        </p:txBody>
      </p:sp>
    </p:spTree>
    <p:extLst>
      <p:ext uri="{BB962C8B-B14F-4D97-AF65-F5344CB8AC3E}">
        <p14:creationId xmlns:p14="http://schemas.microsoft.com/office/powerpoint/2010/main" val="31884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00098"/>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00098"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3</a:t>
            </a:r>
          </a:p>
        </p:txBody>
      </p:sp>
    </p:spTree>
    <p:extLst>
      <p:ext uri="{BB962C8B-B14F-4D97-AF65-F5344CB8AC3E}">
        <p14:creationId xmlns:p14="http://schemas.microsoft.com/office/powerpoint/2010/main" val="368311074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589431" y="2228215"/>
            <a:ext cx="355456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dirty="0">
                <a:solidFill>
                  <a:srgbClr val="F1F7E9"/>
                </a:solidFill>
                <a:latin typeface="Arial"/>
                <a:ea typeface="ＭＳ Ｐゴシック" charset="0"/>
                <a:cs typeface="Arial"/>
              </a:rPr>
              <a:t>(Exodus 3)</a:t>
            </a:r>
          </a:p>
        </p:txBody>
      </p:sp>
      <p:sp>
        <p:nvSpPr>
          <p:cNvPr id="3" name="Down Arrow 2">
            <a:extLst>
              <a:ext uri="{FF2B5EF4-FFF2-40B4-BE49-F238E27FC236}">
                <a16:creationId xmlns:a16="http://schemas.microsoft.com/office/drawing/2014/main" id="{05C556D9-FB35-0173-3957-F051006E4EA6}"/>
              </a:ext>
            </a:extLst>
          </p:cNvPr>
          <p:cNvSpPr/>
          <p:nvPr/>
        </p:nvSpPr>
        <p:spPr bwMode="auto">
          <a:xfrm>
            <a:off x="1337256" y="-69450"/>
            <a:ext cx="6664271" cy="2836190"/>
          </a:xfrm>
          <a:prstGeom prst="downArrow">
            <a:avLst>
              <a:gd name="adj1" fmla="val 56755"/>
              <a:gd name="adj2" fmla="val 47865"/>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4" name="Rectangle 6"/>
          <p:cNvSpPr>
            <a:spLocks noGrp="1" noChangeArrowheads="1"/>
          </p:cNvSpPr>
          <p:nvPr>
            <p:ph type="title" idx="4294967295"/>
          </p:nvPr>
        </p:nvSpPr>
        <p:spPr>
          <a:xfrm>
            <a:off x="2690693" y="70338"/>
            <a:ext cx="3850783" cy="156966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sz="4800" dirty="0">
                <a:effectLst/>
                <a:latin typeface="Arial" charset="0"/>
              </a:rPr>
              <a:t>God calls His servant </a:t>
            </a:r>
          </a:p>
        </p:txBody>
      </p:sp>
    </p:spTree>
    <p:extLst>
      <p:ext uri="{BB962C8B-B14F-4D97-AF65-F5344CB8AC3E}">
        <p14:creationId xmlns:p14="http://schemas.microsoft.com/office/powerpoint/2010/main" val="3199660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3657601" y="966212"/>
            <a:ext cx="5486399"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3:1–4:17)</a:t>
            </a:r>
          </a:p>
        </p:txBody>
      </p:sp>
      <p:sp>
        <p:nvSpPr>
          <p:cNvPr id="181254" name="Rectangle 6"/>
          <p:cNvSpPr>
            <a:spLocks noGrp="1" noChangeArrowheads="1"/>
          </p:cNvSpPr>
          <p:nvPr>
            <p:ph type="title" idx="4294967295"/>
          </p:nvPr>
        </p:nvSpPr>
        <p:spPr>
          <a:xfrm>
            <a:off x="3657601" y="304800"/>
            <a:ext cx="5486400" cy="646331"/>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3600" dirty="0">
                <a:solidFill>
                  <a:schemeClr val="bg1"/>
                </a:solidFill>
                <a:effectLst/>
                <a:latin typeface="Arial" charset="0"/>
                <a:cs typeface="Arial"/>
              </a:rPr>
              <a:t>The Burning Bush</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30995152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755862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8CC2-8F59-66C9-A64B-3AD2010FAC1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463973C-3D01-711D-2ECE-B193E859E83C}"/>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8250C3B8-8102-A77D-49A7-28E67649F31D}"/>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F11023CF-82D9-F2C6-DA55-268DE44CF829}"/>
              </a:ext>
            </a:extLst>
          </p:cNvPr>
          <p:cNvPicPr>
            <a:picLocks noChangeAspect="1"/>
          </p:cNvPicPr>
          <p:nvPr/>
        </p:nvPicPr>
        <p:blipFill>
          <a:blip r:embed="rId3"/>
          <a:stretch>
            <a:fillRect/>
          </a:stretch>
        </p:blipFill>
        <p:spPr>
          <a:xfrm>
            <a:off x="0" y="857250"/>
            <a:ext cx="11269684" cy="6339197"/>
          </a:xfrm>
          <a:prstGeom prst="rect">
            <a:avLst/>
          </a:prstGeom>
        </p:spPr>
      </p:pic>
    </p:spTree>
    <p:extLst>
      <p:ext uri="{BB962C8B-B14F-4D97-AF65-F5344CB8AC3E}">
        <p14:creationId xmlns:p14="http://schemas.microsoft.com/office/powerpoint/2010/main" val="193475641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51C7D-A7C2-CC94-2210-D859C5D37117}"/>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CAB6D16D-735B-5D73-CCB7-AC02CD34D16D}"/>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Song in Chapel</a:t>
            </a:r>
          </a:p>
        </p:txBody>
      </p:sp>
      <p:sp>
        <p:nvSpPr>
          <p:cNvPr id="5" name="TextBox 4">
            <a:extLst>
              <a:ext uri="{FF2B5EF4-FFF2-40B4-BE49-F238E27FC236}">
                <a16:creationId xmlns:a16="http://schemas.microsoft.com/office/drawing/2014/main" id="{F357B02A-F666-90E2-D88A-751D7253C761}"/>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476A9E8D-BD13-B8E3-D214-DE6319E29667}"/>
              </a:ext>
            </a:extLst>
          </p:cNvPr>
          <p:cNvPicPr>
            <a:picLocks noChangeAspect="1"/>
          </p:cNvPicPr>
          <p:nvPr/>
        </p:nvPicPr>
        <p:blipFill>
          <a:blip r:embed="rId3"/>
          <a:stretch>
            <a:fillRect/>
          </a:stretch>
        </p:blipFill>
        <p:spPr>
          <a:xfrm>
            <a:off x="-1816925" y="857250"/>
            <a:ext cx="13359741" cy="7514854"/>
          </a:xfrm>
          <a:prstGeom prst="rect">
            <a:avLst/>
          </a:prstGeom>
        </p:spPr>
      </p:pic>
    </p:spTree>
    <p:extLst>
      <p:ext uri="{BB962C8B-B14F-4D97-AF65-F5344CB8AC3E}">
        <p14:creationId xmlns:p14="http://schemas.microsoft.com/office/powerpoint/2010/main" val="33768605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624498"/>
            <a:ext cx="2209800" cy="424543"/>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20003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C168-C6C8-C838-A6AC-2309EA329E0B}"/>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7DB9E207-AFF5-40C3-419C-7176881FE633}"/>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Song in Chapel</a:t>
            </a:r>
          </a:p>
        </p:txBody>
      </p:sp>
      <p:sp>
        <p:nvSpPr>
          <p:cNvPr id="5" name="TextBox 4">
            <a:extLst>
              <a:ext uri="{FF2B5EF4-FFF2-40B4-BE49-F238E27FC236}">
                <a16:creationId xmlns:a16="http://schemas.microsoft.com/office/drawing/2014/main" id="{648AA3B1-E67C-B46F-57F1-8FEAB3BBF606}"/>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C1EE35A1-9A51-F3BA-98AD-E3FCC5042316}"/>
              </a:ext>
            </a:extLst>
          </p:cNvPr>
          <p:cNvPicPr>
            <a:picLocks noChangeAspect="1"/>
          </p:cNvPicPr>
          <p:nvPr/>
        </p:nvPicPr>
        <p:blipFill>
          <a:blip r:embed="rId3"/>
          <a:stretch>
            <a:fillRect/>
          </a:stretch>
        </p:blipFill>
        <p:spPr>
          <a:xfrm>
            <a:off x="-1353787" y="700644"/>
            <a:ext cx="13344589" cy="6157356"/>
          </a:xfrm>
          <a:prstGeom prst="rect">
            <a:avLst/>
          </a:prstGeom>
        </p:spPr>
      </p:pic>
    </p:spTree>
    <p:extLst>
      <p:ext uri="{BB962C8B-B14F-4D97-AF65-F5344CB8AC3E}">
        <p14:creationId xmlns:p14="http://schemas.microsoft.com/office/powerpoint/2010/main" val="14225735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
        <p:nvSpPr>
          <p:cNvPr id="2" name="TextBox 9">
            <a:extLst>
              <a:ext uri="{FF2B5EF4-FFF2-40B4-BE49-F238E27FC236}">
                <a16:creationId xmlns:a16="http://schemas.microsoft.com/office/drawing/2014/main" id="{BC51E3B1-A8DB-BEDC-C395-0DB2965184A2}"/>
              </a:ext>
            </a:extLst>
          </p:cNvPr>
          <p:cNvSpPr txBox="1">
            <a:spLocks noChangeArrowheads="1"/>
          </p:cNvSpPr>
          <p:nvPr/>
        </p:nvSpPr>
        <p:spPr bwMode="auto">
          <a:xfrm rot="-717050">
            <a:off x="141706" y="3224496"/>
            <a:ext cx="8977312" cy="2308324"/>
          </a:xfrm>
          <a:prstGeom prst="rect">
            <a:avLst/>
          </a:prstGeom>
          <a:solidFill>
            <a:srgbClr val="020020"/>
          </a:solidFill>
          <a:ln w="57150" cmpd="sng">
            <a:solidFill>
              <a:srgbClr val="FFFFFF"/>
            </a:solidFill>
            <a:miter lim="800000"/>
            <a:headEnd/>
            <a:tailEnd/>
          </a:ln>
        </p:spPr>
        <p:txBody>
          <a:bodyPr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mr-IN" altLang="zh-CN" sz="3600" b="1" dirty="0">
                <a:solidFill>
                  <a:srgbClr val="FFFFFF"/>
                </a:solidFill>
                <a:latin typeface="Arial" charset="0"/>
                <a:cs typeface="Arial" charset="0"/>
              </a:rPr>
              <a:t>"</a:t>
            </a:r>
            <a:r>
              <a:rPr lang="en-US" altLang="zh-CN" sz="3600" b="1" dirty="0">
                <a:solidFill>
                  <a:srgbClr val="FFFFFF"/>
                </a:solidFill>
                <a:latin typeface="Arial" charset="0"/>
                <a:cs typeface="Arial" charset="0"/>
              </a:rPr>
              <a:t>God replied to Moses, </a:t>
            </a:r>
            <a:r>
              <a:rPr lang="fr-FR" altLang="zh-CN" sz="3600" b="1" dirty="0">
                <a:solidFill>
                  <a:srgbClr val="FFFFFF"/>
                </a:solidFill>
                <a:latin typeface="Arial" charset="0"/>
                <a:cs typeface="Arial" charset="0"/>
              </a:rPr>
              <a:t>'</a:t>
            </a:r>
            <a:r>
              <a:rPr lang="en-US" altLang="ja-JP" sz="3600" b="1" dirty="0">
                <a:solidFill>
                  <a:srgbClr val="FFFF00"/>
                </a:solidFill>
                <a:latin typeface="Arial" charset="0"/>
                <a:cs typeface="Arial" charset="0"/>
              </a:rPr>
              <a:t>I Am Who </a:t>
            </a:r>
            <a:br>
              <a:rPr lang="en-US" altLang="ja-JP" sz="3600" b="1" dirty="0">
                <a:solidFill>
                  <a:srgbClr val="FFFF00"/>
                </a:solidFill>
                <a:latin typeface="Arial" charset="0"/>
                <a:cs typeface="Arial" charset="0"/>
              </a:rPr>
            </a:br>
            <a:r>
              <a:rPr lang="en-US" altLang="ja-JP" sz="3600" b="1" dirty="0">
                <a:solidFill>
                  <a:srgbClr val="FFFF00"/>
                </a:solidFill>
                <a:latin typeface="Arial" charset="0"/>
                <a:cs typeface="Arial" charset="0"/>
              </a:rPr>
              <a:t>I Am</a:t>
            </a:r>
            <a:r>
              <a:rPr lang="en-US" altLang="ja-JP" sz="3600" b="1" dirty="0">
                <a:solidFill>
                  <a:srgbClr val="FFFFFF"/>
                </a:solidFill>
                <a:latin typeface="Arial" charset="0"/>
                <a:cs typeface="Arial" charset="0"/>
              </a:rPr>
              <a:t>. Say this to the people of Israel: </a:t>
            </a:r>
            <a:br>
              <a:rPr lang="en-US" altLang="ja-JP" sz="3600" b="1" dirty="0">
                <a:solidFill>
                  <a:srgbClr val="FFFFFF"/>
                </a:solidFill>
                <a:latin typeface="Arial" charset="0"/>
                <a:cs typeface="Arial" charset="0"/>
              </a:rPr>
            </a:br>
            <a:r>
              <a:rPr lang="en-US" altLang="ja-JP" sz="3600" b="1" dirty="0">
                <a:solidFill>
                  <a:srgbClr val="FFFF00"/>
                </a:solidFill>
                <a:latin typeface="Arial" charset="0"/>
                <a:cs typeface="Arial" charset="0"/>
              </a:rPr>
              <a:t>I Am </a:t>
            </a:r>
            <a:r>
              <a:rPr lang="en-US" altLang="ja-JP" sz="3600" b="1" dirty="0">
                <a:solidFill>
                  <a:srgbClr val="FFFFFF"/>
                </a:solidFill>
                <a:latin typeface="Arial" charset="0"/>
                <a:cs typeface="Arial" charset="0"/>
              </a:rPr>
              <a:t>has sent me to you</a:t>
            </a:r>
            <a:r>
              <a:rPr lang="fr-FR" altLang="ja-JP" sz="3600" b="1" dirty="0">
                <a:solidFill>
                  <a:srgbClr val="FFFFFF"/>
                </a:solidFill>
                <a:latin typeface="Arial" charset="0"/>
                <a:cs typeface="Arial" charset="0"/>
              </a:rPr>
              <a:t>'</a:t>
            </a:r>
            <a:r>
              <a:rPr lang="mr-IN"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(Exodus 3:14 </a:t>
            </a:r>
            <a:r>
              <a:rPr lang="en-US" altLang="ja-JP" sz="2800" b="1" dirty="0">
                <a:solidFill>
                  <a:srgbClr val="FFFFFF"/>
                </a:solidFill>
                <a:latin typeface="Arial" charset="0"/>
                <a:cs typeface="Arial" charset="0"/>
              </a:rPr>
              <a:t>NLT</a:t>
            </a:r>
            <a:r>
              <a:rPr lang="en-US" altLang="ja-JP" sz="3600" b="1" dirty="0">
                <a:solidFill>
                  <a:srgbClr val="FFFFFF"/>
                </a:solidFill>
                <a:latin typeface="Arial" charset="0"/>
                <a:cs typeface="Arial" charset="0"/>
              </a:rPr>
              <a:t>).</a:t>
            </a:r>
          </a:p>
        </p:txBody>
      </p:sp>
    </p:spTree>
    <p:extLst>
      <p:ext uri="{BB962C8B-B14F-4D97-AF65-F5344CB8AC3E}">
        <p14:creationId xmlns:p14="http://schemas.microsoft.com/office/powerpoint/2010/main" val="2938852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dissolve">
                                      <p:cBhvr>
                                        <p:cTn id="7" dur="500"/>
                                        <p:tgtEl>
                                          <p:spTgt spid="18227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autoUpdateAnimBg="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10274578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w to Stand in the Power of God | It's Time to Contend - Abundant ...">
            <a:extLst>
              <a:ext uri="{FF2B5EF4-FFF2-40B4-BE49-F238E27FC236}">
                <a16:creationId xmlns:a16="http://schemas.microsoft.com/office/drawing/2014/main" id="{B3158E0F-1670-A707-02B2-06D8BAB27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8852" cy="60799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644190"/>
            <a:ext cx="9144000" cy="221381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Doesn't Call the Qualified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He Qualifies the Called</a:t>
            </a:r>
          </a:p>
        </p:txBody>
      </p:sp>
    </p:spTree>
    <p:extLst>
      <p:ext uri="{BB962C8B-B14F-4D97-AF65-F5344CB8AC3E}">
        <p14:creationId xmlns:p14="http://schemas.microsoft.com/office/powerpoint/2010/main" val="245086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E32-9044-CC20-0F81-E8BEC6952F9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156BB391-321A-43EE-BE77-E27A0E73845B}"/>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Standards Can Differ</a:t>
            </a:r>
          </a:p>
        </p:txBody>
      </p:sp>
      <p:sp>
        <p:nvSpPr>
          <p:cNvPr id="5" name="TextBox 4">
            <a:extLst>
              <a:ext uri="{FF2B5EF4-FFF2-40B4-BE49-F238E27FC236}">
                <a16:creationId xmlns:a16="http://schemas.microsoft.com/office/drawing/2014/main" id="{67394655-CB21-8C21-40C3-B7568E1F870C}"/>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85E3629F-3C63-47E9-2E61-410EE8C0BBF8}"/>
              </a:ext>
            </a:extLst>
          </p:cNvPr>
          <p:cNvPicPr>
            <a:picLocks noChangeAspect="1"/>
          </p:cNvPicPr>
          <p:nvPr/>
        </p:nvPicPr>
        <p:blipFill>
          <a:blip r:embed="rId3"/>
          <a:stretch>
            <a:fillRect/>
          </a:stretch>
        </p:blipFill>
        <p:spPr>
          <a:xfrm>
            <a:off x="-720435" y="857250"/>
            <a:ext cx="10668000" cy="6000750"/>
          </a:xfrm>
          <a:prstGeom prst="rect">
            <a:avLst/>
          </a:prstGeom>
        </p:spPr>
      </p:pic>
    </p:spTree>
    <p:extLst>
      <p:ext uri="{BB962C8B-B14F-4D97-AF65-F5344CB8AC3E}">
        <p14:creationId xmlns:p14="http://schemas.microsoft.com/office/powerpoint/2010/main" val="18183116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160592047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World Travel 05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ext Box 3"/>
          <p:cNvSpPr txBox="1">
            <a:spLocks noChangeArrowheads="1"/>
          </p:cNvSpPr>
          <p:nvPr/>
        </p:nvSpPr>
        <p:spPr bwMode="auto">
          <a:xfrm>
            <a:off x="-76200" y="212725"/>
            <a:ext cx="92964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mr-IN" sz="4000" b="1" i="1" dirty="0">
                <a:solidFill>
                  <a:srgbClr val="F1F7E9"/>
                </a:solidFill>
                <a:latin typeface="Arial"/>
                <a:ea typeface="ＭＳ Ｐゴシック" charset="0"/>
                <a:cs typeface="Arial"/>
              </a:rPr>
              <a:t>"</a:t>
            </a:r>
            <a:r>
              <a:rPr lang="en-US" sz="4000" b="1" i="1" dirty="0">
                <a:solidFill>
                  <a:srgbClr val="F1F7E9"/>
                </a:solidFill>
                <a:latin typeface="Arial"/>
                <a:ea typeface="ＭＳ Ｐゴシック" charset="0"/>
                <a:cs typeface="Arial"/>
              </a:rPr>
              <a:t>Moses was educated in all the wisdom of the Egyptians and was powerful in speech and action.</a:t>
            </a:r>
            <a:r>
              <a:rPr lang="mr-IN" sz="4000" b="1" i="1" dirty="0">
                <a:solidFill>
                  <a:srgbClr val="F1F7E9"/>
                </a:solidFill>
                <a:latin typeface="Arial"/>
                <a:ea typeface="ＭＳ Ｐゴシック" charset="0"/>
                <a:cs typeface="Arial"/>
              </a:rPr>
              <a:t>"</a:t>
            </a:r>
            <a:r>
              <a:rPr lang="en-US" sz="4000" b="1" i="1" dirty="0">
                <a:solidFill>
                  <a:srgbClr val="F1F7E9"/>
                </a:solidFill>
                <a:latin typeface="Arial"/>
                <a:ea typeface="ＭＳ Ｐゴシック" charset="0"/>
                <a:cs typeface="Arial"/>
              </a:rPr>
              <a:t> </a:t>
            </a:r>
          </a:p>
        </p:txBody>
      </p:sp>
      <p:sp>
        <p:nvSpPr>
          <p:cNvPr id="178181" name="Rectangle 5"/>
          <p:cNvSpPr>
            <a:spLocks noGrp="1" noChangeArrowheads="1"/>
          </p:cNvSpPr>
          <p:nvPr>
            <p:ph type="title" idx="4294967295"/>
          </p:nvPr>
        </p:nvSpPr>
        <p:spPr>
          <a:xfrm>
            <a:off x="5562600" y="5973763"/>
            <a:ext cx="34290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en-US" sz="3200" dirty="0">
                <a:solidFill>
                  <a:schemeClr val="bg1"/>
                </a:solidFill>
                <a:effectLst/>
                <a:ea typeface="ＭＳ Ｐゴシック" pitchFamily="-112" charset="-128"/>
                <a:cs typeface="ＭＳ Ｐゴシック" pitchFamily="-112" charset="-128"/>
              </a:rPr>
              <a:t>Acts 7:22 (NIV)</a:t>
            </a:r>
          </a:p>
        </p:txBody>
      </p:sp>
    </p:spTree>
    <p:extLst>
      <p:ext uri="{BB962C8B-B14F-4D97-AF65-F5344CB8AC3E}">
        <p14:creationId xmlns:p14="http://schemas.microsoft.com/office/powerpoint/2010/main" val="304838906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0" name="Text Box 8"/>
          <p:cNvSpPr txBox="1">
            <a:spLocks noChangeArrowheads="1"/>
          </p:cNvSpPr>
          <p:nvPr/>
        </p:nvSpPr>
        <p:spPr bwMode="auto">
          <a:xfrm>
            <a:off x="76200" y="4937125"/>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23925" indent="-923925" defTabSz="914400" fontAlgn="base">
              <a:spcBef>
                <a:spcPct val="50000"/>
              </a:spcBef>
              <a:spcAft>
                <a:spcPct val="0"/>
              </a:spcAft>
              <a:defRPr/>
            </a:pPr>
            <a:r>
              <a:rPr lang="en-US" sz="4000" b="1" dirty="0">
                <a:solidFill>
                  <a:srgbClr val="F1F7E9"/>
                </a:solidFill>
                <a:latin typeface="Arial"/>
                <a:ea typeface="ＭＳ Ｐゴシック" charset="0"/>
                <a:cs typeface="Arial"/>
              </a:rPr>
              <a:t>5.  I don</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t want to get involved (4:13)</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26529653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4" name="Rectangle 6"/>
          <p:cNvSpPr>
            <a:spLocks noGrp="1" noChangeArrowheads="1"/>
          </p:cNvSpPr>
          <p:nvPr>
            <p:ph type="title" idx="4294967295"/>
          </p:nvPr>
        </p:nvSpPr>
        <p:spPr>
          <a:xfrm>
            <a:off x="-107950" y="0"/>
            <a:ext cx="9251950" cy="1754326"/>
          </a:xfrm>
          <a:noFill/>
          <a:effectLst>
            <a:outerShdw blurRad="63500" dist="38099" dir="2700000" algn="ctr" rotWithShape="0">
              <a:schemeClr val="tx1">
                <a:alpha val="74998"/>
              </a:schemeClr>
            </a:outerShdw>
          </a:effectLst>
        </p:spPr>
        <p:txBody>
          <a:bodyPr anchor="ctr">
            <a:spAutoFit/>
          </a:bodyPr>
          <a:lstStyle/>
          <a:p>
            <a:pPr eaLnBrk="1" hangingPunct="1">
              <a:spcBef>
                <a:spcPct val="50000"/>
              </a:spcBef>
              <a:defRPr/>
            </a:pPr>
            <a:r>
              <a:rPr kumimoji="0" lang="en-US" sz="3600" dirty="0">
                <a:solidFill>
                  <a:schemeClr val="bg1"/>
                </a:solidFill>
                <a:effectLst/>
                <a:latin typeface="Arial" charset="0"/>
                <a:cs typeface="Arial"/>
              </a:rPr>
              <a:t>The conversation between Moses and God ended only after Aaron</a:t>
            </a:r>
            <a:r>
              <a:rPr kumimoji="0" lang="fr-FR" sz="3600" dirty="0">
                <a:solidFill>
                  <a:schemeClr val="bg1"/>
                </a:solidFill>
                <a:effectLst/>
                <a:latin typeface="Arial" charset="0"/>
                <a:cs typeface="Arial"/>
              </a:rPr>
              <a:t>'</a:t>
            </a:r>
            <a:r>
              <a:rPr kumimoji="0" lang="en-US" sz="3600" dirty="0">
                <a:solidFill>
                  <a:schemeClr val="bg1"/>
                </a:solidFill>
                <a:effectLst/>
                <a:latin typeface="Arial" charset="0"/>
                <a:cs typeface="Arial"/>
              </a:rPr>
              <a:t>s appointment as ministry partner</a:t>
            </a:r>
            <a:endParaRPr kumimoji="0" lang="en-US" sz="4000" dirty="0">
              <a:solidFill>
                <a:schemeClr val="bg1"/>
              </a:solidFill>
              <a:effectLst/>
              <a:latin typeface="Arial" charset="0"/>
              <a:cs typeface="Arial"/>
            </a:endParaRPr>
          </a:p>
        </p:txBody>
      </p:sp>
      <p:pic>
        <p:nvPicPr>
          <p:cNvPr id="33997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1774825"/>
            <a:ext cx="9288463" cy="511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334000" y="1912938"/>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4:13-17)</a:t>
            </a:r>
          </a:p>
        </p:txBody>
      </p:sp>
    </p:spTree>
    <p:extLst>
      <p:ext uri="{BB962C8B-B14F-4D97-AF65-F5344CB8AC3E}">
        <p14:creationId xmlns:p14="http://schemas.microsoft.com/office/powerpoint/2010/main" val="1876605268"/>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0DFB1-6857-F615-EDB5-66313BCD70F7}"/>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CDEED405-E0D6-D0DA-9215-0EB894558450}"/>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Pastor George Translates</a:t>
            </a:r>
          </a:p>
        </p:txBody>
      </p:sp>
      <p:sp>
        <p:nvSpPr>
          <p:cNvPr id="5" name="TextBox 4">
            <a:extLst>
              <a:ext uri="{FF2B5EF4-FFF2-40B4-BE49-F238E27FC236}">
                <a16:creationId xmlns:a16="http://schemas.microsoft.com/office/drawing/2014/main" id="{916D2F34-92E7-3EA6-6E87-97255CDB9F9F}"/>
              </a:ext>
            </a:extLst>
          </p:cNvPr>
          <p:cNvSpPr txBox="1"/>
          <p:nvPr/>
        </p:nvSpPr>
        <p:spPr>
          <a:xfrm>
            <a:off x="-2413416" y="3807502"/>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45B7829F-F00D-DE29-48A1-1B1629061A8A}"/>
              </a:ext>
            </a:extLst>
          </p:cNvPr>
          <p:cNvPicPr>
            <a:picLocks noChangeAspect="1"/>
          </p:cNvPicPr>
          <p:nvPr/>
        </p:nvPicPr>
        <p:blipFill>
          <a:blip r:embed="rId3"/>
          <a:srcRect r="14286"/>
          <a:stretch>
            <a:fillRect/>
          </a:stretch>
        </p:blipFill>
        <p:spPr>
          <a:xfrm>
            <a:off x="0" y="857250"/>
            <a:ext cx="9144000" cy="6000750"/>
          </a:xfrm>
          <a:prstGeom prst="rect">
            <a:avLst/>
          </a:prstGeom>
        </p:spPr>
      </p:pic>
    </p:spTree>
    <p:extLst>
      <p:ext uri="{BB962C8B-B14F-4D97-AF65-F5344CB8AC3E}">
        <p14:creationId xmlns:p14="http://schemas.microsoft.com/office/powerpoint/2010/main" val="39812254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3952673" y="3819068"/>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5424305" y="2652618"/>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3479762" y="458883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4469112" y="3212640"/>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346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6154643" y="214593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961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7347223" y="327260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6246157" y="1592539"/>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4636928" y="212708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5140450" y="4384677"/>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729929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65126-65B5-BCED-B63F-66094C60175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F507D101-5A12-4306-C42C-2D6E67EC57FB}"/>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Planning Courses with Caroline</a:t>
            </a:r>
          </a:p>
        </p:txBody>
      </p:sp>
      <p:sp>
        <p:nvSpPr>
          <p:cNvPr id="5" name="TextBox 4">
            <a:extLst>
              <a:ext uri="{FF2B5EF4-FFF2-40B4-BE49-F238E27FC236}">
                <a16:creationId xmlns:a16="http://schemas.microsoft.com/office/drawing/2014/main" id="{77719355-7AB8-2F70-0542-8FF2F9DAD94F}"/>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C5E07132-41D3-7569-EF63-948C5A1D7A00}"/>
              </a:ext>
            </a:extLst>
          </p:cNvPr>
          <p:cNvPicPr>
            <a:picLocks noChangeAspect="1"/>
          </p:cNvPicPr>
          <p:nvPr/>
        </p:nvPicPr>
        <p:blipFill>
          <a:blip r:embed="rId3"/>
          <a:stretch>
            <a:fillRect/>
          </a:stretch>
        </p:blipFill>
        <p:spPr>
          <a:xfrm>
            <a:off x="-11875" y="857250"/>
            <a:ext cx="9242962" cy="5199166"/>
          </a:xfrm>
          <a:prstGeom prst="rect">
            <a:avLst/>
          </a:prstGeom>
        </p:spPr>
      </p:pic>
    </p:spTree>
    <p:extLst>
      <p:ext uri="{BB962C8B-B14F-4D97-AF65-F5344CB8AC3E}">
        <p14:creationId xmlns:p14="http://schemas.microsoft.com/office/powerpoint/2010/main" val="31681120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589431" y="2228215"/>
            <a:ext cx="355456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dirty="0">
                <a:solidFill>
                  <a:srgbClr val="F1F7E9"/>
                </a:solidFill>
                <a:latin typeface="Arial"/>
                <a:ea typeface="ＭＳ Ｐゴシック" charset="0"/>
                <a:cs typeface="Arial"/>
              </a:rPr>
              <a:t>(Exodus 3)</a:t>
            </a:r>
          </a:p>
        </p:txBody>
      </p:sp>
      <p:sp>
        <p:nvSpPr>
          <p:cNvPr id="3" name="Down Arrow 2">
            <a:extLst>
              <a:ext uri="{FF2B5EF4-FFF2-40B4-BE49-F238E27FC236}">
                <a16:creationId xmlns:a16="http://schemas.microsoft.com/office/drawing/2014/main" id="{05C556D9-FB35-0173-3957-F051006E4EA6}"/>
              </a:ext>
            </a:extLst>
          </p:cNvPr>
          <p:cNvSpPr/>
          <p:nvPr/>
        </p:nvSpPr>
        <p:spPr bwMode="auto">
          <a:xfrm>
            <a:off x="1337256" y="-69450"/>
            <a:ext cx="6664271" cy="2836190"/>
          </a:xfrm>
          <a:prstGeom prst="downArrow">
            <a:avLst>
              <a:gd name="adj1" fmla="val 56755"/>
              <a:gd name="adj2" fmla="val 47865"/>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4" name="Rectangle 6"/>
          <p:cNvSpPr>
            <a:spLocks noGrp="1" noChangeArrowheads="1"/>
          </p:cNvSpPr>
          <p:nvPr>
            <p:ph type="title" idx="4294967295"/>
          </p:nvPr>
        </p:nvSpPr>
        <p:spPr>
          <a:xfrm>
            <a:off x="2690693" y="70338"/>
            <a:ext cx="3850783" cy="156966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sz="4800" dirty="0">
                <a:effectLst/>
                <a:latin typeface="Arial" charset="0"/>
              </a:rPr>
              <a:t>God calls His servant </a:t>
            </a:r>
          </a:p>
        </p:txBody>
      </p:sp>
    </p:spTree>
    <p:extLst>
      <p:ext uri="{BB962C8B-B14F-4D97-AF65-F5344CB8AC3E}">
        <p14:creationId xmlns:p14="http://schemas.microsoft.com/office/powerpoint/2010/main" val="2338680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334000" y="11969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(Exodus 4:18-31)</a:t>
            </a:r>
          </a:p>
        </p:txBody>
      </p:sp>
      <p:sp>
        <p:nvSpPr>
          <p:cNvPr id="4" name="Down Arrow 3">
            <a:extLst>
              <a:ext uri="{FF2B5EF4-FFF2-40B4-BE49-F238E27FC236}">
                <a16:creationId xmlns:a16="http://schemas.microsoft.com/office/drawing/2014/main" id="{24A5A85D-2D35-AB9D-FA70-D7C1D06FBCCB}"/>
              </a:ext>
            </a:extLst>
          </p:cNvPr>
          <p:cNvSpPr/>
          <p:nvPr/>
        </p:nvSpPr>
        <p:spPr bwMode="auto">
          <a:xfrm flipV="1">
            <a:off x="0" y="4060381"/>
            <a:ext cx="9144000" cy="2836190"/>
          </a:xfrm>
          <a:prstGeom prst="downArrow">
            <a:avLst>
              <a:gd name="adj1" fmla="val 57385"/>
              <a:gd name="adj2" fmla="val 47369"/>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4" name="Rectangle 6"/>
          <p:cNvSpPr>
            <a:spLocks noGrp="1" noChangeArrowheads="1"/>
          </p:cNvSpPr>
          <p:nvPr>
            <p:ph type="title" idx="4294967295"/>
          </p:nvPr>
        </p:nvSpPr>
        <p:spPr>
          <a:xfrm>
            <a:off x="1828799" y="4996278"/>
            <a:ext cx="5533195" cy="1200329"/>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3600" dirty="0">
                <a:solidFill>
                  <a:schemeClr val="bg1"/>
                </a:solidFill>
                <a:effectLst/>
                <a:latin typeface="Arial" charset="0"/>
                <a:cs typeface="Arial"/>
              </a:rPr>
              <a:t>We present ourselves as God</a:t>
            </a:r>
            <a:r>
              <a:rPr kumimoji="0" lang="fr-FR" sz="3600" dirty="0">
                <a:solidFill>
                  <a:schemeClr val="bg1"/>
                </a:solidFill>
                <a:effectLst/>
                <a:latin typeface="Arial" charset="0"/>
                <a:cs typeface="Arial"/>
              </a:rPr>
              <a:t>'</a:t>
            </a:r>
            <a:r>
              <a:rPr kumimoji="0" lang="en-US" sz="3600" dirty="0">
                <a:solidFill>
                  <a:schemeClr val="bg1"/>
                </a:solidFill>
                <a:effectLst/>
                <a:latin typeface="Arial" charset="0"/>
                <a:cs typeface="Arial"/>
              </a:rPr>
              <a:t>s instrument </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3199835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81075"/>
            <a:ext cx="9240838"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24" name="Rectangle 28"/>
          <p:cNvSpPr>
            <a:spLocks noGrp="1" noChangeArrowheads="1"/>
          </p:cNvSpPr>
          <p:nvPr>
            <p:ph type="title" idx="4294967295"/>
          </p:nvPr>
        </p:nvSpPr>
        <p:spPr>
          <a:xfrm>
            <a:off x="-36512" y="0"/>
            <a:ext cx="9252520" cy="1015663"/>
          </a:xfrm>
          <a:gradFill flip="none" rotWithShape="1">
            <a:gsLst>
              <a:gs pos="0">
                <a:srgbClr val="020020"/>
              </a:gs>
              <a:gs pos="100000">
                <a:schemeClr val="tx1"/>
              </a:gs>
            </a:gsLst>
            <a:path path="circle">
              <a:fillToRect l="50000" t="50000" r="50000" b="50000"/>
            </a:path>
            <a:tileRect/>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6000" dirty="0">
                <a:solidFill>
                  <a:schemeClr val="bg1"/>
                </a:solidFill>
                <a:effectLst/>
                <a:cs typeface="Arial"/>
              </a:rPr>
              <a:t>Moses</a:t>
            </a:r>
            <a:r>
              <a:rPr kumimoji="0" lang="fr-FR" altLang="ja-JP" sz="6000" dirty="0">
                <a:solidFill>
                  <a:schemeClr val="bg1"/>
                </a:solidFill>
                <a:effectLst/>
                <a:cs typeface="Arial"/>
              </a:rPr>
              <a:t>'</a:t>
            </a:r>
            <a:r>
              <a:rPr kumimoji="0" lang="en-US" sz="6000" dirty="0">
                <a:solidFill>
                  <a:schemeClr val="bg1"/>
                </a:solidFill>
                <a:effectLst/>
                <a:cs typeface="Arial"/>
              </a:rPr>
              <a:t> Life</a:t>
            </a:r>
            <a:endParaRPr kumimoji="0" lang="en-US" sz="4000" dirty="0">
              <a:solidFill>
                <a:schemeClr val="bg1"/>
              </a:solidFill>
              <a:effectLst/>
              <a:cs typeface="Arial"/>
            </a:endParaRPr>
          </a:p>
        </p:txBody>
      </p:sp>
      <p:sp>
        <p:nvSpPr>
          <p:cNvPr id="183301" name="Line 5"/>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2" name="Line 6"/>
          <p:cNvSpPr>
            <a:spLocks noChangeShapeType="1"/>
          </p:cNvSpPr>
          <p:nvPr/>
        </p:nvSpPr>
        <p:spPr bwMode="auto">
          <a:xfrm>
            <a:off x="70104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3" name="Line 7"/>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4" name="Line 8"/>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5" name="Text Box 9"/>
          <p:cNvSpPr txBox="1">
            <a:spLocks noChangeArrowheads="1"/>
          </p:cNvSpPr>
          <p:nvPr/>
        </p:nvSpPr>
        <p:spPr bwMode="auto">
          <a:xfrm>
            <a:off x="70866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Location</a:t>
            </a:r>
          </a:p>
        </p:txBody>
      </p:sp>
      <p:sp>
        <p:nvSpPr>
          <p:cNvPr id="183306" name="Text Box 10"/>
          <p:cNvSpPr txBox="1">
            <a:spLocks noChangeArrowheads="1"/>
          </p:cNvSpPr>
          <p:nvPr/>
        </p:nvSpPr>
        <p:spPr bwMode="auto">
          <a:xfrm>
            <a:off x="7019925" y="2514600"/>
            <a:ext cx="2124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Egypt</a:t>
            </a:r>
            <a:br>
              <a:rPr lang="en-US" sz="2800" b="1" dirty="0">
                <a:solidFill>
                  <a:srgbClr val="F1F7E9"/>
                </a:solidFill>
                <a:latin typeface="Arial"/>
                <a:ea typeface="ＭＳ Ｐゴシック" charset="0"/>
                <a:cs typeface="Arial"/>
              </a:rPr>
            </a:br>
            <a:r>
              <a:rPr lang="en-US" sz="2800" b="1" dirty="0">
                <a:solidFill>
                  <a:srgbClr val="F1F7E9"/>
                </a:solidFill>
                <a:latin typeface="Arial"/>
                <a:ea typeface="ＭＳ Ｐゴシック" charset="0"/>
                <a:cs typeface="Arial"/>
              </a:rPr>
              <a:t>(Academic)</a:t>
            </a:r>
          </a:p>
        </p:txBody>
      </p:sp>
      <p:sp>
        <p:nvSpPr>
          <p:cNvPr id="183307" name="Text Box 11"/>
          <p:cNvSpPr txBox="1">
            <a:spLocks noChangeArrowheads="1"/>
          </p:cNvSpPr>
          <p:nvPr/>
        </p:nvSpPr>
        <p:spPr bwMode="auto">
          <a:xfrm>
            <a:off x="7019925" y="3733800"/>
            <a:ext cx="2124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Midian</a:t>
            </a:r>
            <a:br>
              <a:rPr lang="en-US" sz="2800" b="1" dirty="0">
                <a:solidFill>
                  <a:srgbClr val="F1F7E9"/>
                </a:solidFill>
                <a:latin typeface="Arial"/>
                <a:ea typeface="ＭＳ Ｐゴシック" charset="0"/>
                <a:cs typeface="Arial"/>
              </a:rPr>
            </a:br>
            <a:r>
              <a:rPr lang="en-US" sz="2800" b="1" dirty="0">
                <a:solidFill>
                  <a:srgbClr val="F1F7E9"/>
                </a:solidFill>
                <a:latin typeface="Arial"/>
                <a:ea typeface="ＭＳ Ｐゴシック" charset="0"/>
                <a:cs typeface="Arial"/>
              </a:rPr>
              <a:t>(Field Ed.)</a:t>
            </a:r>
          </a:p>
        </p:txBody>
      </p:sp>
      <p:sp>
        <p:nvSpPr>
          <p:cNvPr id="183308" name="Text Box 12"/>
          <p:cNvSpPr txBox="1">
            <a:spLocks noChangeArrowheads="1"/>
          </p:cNvSpPr>
          <p:nvPr/>
        </p:nvSpPr>
        <p:spPr bwMode="auto">
          <a:xfrm>
            <a:off x="6831013" y="5037138"/>
            <a:ext cx="2478087" cy="138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Midian  Egypt  Wilderness</a:t>
            </a:r>
          </a:p>
        </p:txBody>
      </p:sp>
      <p:sp>
        <p:nvSpPr>
          <p:cNvPr id="183309" name="Text Box 13"/>
          <p:cNvSpPr txBox="1">
            <a:spLocks noChangeArrowheads="1"/>
          </p:cNvSpPr>
          <p:nvPr/>
        </p:nvSpPr>
        <p:spPr bwMode="auto">
          <a:xfrm>
            <a:off x="49911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Dates</a:t>
            </a:r>
          </a:p>
        </p:txBody>
      </p:sp>
      <p:sp>
        <p:nvSpPr>
          <p:cNvPr id="183310" name="Text Box 14"/>
          <p:cNvSpPr txBox="1">
            <a:spLocks noChangeArrowheads="1"/>
          </p:cNvSpPr>
          <p:nvPr/>
        </p:nvSpPr>
        <p:spPr bwMode="auto">
          <a:xfrm>
            <a:off x="4876800" y="2514600"/>
            <a:ext cx="2057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2800" b="1" dirty="0">
                <a:solidFill>
                  <a:srgbClr val="F1F7E9"/>
                </a:solidFill>
                <a:latin typeface="Arial"/>
                <a:ea typeface="Times New Roman" pitchFamily="-112" charset="0"/>
                <a:cs typeface="Arial"/>
              </a:rPr>
              <a:t>1525-1485 BC</a:t>
            </a:r>
          </a:p>
        </p:txBody>
      </p:sp>
      <p:sp>
        <p:nvSpPr>
          <p:cNvPr id="183311" name="Text Box 15"/>
          <p:cNvSpPr txBox="1">
            <a:spLocks noChangeArrowheads="1"/>
          </p:cNvSpPr>
          <p:nvPr/>
        </p:nvSpPr>
        <p:spPr bwMode="auto">
          <a:xfrm>
            <a:off x="4800600" y="3733800"/>
            <a:ext cx="22098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2800" b="1" dirty="0">
                <a:solidFill>
                  <a:srgbClr val="F1F7E9"/>
                </a:solidFill>
                <a:latin typeface="Arial"/>
                <a:ea typeface="Times New Roman" pitchFamily="-112" charset="0"/>
                <a:cs typeface="Arial"/>
              </a:rPr>
              <a:t>1485-1445 BC</a:t>
            </a:r>
          </a:p>
        </p:txBody>
      </p:sp>
      <p:sp>
        <p:nvSpPr>
          <p:cNvPr id="183312" name="Text Box 16"/>
          <p:cNvSpPr txBox="1">
            <a:spLocks noChangeArrowheads="1"/>
          </p:cNvSpPr>
          <p:nvPr/>
        </p:nvSpPr>
        <p:spPr bwMode="auto">
          <a:xfrm>
            <a:off x="4876800" y="5037138"/>
            <a:ext cx="20574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Times New Roman" pitchFamily="-112" charset="0"/>
                <a:cs typeface="Arial"/>
              </a:rPr>
              <a:t>1445-1405 BC</a:t>
            </a:r>
          </a:p>
        </p:txBody>
      </p:sp>
      <p:sp>
        <p:nvSpPr>
          <p:cNvPr id="183313" name="Text Box 17"/>
          <p:cNvSpPr txBox="1">
            <a:spLocks noChangeArrowheads="1"/>
          </p:cNvSpPr>
          <p:nvPr/>
        </p:nvSpPr>
        <p:spPr bwMode="auto">
          <a:xfrm>
            <a:off x="2362200" y="1828800"/>
            <a:ext cx="2133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Reference</a:t>
            </a:r>
          </a:p>
        </p:txBody>
      </p:sp>
      <p:sp>
        <p:nvSpPr>
          <p:cNvPr id="183314" name="Text Box 18"/>
          <p:cNvSpPr txBox="1">
            <a:spLocks noChangeArrowheads="1"/>
          </p:cNvSpPr>
          <p:nvPr/>
        </p:nvSpPr>
        <p:spPr bwMode="auto">
          <a:xfrm>
            <a:off x="2209800" y="2514600"/>
            <a:ext cx="2286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2:1-10</a:t>
            </a:r>
          </a:p>
        </p:txBody>
      </p:sp>
      <p:sp>
        <p:nvSpPr>
          <p:cNvPr id="183315" name="Text Box 19"/>
          <p:cNvSpPr txBox="1">
            <a:spLocks noChangeArrowheads="1"/>
          </p:cNvSpPr>
          <p:nvPr/>
        </p:nvSpPr>
        <p:spPr bwMode="auto">
          <a:xfrm>
            <a:off x="2362200" y="37338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2:11-25</a:t>
            </a:r>
          </a:p>
        </p:txBody>
      </p:sp>
      <p:sp>
        <p:nvSpPr>
          <p:cNvPr id="183316" name="Text Box 20"/>
          <p:cNvSpPr txBox="1">
            <a:spLocks noChangeArrowheads="1"/>
          </p:cNvSpPr>
          <p:nvPr/>
        </p:nvSpPr>
        <p:spPr bwMode="auto">
          <a:xfrm>
            <a:off x="2209800" y="5037138"/>
            <a:ext cx="2286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3:1–     Deut. 34:8</a:t>
            </a:r>
          </a:p>
        </p:txBody>
      </p:sp>
      <p:sp>
        <p:nvSpPr>
          <p:cNvPr id="183317" name="Text Box 21"/>
          <p:cNvSpPr txBox="1">
            <a:spLocks noChangeArrowheads="1"/>
          </p:cNvSpPr>
          <p:nvPr/>
        </p:nvSpPr>
        <p:spPr bwMode="auto">
          <a:xfrm>
            <a:off x="1524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Period</a:t>
            </a:r>
          </a:p>
        </p:txBody>
      </p:sp>
      <p:sp>
        <p:nvSpPr>
          <p:cNvPr id="183318" name="Text Box 22"/>
          <p:cNvSpPr txBox="1">
            <a:spLocks noChangeArrowheads="1"/>
          </p:cNvSpPr>
          <p:nvPr/>
        </p:nvSpPr>
        <p:spPr bwMode="auto">
          <a:xfrm>
            <a:off x="152400" y="2514600"/>
            <a:ext cx="2057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Prince</a:t>
            </a:r>
          </a:p>
        </p:txBody>
      </p:sp>
      <p:sp>
        <p:nvSpPr>
          <p:cNvPr id="183319" name="Text Box 23"/>
          <p:cNvSpPr txBox="1">
            <a:spLocks noChangeArrowheads="1"/>
          </p:cNvSpPr>
          <p:nvPr/>
        </p:nvSpPr>
        <p:spPr bwMode="auto">
          <a:xfrm>
            <a:off x="190500" y="3733800"/>
            <a:ext cx="19812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Shepherd</a:t>
            </a:r>
          </a:p>
        </p:txBody>
      </p:sp>
      <p:sp>
        <p:nvSpPr>
          <p:cNvPr id="183320" name="Text Box 24"/>
          <p:cNvSpPr txBox="1">
            <a:spLocks noChangeArrowheads="1"/>
          </p:cNvSpPr>
          <p:nvPr/>
        </p:nvSpPr>
        <p:spPr bwMode="auto">
          <a:xfrm>
            <a:off x="266700" y="5037138"/>
            <a:ext cx="18288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Leader</a:t>
            </a:r>
          </a:p>
        </p:txBody>
      </p:sp>
      <p:sp>
        <p:nvSpPr>
          <p:cNvPr id="183321" name="Line 25"/>
          <p:cNvSpPr>
            <a:spLocks noChangeShapeType="1"/>
          </p:cNvSpPr>
          <p:nvPr/>
        </p:nvSpPr>
        <p:spPr bwMode="auto">
          <a:xfrm>
            <a:off x="45720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22" name="Line 26"/>
          <p:cNvSpPr>
            <a:spLocks noChangeShapeType="1"/>
          </p:cNvSpPr>
          <p:nvPr/>
        </p:nvSpPr>
        <p:spPr bwMode="auto">
          <a:xfrm>
            <a:off x="21336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2" name="Text Box 27">
            <a:extLst>
              <a:ext uri="{FF2B5EF4-FFF2-40B4-BE49-F238E27FC236}">
                <a16:creationId xmlns:a16="http://schemas.microsoft.com/office/drawing/2014/main" id="{139196B4-3736-CDAF-3131-472170A3E5C2}"/>
              </a:ext>
            </a:extLst>
          </p:cNvPr>
          <p:cNvSpPr txBox="1">
            <a:spLocks noChangeArrowheads="1"/>
          </p:cNvSpPr>
          <p:nvPr/>
        </p:nvSpPr>
        <p:spPr bwMode="auto">
          <a:xfrm>
            <a:off x="8305800" y="150813"/>
            <a:ext cx="752475"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94920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18"/>
                                        </p:tgtEl>
                                        <p:attrNameLst>
                                          <p:attrName>style.visibility</p:attrName>
                                        </p:attrNameLst>
                                      </p:cBhvr>
                                      <p:to>
                                        <p:strVal val="visible"/>
                                      </p:to>
                                    </p:set>
                                    <p:animEffect transition="in" filter="dissolve">
                                      <p:cBhvr>
                                        <p:cTn id="7" dur="500"/>
                                        <p:tgtEl>
                                          <p:spTgt spid="1833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83314"/>
                                        </p:tgtEl>
                                        <p:attrNameLst>
                                          <p:attrName>style.visibility</p:attrName>
                                        </p:attrNameLst>
                                      </p:cBhvr>
                                      <p:to>
                                        <p:strVal val="visible"/>
                                      </p:to>
                                    </p:set>
                                    <p:animEffect transition="in" filter="dissolve">
                                      <p:cBhvr>
                                        <p:cTn id="11" dur="500"/>
                                        <p:tgtEl>
                                          <p:spTgt spid="183314"/>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83310"/>
                                        </p:tgtEl>
                                        <p:attrNameLst>
                                          <p:attrName>style.visibility</p:attrName>
                                        </p:attrNameLst>
                                      </p:cBhvr>
                                      <p:to>
                                        <p:strVal val="visible"/>
                                      </p:to>
                                    </p:set>
                                    <p:animEffect transition="in" filter="dissolve">
                                      <p:cBhvr>
                                        <p:cTn id="15" dur="500"/>
                                        <p:tgtEl>
                                          <p:spTgt spid="183310"/>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83306"/>
                                        </p:tgtEl>
                                        <p:attrNameLst>
                                          <p:attrName>style.visibility</p:attrName>
                                        </p:attrNameLst>
                                      </p:cBhvr>
                                      <p:to>
                                        <p:strVal val="visible"/>
                                      </p:to>
                                    </p:set>
                                    <p:animEffect transition="in" filter="dissolve">
                                      <p:cBhvr>
                                        <p:cTn id="19" dur="500"/>
                                        <p:tgtEl>
                                          <p:spTgt spid="183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3319"/>
                                        </p:tgtEl>
                                        <p:attrNameLst>
                                          <p:attrName>style.visibility</p:attrName>
                                        </p:attrNameLst>
                                      </p:cBhvr>
                                      <p:to>
                                        <p:strVal val="visible"/>
                                      </p:to>
                                    </p:set>
                                    <p:animEffect transition="in" filter="dissolve">
                                      <p:cBhvr>
                                        <p:cTn id="24" dur="500"/>
                                        <p:tgtEl>
                                          <p:spTgt spid="183319"/>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83315"/>
                                        </p:tgtEl>
                                        <p:attrNameLst>
                                          <p:attrName>style.visibility</p:attrName>
                                        </p:attrNameLst>
                                      </p:cBhvr>
                                      <p:to>
                                        <p:strVal val="visible"/>
                                      </p:to>
                                    </p:set>
                                    <p:animEffect transition="in" filter="dissolve">
                                      <p:cBhvr>
                                        <p:cTn id="28" dur="500"/>
                                        <p:tgtEl>
                                          <p:spTgt spid="183315"/>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83311"/>
                                        </p:tgtEl>
                                        <p:attrNameLst>
                                          <p:attrName>style.visibility</p:attrName>
                                        </p:attrNameLst>
                                      </p:cBhvr>
                                      <p:to>
                                        <p:strVal val="visible"/>
                                      </p:to>
                                    </p:set>
                                    <p:animEffect transition="in" filter="dissolve">
                                      <p:cBhvr>
                                        <p:cTn id="32" dur="500"/>
                                        <p:tgtEl>
                                          <p:spTgt spid="183311"/>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83307"/>
                                        </p:tgtEl>
                                        <p:attrNameLst>
                                          <p:attrName>style.visibility</p:attrName>
                                        </p:attrNameLst>
                                      </p:cBhvr>
                                      <p:to>
                                        <p:strVal val="visible"/>
                                      </p:to>
                                    </p:set>
                                    <p:animEffect transition="in" filter="dissolve">
                                      <p:cBhvr>
                                        <p:cTn id="36" dur="500"/>
                                        <p:tgtEl>
                                          <p:spTgt spid="1833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3320"/>
                                        </p:tgtEl>
                                        <p:attrNameLst>
                                          <p:attrName>style.visibility</p:attrName>
                                        </p:attrNameLst>
                                      </p:cBhvr>
                                      <p:to>
                                        <p:strVal val="visible"/>
                                      </p:to>
                                    </p:set>
                                    <p:animEffect transition="in" filter="dissolve">
                                      <p:cBhvr>
                                        <p:cTn id="41" dur="500"/>
                                        <p:tgtEl>
                                          <p:spTgt spid="183320"/>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83316"/>
                                        </p:tgtEl>
                                        <p:attrNameLst>
                                          <p:attrName>style.visibility</p:attrName>
                                        </p:attrNameLst>
                                      </p:cBhvr>
                                      <p:to>
                                        <p:strVal val="visible"/>
                                      </p:to>
                                    </p:set>
                                    <p:animEffect transition="in" filter="dissolve">
                                      <p:cBhvr>
                                        <p:cTn id="45" dur="500"/>
                                        <p:tgtEl>
                                          <p:spTgt spid="183316"/>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83312"/>
                                        </p:tgtEl>
                                        <p:attrNameLst>
                                          <p:attrName>style.visibility</p:attrName>
                                        </p:attrNameLst>
                                      </p:cBhvr>
                                      <p:to>
                                        <p:strVal val="visible"/>
                                      </p:to>
                                    </p:set>
                                    <p:animEffect transition="in" filter="dissolve">
                                      <p:cBhvr>
                                        <p:cTn id="49" dur="500"/>
                                        <p:tgtEl>
                                          <p:spTgt spid="183312"/>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83308"/>
                                        </p:tgtEl>
                                        <p:attrNameLst>
                                          <p:attrName>style.visibility</p:attrName>
                                        </p:attrNameLst>
                                      </p:cBhvr>
                                      <p:to>
                                        <p:strVal val="visible"/>
                                      </p:to>
                                    </p:set>
                                    <p:animEffect transition="in" filter="dissolve">
                                      <p:cBhvr>
                                        <p:cTn id="53" dur="5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autoUpdateAnimBg="0"/>
      <p:bldP spid="183307" grpId="0" autoUpdateAnimBg="0"/>
      <p:bldP spid="183308" grpId="0" autoUpdateAnimBg="0"/>
      <p:bldP spid="183310" grpId="0" autoUpdateAnimBg="0"/>
      <p:bldP spid="183311" grpId="0" autoUpdateAnimBg="0"/>
      <p:bldP spid="183312" grpId="0" autoUpdateAnimBg="0"/>
      <p:bldP spid="183314" grpId="0" autoUpdateAnimBg="0"/>
      <p:bldP spid="183315" grpId="0" autoUpdateAnimBg="0"/>
      <p:bldP spid="183316" grpId="0" autoUpdateAnimBg="0"/>
      <p:bldP spid="183318" grpId="0" autoUpdateAnimBg="0"/>
      <p:bldP spid="183319" grpId="0" autoUpdateAnimBg="0"/>
      <p:bldP spid="18332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3053"/>
            <a:ext cx="7748337"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follow God’s calling?</a:t>
            </a:r>
          </a:p>
        </p:txBody>
      </p:sp>
    </p:spTree>
    <p:extLst>
      <p:ext uri="{BB962C8B-B14F-4D97-AF65-F5344CB8AC3E}">
        <p14:creationId xmlns:p14="http://schemas.microsoft.com/office/powerpoint/2010/main" val="3882621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1597025"/>
            <a:ext cx="9274176" cy="536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6"/>
          <p:cNvSpPr>
            <a:spLocks noGrp="1" noChangeArrowheads="1"/>
          </p:cNvSpPr>
          <p:nvPr>
            <p:ph type="title" idx="4294967295"/>
          </p:nvPr>
        </p:nvSpPr>
        <p:spPr>
          <a:xfrm>
            <a:off x="0" y="162229"/>
            <a:ext cx="9144000" cy="1323439"/>
          </a:xfrm>
          <a:solidFill>
            <a:srgbClr val="02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14288" lvl="2" defTabSz="457200"/>
            <a:r>
              <a:rPr lang="en-US" sz="4000" b="1" kern="1200">
                <a:solidFill>
                  <a:schemeClr val="bg1"/>
                </a:solidFill>
              </a:rPr>
              <a:t>Admit your inadequacy </a:t>
            </a:r>
            <a:br>
              <a:rPr lang="en-US" sz="4000" b="1" kern="1200">
                <a:solidFill>
                  <a:schemeClr val="bg1"/>
                </a:solidFill>
              </a:rPr>
            </a:br>
            <a:r>
              <a:rPr lang="en-US" sz="4000" b="1" kern="1200">
                <a:solidFill>
                  <a:schemeClr val="bg1"/>
                </a:solidFill>
              </a:rPr>
              <a:t>to know God’s sufficiency.</a:t>
            </a:r>
          </a:p>
        </p:txBody>
      </p:sp>
      <p:sp>
        <p:nvSpPr>
          <p:cNvPr id="2" name="Rectangle 6">
            <a:extLst>
              <a:ext uri="{FF2B5EF4-FFF2-40B4-BE49-F238E27FC236}">
                <a16:creationId xmlns:a16="http://schemas.microsoft.com/office/drawing/2014/main" id="{BA803994-3E59-62AF-00D5-AFEECCB2426A}"/>
              </a:ext>
            </a:extLst>
          </p:cNvPr>
          <p:cNvSpPr txBox="1">
            <a:spLocks noChangeArrowheads="1"/>
          </p:cNvSpPr>
          <p:nvPr/>
        </p:nvSpPr>
        <p:spPr bwMode="auto">
          <a:xfrm>
            <a:off x="211959" y="5951240"/>
            <a:ext cx="4488378" cy="707886"/>
          </a:xfrm>
          <a:prstGeom prst="rect">
            <a:avLst/>
          </a:prstGeom>
          <a:solidFill>
            <a:srgbClr val="02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eaLnBrk="1" hangingPunct="1">
              <a:spcBef>
                <a:spcPct val="50000"/>
              </a:spcBef>
            </a:pPr>
            <a:r>
              <a:rPr lang="en-US" sz="4000" kern="0" dirty="0">
                <a:latin typeface="Arial" charset="0"/>
                <a:cs typeface="Arial" charset="0"/>
              </a:rPr>
              <a:t>Main Idea</a:t>
            </a:r>
            <a:endParaRPr lang="en-US" kern="0" dirty="0">
              <a:latin typeface="Arial" charset="0"/>
              <a:cs typeface="Arial" charset="0"/>
            </a:endParaRPr>
          </a:p>
        </p:txBody>
      </p:sp>
    </p:spTree>
    <p:extLst>
      <p:ext uri="{BB962C8B-B14F-4D97-AF65-F5344CB8AC3E}">
        <p14:creationId xmlns:p14="http://schemas.microsoft.com/office/powerpoint/2010/main" val="1757893454"/>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a:extLst>
              <a:ext uri="{FF2B5EF4-FFF2-40B4-BE49-F238E27FC236}">
                <a16:creationId xmlns:a16="http://schemas.microsoft.com/office/drawing/2014/main" id="{07B3E7D2-86E0-41EE-9A93-027AC9B4EFD1}"/>
              </a:ext>
            </a:extLst>
          </p:cNvPr>
          <p:cNvSpPr/>
          <p:nvPr/>
        </p:nvSpPr>
        <p:spPr bwMode="auto">
          <a:xfrm flipV="1">
            <a:off x="1337256" y="4060381"/>
            <a:ext cx="6664271" cy="283619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Down Arrow 3">
            <a:extLst>
              <a:ext uri="{FF2B5EF4-FFF2-40B4-BE49-F238E27FC236}">
                <a16:creationId xmlns:a16="http://schemas.microsoft.com/office/drawing/2014/main" id="{A2C123F2-6E54-82CF-2202-C9DB3ED5691A}"/>
              </a:ext>
            </a:extLst>
          </p:cNvPr>
          <p:cNvSpPr/>
          <p:nvPr/>
        </p:nvSpPr>
        <p:spPr bwMode="auto">
          <a:xfrm>
            <a:off x="1337256" y="-69450"/>
            <a:ext cx="6664271" cy="283619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7748" y="4973053"/>
            <a:ext cx="9108504"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role</a:t>
            </a:r>
          </a:p>
        </p:txBody>
      </p:sp>
      <p:sp>
        <p:nvSpPr>
          <p:cNvPr id="3" name="Rectangle 2">
            <a:extLst>
              <a:ext uri="{FF2B5EF4-FFF2-40B4-BE49-F238E27FC236}">
                <a16:creationId xmlns:a16="http://schemas.microsoft.com/office/drawing/2014/main" id="{386F4298-4002-423D-05C4-312758CB3673}"/>
              </a:ext>
            </a:extLst>
          </p:cNvPr>
          <p:cNvSpPr txBox="1">
            <a:spLocks noChangeArrowheads="1"/>
          </p:cNvSpPr>
          <p:nvPr/>
        </p:nvSpPr>
        <p:spPr bwMode="auto">
          <a:xfrm>
            <a:off x="17748" y="332656"/>
            <a:ext cx="9108504" cy="1692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God's role</a:t>
            </a:r>
          </a:p>
        </p:txBody>
      </p:sp>
    </p:spTree>
    <p:extLst>
      <p:ext uri="{BB962C8B-B14F-4D97-AF65-F5344CB8AC3E}">
        <p14:creationId xmlns:p14="http://schemas.microsoft.com/office/powerpoint/2010/main" val="153302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00098"/>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00098"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589431" y="2228215"/>
            <a:ext cx="355456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dirty="0">
                <a:solidFill>
                  <a:srgbClr val="F1F7E9"/>
                </a:solidFill>
                <a:latin typeface="Arial"/>
                <a:ea typeface="ＭＳ Ｐゴシック" charset="0"/>
                <a:cs typeface="Arial"/>
              </a:rPr>
              <a:t>(Exodus 3)</a:t>
            </a:r>
          </a:p>
        </p:txBody>
      </p:sp>
      <p:sp>
        <p:nvSpPr>
          <p:cNvPr id="3" name="Down Arrow 2">
            <a:extLst>
              <a:ext uri="{FF2B5EF4-FFF2-40B4-BE49-F238E27FC236}">
                <a16:creationId xmlns:a16="http://schemas.microsoft.com/office/drawing/2014/main" id="{05C556D9-FB35-0173-3957-F051006E4EA6}"/>
              </a:ext>
            </a:extLst>
          </p:cNvPr>
          <p:cNvSpPr/>
          <p:nvPr/>
        </p:nvSpPr>
        <p:spPr bwMode="auto">
          <a:xfrm>
            <a:off x="1337256" y="-69450"/>
            <a:ext cx="6664271" cy="2836190"/>
          </a:xfrm>
          <a:prstGeom prst="downArrow">
            <a:avLst>
              <a:gd name="adj1" fmla="val 56755"/>
              <a:gd name="adj2" fmla="val 47865"/>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4" name="Rectangle 6"/>
          <p:cNvSpPr>
            <a:spLocks noGrp="1" noChangeArrowheads="1"/>
          </p:cNvSpPr>
          <p:nvPr>
            <p:ph type="title" idx="4294967295"/>
          </p:nvPr>
        </p:nvSpPr>
        <p:spPr>
          <a:xfrm>
            <a:off x="2690693" y="70338"/>
            <a:ext cx="3850783" cy="156966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sz="4800" dirty="0">
                <a:effectLst/>
                <a:latin typeface="Arial" charset="0"/>
              </a:rPr>
              <a:t>God calls His servant </a:t>
            </a:r>
          </a:p>
        </p:txBody>
      </p:sp>
    </p:spTree>
    <p:extLst>
      <p:ext uri="{BB962C8B-B14F-4D97-AF65-F5344CB8AC3E}">
        <p14:creationId xmlns:p14="http://schemas.microsoft.com/office/powerpoint/2010/main" val="939594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334000" y="11969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(Exodus 4:18-31)</a:t>
            </a:r>
          </a:p>
        </p:txBody>
      </p:sp>
      <p:sp>
        <p:nvSpPr>
          <p:cNvPr id="4" name="Down Arrow 3">
            <a:extLst>
              <a:ext uri="{FF2B5EF4-FFF2-40B4-BE49-F238E27FC236}">
                <a16:creationId xmlns:a16="http://schemas.microsoft.com/office/drawing/2014/main" id="{24A5A85D-2D35-AB9D-FA70-D7C1D06FBCCB}"/>
              </a:ext>
            </a:extLst>
          </p:cNvPr>
          <p:cNvSpPr/>
          <p:nvPr/>
        </p:nvSpPr>
        <p:spPr bwMode="auto">
          <a:xfrm flipV="1">
            <a:off x="0" y="4060381"/>
            <a:ext cx="9144000" cy="2836190"/>
          </a:xfrm>
          <a:prstGeom prst="downArrow">
            <a:avLst>
              <a:gd name="adj1" fmla="val 57385"/>
              <a:gd name="adj2" fmla="val 47369"/>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4" name="Rectangle 6"/>
          <p:cNvSpPr>
            <a:spLocks noGrp="1" noChangeArrowheads="1"/>
          </p:cNvSpPr>
          <p:nvPr>
            <p:ph type="title" idx="4294967295"/>
          </p:nvPr>
        </p:nvSpPr>
        <p:spPr>
          <a:xfrm>
            <a:off x="1828799" y="4996278"/>
            <a:ext cx="5533195" cy="1200329"/>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3600" dirty="0">
                <a:solidFill>
                  <a:schemeClr val="bg1"/>
                </a:solidFill>
                <a:effectLst/>
                <a:latin typeface="Arial" charset="0"/>
                <a:cs typeface="Arial"/>
              </a:rPr>
              <a:t>We present ourselves as God</a:t>
            </a:r>
            <a:r>
              <a:rPr kumimoji="0" lang="fr-FR" sz="3600" dirty="0">
                <a:solidFill>
                  <a:schemeClr val="bg1"/>
                </a:solidFill>
                <a:effectLst/>
                <a:latin typeface="Arial" charset="0"/>
                <a:cs typeface="Arial"/>
              </a:rPr>
              <a:t>'</a:t>
            </a:r>
            <a:r>
              <a:rPr kumimoji="0" lang="en-US" sz="3600" dirty="0">
                <a:solidFill>
                  <a:schemeClr val="bg1"/>
                </a:solidFill>
                <a:effectLst/>
                <a:latin typeface="Arial" charset="0"/>
                <a:cs typeface="Arial"/>
              </a:rPr>
              <a:t>s instrument </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292795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9144000" cy="829727"/>
          </a:xfrm>
          <a:gradFill>
            <a:gsLst>
              <a:gs pos="0">
                <a:schemeClr val="tx1"/>
              </a:gs>
              <a:gs pos="100000">
                <a:schemeClr val="accent2">
                  <a:lumMod val="75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God's Sufficiency Over My Inadequacy </a:t>
            </a:r>
          </a:p>
        </p:txBody>
      </p:sp>
      <p:sp>
        <p:nvSpPr>
          <p:cNvPr id="2" name="Rectangle 2">
            <a:extLst>
              <a:ext uri="{FF2B5EF4-FFF2-40B4-BE49-F238E27FC236}">
                <a16:creationId xmlns:a16="http://schemas.microsoft.com/office/drawing/2014/main" id="{8C045B2F-2A0E-52CC-201B-42DEDF438A71}"/>
              </a:ext>
            </a:extLst>
          </p:cNvPr>
          <p:cNvSpPr txBox="1">
            <a:spLocks noChangeArrowheads="1"/>
          </p:cNvSpPr>
          <p:nvPr/>
        </p:nvSpPr>
        <p:spPr bwMode="auto">
          <a:xfrm>
            <a:off x="0" y="855448"/>
            <a:ext cx="9144000" cy="6002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High school witness</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High school Bible teacher</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Music evangelist in the Philippines</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Student at Dallas Seminary</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Pastor during seminary</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Professor at Singapore Bible College</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School planter in Singapore</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Church planter in Singapore</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Professor at JETS</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Academic Dean at JETS</a:t>
            </a:r>
          </a:p>
        </p:txBody>
      </p:sp>
    </p:spTree>
    <p:extLst>
      <p:ext uri="{BB962C8B-B14F-4D97-AF65-F5344CB8AC3E}">
        <p14:creationId xmlns:p14="http://schemas.microsoft.com/office/powerpoint/2010/main" val="34337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rk 5:21-43 Jesus' Lessons On Faith — Things Of The Sort, 59% OFF">
            <a:extLst>
              <a:ext uri="{FF2B5EF4-FFF2-40B4-BE49-F238E27FC236}">
                <a16:creationId xmlns:a16="http://schemas.microsoft.com/office/drawing/2014/main" id="{3DA5AEA1-8B9A-0461-077D-8E25C3BD28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279132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is calling believers today to obey him.</a:t>
            </a:r>
          </a:p>
        </p:txBody>
      </p:sp>
      <p:sp>
        <p:nvSpPr>
          <p:cNvPr id="3" name="Rectangle 2">
            <a:extLst>
              <a:ext uri="{FF2B5EF4-FFF2-40B4-BE49-F238E27FC236}">
                <a16:creationId xmlns:a16="http://schemas.microsoft.com/office/drawing/2014/main" id="{AF5F9688-4562-DAD4-BAD4-2CE0A963E986}"/>
              </a:ext>
            </a:extLst>
          </p:cNvPr>
          <p:cNvSpPr txBox="1">
            <a:spLocks noChangeArrowheads="1"/>
          </p:cNvSpPr>
          <p:nvPr/>
        </p:nvSpPr>
        <p:spPr bwMode="auto">
          <a:xfrm>
            <a:off x="35496" y="4077072"/>
            <a:ext cx="9144000" cy="27913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Do you want to follow God’s calling for your life?</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E32-9044-CC20-0F81-E8BEC6952F9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156BB391-321A-43EE-BE77-E27A0E73845B}"/>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67394655-CB21-8C21-40C3-B7568E1F870C}"/>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4E2044CE-870E-8D98-ABC4-DFC1EA6AF283}"/>
              </a:ext>
            </a:extLst>
          </p:cNvPr>
          <p:cNvPicPr>
            <a:picLocks noChangeAspect="1"/>
          </p:cNvPicPr>
          <p:nvPr/>
        </p:nvPicPr>
        <p:blipFill>
          <a:blip r:embed="rId3"/>
          <a:stretch>
            <a:fillRect/>
          </a:stretch>
        </p:blipFill>
        <p:spPr>
          <a:xfrm>
            <a:off x="0" y="857250"/>
            <a:ext cx="9242962" cy="5199166"/>
          </a:xfrm>
          <a:prstGeom prst="rect">
            <a:avLst/>
          </a:prstGeom>
        </p:spPr>
      </p:pic>
    </p:spTree>
    <p:extLst>
      <p:ext uri="{BB962C8B-B14F-4D97-AF65-F5344CB8AC3E}">
        <p14:creationId xmlns:p14="http://schemas.microsoft.com/office/powerpoint/2010/main" val="32223290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8CC2-8F59-66C9-A64B-3AD2010FAC1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463973C-3D01-711D-2ECE-B193E859E83C}"/>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8250C3B8-8102-A77D-49A7-28E67649F31D}"/>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F11023CF-82D9-F2C6-DA55-268DE44CF829}"/>
              </a:ext>
            </a:extLst>
          </p:cNvPr>
          <p:cNvPicPr>
            <a:picLocks noChangeAspect="1"/>
          </p:cNvPicPr>
          <p:nvPr/>
        </p:nvPicPr>
        <p:blipFill>
          <a:blip r:embed="rId3"/>
          <a:stretch>
            <a:fillRect/>
          </a:stretch>
        </p:blipFill>
        <p:spPr>
          <a:xfrm>
            <a:off x="0" y="857250"/>
            <a:ext cx="11269684" cy="6339197"/>
          </a:xfrm>
          <a:prstGeom prst="rect">
            <a:avLst/>
          </a:prstGeom>
        </p:spPr>
      </p:pic>
    </p:spTree>
    <p:extLst>
      <p:ext uri="{BB962C8B-B14F-4D97-AF65-F5344CB8AC3E}">
        <p14:creationId xmlns:p14="http://schemas.microsoft.com/office/powerpoint/2010/main" val="28153048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6AD0-BCE7-DFD1-5843-A530ED7031F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0AE6D17-E533-1B3E-4C00-2FCCA6551646}"/>
              </a:ext>
            </a:extLst>
          </p:cNvPr>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62417488-B249-3DBE-C584-16137C6D9A5B}"/>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C7F6741B-5274-EEB1-35F3-DF88CE998E63}"/>
              </a:ext>
            </a:extLst>
          </p:cNvPr>
          <p:cNvPicPr>
            <a:picLocks noChangeAspect="1"/>
          </p:cNvPicPr>
          <p:nvPr/>
        </p:nvPicPr>
        <p:blipFill>
          <a:blip r:embed="rId3"/>
          <a:stretch>
            <a:fillRect/>
          </a:stretch>
        </p:blipFill>
        <p:spPr>
          <a:xfrm>
            <a:off x="0" y="857250"/>
            <a:ext cx="10668000" cy="6000750"/>
          </a:xfrm>
          <a:prstGeom prst="rect">
            <a:avLst/>
          </a:prstGeom>
        </p:spPr>
      </p:pic>
    </p:spTree>
    <p:extLst>
      <p:ext uri="{BB962C8B-B14F-4D97-AF65-F5344CB8AC3E}">
        <p14:creationId xmlns:p14="http://schemas.microsoft.com/office/powerpoint/2010/main" val="386555579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74DA-ABB2-F96E-BD19-E26AD42924BD}"/>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8ADB3FDF-267C-3D4F-3AD0-EAB4DE4A2532}"/>
              </a:ext>
            </a:extLst>
          </p:cNvPr>
          <p:cNvSpPr>
            <a:spLocks noGrp="1" noChangeArrowheads="1"/>
          </p:cNvSpPr>
          <p:nvPr>
            <p:ph type="ctrTitle"/>
          </p:nvPr>
        </p:nvSpPr>
        <p:spPr>
          <a:xfrm>
            <a:off x="-83127" y="-1229315"/>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4" name="Picture 3">
            <a:extLst>
              <a:ext uri="{FF2B5EF4-FFF2-40B4-BE49-F238E27FC236}">
                <a16:creationId xmlns:a16="http://schemas.microsoft.com/office/drawing/2014/main" id="{31D4AEB7-89D1-9EF6-6867-A558609DC044}"/>
              </a:ext>
            </a:extLst>
          </p:cNvPr>
          <p:cNvPicPr>
            <a:picLocks noChangeAspect="1"/>
          </p:cNvPicPr>
          <p:nvPr/>
        </p:nvPicPr>
        <p:blipFill>
          <a:blip r:embed="rId3"/>
          <a:stretch>
            <a:fillRect/>
          </a:stretch>
        </p:blipFill>
        <p:spPr>
          <a:xfrm>
            <a:off x="1821443" y="0"/>
            <a:ext cx="5501113" cy="6858000"/>
          </a:xfrm>
          <a:prstGeom prst="rect">
            <a:avLst/>
          </a:prstGeom>
        </p:spPr>
      </p:pic>
    </p:spTree>
    <p:extLst>
      <p:ext uri="{BB962C8B-B14F-4D97-AF65-F5344CB8AC3E}">
        <p14:creationId xmlns:p14="http://schemas.microsoft.com/office/powerpoint/2010/main" val="11619655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 It Wrong To Be Motivated To Obey God Because We Know He Will ...">
            <a:extLst>
              <a:ext uri="{FF2B5EF4-FFF2-40B4-BE49-F238E27FC236}">
                <a16:creationId xmlns:a16="http://schemas.microsoft.com/office/drawing/2014/main" id="{592EAB0D-8049-09FF-5118-7487FBA54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4431"/>
            <a:ext cx="9144000" cy="576356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5521"/>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is God calling you?</a:t>
            </a:r>
          </a:p>
        </p:txBody>
      </p:sp>
      <p:sp>
        <p:nvSpPr>
          <p:cNvPr id="2" name="Rectangle 2">
            <a:extLst>
              <a:ext uri="{FF2B5EF4-FFF2-40B4-BE49-F238E27FC236}">
                <a16:creationId xmlns:a16="http://schemas.microsoft.com/office/drawing/2014/main" id="{7EC131F6-43AE-6167-9FB0-8558AE2C3D4B}"/>
              </a:ext>
            </a:extLst>
          </p:cNvPr>
          <p:cNvSpPr txBox="1">
            <a:spLocks noChangeArrowheads="1"/>
          </p:cNvSpPr>
          <p:nvPr/>
        </p:nvSpPr>
        <p:spPr bwMode="auto">
          <a:xfrm>
            <a:off x="35496" y="1916832"/>
            <a:ext cx="9144000" cy="42112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228600">
                    <a:schemeClr val="accent4">
                      <a:satMod val="175000"/>
                      <a:alpha val="84000"/>
                    </a:schemeClr>
                  </a:glow>
                </a:effectLst>
                <a:latin typeface="Arial" charset="0"/>
                <a:ea typeface="ＭＳ Ｐゴシック" charset="0"/>
                <a:cs typeface="ＭＳ Ｐゴシック" charset="0"/>
              </a:rPr>
              <a:t>What is he telling you to do that shows your inadequacy and his sufficiency?</a:t>
            </a:r>
          </a:p>
          <a:p>
            <a:pPr defTabSz="914400">
              <a:defRPr/>
            </a:pPr>
            <a:endParaRPr lang="en-US" sz="4000" b="1" kern="0" dirty="0">
              <a:effectLst>
                <a:glow rad="228600">
                  <a:schemeClr val="accent4">
                    <a:satMod val="175000"/>
                    <a:alpha val="84000"/>
                  </a:schemeClr>
                </a:glow>
              </a:effectLst>
              <a:latin typeface="Arial" charset="0"/>
              <a:ea typeface="ＭＳ Ｐゴシック" charset="0"/>
              <a:cs typeface="ＭＳ Ｐゴシック" charset="0"/>
            </a:endParaRPr>
          </a:p>
          <a:p>
            <a:pPr defTabSz="914400">
              <a:defRPr/>
            </a:pPr>
            <a:r>
              <a:rPr lang="en-US" sz="4000" b="1" kern="0" dirty="0">
                <a:effectLst>
                  <a:glow rad="228600">
                    <a:schemeClr val="accent4">
                      <a:satMod val="175000"/>
                      <a:alpha val="84000"/>
                    </a:schemeClr>
                  </a:glow>
                </a:effectLst>
                <a:latin typeface="Arial" charset="0"/>
                <a:ea typeface="ＭＳ Ｐゴシック" charset="0"/>
                <a:cs typeface="ＭＳ Ｐゴシック" charset="0"/>
              </a:rPr>
              <a:t>Will you tell him YES?</a:t>
            </a:r>
          </a:p>
        </p:txBody>
      </p:sp>
    </p:spTree>
    <p:extLst>
      <p:ext uri="{BB962C8B-B14F-4D97-AF65-F5344CB8AC3E}">
        <p14:creationId xmlns:p14="http://schemas.microsoft.com/office/powerpoint/2010/main" val="1915224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0" name="Text Box 8"/>
          <p:cNvSpPr txBox="1">
            <a:spLocks noChangeArrowheads="1"/>
          </p:cNvSpPr>
          <p:nvPr/>
        </p:nvSpPr>
        <p:spPr bwMode="auto">
          <a:xfrm>
            <a:off x="76200" y="4937125"/>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23925" indent="-923925" defTabSz="914400" fontAlgn="base">
              <a:spcBef>
                <a:spcPct val="50000"/>
              </a:spcBef>
              <a:spcAft>
                <a:spcPct val="0"/>
              </a:spcAft>
              <a:defRPr/>
            </a:pPr>
            <a:r>
              <a:rPr lang="en-US" sz="4000" b="1" dirty="0">
                <a:solidFill>
                  <a:srgbClr val="F1F7E9"/>
                </a:solidFill>
                <a:latin typeface="Arial"/>
                <a:ea typeface="ＭＳ Ｐゴシック" charset="0"/>
                <a:cs typeface="Arial"/>
              </a:rPr>
              <a:t>5.  I don</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t want to get involved (4:13)</a:t>
            </a: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155402818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823584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238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3053"/>
            <a:ext cx="7748337"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follow God’s calling?</a:t>
            </a:r>
          </a:p>
        </p:txBody>
      </p:sp>
    </p:spTree>
    <p:extLst>
      <p:ext uri="{BB962C8B-B14F-4D97-AF65-F5344CB8AC3E}">
        <p14:creationId xmlns:p14="http://schemas.microsoft.com/office/powerpoint/2010/main" val="392854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Exodus 3–4</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5452393"/>
      </p:ext>
    </p:extLst>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Exodus 1</a:t>
            </a:r>
          </a:p>
        </p:txBody>
      </p:sp>
    </p:spTree>
    <p:extLst>
      <p:ext uri="{BB962C8B-B14F-4D97-AF65-F5344CB8AC3E}">
        <p14:creationId xmlns:p14="http://schemas.microsoft.com/office/powerpoint/2010/main" val="378680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45091"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08" charset="0"/>
              <a:ea typeface="ＭＳ Ｐゴシック" charset="0"/>
              <a:cs typeface="ＭＳ Ｐゴシック" charset="0"/>
            </a:endParaRPr>
          </a:p>
        </p:txBody>
      </p:sp>
      <p:sp>
        <p:nvSpPr>
          <p:cNvPr id="30617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45093" name="Rectangle 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306181"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24-25</a:t>
            </a:r>
          </a:p>
        </p:txBody>
      </p:sp>
      <p:pic>
        <p:nvPicPr>
          <p:cNvPr id="345095" name="Picture 7"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6183" name="Freeform 8"/>
          <p:cNvSpPr>
            <a:spLocks/>
          </p:cNvSpPr>
          <p:nvPr/>
        </p:nvSpPr>
        <p:spPr bwMode="auto">
          <a:xfrm>
            <a:off x="8570913"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84" name="Rectangle 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5" name="Freeform 10"/>
          <p:cNvSpPr>
            <a:spLocks/>
          </p:cNvSpPr>
          <p:nvPr/>
        </p:nvSpPr>
        <p:spPr bwMode="auto">
          <a:xfrm>
            <a:off x="8566150"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86"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7"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8" name="Rectangle 1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9"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90" name="Line 1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91" name="Line 1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92"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JOSEPH</a:t>
            </a:r>
          </a:p>
        </p:txBody>
      </p:sp>
      <p:sp>
        <p:nvSpPr>
          <p:cNvPr id="345106" name="Rectangle 18"/>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5108" name="Rectangle 20"/>
          <p:cNvSpPr>
            <a:spLocks noGrp="1" noChangeArrowheads="1"/>
          </p:cNvSpPr>
          <p:nvPr>
            <p:ph type="title" idx="4294967295"/>
          </p:nvPr>
        </p:nvSpPr>
        <p:spPr bwMode="auto">
          <a:xfrm>
            <a:off x="1676400" y="5562600"/>
            <a:ext cx="5791200" cy="514350"/>
          </a:xfrm>
          <a:prstGeom prst="rect">
            <a:avLst/>
          </a:prstGeom>
          <a:ln w="12700">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2400" b="1">
                <a:solidFill>
                  <a:schemeClr val="accent2"/>
                </a:solidFill>
                <a:effectLst/>
                <a:latin typeface="Comic Sans MS" pitchFamily="-112" charset="0"/>
                <a:ea typeface="ＭＳ Ｐゴシック" pitchFamily="-112" charset="-128"/>
                <a:cs typeface="ＭＳ Ｐゴシック" pitchFamily="-112" charset="-128"/>
              </a:rPr>
              <a:t>The Sphinx and the Great Pyramid</a:t>
            </a:r>
          </a:p>
        </p:txBody>
      </p:sp>
    </p:spTree>
    <p:extLst>
      <p:ext uri="{BB962C8B-B14F-4D97-AF65-F5344CB8AC3E}">
        <p14:creationId xmlns:p14="http://schemas.microsoft.com/office/powerpoint/2010/main" val="3263872210"/>
      </p:ext>
    </p:extLst>
  </p:cSld>
  <p:clrMapOvr>
    <a:masterClrMapping/>
  </p:clrMapOvr>
  <p:transition>
    <p:wheel spokes="0"/>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21503</TotalTime>
  <Words>2644</Words>
  <Application>Microsoft Macintosh PowerPoint</Application>
  <PresentationFormat>On-screen Show (4:3)</PresentationFormat>
  <Paragraphs>308</Paragraphs>
  <Slides>57</Slides>
  <Notes>55</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57</vt:i4>
      </vt:variant>
    </vt:vector>
  </HeadingPairs>
  <TitlesOfParts>
    <vt:vector size="81" baseType="lpstr">
      <vt:lpstr>B VAG Rounded Bold</vt:lpstr>
      <vt:lpstr>Chicago</vt:lpstr>
      <vt:lpstr>ＭＳ Ｐゴシック</vt:lpstr>
      <vt:lpstr>Osaka</vt:lpstr>
      <vt:lpstr>Times</vt:lpstr>
      <vt:lpstr>Arial</vt:lpstr>
      <vt:lpstr>Arial Narrow</vt:lpstr>
      <vt:lpstr>Calibri</vt:lpstr>
      <vt:lpstr>Comic Sans MS</vt:lpstr>
      <vt:lpstr>Helvetica Neue</vt:lpstr>
      <vt:lpstr>Lucida Grande</vt:lpstr>
      <vt:lpstr>Monotype Sorts</vt:lpstr>
      <vt:lpstr>Times New Roman</vt:lpstr>
      <vt:lpstr>Wingdings</vt:lpstr>
      <vt:lpstr>49_Blank Presentation</vt:lpstr>
      <vt:lpstr>1_Blank Presentation</vt:lpstr>
      <vt:lpstr>untitled 3</vt:lpstr>
      <vt:lpstr>3_MEADOW</vt:lpstr>
      <vt:lpstr>3_Ripple</vt:lpstr>
      <vt:lpstr>2_Topo</vt:lpstr>
      <vt:lpstr>15_MEADOW</vt:lpstr>
      <vt:lpstr>16_MEADOW</vt:lpstr>
      <vt:lpstr>37_MEADOW</vt:lpstr>
      <vt:lpstr>50_Blank Presentation</vt:lpstr>
      <vt:lpstr>When God Calls</vt:lpstr>
      <vt:lpstr>PowerPoint Presentation</vt:lpstr>
      <vt:lpstr>God led us from Asia to MENA in 2021</vt:lpstr>
      <vt:lpstr>My Students from 11 Nations</vt:lpstr>
      <vt:lpstr>God is calling believers today to obey him.</vt:lpstr>
      <vt:lpstr>How can you follow God’s calling?</vt:lpstr>
      <vt:lpstr>Background to Exodus 3–4</vt:lpstr>
      <vt:lpstr>Slides on  Exodus 1</vt:lpstr>
      <vt:lpstr>The Sphinx and the Great Pyramid</vt:lpstr>
      <vt:lpstr>Egyptians Despised Israelites for being Shepherds</vt:lpstr>
      <vt:lpstr>Egyptians Ruthlessly Oppressed Israel</vt:lpstr>
      <vt:lpstr>"Ultimate" Power</vt:lpstr>
      <vt:lpstr>Who has greater power – Pharaoh or Yahweh?</vt:lpstr>
      <vt:lpstr>Hebrew Midwives appear before Pharaoh (Exodus 1:15-22)</vt:lpstr>
      <vt:lpstr>Slides on  Exodus 2</vt:lpstr>
      <vt:lpstr>Moses was "thrown into the Nile" (Exod. 1:22)</vt:lpstr>
      <vt:lpstr>Moses sounds like the Hebrew for draw out (2:10)</vt:lpstr>
      <vt:lpstr>Miriam (Exod. 2:4)</vt:lpstr>
      <vt:lpstr>Acts 7:20-21 (NIV)</vt:lpstr>
      <vt:lpstr>Moses Flees</vt:lpstr>
      <vt:lpstr>Location of Midian</vt:lpstr>
      <vt:lpstr>How can you follow God’s calling?</vt:lpstr>
      <vt:lpstr>Our role</vt:lpstr>
      <vt:lpstr>Slides on  Exodus 3</vt:lpstr>
      <vt:lpstr>God calls His servant </vt:lpstr>
      <vt:lpstr>The Burning Bush</vt:lpstr>
      <vt:lpstr>EXCUSES</vt:lpstr>
      <vt:lpstr>Rick is Now Academic Dean</vt:lpstr>
      <vt:lpstr>Song in Chapel</vt:lpstr>
      <vt:lpstr>Song in Chapel</vt:lpstr>
      <vt:lpstr>EXCUSES</vt:lpstr>
      <vt:lpstr>EXCUSES</vt:lpstr>
      <vt:lpstr>God Doesn't Call the Qualified  He Qualifies the Called</vt:lpstr>
      <vt:lpstr>Standards Can Differ</vt:lpstr>
      <vt:lpstr>EXCUSES</vt:lpstr>
      <vt:lpstr>Acts 7:22 (NIV)</vt:lpstr>
      <vt:lpstr>EXCUSES</vt:lpstr>
      <vt:lpstr>The conversation between Moses and God ended only after Aaron's appointment as ministry partner</vt:lpstr>
      <vt:lpstr>Pastor George Translates</vt:lpstr>
      <vt:lpstr>Planning Courses with Caroline</vt:lpstr>
      <vt:lpstr>God calls His servant </vt:lpstr>
      <vt:lpstr>We present ourselves as God's instrument </vt:lpstr>
      <vt:lpstr>Moses' Life</vt:lpstr>
      <vt:lpstr>How can you follow God’s calling?</vt:lpstr>
      <vt:lpstr>Admit your inadequacy  to know God’s sufficiency.</vt:lpstr>
      <vt:lpstr>Our role</vt:lpstr>
      <vt:lpstr>God calls His servant </vt:lpstr>
      <vt:lpstr>We present ourselves as God's instrument </vt:lpstr>
      <vt:lpstr>God's Sufficiency Over My Inadequacy </vt:lpstr>
      <vt:lpstr>Rick is Now Academic Dean</vt:lpstr>
      <vt:lpstr>Rick is Now Academic Dean</vt:lpstr>
      <vt:lpstr>Rick is Now Academic Dean</vt:lpstr>
      <vt:lpstr>Jordan Evangelical Theological Seminary (JETS)</vt:lpstr>
      <vt:lpstr>How is God calling you?</vt:lpstr>
      <vt:lpstr>EXCUSES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557</cp:revision>
  <dcterms:created xsi:type="dcterms:W3CDTF">2014-08-02T06:39:19Z</dcterms:created>
  <dcterms:modified xsi:type="dcterms:W3CDTF">2025-06-01T14:31:37Z</dcterms:modified>
</cp:coreProperties>
</file>