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ags/tag1.xml" ContentType="application/vnd.openxmlformats-officedocument.presentationml.tags+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notesSlides/notesSlide10.xml" ContentType="application/vnd.openxmlformats-officedocument.presentationml.notesSlide+xml"/>
  <Override PartName="/ppt/theme/themeOverride12.xml" ContentType="application/vnd.openxmlformats-officedocument.themeOverride+xml"/>
  <Override PartName="/ppt/notesSlides/notesSlide11.xml" ContentType="application/vnd.openxmlformats-officedocument.presentationml.notesSlide+xml"/>
  <Override PartName="/ppt/theme/themeOverride13.xml" ContentType="application/vnd.openxmlformats-officedocument.themeOverride+xml"/>
  <Override PartName="/ppt/notesSlides/notesSlide12.xml" ContentType="application/vnd.openxmlformats-officedocument.presentationml.notesSlide+xml"/>
  <Override PartName="/ppt/theme/themeOverride14.xml" ContentType="application/vnd.openxmlformats-officedocument.themeOverride+xml"/>
  <Override PartName="/ppt/notesSlides/notesSlide13.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6.xml" ContentType="application/vnd.openxmlformats-officedocument.themeOverride+xml"/>
  <Override PartName="/ppt/notesSlides/notesSlide29.xml" ContentType="application/vnd.openxmlformats-officedocument.presentationml.notesSlide+xml"/>
  <Override PartName="/ppt/theme/themeOverride27.xml" ContentType="application/vnd.openxmlformats-officedocument.themeOverride+xml"/>
  <Override PartName="/ppt/notesSlides/notesSlide30.xml" ContentType="application/vnd.openxmlformats-officedocument.presentationml.notesSlide+xml"/>
  <Override PartName="/ppt/theme/themeOverride28.xml" ContentType="application/vnd.openxmlformats-officedocument.themeOverride+xml"/>
  <Override PartName="/ppt/notesSlides/notesSlide31.xml" ContentType="application/vnd.openxmlformats-officedocument.presentationml.notesSlide+xml"/>
  <Override PartName="/ppt/theme/themeOverride29.xml" ContentType="application/vnd.openxmlformats-officedocument.themeOverride+xml"/>
  <Override PartName="/ppt/notesSlides/notesSlide32.xml" ContentType="application/vnd.openxmlformats-officedocument.presentationml.notesSlide+xml"/>
  <Override PartName="/ppt/theme/themeOverride30.xml" ContentType="application/vnd.openxmlformats-officedocument.themeOverride+xml"/>
  <Override PartName="/ppt/notesSlides/notesSlide33.xml" ContentType="application/vnd.openxmlformats-officedocument.presentationml.notesSlide+xml"/>
  <Override PartName="/ppt/theme/themeOverride31.xml" ContentType="application/vnd.openxmlformats-officedocument.themeOverride+xml"/>
  <Override PartName="/ppt/notesSlides/notesSlide34.xml" ContentType="application/vnd.openxmlformats-officedocument.presentationml.notesSlide+xml"/>
  <Override PartName="/ppt/theme/themeOverride32.xml" ContentType="application/vnd.openxmlformats-officedocument.themeOverride+xml"/>
  <Override PartName="/ppt/notesSlides/notesSlide35.xml" ContentType="application/vnd.openxmlformats-officedocument.presentationml.notesSlide+xml"/>
  <Override PartName="/ppt/theme/themeOverride3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34.xml" ContentType="application/vnd.openxmlformats-officedocument.themeOverride+xml"/>
  <Override PartName="/ppt/notesSlides/notesSlide39.xml" ContentType="application/vnd.openxmlformats-officedocument.presentationml.notesSlide+xml"/>
  <Override PartName="/ppt/theme/themeOverride35.xml" ContentType="application/vnd.openxmlformats-officedocument.themeOverride+xml"/>
  <Override PartName="/ppt/notesSlides/notesSlide40.xml" ContentType="application/vnd.openxmlformats-officedocument.presentationml.notesSlide+xml"/>
  <Override PartName="/ppt/theme/themeOverride36.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3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8.xml" ContentType="application/vnd.openxmlformats-officedocument.themeOverride+xml"/>
  <Override PartName="/ppt/notesSlides/notesSlide45.xml" ContentType="application/vnd.openxmlformats-officedocument.presentationml.notesSlide+xml"/>
  <Override PartName="/ppt/theme/themeOverride39.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40.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88" r:id="rId2"/>
    <p:sldMasterId id="2147485169" r:id="rId3"/>
  </p:sldMasterIdLst>
  <p:notesMasterIdLst>
    <p:notesMasterId r:id="rId61"/>
  </p:notesMasterIdLst>
  <p:sldIdLst>
    <p:sldId id="4666" r:id="rId4"/>
    <p:sldId id="4672" r:id="rId5"/>
    <p:sldId id="2555" r:id="rId6"/>
    <p:sldId id="3678" r:id="rId7"/>
    <p:sldId id="433" r:id="rId8"/>
    <p:sldId id="432" r:id="rId9"/>
    <p:sldId id="586" r:id="rId10"/>
    <p:sldId id="472" r:id="rId11"/>
    <p:sldId id="473" r:id="rId12"/>
    <p:sldId id="675" r:id="rId13"/>
    <p:sldId id="477" r:id="rId14"/>
    <p:sldId id="478" r:id="rId15"/>
    <p:sldId id="479" r:id="rId16"/>
    <p:sldId id="481" r:id="rId17"/>
    <p:sldId id="482" r:id="rId18"/>
    <p:sldId id="483" r:id="rId19"/>
    <p:sldId id="676" r:id="rId20"/>
    <p:sldId id="485" r:id="rId21"/>
    <p:sldId id="486" r:id="rId22"/>
    <p:sldId id="488" r:id="rId23"/>
    <p:sldId id="489" r:id="rId24"/>
    <p:sldId id="4673" r:id="rId25"/>
    <p:sldId id="4668" r:id="rId26"/>
    <p:sldId id="490" r:id="rId27"/>
    <p:sldId id="4674" r:id="rId28"/>
    <p:sldId id="492" r:id="rId29"/>
    <p:sldId id="493" r:id="rId30"/>
    <p:sldId id="5740" r:id="rId31"/>
    <p:sldId id="5742" r:id="rId32"/>
    <p:sldId id="5743" r:id="rId33"/>
    <p:sldId id="4670" r:id="rId34"/>
    <p:sldId id="4669" r:id="rId35"/>
    <p:sldId id="434" r:id="rId36"/>
    <p:sldId id="5737" r:id="rId37"/>
    <p:sldId id="4671" r:id="rId38"/>
    <p:sldId id="487" r:id="rId39"/>
    <p:sldId id="4667" r:id="rId40"/>
    <p:sldId id="496" r:id="rId41"/>
    <p:sldId id="5739" r:id="rId42"/>
    <p:sldId id="5736" r:id="rId43"/>
    <p:sldId id="5750" r:id="rId44"/>
    <p:sldId id="5752" r:id="rId45"/>
    <p:sldId id="497" r:id="rId46"/>
    <p:sldId id="5747" r:id="rId47"/>
    <p:sldId id="498" r:id="rId48"/>
    <p:sldId id="5748" r:id="rId49"/>
    <p:sldId id="5749" r:id="rId50"/>
    <p:sldId id="5751" r:id="rId51"/>
    <p:sldId id="1154" r:id="rId52"/>
    <p:sldId id="5738" r:id="rId53"/>
    <p:sldId id="5744" r:id="rId54"/>
    <p:sldId id="5741" r:id="rId55"/>
    <p:sldId id="5745" r:id="rId56"/>
    <p:sldId id="1153" r:id="rId57"/>
    <p:sldId id="5753" r:id="rId58"/>
    <p:sldId id="1032" r:id="rId59"/>
    <p:sldId id="34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270633E-AFC0-9140-BCC7-581FB6DE7D37}">
          <p14:sldIdLst>
            <p14:sldId id="4666"/>
            <p14:sldId id="4672"/>
            <p14:sldId id="2555"/>
            <p14:sldId id="3678"/>
            <p14:sldId id="433"/>
            <p14:sldId id="432"/>
            <p14:sldId id="586"/>
            <p14:sldId id="472"/>
            <p14:sldId id="473"/>
            <p14:sldId id="675"/>
            <p14:sldId id="477"/>
            <p14:sldId id="478"/>
            <p14:sldId id="479"/>
            <p14:sldId id="481"/>
            <p14:sldId id="482"/>
            <p14:sldId id="483"/>
            <p14:sldId id="676"/>
            <p14:sldId id="485"/>
            <p14:sldId id="486"/>
            <p14:sldId id="488"/>
            <p14:sldId id="489"/>
            <p14:sldId id="4673"/>
            <p14:sldId id="4668"/>
          </p14:sldIdLst>
        </p14:section>
        <p14:section name="Chapters" id="{F3827B83-7743-9346-8DB3-40B49F818B13}">
          <p14:sldIdLst>
            <p14:sldId id="490"/>
            <p14:sldId id="4674"/>
            <p14:sldId id="492"/>
            <p14:sldId id="493"/>
            <p14:sldId id="5740"/>
            <p14:sldId id="5742"/>
            <p14:sldId id="5743"/>
            <p14:sldId id="4670"/>
            <p14:sldId id="4669"/>
            <p14:sldId id="434"/>
            <p14:sldId id="5737"/>
            <p14:sldId id="4671"/>
            <p14:sldId id="487"/>
            <p14:sldId id="4667"/>
            <p14:sldId id="496"/>
            <p14:sldId id="5739"/>
            <p14:sldId id="5736"/>
            <p14:sldId id="5750"/>
            <p14:sldId id="5752"/>
            <p14:sldId id="497"/>
          </p14:sldIdLst>
        </p14:section>
        <p14:section name="Conclusion" id="{B52C2D64-C283-7F47-98AB-626FF4D9110F}">
          <p14:sldIdLst>
            <p14:sldId id="5747"/>
            <p14:sldId id="498"/>
            <p14:sldId id="5748"/>
            <p14:sldId id="5749"/>
            <p14:sldId id="5751"/>
            <p14:sldId id="1154"/>
            <p14:sldId id="5738"/>
            <p14:sldId id="5744"/>
            <p14:sldId id="5741"/>
            <p14:sldId id="5745"/>
            <p14:sldId id="1153"/>
            <p14:sldId id="5753"/>
            <p14:sldId id="1032"/>
            <p14:sldId id="34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4"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F1315"/>
    <a:srgbClr val="AFAEAF"/>
    <a:srgbClr val="FFFFFF"/>
    <a:srgbClr val="983225"/>
    <a:srgbClr val="B0AFB0"/>
    <a:srgbClr val="AEAEAE"/>
    <a:srgbClr val="A8A9AA"/>
    <a:srgbClr val="939395"/>
    <a:srgbClr val="C33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56" autoAdjust="0"/>
    <p:restoredTop sz="76313" autoAdjust="0"/>
  </p:normalViewPr>
  <p:slideViewPr>
    <p:cSldViewPr snapToGrid="0" snapToObjects="1">
      <p:cViewPr varScale="1">
        <p:scale>
          <a:sx n="108" d="100"/>
          <a:sy n="108" d="100"/>
        </p:scale>
        <p:origin x="208" y="472"/>
      </p:cViewPr>
      <p:guideLst>
        <p:guide orient="horz" pos="2160"/>
        <p:guide pos="3840"/>
      </p:guideLst>
    </p:cSldViewPr>
  </p:slideViewPr>
  <p:outlineViewPr>
    <p:cViewPr>
      <p:scale>
        <a:sx n="33" d="100"/>
        <a:sy n="33" d="100"/>
      </p:scale>
      <p:origin x="0" y="59840"/>
    </p:cViewPr>
  </p:outlineViewPr>
  <p:notesTextViewPr>
    <p:cViewPr>
      <p:scale>
        <a:sx n="100" d="100"/>
        <a:sy n="100" d="100"/>
      </p:scale>
      <p:origin x="0" y="0"/>
    </p:cViewPr>
  </p:notesTextViewPr>
  <p:sorterViewPr>
    <p:cViewPr varScale="1">
      <p:scale>
        <a:sx n="1" d="1"/>
        <a:sy n="1" d="1"/>
      </p:scale>
      <p:origin x="0" y="87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6/1/25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xfrm>
            <a:off x="381000" y="685800"/>
            <a:ext cx="6096000" cy="3429000"/>
          </a:xfrm>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zh-CN" dirty="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C2A45A-1CAD-074E-976A-214CEC2575A9}" type="slidenum">
              <a:rPr lang="zh-CN" altLang="en-US" sz="1200">
                <a:solidFill>
                  <a:prstClr val="black"/>
                </a:solidFill>
              </a:rPr>
              <a:pPr/>
              <a:t>11</a:t>
            </a:fld>
            <a:endParaRPr lang="en-US" altLang="zh-CN" sz="1200">
              <a:solidFill>
                <a:prstClr val="black"/>
              </a:solidFill>
            </a:endParaRPr>
          </a:p>
        </p:txBody>
      </p:sp>
      <p:sp>
        <p:nvSpPr>
          <p:cNvPr id="314370" name="Rectangle 2"/>
          <p:cNvSpPr>
            <a:spLocks noGrp="1" noRot="1" noChangeAspect="1" noChangeArrowheads="1" noTextEdit="1"/>
          </p:cNvSpPr>
          <p:nvPr>
            <p:ph type="sldImg"/>
          </p:nvPr>
        </p:nvSpPr>
        <p:spPr>
          <a:xfrm>
            <a:off x="381000" y="685800"/>
            <a:ext cx="6096000" cy="3429000"/>
          </a:xfrm>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Pharaoh was viewed as the ultimate power.</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117329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This raised the question of who had the greater power—Pharaoh or Yahweh, the Lord of the Hebrews.</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11235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Pharaoh even abused his power by commanding the Hebrew midwives to kill the baby Hebrew boys.</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1212424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So the mother of Moses “obeyed” Pharaoh’s command and gently tossed Moses into the Nile!</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140205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A1C919-FA35-4C47-A6AC-3EC1C79C781F}" type="slidenum">
              <a:rPr lang="zh-CN" altLang="en-US" sz="1200">
                <a:solidFill>
                  <a:prstClr val="black"/>
                </a:solidFill>
              </a:rPr>
              <a:pPr/>
              <a:t>17</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xfrm>
            <a:off x="381000" y="685800"/>
            <a:ext cx="6096000" cy="3429000"/>
          </a:xfrm>
          <a:ln/>
        </p:spPr>
      </p:sp>
      <p:sp>
        <p:nvSpPr>
          <p:cNvPr id="3215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But God worked amazingly so Pharaoh’s own daughter found the baby Moses.</a:t>
            </a:r>
            <a:endParaRPr lang="zh-CN" alt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God even used Miriam—the older sister of Moses—to pay the mother of Moses to nurse him!</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3070128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422A8C3-979B-7241-95A5-A31B4B83A1D5}" type="slidenum">
              <a:rPr lang="zh-CN" altLang="en-US" sz="1200">
                <a:solidFill>
                  <a:prstClr val="black"/>
                </a:solidFill>
              </a:rPr>
              <a:pPr/>
              <a:t>19</a:t>
            </a:fld>
            <a:endParaRPr lang="en-US" altLang="zh-CN" sz="1200">
              <a:solidFill>
                <a:prstClr val="black"/>
              </a:solidFill>
            </a:endParaRPr>
          </a:p>
        </p:txBody>
      </p:sp>
      <p:sp>
        <p:nvSpPr>
          <p:cNvPr id="323586" name="Rectangle 2"/>
          <p:cNvSpPr>
            <a:spLocks noGrp="1" noRot="1" noChangeAspect="1" noChangeArrowheads="1" noTextEdit="1"/>
          </p:cNvSpPr>
          <p:nvPr>
            <p:ph type="sldImg"/>
          </p:nvPr>
        </p:nvSpPr>
        <p:spPr>
          <a:xfrm>
            <a:off x="381000" y="685800"/>
            <a:ext cx="6096000" cy="3429000"/>
          </a:xfrm>
          <a:ln/>
        </p:spPr>
      </p:sp>
      <p:sp>
        <p:nvSpPr>
          <p:cNvPr id="323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Acts 7 notes that Pharaoh’s daughter raised Moses as if he were her own son!</a:t>
            </a:r>
            <a:r>
              <a:rPr lang="en-US">
                <a:effectLst/>
              </a:rPr>
              <a:t> </a:t>
            </a:r>
            <a:endParaRPr lang="zh-CN" alt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334D4A-D014-5546-B888-1D42E5BB3550}" type="slidenum">
              <a:rPr lang="zh-CN" altLang="en-US" sz="1200">
                <a:solidFill>
                  <a:prstClr val="black"/>
                </a:solidFill>
              </a:rPr>
              <a:pPr/>
              <a:t>20</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xfrm>
            <a:off x="381000" y="685800"/>
            <a:ext cx="6096000" cy="3429000"/>
          </a:xfrm>
          <a:ln/>
        </p:spPr>
      </p:sp>
      <p:sp>
        <p:nvSpPr>
          <p:cNvPr id="328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But Moses grows up and takes matters into his own hands and Pharaoh seeks to kill him, so Moses flees.</a:t>
            </a:r>
            <a:r>
              <a:rPr lang="en-US">
                <a:effectLst/>
              </a:rPr>
              <a:t> </a:t>
            </a:r>
            <a:endParaRPr lang="zh-CN" alt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9D54D2-BFAC-3C4A-B066-DC54974BE463}" type="slidenum">
              <a:rPr lang="zh-CN" altLang="en-US" sz="1200">
                <a:solidFill>
                  <a:prstClr val="black"/>
                </a:solidFill>
              </a:rPr>
              <a:pPr/>
              <a:t>21</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xfrm>
            <a:off x="381000" y="685800"/>
            <a:ext cx="6096000" cy="3429000"/>
          </a:xfrm>
          <a:ln/>
        </p:spPr>
      </p:sp>
      <p:sp>
        <p:nvSpPr>
          <p:cNvPr id="330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In Exodus 3, we find Moses far away in Midian, traveling to Mount Sinai with his sheep.</a:t>
            </a:r>
            <a:r>
              <a:rPr lang="en-US">
                <a:effectLst/>
              </a:rPr>
              <a:t> </a:t>
            </a:r>
            <a:endParaRPr lang="zh-CN" alt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xfrm>
            <a:off x="381000" y="685800"/>
            <a:ext cx="6096000" cy="3429000"/>
          </a:xfrm>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zh-CN" dirty="0">
                <a:latin typeface="Times New Roman" charset="0"/>
              </a:rPr>
              <a:t>We are all used to ignoring spam calls, but what if God calls us?</a:t>
            </a:r>
          </a:p>
        </p:txBody>
      </p:sp>
    </p:spTree>
    <p:extLst>
      <p:ext uri="{BB962C8B-B14F-4D97-AF65-F5344CB8AC3E}">
        <p14:creationId xmlns:p14="http://schemas.microsoft.com/office/powerpoint/2010/main" val="335244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 How can you follow God's calling?</a:t>
            </a:r>
          </a:p>
        </p:txBody>
      </p:sp>
    </p:spTree>
    <p:extLst>
      <p:ext uri="{BB962C8B-B14F-4D97-AF65-F5344CB8AC3E}">
        <p14:creationId xmlns:p14="http://schemas.microsoft.com/office/powerpoint/2010/main" val="655111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Today, in Exodus 3–4, we will first see God’s role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and then our role regarding God’s call on our lives.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We will summarize Exodus 3–4 in two principles relating to (1) God’s calling and (2) our response.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p:txBody>
      </p:sp>
    </p:spTree>
    <p:extLst>
      <p:ext uri="{BB962C8B-B14F-4D97-AF65-F5344CB8AC3E}">
        <p14:creationId xmlns:p14="http://schemas.microsoft.com/office/powerpoint/2010/main" val="2561058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Times New Roman" panose="02020603050405020304" pitchFamily="18" charset="0"/>
                <a:cs typeface="Arial" panose="020B0604020202020204" pitchFamily="34" charset="0"/>
              </a:rPr>
              <a:t>(How does the LORD convince us to respond to Him? It starts when…)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1504347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25</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xfrm>
            <a:off x="381000" y="685800"/>
            <a:ext cx="6096000" cy="3429000"/>
          </a:xfrm>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3065806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03A59E-F1B0-8A46-AE3E-4D23B5DD7C37}" type="slidenum">
              <a:rPr lang="zh-CN" altLang="en-US" sz="1200">
                <a:solidFill>
                  <a:prstClr val="black"/>
                </a:solidFill>
              </a:rPr>
              <a:pPr/>
              <a:t>26</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xfrm>
            <a:off x="381000" y="685800"/>
            <a:ext cx="6096000" cy="3429000"/>
          </a:xfrm>
          <a:ln/>
        </p:spPr>
      </p:sp>
      <p:sp>
        <p:nvSpPr>
          <p:cNvPr id="334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God called Moses to lead all Israel out of Egypt (3:1-10).</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27</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Moses gave excuses instead of obeying God’s call (3:11–4:17).</a:t>
            </a:r>
            <a:endParaRPr lang="en-US" sz="1800" b="0">
              <a:effectLst/>
              <a:latin typeface="Arial" panose="020B0604020202020204" pitchFamily="34" charset="0"/>
              <a:cs typeface="Times New Roman" panose="02020603050405020304" pitchFamily="18" charset="0"/>
            </a:endParaRPr>
          </a:p>
          <a:p>
            <a:pPr eaLnBrk="1" hangingPunct="1"/>
            <a:r>
              <a:rPr lang="en-US" altLang="zh-CN" b="0">
                <a:latin typeface="Times New Roman" charset="0"/>
              </a:rPr>
              <a:t>• 1. "Who am I?" </a:t>
            </a:r>
          </a:p>
          <a:p>
            <a:pPr eaLnBrk="1" hangingPunct="1"/>
            <a:r>
              <a:rPr lang="en-US" sz="1800">
                <a:effectLst/>
                <a:latin typeface="Arial" panose="020B0604020202020204" pitchFamily="34" charset="0"/>
                <a:ea typeface="Times New Roman" panose="02020603050405020304" pitchFamily="18" charset="0"/>
              </a:rPr>
              <a:t>This is not a relevant question</a:t>
            </a:r>
            <a:r>
              <a:rPr lang="en-US" altLang="zh-CN" b="0">
                <a:latin typeface="Times New Roman" charset="0"/>
              </a:rPr>
              <a:t>, but Moses asked 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God could have focused on Moses, "You are my chosen servant with the perfect balance of 40 years in Egypt and 40 in the wilderness."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But </a:t>
            </a:r>
            <a:r>
              <a:rPr lang="en-US" sz="1800" b="0">
                <a:effectLst/>
                <a:latin typeface="Arial" panose="020B0604020202020204" pitchFamily="34" charset="0"/>
                <a:cs typeface="Arial" panose="020B0604020202020204" pitchFamily="34" charset="0"/>
              </a:rPr>
              <a:t>God answered, “I will be with you. And this is your sign that I am the one who has sent you: When you have brought the people out of Egypt, you will worship God at this very mountain” (3:12).</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0778-4933-3DE6-344A-6722BD968FD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2B15471-E594-67D3-AA7D-76DDC4A8C71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631A76-00FE-9096-D70A-41A2B3D0811B}"/>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97AE247C-CBAE-91CA-ADAB-C61BAE24A39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Lately, I've been thinking a lot about God's call, because after we went to Jordan and served for three years, God called me to be the Academic Dean of our seminary. Like Moses, I said, "Who am I to lead these people?"</a:t>
            </a:r>
          </a:p>
        </p:txBody>
      </p:sp>
    </p:spTree>
    <p:extLst>
      <p:ext uri="{BB962C8B-B14F-4D97-AF65-F5344CB8AC3E}">
        <p14:creationId xmlns:p14="http://schemas.microsoft.com/office/powerpoint/2010/main" val="392082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AB04-A3BD-2DD9-F38B-E7730F27DB1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914EC874-3DFC-8680-C054-B222DC4E6BB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9D37EFE-7007-574B-24B2-A0DDB4D64705}"/>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B5C20291-AFDC-4CB6-12B7-A09AD6C9958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All the students know Arabic.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the staff know Arabic.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the faculty know Arabic.</a:t>
            </a:r>
          </a:p>
          <a:p>
            <a:r>
              <a:rPr lang="en-US" dirty="0"/>
              <a:t>But I can't even read what we sing in chapel.</a:t>
            </a:r>
          </a:p>
        </p:txBody>
      </p:sp>
    </p:spTree>
    <p:extLst>
      <p:ext uri="{BB962C8B-B14F-4D97-AF65-F5344CB8AC3E}">
        <p14:creationId xmlns:p14="http://schemas.microsoft.com/office/powerpoint/2010/main" val="113536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AF655-D6C2-C618-F368-F89432B1D08E}"/>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9467B84-FFD9-39CB-0FFA-A78D72C6693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81655520-852E-9870-92B8-D97146C5D720}"/>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CBC21BDD-5CA5-E59D-2538-EA8F034985F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God said, "Have you ever heard of Google Translate"? So I use my iPhone in chapel and now see that the song reads, "By the blood of Jesus, Hallelujah. We have become free."</a:t>
            </a:r>
          </a:p>
          <a:p>
            <a:r>
              <a:rPr lang="en-US" dirty="0"/>
              <a:t>Then it says, "Hallelujah, Jesus repented," so the app still needs some work—and so do I. </a:t>
            </a:r>
          </a:p>
        </p:txBody>
      </p:sp>
    </p:spTree>
    <p:extLst>
      <p:ext uri="{BB962C8B-B14F-4D97-AF65-F5344CB8AC3E}">
        <p14:creationId xmlns:p14="http://schemas.microsoft.com/office/powerpoint/2010/main" val="405987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31</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God didn't accept this excuse of who Moses was.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 2. So Moses then questioned who God was!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But this wasn't any better an excuse.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0" dirty="0">
                <a:solidFill>
                  <a:srgbClr val="FFFFFF"/>
                </a:solidFill>
                <a:latin typeface="Arial" charset="0"/>
                <a:cs typeface="Arial" charset="0"/>
              </a:rPr>
              <a:t>• </a:t>
            </a:r>
            <a:r>
              <a:rPr lang="mr-IN" altLang="zh-CN" sz="1200" b="0" dirty="0">
                <a:solidFill>
                  <a:srgbClr val="FFFFFF"/>
                </a:solidFill>
                <a:latin typeface="Arial" charset="0"/>
                <a:cs typeface="Arial" charset="0"/>
              </a:rPr>
              <a:t>"</a:t>
            </a:r>
            <a:r>
              <a:rPr lang="en-US" altLang="zh-CN" sz="1200" b="0" dirty="0">
                <a:solidFill>
                  <a:srgbClr val="FFFFFF"/>
                </a:solidFill>
                <a:latin typeface="Arial" charset="0"/>
                <a:cs typeface="Arial" charset="0"/>
              </a:rPr>
              <a:t>God replied to Moses, </a:t>
            </a:r>
            <a:r>
              <a:rPr lang="fr-FR" altLang="zh-CN" sz="1200" b="0" dirty="0">
                <a:solidFill>
                  <a:srgbClr val="FFFFFF"/>
                </a:solidFill>
                <a:latin typeface="Arial" charset="0"/>
                <a:cs typeface="Arial" charset="0"/>
              </a:rPr>
              <a:t>'</a:t>
            </a:r>
            <a:r>
              <a:rPr lang="en-US" altLang="ja-JP" sz="1200" b="0" dirty="0">
                <a:solidFill>
                  <a:srgbClr val="FFFF00"/>
                </a:solidFill>
                <a:latin typeface="Arial" charset="0"/>
                <a:cs typeface="Arial" charset="0"/>
              </a:rPr>
              <a:t>I Am Who </a:t>
            </a:r>
            <a:br>
              <a:rPr lang="en-US" altLang="ja-JP" sz="1200" b="0" dirty="0">
                <a:solidFill>
                  <a:srgbClr val="FFFF00"/>
                </a:solidFill>
                <a:latin typeface="Arial" charset="0"/>
                <a:cs typeface="Arial" charset="0"/>
              </a:rPr>
            </a:br>
            <a:r>
              <a:rPr lang="en-US" altLang="ja-JP" sz="1200" b="0" dirty="0">
                <a:solidFill>
                  <a:srgbClr val="FFFF00"/>
                </a:solidFill>
                <a:latin typeface="Arial" charset="0"/>
                <a:cs typeface="Arial" charset="0"/>
              </a:rPr>
              <a:t>I Am</a:t>
            </a:r>
            <a:r>
              <a:rPr lang="en-US" altLang="ja-JP" sz="1200" b="0" dirty="0">
                <a:solidFill>
                  <a:srgbClr val="FFFFFF"/>
                </a:solidFill>
                <a:latin typeface="Arial" charset="0"/>
                <a:cs typeface="Arial" charset="0"/>
              </a:rPr>
              <a:t>. Say this to the people of Israel: </a:t>
            </a:r>
            <a:br>
              <a:rPr lang="en-US" altLang="ja-JP" sz="1200" b="0" dirty="0">
                <a:solidFill>
                  <a:srgbClr val="FFFFFF"/>
                </a:solidFill>
                <a:latin typeface="Arial" charset="0"/>
                <a:cs typeface="Arial" charset="0"/>
              </a:rPr>
            </a:br>
            <a:r>
              <a:rPr lang="en-US" altLang="ja-JP" sz="1200" b="0" dirty="0">
                <a:solidFill>
                  <a:srgbClr val="FFFF00"/>
                </a:solidFill>
                <a:latin typeface="Arial" charset="0"/>
                <a:cs typeface="Arial" charset="0"/>
              </a:rPr>
              <a:t>I Am </a:t>
            </a:r>
            <a:r>
              <a:rPr lang="en-US" altLang="ja-JP" sz="1200" b="0" dirty="0">
                <a:solidFill>
                  <a:srgbClr val="FFFFFF"/>
                </a:solidFill>
                <a:latin typeface="Arial" charset="0"/>
                <a:cs typeface="Arial" charset="0"/>
              </a:rPr>
              <a:t>has sent me to you</a:t>
            </a:r>
            <a:r>
              <a:rPr lang="fr-FR" altLang="ja-JP" sz="1200" b="0" dirty="0">
                <a:solidFill>
                  <a:srgbClr val="FFFFFF"/>
                </a:solidFill>
                <a:latin typeface="Arial" charset="0"/>
                <a:cs typeface="Arial" charset="0"/>
              </a:rPr>
              <a:t>'</a:t>
            </a:r>
            <a:r>
              <a:rPr lang="mr-IN" altLang="ja-JP" sz="1200" b="0" dirty="0">
                <a:solidFill>
                  <a:srgbClr val="FFFFFF"/>
                </a:solidFill>
                <a:latin typeface="Arial" charset="0"/>
                <a:cs typeface="Arial" charset="0"/>
              </a:rPr>
              <a:t>"</a:t>
            </a:r>
            <a:r>
              <a:rPr lang="en-US" altLang="ja-JP" sz="1200" b="0" dirty="0">
                <a:solidFill>
                  <a:srgbClr val="FFFFFF"/>
                </a:solidFill>
                <a:latin typeface="Arial" charset="0"/>
                <a:cs typeface="Arial" charset="0"/>
              </a:rPr>
              <a:t> </a:t>
            </a:r>
            <a:br>
              <a:rPr lang="en-US" altLang="ja-JP" sz="1200" b="0" dirty="0">
                <a:solidFill>
                  <a:srgbClr val="FFFFFF"/>
                </a:solidFill>
                <a:latin typeface="Arial" charset="0"/>
                <a:cs typeface="Arial" charset="0"/>
              </a:rPr>
            </a:br>
            <a:r>
              <a:rPr lang="en-US" altLang="ja-JP" sz="1200" b="0" dirty="0">
                <a:solidFill>
                  <a:srgbClr val="FFFFFF"/>
                </a:solidFill>
                <a:latin typeface="Arial" charset="0"/>
                <a:cs typeface="Arial" charset="0"/>
              </a:rPr>
              <a:t>(Exodus 3:14 </a:t>
            </a:r>
            <a:r>
              <a:rPr lang="en-US" altLang="ja-JP" sz="1050" b="0" dirty="0">
                <a:solidFill>
                  <a:srgbClr val="FFFFFF"/>
                </a:solidFill>
                <a:latin typeface="Arial" charset="0"/>
                <a:cs typeface="Arial" charset="0"/>
              </a:rPr>
              <a:t>NLT</a:t>
            </a:r>
            <a:r>
              <a:rPr lang="en-US" altLang="ja-JP" sz="1200" b="0" dirty="0">
                <a:solidFill>
                  <a:srgbClr val="FFFFFF"/>
                </a:solidFill>
                <a:latin typeface="Arial" charset="0"/>
                <a:cs typeface="Arial"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231350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Susan and I recently addressed this issue when God called us to leave Singapore, where we had served 30 years to switch from the Chinese to the Arab world, based in Jordan.</a:t>
            </a:r>
          </a:p>
        </p:txBody>
      </p:sp>
    </p:spTree>
    <p:extLst>
      <p:ext uri="{BB962C8B-B14F-4D97-AF65-F5344CB8AC3E}">
        <p14:creationId xmlns:p14="http://schemas.microsoft.com/office/powerpoint/2010/main" val="977615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32</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a:latin typeface="Times New Roman" charset="0"/>
              </a:rPr>
              <a:t>3. "What if they do not believe me?" is essentially, "What if I fail?"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2451864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0B70-D546-D3FA-CEB2-9BA70C6ED36C}"/>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CC5BC28-0004-EEB8-5BF7-9A0F5F27C43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ED5E6B9-5E9E-B8E7-1CA4-7196F63AD47B}"/>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C586F335-0001-080F-A66D-8BA19E2A0F05}"/>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thought of this when I washed my dish at school before we left for the summer. Next to it was a pan that supposedly was clean, but not by my standards! Yet I didn't have to worry about failure to live like the Arabs.</a:t>
            </a:r>
          </a:p>
        </p:txBody>
      </p:sp>
    </p:spTree>
    <p:extLst>
      <p:ext uri="{BB962C8B-B14F-4D97-AF65-F5344CB8AC3E}">
        <p14:creationId xmlns:p14="http://schemas.microsoft.com/office/powerpoint/2010/main" val="2217482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35</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a:solidFill>
                  <a:srgbClr val="006699"/>
                </a:solidFill>
                <a:effectLst/>
                <a:latin typeface="Helvetica Neue" panose="02000503000000020004" pitchFamily="2" charset="0"/>
              </a:rPr>
              <a:t>Ex. 4:10</a:t>
            </a:r>
            <a:r>
              <a:rPr lang="en-US" b="0">
                <a:effectLst/>
                <a:latin typeface="Lucida Grande" panose="020B0600040502020204" pitchFamily="34" charset="0"/>
              </a:rPr>
              <a:t>    But Moses pleaded with the LORD, “O Lord, I’m not very good with words. I never have been, and I’m not now, even though you have spoken to me. I get tongue-tied, and my words get tangled.”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This is like saying, “But God, I need a translator!”</a:t>
            </a:r>
            <a:endParaRPr lang="en-US" sz="1800" b="0">
              <a:effectLst/>
              <a:latin typeface="Arial" panose="020B06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b="0">
              <a:latin typeface="Times New Roman" charset="0"/>
            </a:endParaRPr>
          </a:p>
        </p:txBody>
      </p:sp>
    </p:spTree>
    <p:extLst>
      <p:ext uri="{BB962C8B-B14F-4D97-AF65-F5344CB8AC3E}">
        <p14:creationId xmlns:p14="http://schemas.microsoft.com/office/powerpoint/2010/main" val="3237912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3C88BC7-7B7D-664A-8C51-989D7813C3EA}" type="slidenum">
              <a:rPr lang="zh-CN" altLang="en-US" sz="1200">
                <a:solidFill>
                  <a:prstClr val="black"/>
                </a:solidFill>
              </a:rPr>
              <a:pPr/>
              <a:t>36</a:t>
            </a:fld>
            <a:endParaRPr lang="en-US" altLang="zh-CN" sz="1200">
              <a:solidFill>
                <a:prstClr val="black"/>
              </a:solidFill>
            </a:endParaRPr>
          </a:p>
        </p:txBody>
      </p:sp>
      <p:sp>
        <p:nvSpPr>
          <p:cNvPr id="326658" name="Rectangle 2"/>
          <p:cNvSpPr>
            <a:spLocks noGrp="1" noRot="1" noChangeAspect="1" noChangeArrowheads="1" noTextEdit="1"/>
          </p:cNvSpPr>
          <p:nvPr>
            <p:ph type="sldImg"/>
          </p:nvPr>
        </p:nvSpPr>
        <p:spPr>
          <a:xfrm>
            <a:off x="381000" y="685800"/>
            <a:ext cx="6096000" cy="3429000"/>
          </a:xfrm>
          <a:ln/>
        </p:spPr>
      </p:sp>
      <p:sp>
        <p:nvSpPr>
          <p:cNvPr id="326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cs typeface="Arial" panose="020B0604020202020204" pitchFamily="34" charset="0"/>
              </a:rPr>
              <a:t>His self-perception was poor, but Stephen in Acts 7 notes, “Moses was educated in all the wisdom of the Egyptians and was powerful in speech and action."</a:t>
            </a:r>
            <a:endParaRPr lang="en-US" sz="1800" b="0">
              <a:effectLst/>
              <a:latin typeface="Arial" panose="020B0604020202020204" pitchFamily="34" charset="0"/>
              <a:cs typeface="Times New Roman" panose="02020603050405020304" pitchFamily="18" charset="0"/>
            </a:endParaRPr>
          </a:p>
          <a:p>
            <a:pPr eaLnBrk="1" hangingPunct="1"/>
            <a:endParaRPr lang="zh-CN" altLang="en-US" b="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37</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Ex. 4:13 But Moses again pleaded, “Lord, please! Send anyone else.”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This is like saying, “Here am I, Lord! But please, send Aaron!”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782506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7D1D2D-3351-F749-ABA5-718CEC1290B6}" type="slidenum">
              <a:rPr lang="zh-CN" altLang="en-US" sz="1200">
                <a:solidFill>
                  <a:prstClr val="black"/>
                </a:solidFill>
              </a:rPr>
              <a:pPr/>
              <a:t>38</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xfrm>
            <a:off x="381000" y="685800"/>
            <a:ext cx="6096000" cy="3429000"/>
          </a:xfrm>
          <a:ln/>
        </p:spPr>
      </p:sp>
      <p:sp>
        <p:nvSpPr>
          <p:cNvPr id="340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a:latin typeface="Times New Roman" charset="0"/>
              </a:rPr>
              <a:t>In fact, Aaron was already traveling from Egypt to Midian to see Moses.</a:t>
            </a:r>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96EE-AE63-38F7-F772-9404DD88B621}"/>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E8B9BA3-5E75-FC03-16CF-D303D287581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98DC0AD7-A85F-E4D2-1FC8-2B3ABED69CB6}"/>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21689A1D-CD46-1E03-B51C-70C64A70D18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God has gone ahead of me to provide Pastor George as my translator for my classes. And would you believe that my various translators have already provided over 122,000 PPT slides and 6000 pages of notes in Arabic?</a:t>
            </a:r>
          </a:p>
        </p:txBody>
      </p:sp>
    </p:spTree>
    <p:extLst>
      <p:ext uri="{BB962C8B-B14F-4D97-AF65-F5344CB8AC3E}">
        <p14:creationId xmlns:p14="http://schemas.microsoft.com/office/powerpoint/2010/main" val="2793007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CFD5-D792-6212-5D61-91A64ACACA1E}"/>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A9123FD-4921-659B-8BE1-9122A808073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B40D5612-B41B-F8F9-5A9A-C52A16711B89}"/>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EB833BFE-B322-D8F6-38E0-57FBE57F19A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36662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41</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xfrm>
            <a:off x="381000" y="685800"/>
            <a:ext cx="6096000" cy="3429000"/>
          </a:xfrm>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254537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Isaiah: Rami (Bible prof in Amman), Jackson (ST prof in Sudan), Jonathan (pastor in Chad), Habil (Hebrew prof? from Sudan in Amman), Amir (Sudanese translator in Amman), Nassef (Egypt), Ayoub (planting church and Bible college as lawyer in Casa Blanca, Morocco), Basem (Egypt), Nassar (Ramallah), Ramzi (Iraq), </a:t>
            </a:r>
            <a:r>
              <a:rPr lang="en-US" dirty="0" err="1"/>
              <a:t>Dibora</a:t>
            </a:r>
            <a:r>
              <a:rPr lang="en-US" dirty="0"/>
              <a:t> (Eritrea)</a:t>
            </a:r>
          </a:p>
          <a:p>
            <a:endParaRPr lang="en-US" dirty="0"/>
          </a:p>
          <a:p>
            <a:r>
              <a:rPr lang="en-US" dirty="0"/>
              <a:t>OT3: Osama (Jordan), Fadi (Syrian trained in Jordan at JETS but translating from Sweden while writing dissertation on Russian theologian for seminary in Belgium), Sara (English teacher in Jordan), Nagat (Egyptian Cru in Spain), Randa (CFO boarding school in Jordan), Jacklin (Jordanian reaching Syrian refugees), Adeeb (Egyptian international church in Dubai), Dani (Arabic apologist in Jordan)</a:t>
            </a:r>
          </a:p>
          <a:p>
            <a:endParaRPr lang="en-US" dirty="0"/>
          </a:p>
          <a:p>
            <a:r>
              <a:rPr lang="en-US" dirty="0"/>
              <a:t>Where serving:</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Chad—Jonathan</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1 Morocco—Ayoub</a:t>
            </a:r>
          </a:p>
          <a:p>
            <a:r>
              <a:rPr lang="en-US" dirty="0"/>
              <a:t>1 Spain—Nagat</a:t>
            </a:r>
          </a:p>
          <a:p>
            <a:r>
              <a:rPr lang="en-US" dirty="0"/>
              <a:t>1 Syria—Fadi</a:t>
            </a:r>
          </a:p>
          <a:p>
            <a:r>
              <a:rPr lang="en-US" u="none" dirty="0"/>
              <a:t>1 Dubai—Adeeb</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2 Egypt—Nassef, Basem</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3 Sudan—Jackson, Habil, Amir</a:t>
            </a:r>
            <a:endParaRPr lang="en-US" u="sng" dirty="0"/>
          </a:p>
          <a:p>
            <a:r>
              <a:rPr lang="en-US" u="sng" dirty="0"/>
              <a:t>6 Jordan—Rami, Osama, Sara, Randa, Jacklin, Dani</a:t>
            </a:r>
          </a:p>
          <a:p>
            <a:r>
              <a:rPr lang="en-US" dirty="0"/>
              <a:t>16</a:t>
            </a:r>
          </a:p>
        </p:txBody>
      </p:sp>
    </p:spTree>
    <p:extLst>
      <p:ext uri="{BB962C8B-B14F-4D97-AF65-F5344CB8AC3E}">
        <p14:creationId xmlns:p14="http://schemas.microsoft.com/office/powerpoint/2010/main" val="415934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F462C6-9742-6D4A-8D78-17548D9B39FE}" type="slidenum">
              <a:rPr lang="zh-CN" altLang="en-US" sz="1200">
                <a:solidFill>
                  <a:prstClr val="black"/>
                </a:solidFill>
              </a:rPr>
              <a:pPr/>
              <a:t>42</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xfrm>
            <a:off x="381000" y="685800"/>
            <a:ext cx="6096000" cy="3429000"/>
          </a:xfrm>
          <a:ln/>
        </p:spPr>
      </p:sp>
      <p:sp>
        <p:nvSpPr>
          <p:cNvPr id="338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[Offer yourself to God as an inadequate vessel trusting in God’s sufficiency.]</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Moses finally obeyed God’s call by returning to Egypt (4:18-31).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3235294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4007BA-A8FC-5C4A-AC65-80C0B4D3D507}" type="slidenum">
              <a:rPr lang="zh-CN" altLang="en-US" sz="1200">
                <a:solidFill>
                  <a:prstClr val="black"/>
                </a:solidFill>
              </a:rPr>
              <a:pPr/>
              <a:t>43</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xfrm>
            <a:off x="381000" y="685800"/>
            <a:ext cx="6096000" cy="3429000"/>
          </a:xfrm>
          <a:ln/>
        </p:spPr>
      </p:sp>
      <p:sp>
        <p:nvSpPr>
          <p:cNvPr id="343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Moses’ life had three distinct periods that helped him see God’s sufficiency.</a:t>
            </a:r>
            <a:endParaRPr lang="en-US">
              <a:effectLst/>
            </a:endParaRPr>
          </a:p>
          <a:p>
            <a:pPr eaLnBrk="1" hangingPunct="1"/>
            <a:r>
              <a:rPr lang="en-US" altLang="zh-CN">
                <a:latin typeface="Times New Roman" charset="0"/>
              </a:rPr>
              <a:t>• To lead Israel, God gifted Moses with a typical lifespan in his era to understand palace life, undoubtedly including speaking Egyptian.</a:t>
            </a:r>
          </a:p>
          <a:p>
            <a:pPr eaLnBrk="1" hangingPunct="1"/>
            <a:r>
              <a:rPr lang="en-US" altLang="zh-CN">
                <a:latin typeface="Times New Roman" charset="0"/>
              </a:rPr>
              <a:t>• Yet that would not prepare him to lead two million Israelites in the desert, so God gave Moses another typical lifespan leading sheep in the wilderness.</a:t>
            </a:r>
          </a:p>
          <a:p>
            <a:pPr eaLnBrk="1" hangingPunct="1"/>
            <a:r>
              <a:rPr lang="en-US" altLang="zh-CN">
                <a:latin typeface="Times New Roman" charset="0"/>
              </a:rPr>
              <a:t>• God promised that Moses would return to Mount Sinai, so he invested his final 40-year period to lead people wandering in the desert, which was far more complex than leading sheep.</a:t>
            </a:r>
          </a:p>
          <a:p>
            <a:pPr eaLnBrk="1" hangingPunct="1"/>
            <a:r>
              <a:rPr lang="en-US" altLang="zh-CN">
                <a:latin typeface="Times New Roman" charset="0"/>
              </a:rPr>
              <a:t>Moses spent the perfect balance of 40 years in the palace and 40 years in the desert, beginning at age 80 when he began his life's most arduous calling.</a:t>
            </a:r>
          </a:p>
          <a:p>
            <a:pPr eaLnBrk="1" hangingPunct="1"/>
            <a:endParaRPr lang="zh-CN" alt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B0081-5D12-1E7A-1236-C6492A3A388D}"/>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2A1D7771-539E-7822-19D3-16113FB3B21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14F13341-70C1-0786-3327-1E89CD526538}"/>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CD5D0478-B169-CCE7-CC24-88DE8CEEEAB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 How can you follow God's calling?</a:t>
            </a:r>
          </a:p>
        </p:txBody>
      </p:sp>
    </p:spTree>
    <p:extLst>
      <p:ext uri="{BB962C8B-B14F-4D97-AF65-F5344CB8AC3E}">
        <p14:creationId xmlns:p14="http://schemas.microsoft.com/office/powerpoint/2010/main" val="2158904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CBA7A1-9304-A34E-A480-9AFB013428C0}" type="slidenum">
              <a:rPr lang="zh-CN" altLang="en-US" sz="1200">
                <a:solidFill>
                  <a:prstClr val="black"/>
                </a:solidFill>
              </a:rPr>
              <a:pPr/>
              <a:t>45</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xfrm>
            <a:off x="381000" y="685800"/>
            <a:ext cx="6096000" cy="3429000"/>
          </a:xfrm>
          <a:ln/>
        </p:spPr>
      </p:sp>
      <p:sp>
        <p:nvSpPr>
          <p:cNvPr id="345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latin typeface="Arial" charset="0"/>
                <a:cs typeface="Arial" charset="0"/>
              </a:rPr>
              <a:t>God</a:t>
            </a:r>
            <a:r>
              <a:rPr lang="fr-FR" sz="1200" kern="0" dirty="0">
                <a:latin typeface="Arial" charset="0"/>
                <a:cs typeface="Arial" charset="0"/>
              </a:rPr>
              <a:t>'</a:t>
            </a:r>
            <a:r>
              <a:rPr lang="en-US" sz="1200" kern="0" dirty="0">
                <a:latin typeface="Arial" charset="0"/>
                <a:cs typeface="Arial" charset="0"/>
              </a:rPr>
              <a:t>s servant who understands his own inadequacy will show God</a:t>
            </a:r>
            <a:r>
              <a:rPr lang="fr-FR" sz="1200" kern="0" dirty="0">
                <a:latin typeface="Arial" charset="0"/>
                <a:cs typeface="Arial" charset="0"/>
              </a:rPr>
              <a:t>'</a:t>
            </a:r>
            <a:r>
              <a:rPr lang="en-US" sz="1200" kern="0" dirty="0">
                <a:latin typeface="Arial" charset="0"/>
                <a:cs typeface="Arial" charset="0"/>
              </a:rPr>
              <a:t>s sufficiency </a:t>
            </a:r>
            <a:br>
              <a:rPr lang="en-US" sz="1200" kern="0" dirty="0">
                <a:latin typeface="Arial" charset="0"/>
                <a:cs typeface="Arial" charset="0"/>
              </a:rPr>
            </a:br>
            <a:r>
              <a:rPr lang="en-US" sz="1100" kern="0" dirty="0">
                <a:latin typeface="Arial" charset="0"/>
                <a:cs typeface="Arial" charset="0"/>
              </a:rPr>
              <a:t>(Exodus 3–4 restated).</a:t>
            </a:r>
            <a:endParaRPr lang="en-US" sz="1400" kern="0" dirty="0">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6868-62C8-027B-3242-C97CBEF95F8C}"/>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3A7EEC3-A718-5921-D705-D606AD2931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45D68803-2A6B-83EB-6045-B1644D7EB777}"/>
              </a:ext>
            </a:extLst>
          </p:cNvPr>
          <p:cNvSpPr>
            <a:spLocks noGrp="1" noRot="1" noChangeAspect="1" noChangeArrowheads="1"/>
          </p:cNvSpPr>
          <p:nvPr>
            <p:ph type="sldImg"/>
          </p:nvPr>
        </p:nvSpPr>
        <p:spPr>
          <a:xfrm>
            <a:off x="381000" y="685800"/>
            <a:ext cx="6096000" cy="3429000"/>
          </a:xfrm>
          <a:solidFill>
            <a:srgbClr val="FFFFFF"/>
          </a:solidFill>
          <a:ln/>
        </p:spPr>
      </p:sp>
      <p:sp>
        <p:nvSpPr>
          <p:cNvPr id="162819" name="Rectangle 1027">
            <a:extLst>
              <a:ext uri="{FF2B5EF4-FFF2-40B4-BE49-F238E27FC236}">
                <a16:creationId xmlns:a16="http://schemas.microsoft.com/office/drawing/2014/main" id="{74158784-2FA8-B155-C8E8-82EA6DE61AB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Today, in Exodus 3–4, we will first see God’s role </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and then our role regarding God’s call on our lives.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We will summarize Exodus 3–4 in two principles relating to (1) God’s calling and (2) our response.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p:txBody>
      </p:sp>
    </p:spTree>
    <p:extLst>
      <p:ext uri="{BB962C8B-B14F-4D97-AF65-F5344CB8AC3E}">
        <p14:creationId xmlns:p14="http://schemas.microsoft.com/office/powerpoint/2010/main" val="3800155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47</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xfrm>
            <a:off x="381000" y="685800"/>
            <a:ext cx="6096000" cy="3429000"/>
          </a:xfrm>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[The Lord tells us to do the impossible to show us our inadequacy and need.]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451897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F462C6-9742-6D4A-8D78-17548D9B39FE}" type="slidenum">
              <a:rPr lang="zh-CN" altLang="en-US" sz="1200">
                <a:solidFill>
                  <a:prstClr val="black"/>
                </a:solidFill>
              </a:rPr>
              <a:pPr/>
              <a:t>48</a:t>
            </a:fld>
            <a:endParaRPr lang="en-US" altLang="zh-CN" sz="1200">
              <a:solidFill>
                <a:prstClr val="black"/>
              </a:solidFill>
            </a:endParaRPr>
          </a:p>
        </p:txBody>
      </p:sp>
      <p:sp>
        <p:nvSpPr>
          <p:cNvPr id="338946" name="Rectangle 2"/>
          <p:cNvSpPr>
            <a:spLocks noGrp="1" noRot="1" noChangeAspect="1" noChangeArrowheads="1" noTextEdit="1"/>
          </p:cNvSpPr>
          <p:nvPr>
            <p:ph type="sldImg"/>
          </p:nvPr>
        </p:nvSpPr>
        <p:spPr>
          <a:xfrm>
            <a:off x="381000" y="685800"/>
            <a:ext cx="6096000" cy="3429000"/>
          </a:xfrm>
          <a:ln/>
        </p:spPr>
      </p:sp>
      <p:sp>
        <p:nvSpPr>
          <p:cNvPr id="338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[Offer yourself to God as an inadequate vessel trusting in God’s sufficiency.]</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cs typeface="Arial" panose="020B0604020202020204" pitchFamily="34" charset="0"/>
              </a:rPr>
              <a:t>Moses finally obeyed God’s call by returning to Egypt (4:18-31).</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352787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Witness at Hayward High School—but my parents opposed it.</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Teacher in Barnabas Brothers—but I knew only one more week of the Bible than them.</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Music evangelist in Crossroads—but I had never preached before.</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Student at DTS—but it took me much more time to learn than it did others.</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Pastor at Grace Fellowship—but the people were 75% divorced with many issues.</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Professor at Singapore Bible College—but I never fit the academic mold as an author.</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School planter at ICS—but I had never had a child in primary school before. </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Church planter at CIC—but I had too little time and no idea how to start a church.</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Professor at JETS—but I started teaching five days after arrival and have little capacity to learn Arabic.</a:t>
            </a:r>
          </a:p>
          <a:p>
            <a:pPr marL="342900" marR="0" indent="-342900">
              <a:spcBef>
                <a:spcPts val="0"/>
              </a:spcBef>
              <a:spcAft>
                <a:spcPts val="0"/>
              </a:spcAft>
              <a:buFont typeface="+mj-lt"/>
              <a:buAutoNum type="arabicPeriod"/>
            </a:pPr>
            <a:r>
              <a:rPr lang="en-US" sz="1800">
                <a:effectLst/>
                <a:latin typeface="Arial" panose="020B0604020202020204" pitchFamily="34" charset="0"/>
                <a:ea typeface="Times New Roman" panose="02020603050405020304" pitchFamily="18" charset="0"/>
                <a:cs typeface="Times New Roman" panose="02020603050405020304" pitchFamily="18" charset="0"/>
              </a:rPr>
              <a:t>Academic Dean at JETS—but I am closest to retirement and know Arabic the least of anyone at JETS. </a:t>
            </a:r>
          </a:p>
        </p:txBody>
      </p:sp>
    </p:spTree>
    <p:extLst>
      <p:ext uri="{BB962C8B-B14F-4D97-AF65-F5344CB8AC3E}">
        <p14:creationId xmlns:p14="http://schemas.microsoft.com/office/powerpoint/2010/main" val="3841317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0B70-D546-D3FA-CEB2-9BA70C6ED36C}"/>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CC5BC28-0004-EEB8-5BF7-9A0F5F27C43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DED5E6B9-5E9E-B8E7-1CA4-7196F63AD47B}"/>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C586F335-0001-080F-A66D-8BA19E2A0F05}"/>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08044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0778-4933-3DE6-344A-6722BD968FD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2B15471-E594-67D3-AA7D-76DDC4A8C71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631A76-00FE-9096-D70A-41A2B3D0811B}"/>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97AE247C-CBAE-91CA-ADAB-C61BAE24A39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2082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God is calling believers today to obey him. If he has called you to serve him, raise your hand.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 Do you want to follow God’s calling for your life?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How many of us want to obey the Lord?</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Raise your hand again if that includes you.</a:t>
            </a: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Good. Willingness is the first step.</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96B8A-2335-A465-DEE4-A9F8D3A29C7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FB29504-0B41-AAD1-904C-36EF2852914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CFBA332C-9DF1-6690-5991-DFC79ECC211B}"/>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36EDDC5D-291A-6AB2-6A31-54765F1C8B9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97334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CCE1-F6F0-2381-6091-65F59529777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E87CE82E-C428-C7AC-E4C0-9D8FD374063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7A124DD9-EE73-9398-F0BC-72F190B928E6}"/>
              </a:ext>
            </a:extLst>
          </p:cNvPr>
          <p:cNvSpPr>
            <a:spLocks noGrp="1" noRot="1" noChangeAspect="1" noChangeArrowheads="1"/>
          </p:cNvSpPr>
          <p:nvPr>
            <p:ph type="sldImg"/>
          </p:nvPr>
        </p:nvSpPr>
        <p:spPr>
          <a:xfrm>
            <a:off x="381000" y="685800"/>
            <a:ext cx="6096000" cy="3429000"/>
          </a:xfrm>
          <a:solidFill>
            <a:srgbClr val="FFFFFF"/>
          </a:solidFill>
          <a:ln/>
        </p:spPr>
      </p:sp>
      <p:sp>
        <p:nvSpPr>
          <p:cNvPr id="95235" name="Rectangle 1027">
            <a:extLst>
              <a:ext uri="{FF2B5EF4-FFF2-40B4-BE49-F238E27FC236}">
                <a16:creationId xmlns:a16="http://schemas.microsoft.com/office/drawing/2014/main" id="{F52E2FA2-FFEC-9264-9030-513A68FB9BC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Degrees range from bachelor's to doctoral levels. But it is another faith venture for me to start up an English degree program.</a:t>
            </a:r>
            <a:endParaRPr lang="en-US" dirty="0"/>
          </a:p>
        </p:txBody>
      </p:sp>
    </p:spTree>
    <p:extLst>
      <p:ext uri="{BB962C8B-B14F-4D97-AF65-F5344CB8AC3E}">
        <p14:creationId xmlns:p14="http://schemas.microsoft.com/office/powerpoint/2010/main" val="894714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381000" y="685800"/>
            <a:ext cx="6096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What ministry is new to you that God is leading you to do, where you are tempted to give excuses?</a:t>
            </a:r>
          </a:p>
          <a:p>
            <a:r>
              <a:rPr lang="en-US"/>
              <a:t>Will you focus on what God can do instead of what you can accomplish?</a:t>
            </a:r>
          </a:p>
        </p:txBody>
      </p:sp>
    </p:spTree>
    <p:extLst>
      <p:ext uri="{BB962C8B-B14F-4D97-AF65-F5344CB8AC3E}">
        <p14:creationId xmlns:p14="http://schemas.microsoft.com/office/powerpoint/2010/main" val="3071636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55</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xfrm>
            <a:off x="381000" y="685800"/>
            <a:ext cx="6096000" cy="3429000"/>
          </a:xfrm>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Ex. 4:13 But Moses again pleaded, “Lord, please! Send anyone else.”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This is like saying, “Here am I, Lord! But please, send Aaron!”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eaLnBrk="1" hangingPunct="1"/>
            <a:endParaRPr lang="zh-CN" altLang="en-US">
              <a:latin typeface="Times New Roman" charset="0"/>
            </a:endParaRPr>
          </a:p>
        </p:txBody>
      </p:sp>
    </p:spTree>
    <p:extLst>
      <p:ext uri="{BB962C8B-B14F-4D97-AF65-F5344CB8AC3E}">
        <p14:creationId xmlns:p14="http://schemas.microsoft.com/office/powerpoint/2010/main" val="3954718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56</a:t>
            </a:fld>
            <a:endParaRPr lang="en-US"/>
          </a:p>
        </p:txBody>
      </p:sp>
    </p:spTree>
    <p:extLst>
      <p:ext uri="{BB962C8B-B14F-4D97-AF65-F5344CB8AC3E}">
        <p14:creationId xmlns:p14="http://schemas.microsoft.com/office/powerpoint/2010/main" val="3565819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4405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381000" y="685800"/>
            <a:ext cx="6096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Now the question is </a:t>
            </a:r>
            <a:r>
              <a:rPr lang="en-US" i="1">
                <a:cs typeface="ＭＳ Ｐゴシック" charset="0"/>
              </a:rPr>
              <a:t>how to obey.</a:t>
            </a:r>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7</a:t>
            </a:fld>
            <a:endParaRPr lang="en-US" sz="1200">
              <a:solidFill>
                <a:prstClr val="black"/>
              </a:solidFill>
            </a:endParaRPr>
          </a:p>
        </p:txBody>
      </p:sp>
      <p:sp>
        <p:nvSpPr>
          <p:cNvPr id="342019" name="Rectangle 2"/>
          <p:cNvSpPr>
            <a:spLocks noGrp="1" noRot="1" noChangeAspect="1" noChangeArrowheads="1" noTextEdit="1"/>
          </p:cNvSpPr>
          <p:nvPr>
            <p:ph type="sldImg"/>
          </p:nvPr>
        </p:nvSpPr>
        <p:spPr>
          <a:xfrm>
            <a:off x="381000" y="685800"/>
            <a:ext cx="6096000" cy="3429000"/>
          </a:xfrm>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Exodus 1–2 shows how God prepared the scene to call his servant Moses</a:t>
            </a:r>
            <a:r>
              <a:rPr lang="en-US">
                <a:effectLst/>
              </a:rPr>
              <a:t> in Exodus 3–4.</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6B7E20-556C-914E-81C1-56208CD00818}" type="slidenum">
              <a:rPr lang="zh-CN" altLang="en-US" sz="1200">
                <a:solidFill>
                  <a:prstClr val="black"/>
                </a:solidFill>
              </a:rPr>
              <a:pPr/>
              <a:t>9</a:t>
            </a:fld>
            <a:endParaRPr lang="en-US" altLang="zh-CN" sz="1200">
              <a:solidFill>
                <a:prstClr val="black"/>
              </a:solidFill>
            </a:endParaRPr>
          </a:p>
        </p:txBody>
      </p:sp>
      <p:sp>
        <p:nvSpPr>
          <p:cNvPr id="307202" name="Rectangle 2"/>
          <p:cNvSpPr>
            <a:spLocks noGrp="1" noRot="1" noChangeAspect="1" noChangeArrowheads="1" noTextEdit="1"/>
          </p:cNvSpPr>
          <p:nvPr>
            <p:ph type="sldImg"/>
          </p:nvPr>
        </p:nvSpPr>
        <p:spPr>
          <a:xfrm>
            <a:off x="381000" y="685800"/>
            <a:ext cx="6096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800">
                <a:effectLst/>
                <a:latin typeface="Arial" panose="020B0604020202020204" pitchFamily="34" charset="0"/>
                <a:ea typeface="Times New Roman" panose="02020603050405020304" pitchFamily="18" charset="0"/>
              </a:rPr>
              <a:t>The Sphinx and the Great Pyramid still visible today remind us of Egypt’s great power.</a:t>
            </a:r>
            <a:r>
              <a:rPr lang="en-US">
                <a:effectLst/>
              </a:rPr>
              <a:t> </a:t>
            </a:r>
            <a:endParaRPr lang="zh-CN" alt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Egyptians despised the Israelites for being shepherds.</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207832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01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9101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183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279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36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63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29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5432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715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941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1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02638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71508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80506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78905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3185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45362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06127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455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84453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9636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7999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5708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359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1"/>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8484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12192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228143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5183"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0801" y="44450"/>
            <a:ext cx="1209463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1" y="6248400"/>
            <a:ext cx="3860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90749897"/>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 id="2147485181" r:id="rId12"/>
    <p:sldLayoutId id="21474851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hemeOverride" Target="../theme/themeOverride10.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hemeOverride" Target="../theme/themeOverride11.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hemeOverride" Target="../theme/themeOverride1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hemeOverride" Target="../theme/themeOverride1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hemeOverride" Target="../theme/themeOverride14.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hemeOverride" Target="../theme/themeOverride16.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17.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hemeOverride" Target="../theme/themeOverride18.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hemeOverride" Target="../theme/themeOverride19.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hemeOverride" Target="../theme/themeOverride20.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hemeOverride" Target="../theme/themeOverride2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hemeOverride" Target="../theme/themeOverride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hemeOverride" Target="../theme/themeOverride2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hemeOverride" Target="../theme/themeOverride2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hemeOverride" Target="../theme/themeOverride25.xml"/><Relationship Id="rId5" Type="http://schemas.openxmlformats.org/officeDocument/2006/relationships/image" Target="../media/image22.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hemeOverride" Target="../theme/themeOverride26.xml"/><Relationship Id="rId5" Type="http://schemas.openxmlformats.org/officeDocument/2006/relationships/image" Target="../media/image22.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hemeOverride" Target="../theme/themeOverride27.xml"/><Relationship Id="rId5" Type="http://schemas.openxmlformats.org/officeDocument/2006/relationships/image" Target="../media/image22.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hemeOverride" Target="../theme/themeOverride28.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hemeOverride" Target="../theme/themeOverride29.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hemeOverride" Target="../theme/themeOverride30.xml"/><Relationship Id="rId5" Type="http://schemas.openxmlformats.org/officeDocument/2006/relationships/image" Target="../media/image22.jpeg"/><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hemeOverride" Target="../theme/themeOverride31.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hemeOverride" Target="../theme/themeOverride32.xml"/><Relationship Id="rId5" Type="http://schemas.openxmlformats.org/officeDocument/2006/relationships/image" Target="../media/image22.jpe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hemeOverride" Target="../theme/themeOverride33.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hemeOverride" Target="../theme/themeOverride34.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hemeOverride" Target="../theme/themeOverride35.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hemeOverride" Target="../theme/themeOverride36.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hemeOverride" Target="../theme/themeOverride37.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themeOverride" Target="../theme/themeOverride38.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0.xml"/><Relationship Id="rId1" Type="http://schemas.openxmlformats.org/officeDocument/2006/relationships/themeOverride" Target="../theme/themeOverride39.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0.xml"/><Relationship Id="rId1" Type="http://schemas.openxmlformats.org/officeDocument/2006/relationships/themeOverride" Target="../theme/themeOverride40.xml"/><Relationship Id="rId5" Type="http://schemas.openxmlformats.org/officeDocument/2006/relationships/image" Target="../media/image22.jpeg"/><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xml"/><Relationship Id="rId1" Type="http://schemas.openxmlformats.org/officeDocument/2006/relationships/themeOverride" Target="../theme/themeOverride9.xml"/><Relationship Id="rId5" Type="http://schemas.openxmlformats.org/officeDocument/2006/relationships/image" Target="../media/image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God's Calling You … Will You Answer? — LowCountry Community Church ...">
            <a:extLst>
              <a:ext uri="{FF2B5EF4-FFF2-40B4-BE49-F238E27FC236}">
                <a16:creationId xmlns:a16="http://schemas.microsoft.com/office/drawing/2014/main" id="{6C054151-A446-FCBC-390F-45E2274A03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2"/>
          <a:stretch/>
        </p:blipFill>
        <p:spPr bwMode="auto">
          <a:xfrm>
            <a:off x="1524000" y="-1"/>
            <a:ext cx="9144000" cy="6224337"/>
          </a:xfrm>
          <a:prstGeom prst="rect">
            <a:avLst/>
          </a:prstGeom>
          <a:noFill/>
          <a:extLst>
            <a:ext uri="{909E8E84-426E-40DD-AFC4-6F175D3DCCD1}">
              <a14:hiddenFill xmlns:a14="http://schemas.microsoft.com/office/drawing/2010/main">
                <a:solidFill>
                  <a:srgbClr val="FFFFFF"/>
                </a:solidFill>
              </a14:hiddenFill>
            </a:ext>
          </a:extLst>
        </p:spPr>
      </p:pic>
      <p:sp>
        <p:nvSpPr>
          <p:cNvPr id="325641" name="Rectangle 9"/>
          <p:cNvSpPr>
            <a:spLocks noGrp="1" noChangeArrowheads="1"/>
          </p:cNvSpPr>
          <p:nvPr>
            <p:ph type="title" idx="4294967295"/>
          </p:nvPr>
        </p:nvSpPr>
        <p:spPr>
          <a:xfrm>
            <a:off x="3048000" y="1858963"/>
            <a:ext cx="9144000" cy="18796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a:r>
              <a:rPr kumimoji="0" lang="en-US" sz="8000" dirty="0">
                <a:solidFill>
                  <a:srgbClr val="FFFFFF"/>
                </a:solidFill>
                <a:effectLst>
                  <a:glow rad="177800">
                    <a:srgbClr val="000000"/>
                  </a:glow>
                </a:effectLst>
                <a:ea typeface="ＭＳ Ｐゴシック" pitchFamily="-111" charset="-128"/>
                <a:cs typeface="ＭＳ Ｐゴシック" pitchFamily="-111" charset="-128"/>
              </a:rPr>
              <a:t>When God Calls</a:t>
            </a:r>
            <a:endParaRPr kumimoji="0" lang="en-US" sz="11500" dirty="0">
              <a:solidFill>
                <a:srgbClr val="FFFFFF"/>
              </a:solidFill>
              <a:effectLst>
                <a:glow rad="177800">
                  <a:srgbClr val="000000"/>
                </a:glow>
              </a:effectLst>
              <a:ea typeface="ＭＳ Ｐゴシック" pitchFamily="-111" charset="-128"/>
              <a:cs typeface="ＭＳ Ｐゴシック" pitchFamily="-111" charset="-128"/>
            </a:endParaRPr>
          </a:p>
        </p:txBody>
      </p:sp>
      <p:sp>
        <p:nvSpPr>
          <p:cNvPr id="10" name="Rectangle 2">
            <a:extLst>
              <a:ext uri="{FF2B5EF4-FFF2-40B4-BE49-F238E27FC236}">
                <a16:creationId xmlns:a16="http://schemas.microsoft.com/office/drawing/2014/main" id="{3AA65712-8CA7-664F-9C97-DA443B33C084}"/>
              </a:ext>
            </a:extLst>
          </p:cNvPr>
          <p:cNvSpPr txBox="1">
            <a:spLocks noChangeArrowheads="1"/>
          </p:cNvSpPr>
          <p:nvPr/>
        </p:nvSpPr>
        <p:spPr bwMode="auto">
          <a:xfrm>
            <a:off x="1531055" y="3417031"/>
            <a:ext cx="9223022" cy="90977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r" eaLnBrk="0" fontAlgn="base" hangingPunct="0">
              <a:spcBef>
                <a:spcPct val="0"/>
              </a:spcBef>
              <a:spcAft>
                <a:spcPct val="0"/>
              </a:spcAft>
              <a:defRPr kumimoji="0" sz="8000" b="1">
                <a:solidFill>
                  <a:srgbClr val="FFFFFF"/>
                </a:solidFill>
                <a:effectLst>
                  <a:glow rad="177800">
                    <a:srgbClr val="000000"/>
                  </a:glow>
                </a:effectLst>
                <a:latin typeface="Arial"/>
                <a:ea typeface="ＭＳ Ｐゴシック" pitchFamily="-111" charset="-128"/>
                <a:cs typeface="ＭＳ Ｐゴシック" pitchFamily="-111" charset="-128"/>
              </a:defRPr>
            </a:lvl1pPr>
            <a:lvl2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r>
              <a:rPr lang="en-US" sz="5400" dirty="0"/>
              <a:t>Exodus 3–4</a:t>
            </a:r>
          </a:p>
        </p:txBody>
      </p:sp>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152400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extLst>
      <p:ext uri="{BB962C8B-B14F-4D97-AF65-F5344CB8AC3E}">
        <p14:creationId xmlns:p14="http://schemas.microsoft.com/office/powerpoint/2010/main" val="3470062086"/>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2321" name="Picture 4" descr="Exod Sheep.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title"/>
          </p:nvPr>
        </p:nvSpPr>
        <p:spPr>
          <a:xfrm>
            <a:off x="1524000" y="115911"/>
            <a:ext cx="9144000" cy="1738647"/>
          </a:xfrm>
        </p:spPr>
        <p:txBody>
          <a:bodyPr anchor="ctr"/>
          <a:lstStyle/>
          <a:p>
            <a:pPr algn="ctr"/>
            <a:r>
              <a:rPr lang="en-US" altLang="zh-CN" b="1" dirty="0">
                <a:solidFill>
                  <a:schemeClr val="tx1"/>
                </a:solidFill>
                <a:latin typeface="Arial Narrow" charset="0"/>
              </a:rPr>
              <a:t>Egyptians Despised Israelites for being Shepherds</a:t>
            </a:r>
          </a:p>
        </p:txBody>
      </p:sp>
    </p:spTree>
    <p:extLst>
      <p:ext uri="{BB962C8B-B14F-4D97-AF65-F5344CB8AC3E}">
        <p14:creationId xmlns:p14="http://schemas.microsoft.com/office/powerpoint/2010/main" val="106197554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923928"/>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0"/>
            <a:ext cx="12192000" cy="685800"/>
          </a:xfrm>
          <a:solidFill>
            <a:schemeClr val="tx1"/>
          </a:solidFill>
          <a:effectLst>
            <a:outerShdw blurRad="63500" dist="107763" dir="2700000" algn="ctr" rotWithShape="0">
              <a:srgbClr val="000000">
                <a:alpha val="74998"/>
              </a:srgbClr>
            </a:outerShdw>
          </a:effectLst>
        </p:spPr>
        <p:txBody>
          <a:bodyPr/>
          <a:lstStyle/>
          <a:p>
            <a:pPr>
              <a:defRPr/>
            </a:pPr>
            <a:r>
              <a:rPr lang="en-US" sz="3600" dirty="0">
                <a:latin typeface="Arial" charset="0"/>
                <a:cs typeface="ＭＳ Ｐゴシック" charset="0"/>
              </a:rPr>
              <a:t>Egyptians Ruthlessly Oppressed Israel</a:t>
            </a:r>
            <a:endParaRPr lang="en-US" sz="4000" dirty="0">
              <a:latin typeface="Arial" charset="0"/>
              <a:cs typeface="ＭＳ Ｐゴシック" charset="0"/>
            </a:endParaRPr>
          </a:p>
        </p:txBody>
      </p:sp>
    </p:spTree>
    <p:extLst>
      <p:ext uri="{BB962C8B-B14F-4D97-AF65-F5344CB8AC3E}">
        <p14:creationId xmlns:p14="http://schemas.microsoft.com/office/powerpoint/2010/main" val="2897020481"/>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76200"/>
            <a:ext cx="7772400" cy="1143000"/>
          </a:xfrm>
        </p:spPr>
        <p:txBody>
          <a:bodyPr/>
          <a:lstStyle/>
          <a:p>
            <a:pPr>
              <a:defRPr/>
            </a:pPr>
            <a:r>
              <a:rPr lang="mr-IN" altLang="ja-JP" dirty="0">
                <a:latin typeface="Arial" charset="0"/>
                <a:cs typeface="Arial"/>
              </a:rPr>
              <a:t>"</a:t>
            </a:r>
            <a:r>
              <a:rPr lang="en-US" dirty="0">
                <a:latin typeface="Arial" charset="0"/>
                <a:cs typeface="Arial"/>
              </a:rPr>
              <a:t>Ultimate</a:t>
            </a:r>
            <a:r>
              <a:rPr lang="mr-IN" altLang="ja-JP" dirty="0">
                <a:latin typeface="Arial" charset="0"/>
                <a:cs typeface="Arial"/>
              </a:rPr>
              <a:t>"</a:t>
            </a:r>
            <a:r>
              <a:rPr lang="en-US" dirty="0">
                <a:latin typeface="Arial" charset="0"/>
                <a:cs typeface="Arial"/>
              </a:rPr>
              <a:t> Power</a:t>
            </a:r>
          </a:p>
        </p:txBody>
      </p:sp>
    </p:spTree>
    <p:extLst>
      <p:ext uri="{BB962C8B-B14F-4D97-AF65-F5344CB8AC3E}">
        <p14:creationId xmlns:p14="http://schemas.microsoft.com/office/powerpoint/2010/main" val="298833023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en-US">
                <a:latin typeface="Arial" charset="0"/>
                <a:cs typeface="Arial"/>
              </a:rPr>
              <a:t>Who has greater power – </a:t>
            </a:r>
            <a:br>
              <a:rPr lang="en-US">
                <a:latin typeface="Arial" charset="0"/>
                <a:cs typeface="Arial"/>
              </a:rPr>
            </a:br>
            <a:r>
              <a:rPr lang="en-US">
                <a:latin typeface="Arial" charset="0"/>
                <a:cs typeface="Arial"/>
              </a:rPr>
              <a:t>Pharaoh or Yahweh?</a:t>
            </a:r>
          </a:p>
        </p:txBody>
      </p:sp>
    </p:spTree>
    <p:extLst>
      <p:ext uri="{BB962C8B-B14F-4D97-AF65-F5344CB8AC3E}">
        <p14:creationId xmlns:p14="http://schemas.microsoft.com/office/powerpoint/2010/main" val="418398789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152400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18466" name="Picture 1" descr="Exod 2 Midwiv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49" y="0"/>
            <a:ext cx="12223749" cy="7045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5715000"/>
            <a:ext cx="12192000" cy="1143000"/>
          </a:xfrm>
          <a:solidFill>
            <a:schemeClr val="tx1"/>
          </a:solidFill>
        </p:spPr>
        <p:txBody>
          <a:bodyPr/>
          <a:lstStyle/>
          <a:p>
            <a:pPr>
              <a:defRPr/>
            </a:pPr>
            <a:r>
              <a:rPr lang="en-US" sz="3200">
                <a:latin typeface="Arial" charset="0"/>
                <a:cs typeface="Arial"/>
              </a:rPr>
              <a:t>Hebrew Midwives appear before Pharaoh (Exodus 1:15-22)</a:t>
            </a:r>
          </a:p>
        </p:txBody>
      </p:sp>
    </p:spTree>
    <p:extLst>
      <p:ext uri="{BB962C8B-B14F-4D97-AF65-F5344CB8AC3E}">
        <p14:creationId xmlns:p14="http://schemas.microsoft.com/office/powerpoint/2010/main" val="370237431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52400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12192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Exodus 2</a:t>
            </a:r>
          </a:p>
        </p:txBody>
      </p:sp>
    </p:spTree>
    <p:extLst>
      <p:ext uri="{BB962C8B-B14F-4D97-AF65-F5344CB8AC3E}">
        <p14:creationId xmlns:p14="http://schemas.microsoft.com/office/powerpoint/2010/main" val="340531494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89" name="Rectangle 2"/>
          <p:cNvSpPr>
            <a:spLocks noChangeArrowheads="1"/>
          </p:cNvSpPr>
          <p:nvPr/>
        </p:nvSpPr>
        <p:spPr bwMode="auto">
          <a:xfrm>
            <a:off x="152400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4" name="Title 3"/>
          <p:cNvSpPr>
            <a:spLocks noGrp="1"/>
          </p:cNvSpPr>
          <p:nvPr>
            <p:ph type="title" idx="4294967295"/>
          </p:nvPr>
        </p:nvSpPr>
        <p:spPr>
          <a:xfrm>
            <a:off x="0" y="5715000"/>
            <a:ext cx="12192000" cy="1143000"/>
          </a:xfrm>
        </p:spPr>
        <p:txBody>
          <a:bodyPr/>
          <a:lstStyle/>
          <a:p>
            <a:pPr>
              <a:defRPr/>
            </a:pPr>
            <a:r>
              <a:rPr lang="en-US" sz="3200" dirty="0">
                <a:latin typeface="Arial" charset="0"/>
                <a:cs typeface="Arial"/>
              </a:rPr>
              <a:t>Moses was </a:t>
            </a:r>
            <a:r>
              <a:rPr lang="mr-IN" altLang="ja-JP" sz="3200" dirty="0">
                <a:latin typeface="Arial" charset="0"/>
                <a:cs typeface="Arial"/>
              </a:rPr>
              <a:t>"</a:t>
            </a:r>
            <a:r>
              <a:rPr lang="en-US" sz="3200" dirty="0">
                <a:latin typeface="Arial" charset="0"/>
                <a:cs typeface="Arial"/>
              </a:rPr>
              <a:t>thrown into the Nile</a:t>
            </a:r>
            <a:r>
              <a:rPr lang="mr-IN" altLang="ja-JP" sz="3200" dirty="0">
                <a:latin typeface="Arial" charset="0"/>
                <a:cs typeface="Arial"/>
              </a:rPr>
              <a:t>"</a:t>
            </a:r>
            <a:r>
              <a:rPr lang="en-US" sz="3200" dirty="0">
                <a:latin typeface="Arial" charset="0"/>
                <a:cs typeface="Arial"/>
              </a:rPr>
              <a:t> (Exod. 1:22)</a:t>
            </a:r>
          </a:p>
        </p:txBody>
      </p:sp>
      <p:pic>
        <p:nvPicPr>
          <p:cNvPr id="319491" name="Picture 4" descr="Exod 2 Moses baske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381001"/>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47957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0513" name="Rectangle 2" descr="Gree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0514" name="Picture 3" descr="OMSSO08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1"/>
            <a:ext cx="91440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4"/>
          <p:cNvSpPr txBox="1">
            <a:spLocks noChangeArrowheads="1"/>
          </p:cNvSpPr>
          <p:nvPr/>
        </p:nvSpPr>
        <p:spPr bwMode="auto">
          <a:xfrm>
            <a:off x="6248400" y="5181601"/>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endParaRPr lang="en-US" sz="4000">
              <a:solidFill>
                <a:srgbClr val="F1F7E9"/>
              </a:solidFill>
              <a:latin typeface="Times New Roman" pitchFamily="-112" charset="0"/>
              <a:ea typeface="ＭＳ Ｐゴシック" charset="0"/>
              <a:cs typeface="ＭＳ Ｐゴシック" charset="0"/>
            </a:endParaRPr>
          </a:p>
        </p:txBody>
      </p:sp>
      <p:sp>
        <p:nvSpPr>
          <p:cNvPr id="176133" name="Text Box 5"/>
          <p:cNvSpPr txBox="1">
            <a:spLocks noChangeArrowheads="1"/>
          </p:cNvSpPr>
          <p:nvPr/>
        </p:nvSpPr>
        <p:spPr bwMode="auto">
          <a:xfrm>
            <a:off x="6248400" y="6003926"/>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4000" b="1">
                <a:solidFill>
                  <a:srgbClr val="F1F7E9"/>
                </a:solidFill>
                <a:effectLst>
                  <a:outerShdw blurRad="38100" dist="38100" dir="2700000" algn="tl">
                    <a:srgbClr val="000000"/>
                  </a:outerShdw>
                </a:effectLst>
              </a:rPr>
              <a:t>Queen Hatshepsut</a:t>
            </a:r>
          </a:p>
        </p:txBody>
      </p:sp>
      <p:sp>
        <p:nvSpPr>
          <p:cNvPr id="176134" name="Rectangle 6"/>
          <p:cNvSpPr>
            <a:spLocks noGrp="1" noChangeArrowheads="1"/>
          </p:cNvSpPr>
          <p:nvPr>
            <p:ph type="title" idx="4294967295"/>
          </p:nvPr>
        </p:nvSpPr>
        <p:spPr>
          <a:xfrm>
            <a:off x="0" y="5029200"/>
            <a:ext cx="12192000" cy="762000"/>
          </a:xfrm>
          <a:solidFill>
            <a:srgbClr val="000000"/>
          </a:solidFill>
        </p:spPr>
        <p:txBody>
          <a:bodyPr/>
          <a:lstStyle/>
          <a:p>
            <a:pPr>
              <a:defRPr/>
            </a:pPr>
            <a:r>
              <a:rPr lang="en-US" sz="2800" dirty="0">
                <a:effectLst/>
                <a:latin typeface="Arial" charset="0"/>
                <a:cs typeface="ＭＳ Ｐゴシック" charset="0"/>
              </a:rPr>
              <a:t>Moses sounds like the Hebrew for draw out (2:10)</a:t>
            </a:r>
            <a:endParaRPr lang="en-US" sz="3600" dirty="0">
              <a:effectLst/>
              <a:latin typeface="Arial" charset="0"/>
              <a:cs typeface="ＭＳ Ｐゴシック" charset="0"/>
            </a:endParaRPr>
          </a:p>
        </p:txBody>
      </p:sp>
    </p:spTree>
    <p:extLst>
      <p:ext uri="{BB962C8B-B14F-4D97-AF65-F5344CB8AC3E}">
        <p14:creationId xmlns:p14="http://schemas.microsoft.com/office/powerpoint/2010/main" val="300830164"/>
      </p:ext>
    </p:extLst>
  </p:cSld>
  <p:clrMapOvr>
    <a:overrideClrMapping bg1="lt1" tx1="dk1" bg2="lt2" tx2="dk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09" name="Picture 1" descr="Exod 2 Miria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537854" y="268288"/>
            <a:ext cx="8208963" cy="1143000"/>
          </a:xfrm>
        </p:spPr>
        <p:txBody>
          <a:bodyPr/>
          <a:lstStyle/>
          <a:p>
            <a:pPr algn="l">
              <a:defRPr/>
            </a:pPr>
            <a:r>
              <a:rPr lang="en-US" dirty="0">
                <a:latin typeface="Arial" charset="0"/>
                <a:cs typeface="Arial"/>
              </a:rPr>
              <a:t>Miriam (Exod. 2:4)</a:t>
            </a:r>
          </a:p>
        </p:txBody>
      </p:sp>
    </p:spTree>
    <p:extLst>
      <p:ext uri="{BB962C8B-B14F-4D97-AF65-F5344CB8AC3E}">
        <p14:creationId xmlns:p14="http://schemas.microsoft.com/office/powerpoint/2010/main" val="344140447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1" name="Rectangle 2" descr="Green marble"/>
          <p:cNvSpPr>
            <a:spLocks noChangeArrowheads="1"/>
          </p:cNvSpPr>
          <p:nvPr/>
        </p:nvSpPr>
        <p:spPr bwMode="auto">
          <a:xfrm>
            <a:off x="1524000" y="0"/>
            <a:ext cx="9144000" cy="68580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2562" name="Picture 3" descr="OMSSO089"/>
          <p:cNvPicPr>
            <a:picLocks noChangeAspect="1" noChangeArrowheads="1"/>
          </p:cNvPicPr>
          <p:nvPr/>
        </p:nvPicPr>
        <p:blipFill>
          <a:blip r:embed="rId4" cstate="screen">
            <a:lum bright="-36000"/>
            <a:extLst>
              <a:ext uri="{28A0092B-C50C-407E-A947-70E740481C1C}">
                <a14:useLocalDpi xmlns:a14="http://schemas.microsoft.com/office/drawing/2010/main"/>
              </a:ext>
            </a:extLst>
          </a:blip>
          <a:srcRect/>
          <a:stretch>
            <a:fillRect/>
          </a:stretch>
        </p:blipFill>
        <p:spPr bwMode="auto">
          <a:xfrm>
            <a:off x="17350" y="1"/>
            <a:ext cx="12178746" cy="6719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6360622" y="154546"/>
            <a:ext cx="4158734" cy="600164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3200" b="1" i="1" baseline="30000" dirty="0">
                <a:solidFill>
                  <a:srgbClr val="F1F7E9"/>
                </a:solidFill>
                <a:latin typeface="Arial"/>
                <a:cs typeface="Arial"/>
              </a:rPr>
              <a:t> </a:t>
            </a:r>
            <a:r>
              <a:rPr lang="mr-IN" sz="3200" b="1" i="1" baseline="30000" dirty="0">
                <a:solidFill>
                  <a:srgbClr val="F1F7E9"/>
                </a:solidFill>
                <a:latin typeface="Arial"/>
                <a:cs typeface="Arial"/>
              </a:rPr>
              <a:t>"</a:t>
            </a:r>
            <a:r>
              <a:rPr lang="en-US" sz="3200" b="1" i="1" dirty="0">
                <a:solidFill>
                  <a:srgbClr val="F1F7E9"/>
                </a:solidFill>
                <a:latin typeface="Arial"/>
                <a:cs typeface="Arial"/>
              </a:rPr>
              <a:t>At that time Moses was born, and he was no ordinary child. For three months he was cared for in his father</a:t>
            </a:r>
            <a:r>
              <a:rPr lang="fr-FR" sz="3200" b="1" i="1" dirty="0">
                <a:solidFill>
                  <a:srgbClr val="F1F7E9"/>
                </a:solidFill>
                <a:latin typeface="Arial"/>
                <a:cs typeface="Arial"/>
              </a:rPr>
              <a:t>'</a:t>
            </a:r>
            <a:r>
              <a:rPr lang="en-US" sz="3200" b="1" i="1" dirty="0">
                <a:solidFill>
                  <a:srgbClr val="F1F7E9"/>
                </a:solidFill>
                <a:latin typeface="Arial"/>
                <a:cs typeface="Arial"/>
              </a:rPr>
              <a:t>s house. </a:t>
            </a:r>
            <a:r>
              <a:rPr lang="en-US" sz="3200" b="1" i="1" baseline="30000" dirty="0">
                <a:solidFill>
                  <a:srgbClr val="F1F7E9"/>
                </a:solidFill>
                <a:latin typeface="Arial"/>
                <a:cs typeface="Arial"/>
              </a:rPr>
              <a:t> </a:t>
            </a:r>
            <a:r>
              <a:rPr lang="en-US" sz="3200" b="1" i="1" dirty="0">
                <a:solidFill>
                  <a:srgbClr val="F1F7E9"/>
                </a:solidFill>
                <a:latin typeface="Arial"/>
                <a:cs typeface="Arial"/>
              </a:rPr>
              <a:t>When he was placed outside, </a:t>
            </a:r>
            <a:r>
              <a:rPr lang="en-US" sz="3200" b="1" i="1" dirty="0">
                <a:solidFill>
                  <a:srgbClr val="FFFF00"/>
                </a:solidFill>
                <a:latin typeface="Arial"/>
                <a:cs typeface="Arial"/>
              </a:rPr>
              <a:t>Pharaoh</a:t>
            </a:r>
            <a:r>
              <a:rPr lang="fr-FR" sz="3200" b="1" i="1" dirty="0">
                <a:solidFill>
                  <a:srgbClr val="FFFF00"/>
                </a:solidFill>
                <a:latin typeface="Arial"/>
                <a:cs typeface="Arial"/>
              </a:rPr>
              <a:t>'</a:t>
            </a:r>
            <a:r>
              <a:rPr lang="en-US" sz="3200" b="1" i="1" dirty="0">
                <a:solidFill>
                  <a:srgbClr val="FFFF00"/>
                </a:solidFill>
                <a:latin typeface="Arial"/>
                <a:cs typeface="Arial"/>
              </a:rPr>
              <a:t>s daughter took him and brought him up as her own son</a:t>
            </a:r>
            <a:r>
              <a:rPr lang="en-US" sz="3200" b="1" i="1" dirty="0">
                <a:solidFill>
                  <a:srgbClr val="F1F7E9"/>
                </a:solidFill>
                <a:latin typeface="Arial"/>
                <a:cs typeface="Arial"/>
              </a:rPr>
              <a:t>.</a:t>
            </a:r>
            <a:r>
              <a:rPr lang="mr-IN" sz="3200" b="1" i="1" dirty="0">
                <a:solidFill>
                  <a:srgbClr val="F1F7E9"/>
                </a:solidFill>
                <a:latin typeface="Arial"/>
                <a:cs typeface="Arial"/>
              </a:rPr>
              <a:t>"</a:t>
            </a:r>
            <a:r>
              <a:rPr lang="en-US" sz="3200" b="1" i="1" baseline="30000" dirty="0">
                <a:solidFill>
                  <a:srgbClr val="F1F7E9"/>
                </a:solidFill>
                <a:latin typeface="Arial"/>
                <a:cs typeface="Arial"/>
              </a:rPr>
              <a:t> </a:t>
            </a:r>
            <a:endParaRPr lang="en-US" sz="3200" b="1" i="1" dirty="0">
              <a:solidFill>
                <a:srgbClr val="F1F7E9"/>
              </a:solidFill>
              <a:latin typeface="Arial"/>
              <a:cs typeface="Arial"/>
            </a:endParaRPr>
          </a:p>
        </p:txBody>
      </p:sp>
      <p:sp>
        <p:nvSpPr>
          <p:cNvPr id="177158" name="Rectangle 6"/>
          <p:cNvSpPr>
            <a:spLocks noGrp="1" noChangeArrowheads="1"/>
          </p:cNvSpPr>
          <p:nvPr>
            <p:ph type="title" idx="4294967295"/>
          </p:nvPr>
        </p:nvSpPr>
        <p:spPr>
          <a:xfrm>
            <a:off x="0" y="6068290"/>
            <a:ext cx="3810000" cy="789709"/>
          </a:xfrm>
          <a:effectLst>
            <a:outerShdw blurRad="63500" dist="35921" dir="2700000" algn="ctr" rotWithShape="0">
              <a:srgbClr val="000000">
                <a:alpha val="74998"/>
              </a:srgbClr>
            </a:outerShdw>
          </a:effectLst>
        </p:spPr>
        <p:txBody>
          <a:bodyPr/>
          <a:lstStyle/>
          <a:p>
            <a:pPr algn="r">
              <a:defRPr/>
            </a:pPr>
            <a:r>
              <a:rPr kumimoji="0" lang="en-US" sz="3200">
                <a:solidFill>
                  <a:schemeClr val="bg1"/>
                </a:solidFill>
                <a:effectLst/>
                <a:latin typeface="Arial" charset="0"/>
                <a:cs typeface="ＭＳ Ｐゴシック" charset="0"/>
              </a:rPr>
              <a:t>Acts 7:20-21 (NIV)</a:t>
            </a:r>
            <a:endParaRPr lang="en-US">
              <a:latin typeface="Arial" charset="0"/>
              <a:cs typeface="ＭＳ Ｐゴシック" charset="0"/>
            </a:endParaRPr>
          </a:p>
        </p:txBody>
      </p:sp>
    </p:spTree>
    <p:extLst>
      <p:ext uri="{BB962C8B-B14F-4D97-AF65-F5344CB8AC3E}">
        <p14:creationId xmlns:p14="http://schemas.microsoft.com/office/powerpoint/2010/main" val="3871379127"/>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God's Calling You … Will You Answer? — LowCountry Community Church ...">
            <a:extLst>
              <a:ext uri="{FF2B5EF4-FFF2-40B4-BE49-F238E27FC236}">
                <a16:creationId xmlns:a16="http://schemas.microsoft.com/office/drawing/2014/main" id="{C651AE37-84C4-7CD2-FFF0-5FCE1371F7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2"/>
          <a:stretch/>
        </p:blipFill>
        <p:spPr bwMode="auto">
          <a:xfrm>
            <a:off x="1524000" y="-1"/>
            <a:ext cx="9144000" cy="62243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152400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
        <p:nvSpPr>
          <p:cNvPr id="5" name="Rectangle 2">
            <a:extLst>
              <a:ext uri="{FF2B5EF4-FFF2-40B4-BE49-F238E27FC236}">
                <a16:creationId xmlns:a16="http://schemas.microsoft.com/office/drawing/2014/main" id="{56517298-8F03-90DB-F913-8F9D67BE4B5C}"/>
              </a:ext>
            </a:extLst>
          </p:cNvPr>
          <p:cNvSpPr txBox="1">
            <a:spLocks noChangeArrowheads="1"/>
          </p:cNvSpPr>
          <p:nvPr/>
        </p:nvSpPr>
        <p:spPr bwMode="auto">
          <a:xfrm>
            <a:off x="6994358" y="1"/>
            <a:ext cx="3759719" cy="255069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r" eaLnBrk="0" fontAlgn="base" hangingPunct="0">
              <a:spcBef>
                <a:spcPct val="0"/>
              </a:spcBef>
              <a:spcAft>
                <a:spcPct val="0"/>
              </a:spcAft>
              <a:defRPr kumimoji="0" sz="8000" b="1">
                <a:solidFill>
                  <a:srgbClr val="FFFFFF"/>
                </a:solidFill>
                <a:effectLst>
                  <a:glow rad="177800">
                    <a:srgbClr val="000000"/>
                  </a:glow>
                </a:effectLst>
                <a:latin typeface="Arial"/>
                <a:ea typeface="ＭＳ Ｐゴシック" pitchFamily="-111" charset="-128"/>
                <a:cs typeface="ＭＳ Ｐゴシック" pitchFamily="-111" charset="-128"/>
              </a:defRPr>
            </a:lvl1pPr>
            <a:lvl2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ctr"/>
            <a:r>
              <a:rPr lang="en-US" dirty="0"/>
              <a:t>God</a:t>
            </a:r>
            <a:r>
              <a:rPr lang="en-US" sz="4800" dirty="0"/>
              <a:t> </a:t>
            </a:r>
            <a:br>
              <a:rPr lang="en-US" sz="4800" dirty="0"/>
            </a:br>
            <a:r>
              <a:rPr lang="en-US" sz="4800" dirty="0"/>
              <a:t>is calling...</a:t>
            </a:r>
          </a:p>
        </p:txBody>
      </p:sp>
    </p:spTree>
    <p:extLst>
      <p:ext uri="{BB962C8B-B14F-4D97-AF65-F5344CB8AC3E}">
        <p14:creationId xmlns:p14="http://schemas.microsoft.com/office/powerpoint/2010/main" val="2310100307"/>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681"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7682" name="Picture 3" descr="OMSSO037"/>
          <p:cNvPicPr>
            <a:picLocks noChangeAspect="1" noChangeArrowheads="1"/>
          </p:cNvPicPr>
          <p:nvPr/>
        </p:nvPicPr>
        <p:blipFill>
          <a:blip r:embed="rId5">
            <a:lum bright="6000"/>
            <a:extLst>
              <a:ext uri="{28A0092B-C50C-407E-A947-70E740481C1C}">
                <a14:useLocalDpi xmlns:a14="http://schemas.microsoft.com/office/drawing/2010/main"/>
              </a:ext>
            </a:extLst>
          </a:blip>
          <a:srcRect/>
          <a:stretch>
            <a:fillRect/>
          </a:stretch>
        </p:blipFill>
        <p:spPr bwMode="auto">
          <a:xfrm>
            <a:off x="152400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ext Box 4"/>
          <p:cNvSpPr txBox="1">
            <a:spLocks noChangeArrowheads="1"/>
          </p:cNvSpPr>
          <p:nvPr/>
        </p:nvSpPr>
        <p:spPr bwMode="auto">
          <a:xfrm>
            <a:off x="6248400" y="6003926"/>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dirty="0">
                <a:solidFill>
                  <a:srgbClr val="F1F7E9"/>
                </a:solidFill>
                <a:latin typeface="Arial"/>
                <a:ea typeface="ＭＳ Ｐゴシック" charset="0"/>
                <a:cs typeface="Arial"/>
              </a:rPr>
              <a:t>Thutmose III</a:t>
            </a:r>
          </a:p>
        </p:txBody>
      </p:sp>
      <p:sp>
        <p:nvSpPr>
          <p:cNvPr id="179206" name="Rectangle 6"/>
          <p:cNvSpPr>
            <a:spLocks noGrp="1" noChangeArrowheads="1"/>
          </p:cNvSpPr>
          <p:nvPr>
            <p:ph type="title" idx="4294967295"/>
          </p:nvPr>
        </p:nvSpPr>
        <p:spPr>
          <a:xfrm>
            <a:off x="8534400" y="365125"/>
            <a:ext cx="36576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4000" dirty="0">
                <a:solidFill>
                  <a:schemeClr val="bg1"/>
                </a:solidFill>
                <a:effectLst/>
                <a:ea typeface="ＭＳ Ｐゴシック" pitchFamily="-112" charset="-128"/>
                <a:cs typeface="ＭＳ Ｐゴシック" pitchFamily="-112" charset="-128"/>
              </a:rPr>
              <a:t>Moses Flees</a:t>
            </a:r>
          </a:p>
        </p:txBody>
      </p:sp>
    </p:spTree>
    <p:extLst>
      <p:ext uri="{BB962C8B-B14F-4D97-AF65-F5344CB8AC3E}">
        <p14:creationId xmlns:p14="http://schemas.microsoft.com/office/powerpoint/2010/main" val="1656044122"/>
      </p:ext>
    </p:ext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8399464" y="0"/>
            <a:ext cx="2268537" cy="6858000"/>
          </a:xfrm>
          <a:prstGeom prst="rect">
            <a:avLst/>
          </a:prstGeom>
          <a:solidFill>
            <a:srgbClr val="00000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9730" name="Picture 1" descr="exodus-nasa-map-sinai.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7487"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0" name="Oval 6"/>
          <p:cNvSpPr>
            <a:spLocks noChangeArrowheads="1"/>
          </p:cNvSpPr>
          <p:nvPr/>
        </p:nvSpPr>
        <p:spPr bwMode="auto">
          <a:xfrm>
            <a:off x="6527800" y="3992564"/>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1" name="Oval 7"/>
          <p:cNvSpPr>
            <a:spLocks noChangeArrowheads="1"/>
          </p:cNvSpPr>
          <p:nvPr/>
        </p:nvSpPr>
        <p:spPr bwMode="auto">
          <a:xfrm>
            <a:off x="1558925" y="1484314"/>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2" name="Rectangle 8"/>
          <p:cNvSpPr>
            <a:spLocks noGrp="1" noChangeArrowheads="1"/>
          </p:cNvSpPr>
          <p:nvPr>
            <p:ph type="title" idx="4294967295"/>
          </p:nvPr>
        </p:nvSpPr>
        <p:spPr>
          <a:xfrm>
            <a:off x="8617529" y="4725411"/>
            <a:ext cx="3463636" cy="1323439"/>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Location of </a:t>
            </a:r>
            <a:r>
              <a:rPr kumimoji="0" lang="en-US" sz="4000" dirty="0" err="1">
                <a:solidFill>
                  <a:srgbClr val="FFFFFF"/>
                </a:solidFill>
                <a:effectLst/>
                <a:ea typeface="ＭＳ Ｐゴシック" pitchFamily="-112" charset="-128"/>
                <a:cs typeface="ＭＳ Ｐゴシック" pitchFamily="-112" charset="-128"/>
              </a:rPr>
              <a:t>Midian</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1492250" y="1844676"/>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Goshen</a:t>
            </a:r>
          </a:p>
        </p:txBody>
      </p:sp>
      <p:sp>
        <p:nvSpPr>
          <p:cNvPr id="10" name="Rectangle 8"/>
          <p:cNvSpPr txBox="1">
            <a:spLocks noChangeArrowheads="1"/>
          </p:cNvSpPr>
          <p:nvPr/>
        </p:nvSpPr>
        <p:spPr bwMode="auto">
          <a:xfrm>
            <a:off x="6651626" y="4367214"/>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err="1">
                <a:solidFill>
                  <a:srgbClr val="F1F7E9">
                    <a:lumMod val="10000"/>
                  </a:srgbClr>
                </a:solidFill>
                <a:effectLst/>
                <a:ea typeface="ＭＳ Ｐゴシック" pitchFamily="-112" charset="-128"/>
                <a:cs typeface="ＭＳ Ｐゴシック" pitchFamily="-112" charset="-128"/>
              </a:rPr>
              <a:t>Midian</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4224339" y="3762375"/>
            <a:ext cx="2155825" cy="1322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Mt. Sinai</a:t>
            </a:r>
          </a:p>
        </p:txBody>
      </p:sp>
      <p:sp>
        <p:nvSpPr>
          <p:cNvPr id="12" name="Rectangle 8"/>
          <p:cNvSpPr txBox="1">
            <a:spLocks noChangeArrowheads="1"/>
          </p:cNvSpPr>
          <p:nvPr/>
        </p:nvSpPr>
        <p:spPr bwMode="auto">
          <a:xfrm>
            <a:off x="5448301"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Canaan</a:t>
            </a:r>
          </a:p>
        </p:txBody>
      </p:sp>
      <p:sp>
        <p:nvSpPr>
          <p:cNvPr id="13" name="Rectangle 8"/>
          <p:cNvSpPr txBox="1">
            <a:spLocks noChangeArrowheads="1"/>
          </p:cNvSpPr>
          <p:nvPr/>
        </p:nvSpPr>
        <p:spPr bwMode="auto">
          <a:xfrm>
            <a:off x="2208214" y="3933826"/>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en-US" sz="4000" dirty="0">
                <a:solidFill>
                  <a:srgbClr val="F1F7E9">
                    <a:lumMod val="10000"/>
                  </a:srgbClr>
                </a:solidFill>
                <a:effectLst/>
                <a:ea typeface="ＭＳ Ｐゴシック" pitchFamily="-112" charset="-128"/>
                <a:cs typeface="ＭＳ Ｐゴシック" pitchFamily="-112" charset="-128"/>
              </a:rPr>
              <a:t>Egypt</a:t>
            </a:r>
          </a:p>
        </p:txBody>
      </p:sp>
      <p:sp>
        <p:nvSpPr>
          <p:cNvPr id="14" name="Rectangle 8"/>
          <p:cNvSpPr txBox="1">
            <a:spLocks noChangeArrowheads="1"/>
          </p:cNvSpPr>
          <p:nvPr/>
        </p:nvSpPr>
        <p:spPr bwMode="auto">
          <a:xfrm rot="5400000">
            <a:off x="401638" y="3830638"/>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en-US" sz="4000" dirty="0">
                <a:solidFill>
                  <a:srgbClr val="FFFFFF"/>
                </a:solidFill>
                <a:effectLst/>
                <a:ea typeface="ＭＳ Ｐゴシック" pitchFamily="-112" charset="-128"/>
                <a:cs typeface="ＭＳ Ｐゴシック" pitchFamily="-112" charset="-128"/>
              </a:rPr>
              <a:t>Nile River</a:t>
            </a:r>
          </a:p>
        </p:txBody>
      </p:sp>
    </p:spTree>
    <p:extLst>
      <p:ext uri="{BB962C8B-B14F-4D97-AF65-F5344CB8AC3E}">
        <p14:creationId xmlns:p14="http://schemas.microsoft.com/office/powerpoint/2010/main" val="401477551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1"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
        <p:nvSpPr>
          <p:cNvPr id="3" name="Rectangle 2">
            <a:extLst>
              <a:ext uri="{FF2B5EF4-FFF2-40B4-BE49-F238E27FC236}">
                <a16:creationId xmlns:a16="http://schemas.microsoft.com/office/drawing/2014/main" id="{386F4298-4002-423D-05C4-312758CB3673}"/>
              </a:ext>
            </a:extLst>
          </p:cNvPr>
          <p:cNvSpPr txBox="1">
            <a:spLocks noChangeArrowheads="1"/>
          </p:cNvSpPr>
          <p:nvPr/>
        </p:nvSpPr>
        <p:spPr bwMode="auto">
          <a:xfrm>
            <a:off x="1559497" y="332656"/>
            <a:ext cx="7748337"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How can Moses follow God’s calling?</a:t>
            </a:r>
          </a:p>
        </p:txBody>
      </p:sp>
    </p:spTree>
    <p:extLst>
      <p:ext uri="{BB962C8B-B14F-4D97-AF65-F5344CB8AC3E}">
        <p14:creationId xmlns:p14="http://schemas.microsoft.com/office/powerpoint/2010/main" val="26760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a:extLst>
              <a:ext uri="{FF2B5EF4-FFF2-40B4-BE49-F238E27FC236}">
                <a16:creationId xmlns:a16="http://schemas.microsoft.com/office/drawing/2014/main" id="{07B3E7D2-86E0-41EE-9A93-027AC9B4EFD1}"/>
              </a:ext>
            </a:extLst>
          </p:cNvPr>
          <p:cNvSpPr/>
          <p:nvPr/>
        </p:nvSpPr>
        <p:spPr bwMode="auto">
          <a:xfrm flipV="1">
            <a:off x="2861257" y="4131821"/>
            <a:ext cx="6664271" cy="274320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latin typeface="Comic Sans MS" pitchFamily="-112" charset="0"/>
            </a:endParaRPr>
          </a:p>
        </p:txBody>
      </p:sp>
      <p:sp>
        <p:nvSpPr>
          <p:cNvPr id="4" name="Down Arrow 3">
            <a:extLst>
              <a:ext uri="{FF2B5EF4-FFF2-40B4-BE49-F238E27FC236}">
                <a16:creationId xmlns:a16="http://schemas.microsoft.com/office/drawing/2014/main" id="{A2C123F2-6E54-82CF-2202-C9DB3ED5691A}"/>
              </a:ext>
            </a:extLst>
          </p:cNvPr>
          <p:cNvSpPr/>
          <p:nvPr/>
        </p:nvSpPr>
        <p:spPr bwMode="auto">
          <a:xfrm>
            <a:off x="2861257" y="-69450"/>
            <a:ext cx="6664271" cy="274320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latin typeface="Comic Sans MS" pitchFamily="-112" charset="0"/>
            </a:endParaRPr>
          </a:p>
        </p:txBody>
      </p:sp>
      <p:sp>
        <p:nvSpPr>
          <p:cNvPr id="900098" name="Rectangle 2"/>
          <p:cNvSpPr>
            <a:spLocks noGrp="1" noChangeArrowheads="1"/>
          </p:cNvSpPr>
          <p:nvPr>
            <p:ph type="ctrTitle"/>
          </p:nvPr>
        </p:nvSpPr>
        <p:spPr>
          <a:xfrm>
            <a:off x="1541748" y="4973053"/>
            <a:ext cx="9108504"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role</a:t>
            </a:r>
          </a:p>
        </p:txBody>
      </p:sp>
      <p:sp>
        <p:nvSpPr>
          <p:cNvPr id="3" name="Rectangle 2">
            <a:extLst>
              <a:ext uri="{FF2B5EF4-FFF2-40B4-BE49-F238E27FC236}">
                <a16:creationId xmlns:a16="http://schemas.microsoft.com/office/drawing/2014/main" id="{386F4298-4002-423D-05C4-312758CB3673}"/>
              </a:ext>
            </a:extLst>
          </p:cNvPr>
          <p:cNvSpPr txBox="1">
            <a:spLocks noChangeArrowheads="1"/>
          </p:cNvSpPr>
          <p:nvPr/>
        </p:nvSpPr>
        <p:spPr bwMode="auto">
          <a:xfrm>
            <a:off x="1541748" y="332656"/>
            <a:ext cx="9108504"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God's role</a:t>
            </a:r>
          </a:p>
        </p:txBody>
      </p:sp>
    </p:spTree>
    <p:extLst>
      <p:ext uri="{BB962C8B-B14F-4D97-AF65-F5344CB8AC3E}">
        <p14:creationId xmlns:p14="http://schemas.microsoft.com/office/powerpoint/2010/main" val="31884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00098"/>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0009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1168400"/>
            <a:ext cx="12192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Exodus 3</a:t>
            </a:r>
          </a:p>
        </p:txBody>
      </p:sp>
    </p:spTree>
    <p:extLst>
      <p:ext uri="{BB962C8B-B14F-4D97-AF65-F5344CB8AC3E}">
        <p14:creationId xmlns:p14="http://schemas.microsoft.com/office/powerpoint/2010/main" val="368311074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FED6DDD-2A86-0DFB-63CF-CACA6AF8E2C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25445C13-9500-EEF8-FB13-983A9ED6CB8E}"/>
              </a:ext>
            </a:extLst>
          </p:cNvPr>
          <p:cNvSpPr/>
          <p:nvPr/>
        </p:nvSpPr>
        <p:spPr bwMode="auto">
          <a:xfrm>
            <a:off x="2861257" y="-69450"/>
            <a:ext cx="6664271" cy="2743200"/>
          </a:xfrm>
          <a:prstGeom prst="downArrow">
            <a:avLst>
              <a:gd name="adj1" fmla="val 50000"/>
              <a:gd name="adj2" fmla="val 48361"/>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3" name="Text Box 5"/>
          <p:cNvSpPr txBox="1">
            <a:spLocks noChangeArrowheads="1"/>
          </p:cNvSpPr>
          <p:nvPr/>
        </p:nvSpPr>
        <p:spPr bwMode="auto">
          <a:xfrm>
            <a:off x="7113432"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181254" name="Rectangle 6"/>
          <p:cNvSpPr>
            <a:spLocks noGrp="1" noChangeArrowheads="1"/>
          </p:cNvSpPr>
          <p:nvPr>
            <p:ph type="title" idx="4294967295"/>
          </p:nvPr>
        </p:nvSpPr>
        <p:spPr>
          <a:xfrm>
            <a:off x="4508954" y="113392"/>
            <a:ext cx="3448503" cy="1570038"/>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dirty="0">
                <a:effectLst/>
                <a:latin typeface="Arial" charset="0"/>
              </a:rPr>
              <a:t>God calls His servant </a:t>
            </a:r>
          </a:p>
        </p:txBody>
      </p:sp>
    </p:spTree>
    <p:extLst>
      <p:ext uri="{BB962C8B-B14F-4D97-AF65-F5344CB8AC3E}">
        <p14:creationId xmlns:p14="http://schemas.microsoft.com/office/powerpoint/2010/main" val="319966090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181602" y="966213"/>
            <a:ext cx="5486399"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3:1–4:17)</a:t>
            </a:r>
          </a:p>
        </p:txBody>
      </p:sp>
      <p:sp>
        <p:nvSpPr>
          <p:cNvPr id="181254" name="Rectangle 6"/>
          <p:cNvSpPr>
            <a:spLocks noGrp="1" noChangeArrowheads="1"/>
          </p:cNvSpPr>
          <p:nvPr>
            <p:ph type="title" idx="4294967295"/>
          </p:nvPr>
        </p:nvSpPr>
        <p:spPr>
          <a:xfrm>
            <a:off x="6705600" y="304800"/>
            <a:ext cx="5486400" cy="646113"/>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The Burning Bush</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3099515272"/>
      </p:ext>
    </p:extLst>
  </p:cSld>
  <p:clrMapOvr>
    <a:overrideClrMapping bg1="lt1" tx1="dk1" bg2="lt2" tx2="dk2" accent1="accent1" accent2="accent2" accent3="accent3" accent4="accent4" accent5="accent5" accent6="accent6" hlink="hlink" folHlink="folHlink"/>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75586246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8CC2-8F59-66C9-A64B-3AD2010FAC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463973C-3D01-711D-2ECE-B193E859E83C}"/>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8250C3B8-8102-A77D-49A7-28E67649F31D}"/>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F11023CF-82D9-F2C6-DA55-268DE44CF829}"/>
              </a:ext>
            </a:extLst>
          </p:cNvPr>
          <p:cNvPicPr>
            <a:picLocks noChangeAspect="1"/>
          </p:cNvPicPr>
          <p:nvPr/>
        </p:nvPicPr>
        <p:blipFill>
          <a:blip r:embed="rId3"/>
          <a:stretch>
            <a:fillRect/>
          </a:stretch>
        </p:blipFill>
        <p:spPr>
          <a:xfrm>
            <a:off x="1524000" y="857251"/>
            <a:ext cx="11269684" cy="6339197"/>
          </a:xfrm>
          <a:prstGeom prst="rect">
            <a:avLst/>
          </a:prstGeom>
        </p:spPr>
      </p:pic>
    </p:spTree>
    <p:extLst>
      <p:ext uri="{BB962C8B-B14F-4D97-AF65-F5344CB8AC3E}">
        <p14:creationId xmlns:p14="http://schemas.microsoft.com/office/powerpoint/2010/main" val="193475641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51C7D-A7C2-CC94-2210-D859C5D37117}"/>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CAB6D16D-735B-5D73-CCB7-AC02CD34D16D}"/>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Song in Chapel</a:t>
            </a:r>
          </a:p>
        </p:txBody>
      </p:sp>
      <p:sp>
        <p:nvSpPr>
          <p:cNvPr id="5" name="TextBox 4">
            <a:extLst>
              <a:ext uri="{FF2B5EF4-FFF2-40B4-BE49-F238E27FC236}">
                <a16:creationId xmlns:a16="http://schemas.microsoft.com/office/drawing/2014/main" id="{F357B02A-F666-90E2-D88A-751D7253C761}"/>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476A9E8D-BD13-B8E3-D214-DE6319E29667}"/>
              </a:ext>
            </a:extLst>
          </p:cNvPr>
          <p:cNvPicPr>
            <a:picLocks noChangeAspect="1"/>
          </p:cNvPicPr>
          <p:nvPr/>
        </p:nvPicPr>
        <p:blipFill>
          <a:blip r:embed="rId3"/>
          <a:stretch>
            <a:fillRect/>
          </a:stretch>
        </p:blipFill>
        <p:spPr>
          <a:xfrm>
            <a:off x="-292925" y="857250"/>
            <a:ext cx="13359741" cy="7514854"/>
          </a:xfrm>
          <a:prstGeom prst="rect">
            <a:avLst/>
          </a:prstGeom>
        </p:spPr>
      </p:pic>
    </p:spTree>
    <p:extLst>
      <p:ext uri="{BB962C8B-B14F-4D97-AF65-F5344CB8AC3E}">
        <p14:creationId xmlns:p14="http://schemas.microsoft.com/office/powerpoint/2010/main" val="33768605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84" y="581891"/>
            <a:ext cx="12046116" cy="627610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12192000" cy="1051186"/>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God led us from Asia to MENA in 2021</a:t>
            </a:r>
          </a:p>
        </p:txBody>
      </p:sp>
      <p:sp>
        <p:nvSpPr>
          <p:cNvPr id="2" name="Left Arrow 1">
            <a:extLst>
              <a:ext uri="{FF2B5EF4-FFF2-40B4-BE49-F238E27FC236}">
                <a16:creationId xmlns:a16="http://schemas.microsoft.com/office/drawing/2014/main" id="{3B7FECFF-DED0-594D-9213-1A4BC4885DB0}"/>
              </a:ext>
            </a:extLst>
          </p:cNvPr>
          <p:cNvSpPr/>
          <p:nvPr/>
        </p:nvSpPr>
        <p:spPr bwMode="auto">
          <a:xfrm rot="1523978">
            <a:off x="4767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13715"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3058887" y="320003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41862879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C168-C6C8-C838-A6AC-2309EA329E0B}"/>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7DB9E207-AFF5-40C3-419C-7176881FE633}"/>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Song in Chapel</a:t>
            </a:r>
          </a:p>
        </p:txBody>
      </p:sp>
      <p:sp>
        <p:nvSpPr>
          <p:cNvPr id="5" name="TextBox 4">
            <a:extLst>
              <a:ext uri="{FF2B5EF4-FFF2-40B4-BE49-F238E27FC236}">
                <a16:creationId xmlns:a16="http://schemas.microsoft.com/office/drawing/2014/main" id="{648AA3B1-E67C-B46F-57F1-8FEAB3BBF606}"/>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4" name="Picture 3">
            <a:extLst>
              <a:ext uri="{FF2B5EF4-FFF2-40B4-BE49-F238E27FC236}">
                <a16:creationId xmlns:a16="http://schemas.microsoft.com/office/drawing/2014/main" id="{C1EE35A1-9A51-F3BA-98AD-E3FCC5042316}"/>
              </a:ext>
            </a:extLst>
          </p:cNvPr>
          <p:cNvPicPr>
            <a:picLocks noChangeAspect="1"/>
          </p:cNvPicPr>
          <p:nvPr/>
        </p:nvPicPr>
        <p:blipFill>
          <a:blip r:embed="rId3"/>
          <a:stretch>
            <a:fillRect/>
          </a:stretch>
        </p:blipFill>
        <p:spPr>
          <a:xfrm>
            <a:off x="170214" y="700644"/>
            <a:ext cx="13344589" cy="6157356"/>
          </a:xfrm>
          <a:prstGeom prst="rect">
            <a:avLst/>
          </a:prstGeom>
        </p:spPr>
      </p:pic>
    </p:spTree>
    <p:extLst>
      <p:ext uri="{BB962C8B-B14F-4D97-AF65-F5344CB8AC3E}">
        <p14:creationId xmlns:p14="http://schemas.microsoft.com/office/powerpoint/2010/main" val="14225735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1600200" y="2262189"/>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
        <p:nvSpPr>
          <p:cNvPr id="2" name="TextBox 9">
            <a:extLst>
              <a:ext uri="{FF2B5EF4-FFF2-40B4-BE49-F238E27FC236}">
                <a16:creationId xmlns:a16="http://schemas.microsoft.com/office/drawing/2014/main" id="{BC51E3B1-A8DB-BEDC-C395-0DB2965184A2}"/>
              </a:ext>
            </a:extLst>
          </p:cNvPr>
          <p:cNvSpPr txBox="1">
            <a:spLocks noChangeArrowheads="1"/>
          </p:cNvSpPr>
          <p:nvPr/>
        </p:nvSpPr>
        <p:spPr bwMode="auto">
          <a:xfrm rot="-717050">
            <a:off x="1665706" y="3224496"/>
            <a:ext cx="8977312" cy="2308324"/>
          </a:xfrm>
          <a:prstGeom prst="rect">
            <a:avLst/>
          </a:prstGeom>
          <a:solidFill>
            <a:srgbClr val="020020"/>
          </a:solidFill>
          <a:ln w="57150" cmpd="sng">
            <a:solidFill>
              <a:srgbClr val="FFFFFF"/>
            </a:solidFill>
            <a:miter lim="800000"/>
            <a:headEnd/>
            <a:tailEnd/>
          </a:ln>
        </p:spPr>
        <p:txBody>
          <a:bodyPr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mr-IN" altLang="zh-CN" sz="3600" b="1" dirty="0">
                <a:solidFill>
                  <a:srgbClr val="FFFFFF"/>
                </a:solidFill>
                <a:latin typeface="Arial" charset="0"/>
                <a:cs typeface="Arial" charset="0"/>
              </a:rPr>
              <a:t>"</a:t>
            </a:r>
            <a:r>
              <a:rPr lang="en-US" altLang="zh-CN" sz="3600" b="1" dirty="0">
                <a:solidFill>
                  <a:srgbClr val="FFFFFF"/>
                </a:solidFill>
                <a:latin typeface="Arial" charset="0"/>
                <a:cs typeface="Arial" charset="0"/>
              </a:rPr>
              <a:t>God replied to Moses, </a:t>
            </a:r>
            <a:r>
              <a:rPr lang="fr-FR" altLang="zh-CN" sz="3600" b="1" dirty="0">
                <a:solidFill>
                  <a:srgbClr val="FFFFFF"/>
                </a:solidFill>
                <a:latin typeface="Arial" charset="0"/>
                <a:cs typeface="Arial" charset="0"/>
              </a:rPr>
              <a:t>'</a:t>
            </a:r>
            <a:r>
              <a:rPr lang="en-US" altLang="ja-JP" sz="3600" b="1" dirty="0">
                <a:solidFill>
                  <a:srgbClr val="FFFF00"/>
                </a:solidFill>
                <a:latin typeface="Arial" charset="0"/>
                <a:cs typeface="Arial" charset="0"/>
              </a:rPr>
              <a:t>I Am Who </a:t>
            </a:r>
            <a:br>
              <a:rPr lang="en-US" altLang="ja-JP" sz="3600" b="1" dirty="0">
                <a:solidFill>
                  <a:srgbClr val="FFFF00"/>
                </a:solidFill>
                <a:latin typeface="Arial" charset="0"/>
                <a:cs typeface="Arial" charset="0"/>
              </a:rPr>
            </a:br>
            <a:r>
              <a:rPr lang="en-US" altLang="ja-JP" sz="3600" b="1" dirty="0">
                <a:solidFill>
                  <a:srgbClr val="FFFF00"/>
                </a:solidFill>
                <a:latin typeface="Arial" charset="0"/>
                <a:cs typeface="Arial" charset="0"/>
              </a:rPr>
              <a:t>I Am</a:t>
            </a:r>
            <a:r>
              <a:rPr lang="en-US" altLang="ja-JP" sz="3600" b="1" dirty="0">
                <a:solidFill>
                  <a:srgbClr val="FFFFFF"/>
                </a:solidFill>
                <a:latin typeface="Arial" charset="0"/>
                <a:cs typeface="Arial" charset="0"/>
              </a:rPr>
              <a:t>. Say this to the people of Israel: </a:t>
            </a:r>
            <a:br>
              <a:rPr lang="en-US" altLang="ja-JP" sz="3600" b="1" dirty="0">
                <a:solidFill>
                  <a:srgbClr val="FFFFFF"/>
                </a:solidFill>
                <a:latin typeface="Arial" charset="0"/>
                <a:cs typeface="Arial" charset="0"/>
              </a:rPr>
            </a:br>
            <a:r>
              <a:rPr lang="en-US" altLang="ja-JP" sz="3600" b="1" dirty="0">
                <a:solidFill>
                  <a:srgbClr val="FFFF00"/>
                </a:solidFill>
                <a:latin typeface="Arial" charset="0"/>
                <a:cs typeface="Arial" charset="0"/>
              </a:rPr>
              <a:t>I Am </a:t>
            </a:r>
            <a:r>
              <a:rPr lang="en-US" altLang="ja-JP" sz="3600" b="1" dirty="0">
                <a:solidFill>
                  <a:srgbClr val="FFFFFF"/>
                </a:solidFill>
                <a:latin typeface="Arial" charset="0"/>
                <a:cs typeface="Arial" charset="0"/>
              </a:rPr>
              <a:t>has sent me to you</a:t>
            </a:r>
            <a:r>
              <a:rPr lang="fr-FR" altLang="ja-JP" sz="3600" b="1" dirty="0">
                <a:solidFill>
                  <a:srgbClr val="FFFFFF"/>
                </a:solidFill>
                <a:latin typeface="Arial" charset="0"/>
                <a:cs typeface="Arial" charset="0"/>
              </a:rPr>
              <a:t>'</a:t>
            </a:r>
            <a:r>
              <a:rPr lang="mr-IN"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(Exodus 3:14 </a:t>
            </a:r>
            <a:r>
              <a:rPr lang="en-US" altLang="ja-JP" sz="2800" b="1" dirty="0">
                <a:solidFill>
                  <a:srgbClr val="FFFFFF"/>
                </a:solidFill>
                <a:latin typeface="Arial" charset="0"/>
                <a:cs typeface="Arial" charset="0"/>
              </a:rPr>
              <a:t>NLT</a:t>
            </a:r>
            <a:r>
              <a:rPr lang="en-US" altLang="ja-JP" sz="3600" b="1" dirty="0">
                <a:solidFill>
                  <a:srgbClr val="FFFFFF"/>
                </a:solidFill>
                <a:latin typeface="Arial" charset="0"/>
                <a:cs typeface="Arial" charset="0"/>
              </a:rPr>
              <a:t>).</a:t>
            </a:r>
          </a:p>
        </p:txBody>
      </p:sp>
    </p:spTree>
    <p:extLst>
      <p:ext uri="{BB962C8B-B14F-4D97-AF65-F5344CB8AC3E}">
        <p14:creationId xmlns:p14="http://schemas.microsoft.com/office/powerpoint/2010/main" val="293885203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dissolve">
                                      <p:cBhvr>
                                        <p:cTn id="7" dur="5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autoUpdateAnimBg="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1600200" y="2262189"/>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1600200" y="3154364"/>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1027457866"/>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ow to Stand in the Power of God | It's Time to Contend - Abundant ...">
            <a:extLst>
              <a:ext uri="{FF2B5EF4-FFF2-40B4-BE49-F238E27FC236}">
                <a16:creationId xmlns:a16="http://schemas.microsoft.com/office/drawing/2014/main" id="{B3158E0F-1670-A707-02B2-06D8BAB27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0"/>
            <a:ext cx="11144250" cy="74222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4644190"/>
            <a:ext cx="9144000" cy="221381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Doesn't Call the Qualified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He Qualifies the Called</a:t>
            </a:r>
          </a:p>
        </p:txBody>
      </p:sp>
    </p:spTree>
    <p:extLst>
      <p:ext uri="{BB962C8B-B14F-4D97-AF65-F5344CB8AC3E}">
        <p14:creationId xmlns:p14="http://schemas.microsoft.com/office/powerpoint/2010/main" val="245086321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BA6BE32-9044-CC20-0F81-E8BEC6952F9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156BB391-321A-43EE-BE77-E27A0E73845B}"/>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Standards Can Differ</a:t>
            </a:r>
          </a:p>
        </p:txBody>
      </p:sp>
      <p:sp>
        <p:nvSpPr>
          <p:cNvPr id="5" name="TextBox 4">
            <a:extLst>
              <a:ext uri="{FF2B5EF4-FFF2-40B4-BE49-F238E27FC236}">
                <a16:creationId xmlns:a16="http://schemas.microsoft.com/office/drawing/2014/main" id="{67394655-CB21-8C21-40C3-B7568E1F870C}"/>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85E3629F-3C63-47E9-2E61-410EE8C0BBF8}"/>
              </a:ext>
            </a:extLst>
          </p:cNvPr>
          <p:cNvPicPr>
            <a:picLocks noChangeAspect="1"/>
          </p:cNvPicPr>
          <p:nvPr/>
        </p:nvPicPr>
        <p:blipFill>
          <a:blip r:embed="rId4"/>
          <a:stretch>
            <a:fillRect/>
          </a:stretch>
        </p:blipFill>
        <p:spPr>
          <a:xfrm>
            <a:off x="803565" y="857250"/>
            <a:ext cx="10668000" cy="6000750"/>
          </a:xfrm>
          <a:prstGeom prst="rect">
            <a:avLst/>
          </a:prstGeom>
        </p:spPr>
      </p:pic>
    </p:spTree>
    <p:extLst>
      <p:ext uri="{BB962C8B-B14F-4D97-AF65-F5344CB8AC3E}">
        <p14:creationId xmlns:p14="http://schemas.microsoft.com/office/powerpoint/2010/main" val="1818311688"/>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1600200" y="2262189"/>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1600200" y="3154364"/>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1600200" y="4044951"/>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1605920476"/>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5633" name="Picture 2" descr="World Travel 0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ext Box 3"/>
          <p:cNvSpPr txBox="1">
            <a:spLocks noChangeArrowheads="1"/>
          </p:cNvSpPr>
          <p:nvPr/>
        </p:nvSpPr>
        <p:spPr bwMode="auto">
          <a:xfrm>
            <a:off x="1447800" y="212725"/>
            <a:ext cx="92964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Moses was educated in all the wisdom of the Egyptians and was powerful in speech and action.</a:t>
            </a:r>
            <a:r>
              <a:rPr lang="mr-IN" sz="4000" b="1" i="1" dirty="0">
                <a:solidFill>
                  <a:srgbClr val="F1F7E9"/>
                </a:solidFill>
                <a:latin typeface="Arial"/>
                <a:ea typeface="ＭＳ Ｐゴシック" charset="0"/>
                <a:cs typeface="Arial"/>
              </a:rPr>
              <a:t>"</a:t>
            </a:r>
            <a:r>
              <a:rPr lang="en-US" sz="4000" b="1" i="1" dirty="0">
                <a:solidFill>
                  <a:srgbClr val="F1F7E9"/>
                </a:solidFill>
                <a:latin typeface="Arial"/>
                <a:ea typeface="ＭＳ Ｐゴシック" charset="0"/>
                <a:cs typeface="Arial"/>
              </a:rPr>
              <a:t> </a:t>
            </a:r>
          </a:p>
        </p:txBody>
      </p:sp>
      <p:sp>
        <p:nvSpPr>
          <p:cNvPr id="178181" name="Rectangle 5"/>
          <p:cNvSpPr>
            <a:spLocks noGrp="1" noChangeArrowheads="1"/>
          </p:cNvSpPr>
          <p:nvPr>
            <p:ph type="title" idx="4294967295"/>
          </p:nvPr>
        </p:nvSpPr>
        <p:spPr>
          <a:xfrm>
            <a:off x="8763000" y="5973763"/>
            <a:ext cx="34290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en-US" sz="3200" dirty="0">
                <a:solidFill>
                  <a:schemeClr val="bg1"/>
                </a:solidFill>
                <a:effectLst/>
                <a:ea typeface="ＭＳ Ｐゴシック" pitchFamily="-112" charset="-128"/>
                <a:cs typeface="ＭＳ Ｐゴシック" pitchFamily="-112" charset="-128"/>
              </a:rPr>
              <a:t>Acts 7:22 (NIV)</a:t>
            </a:r>
          </a:p>
        </p:txBody>
      </p:sp>
    </p:spTree>
    <p:extLst>
      <p:ext uri="{BB962C8B-B14F-4D97-AF65-F5344CB8AC3E}">
        <p14:creationId xmlns:p14="http://schemas.microsoft.com/office/powerpoint/2010/main" val="3048389067"/>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1600200" y="2262189"/>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1600200" y="3154364"/>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1600200" y="4044951"/>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0" name="Text Box 8"/>
          <p:cNvSpPr txBox="1">
            <a:spLocks noChangeArrowheads="1"/>
          </p:cNvSpPr>
          <p:nvPr/>
        </p:nvSpPr>
        <p:spPr bwMode="auto">
          <a:xfrm>
            <a:off x="1600200" y="4937126"/>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en-US" sz="4000" b="1" dirty="0">
                <a:solidFill>
                  <a:srgbClr val="F1F7E9"/>
                </a:solidFill>
                <a:latin typeface="Arial"/>
                <a:ea typeface="ＭＳ Ｐゴシック" charset="0"/>
                <a:cs typeface="Arial"/>
              </a:rPr>
              <a:t>5.  I don</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t want to get involved (4:13)</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2652965348"/>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1416050" y="0"/>
            <a:ext cx="9251950" cy="1754326"/>
          </a:xfrm>
          <a:noFill/>
          <a:effectLst>
            <a:outerShdw blurRad="63500" dist="38099" dir="2700000" algn="ctr" rotWithShape="0">
              <a:schemeClr val="tx1">
                <a:alpha val="74998"/>
              </a:schemeClr>
            </a:outerShdw>
          </a:effectLst>
        </p:spPr>
        <p:txBody>
          <a:bodyPr anchor="ctr">
            <a:spAutoFit/>
          </a:bodyPr>
          <a:lstStyle/>
          <a:p>
            <a:pPr eaLnBrk="1" hangingPunct="1">
              <a:spcBef>
                <a:spcPct val="50000"/>
              </a:spcBef>
              <a:defRPr/>
            </a:pPr>
            <a:r>
              <a:rPr lang="en-US" sz="3600" dirty="0">
                <a:latin typeface="Arial" charset="0"/>
                <a:cs typeface="Arial"/>
              </a:rPr>
              <a:t>The conversation between Moses and God ended only after Aaron</a:t>
            </a:r>
            <a:r>
              <a:rPr lang="fr-FR" sz="3600" dirty="0">
                <a:latin typeface="Arial" charset="0"/>
                <a:cs typeface="Arial"/>
              </a:rPr>
              <a:t>'</a:t>
            </a:r>
            <a:r>
              <a:rPr lang="en-US" sz="3600" dirty="0">
                <a:latin typeface="Arial" charset="0"/>
                <a:cs typeface="Arial"/>
              </a:rPr>
              <a:t>s appointment as ministry partner</a:t>
            </a:r>
            <a:endParaRPr lang="en-US" sz="4000" dirty="0">
              <a:latin typeface="Arial" charset="0"/>
              <a:cs typeface="Arial"/>
            </a:endParaRPr>
          </a:p>
        </p:txBody>
      </p:sp>
      <p:pic>
        <p:nvPicPr>
          <p:cNvPr id="3399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7488" y="1774826"/>
            <a:ext cx="9288463" cy="511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6858000" y="1912939"/>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 4:13-17)</a:t>
            </a:r>
          </a:p>
        </p:txBody>
      </p:sp>
    </p:spTree>
    <p:extLst>
      <p:ext uri="{BB962C8B-B14F-4D97-AF65-F5344CB8AC3E}">
        <p14:creationId xmlns:p14="http://schemas.microsoft.com/office/powerpoint/2010/main" val="1876605268"/>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0DFB1-6857-F615-EDB5-66313BCD70F7}"/>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CDEED405-E0D6-D0DA-9215-0EB894558450}"/>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dirty="0">
                <a:effectLst>
                  <a:glow rad="127000">
                    <a:schemeClr val="tx1"/>
                  </a:glow>
                </a:effectLst>
                <a:latin typeface="Arial" charset="0"/>
                <a:ea typeface="ＭＳ Ｐゴシック" charset="0"/>
                <a:cs typeface="ＭＳ Ｐゴシック" charset="0"/>
              </a:rPr>
              <a:t>Pastor George Translates</a:t>
            </a:r>
          </a:p>
        </p:txBody>
      </p:sp>
      <p:sp>
        <p:nvSpPr>
          <p:cNvPr id="5" name="TextBox 4">
            <a:extLst>
              <a:ext uri="{FF2B5EF4-FFF2-40B4-BE49-F238E27FC236}">
                <a16:creationId xmlns:a16="http://schemas.microsoft.com/office/drawing/2014/main" id="{916D2F34-92E7-3EA6-6E87-97255CDB9F9F}"/>
              </a:ext>
            </a:extLst>
          </p:cNvPr>
          <p:cNvSpPr txBox="1"/>
          <p:nvPr/>
        </p:nvSpPr>
        <p:spPr>
          <a:xfrm>
            <a:off x="-2413416" y="3807502"/>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45B7829F-F00D-DE29-48A1-1B1629061A8A}"/>
              </a:ext>
            </a:extLst>
          </p:cNvPr>
          <p:cNvPicPr>
            <a:picLocks noChangeAspect="1"/>
          </p:cNvPicPr>
          <p:nvPr/>
        </p:nvPicPr>
        <p:blipFill>
          <a:blip r:embed="rId3"/>
          <a:srcRect t="8076" r="14286"/>
          <a:stretch>
            <a:fillRect/>
          </a:stretch>
        </p:blipFill>
        <p:spPr>
          <a:xfrm>
            <a:off x="498763" y="819397"/>
            <a:ext cx="11032177" cy="6655125"/>
          </a:xfrm>
          <a:prstGeom prst="rect">
            <a:avLst/>
          </a:prstGeom>
        </p:spPr>
      </p:pic>
    </p:spTree>
    <p:extLst>
      <p:ext uri="{BB962C8B-B14F-4D97-AF65-F5344CB8AC3E}">
        <p14:creationId xmlns:p14="http://schemas.microsoft.com/office/powerpoint/2010/main" val="39812254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MENA MAP 1 - Emerging Market Views">
            <a:extLst>
              <a:ext uri="{FF2B5EF4-FFF2-40B4-BE49-F238E27FC236}">
                <a16:creationId xmlns:a16="http://schemas.microsoft.com/office/drawing/2014/main" id="{357528AE-897A-FD46-AF3C-6B1D29A04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82437"/>
            <a:ext cx="12175873" cy="53755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9469"/>
            <a:ext cx="9144000" cy="142525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My Students from 11 Nations</a:t>
            </a: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379690" y="4941286"/>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Sudan</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7003724" y="3082109"/>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Jordan</a:t>
            </a:r>
          </a:p>
        </p:txBody>
      </p:sp>
      <p:sp>
        <p:nvSpPr>
          <p:cNvPr id="8" name="Rectangle 2">
            <a:extLst>
              <a:ext uri="{FF2B5EF4-FFF2-40B4-BE49-F238E27FC236}">
                <a16:creationId xmlns:a16="http://schemas.microsoft.com/office/drawing/2014/main" id="{7B5ED042-1F5D-9544-925B-36AA0B8C0082}"/>
              </a:ext>
            </a:extLst>
          </p:cNvPr>
          <p:cNvSpPr txBox="1">
            <a:spLocks noChangeArrowheads="1"/>
          </p:cNvSpPr>
          <p:nvPr/>
        </p:nvSpPr>
        <p:spPr bwMode="auto">
          <a:xfrm>
            <a:off x="4934488" y="5821885"/>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Chad</a:t>
            </a:r>
          </a:p>
        </p:txBody>
      </p:sp>
      <p:sp>
        <p:nvSpPr>
          <p:cNvPr id="9" name="Rectangle 2">
            <a:extLst>
              <a:ext uri="{FF2B5EF4-FFF2-40B4-BE49-F238E27FC236}">
                <a16:creationId xmlns:a16="http://schemas.microsoft.com/office/drawing/2014/main" id="{22B9E94E-2E92-D544-8059-63198D33D77F}"/>
              </a:ext>
            </a:extLst>
          </p:cNvPr>
          <p:cNvSpPr txBox="1">
            <a:spLocks noChangeArrowheads="1"/>
          </p:cNvSpPr>
          <p:nvPr/>
        </p:nvSpPr>
        <p:spPr bwMode="auto">
          <a:xfrm>
            <a:off x="5909985" y="3766821"/>
            <a:ext cx="1685531"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Egypt</a:t>
            </a:r>
          </a:p>
        </p:txBody>
      </p:sp>
      <p:sp>
        <p:nvSpPr>
          <p:cNvPr id="10" name="Rectangle 2">
            <a:extLst>
              <a:ext uri="{FF2B5EF4-FFF2-40B4-BE49-F238E27FC236}">
                <a16:creationId xmlns:a16="http://schemas.microsoft.com/office/drawing/2014/main" id="{03150350-6BD6-7843-9CE2-2C02BB2C6927}"/>
              </a:ext>
            </a:extLst>
          </p:cNvPr>
          <p:cNvSpPr txBox="1">
            <a:spLocks noChangeArrowheads="1"/>
          </p:cNvSpPr>
          <p:nvPr/>
        </p:nvSpPr>
        <p:spPr bwMode="auto">
          <a:xfrm>
            <a:off x="1870817" y="2478122"/>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Morocco</a:t>
            </a:r>
          </a:p>
        </p:txBody>
      </p:sp>
      <p:sp>
        <p:nvSpPr>
          <p:cNvPr id="11" name="Rectangle 2">
            <a:extLst>
              <a:ext uri="{FF2B5EF4-FFF2-40B4-BE49-F238E27FC236}">
                <a16:creationId xmlns:a16="http://schemas.microsoft.com/office/drawing/2014/main" id="{C8B62539-CEAC-804A-B2CF-EE7DEEF890C2}"/>
              </a:ext>
            </a:extLst>
          </p:cNvPr>
          <p:cNvSpPr txBox="1">
            <a:spLocks noChangeArrowheads="1"/>
          </p:cNvSpPr>
          <p:nvPr/>
        </p:nvSpPr>
        <p:spPr bwMode="auto">
          <a:xfrm>
            <a:off x="7678643" y="2312190"/>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Syria</a:t>
            </a:r>
          </a:p>
        </p:txBody>
      </p:sp>
      <p:sp>
        <p:nvSpPr>
          <p:cNvPr id="12" name="Rectangle 2">
            <a:extLst>
              <a:ext uri="{FF2B5EF4-FFF2-40B4-BE49-F238E27FC236}">
                <a16:creationId xmlns:a16="http://schemas.microsoft.com/office/drawing/2014/main" id="{F4F75392-D366-5D4D-9F34-90684F1F1FAD}"/>
              </a:ext>
            </a:extLst>
          </p:cNvPr>
          <p:cNvSpPr txBox="1">
            <a:spLocks noChangeArrowheads="1"/>
          </p:cNvSpPr>
          <p:nvPr/>
        </p:nvSpPr>
        <p:spPr bwMode="auto">
          <a:xfrm>
            <a:off x="2485413" y="1518751"/>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Spain</a:t>
            </a:r>
          </a:p>
        </p:txBody>
      </p:sp>
      <p:sp>
        <p:nvSpPr>
          <p:cNvPr id="13" name="Rectangle 2">
            <a:extLst>
              <a:ext uri="{FF2B5EF4-FFF2-40B4-BE49-F238E27FC236}">
                <a16:creationId xmlns:a16="http://schemas.microsoft.com/office/drawing/2014/main" id="{C18E0A8D-5F6C-C54A-B654-01151D33E77B}"/>
              </a:ext>
            </a:extLst>
          </p:cNvPr>
          <p:cNvSpPr txBox="1">
            <a:spLocks noChangeArrowheads="1"/>
          </p:cNvSpPr>
          <p:nvPr/>
        </p:nvSpPr>
        <p:spPr bwMode="auto">
          <a:xfrm>
            <a:off x="9397696" y="3743654"/>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Dubai</a:t>
            </a:r>
          </a:p>
        </p:txBody>
      </p:sp>
      <p:sp>
        <p:nvSpPr>
          <p:cNvPr id="15" name="Rectangle 2">
            <a:extLst>
              <a:ext uri="{FF2B5EF4-FFF2-40B4-BE49-F238E27FC236}">
                <a16:creationId xmlns:a16="http://schemas.microsoft.com/office/drawing/2014/main" id="{22526B53-EDBC-22BC-8D4C-D8C4F6B8EC86}"/>
              </a:ext>
            </a:extLst>
          </p:cNvPr>
          <p:cNvSpPr txBox="1">
            <a:spLocks noChangeArrowheads="1"/>
          </p:cNvSpPr>
          <p:nvPr/>
        </p:nvSpPr>
        <p:spPr bwMode="auto">
          <a:xfrm>
            <a:off x="8841720" y="2821264"/>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Iraq</a:t>
            </a:r>
          </a:p>
        </p:txBody>
      </p:sp>
      <p:sp>
        <p:nvSpPr>
          <p:cNvPr id="16" name="Rectangle 2">
            <a:extLst>
              <a:ext uri="{FF2B5EF4-FFF2-40B4-BE49-F238E27FC236}">
                <a16:creationId xmlns:a16="http://schemas.microsoft.com/office/drawing/2014/main" id="{F96F00F1-C15F-AFA1-3A62-DFAD1EC250D0}"/>
              </a:ext>
            </a:extLst>
          </p:cNvPr>
          <p:cNvSpPr txBox="1">
            <a:spLocks noChangeArrowheads="1"/>
          </p:cNvSpPr>
          <p:nvPr/>
        </p:nvSpPr>
        <p:spPr bwMode="auto">
          <a:xfrm>
            <a:off x="6318091" y="2612856"/>
            <a:ext cx="1460678"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Israel</a:t>
            </a:r>
          </a:p>
        </p:txBody>
      </p:sp>
      <p:sp>
        <p:nvSpPr>
          <p:cNvPr id="17" name="Rectangle 2">
            <a:extLst>
              <a:ext uri="{FF2B5EF4-FFF2-40B4-BE49-F238E27FC236}">
                <a16:creationId xmlns:a16="http://schemas.microsoft.com/office/drawing/2014/main" id="{C8EE9793-D877-6897-6235-2CF1EA3962CF}"/>
              </a:ext>
            </a:extLst>
          </p:cNvPr>
          <p:cNvSpPr txBox="1">
            <a:spLocks noChangeArrowheads="1"/>
          </p:cNvSpPr>
          <p:nvPr/>
        </p:nvSpPr>
        <p:spPr bwMode="auto">
          <a:xfrm>
            <a:off x="7107795" y="5631586"/>
            <a:ext cx="1685530"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rgbClr val="FFFFFF"/>
                </a:solidFill>
                <a:effectLst>
                  <a:glow rad="127000">
                    <a:srgbClr val="000000"/>
                  </a:glow>
                </a:effectLst>
                <a:latin typeface="Arial" charset="0"/>
                <a:ea typeface="ＭＳ Ｐゴシック" charset="0"/>
                <a:cs typeface="ＭＳ Ｐゴシック" charset="0"/>
              </a:rPr>
              <a:t>Eritrea</a:t>
            </a:r>
          </a:p>
        </p:txBody>
      </p:sp>
    </p:spTree>
    <p:extLst>
      <p:ext uri="{BB962C8B-B14F-4D97-AF65-F5344CB8AC3E}">
        <p14:creationId xmlns:p14="http://schemas.microsoft.com/office/powerpoint/2010/main" val="7299295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8" dur="1000" fill="hold"/>
                                        <p:tgtEl>
                                          <p:spTgt spid="10"/>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4" dur="1000" fill="hold"/>
                                        <p:tgtEl>
                                          <p:spTgt spid="15"/>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6" dur="1000" fill="hold"/>
                                        <p:tgtEl>
                                          <p:spTgt spid="16"/>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18" dur="1000" fill="hold"/>
                                        <p:tgtEl>
                                          <p:spTgt spid="17"/>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5126-65B5-BCED-B63F-66094C60175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F507D101-5A12-4306-C42C-2D6E67EC57FB}"/>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Planning Courses with Caroline</a:t>
            </a:r>
          </a:p>
        </p:txBody>
      </p:sp>
      <p:sp>
        <p:nvSpPr>
          <p:cNvPr id="5" name="TextBox 4">
            <a:extLst>
              <a:ext uri="{FF2B5EF4-FFF2-40B4-BE49-F238E27FC236}">
                <a16:creationId xmlns:a16="http://schemas.microsoft.com/office/drawing/2014/main" id="{77719355-7AB8-2F70-0542-8FF2F9DAD94F}"/>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C5E07132-41D3-7569-EF63-948C5A1D7A00}"/>
              </a:ext>
            </a:extLst>
          </p:cNvPr>
          <p:cNvPicPr>
            <a:picLocks noChangeAspect="1"/>
          </p:cNvPicPr>
          <p:nvPr/>
        </p:nvPicPr>
        <p:blipFill>
          <a:blip r:embed="rId3"/>
          <a:stretch>
            <a:fillRect/>
          </a:stretch>
        </p:blipFill>
        <p:spPr>
          <a:xfrm>
            <a:off x="0" y="750372"/>
            <a:ext cx="12192000" cy="6858000"/>
          </a:xfrm>
          <a:prstGeom prst="rect">
            <a:avLst/>
          </a:prstGeom>
        </p:spPr>
      </p:pic>
    </p:spTree>
    <p:extLst>
      <p:ext uri="{BB962C8B-B14F-4D97-AF65-F5344CB8AC3E}">
        <p14:creationId xmlns:p14="http://schemas.microsoft.com/office/powerpoint/2010/main" val="316811203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7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25445C13-9500-EEF8-FB13-983A9ED6CB8E}"/>
              </a:ext>
            </a:extLst>
          </p:cNvPr>
          <p:cNvSpPr/>
          <p:nvPr/>
        </p:nvSpPr>
        <p:spPr bwMode="auto">
          <a:xfrm>
            <a:off x="2861257" y="-69450"/>
            <a:ext cx="6664271" cy="2743200"/>
          </a:xfrm>
          <a:prstGeom prst="downArrow">
            <a:avLst>
              <a:gd name="adj1" fmla="val 50000"/>
              <a:gd name="adj2" fmla="val 48361"/>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3" name="Text Box 5"/>
          <p:cNvSpPr txBox="1">
            <a:spLocks noChangeArrowheads="1"/>
          </p:cNvSpPr>
          <p:nvPr/>
        </p:nvSpPr>
        <p:spPr bwMode="auto">
          <a:xfrm>
            <a:off x="7113432"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181254" name="Rectangle 6"/>
          <p:cNvSpPr>
            <a:spLocks noGrp="1" noChangeArrowheads="1"/>
          </p:cNvSpPr>
          <p:nvPr>
            <p:ph type="title" idx="4294967295"/>
          </p:nvPr>
        </p:nvSpPr>
        <p:spPr>
          <a:xfrm>
            <a:off x="4508954" y="113392"/>
            <a:ext cx="3448503" cy="1570038"/>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dirty="0">
                <a:effectLst/>
                <a:latin typeface="Arial" charset="0"/>
              </a:rPr>
              <a:t>God calls His servant </a:t>
            </a:r>
          </a:p>
        </p:txBody>
      </p:sp>
    </p:spTree>
    <p:extLst>
      <p:ext uri="{BB962C8B-B14F-4D97-AF65-F5344CB8AC3E}">
        <p14:creationId xmlns:p14="http://schemas.microsoft.com/office/powerpoint/2010/main" val="22631780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2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6858000" y="11969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(Exodus 4:18-31)</a:t>
            </a:r>
          </a:p>
        </p:txBody>
      </p:sp>
      <p:sp>
        <p:nvSpPr>
          <p:cNvPr id="4" name="Down Arrow 3">
            <a:extLst>
              <a:ext uri="{FF2B5EF4-FFF2-40B4-BE49-F238E27FC236}">
                <a16:creationId xmlns:a16="http://schemas.microsoft.com/office/drawing/2014/main" id="{24A5A85D-2D35-AB9D-FA70-D7C1D06FBCCB}"/>
              </a:ext>
            </a:extLst>
          </p:cNvPr>
          <p:cNvSpPr/>
          <p:nvPr/>
        </p:nvSpPr>
        <p:spPr bwMode="auto">
          <a:xfrm flipV="1">
            <a:off x="1524000" y="4060381"/>
            <a:ext cx="9144000" cy="2926080"/>
          </a:xfrm>
          <a:prstGeom prst="downArrow">
            <a:avLst>
              <a:gd name="adj1" fmla="val 57385"/>
              <a:gd name="adj2" fmla="val 47369"/>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defRPr/>
            </a:pPr>
            <a:endParaRPr lang="en-US" sz="2400" kern="0">
              <a:solidFill>
                <a:srgbClr val="000000"/>
              </a:solidFill>
              <a:latin typeface="Comic Sans MS" pitchFamily="-112" charset="0"/>
            </a:endParaRPr>
          </a:p>
        </p:txBody>
      </p:sp>
      <p:sp>
        <p:nvSpPr>
          <p:cNvPr id="181254" name="Rectangle 6"/>
          <p:cNvSpPr>
            <a:spLocks noGrp="1" noChangeArrowheads="1"/>
          </p:cNvSpPr>
          <p:nvPr>
            <p:ph type="title" idx="4294967295"/>
          </p:nvPr>
        </p:nvSpPr>
        <p:spPr>
          <a:xfrm>
            <a:off x="3433763" y="5033963"/>
            <a:ext cx="5532437" cy="1200150"/>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We present ourselves as God</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instrument </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33046423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7487" y="981075"/>
            <a:ext cx="9240838"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24" name="Rectangle 28"/>
          <p:cNvSpPr>
            <a:spLocks noGrp="1" noChangeArrowheads="1"/>
          </p:cNvSpPr>
          <p:nvPr>
            <p:ph type="title" idx="4294967295"/>
          </p:nvPr>
        </p:nvSpPr>
        <p:spPr>
          <a:xfrm>
            <a:off x="0" y="0"/>
            <a:ext cx="12192000" cy="1016000"/>
          </a:xfrm>
          <a:gradFill flip="none" rotWithShape="1">
            <a:gsLst>
              <a:gs pos="0">
                <a:srgbClr val="020020"/>
              </a:gs>
              <a:gs pos="100000">
                <a:schemeClr val="tx1"/>
              </a:gs>
            </a:gsLst>
            <a:path path="circle">
              <a:fillToRect l="50000" t="50000" r="50000" b="50000"/>
            </a:path>
            <a:tileRect/>
          </a:gradFill>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6000" dirty="0">
                <a:solidFill>
                  <a:schemeClr val="bg1"/>
                </a:solidFill>
                <a:effectLst/>
                <a:cs typeface="Arial"/>
              </a:rPr>
              <a:t>Moses</a:t>
            </a:r>
            <a:r>
              <a:rPr kumimoji="0" lang="fr-FR" altLang="ja-JP" sz="6000" dirty="0">
                <a:solidFill>
                  <a:schemeClr val="bg1"/>
                </a:solidFill>
                <a:effectLst/>
                <a:cs typeface="Arial"/>
              </a:rPr>
              <a:t>'</a:t>
            </a:r>
            <a:r>
              <a:rPr kumimoji="0" lang="en-US" sz="6000" dirty="0">
                <a:solidFill>
                  <a:schemeClr val="bg1"/>
                </a:solidFill>
                <a:effectLst/>
                <a:cs typeface="Arial"/>
              </a:rPr>
              <a:t> Life</a:t>
            </a:r>
            <a:endParaRPr kumimoji="0" lang="en-US" sz="4000" dirty="0">
              <a:solidFill>
                <a:schemeClr val="bg1"/>
              </a:solidFill>
              <a:effectLst/>
              <a:cs typeface="Arial"/>
            </a:endParaRPr>
          </a:p>
        </p:txBody>
      </p:sp>
      <p:sp>
        <p:nvSpPr>
          <p:cNvPr id="183301" name="Line 5"/>
          <p:cNvSpPr>
            <a:spLocks noChangeShapeType="1"/>
          </p:cNvSpPr>
          <p:nvPr/>
        </p:nvSpPr>
        <p:spPr bwMode="auto">
          <a:xfrm>
            <a:off x="1809750" y="235585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2" name="Line 6"/>
          <p:cNvSpPr>
            <a:spLocks noChangeShapeType="1"/>
          </p:cNvSpPr>
          <p:nvPr/>
        </p:nvSpPr>
        <p:spPr bwMode="auto">
          <a:xfrm>
            <a:off x="85344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3" name="Line 7"/>
          <p:cNvSpPr>
            <a:spLocks noChangeShapeType="1"/>
          </p:cNvSpPr>
          <p:nvPr/>
        </p:nvSpPr>
        <p:spPr bwMode="auto">
          <a:xfrm>
            <a:off x="1828800" y="363220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4" name="Line 8"/>
          <p:cNvSpPr>
            <a:spLocks noChangeShapeType="1"/>
          </p:cNvSpPr>
          <p:nvPr/>
        </p:nvSpPr>
        <p:spPr bwMode="auto">
          <a:xfrm flipV="1">
            <a:off x="1841500" y="4933950"/>
            <a:ext cx="86169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5" name="Text Box 9"/>
          <p:cNvSpPr txBox="1">
            <a:spLocks noChangeArrowheads="1"/>
          </p:cNvSpPr>
          <p:nvPr/>
        </p:nvSpPr>
        <p:spPr bwMode="auto">
          <a:xfrm>
            <a:off x="8610600" y="1828801"/>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Location</a:t>
            </a:r>
          </a:p>
        </p:txBody>
      </p:sp>
      <p:sp>
        <p:nvSpPr>
          <p:cNvPr id="183306" name="Text Box 10"/>
          <p:cNvSpPr txBox="1">
            <a:spLocks noChangeArrowheads="1"/>
          </p:cNvSpPr>
          <p:nvPr/>
        </p:nvSpPr>
        <p:spPr bwMode="auto">
          <a:xfrm>
            <a:off x="8543926" y="25146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Egypt</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(Academic)</a:t>
            </a:r>
          </a:p>
        </p:txBody>
      </p:sp>
      <p:sp>
        <p:nvSpPr>
          <p:cNvPr id="183307" name="Text Box 11"/>
          <p:cNvSpPr txBox="1">
            <a:spLocks noChangeArrowheads="1"/>
          </p:cNvSpPr>
          <p:nvPr/>
        </p:nvSpPr>
        <p:spPr bwMode="auto">
          <a:xfrm>
            <a:off x="8543926" y="3733800"/>
            <a:ext cx="2124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Midian</a:t>
            </a:r>
            <a:br>
              <a:rPr lang="en-US" sz="2800" b="1" dirty="0">
                <a:solidFill>
                  <a:srgbClr val="F1F7E9"/>
                </a:solidFill>
                <a:latin typeface="Arial"/>
                <a:ea typeface="ＭＳ Ｐゴシック" charset="0"/>
                <a:cs typeface="Arial"/>
              </a:rPr>
            </a:br>
            <a:r>
              <a:rPr lang="en-US" sz="2800" b="1" dirty="0">
                <a:solidFill>
                  <a:srgbClr val="F1F7E9"/>
                </a:solidFill>
                <a:latin typeface="Arial"/>
                <a:ea typeface="ＭＳ Ｐゴシック" charset="0"/>
                <a:cs typeface="Arial"/>
              </a:rPr>
              <a:t>(Field Ed.)</a:t>
            </a:r>
          </a:p>
        </p:txBody>
      </p:sp>
      <p:sp>
        <p:nvSpPr>
          <p:cNvPr id="183308" name="Text Box 12"/>
          <p:cNvSpPr txBox="1">
            <a:spLocks noChangeArrowheads="1"/>
          </p:cNvSpPr>
          <p:nvPr/>
        </p:nvSpPr>
        <p:spPr bwMode="auto">
          <a:xfrm>
            <a:off x="8355014" y="5037138"/>
            <a:ext cx="2478087" cy="1384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Midian  Egypt  Wilderness</a:t>
            </a:r>
          </a:p>
        </p:txBody>
      </p:sp>
      <p:sp>
        <p:nvSpPr>
          <p:cNvPr id="183309" name="Text Box 13"/>
          <p:cNvSpPr txBox="1">
            <a:spLocks noChangeArrowheads="1"/>
          </p:cNvSpPr>
          <p:nvPr/>
        </p:nvSpPr>
        <p:spPr bwMode="auto">
          <a:xfrm>
            <a:off x="6515100" y="1828801"/>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Dates</a:t>
            </a:r>
          </a:p>
        </p:txBody>
      </p:sp>
      <p:sp>
        <p:nvSpPr>
          <p:cNvPr id="183310" name="Text Box 14"/>
          <p:cNvSpPr txBox="1">
            <a:spLocks noChangeArrowheads="1"/>
          </p:cNvSpPr>
          <p:nvPr/>
        </p:nvSpPr>
        <p:spPr bwMode="auto">
          <a:xfrm>
            <a:off x="64008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1525-1485 BC</a:t>
            </a:r>
          </a:p>
        </p:txBody>
      </p:sp>
      <p:sp>
        <p:nvSpPr>
          <p:cNvPr id="183311" name="Text Box 15"/>
          <p:cNvSpPr txBox="1">
            <a:spLocks noChangeArrowheads="1"/>
          </p:cNvSpPr>
          <p:nvPr/>
        </p:nvSpPr>
        <p:spPr bwMode="auto">
          <a:xfrm>
            <a:off x="6324600" y="3733800"/>
            <a:ext cx="22098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2800" b="1" dirty="0">
                <a:solidFill>
                  <a:srgbClr val="F1F7E9"/>
                </a:solidFill>
                <a:latin typeface="Arial"/>
                <a:ea typeface="Times New Roman" pitchFamily="-112" charset="0"/>
                <a:cs typeface="Arial"/>
              </a:rPr>
              <a:t>1485-1445 BC</a:t>
            </a:r>
          </a:p>
        </p:txBody>
      </p:sp>
      <p:sp>
        <p:nvSpPr>
          <p:cNvPr id="183312" name="Text Box 16"/>
          <p:cNvSpPr txBox="1">
            <a:spLocks noChangeArrowheads="1"/>
          </p:cNvSpPr>
          <p:nvPr/>
        </p:nvSpPr>
        <p:spPr bwMode="auto">
          <a:xfrm>
            <a:off x="6400800" y="5037139"/>
            <a:ext cx="20574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Times New Roman" pitchFamily="-112" charset="0"/>
                <a:cs typeface="Arial"/>
              </a:rPr>
              <a:t>1445-1405 BC</a:t>
            </a:r>
          </a:p>
        </p:txBody>
      </p:sp>
      <p:sp>
        <p:nvSpPr>
          <p:cNvPr id="183313" name="Text Box 17"/>
          <p:cNvSpPr txBox="1">
            <a:spLocks noChangeArrowheads="1"/>
          </p:cNvSpPr>
          <p:nvPr/>
        </p:nvSpPr>
        <p:spPr bwMode="auto">
          <a:xfrm>
            <a:off x="3886200" y="1828801"/>
            <a:ext cx="2133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Reference</a:t>
            </a:r>
          </a:p>
        </p:txBody>
      </p:sp>
      <p:sp>
        <p:nvSpPr>
          <p:cNvPr id="183314" name="Text Box 18"/>
          <p:cNvSpPr txBox="1">
            <a:spLocks noChangeArrowheads="1"/>
          </p:cNvSpPr>
          <p:nvPr/>
        </p:nvSpPr>
        <p:spPr bwMode="auto">
          <a:xfrm>
            <a:off x="3733800" y="2514601"/>
            <a:ext cx="2286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2:1-10</a:t>
            </a:r>
          </a:p>
        </p:txBody>
      </p:sp>
      <p:sp>
        <p:nvSpPr>
          <p:cNvPr id="183315" name="Text Box 19"/>
          <p:cNvSpPr txBox="1">
            <a:spLocks noChangeArrowheads="1"/>
          </p:cNvSpPr>
          <p:nvPr/>
        </p:nvSpPr>
        <p:spPr bwMode="auto">
          <a:xfrm>
            <a:off x="3886200" y="37338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2:11-25</a:t>
            </a:r>
          </a:p>
        </p:txBody>
      </p:sp>
      <p:sp>
        <p:nvSpPr>
          <p:cNvPr id="183316" name="Text Box 20"/>
          <p:cNvSpPr txBox="1">
            <a:spLocks noChangeArrowheads="1"/>
          </p:cNvSpPr>
          <p:nvPr/>
        </p:nvSpPr>
        <p:spPr bwMode="auto">
          <a:xfrm>
            <a:off x="3733800" y="5037139"/>
            <a:ext cx="22860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dirty="0">
                <a:solidFill>
                  <a:srgbClr val="F1F7E9"/>
                </a:solidFill>
                <a:latin typeface="Arial"/>
                <a:ea typeface="ＭＳ Ｐゴシック" charset="0"/>
                <a:cs typeface="Arial"/>
              </a:rPr>
              <a:t>Exod. 3:1–     Deut. 34:8</a:t>
            </a:r>
          </a:p>
        </p:txBody>
      </p:sp>
      <p:sp>
        <p:nvSpPr>
          <p:cNvPr id="183317" name="Text Box 21"/>
          <p:cNvSpPr txBox="1">
            <a:spLocks noChangeArrowheads="1"/>
          </p:cNvSpPr>
          <p:nvPr/>
        </p:nvSpPr>
        <p:spPr bwMode="auto">
          <a:xfrm>
            <a:off x="1676400" y="1828801"/>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Period</a:t>
            </a:r>
          </a:p>
        </p:txBody>
      </p:sp>
      <p:sp>
        <p:nvSpPr>
          <p:cNvPr id="183318" name="Text Box 22"/>
          <p:cNvSpPr txBox="1">
            <a:spLocks noChangeArrowheads="1"/>
          </p:cNvSpPr>
          <p:nvPr/>
        </p:nvSpPr>
        <p:spPr bwMode="auto">
          <a:xfrm>
            <a:off x="1676400" y="2514600"/>
            <a:ext cx="2057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Prince</a:t>
            </a:r>
          </a:p>
        </p:txBody>
      </p:sp>
      <p:sp>
        <p:nvSpPr>
          <p:cNvPr id="183319" name="Text Box 23"/>
          <p:cNvSpPr txBox="1">
            <a:spLocks noChangeArrowheads="1"/>
          </p:cNvSpPr>
          <p:nvPr/>
        </p:nvSpPr>
        <p:spPr bwMode="auto">
          <a:xfrm>
            <a:off x="1714500" y="3733800"/>
            <a:ext cx="19812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Shepherd</a:t>
            </a:r>
          </a:p>
        </p:txBody>
      </p:sp>
      <p:sp>
        <p:nvSpPr>
          <p:cNvPr id="183320" name="Text Box 24"/>
          <p:cNvSpPr txBox="1">
            <a:spLocks noChangeArrowheads="1"/>
          </p:cNvSpPr>
          <p:nvPr/>
        </p:nvSpPr>
        <p:spPr bwMode="auto">
          <a:xfrm>
            <a:off x="1790700" y="5037139"/>
            <a:ext cx="1828800" cy="9540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latin typeface="Arial"/>
                <a:ea typeface="ＭＳ Ｐゴシック" charset="0"/>
                <a:cs typeface="Arial"/>
              </a:rPr>
              <a:t>40 years Leader</a:t>
            </a:r>
          </a:p>
        </p:txBody>
      </p:sp>
      <p:sp>
        <p:nvSpPr>
          <p:cNvPr id="183321" name="Line 25"/>
          <p:cNvSpPr>
            <a:spLocks noChangeShapeType="1"/>
          </p:cNvSpPr>
          <p:nvPr/>
        </p:nvSpPr>
        <p:spPr bwMode="auto">
          <a:xfrm>
            <a:off x="60960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2" name="Line 26"/>
          <p:cNvSpPr>
            <a:spLocks noChangeShapeType="1"/>
          </p:cNvSpPr>
          <p:nvPr/>
        </p:nvSpPr>
        <p:spPr bwMode="auto">
          <a:xfrm>
            <a:off x="36576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Tree>
    <p:extLst>
      <p:ext uri="{BB962C8B-B14F-4D97-AF65-F5344CB8AC3E}">
        <p14:creationId xmlns:p14="http://schemas.microsoft.com/office/powerpoint/2010/main" val="299492051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D65B6-E4C9-F518-518F-2A17E17EE619}"/>
            </a:ext>
          </a:extLst>
        </p:cNvPr>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0BB964F4-C125-1CD9-ED36-5AD928661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63D526D6-B278-0019-208F-C3F6F876317F}"/>
              </a:ext>
            </a:extLst>
          </p:cNvPr>
          <p:cNvSpPr>
            <a:spLocks noGrp="1" noChangeArrowheads="1"/>
          </p:cNvSpPr>
          <p:nvPr>
            <p:ph type="ctrTitle"/>
          </p:nvPr>
        </p:nvSpPr>
        <p:spPr>
          <a:xfrm>
            <a:off x="1524001"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Tree>
    <p:extLst>
      <p:ext uri="{BB962C8B-B14F-4D97-AF65-F5344CB8AC3E}">
        <p14:creationId xmlns:p14="http://schemas.microsoft.com/office/powerpoint/2010/main" val="216477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40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87487" y="1597026"/>
            <a:ext cx="9274176" cy="536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6"/>
          <p:cNvSpPr>
            <a:spLocks noGrp="1" noChangeArrowheads="1"/>
          </p:cNvSpPr>
          <p:nvPr>
            <p:ph type="title" idx="4294967295"/>
          </p:nvPr>
        </p:nvSpPr>
        <p:spPr>
          <a:xfrm>
            <a:off x="1524000" y="162230"/>
            <a:ext cx="9144000" cy="1323439"/>
          </a:xfr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14288" lvl="2" defTabSz="457200"/>
            <a:r>
              <a:rPr lang="en-US" sz="4000" b="1" kern="1200">
                <a:solidFill>
                  <a:schemeClr val="bg1"/>
                </a:solidFill>
              </a:rPr>
              <a:t>Admit your inadequacy </a:t>
            </a:r>
            <a:br>
              <a:rPr lang="en-US" sz="4000" b="1" kern="1200">
                <a:solidFill>
                  <a:schemeClr val="bg1"/>
                </a:solidFill>
              </a:rPr>
            </a:br>
            <a:r>
              <a:rPr lang="en-US" sz="4000" b="1" kern="1200">
                <a:solidFill>
                  <a:schemeClr val="bg1"/>
                </a:solidFill>
              </a:rPr>
              <a:t>to know God’s sufficiency.</a:t>
            </a:r>
          </a:p>
        </p:txBody>
      </p:sp>
      <p:sp>
        <p:nvSpPr>
          <p:cNvPr id="2" name="Rectangle 6">
            <a:extLst>
              <a:ext uri="{FF2B5EF4-FFF2-40B4-BE49-F238E27FC236}">
                <a16:creationId xmlns:a16="http://schemas.microsoft.com/office/drawing/2014/main" id="{BA803994-3E59-62AF-00D5-AFEECCB2426A}"/>
              </a:ext>
            </a:extLst>
          </p:cNvPr>
          <p:cNvSpPr txBox="1">
            <a:spLocks noChangeArrowheads="1"/>
          </p:cNvSpPr>
          <p:nvPr/>
        </p:nvSpPr>
        <p:spPr bwMode="auto">
          <a:xfrm>
            <a:off x="1735959" y="5951240"/>
            <a:ext cx="4488378" cy="707886"/>
          </a:xfrm>
          <a:prstGeom prst="rect">
            <a:avLst/>
          </a:prstGeo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eaLnBrk="1" hangingPunct="1">
              <a:spcBef>
                <a:spcPct val="50000"/>
              </a:spcBef>
            </a:pPr>
            <a:r>
              <a:rPr lang="en-US" sz="4000" kern="0" dirty="0">
                <a:latin typeface="Arial" charset="0"/>
                <a:cs typeface="Arial" charset="0"/>
              </a:rPr>
              <a:t>Main Idea</a:t>
            </a:r>
            <a:endParaRPr lang="en-US" kern="0" dirty="0">
              <a:latin typeface="Arial" charset="0"/>
              <a:cs typeface="Arial" charset="0"/>
            </a:endParaRPr>
          </a:p>
        </p:txBody>
      </p:sp>
    </p:spTree>
    <p:extLst>
      <p:ext uri="{BB962C8B-B14F-4D97-AF65-F5344CB8AC3E}">
        <p14:creationId xmlns:p14="http://schemas.microsoft.com/office/powerpoint/2010/main" val="1757893454"/>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7C38-A040-D6B2-CF3D-1604D5B1873B}"/>
            </a:ext>
          </a:extLst>
        </p:cNvPr>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58A99361-AB67-EA55-1FCE-B9D93A03C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a:extLst>
              <a:ext uri="{FF2B5EF4-FFF2-40B4-BE49-F238E27FC236}">
                <a16:creationId xmlns:a16="http://schemas.microsoft.com/office/drawing/2014/main" id="{22E42CFF-E661-2473-6F44-649F90AAE985}"/>
              </a:ext>
            </a:extLst>
          </p:cNvPr>
          <p:cNvSpPr/>
          <p:nvPr/>
        </p:nvSpPr>
        <p:spPr bwMode="auto">
          <a:xfrm flipV="1">
            <a:off x="2861257" y="4131821"/>
            <a:ext cx="6664271" cy="274320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latin typeface="Comic Sans MS" pitchFamily="-112" charset="0"/>
            </a:endParaRPr>
          </a:p>
        </p:txBody>
      </p:sp>
      <p:sp>
        <p:nvSpPr>
          <p:cNvPr id="4" name="Down Arrow 3">
            <a:extLst>
              <a:ext uri="{FF2B5EF4-FFF2-40B4-BE49-F238E27FC236}">
                <a16:creationId xmlns:a16="http://schemas.microsoft.com/office/drawing/2014/main" id="{266AEB25-8581-4DDE-6C96-2CF630CD727D}"/>
              </a:ext>
            </a:extLst>
          </p:cNvPr>
          <p:cNvSpPr/>
          <p:nvPr/>
        </p:nvSpPr>
        <p:spPr bwMode="auto">
          <a:xfrm>
            <a:off x="2861257" y="-69450"/>
            <a:ext cx="6664271" cy="2743200"/>
          </a:xfrm>
          <a:prstGeom prst="downArrow">
            <a:avLst>
              <a:gd name="adj1" fmla="val 50000"/>
              <a:gd name="adj2" fmla="val 48361"/>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latin typeface="Comic Sans MS" pitchFamily="-112" charset="0"/>
            </a:endParaRPr>
          </a:p>
        </p:txBody>
      </p:sp>
      <p:sp>
        <p:nvSpPr>
          <p:cNvPr id="900098" name="Rectangle 2">
            <a:extLst>
              <a:ext uri="{FF2B5EF4-FFF2-40B4-BE49-F238E27FC236}">
                <a16:creationId xmlns:a16="http://schemas.microsoft.com/office/drawing/2014/main" id="{32843C55-9C26-AF1E-35AC-82E2E17619F8}"/>
              </a:ext>
            </a:extLst>
          </p:cNvPr>
          <p:cNvSpPr>
            <a:spLocks noGrp="1" noChangeArrowheads="1"/>
          </p:cNvSpPr>
          <p:nvPr>
            <p:ph type="ctrTitle"/>
          </p:nvPr>
        </p:nvSpPr>
        <p:spPr>
          <a:xfrm>
            <a:off x="1541748" y="4973053"/>
            <a:ext cx="9108504"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role</a:t>
            </a:r>
          </a:p>
        </p:txBody>
      </p:sp>
      <p:sp>
        <p:nvSpPr>
          <p:cNvPr id="3" name="Rectangle 2">
            <a:extLst>
              <a:ext uri="{FF2B5EF4-FFF2-40B4-BE49-F238E27FC236}">
                <a16:creationId xmlns:a16="http://schemas.microsoft.com/office/drawing/2014/main" id="{5C008BFF-F6C9-F3E2-ADF6-01EDBE0F435B}"/>
              </a:ext>
            </a:extLst>
          </p:cNvPr>
          <p:cNvSpPr txBox="1">
            <a:spLocks noChangeArrowheads="1"/>
          </p:cNvSpPr>
          <p:nvPr/>
        </p:nvSpPr>
        <p:spPr bwMode="auto">
          <a:xfrm>
            <a:off x="1541748" y="332656"/>
            <a:ext cx="9108504" cy="1692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God's role</a:t>
            </a:r>
          </a:p>
        </p:txBody>
      </p:sp>
    </p:spTree>
    <p:extLst>
      <p:ext uri="{BB962C8B-B14F-4D97-AF65-F5344CB8AC3E}">
        <p14:creationId xmlns:p14="http://schemas.microsoft.com/office/powerpoint/2010/main" val="11753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00098"/>
                                        </p:tgtEl>
                                        <p:attrNameLst>
                                          <p:attrName>style.visibility</p:attrName>
                                        </p:attrNameLst>
                                      </p:cBhvr>
                                      <p:to>
                                        <p:strVal val="visible"/>
                                      </p:to>
                                    </p:se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00098"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F8BD16B-9D61-3563-C418-65E07122C72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25445C13-9500-EEF8-FB13-983A9ED6CB8E}"/>
              </a:ext>
            </a:extLst>
          </p:cNvPr>
          <p:cNvSpPr/>
          <p:nvPr/>
        </p:nvSpPr>
        <p:spPr bwMode="auto">
          <a:xfrm>
            <a:off x="2861257" y="-69450"/>
            <a:ext cx="6664271" cy="2743200"/>
          </a:xfrm>
          <a:prstGeom prst="downArrow">
            <a:avLst>
              <a:gd name="adj1" fmla="val 50000"/>
              <a:gd name="adj2" fmla="val 48361"/>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ndParaRPr>
          </a:p>
        </p:txBody>
      </p:sp>
      <p:sp>
        <p:nvSpPr>
          <p:cNvPr id="181253" name="Text Box 5"/>
          <p:cNvSpPr txBox="1">
            <a:spLocks noChangeArrowheads="1"/>
          </p:cNvSpPr>
          <p:nvPr/>
        </p:nvSpPr>
        <p:spPr bwMode="auto">
          <a:xfrm>
            <a:off x="7113432" y="2228215"/>
            <a:ext cx="355456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000" b="1" dirty="0">
                <a:solidFill>
                  <a:srgbClr val="F1F7E9"/>
                </a:solidFill>
                <a:latin typeface="Arial"/>
                <a:ea typeface="ＭＳ Ｐゴシック" charset="0"/>
                <a:cs typeface="Arial"/>
              </a:rPr>
              <a:t>(Exodus 3)</a:t>
            </a:r>
          </a:p>
        </p:txBody>
      </p:sp>
      <p:sp>
        <p:nvSpPr>
          <p:cNvPr id="181254" name="Rectangle 6"/>
          <p:cNvSpPr>
            <a:spLocks noGrp="1" noChangeArrowheads="1"/>
          </p:cNvSpPr>
          <p:nvPr>
            <p:ph type="title" idx="4294967295"/>
          </p:nvPr>
        </p:nvSpPr>
        <p:spPr>
          <a:xfrm>
            <a:off x="4508954" y="113392"/>
            <a:ext cx="3448503" cy="1570038"/>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en-US" dirty="0">
                <a:effectLst/>
                <a:latin typeface="Arial" charset="0"/>
              </a:rPr>
              <a:t>God calls His servant </a:t>
            </a:r>
          </a:p>
        </p:txBody>
      </p:sp>
    </p:spTree>
    <p:extLst>
      <p:ext uri="{BB962C8B-B14F-4D97-AF65-F5344CB8AC3E}">
        <p14:creationId xmlns:p14="http://schemas.microsoft.com/office/powerpoint/2010/main" val="237134454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2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6858000" y="11969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latin typeface="Arial"/>
                <a:ea typeface="ＭＳ Ｐゴシック" charset="0"/>
                <a:cs typeface="Arial"/>
              </a:rPr>
              <a:t>(Exodus 4:18-31)</a:t>
            </a:r>
          </a:p>
        </p:txBody>
      </p:sp>
      <p:sp>
        <p:nvSpPr>
          <p:cNvPr id="4" name="Down Arrow 3">
            <a:extLst>
              <a:ext uri="{FF2B5EF4-FFF2-40B4-BE49-F238E27FC236}">
                <a16:creationId xmlns:a16="http://schemas.microsoft.com/office/drawing/2014/main" id="{24A5A85D-2D35-AB9D-FA70-D7C1D06FBCCB}"/>
              </a:ext>
            </a:extLst>
          </p:cNvPr>
          <p:cNvSpPr/>
          <p:nvPr/>
        </p:nvSpPr>
        <p:spPr bwMode="auto">
          <a:xfrm flipV="1">
            <a:off x="1524000" y="4060381"/>
            <a:ext cx="9144000" cy="2926080"/>
          </a:xfrm>
          <a:prstGeom prst="downArrow">
            <a:avLst>
              <a:gd name="adj1" fmla="val 57385"/>
              <a:gd name="adj2" fmla="val 47369"/>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defRPr/>
            </a:pPr>
            <a:endParaRPr lang="en-US" sz="2400" kern="0">
              <a:solidFill>
                <a:srgbClr val="000000"/>
              </a:solidFill>
              <a:latin typeface="Comic Sans MS" pitchFamily="-112" charset="0"/>
            </a:endParaRPr>
          </a:p>
        </p:txBody>
      </p:sp>
      <p:sp>
        <p:nvSpPr>
          <p:cNvPr id="181254" name="Rectangle 6"/>
          <p:cNvSpPr>
            <a:spLocks noGrp="1" noChangeArrowheads="1"/>
          </p:cNvSpPr>
          <p:nvPr>
            <p:ph type="title" idx="4294967295"/>
          </p:nvPr>
        </p:nvSpPr>
        <p:spPr>
          <a:xfrm>
            <a:off x="3433763" y="5033963"/>
            <a:ext cx="5532437" cy="1200150"/>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kumimoji="0" lang="en-US" sz="3600" dirty="0">
                <a:solidFill>
                  <a:schemeClr val="bg1"/>
                </a:solidFill>
                <a:effectLst/>
                <a:latin typeface="Arial" charset="0"/>
                <a:cs typeface="Arial"/>
              </a:rPr>
              <a:t>We present ourselves as God</a:t>
            </a:r>
            <a:r>
              <a:rPr kumimoji="0" lang="fr-FR" sz="3600" dirty="0">
                <a:solidFill>
                  <a:schemeClr val="bg1"/>
                </a:solidFill>
                <a:effectLst/>
                <a:latin typeface="Arial" charset="0"/>
                <a:cs typeface="Arial"/>
              </a:rPr>
              <a:t>'</a:t>
            </a:r>
            <a:r>
              <a:rPr kumimoji="0" lang="en-US" sz="3600" dirty="0">
                <a:solidFill>
                  <a:schemeClr val="bg1"/>
                </a:solidFill>
                <a:effectLst/>
                <a:latin typeface="Arial" charset="0"/>
                <a:cs typeface="Arial"/>
              </a:rPr>
              <a:t>s instrument </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44607027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05"/>
            <a:ext cx="12192000" cy="829727"/>
          </a:xfrm>
          <a:gradFill>
            <a:gsLst>
              <a:gs pos="0">
                <a:schemeClr val="tx1"/>
              </a:gs>
              <a:gs pos="100000">
                <a:schemeClr val="accent2">
                  <a:lumMod val="75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God's Sufficiency Over My Inadequacy </a:t>
            </a:r>
          </a:p>
        </p:txBody>
      </p:sp>
      <p:sp>
        <p:nvSpPr>
          <p:cNvPr id="2" name="Rectangle 2">
            <a:extLst>
              <a:ext uri="{FF2B5EF4-FFF2-40B4-BE49-F238E27FC236}">
                <a16:creationId xmlns:a16="http://schemas.microsoft.com/office/drawing/2014/main" id="{8C045B2F-2A0E-52CC-201B-42DEDF438A71}"/>
              </a:ext>
            </a:extLst>
          </p:cNvPr>
          <p:cNvSpPr txBox="1">
            <a:spLocks noChangeArrowheads="1"/>
          </p:cNvSpPr>
          <p:nvPr/>
        </p:nvSpPr>
        <p:spPr bwMode="auto">
          <a:xfrm>
            <a:off x="1524000" y="855448"/>
            <a:ext cx="9144000" cy="6002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High school witness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High school Bible teacher</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Music evangelist in the Philippines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Student at Dallas Seminary</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Pastor during seminary</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Professor at Singapore Bible College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School planter in Singapore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Church planter in Singapore</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Professor at JETS</a:t>
            </a:r>
          </a:p>
          <a:p>
            <a:pPr marL="742950" indent="-742950" algn="l" defTabSz="914400">
              <a:buFont typeface="+mj-lt"/>
              <a:buAutoNum type="arabicPeriod"/>
              <a:defRPr/>
            </a:pPr>
            <a:r>
              <a:rPr lang="en-US" sz="3600" b="1" kern="0" dirty="0">
                <a:effectLst>
                  <a:glow rad="127000">
                    <a:schemeClr val="tx1"/>
                  </a:glow>
                </a:effectLst>
                <a:latin typeface="Arial" charset="0"/>
                <a:ea typeface="ＭＳ Ｐゴシック" charset="0"/>
                <a:cs typeface="ＭＳ Ｐゴシック" charset="0"/>
              </a:rPr>
              <a:t>Academic Dean at JETS</a:t>
            </a:r>
          </a:p>
        </p:txBody>
      </p:sp>
    </p:spTree>
    <p:extLst>
      <p:ext uri="{BB962C8B-B14F-4D97-AF65-F5344CB8AC3E}">
        <p14:creationId xmlns:p14="http://schemas.microsoft.com/office/powerpoint/2010/main" val="3433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Mark 5:21-43 Jesus' Lessons On Faith — Things Of The Sort, 59% OFF">
            <a:extLst>
              <a:ext uri="{FF2B5EF4-FFF2-40B4-BE49-F238E27FC236}">
                <a16:creationId xmlns:a16="http://schemas.microsoft.com/office/drawing/2014/main" id="{3DA5AEA1-8B9A-0461-077D-8E25C3BD2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1"/>
            <a:ext cx="9144000" cy="279132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 is calling believers today to obey him.</a:t>
            </a:r>
          </a:p>
        </p:txBody>
      </p:sp>
      <p:sp>
        <p:nvSpPr>
          <p:cNvPr id="3" name="Rectangle 2">
            <a:extLst>
              <a:ext uri="{FF2B5EF4-FFF2-40B4-BE49-F238E27FC236}">
                <a16:creationId xmlns:a16="http://schemas.microsoft.com/office/drawing/2014/main" id="{AF5F9688-4562-DAD4-BAD4-2CE0A963E986}"/>
              </a:ext>
            </a:extLst>
          </p:cNvPr>
          <p:cNvSpPr txBox="1">
            <a:spLocks noChangeArrowheads="1"/>
          </p:cNvSpPr>
          <p:nvPr/>
        </p:nvSpPr>
        <p:spPr bwMode="auto">
          <a:xfrm>
            <a:off x="1559496" y="4077072"/>
            <a:ext cx="9144000" cy="2791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kern="0" dirty="0">
                <a:effectLst>
                  <a:glow rad="127000">
                    <a:schemeClr val="tx1"/>
                  </a:glow>
                </a:effectLst>
                <a:latin typeface="Arial" charset="0"/>
                <a:ea typeface="ＭＳ Ｐゴシック" charset="0"/>
                <a:cs typeface="ＭＳ Ｐゴシック" charset="0"/>
              </a:rPr>
              <a:t>Do you want to follow God’s calling for your life?</a:t>
            </a:r>
          </a:p>
        </p:txBody>
      </p:sp>
    </p:spTree>
    <p:extLst>
      <p:ext uri="{BB962C8B-B14F-4D97-AF65-F5344CB8AC3E}">
        <p14:creationId xmlns:p14="http://schemas.microsoft.com/office/powerpoint/2010/main" val="13867318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6BE32-9044-CC20-0F81-E8BEC6952F9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156BB391-321A-43EE-BE77-E27A0E73845B}"/>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67394655-CB21-8C21-40C3-B7568E1F870C}"/>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4" name="Picture 3">
            <a:extLst>
              <a:ext uri="{FF2B5EF4-FFF2-40B4-BE49-F238E27FC236}">
                <a16:creationId xmlns:a16="http://schemas.microsoft.com/office/drawing/2014/main" id="{4E2044CE-870E-8D98-ABC4-DFC1EA6AF283}"/>
              </a:ext>
            </a:extLst>
          </p:cNvPr>
          <p:cNvPicPr>
            <a:picLocks noChangeAspect="1"/>
          </p:cNvPicPr>
          <p:nvPr/>
        </p:nvPicPr>
        <p:blipFill>
          <a:blip r:embed="rId3"/>
          <a:stretch>
            <a:fillRect/>
          </a:stretch>
        </p:blipFill>
        <p:spPr>
          <a:xfrm>
            <a:off x="355600" y="742950"/>
            <a:ext cx="11087100" cy="6236494"/>
          </a:xfrm>
          <a:prstGeom prst="rect">
            <a:avLst/>
          </a:prstGeom>
        </p:spPr>
      </p:pic>
    </p:spTree>
    <p:extLst>
      <p:ext uri="{BB962C8B-B14F-4D97-AF65-F5344CB8AC3E}">
        <p14:creationId xmlns:p14="http://schemas.microsoft.com/office/powerpoint/2010/main" val="32223290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8CC2-8F59-66C9-A64B-3AD2010FAC1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0463973C-3D01-711D-2ECE-B193E859E83C}"/>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8250C3B8-8102-A77D-49A7-28E67649F31D}"/>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F11023CF-82D9-F2C6-DA55-268DE44CF829}"/>
              </a:ext>
            </a:extLst>
          </p:cNvPr>
          <p:cNvPicPr>
            <a:picLocks noChangeAspect="1"/>
          </p:cNvPicPr>
          <p:nvPr/>
        </p:nvPicPr>
        <p:blipFill>
          <a:blip r:embed="rId3"/>
          <a:stretch>
            <a:fillRect/>
          </a:stretch>
        </p:blipFill>
        <p:spPr>
          <a:xfrm>
            <a:off x="1524000" y="857251"/>
            <a:ext cx="11269684" cy="6339197"/>
          </a:xfrm>
          <a:prstGeom prst="rect">
            <a:avLst/>
          </a:prstGeom>
        </p:spPr>
      </p:pic>
    </p:spTree>
    <p:extLst>
      <p:ext uri="{BB962C8B-B14F-4D97-AF65-F5344CB8AC3E}">
        <p14:creationId xmlns:p14="http://schemas.microsoft.com/office/powerpoint/2010/main" val="28153048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6AD0-BCE7-DFD1-5843-A530ED7031F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0AE6D17-E533-1B3E-4C00-2FCCA6551646}"/>
              </a:ext>
            </a:extLst>
          </p:cNvPr>
          <p:cNvSpPr>
            <a:spLocks noGrp="1" noChangeArrowheads="1"/>
          </p:cNvSpPr>
          <p:nvPr>
            <p:ph type="ctrTitle"/>
          </p:nvPr>
        </p:nvSpPr>
        <p:spPr>
          <a:xfrm>
            <a:off x="1524000" y="29470"/>
            <a:ext cx="9144000" cy="7325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Rick is Now Academic Dean</a:t>
            </a:r>
          </a:p>
        </p:txBody>
      </p:sp>
      <p:sp>
        <p:nvSpPr>
          <p:cNvPr id="5" name="TextBox 4">
            <a:extLst>
              <a:ext uri="{FF2B5EF4-FFF2-40B4-BE49-F238E27FC236}">
                <a16:creationId xmlns:a16="http://schemas.microsoft.com/office/drawing/2014/main" id="{62417488-B249-3DBE-C584-16137C6D9A5B}"/>
              </a:ext>
            </a:extLst>
          </p:cNvPr>
          <p:cNvSpPr txBox="1"/>
          <p:nvPr/>
        </p:nvSpPr>
        <p:spPr>
          <a:xfrm>
            <a:off x="-2413416" y="3807502"/>
            <a:ext cx="184731" cy="369332"/>
          </a:xfrm>
          <a:prstGeom prst="rect">
            <a:avLst/>
          </a:prstGeom>
          <a:noFill/>
        </p:spPr>
        <p:txBody>
          <a:bodyPr wrap="none" rtlCol="0">
            <a:spAutoFit/>
          </a:bodyPr>
          <a:lstStyle/>
          <a:p>
            <a:pPr defTabSz="457177">
              <a:defRPr/>
            </a:pPr>
            <a:endParaRPr lang="en-US" dirty="0">
              <a:solidFill>
                <a:srgbClr val="000000"/>
              </a:solidFill>
              <a:latin typeface="Times New Roman"/>
            </a:endParaRPr>
          </a:p>
        </p:txBody>
      </p:sp>
      <p:pic>
        <p:nvPicPr>
          <p:cNvPr id="3" name="Picture 2">
            <a:extLst>
              <a:ext uri="{FF2B5EF4-FFF2-40B4-BE49-F238E27FC236}">
                <a16:creationId xmlns:a16="http://schemas.microsoft.com/office/drawing/2014/main" id="{C7F6741B-5274-EEB1-35F3-DF88CE998E63}"/>
              </a:ext>
            </a:extLst>
          </p:cNvPr>
          <p:cNvPicPr>
            <a:picLocks noChangeAspect="1"/>
          </p:cNvPicPr>
          <p:nvPr/>
        </p:nvPicPr>
        <p:blipFill>
          <a:blip r:embed="rId3"/>
          <a:stretch>
            <a:fillRect/>
          </a:stretch>
        </p:blipFill>
        <p:spPr>
          <a:xfrm>
            <a:off x="1524000" y="857250"/>
            <a:ext cx="10668000" cy="6000750"/>
          </a:xfrm>
          <a:prstGeom prst="rect">
            <a:avLst/>
          </a:prstGeom>
        </p:spPr>
      </p:pic>
    </p:spTree>
    <p:extLst>
      <p:ext uri="{BB962C8B-B14F-4D97-AF65-F5344CB8AC3E}">
        <p14:creationId xmlns:p14="http://schemas.microsoft.com/office/powerpoint/2010/main" val="386555579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74DA-ABB2-F96E-BD19-E26AD42924BD}"/>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8ADB3FDF-267C-3D4F-3AD0-EAB4DE4A2532}"/>
              </a:ext>
            </a:extLst>
          </p:cNvPr>
          <p:cNvSpPr>
            <a:spLocks noGrp="1" noChangeArrowheads="1"/>
          </p:cNvSpPr>
          <p:nvPr>
            <p:ph type="ctrTitle"/>
          </p:nvPr>
        </p:nvSpPr>
        <p:spPr>
          <a:xfrm>
            <a:off x="1440873" y="-1229315"/>
            <a:ext cx="9144000" cy="1425258"/>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Jordan Evangelical Theological Seminary (JETS)</a:t>
            </a:r>
          </a:p>
        </p:txBody>
      </p:sp>
      <p:pic>
        <p:nvPicPr>
          <p:cNvPr id="4" name="Picture 3">
            <a:extLst>
              <a:ext uri="{FF2B5EF4-FFF2-40B4-BE49-F238E27FC236}">
                <a16:creationId xmlns:a16="http://schemas.microsoft.com/office/drawing/2014/main" id="{31D4AEB7-89D1-9EF6-6867-A558609DC044}"/>
              </a:ext>
            </a:extLst>
          </p:cNvPr>
          <p:cNvPicPr>
            <a:picLocks noChangeAspect="1"/>
          </p:cNvPicPr>
          <p:nvPr/>
        </p:nvPicPr>
        <p:blipFill>
          <a:blip r:embed="rId3"/>
          <a:stretch>
            <a:fillRect/>
          </a:stretch>
        </p:blipFill>
        <p:spPr>
          <a:xfrm>
            <a:off x="3345444" y="0"/>
            <a:ext cx="5501113" cy="6858000"/>
          </a:xfrm>
          <a:prstGeom prst="rect">
            <a:avLst/>
          </a:prstGeom>
        </p:spPr>
      </p:pic>
    </p:spTree>
    <p:extLst>
      <p:ext uri="{BB962C8B-B14F-4D97-AF65-F5344CB8AC3E}">
        <p14:creationId xmlns:p14="http://schemas.microsoft.com/office/powerpoint/2010/main" val="11619655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 It Wrong To Be Motivated To Obey God Because We Know He Will ...">
            <a:extLst>
              <a:ext uri="{FF2B5EF4-FFF2-40B4-BE49-F238E27FC236}">
                <a16:creationId xmlns:a16="http://schemas.microsoft.com/office/drawing/2014/main" id="{592EAB0D-8049-09FF-5118-7487FBA54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94432"/>
            <a:ext cx="9144000" cy="576356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0" y="-25521"/>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is God calling you?</a:t>
            </a:r>
          </a:p>
        </p:txBody>
      </p:sp>
      <p:sp>
        <p:nvSpPr>
          <p:cNvPr id="2" name="Rectangle 2">
            <a:extLst>
              <a:ext uri="{FF2B5EF4-FFF2-40B4-BE49-F238E27FC236}">
                <a16:creationId xmlns:a16="http://schemas.microsoft.com/office/drawing/2014/main" id="{7EC131F6-43AE-6167-9FB0-8558AE2C3D4B}"/>
              </a:ext>
            </a:extLst>
          </p:cNvPr>
          <p:cNvSpPr txBox="1">
            <a:spLocks noChangeArrowheads="1"/>
          </p:cNvSpPr>
          <p:nvPr/>
        </p:nvSpPr>
        <p:spPr bwMode="auto">
          <a:xfrm>
            <a:off x="1559496" y="1916832"/>
            <a:ext cx="9144000" cy="4211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effectLst>
                  <a:glow rad="228600">
                    <a:schemeClr val="accent4">
                      <a:satMod val="175000"/>
                      <a:alpha val="84000"/>
                    </a:schemeClr>
                  </a:glow>
                </a:effectLst>
                <a:latin typeface="Arial" charset="0"/>
                <a:ea typeface="ＭＳ Ｐゴシック" charset="0"/>
                <a:cs typeface="ＭＳ Ｐゴシック" charset="0"/>
              </a:rPr>
              <a:t>What is he telling you to do that shows your inadequacy and his sufficiency?</a:t>
            </a:r>
          </a:p>
          <a:p>
            <a:pPr defTabSz="914400">
              <a:defRPr/>
            </a:pPr>
            <a:endParaRPr lang="en-US" sz="4000" b="1" kern="0" dirty="0">
              <a:effectLst>
                <a:glow rad="228600">
                  <a:schemeClr val="accent4">
                    <a:satMod val="175000"/>
                    <a:alpha val="84000"/>
                  </a:schemeClr>
                </a:glow>
              </a:effectLst>
              <a:latin typeface="Arial" charset="0"/>
              <a:ea typeface="ＭＳ Ｐゴシック" charset="0"/>
              <a:cs typeface="ＭＳ Ｐゴシック" charset="0"/>
            </a:endParaRPr>
          </a:p>
          <a:p>
            <a:pPr defTabSz="914400">
              <a:defRPr/>
            </a:pPr>
            <a:r>
              <a:rPr lang="en-US" sz="4000" b="1" kern="0" dirty="0">
                <a:effectLst>
                  <a:glow rad="228600">
                    <a:schemeClr val="accent4">
                      <a:satMod val="175000"/>
                      <a:alpha val="84000"/>
                    </a:schemeClr>
                  </a:glow>
                </a:effectLst>
                <a:latin typeface="Arial" charset="0"/>
                <a:ea typeface="ＭＳ Ｐゴシック" charset="0"/>
                <a:cs typeface="ＭＳ Ｐゴシック" charset="0"/>
              </a:rPr>
              <a:t>Will you tell him YES?</a:t>
            </a:r>
          </a:p>
        </p:txBody>
      </p:sp>
    </p:spTree>
    <p:extLst>
      <p:ext uri="{BB962C8B-B14F-4D97-AF65-F5344CB8AC3E}">
        <p14:creationId xmlns:p14="http://schemas.microsoft.com/office/powerpoint/2010/main" val="19152245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1524000" y="0"/>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152400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1600201" y="1371601"/>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1.  Who am I (3:11)?</a:t>
            </a:r>
          </a:p>
        </p:txBody>
      </p:sp>
      <p:sp>
        <p:nvSpPr>
          <p:cNvPr id="182277" name="Text Box 5"/>
          <p:cNvSpPr txBox="1">
            <a:spLocks noChangeArrowheads="1"/>
          </p:cNvSpPr>
          <p:nvPr/>
        </p:nvSpPr>
        <p:spPr bwMode="auto">
          <a:xfrm>
            <a:off x="1600200" y="2262189"/>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2.  Who are You (3:13)?</a:t>
            </a:r>
          </a:p>
        </p:txBody>
      </p:sp>
      <p:sp>
        <p:nvSpPr>
          <p:cNvPr id="182278" name="Text Box 6"/>
          <p:cNvSpPr txBox="1">
            <a:spLocks noChangeArrowheads="1"/>
          </p:cNvSpPr>
          <p:nvPr/>
        </p:nvSpPr>
        <p:spPr bwMode="auto">
          <a:xfrm>
            <a:off x="1600200" y="3154364"/>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1F7E9"/>
                </a:solidFill>
                <a:latin typeface="Arial"/>
                <a:ea typeface="ＭＳ Ｐゴシック" charset="0"/>
                <a:cs typeface="Arial"/>
              </a:rPr>
              <a:t>3.  What if I fail (4:1)?</a:t>
            </a:r>
          </a:p>
        </p:txBody>
      </p:sp>
      <p:sp>
        <p:nvSpPr>
          <p:cNvPr id="182279" name="Text Box 7"/>
          <p:cNvSpPr txBox="1">
            <a:spLocks noChangeArrowheads="1"/>
          </p:cNvSpPr>
          <p:nvPr/>
        </p:nvSpPr>
        <p:spPr bwMode="auto">
          <a:xfrm>
            <a:off x="1600200" y="4044951"/>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1F7E9"/>
                </a:solidFill>
                <a:latin typeface="Arial"/>
                <a:ea typeface="ＭＳ Ｐゴシック" charset="0"/>
                <a:cs typeface="Arial"/>
              </a:rPr>
              <a:t>4.  I</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m not gifted (4:10)</a:t>
            </a:r>
          </a:p>
        </p:txBody>
      </p:sp>
      <p:sp>
        <p:nvSpPr>
          <p:cNvPr id="182280" name="Text Box 8"/>
          <p:cNvSpPr txBox="1">
            <a:spLocks noChangeArrowheads="1"/>
          </p:cNvSpPr>
          <p:nvPr/>
        </p:nvSpPr>
        <p:spPr bwMode="auto">
          <a:xfrm>
            <a:off x="1600200" y="4937126"/>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en-US" sz="4000" b="1" dirty="0">
                <a:solidFill>
                  <a:srgbClr val="F1F7E9"/>
                </a:solidFill>
                <a:latin typeface="Arial"/>
                <a:ea typeface="ＭＳ Ｐゴシック" charset="0"/>
                <a:cs typeface="Arial"/>
              </a:rPr>
              <a:t>5.  I don</a:t>
            </a:r>
            <a:r>
              <a:rPr lang="fr-FR" sz="4000" b="1" dirty="0">
                <a:solidFill>
                  <a:srgbClr val="F1F7E9"/>
                </a:solidFill>
                <a:latin typeface="Arial"/>
                <a:ea typeface="ＭＳ Ｐゴシック" charset="0"/>
                <a:cs typeface="Arial"/>
              </a:rPr>
              <a:t>'</a:t>
            </a:r>
            <a:r>
              <a:rPr lang="en-US" sz="4000" b="1" dirty="0">
                <a:solidFill>
                  <a:srgbClr val="F1F7E9"/>
                </a:solidFill>
                <a:latin typeface="Arial"/>
                <a:ea typeface="ＭＳ Ｐゴシック" charset="0"/>
                <a:cs typeface="Arial"/>
              </a:rPr>
              <a:t>t want to get involved (4:13)</a:t>
            </a:r>
          </a:p>
        </p:txBody>
      </p:sp>
      <p:sp>
        <p:nvSpPr>
          <p:cNvPr id="182285" name="Rectangle 13"/>
          <p:cNvSpPr>
            <a:spLocks noGrp="1" noChangeArrowheads="1"/>
          </p:cNvSpPr>
          <p:nvPr>
            <p:ph type="title" idx="4294967295"/>
          </p:nvPr>
        </p:nvSpPr>
        <p:spPr>
          <a:xfrm>
            <a:off x="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cs typeface="Arial"/>
              </a:rPr>
              <a:t>EXCUSES</a:t>
            </a:r>
          </a:p>
        </p:txBody>
      </p:sp>
    </p:spTree>
    <p:extLst>
      <p:ext uri="{BB962C8B-B14F-4D97-AF65-F5344CB8AC3E}">
        <p14:creationId xmlns:p14="http://schemas.microsoft.com/office/powerpoint/2010/main" val="3492266859"/>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98801"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823584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9828"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31238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ark 5:21-43 Jesus' Lessons On Faith — Things Of The Sort, 59% OFF">
            <a:extLst>
              <a:ext uri="{FF2B5EF4-FFF2-40B4-BE49-F238E27FC236}">
                <a16:creationId xmlns:a16="http://schemas.microsoft.com/office/drawing/2014/main" id="{2F935B3F-263C-5A3D-7CE0-8316A0D44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524001" y="4973053"/>
            <a:ext cx="7748337" cy="169244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you follow God’s calling?</a:t>
            </a:r>
          </a:p>
        </p:txBody>
      </p:sp>
    </p:spTree>
    <p:extLst>
      <p:ext uri="{BB962C8B-B14F-4D97-AF65-F5344CB8AC3E}">
        <p14:creationId xmlns:p14="http://schemas.microsoft.com/office/powerpoint/2010/main" val="392854955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0962" name="Rectangle 2"/>
          <p:cNvSpPr>
            <a:spLocks noGrp="1" noChangeArrowheads="1"/>
          </p:cNvSpPr>
          <p:nvPr>
            <p:ph type="ctrTitle"/>
          </p:nvPr>
        </p:nvSpPr>
        <p:spPr>
          <a:xfrm>
            <a:off x="2686089" y="230588"/>
            <a:ext cx="6842717" cy="2481380"/>
          </a:xfrm>
          <a:effectLst/>
        </p:spPr>
        <p:txBody>
          <a:bodyPr anchor="t"/>
          <a:lstStyle/>
          <a:p>
            <a:pPr eaLnBrk="1" hangingPunct="1"/>
            <a:r>
              <a:rPr lang="en-AU" sz="8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Exodus 3–4</a:t>
            </a:r>
            <a:endParaRPr lang="en-US" sz="6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545239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52400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12192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Exodus 1</a:t>
            </a:r>
          </a:p>
        </p:txBody>
      </p:sp>
    </p:spTree>
    <p:extLst>
      <p:ext uri="{BB962C8B-B14F-4D97-AF65-F5344CB8AC3E}">
        <p14:creationId xmlns:p14="http://schemas.microsoft.com/office/powerpoint/2010/main" val="378680259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2144714" y="160339"/>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45091" name="Line 3"/>
          <p:cNvSpPr>
            <a:spLocks noChangeShapeType="1"/>
          </p:cNvSpPr>
          <p:nvPr/>
        </p:nvSpPr>
        <p:spPr bwMode="auto">
          <a:xfrm>
            <a:off x="2422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sp>
        <p:nvSpPr>
          <p:cNvPr id="306179" name="Text Box 4"/>
          <p:cNvSpPr txBox="1">
            <a:spLocks noChangeArrowheads="1"/>
          </p:cNvSpPr>
          <p:nvPr/>
        </p:nvSpPr>
        <p:spPr bwMode="auto">
          <a:xfrm>
            <a:off x="10280650" y="90489"/>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45093" name="Rectangle 5"/>
          <p:cNvSpPr>
            <a:spLocks noChangeArrowheads="1"/>
          </p:cNvSpPr>
          <p:nvPr/>
        </p:nvSpPr>
        <p:spPr bwMode="auto">
          <a:xfrm>
            <a:off x="9612868" y="6525341"/>
            <a:ext cx="344967"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306181" name="Text Box 6"/>
          <p:cNvSpPr txBox="1">
            <a:spLocks noChangeArrowheads="1"/>
          </p:cNvSpPr>
          <p:nvPr/>
        </p:nvSpPr>
        <p:spPr bwMode="auto">
          <a:xfrm>
            <a:off x="8510396" y="6283733"/>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24-25</a:t>
            </a:r>
          </a:p>
        </p:txBody>
      </p:sp>
      <p:pic>
        <p:nvPicPr>
          <p:cNvPr id="345095" name="Picture 7" descr="Sphinx with Chefren's Pyramid"/>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1" y="-1831895"/>
            <a:ext cx="12049496" cy="85329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45106" name="Rectangle 18"/>
          <p:cNvSpPr>
            <a:spLocks noChangeArrowheads="1"/>
          </p:cNvSpPr>
          <p:nvPr/>
        </p:nvSpPr>
        <p:spPr bwMode="auto">
          <a:xfrm>
            <a:off x="2216727" y="5549900"/>
            <a:ext cx="8340437" cy="596900"/>
          </a:xfrm>
          <a:prstGeom prst="rect">
            <a:avLst/>
          </a:prstGeom>
          <a:solidFill>
            <a:schemeClr val="bg1"/>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5108" name="Rectangle 20"/>
          <p:cNvSpPr>
            <a:spLocks noGrp="1" noChangeArrowheads="1"/>
          </p:cNvSpPr>
          <p:nvPr>
            <p:ph type="title" idx="4294967295"/>
          </p:nvPr>
        </p:nvSpPr>
        <p:spPr bwMode="auto">
          <a:xfrm>
            <a:off x="3685309" y="5631873"/>
            <a:ext cx="5791200" cy="458788"/>
          </a:xfrm>
          <a:prstGeom prst="rect">
            <a:avLst/>
          </a:prstGeom>
          <a:ln w="12700">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2400" b="1">
                <a:solidFill>
                  <a:schemeClr val="accent2"/>
                </a:solidFill>
                <a:effectLst/>
                <a:latin typeface="Comic Sans MS" pitchFamily="-112" charset="0"/>
                <a:ea typeface="ＭＳ Ｐゴシック" pitchFamily="-112" charset="-128"/>
                <a:cs typeface="ＭＳ Ｐゴシック" pitchFamily="-112" charset="-128"/>
              </a:rPr>
              <a:t>The Sphinx and the Great Pyramid</a:t>
            </a:r>
          </a:p>
        </p:txBody>
      </p:sp>
    </p:spTree>
    <p:extLst>
      <p:ext uri="{BB962C8B-B14F-4D97-AF65-F5344CB8AC3E}">
        <p14:creationId xmlns:p14="http://schemas.microsoft.com/office/powerpoint/2010/main" val="3263872210"/>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21528</TotalTime>
  <Words>2620</Words>
  <Application>Microsoft Macintosh PowerPoint</Application>
  <PresentationFormat>Widescreen</PresentationFormat>
  <Paragraphs>301</Paragraphs>
  <Slides>57</Slides>
  <Notes>55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57</vt:i4>
      </vt:variant>
    </vt:vector>
  </HeadingPairs>
  <TitlesOfParts>
    <vt:vector size="71" baseType="lpstr">
      <vt:lpstr>B VAG Rounded Bold</vt:lpstr>
      <vt:lpstr>ＭＳ Ｐゴシック</vt:lpstr>
      <vt:lpstr>Osaka</vt:lpstr>
      <vt:lpstr>Times</vt:lpstr>
      <vt:lpstr>Arial</vt:lpstr>
      <vt:lpstr>Arial Narrow</vt:lpstr>
      <vt:lpstr>Calibri</vt:lpstr>
      <vt:lpstr>Comic Sans MS</vt:lpstr>
      <vt:lpstr>Helvetica Neue</vt:lpstr>
      <vt:lpstr>Lucida Grande</vt:lpstr>
      <vt:lpstr>Times New Roman</vt:lpstr>
      <vt:lpstr>49_Blank Presentation</vt:lpstr>
      <vt:lpstr>1_Blank Presentation</vt:lpstr>
      <vt:lpstr>50_Blank Presentation</vt:lpstr>
      <vt:lpstr>When God Calls</vt:lpstr>
      <vt:lpstr>PowerPoint Presentation</vt:lpstr>
      <vt:lpstr>God led us from Asia to MENA in 2021</vt:lpstr>
      <vt:lpstr>My Students from 11 Nations</vt:lpstr>
      <vt:lpstr>God is calling believers today to obey him.</vt:lpstr>
      <vt:lpstr>How can you follow God’s calling?</vt:lpstr>
      <vt:lpstr>Background to Exodus 3–4</vt:lpstr>
      <vt:lpstr>Slides on  Exodus 1</vt:lpstr>
      <vt:lpstr>The Sphinx and the Great Pyramid</vt:lpstr>
      <vt:lpstr>Egyptians Despised Israelites for being Shepherds</vt:lpstr>
      <vt:lpstr>Egyptians Ruthlessly Oppressed Israel</vt:lpstr>
      <vt:lpstr>"Ultimate" Power</vt:lpstr>
      <vt:lpstr>Who has greater power –  Pharaoh or Yahweh?</vt:lpstr>
      <vt:lpstr>Hebrew Midwives appear before Pharaoh (Exodus 1:15-22)</vt:lpstr>
      <vt:lpstr>Slides on  Exodus 2</vt:lpstr>
      <vt:lpstr>Moses was "thrown into the Nile" (Exod. 1:22)</vt:lpstr>
      <vt:lpstr>Moses sounds like the Hebrew for draw out (2:10)</vt:lpstr>
      <vt:lpstr>Miriam (Exod. 2:4)</vt:lpstr>
      <vt:lpstr>Acts 7:20-21 (NIV)</vt:lpstr>
      <vt:lpstr>Moses Flees</vt:lpstr>
      <vt:lpstr>Location of Midian</vt:lpstr>
      <vt:lpstr>How can you follow God’s calling?</vt:lpstr>
      <vt:lpstr>Our role</vt:lpstr>
      <vt:lpstr>Slides on  Exodus 3</vt:lpstr>
      <vt:lpstr>God calls His servant </vt:lpstr>
      <vt:lpstr>The Burning Bush</vt:lpstr>
      <vt:lpstr>EXCUSES</vt:lpstr>
      <vt:lpstr>Rick is Now Academic Dean</vt:lpstr>
      <vt:lpstr>Song in Chapel</vt:lpstr>
      <vt:lpstr>Song in Chapel</vt:lpstr>
      <vt:lpstr>EXCUSES</vt:lpstr>
      <vt:lpstr>EXCUSES</vt:lpstr>
      <vt:lpstr>God Doesn't Call the Qualified  He Qualifies the Called</vt:lpstr>
      <vt:lpstr>Standards Can Differ</vt:lpstr>
      <vt:lpstr>EXCUSES</vt:lpstr>
      <vt:lpstr>Acts 7:22 (NIV)</vt:lpstr>
      <vt:lpstr>EXCUSES</vt:lpstr>
      <vt:lpstr>The conversation between Moses and God ended only after Aaron's appointment as ministry partner</vt:lpstr>
      <vt:lpstr>Pastor George Translates</vt:lpstr>
      <vt:lpstr>Planning Courses with Caroline</vt:lpstr>
      <vt:lpstr>God calls His servant </vt:lpstr>
      <vt:lpstr>We present ourselves as God's instrument </vt:lpstr>
      <vt:lpstr>Moses' Life</vt:lpstr>
      <vt:lpstr>How can you follow God’s calling?</vt:lpstr>
      <vt:lpstr>Admit your inadequacy  to know God’s sufficiency.</vt:lpstr>
      <vt:lpstr>Our role</vt:lpstr>
      <vt:lpstr>God calls His servant </vt:lpstr>
      <vt:lpstr>We present ourselves as God's instrument </vt:lpstr>
      <vt:lpstr>God's Sufficiency Over My Inadequacy </vt:lpstr>
      <vt:lpstr>Rick is Now Academic Dean</vt:lpstr>
      <vt:lpstr>Rick is Now Academic Dean</vt:lpstr>
      <vt:lpstr>Rick is Now Academic Dean</vt:lpstr>
      <vt:lpstr>Jordan Evangelical Theological Seminary (JETS)</vt:lpstr>
      <vt:lpstr>How is God calling you?</vt:lpstr>
      <vt:lpstr>EXCUSES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590</cp:revision>
  <dcterms:created xsi:type="dcterms:W3CDTF">2014-08-02T06:39:19Z</dcterms:created>
  <dcterms:modified xsi:type="dcterms:W3CDTF">2025-06-01T14:30:41Z</dcterms:modified>
</cp:coreProperties>
</file>