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01" r:id="rId1"/>
    <p:sldMasterId id="2147484908" r:id="rId2"/>
    <p:sldMasterId id="2147484922" r:id="rId3"/>
  </p:sldMasterIdLst>
  <p:notesMasterIdLst>
    <p:notesMasterId r:id="rId47"/>
  </p:notesMasterIdLst>
  <p:sldIdLst>
    <p:sldId id="435" r:id="rId4"/>
    <p:sldId id="3783" r:id="rId5"/>
    <p:sldId id="3891" r:id="rId6"/>
    <p:sldId id="3892" r:id="rId7"/>
    <p:sldId id="3825" r:id="rId8"/>
    <p:sldId id="3893" r:id="rId9"/>
    <p:sldId id="3895" r:id="rId10"/>
    <p:sldId id="3896" r:id="rId11"/>
    <p:sldId id="431" r:id="rId12"/>
    <p:sldId id="3898" r:id="rId13"/>
    <p:sldId id="3901" r:id="rId14"/>
    <p:sldId id="3899" r:id="rId15"/>
    <p:sldId id="3894" r:id="rId16"/>
    <p:sldId id="3903" r:id="rId17"/>
    <p:sldId id="3904" r:id="rId18"/>
    <p:sldId id="3902" r:id="rId19"/>
    <p:sldId id="3905" r:id="rId20"/>
    <p:sldId id="3906" r:id="rId21"/>
    <p:sldId id="3907" r:id="rId22"/>
    <p:sldId id="3908" r:id="rId23"/>
    <p:sldId id="3909" r:id="rId24"/>
    <p:sldId id="3911" r:id="rId25"/>
    <p:sldId id="3912" r:id="rId26"/>
    <p:sldId id="3917" r:id="rId27"/>
    <p:sldId id="3914" r:id="rId28"/>
    <p:sldId id="3915" r:id="rId29"/>
    <p:sldId id="5148" r:id="rId30"/>
    <p:sldId id="5149" r:id="rId31"/>
    <p:sldId id="5150" r:id="rId32"/>
    <p:sldId id="5152" r:id="rId33"/>
    <p:sldId id="3916" r:id="rId34"/>
    <p:sldId id="3918" r:id="rId35"/>
    <p:sldId id="3919" r:id="rId36"/>
    <p:sldId id="3920" r:id="rId37"/>
    <p:sldId id="5127" r:id="rId38"/>
    <p:sldId id="5128" r:id="rId39"/>
    <p:sldId id="5145" r:id="rId40"/>
    <p:sldId id="5151" r:id="rId41"/>
    <p:sldId id="5153" r:id="rId42"/>
    <p:sldId id="5146" r:id="rId43"/>
    <p:sldId id="3843" r:id="rId44"/>
    <p:sldId id="320" r:id="rId45"/>
    <p:sldId id="345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8B"/>
    <a:srgbClr val="C90506"/>
    <a:srgbClr val="000000"/>
    <a:srgbClr val="FF9933"/>
    <a:srgbClr val="FF33CC"/>
    <a:srgbClr val="EDD8BF"/>
    <a:srgbClr val="202020"/>
    <a:srgbClr val="00005F"/>
    <a:srgbClr val="00008D"/>
    <a:srgbClr val="EC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27" autoAdjust="0"/>
    <p:restoredTop sz="88869" autoAdjust="0"/>
  </p:normalViewPr>
  <p:slideViewPr>
    <p:cSldViewPr snapToGrid="0">
      <p:cViewPr varScale="1">
        <p:scale>
          <a:sx n="130" d="100"/>
          <a:sy n="130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794F3F-C40D-154F-97F3-148C120A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03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0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28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key verses for today are from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vs 2 and 15.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Read,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composite verse highlights the fact that by understanding God’s word, we can stand firm in spite of the many different false teachings we are faced with today.</a:t>
            </a:r>
          </a:p>
        </p:txBody>
      </p:sp>
    </p:spTree>
    <p:extLst>
      <p:ext uri="{BB962C8B-B14F-4D97-AF65-F5344CB8AC3E}">
        <p14:creationId xmlns:p14="http://schemas.microsoft.com/office/powerpoint/2010/main" val="101773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A61AB-9C18-4190-8FF1-7E37A27047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4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94F3F-C40D-154F-97F3-148C120A0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95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4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12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  <p:sldLayoutId id="2147484920" r:id="rId12"/>
    <p:sldLayoutId id="214748492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E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446D725-95EF-45EB-9565-E39A5DED6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" y="0"/>
            <a:ext cx="255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17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9DFA7-AA3B-46C0-9C5F-D61075E46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1972" cy="609282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9550" y="2278062"/>
            <a:ext cx="616029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lang="en-US" sz="6600" b="1" i="1" spc="3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STRANGER</a:t>
            </a:r>
            <a:r>
              <a:rPr lang="en-US" sz="54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0">
              <a:defRPr/>
            </a:pPr>
            <a:r>
              <a:rPr kumimoji="0" lang="en-US" sz="320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 A STRANGE LAND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" y="6092825"/>
            <a:ext cx="9204403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Matt Lyle • Crossroads International Church Singapore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CICFamily.org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EE4735-B7AE-401C-B718-F6F13BCF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96" y="3752850"/>
            <a:ext cx="2057400" cy="5143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28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EXODUS 2</a:t>
            </a:r>
          </a:p>
        </p:txBody>
      </p:sp>
    </p:spTree>
    <p:extLst>
      <p:ext uri="{BB962C8B-B14F-4D97-AF65-F5344CB8AC3E}">
        <p14:creationId xmlns:p14="http://schemas.microsoft.com/office/powerpoint/2010/main" val="40152107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562B833-9FF7-4385-98A0-9DB673BD0712}"/>
              </a:ext>
            </a:extLst>
          </p:cNvPr>
          <p:cNvGrpSpPr/>
          <p:nvPr/>
        </p:nvGrpSpPr>
        <p:grpSpPr>
          <a:xfrm>
            <a:off x="55403" y="5325261"/>
            <a:ext cx="973629" cy="1515809"/>
            <a:chOff x="1100070" y="4250527"/>
            <a:chExt cx="973629" cy="165920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95940D22-D64B-4E40-94DE-CE758FCB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100070" y="4250527"/>
              <a:ext cx="973629" cy="1659200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72CA017-2DF8-48DD-84E9-0FB9751E31FD}"/>
                </a:ext>
              </a:extLst>
            </p:cNvPr>
            <p:cNvSpPr txBox="1"/>
            <p:nvPr/>
          </p:nvSpPr>
          <p:spPr>
            <a:xfrm rot="5400000">
              <a:off x="591057" y="4799443"/>
              <a:ext cx="1659201" cy="561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Testament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12BA34-5CC3-4FDE-8AA8-15108C3D49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57" y="6271590"/>
            <a:ext cx="8229109" cy="571500"/>
          </a:xfrm>
          <a:prstGeom prst="rect">
            <a:avLst/>
          </a:prstGeom>
        </p:spPr>
      </p:pic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F62C6E2-B69A-4278-9636-360133A40409}"/>
              </a:ext>
            </a:extLst>
          </p:cNvPr>
          <p:cNvGrpSpPr/>
          <p:nvPr/>
        </p:nvGrpSpPr>
        <p:grpSpPr>
          <a:xfrm>
            <a:off x="6418527" y="5155704"/>
            <a:ext cx="2574213" cy="1709510"/>
            <a:chOff x="6418527" y="5155704"/>
            <a:chExt cx="2574213" cy="1709510"/>
          </a:xfrm>
        </p:grpSpPr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98FE0952-8CDD-4437-A77B-B455F582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215" y="5155704"/>
              <a:ext cx="2295525" cy="1543050"/>
            </a:xfrm>
            <a:prstGeom prst="rect">
              <a:avLst/>
            </a:prstGeom>
          </p:spPr>
        </p:pic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4DCC8009-C355-4BBB-BF32-48C8A20D4D1C}"/>
                </a:ext>
              </a:extLst>
            </p:cNvPr>
            <p:cNvSpPr txBox="1"/>
            <p:nvPr/>
          </p:nvSpPr>
          <p:spPr>
            <a:xfrm>
              <a:off x="6418527" y="6608028"/>
              <a:ext cx="2544819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GENERAL EPISTLES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CA38A5D2-E122-4170-94F7-7F2D7FD681B7}"/>
                </a:ext>
              </a:extLst>
            </p:cNvPr>
            <p:cNvSpPr txBox="1"/>
            <p:nvPr/>
          </p:nvSpPr>
          <p:spPr>
            <a:xfrm rot="5400000">
              <a:off x="6443581" y="5904186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HEBREWS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BDEEC9F8-95C5-479B-9660-C93B15E90AE2}"/>
                </a:ext>
              </a:extLst>
            </p:cNvPr>
            <p:cNvSpPr txBox="1"/>
            <p:nvPr/>
          </p:nvSpPr>
          <p:spPr>
            <a:xfrm rot="5400000">
              <a:off x="6696915" y="5860222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JAMES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A353D7E1-3308-44C8-B279-BB047D33F80C}"/>
                </a:ext>
              </a:extLst>
            </p:cNvPr>
            <p:cNvSpPr txBox="1"/>
            <p:nvPr/>
          </p:nvSpPr>
          <p:spPr>
            <a:xfrm rot="5400000">
              <a:off x="6972272" y="5859945"/>
              <a:ext cx="10854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PETER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4FD02B6-4988-41CC-B43F-61C0A4BFAF4F}"/>
                </a:ext>
              </a:extLst>
            </p:cNvPr>
            <p:cNvSpPr txBox="1"/>
            <p:nvPr/>
          </p:nvSpPr>
          <p:spPr>
            <a:xfrm rot="5400000">
              <a:off x="7433864" y="5868560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JOHN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DDD1B59-1EEE-4769-9F16-6980F80F8AAC}"/>
                </a:ext>
              </a:extLst>
            </p:cNvPr>
            <p:cNvSpPr txBox="1"/>
            <p:nvPr/>
          </p:nvSpPr>
          <p:spPr>
            <a:xfrm rot="5400000">
              <a:off x="7572218" y="5890484"/>
              <a:ext cx="129409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JOHN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949F562-2293-40AF-A1E0-33AF2A0F7EDC}"/>
                </a:ext>
              </a:extLst>
            </p:cNvPr>
            <p:cNvSpPr txBox="1"/>
            <p:nvPr/>
          </p:nvSpPr>
          <p:spPr>
            <a:xfrm rot="5400000">
              <a:off x="7910631" y="5932342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JUDE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BE60351-09F3-46FA-913B-FCA65ED8891F}"/>
                </a:ext>
              </a:extLst>
            </p:cNvPr>
            <p:cNvSpPr txBox="1"/>
            <p:nvPr/>
          </p:nvSpPr>
          <p:spPr>
            <a:xfrm rot="5400000">
              <a:off x="8074668" y="5828306"/>
              <a:ext cx="1286627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REVELATION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DBD2225D-83F6-411C-80B5-03F7A3A60AED}"/>
                </a:ext>
              </a:extLst>
            </p:cNvPr>
            <p:cNvSpPr txBox="1"/>
            <p:nvPr/>
          </p:nvSpPr>
          <p:spPr>
            <a:xfrm rot="5400000">
              <a:off x="7259916" y="5885298"/>
              <a:ext cx="10854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PETER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FE43E74-0B12-4BF7-BFFB-897AA9C74C16}"/>
                </a:ext>
              </a:extLst>
            </p:cNvPr>
            <p:cNvSpPr txBox="1"/>
            <p:nvPr/>
          </p:nvSpPr>
          <p:spPr>
            <a:xfrm rot="5400000">
              <a:off x="7697710" y="5953774"/>
              <a:ext cx="129409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JOHN</a:t>
              </a: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AD3D86A8-9A1A-48C4-8F36-4887C8E8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57" y="44944"/>
            <a:ext cx="8277792" cy="73409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Books</a:t>
            </a:r>
            <a:r>
              <a:rPr kumimoji="0" lang="en-US" sz="6000" b="1" i="1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b="0" i="1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of the</a:t>
            </a:r>
            <a:r>
              <a:rPr kumimoji="0" lang="en-US" sz="6000" b="1" i="1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Bible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 Black" panose="020B0A04020102020204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07CDCE-26B5-4663-AC21-36F4E13D25E5}"/>
              </a:ext>
            </a:extLst>
          </p:cNvPr>
          <p:cNvGrpSpPr/>
          <p:nvPr/>
        </p:nvGrpSpPr>
        <p:grpSpPr>
          <a:xfrm>
            <a:off x="55404" y="872941"/>
            <a:ext cx="973629" cy="4545917"/>
            <a:chOff x="349613" y="633746"/>
            <a:chExt cx="813492" cy="166098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4BB34B-DAD1-435B-9B68-6175D1C87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13" y="633746"/>
              <a:ext cx="813492" cy="166098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87E57-3D03-433F-9FE6-AC800DE8D0DA}"/>
                </a:ext>
              </a:extLst>
            </p:cNvPr>
            <p:cNvSpPr txBox="1"/>
            <p:nvPr/>
          </p:nvSpPr>
          <p:spPr>
            <a:xfrm rot="5400000">
              <a:off x="-208442" y="1205534"/>
              <a:ext cx="1626784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Testament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2DD5E6-A633-4187-A276-32A9A8AE66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2351" y="2210018"/>
            <a:ext cx="8324375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07225-B13F-4EC0-8D70-A709ED7F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5798" y="3649434"/>
            <a:ext cx="8324374" cy="409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C3954C-AECD-4EDA-9B23-DFB345573B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4" y="4975027"/>
            <a:ext cx="8273690" cy="409575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6414843-2E2C-4300-A022-DA6F34EAB427}"/>
              </a:ext>
            </a:extLst>
          </p:cNvPr>
          <p:cNvGrpSpPr/>
          <p:nvPr/>
        </p:nvGrpSpPr>
        <p:grpSpPr>
          <a:xfrm>
            <a:off x="1138356" y="892363"/>
            <a:ext cx="2752361" cy="1628144"/>
            <a:chOff x="1086307" y="911501"/>
            <a:chExt cx="2752361" cy="1628144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83FEA03-C9AB-49E6-A190-708DDF40B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99D9EA"/>
                </a:clrFrom>
                <a:clrTo>
                  <a:srgbClr val="99D9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307" y="911501"/>
              <a:ext cx="2752361" cy="1362076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964783F-72DF-42E8-ADB3-33422E53587B}"/>
                </a:ext>
              </a:extLst>
            </p:cNvPr>
            <p:cNvSpPr txBox="1"/>
            <p:nvPr/>
          </p:nvSpPr>
          <p:spPr>
            <a:xfrm>
              <a:off x="1402857" y="1016187"/>
              <a:ext cx="2028406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GENESIS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E5DCA46-6D68-401C-878F-BCA2ADD93751}"/>
                </a:ext>
              </a:extLst>
            </p:cNvPr>
            <p:cNvSpPr txBox="1"/>
            <p:nvPr/>
          </p:nvSpPr>
          <p:spPr>
            <a:xfrm>
              <a:off x="1212253" y="1270157"/>
              <a:ext cx="2219010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EXODUS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72462E0-66DB-4C8F-8EF2-ECC224116B97}"/>
                </a:ext>
              </a:extLst>
            </p:cNvPr>
            <p:cNvSpPr txBox="1"/>
            <p:nvPr/>
          </p:nvSpPr>
          <p:spPr>
            <a:xfrm>
              <a:off x="1212252" y="1505900"/>
              <a:ext cx="2219009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LEVITICUS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9BCFCCF-197F-4626-B96D-0BA32DF7393D}"/>
                </a:ext>
              </a:extLst>
            </p:cNvPr>
            <p:cNvSpPr txBox="1"/>
            <p:nvPr/>
          </p:nvSpPr>
          <p:spPr>
            <a:xfrm>
              <a:off x="1198521" y="1750817"/>
              <a:ext cx="2087888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NUMBERS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DF6FBBC-3F3A-4A9A-B88B-B8857414B694}"/>
                </a:ext>
              </a:extLst>
            </p:cNvPr>
            <p:cNvSpPr txBox="1"/>
            <p:nvPr/>
          </p:nvSpPr>
          <p:spPr>
            <a:xfrm>
              <a:off x="1212252" y="2013718"/>
              <a:ext cx="2336706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DEUTERONOMY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C65EBB-4874-4BB6-867C-F3159078AAE6}"/>
                </a:ext>
              </a:extLst>
            </p:cNvPr>
            <p:cNvSpPr txBox="1"/>
            <p:nvPr/>
          </p:nvSpPr>
          <p:spPr>
            <a:xfrm>
              <a:off x="1702996" y="2282459"/>
              <a:ext cx="1522500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LAW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309569D-CE4D-4570-9293-6FD14266D7BE}"/>
              </a:ext>
            </a:extLst>
          </p:cNvPr>
          <p:cNvGrpSpPr/>
          <p:nvPr/>
        </p:nvGrpSpPr>
        <p:grpSpPr>
          <a:xfrm>
            <a:off x="3697962" y="749510"/>
            <a:ext cx="5086425" cy="1773682"/>
            <a:chOff x="3842034" y="717160"/>
            <a:chExt cx="5086425" cy="1773682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9B65CA55-7565-4682-BB47-CD0EAA38A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2034" y="717160"/>
              <a:ext cx="5086425" cy="1533525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1CE6544-54C8-435E-8B82-6094A302AB37}"/>
                </a:ext>
              </a:extLst>
            </p:cNvPr>
            <p:cNvSpPr txBox="1"/>
            <p:nvPr/>
          </p:nvSpPr>
          <p:spPr>
            <a:xfrm rot="5400000">
              <a:off x="3606521" y="1487290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JOSHUA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FCB6CBA-DDB1-4420-920B-089EF2C16A37}"/>
                </a:ext>
              </a:extLst>
            </p:cNvPr>
            <p:cNvSpPr txBox="1"/>
            <p:nvPr/>
          </p:nvSpPr>
          <p:spPr>
            <a:xfrm rot="5400000">
              <a:off x="4004720" y="1393830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JUDGES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0CBAE6-8573-4749-AFCA-6BD529C3DC4F}"/>
                </a:ext>
              </a:extLst>
            </p:cNvPr>
            <p:cNvSpPr txBox="1"/>
            <p:nvPr/>
          </p:nvSpPr>
          <p:spPr>
            <a:xfrm rot="5400000">
              <a:off x="4429159" y="1593065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RUTH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2435272-7CFC-4BAD-BEA5-7F5579748A92}"/>
                </a:ext>
              </a:extLst>
            </p:cNvPr>
            <p:cNvSpPr txBox="1"/>
            <p:nvPr/>
          </p:nvSpPr>
          <p:spPr>
            <a:xfrm rot="5400000">
              <a:off x="4706268" y="1413106"/>
              <a:ext cx="1176097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SAMUEL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10C88F9-A413-4049-84D2-9DE80DF99267}"/>
                </a:ext>
              </a:extLst>
            </p:cNvPr>
            <p:cNvSpPr txBox="1"/>
            <p:nvPr/>
          </p:nvSpPr>
          <p:spPr>
            <a:xfrm rot="5400000">
              <a:off x="6306854" y="1448989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CHRON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704379E-9377-499B-9FD2-D39B1D5BC40D}"/>
                </a:ext>
              </a:extLst>
            </p:cNvPr>
            <p:cNvSpPr txBox="1"/>
            <p:nvPr/>
          </p:nvSpPr>
          <p:spPr>
            <a:xfrm rot="5400000">
              <a:off x="5137465" y="1455639"/>
              <a:ext cx="1174078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SAMUEL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18629EF-D808-4111-8E58-C7A88783C841}"/>
                </a:ext>
              </a:extLst>
            </p:cNvPr>
            <p:cNvSpPr txBox="1"/>
            <p:nvPr/>
          </p:nvSpPr>
          <p:spPr>
            <a:xfrm rot="5400000">
              <a:off x="5882976" y="1463505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KINGS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7D4C72F-8E72-4F94-A00F-DD9564D189DE}"/>
                </a:ext>
              </a:extLst>
            </p:cNvPr>
            <p:cNvSpPr txBox="1"/>
            <p:nvPr/>
          </p:nvSpPr>
          <p:spPr>
            <a:xfrm rot="5400000">
              <a:off x="5518219" y="1471953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KINGS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D2D0849-7EC2-4DA8-B46C-8F2B1D47081E}"/>
                </a:ext>
              </a:extLst>
            </p:cNvPr>
            <p:cNvSpPr txBox="1"/>
            <p:nvPr/>
          </p:nvSpPr>
          <p:spPr>
            <a:xfrm rot="5400000">
              <a:off x="6714809" y="1478142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CHRON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8E4E84-0B50-4FB3-8470-1F53872C6882}"/>
                </a:ext>
              </a:extLst>
            </p:cNvPr>
            <p:cNvSpPr txBox="1"/>
            <p:nvPr/>
          </p:nvSpPr>
          <p:spPr>
            <a:xfrm rot="5400000">
              <a:off x="7159622" y="1549523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EZRA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FCFD580-471D-41D1-81C5-AF154B67D8DF}"/>
                </a:ext>
              </a:extLst>
            </p:cNvPr>
            <p:cNvSpPr txBox="1"/>
            <p:nvPr/>
          </p:nvSpPr>
          <p:spPr>
            <a:xfrm rot="5400000">
              <a:off x="7416525" y="1432655"/>
              <a:ext cx="1388258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NEHEMIAH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420EBB-E9A1-4EC7-8052-8C021FC76ADF}"/>
                </a:ext>
              </a:extLst>
            </p:cNvPr>
            <p:cNvSpPr txBox="1"/>
            <p:nvPr/>
          </p:nvSpPr>
          <p:spPr>
            <a:xfrm rot="5400000">
              <a:off x="8019755" y="1399837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ESTHER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F38028B-5757-4903-9AF8-D8CF0B8FC2DD}"/>
                </a:ext>
              </a:extLst>
            </p:cNvPr>
            <p:cNvSpPr txBox="1"/>
            <p:nvPr/>
          </p:nvSpPr>
          <p:spPr>
            <a:xfrm>
              <a:off x="5542285" y="2229142"/>
              <a:ext cx="2201199" cy="261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HISTORY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A28B6D-BD57-4BAC-A51F-7B602EA70CC2}"/>
              </a:ext>
            </a:extLst>
          </p:cNvPr>
          <p:cNvGrpSpPr/>
          <p:nvPr/>
        </p:nvGrpSpPr>
        <p:grpSpPr>
          <a:xfrm>
            <a:off x="935480" y="2428635"/>
            <a:ext cx="2672991" cy="2979924"/>
            <a:chOff x="935480" y="2428635"/>
            <a:chExt cx="2672991" cy="297992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13510D4-C835-4A40-9BBF-744F22D52463}"/>
                </a:ext>
              </a:extLst>
            </p:cNvPr>
            <p:cNvSpPr txBox="1"/>
            <p:nvPr/>
          </p:nvSpPr>
          <p:spPr>
            <a:xfrm>
              <a:off x="1277824" y="3707614"/>
              <a:ext cx="2010981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POETRY</a:t>
              </a:r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17895AFB-5CC2-4D7F-B05C-3140C7EF0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936" y="3727826"/>
              <a:ext cx="2493916" cy="1451551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3425C73-A763-451A-B230-C9A2DAD7D768}"/>
                </a:ext>
              </a:extLst>
            </p:cNvPr>
            <p:cNvSpPr txBox="1"/>
            <p:nvPr/>
          </p:nvSpPr>
          <p:spPr>
            <a:xfrm>
              <a:off x="1411310" y="4091593"/>
              <a:ext cx="1101723" cy="4440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Song of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Solomon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846953B-E2E0-414B-B118-6378238CD574}"/>
                </a:ext>
              </a:extLst>
            </p:cNvPr>
            <p:cNvSpPr txBox="1"/>
            <p:nvPr/>
          </p:nvSpPr>
          <p:spPr>
            <a:xfrm>
              <a:off x="1210147" y="4747675"/>
              <a:ext cx="1438275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Ecclesiastes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DDEE308-4750-4E57-8AFA-C78570DC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480" y="2428635"/>
              <a:ext cx="2672991" cy="139065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A6161D5-7571-47A5-978D-97B86B5CFA8E}"/>
                </a:ext>
              </a:extLst>
            </p:cNvPr>
            <p:cNvSpPr txBox="1"/>
            <p:nvPr/>
          </p:nvSpPr>
          <p:spPr>
            <a:xfrm>
              <a:off x="1479225" y="2621637"/>
              <a:ext cx="1050051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JOB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93B1BB5-50C0-4D4E-85E6-AAD8A264A7B4}"/>
                </a:ext>
              </a:extLst>
            </p:cNvPr>
            <p:cNvSpPr txBox="1"/>
            <p:nvPr/>
          </p:nvSpPr>
          <p:spPr>
            <a:xfrm>
              <a:off x="1219509" y="2936444"/>
              <a:ext cx="1461126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PSALMS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F7AD67A-ACB9-46E4-826E-CB0EF453EA00}"/>
                </a:ext>
              </a:extLst>
            </p:cNvPr>
            <p:cNvSpPr txBox="1"/>
            <p:nvPr/>
          </p:nvSpPr>
          <p:spPr>
            <a:xfrm>
              <a:off x="1207676" y="3399871"/>
              <a:ext cx="1607355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PROVERBS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F2A0A68-798D-40B6-AD7D-0A93A4B2CF2F}"/>
                </a:ext>
              </a:extLst>
            </p:cNvPr>
            <p:cNvSpPr txBox="1"/>
            <p:nvPr/>
          </p:nvSpPr>
          <p:spPr>
            <a:xfrm>
              <a:off x="1182130" y="5151373"/>
              <a:ext cx="2010981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POETRY</a:t>
              </a:r>
            </a:p>
          </p:txBody>
        </p:sp>
      </p:grpSp>
      <p:pic>
        <p:nvPicPr>
          <p:cNvPr id="194" name="Picture 193">
            <a:extLst>
              <a:ext uri="{FF2B5EF4-FFF2-40B4-BE49-F238E27FC236}">
                <a16:creationId xmlns:a16="http://schemas.microsoft.com/office/drawing/2014/main" id="{01F8AE6B-98DA-4BB2-A1CE-7C3D1F391A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58141" y="3712005"/>
            <a:ext cx="5359049" cy="1416490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6731567C-EA12-431D-859F-CF214A9B33E0}"/>
              </a:ext>
            </a:extLst>
          </p:cNvPr>
          <p:cNvSpPr txBox="1"/>
          <p:nvPr/>
        </p:nvSpPr>
        <p:spPr>
          <a:xfrm rot="5400000">
            <a:off x="4260649" y="4475250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D27537D-5AA8-419E-AFE8-2574681F43D1}"/>
              </a:ext>
            </a:extLst>
          </p:cNvPr>
          <p:cNvSpPr txBox="1"/>
          <p:nvPr/>
        </p:nvSpPr>
        <p:spPr>
          <a:xfrm rot="5400000">
            <a:off x="4664341" y="4412166"/>
            <a:ext cx="1176097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OBADIAH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652616C-D10C-4B94-8717-F9D365C60D9D}"/>
              </a:ext>
            </a:extLst>
          </p:cNvPr>
          <p:cNvSpPr txBox="1"/>
          <p:nvPr/>
        </p:nvSpPr>
        <p:spPr>
          <a:xfrm rot="5400000">
            <a:off x="6023203" y="4408894"/>
            <a:ext cx="1265292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HABAKKUK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AB33A52-06A0-4A79-ABBF-A24D69B65453}"/>
              </a:ext>
            </a:extLst>
          </p:cNvPr>
          <p:cNvSpPr txBox="1"/>
          <p:nvPr/>
        </p:nvSpPr>
        <p:spPr>
          <a:xfrm rot="5400000">
            <a:off x="4974841" y="4396641"/>
            <a:ext cx="1174078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4BF6230-46D2-47E6-A4D6-1A5F7A70D59A}"/>
              </a:ext>
            </a:extLst>
          </p:cNvPr>
          <p:cNvSpPr txBox="1"/>
          <p:nvPr/>
        </p:nvSpPr>
        <p:spPr>
          <a:xfrm rot="5400000">
            <a:off x="5794450" y="4360965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NAHUM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1A2BDDF-95EC-4615-9C32-CA6358C840C5}"/>
              </a:ext>
            </a:extLst>
          </p:cNvPr>
          <p:cNvSpPr txBox="1"/>
          <p:nvPr/>
        </p:nvSpPr>
        <p:spPr>
          <a:xfrm rot="5400000">
            <a:off x="5461379" y="4398748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MICAH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4C64890-CCDD-4164-88A0-946330A5FB11}"/>
              </a:ext>
            </a:extLst>
          </p:cNvPr>
          <p:cNvSpPr txBox="1"/>
          <p:nvPr/>
        </p:nvSpPr>
        <p:spPr>
          <a:xfrm rot="5400000">
            <a:off x="6433905" y="4411368"/>
            <a:ext cx="1322036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7F66A62-59C7-46D5-A83E-4630D37757C6}"/>
              </a:ext>
            </a:extLst>
          </p:cNvPr>
          <p:cNvSpPr txBox="1"/>
          <p:nvPr/>
        </p:nvSpPr>
        <p:spPr>
          <a:xfrm rot="5400000">
            <a:off x="6967970" y="4450801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HAGGAI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50AF4A7-0C41-4258-B75F-E16B45155507}"/>
              </a:ext>
            </a:extLst>
          </p:cNvPr>
          <p:cNvSpPr txBox="1"/>
          <p:nvPr/>
        </p:nvSpPr>
        <p:spPr>
          <a:xfrm rot="5400000">
            <a:off x="7234803" y="4428122"/>
            <a:ext cx="1388258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ZECHARIAH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E2C3F0D-56E2-42C0-9CC4-D93047C3D1DB}"/>
              </a:ext>
            </a:extLst>
          </p:cNvPr>
          <p:cNvSpPr txBox="1"/>
          <p:nvPr/>
        </p:nvSpPr>
        <p:spPr>
          <a:xfrm rot="5400000">
            <a:off x="7794491" y="4369868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MALACHI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26BEF65-DC8F-416E-95E1-4D7FE96BCD28}"/>
              </a:ext>
            </a:extLst>
          </p:cNvPr>
          <p:cNvSpPr txBox="1"/>
          <p:nvPr/>
        </p:nvSpPr>
        <p:spPr>
          <a:xfrm>
            <a:off x="4799610" y="5184000"/>
            <a:ext cx="3258584" cy="2571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MINOR PROPHETS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8D7020D-BD0E-481E-BD41-3AB782B68034}"/>
              </a:ext>
            </a:extLst>
          </p:cNvPr>
          <p:cNvSpPr txBox="1"/>
          <p:nvPr/>
        </p:nvSpPr>
        <p:spPr>
          <a:xfrm rot="5400000">
            <a:off x="3468341" y="4370236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6C91510-F682-47CA-BF5D-A1B5A5DC27F4}"/>
              </a:ext>
            </a:extLst>
          </p:cNvPr>
          <p:cNvSpPr txBox="1"/>
          <p:nvPr/>
        </p:nvSpPr>
        <p:spPr>
          <a:xfrm rot="5400000">
            <a:off x="3850498" y="4443304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98DE9CD-ACC8-4F77-9CFE-1CB5FDD2C3FA}"/>
              </a:ext>
            </a:extLst>
          </p:cNvPr>
          <p:cNvGrpSpPr/>
          <p:nvPr/>
        </p:nvGrpSpPr>
        <p:grpSpPr>
          <a:xfrm>
            <a:off x="799419" y="5445310"/>
            <a:ext cx="1470862" cy="1424717"/>
            <a:chOff x="799419" y="5445310"/>
            <a:chExt cx="1470862" cy="1424717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CE08103-C18B-455E-BAF5-7D18395C2413}"/>
                </a:ext>
              </a:extLst>
            </p:cNvPr>
            <p:cNvGrpSpPr/>
            <p:nvPr/>
          </p:nvGrpSpPr>
          <p:grpSpPr>
            <a:xfrm>
              <a:off x="810078" y="5445310"/>
              <a:ext cx="1446254" cy="1177025"/>
              <a:chOff x="1233572" y="5387254"/>
              <a:chExt cx="1446254" cy="1177025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C01CF647-EDFC-4EC7-8531-856BB1DD0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7661" y="5387254"/>
                <a:ext cx="1382165" cy="1177025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4F0E4BAB-D335-4052-A93F-BF08B06A7B21}"/>
                  </a:ext>
                </a:extLst>
              </p:cNvPr>
              <p:cNvSpPr txBox="1"/>
              <p:nvPr/>
            </p:nvSpPr>
            <p:spPr>
              <a:xfrm>
                <a:off x="1268791" y="5476252"/>
                <a:ext cx="1219106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MATTHEW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2EE4FC9-64B3-4733-9F40-B19A3776D473}"/>
                  </a:ext>
                </a:extLst>
              </p:cNvPr>
              <p:cNvSpPr txBox="1"/>
              <p:nvPr/>
            </p:nvSpPr>
            <p:spPr>
              <a:xfrm>
                <a:off x="1233573" y="5744736"/>
                <a:ext cx="1183702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MARK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C729C4E7-E94A-4325-883D-FF4F1E456488}"/>
                  </a:ext>
                </a:extLst>
              </p:cNvPr>
              <p:cNvSpPr txBox="1"/>
              <p:nvPr/>
            </p:nvSpPr>
            <p:spPr>
              <a:xfrm>
                <a:off x="1233572" y="5994993"/>
                <a:ext cx="1183701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LUKE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8601B87A-7B28-42ED-B1F8-CA08483CAC48}"/>
                  </a:ext>
                </a:extLst>
              </p:cNvPr>
              <p:cNvSpPr txBox="1"/>
              <p:nvPr/>
            </p:nvSpPr>
            <p:spPr>
              <a:xfrm>
                <a:off x="1317752" y="6272530"/>
                <a:ext cx="1113757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JOHN</a:t>
                </a: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03E55FB-832F-4085-B274-C33EF7C85B7E}"/>
                </a:ext>
              </a:extLst>
            </p:cNvPr>
            <p:cNvSpPr txBox="1"/>
            <p:nvPr/>
          </p:nvSpPr>
          <p:spPr>
            <a:xfrm>
              <a:off x="799419" y="6612841"/>
              <a:ext cx="1470862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GOSPELS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6963472-4CCB-4B12-BC3E-17B6F6DCF774}"/>
              </a:ext>
            </a:extLst>
          </p:cNvPr>
          <p:cNvGrpSpPr/>
          <p:nvPr/>
        </p:nvGrpSpPr>
        <p:grpSpPr>
          <a:xfrm>
            <a:off x="2055585" y="5313617"/>
            <a:ext cx="1340159" cy="1559048"/>
            <a:chOff x="2055585" y="5313617"/>
            <a:chExt cx="1340159" cy="1559048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834C877-007D-47CC-A4B6-75FD8A2F3E3E}"/>
                </a:ext>
              </a:extLst>
            </p:cNvPr>
            <p:cNvSpPr txBox="1"/>
            <p:nvPr/>
          </p:nvSpPr>
          <p:spPr>
            <a:xfrm>
              <a:off x="2055585" y="6615479"/>
              <a:ext cx="1340159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HISTORY</a:t>
              </a:r>
            </a:p>
          </p:txBody>
        </p: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2C40A523-4CB9-4E6E-BD8A-4E9204FB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557" y="5313617"/>
              <a:ext cx="800100" cy="1338377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DA76DF6F-B463-4E24-9D73-9EE57432A058}"/>
                </a:ext>
              </a:extLst>
            </p:cNvPr>
            <p:cNvSpPr txBox="1"/>
            <p:nvPr/>
          </p:nvSpPr>
          <p:spPr>
            <a:xfrm rot="5400000">
              <a:off x="1909070" y="5837133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C2E3084-B6B4-4CB2-819F-FCB9CBD4540F}"/>
              </a:ext>
            </a:extLst>
          </p:cNvPr>
          <p:cNvGrpSpPr/>
          <p:nvPr/>
        </p:nvGrpSpPr>
        <p:grpSpPr>
          <a:xfrm>
            <a:off x="3132747" y="5174707"/>
            <a:ext cx="3309323" cy="1713951"/>
            <a:chOff x="3116705" y="5174707"/>
            <a:chExt cx="3309323" cy="1713951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E1E1C6B-BE00-4D89-B04A-3C9F9C060047}"/>
                </a:ext>
              </a:extLst>
            </p:cNvPr>
            <p:cNvSpPr txBox="1"/>
            <p:nvPr/>
          </p:nvSpPr>
          <p:spPr>
            <a:xfrm>
              <a:off x="3411613" y="6631472"/>
              <a:ext cx="2396999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PAULINE EPISTLES</a:t>
              </a:r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976D1851-E5ED-4299-9F20-AD8190DE0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3368" y="5174707"/>
              <a:ext cx="3292660" cy="1481719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C6232EF0-BDEF-4448-8701-6BA8F9EC5332}"/>
                </a:ext>
              </a:extLst>
            </p:cNvPr>
            <p:cNvSpPr txBox="1"/>
            <p:nvPr/>
          </p:nvSpPr>
          <p:spPr>
            <a:xfrm rot="5400000">
              <a:off x="2702593" y="5895513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ROMANS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C4966C8-CEDD-4F22-BAC1-A79A68259C88}"/>
                </a:ext>
              </a:extLst>
            </p:cNvPr>
            <p:cNvSpPr txBox="1"/>
            <p:nvPr/>
          </p:nvSpPr>
          <p:spPr>
            <a:xfrm rot="5400000">
              <a:off x="2920531" y="5879051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COR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863E1F0-55C7-4DA9-8C9E-2AB0AEE6C498}"/>
                </a:ext>
              </a:extLst>
            </p:cNvPr>
            <p:cNvSpPr txBox="1"/>
            <p:nvPr/>
          </p:nvSpPr>
          <p:spPr>
            <a:xfrm rot="5400000">
              <a:off x="3170671" y="5904059"/>
              <a:ext cx="10854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COR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F22725E-D5BF-45E0-BA5A-F18BB994DE30}"/>
                </a:ext>
              </a:extLst>
            </p:cNvPr>
            <p:cNvSpPr txBox="1"/>
            <p:nvPr/>
          </p:nvSpPr>
          <p:spPr>
            <a:xfrm rot="5400000">
              <a:off x="5153960" y="5931906"/>
              <a:ext cx="1265292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TIMOTHY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53CC073-8D21-455C-964D-BA6C780CB914}"/>
                </a:ext>
              </a:extLst>
            </p:cNvPr>
            <p:cNvSpPr txBox="1"/>
            <p:nvPr/>
          </p:nvSpPr>
          <p:spPr>
            <a:xfrm rot="5400000">
              <a:off x="3335751" y="5972892"/>
              <a:ext cx="1270878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GALATIANS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76B3709-8BCF-4312-A6DA-E95EB4E7243B}"/>
                </a:ext>
              </a:extLst>
            </p:cNvPr>
            <p:cNvSpPr txBox="1"/>
            <p:nvPr/>
          </p:nvSpPr>
          <p:spPr>
            <a:xfrm rot="5400000">
              <a:off x="4910470" y="5895513"/>
              <a:ext cx="1246736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TIMOTHY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CC6CA14-773D-418E-9201-8B82900340C8}"/>
                </a:ext>
              </a:extLst>
            </p:cNvPr>
            <p:cNvSpPr txBox="1"/>
            <p:nvPr/>
          </p:nvSpPr>
          <p:spPr>
            <a:xfrm rot="5400000">
              <a:off x="3621140" y="5951546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EPHESIANS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EAF6F246-DFF1-4834-8FAC-CAB020AA7175}"/>
                </a:ext>
              </a:extLst>
            </p:cNvPr>
            <p:cNvSpPr txBox="1"/>
            <p:nvPr/>
          </p:nvSpPr>
          <p:spPr>
            <a:xfrm rot="5400000">
              <a:off x="5479588" y="5983892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TITUS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F9EC4BB-EDC2-4C10-9C51-DCE9033046D5}"/>
                </a:ext>
              </a:extLst>
            </p:cNvPr>
            <p:cNvSpPr txBox="1"/>
            <p:nvPr/>
          </p:nvSpPr>
          <p:spPr>
            <a:xfrm rot="5400000">
              <a:off x="5671527" y="5868211"/>
              <a:ext cx="119013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PHILEMON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A19EB33-B427-4A7C-A5F1-777E7A8F4DF4}"/>
                </a:ext>
              </a:extLst>
            </p:cNvPr>
            <p:cNvSpPr txBox="1"/>
            <p:nvPr/>
          </p:nvSpPr>
          <p:spPr>
            <a:xfrm rot="5400000">
              <a:off x="3785496" y="5921696"/>
              <a:ext cx="129409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PHILIPPIANS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59B7024-52F5-42CA-BF09-5C72E747B76E}"/>
                </a:ext>
              </a:extLst>
            </p:cNvPr>
            <p:cNvSpPr txBox="1"/>
            <p:nvPr/>
          </p:nvSpPr>
          <p:spPr>
            <a:xfrm rot="5400000">
              <a:off x="4380566" y="5898089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THES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737F6169-9956-4C57-B305-0905A4D414E5}"/>
                </a:ext>
              </a:extLst>
            </p:cNvPr>
            <p:cNvSpPr txBox="1"/>
            <p:nvPr/>
          </p:nvSpPr>
          <p:spPr>
            <a:xfrm rot="5400000">
              <a:off x="4627687" y="5893386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THES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9ED42A6-6210-4FDB-865D-2FF952813680}"/>
                </a:ext>
              </a:extLst>
            </p:cNvPr>
            <p:cNvSpPr txBox="1"/>
            <p:nvPr/>
          </p:nvSpPr>
          <p:spPr>
            <a:xfrm rot="5400000">
              <a:off x="4053814" y="5959815"/>
              <a:ext cx="1294096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COLOSSIANS</a:t>
              </a:r>
            </a:p>
          </p:txBody>
        </p:sp>
      </p:grp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9E6C80E-FD79-4272-AA04-545F0E711FA1}"/>
              </a:ext>
            </a:extLst>
          </p:cNvPr>
          <p:cNvSpPr/>
          <p:nvPr/>
        </p:nvSpPr>
        <p:spPr bwMode="auto">
          <a:xfrm>
            <a:off x="1029031" y="1178084"/>
            <a:ext cx="2700757" cy="396572"/>
          </a:xfrm>
          <a:prstGeom prst="roundRect">
            <a:avLst/>
          </a:prstGeom>
          <a:noFill/>
          <a:ln w="76200" cap="flat" cmpd="sng" algn="ctr">
            <a:solidFill>
              <a:srgbClr val="C9050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72DCC5-A30B-4C9B-8158-B9CCDB9DDE19}"/>
              </a:ext>
            </a:extLst>
          </p:cNvPr>
          <p:cNvGrpSpPr/>
          <p:nvPr/>
        </p:nvGrpSpPr>
        <p:grpSpPr>
          <a:xfrm>
            <a:off x="3925243" y="2348979"/>
            <a:ext cx="4724400" cy="1485900"/>
            <a:chOff x="3684613" y="2348979"/>
            <a:chExt cx="4724400" cy="1485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D278A-7F90-4712-803F-E41DA85E6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4613" y="2348979"/>
              <a:ext cx="4724400" cy="1485900"/>
            </a:xfrm>
            <a:prstGeom prst="rect">
              <a:avLst/>
            </a:prstGeom>
          </p:spPr>
        </p:pic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408853-FA29-46E0-819F-BC062C6F8E53}"/>
                </a:ext>
              </a:extLst>
            </p:cNvPr>
            <p:cNvGrpSpPr/>
            <p:nvPr/>
          </p:nvGrpSpPr>
          <p:grpSpPr>
            <a:xfrm>
              <a:off x="3981544" y="2438534"/>
              <a:ext cx="4135387" cy="1388258"/>
              <a:chOff x="3917376" y="2422492"/>
              <a:chExt cx="4135387" cy="1388258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1E47E83-7146-472B-A24A-D4F2AF6A8233}"/>
                  </a:ext>
                </a:extLst>
              </p:cNvPr>
              <p:cNvSpPr txBox="1"/>
              <p:nvPr/>
            </p:nvSpPr>
            <p:spPr>
              <a:xfrm rot="5400000">
                <a:off x="3423679" y="3013400"/>
                <a:ext cx="1265292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ISAIAH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B86AF18B-8D3F-440E-8CA2-DE19D1DE4267}"/>
                  </a:ext>
                </a:extLst>
              </p:cNvPr>
              <p:cNvSpPr txBox="1"/>
              <p:nvPr/>
            </p:nvSpPr>
            <p:spPr>
              <a:xfrm rot="5400000">
                <a:off x="4378170" y="2972435"/>
                <a:ext cx="1322036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JEREMIAH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8FD861A-AC77-4FE9-9086-214BE6D9444C}"/>
                  </a:ext>
                </a:extLst>
              </p:cNvPr>
              <p:cNvSpPr txBox="1"/>
              <p:nvPr/>
            </p:nvSpPr>
            <p:spPr>
              <a:xfrm rot="5400000">
                <a:off x="5454001" y="2879159"/>
                <a:ext cx="1085474" cy="4440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LAMENTATIONS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2179EE2-9F76-421D-A86E-712BF49C54AA}"/>
                  </a:ext>
                </a:extLst>
              </p:cNvPr>
              <p:cNvSpPr txBox="1"/>
              <p:nvPr/>
            </p:nvSpPr>
            <p:spPr>
              <a:xfrm rot="5400000">
                <a:off x="6277949" y="2977672"/>
                <a:ext cx="1388258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EZEKIEL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D1CE51C-4405-4D79-89CC-CFA1DFEC1A1B}"/>
                  </a:ext>
                </a:extLst>
              </p:cNvPr>
              <p:cNvSpPr txBox="1"/>
              <p:nvPr/>
            </p:nvSpPr>
            <p:spPr>
              <a:xfrm rot="5400000">
                <a:off x="7371078" y="2994166"/>
                <a:ext cx="1085474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DANIEL</a:t>
                </a:r>
              </a:p>
            </p:txBody>
          </p:sp>
        </p:grp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701A4CC-99D6-471E-AE40-A65493CE41FF}"/>
              </a:ext>
            </a:extLst>
          </p:cNvPr>
          <p:cNvSpPr txBox="1"/>
          <p:nvPr/>
        </p:nvSpPr>
        <p:spPr>
          <a:xfrm>
            <a:off x="4835738" y="3733609"/>
            <a:ext cx="3258584" cy="2571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MAJOR PROPHETS</a:t>
            </a:r>
          </a:p>
        </p:txBody>
      </p:sp>
    </p:spTree>
    <p:extLst>
      <p:ext uri="{BB962C8B-B14F-4D97-AF65-F5344CB8AC3E}">
        <p14:creationId xmlns:p14="http://schemas.microsoft.com/office/powerpoint/2010/main" val="3141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F41BB65-603F-4371-94FE-0F2C4FDFE00D}"/>
              </a:ext>
            </a:extLst>
          </p:cNvPr>
          <p:cNvSpPr/>
          <p:nvPr/>
        </p:nvSpPr>
        <p:spPr bwMode="auto">
          <a:xfrm>
            <a:off x="546836" y="1043547"/>
            <a:ext cx="2168929" cy="231050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823DEC-07A6-45AE-AC8C-9075A49FF4B9}"/>
              </a:ext>
            </a:extLst>
          </p:cNvPr>
          <p:cNvSpPr/>
          <p:nvPr/>
        </p:nvSpPr>
        <p:spPr bwMode="auto">
          <a:xfrm>
            <a:off x="-1920" y="1055335"/>
            <a:ext cx="2168929" cy="52651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6F703-D9B6-428F-A450-3994C952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4306"/>
            <a:ext cx="9144000" cy="19273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52FD0-1903-4D68-AC4F-87D1A1F10A8E}"/>
              </a:ext>
            </a:extLst>
          </p:cNvPr>
          <p:cNvSpPr txBox="1">
            <a:spLocks/>
          </p:cNvSpPr>
          <p:nvPr/>
        </p:nvSpPr>
        <p:spPr>
          <a:xfrm>
            <a:off x="3732970" y="0"/>
            <a:ext cx="4725230" cy="10683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History of the World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8A53903-E764-4094-A084-FC60C7E9606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64376" y="5050748"/>
            <a:ext cx="158248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8AD9FE2-86BC-4D86-AF62-9C29BC40535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17656" y="4964452"/>
            <a:ext cx="143821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14E0DCA9-0F26-455C-A006-F1B56C7286E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08615" y="4848591"/>
            <a:ext cx="1083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47DC9AB3-6911-4BD9-B52D-055FADC18F4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887994" y="4860230"/>
            <a:ext cx="12971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045E55B-2833-4D6C-AF53-43A9DE7F9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81" y="3768968"/>
            <a:ext cx="617307" cy="437494"/>
          </a:xfrm>
          <a:prstGeom prst="rect">
            <a:avLst/>
          </a:prstGeom>
        </p:spPr>
      </p:pic>
      <p:sp>
        <p:nvSpPr>
          <p:cNvPr id="52" name="Text Box 7">
            <a:extLst>
              <a:ext uri="{FF2B5EF4-FFF2-40B4-BE49-F238E27FC236}">
                <a16:creationId xmlns:a16="http://schemas.microsoft.com/office/drawing/2014/main" id="{0843A1D3-B1FE-4A6E-BAAF-C53009BD554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133707" y="245214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Eternity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BA7937D5-0A9A-4F89-91B0-3CD0C82A647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2953" y="2358797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Creation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44FAB2F3-280F-4641-A748-B10466993D7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1828" y="2419422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Fall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A534FE5A-7547-4C44-8E7E-A151F3B01F0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03132" y="2442935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Flood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CD26CF0B-CD81-49D5-9AD5-5EAF9F95CAB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25646" y="2424823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Babel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DAE60F04-66B7-46CA-A727-607F121D41D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51988" y="2695894"/>
            <a:ext cx="1072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Abraham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174EBC9C-C109-42AC-90EA-F8254802F2D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541515" y="2817218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Isaac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8435832-27E7-45DF-8162-BCEA769CD4D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01561" y="2839595"/>
            <a:ext cx="77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Jacob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0619662-CF79-4A1A-9E30-C44CD079558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870039" y="2799908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Joseph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3B504CCE-C4A5-4993-BAE1-73217A73DE7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262130" y="230402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/>
              <a:t>Eternity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EC314E1-D552-4F44-B464-49CD6AAD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4" y="1724496"/>
            <a:ext cx="9143196" cy="3846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9C4855D-A263-4F50-BB04-597A12733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49601" y="1741232"/>
            <a:ext cx="350010" cy="2573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65E05A-2DF2-4181-A506-924090F98D8E}"/>
              </a:ext>
            </a:extLst>
          </p:cNvPr>
          <p:cNvSpPr txBox="1"/>
          <p:nvPr/>
        </p:nvSpPr>
        <p:spPr>
          <a:xfrm>
            <a:off x="179468" y="1399801"/>
            <a:ext cx="12563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1-11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17DBA6-C08E-4149-B627-90B0A4798525}"/>
              </a:ext>
            </a:extLst>
          </p:cNvPr>
          <p:cNvSpPr txBox="1"/>
          <p:nvPr/>
        </p:nvSpPr>
        <p:spPr>
          <a:xfrm>
            <a:off x="1542331" y="1402084"/>
            <a:ext cx="1461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12-50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C4280C4-CBDD-4AD5-AD5A-8C22A901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29133" y="1755846"/>
            <a:ext cx="350010" cy="25731"/>
          </a:xfrm>
          <a:prstGeom prst="rect">
            <a:avLst/>
          </a:prstGeom>
        </p:spPr>
      </p:pic>
      <p:sp>
        <p:nvSpPr>
          <p:cNvPr id="2" name="Text Box 52">
            <a:extLst>
              <a:ext uri="{FF2B5EF4-FFF2-40B4-BE49-F238E27FC236}">
                <a16:creationId xmlns:a16="http://schemas.microsoft.com/office/drawing/2014/main" id="{3E767A6C-F9FA-496E-A453-DAE6EBD5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653" y="643358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</p:spTree>
    <p:extLst>
      <p:ext uri="{BB962C8B-B14F-4D97-AF65-F5344CB8AC3E}">
        <p14:creationId xmlns:p14="http://schemas.microsoft.com/office/powerpoint/2010/main" val="399585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7">
            <a:extLst>
              <a:ext uri="{FF2B5EF4-FFF2-40B4-BE49-F238E27FC236}">
                <a16:creationId xmlns:a16="http://schemas.microsoft.com/office/drawing/2014/main" id="{A6C2C797-7AB6-425D-B493-D3E286C173B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507002" y="2339772"/>
            <a:ext cx="1094041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Moses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4B4B64-DFA9-4AA3-AD8C-2B51CF40B39C}"/>
              </a:ext>
            </a:extLst>
          </p:cNvPr>
          <p:cNvSpPr txBox="1"/>
          <p:nvPr/>
        </p:nvSpPr>
        <p:spPr>
          <a:xfrm rot="19205243">
            <a:off x="2601988" y="1143362"/>
            <a:ext cx="111935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Exodus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6F703-D9B6-428F-A450-3994C952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4306"/>
            <a:ext cx="9144000" cy="19273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52FD0-1903-4D68-AC4F-87D1A1F10A8E}"/>
              </a:ext>
            </a:extLst>
          </p:cNvPr>
          <p:cNvSpPr txBox="1">
            <a:spLocks/>
          </p:cNvSpPr>
          <p:nvPr/>
        </p:nvSpPr>
        <p:spPr>
          <a:xfrm>
            <a:off x="3732970" y="0"/>
            <a:ext cx="4725230" cy="10683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History of the World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8A53903-E764-4094-A084-FC60C7E9606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64376" y="5050748"/>
            <a:ext cx="158248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8AD9FE2-86BC-4D86-AF62-9C29BC40535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17656" y="4964452"/>
            <a:ext cx="143821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14E0DCA9-0F26-455C-A006-F1B56C7286E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08615" y="4848591"/>
            <a:ext cx="1083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47DC9AB3-6911-4BD9-B52D-055FADC18F4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887994" y="4860230"/>
            <a:ext cx="12971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045E55B-2833-4D6C-AF53-43A9DE7F9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81" y="3768968"/>
            <a:ext cx="617307" cy="437494"/>
          </a:xfrm>
          <a:prstGeom prst="rect">
            <a:avLst/>
          </a:prstGeom>
        </p:spPr>
      </p:pic>
      <p:sp>
        <p:nvSpPr>
          <p:cNvPr id="53" name="Text Box 7">
            <a:extLst>
              <a:ext uri="{FF2B5EF4-FFF2-40B4-BE49-F238E27FC236}">
                <a16:creationId xmlns:a16="http://schemas.microsoft.com/office/drawing/2014/main" id="{BA7937D5-0A9A-4F89-91B0-3CD0C82A647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2953" y="2358797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Creation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44FAB2F3-280F-4641-A748-B10466993D7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1828" y="2419422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Fall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A534FE5A-7547-4C44-8E7E-A151F3B01F0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03132" y="2442935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Flood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CD26CF0B-CD81-49D5-9AD5-5EAF9F95CAB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25646" y="2424823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Babel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DAE60F04-66B7-46CA-A727-607F121D41D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51988" y="2695894"/>
            <a:ext cx="1072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Abraham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174EBC9C-C109-42AC-90EA-F8254802F2D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541515" y="2817218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Isaac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8435832-27E7-45DF-8162-BCEA769CD4D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01561" y="2839595"/>
            <a:ext cx="77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Jacob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0619662-CF79-4A1A-9E30-C44CD079558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870039" y="2799908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Joseph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3B504CCE-C4A5-4993-BAE1-73217A73DE7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262130" y="230402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/>
              <a:t>Eternity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EC314E1-D552-4F44-B464-49CD6AAD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4" y="1724496"/>
            <a:ext cx="9143196" cy="3846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9C4855D-A263-4F50-BB04-597A12733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49601" y="1741232"/>
            <a:ext cx="350010" cy="2573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65E05A-2DF2-4181-A506-924090F98D8E}"/>
              </a:ext>
            </a:extLst>
          </p:cNvPr>
          <p:cNvSpPr txBox="1"/>
          <p:nvPr/>
        </p:nvSpPr>
        <p:spPr>
          <a:xfrm>
            <a:off x="179468" y="1399801"/>
            <a:ext cx="12563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1-11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17DBA6-C08E-4149-B627-90B0A4798525}"/>
              </a:ext>
            </a:extLst>
          </p:cNvPr>
          <p:cNvSpPr txBox="1"/>
          <p:nvPr/>
        </p:nvSpPr>
        <p:spPr>
          <a:xfrm>
            <a:off x="1542331" y="1402084"/>
            <a:ext cx="1461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12-50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C4280C4-CBDD-4AD5-AD5A-8C22A901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29133" y="1755846"/>
            <a:ext cx="350010" cy="25731"/>
          </a:xfrm>
          <a:prstGeom prst="rect">
            <a:avLst/>
          </a:prstGeom>
        </p:spPr>
      </p:pic>
      <p:sp>
        <p:nvSpPr>
          <p:cNvPr id="107" name="Text Box 52">
            <a:extLst>
              <a:ext uri="{FF2B5EF4-FFF2-40B4-BE49-F238E27FC236}">
                <a16:creationId xmlns:a16="http://schemas.microsoft.com/office/drawing/2014/main" id="{873E818D-560B-4ABD-8E3F-7E9E44D5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653" y="643358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sp>
        <p:nvSpPr>
          <p:cNvPr id="109" name="Text Box 7">
            <a:extLst>
              <a:ext uri="{FF2B5EF4-FFF2-40B4-BE49-F238E27FC236}">
                <a16:creationId xmlns:a16="http://schemas.microsoft.com/office/drawing/2014/main" id="{C61867D3-7848-4CEE-9ADA-EE64052A71F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133707" y="245214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Eternity</a:t>
            </a:r>
          </a:p>
        </p:txBody>
      </p:sp>
    </p:spTree>
    <p:extLst>
      <p:ext uri="{BB962C8B-B14F-4D97-AF65-F5344CB8AC3E}">
        <p14:creationId xmlns:p14="http://schemas.microsoft.com/office/powerpoint/2010/main" val="46161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mon: Abraham Sees the Stars Of Promise | The Keys of St. Peters">
            <a:extLst>
              <a:ext uri="{FF2B5EF4-FFF2-40B4-BE49-F238E27FC236}">
                <a16:creationId xmlns:a16="http://schemas.microsoft.com/office/drawing/2014/main" id="{83D3AD56-36CC-47CB-9818-F0F7D054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48" y="2524836"/>
            <a:ext cx="5015552" cy="37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33988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1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. .the Israelites, had many children and grandchildren. In fact, they multiplied so greatly that they became extremely powerful and filled the land.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12:2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13:16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15:5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17:6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22:17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26:4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26:24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28:14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35:11</a:t>
            </a: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1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Eventually, a new king came to power in Egypt who knew nothing about Joseph or what he had done.</a:t>
            </a:r>
          </a:p>
          <a:p>
            <a:pPr algn="l">
              <a:defRPr/>
            </a:pPr>
            <a:endParaRPr lang="en-US" sz="2800" b="1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815F6-BED7-4ADB-BDCC-F8E1D985AE55}"/>
              </a:ext>
            </a:extLst>
          </p:cNvPr>
          <p:cNvSpPr txBox="1">
            <a:spLocks noChangeArrowheads="1"/>
          </p:cNvSpPr>
          <p:nvPr/>
        </p:nvSpPr>
        <p:spPr>
          <a:xfrm>
            <a:off x="241540" y="2570673"/>
            <a:ext cx="3994910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Enslaved Israelites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Ordered midwives to kill baby boys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Ordered his people to throw every newborn Hebrew boy into the river </a:t>
            </a:r>
          </a:p>
        </p:txBody>
      </p:sp>
    </p:spTree>
    <p:extLst>
      <p:ext uri="{BB962C8B-B14F-4D97-AF65-F5344CB8AC3E}">
        <p14:creationId xmlns:p14="http://schemas.microsoft.com/office/powerpoint/2010/main" val="28464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815F6-BED7-4ADB-BDCC-F8E1D985AE55}"/>
              </a:ext>
            </a:extLst>
          </p:cNvPr>
          <p:cNvSpPr txBox="1">
            <a:spLocks noChangeArrowheads="1"/>
          </p:cNvSpPr>
          <p:nvPr/>
        </p:nvSpPr>
        <p:spPr>
          <a:xfrm>
            <a:off x="358963" y="944564"/>
            <a:ext cx="5059197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Midwives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Mother of Moses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Daughter of Pharaoh </a:t>
            </a:r>
          </a:p>
        </p:txBody>
      </p:sp>
      <p:pic>
        <p:nvPicPr>
          <p:cNvPr id="6" name="Picture 2" descr="One has a moral responsibility to disobey unjust laws (Martin Luther King  Jr) ☆ Activist Zip hoodie ☆ No Gods No Masters">
            <a:extLst>
              <a:ext uri="{FF2B5EF4-FFF2-40B4-BE49-F238E27FC236}">
                <a16:creationId xmlns:a16="http://schemas.microsoft.com/office/drawing/2014/main" id="{09B09C9C-225D-47F6-9957-B436CB7D0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301082"/>
            <a:ext cx="4389966" cy="41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07B53B9-BB1F-44C1-B82F-0235076B41B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1–2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20F7E0-C97B-4D4E-9ABD-0B41A31E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0" y="4571999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1635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6175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2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Arminianism: Sovereignty and Free Will - A Clay Jar">
            <a:extLst>
              <a:ext uri="{FF2B5EF4-FFF2-40B4-BE49-F238E27FC236}">
                <a16:creationId xmlns:a16="http://schemas.microsoft.com/office/drawing/2014/main" id="{AB8D17D8-F134-4BD6-81D1-37D3EA59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50409"/>
              </a:clrFrom>
              <a:clrTo>
                <a:srgbClr val="05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9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238272-B0F1-4E5D-BAFD-14409C3789FC}"/>
              </a:ext>
            </a:extLst>
          </p:cNvPr>
          <p:cNvGrpSpPr/>
          <p:nvPr/>
        </p:nvGrpSpPr>
        <p:grpSpPr>
          <a:xfrm>
            <a:off x="781050" y="3333750"/>
            <a:ext cx="4533900" cy="2762250"/>
            <a:chOff x="781050" y="3333750"/>
            <a:chExt cx="4533900" cy="276225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93BB70C3-71F7-49B5-A9AF-CF0EB8DF1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3333750"/>
              <a:ext cx="3181350" cy="27241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/>
                  <a:ea typeface="ＭＳ Ｐゴシック" pitchFamily="-108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9pPr>
            </a:lstStyle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Mother of Moses </a:t>
              </a:r>
            </a:p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Daughter of Pharaoh </a:t>
              </a:r>
            </a:p>
          </p:txBody>
        </p:sp>
        <p:sp>
          <p:nvSpPr>
            <p:cNvPr id="8" name="Arrow: Curved Left 7">
              <a:extLst>
                <a:ext uri="{FF2B5EF4-FFF2-40B4-BE49-F238E27FC236}">
                  <a16:creationId xmlns:a16="http://schemas.microsoft.com/office/drawing/2014/main" id="{EB0DD32A-4115-4D3E-B015-E78780D07B57}"/>
                </a:ext>
              </a:extLst>
            </p:cNvPr>
            <p:cNvSpPr/>
            <p:nvPr/>
          </p:nvSpPr>
          <p:spPr bwMode="auto">
            <a:xfrm>
              <a:off x="4286250" y="3619500"/>
              <a:ext cx="1028700" cy="2476500"/>
            </a:xfrm>
            <a:prstGeom prst="curvedLeft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id="{3841C68C-ED7F-4998-A9EF-7927F8101EB4}"/>
                </a:ext>
              </a:extLst>
            </p:cNvPr>
            <p:cNvSpPr/>
            <p:nvPr/>
          </p:nvSpPr>
          <p:spPr bwMode="auto">
            <a:xfrm rot="10800000">
              <a:off x="781050" y="3486150"/>
              <a:ext cx="1028700" cy="2476500"/>
            </a:xfrm>
            <a:prstGeom prst="curvedLeft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6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6175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2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34CBA6-8D39-4567-9D75-A34336DB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4" y="1085849"/>
            <a:ext cx="4362450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 mother’s sacrifice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6" name="Picture 4" descr="Hannah (biblical figure) - Wikipedia">
            <a:extLst>
              <a:ext uri="{FF2B5EF4-FFF2-40B4-BE49-F238E27FC236}">
                <a16:creationId xmlns:a16="http://schemas.microsoft.com/office/drawing/2014/main" id="{99FD42D8-0006-4560-9BDC-4722FF3D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260" y="1704974"/>
            <a:ext cx="269724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5CFF4A-FD87-4046-9B24-68067A33F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880" y="5543548"/>
            <a:ext cx="5334000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Hannah and Samuel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80" name="Picture 8" descr="St-Takla.org Image: The daughter of Pharaoh finds baby Moses (Exodus 2:6) صورة في موقع الأنبا تكلا: ابنة فرعون تجد الطفل موسى (خروج 2: 6)">
            <a:extLst>
              <a:ext uri="{FF2B5EF4-FFF2-40B4-BE49-F238E27FC236}">
                <a16:creationId xmlns:a16="http://schemas.microsoft.com/office/drawing/2014/main" id="{BBDC52FF-21F4-4003-834F-F17D4151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10" y="1950109"/>
            <a:ext cx="4112277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-Takla.org Image: And the child grew, and his mother brought him to Pharaoh's daughter, and he became her son. So she called his name Moses, saying, &quot;Because I drew him out of the water.&quot; (Exodus 2:10) صورة في موقع الأنبا تكلا: موسى يعيش عند ابنة فرعون السعيدة به (خروج 2: 10)">
            <a:extLst>
              <a:ext uri="{FF2B5EF4-FFF2-40B4-BE49-F238E27FC236}">
                <a16:creationId xmlns:a16="http://schemas.microsoft.com/office/drawing/2014/main" id="{3BFE6E9E-7F9A-4C9A-AA3D-398471EE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36" y="3603953"/>
            <a:ext cx="4143431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t-Takla.org Image: And the child grew, and his mother brought him to Pharaoh's daughter, and he became her son. So she called his name Moses, saying, &quot;Because I drew him out of the water.&quot; (Exodus 2:10) صورة في موقع الأنبا تكلا: موسى يعيش عند ابنة فرعون السعيدة به (خروج 2: 10)">
            <a:extLst>
              <a:ext uri="{FF2B5EF4-FFF2-40B4-BE49-F238E27FC236}">
                <a16:creationId xmlns:a16="http://schemas.microsoft.com/office/drawing/2014/main" id="{3BFE6E9E-7F9A-4C9A-AA3D-398471EE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6" y="0"/>
            <a:ext cx="9127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34CBA6-8D39-4567-9D75-A34336DB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93" y="126068"/>
            <a:ext cx="4427621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Moses finally receives a name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E617F3-BBF4-4B5F-B10D-68532F0AF770}"/>
              </a:ext>
            </a:extLst>
          </p:cNvPr>
          <p:cNvGrpSpPr/>
          <p:nvPr/>
        </p:nvGrpSpPr>
        <p:grpSpPr>
          <a:xfrm>
            <a:off x="4572000" y="5003728"/>
            <a:ext cx="4333343" cy="1781151"/>
            <a:chOff x="4572000" y="4429868"/>
            <a:chExt cx="4333343" cy="178115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042CD6-0F6C-41EC-807D-3D9CE3541EF1}"/>
                </a:ext>
              </a:extLst>
            </p:cNvPr>
            <p:cNvSpPr/>
            <p:nvPr/>
          </p:nvSpPr>
          <p:spPr>
            <a:xfrm>
              <a:off x="4572000" y="4429868"/>
              <a:ext cx="4333343" cy="1781151"/>
            </a:xfrm>
            <a:prstGeom prst="roundRect">
              <a:avLst>
                <a:gd name="adj" fmla="val 1045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Footnote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B137E3-897C-4CE0-B65A-60625F5221D9}"/>
                </a:ext>
              </a:extLst>
            </p:cNvPr>
            <p:cNvSpPr/>
            <p:nvPr/>
          </p:nvSpPr>
          <p:spPr>
            <a:xfrm>
              <a:off x="4623085" y="4890655"/>
              <a:ext cx="42311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Moses sounds like a Hebrew term that means “to lift out.”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9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t, dachshund, and dog image">
            <a:extLst>
              <a:ext uri="{FF2B5EF4-FFF2-40B4-BE49-F238E27FC236}">
                <a16:creationId xmlns:a16="http://schemas.microsoft.com/office/drawing/2014/main" id="{5F117FFE-9196-4020-A56E-63702657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525" y="1013603"/>
            <a:ext cx="8160949" cy="42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B353FCA-9C6F-4D7B-B807-2600BBC81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543457"/>
            <a:ext cx="8902459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Growing up in Pharaoh’s House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981484-72C7-414C-B4A7-53CA10F34DA3}"/>
              </a:ext>
            </a:extLst>
          </p:cNvPr>
          <p:cNvSpPr/>
          <p:nvPr/>
        </p:nvSpPr>
        <p:spPr bwMode="auto">
          <a:xfrm>
            <a:off x="5827593" y="1635802"/>
            <a:ext cx="2824881" cy="3231107"/>
          </a:xfrm>
          <a:prstGeom prst="ellipse">
            <a:avLst/>
          </a:prstGeom>
          <a:noFill/>
          <a:ln w="76200" cap="flat" cmpd="sng" algn="ctr">
            <a:solidFill>
              <a:srgbClr val="C9050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E444A-0334-4590-80B0-2C3B2FC72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5418C92-11F0-4F43-A701-B6E82BA5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4983162"/>
            <a:ext cx="346154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Venice</a:t>
            </a:r>
          </a:p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Italy</a:t>
            </a:r>
            <a:endParaRPr kumimoji="0" lang="en-US" sz="32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ait:One of these things is not like the others - Animal Comedy - Animal  Comedy, funny animals, animal gifs">
            <a:extLst>
              <a:ext uri="{FF2B5EF4-FFF2-40B4-BE49-F238E27FC236}">
                <a16:creationId xmlns:a16="http://schemas.microsoft.com/office/drawing/2014/main" id="{84D4B22A-59C3-4582-9D62-CDCF2726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357" y="895784"/>
            <a:ext cx="7673286" cy="43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272FE63-2677-4EE1-B12A-15E11034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543457"/>
            <a:ext cx="8902459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Growing up in Pharaoh’s House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84C5F3-C92B-4345-8232-28072F9E5E23}"/>
              </a:ext>
            </a:extLst>
          </p:cNvPr>
          <p:cNvSpPr/>
          <p:nvPr/>
        </p:nvSpPr>
        <p:spPr bwMode="auto">
          <a:xfrm rot="5400000">
            <a:off x="1903860" y="1385248"/>
            <a:ext cx="2634017" cy="1910688"/>
          </a:xfrm>
          <a:prstGeom prst="ellipse">
            <a:avLst/>
          </a:prstGeom>
          <a:noFill/>
          <a:ln w="76200" cap="flat" cmpd="sng" algn="ctr">
            <a:solidFill>
              <a:srgbClr val="C9050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7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72FE63-2677-4EE1-B12A-15E11034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70" y="229585"/>
            <a:ext cx="8902459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Growing up in Pharaoh’s House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BA72E4-2AA2-4A34-9D0D-57CC44CF5948}"/>
              </a:ext>
            </a:extLst>
          </p:cNvPr>
          <p:cNvSpPr txBox="1">
            <a:spLocks noChangeArrowheads="1"/>
          </p:cNvSpPr>
          <p:nvPr/>
        </p:nvSpPr>
        <p:spPr>
          <a:xfrm>
            <a:off x="707366" y="1353535"/>
            <a:ext cx="7901796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Hebrew Child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Hebrew Name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taught all the wisdom of the Egyptians, and he was powerful in both speech and action </a:t>
            </a:r>
            <a:r>
              <a:rPr lang="en-US" sz="2000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(Acts 7:22 NLT)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800" b="1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800" b="1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a stranger              in his own land</a:t>
            </a:r>
          </a:p>
        </p:txBody>
      </p:sp>
    </p:spTree>
    <p:extLst>
      <p:ext uri="{BB962C8B-B14F-4D97-AF65-F5344CB8AC3E}">
        <p14:creationId xmlns:p14="http://schemas.microsoft.com/office/powerpoint/2010/main" val="657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6B75B8-CF4A-4835-8214-83A92749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4" y="277096"/>
            <a:ext cx="3993429" cy="29950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4816117" y="1924050"/>
            <a:ext cx="3782504" cy="35576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4000" b="1" kern="0" dirty="0"/>
              <a:t>Moses sees the burden of his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2C2C2-01AD-4E18-9800-37929C22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4" y="3467100"/>
            <a:ext cx="3993429" cy="29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A080F-0567-47EC-9EA6-B235C848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2" y="431799"/>
            <a:ext cx="5742595" cy="4306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416942" y="4872095"/>
            <a:ext cx="625055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2800" b="1" kern="0" dirty="0"/>
              <a:t>After looking in all directions to make sure no one was watching, Moses killed the Egyptian and hid the body in the sand. </a:t>
            </a:r>
            <a:r>
              <a:rPr lang="en-US" sz="2000" kern="0" dirty="0"/>
              <a:t>(Exo 2:12 NLT)</a:t>
            </a:r>
            <a:endParaRPr lang="en-US" sz="28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Fighting Social Injustice?</a:t>
            </a:r>
          </a:p>
        </p:txBody>
      </p:sp>
    </p:spTree>
    <p:extLst>
      <p:ext uri="{BB962C8B-B14F-4D97-AF65-F5344CB8AC3E}">
        <p14:creationId xmlns:p14="http://schemas.microsoft.com/office/powerpoint/2010/main" val="31696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Fighting Social Injustice?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562692-7F55-42CE-BCB1-43A4C3D9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50" y="1985905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was missing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876C90-F77B-4510-AE9E-92C2DB2A5BD9}"/>
              </a:ext>
            </a:extLst>
          </p:cNvPr>
          <p:cNvSpPr txBox="1">
            <a:spLocks/>
          </p:cNvSpPr>
          <p:nvPr/>
        </p:nvSpPr>
        <p:spPr>
          <a:xfrm>
            <a:off x="416942" y="4872095"/>
            <a:ext cx="625055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2800" b="1" kern="0" dirty="0"/>
              <a:t>After looking in all directions to make sure no one was watching, Moses killed the Egyptian and hid the body in the sand. </a:t>
            </a:r>
            <a:r>
              <a:rPr lang="en-US" sz="2000" kern="0" dirty="0"/>
              <a:t>(Exo 2:12 NLT)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8049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3F00F-82EA-4F92-82CD-88A55655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1" y="431799"/>
            <a:ext cx="5742593" cy="4306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294196" y="4936594"/>
            <a:ext cx="8555608" cy="17499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sz="2800" b="1" kern="0" dirty="0"/>
              <a:t>Why are you fighting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Who made you a ruler and judge over us?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Are you going to kill me as you killed that Egyptian yesterday?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the peacemaker?</a:t>
            </a:r>
          </a:p>
        </p:txBody>
      </p:sp>
    </p:spTree>
    <p:extLst>
      <p:ext uri="{BB962C8B-B14F-4D97-AF65-F5344CB8AC3E}">
        <p14:creationId xmlns:p14="http://schemas.microsoft.com/office/powerpoint/2010/main" val="3692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5253126" y="645112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flees to Midian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2D3079-3110-4CFD-B68F-E7F3DB2F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7" y="645112"/>
            <a:ext cx="4110123" cy="5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671C0-8BA4-4FE2-BED7-C1813C0BD8D3}"/>
              </a:ext>
            </a:extLst>
          </p:cNvPr>
          <p:cNvSpPr txBox="1"/>
          <p:nvPr/>
        </p:nvSpPr>
        <p:spPr>
          <a:xfrm>
            <a:off x="4903038" y="3127802"/>
            <a:ext cx="365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a stranger in a strange land</a:t>
            </a:r>
          </a:p>
        </p:txBody>
      </p:sp>
    </p:spTree>
    <p:extLst>
      <p:ext uri="{BB962C8B-B14F-4D97-AF65-F5344CB8AC3E}">
        <p14:creationId xmlns:p14="http://schemas.microsoft.com/office/powerpoint/2010/main" val="26443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nistry of Manpower">
            <a:extLst>
              <a:ext uri="{FF2B5EF4-FFF2-40B4-BE49-F238E27FC236}">
                <a16:creationId xmlns:a16="http://schemas.microsoft.com/office/drawing/2014/main" id="{31D41157-15A8-4D0B-B112-891D33D2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9" y="1896070"/>
            <a:ext cx="2310036" cy="12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2E520-B906-43C7-9341-66D190BB893A}"/>
              </a:ext>
            </a:extLst>
          </p:cNvPr>
          <p:cNvSpPr txBox="1"/>
          <p:nvPr/>
        </p:nvSpPr>
        <p:spPr>
          <a:xfrm>
            <a:off x="388188" y="175052"/>
            <a:ext cx="8470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Stranger in a Strange </a:t>
            </a:r>
            <a:r>
              <a:rPr lang="en-US" sz="4400" b="1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</a:p>
          <a:p>
            <a:pPr algn="ctr">
              <a:defRPr/>
            </a:pPr>
            <a:r>
              <a:rPr lang="en-US" sz="4400" i="1" kern="0" dirty="0">
                <a:latin typeface="Arial" panose="020B0604020202020204" pitchFamily="34" charset="0"/>
                <a:cs typeface="Arial" panose="020B0604020202020204" pitchFamily="34" charset="0"/>
              </a:rPr>
              <a:t>(in Singapore)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B02BF-1371-48E9-BF06-41E8C99EE84E}"/>
              </a:ext>
            </a:extLst>
          </p:cNvPr>
          <p:cNvSpPr txBox="1"/>
          <p:nvPr/>
        </p:nvSpPr>
        <p:spPr>
          <a:xfrm>
            <a:off x="2857501" y="2086957"/>
            <a:ext cx="5541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foreign workforce:	1,351,800</a:t>
            </a: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Population:		5,863,276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4E093-43E7-4466-9C36-098A2FCDD56C}"/>
              </a:ext>
            </a:extLst>
          </p:cNvPr>
          <p:cNvSpPr txBox="1"/>
          <p:nvPr/>
        </p:nvSpPr>
        <p:spPr>
          <a:xfrm>
            <a:off x="6579127" y="3044279"/>
            <a:ext cx="1752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5684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A2E520-B906-43C7-9341-66D190BB893A}"/>
              </a:ext>
            </a:extLst>
          </p:cNvPr>
          <p:cNvSpPr txBox="1"/>
          <p:nvPr/>
        </p:nvSpPr>
        <p:spPr>
          <a:xfrm>
            <a:off x="388188" y="175052"/>
            <a:ext cx="8470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Stranger in a Strange </a:t>
            </a:r>
            <a:r>
              <a:rPr lang="en-US" sz="4400" b="1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</a:p>
          <a:p>
            <a:pPr algn="ctr">
              <a:defRPr/>
            </a:pPr>
            <a:r>
              <a:rPr lang="en-US" sz="4400" i="1" kern="0" dirty="0">
                <a:latin typeface="Arial" panose="020B0604020202020204" pitchFamily="34" charset="0"/>
                <a:cs typeface="Arial" panose="020B0604020202020204" pitchFamily="34" charset="0"/>
              </a:rPr>
              <a:t>(in Singapore)</a:t>
            </a:r>
          </a:p>
        </p:txBody>
      </p:sp>
      <p:pic>
        <p:nvPicPr>
          <p:cNvPr id="9218" name="Picture 2" descr="An almost deserted New Bridge Road at Chinatown on April 29, 2020.">
            <a:extLst>
              <a:ext uri="{FF2B5EF4-FFF2-40B4-BE49-F238E27FC236}">
                <a16:creationId xmlns:a16="http://schemas.microsoft.com/office/drawing/2014/main" id="{32F5DDC3-57E7-465C-B939-65C0925D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102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n almost empty Junction 8 shopping mall in Bishan on May 5, 2020.">
            <a:extLst>
              <a:ext uri="{FF2B5EF4-FFF2-40B4-BE49-F238E27FC236}">
                <a16:creationId xmlns:a16="http://schemas.microsoft.com/office/drawing/2014/main" id="{1749FA91-D6CC-4116-870F-9E10A9F1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641600"/>
            <a:ext cx="5753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ow foot traffic is seen at Changi Airport Terminal 3 on May 10, 2020.">
            <a:extLst>
              <a:ext uri="{FF2B5EF4-FFF2-40B4-BE49-F238E27FC236}">
                <a16:creationId xmlns:a16="http://schemas.microsoft.com/office/drawing/2014/main" id="{A416631B-8FE1-4876-BC57-5A857675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718102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erlion Park">
            <a:extLst>
              <a:ext uri="{FF2B5EF4-FFF2-40B4-BE49-F238E27FC236}">
                <a16:creationId xmlns:a16="http://schemas.microsoft.com/office/drawing/2014/main" id="{59B35698-63A1-4C38-B874-51EBD075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602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A2E520-B906-43C7-9341-66D190BB893A}"/>
              </a:ext>
            </a:extLst>
          </p:cNvPr>
          <p:cNvSpPr txBox="1"/>
          <p:nvPr/>
        </p:nvSpPr>
        <p:spPr>
          <a:xfrm>
            <a:off x="388188" y="175052"/>
            <a:ext cx="8470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Stranger in a Strange </a:t>
            </a:r>
            <a:r>
              <a:rPr lang="en-US" sz="4400" b="1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</a:p>
          <a:p>
            <a:pPr algn="ctr">
              <a:defRPr/>
            </a:pPr>
            <a:r>
              <a:rPr lang="en-US" sz="4400" i="1" kern="0" dirty="0">
                <a:latin typeface="Arial" panose="020B0604020202020204" pitchFamily="34" charset="0"/>
                <a:cs typeface="Arial" panose="020B0604020202020204" pitchFamily="34" charset="0"/>
              </a:rPr>
              <a:t>(in Singapore)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2585A-BADC-4AF2-870B-46DFCFB143FA}"/>
              </a:ext>
            </a:extLst>
          </p:cNvPr>
          <p:cNvSpPr txBox="1"/>
          <p:nvPr/>
        </p:nvSpPr>
        <p:spPr>
          <a:xfrm>
            <a:off x="503656" y="2042427"/>
            <a:ext cx="8239125" cy="2961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church finds itself a stranger in a strange land.  Christians are like resident aliens. Like the exiled Israelites, we live in a culture foreign and strange to the gospel.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 Wong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Yau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SBC Combined Chapel 1 Oct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54BE4-C8FB-41AF-A772-ACF4E25C76EF}"/>
              </a:ext>
            </a:extLst>
          </p:cNvPr>
          <p:cNvSpPr txBox="1"/>
          <p:nvPr/>
        </p:nvSpPr>
        <p:spPr>
          <a:xfrm>
            <a:off x="1122947" y="5344558"/>
            <a:ext cx="717065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 as exiles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Peter 2:11-13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05CD-0D4F-4716-B9DF-C4C39747C595}"/>
              </a:ext>
            </a:extLst>
          </p:cNvPr>
          <p:cNvSpPr txBox="1"/>
          <p:nvPr/>
        </p:nvSpPr>
        <p:spPr>
          <a:xfrm>
            <a:off x="1122947" y="5897182"/>
            <a:ext cx="673768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love the world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John 2:15-17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8B2E-A35C-45CD-B3F1-0DAB6654E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5253126" y="645112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in Midian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2D3079-3110-4CFD-B68F-E7F3DB2F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7" y="645112"/>
            <a:ext cx="4110123" cy="5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671C0-8BA4-4FE2-BED7-C1813C0BD8D3}"/>
              </a:ext>
            </a:extLst>
          </p:cNvPr>
          <p:cNvSpPr txBox="1"/>
          <p:nvPr/>
        </p:nvSpPr>
        <p:spPr>
          <a:xfrm>
            <a:off x="4903038" y="3127802"/>
            <a:ext cx="365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a stranger in a strange land</a:t>
            </a:r>
          </a:p>
        </p:txBody>
      </p:sp>
    </p:spTree>
    <p:extLst>
      <p:ext uri="{BB962C8B-B14F-4D97-AF65-F5344CB8AC3E}">
        <p14:creationId xmlns:p14="http://schemas.microsoft.com/office/powerpoint/2010/main" val="296156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17497-24D6-4D8E-B98D-DC1A978B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1" y="431799"/>
            <a:ext cx="5742594" cy="4306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294196" y="4936594"/>
            <a:ext cx="8555608" cy="17499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7 sisters came to water sheep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Sisters chased away by mean shepherds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Moses chased away mean shepherds and drew water for sister’s sheep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fights injustice</a:t>
            </a:r>
          </a:p>
        </p:txBody>
      </p:sp>
    </p:spTree>
    <p:extLst>
      <p:ext uri="{BB962C8B-B14F-4D97-AF65-F5344CB8AC3E}">
        <p14:creationId xmlns:p14="http://schemas.microsoft.com/office/powerpoint/2010/main" val="17376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17497-24D6-4D8E-B98D-DC1A978B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1" y="431799"/>
            <a:ext cx="5742594" cy="430694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fights injustice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64B1E4-0663-4765-9F95-41655F08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63" y="5292534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shows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967221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minianism: Sovereignty and Free Will - A Clay Jar">
            <a:extLst>
              <a:ext uri="{FF2B5EF4-FFF2-40B4-BE49-F238E27FC236}">
                <a16:creationId xmlns:a16="http://schemas.microsoft.com/office/drawing/2014/main" id="{AB8D17D8-F134-4BD6-81D1-37D3EA599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50409"/>
              </a:clrFrom>
              <a:clrTo>
                <a:srgbClr val="05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21"/>
          <a:stretch/>
        </p:blipFill>
        <p:spPr bwMode="auto">
          <a:xfrm>
            <a:off x="0" y="0"/>
            <a:ext cx="9144000" cy="4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F52C180-EF3A-4C30-AE69-8AD77E86B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2164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Midwives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showed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EF7AA83-B25A-4D77-A987-3ECECFAB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68" y="2611001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Mother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showed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42B7912-37DA-4DED-94CB-8BC792D0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09" y="2398145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Pharaoh</a:t>
            </a: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’s Daughter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showed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81FA62F-81CD-414B-9107-A5686E6C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06" y="3991470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 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80DC7BD-80D6-4534-B181-EFE3342D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854" y="4034666"/>
            <a:ext cx="3169185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 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is shown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D3D39F8-4CBF-44F1-95A4-D77D86A4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29" y="5063901"/>
            <a:ext cx="87439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Immediate Needs:  food,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shelter, companionship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Long term needs:  job and a wife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FE35FDD-8AD1-4039-92A5-AA4CE898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5921926"/>
            <a:ext cx="87439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LOVE YOUR NEIGHBOR</a:t>
            </a:r>
          </a:p>
        </p:txBody>
      </p:sp>
    </p:spTree>
    <p:extLst>
      <p:ext uri="{BB962C8B-B14F-4D97-AF65-F5344CB8AC3E}">
        <p14:creationId xmlns:p14="http://schemas.microsoft.com/office/powerpoint/2010/main" val="28106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FD22A-D886-400B-A872-FC08E20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 l="5231" t="7778" r="3450"/>
          <a:stretch/>
        </p:blipFill>
        <p:spPr>
          <a:xfrm>
            <a:off x="4352927" y="1200088"/>
            <a:ext cx="3333750" cy="2459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36033-56F3-4B89-90BB-A7EE404A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3239708"/>
            <a:ext cx="3333750" cy="3694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5C60C-A636-4707-AEEF-6697F06DDFEB}"/>
              </a:ext>
            </a:extLst>
          </p:cNvPr>
          <p:cNvSpPr txBox="1"/>
          <p:nvPr/>
        </p:nvSpPr>
        <p:spPr>
          <a:xfrm>
            <a:off x="3633788" y="3659654"/>
            <a:ext cx="52816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must love the Lord your God with all your heart, all your soul, all your strength, and all your mind.” And, “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Love your neighbor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yourself.” </a:t>
            </a:r>
            <a:r>
              <a:rPr lang="en-US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(Luke 10:27 NLT)</a:t>
            </a: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969513-2968-4780-BC1C-B9B2AAA9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3" y="1847850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Self-righteous lawyer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summarizes the OT Law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F3C188-DDC5-4095-91F3-79E360F653F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3851"/>
            <a:ext cx="9144000" cy="909772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4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Love Your Neighbor</a:t>
            </a:r>
          </a:p>
        </p:txBody>
      </p:sp>
    </p:spTree>
    <p:extLst>
      <p:ext uri="{BB962C8B-B14F-4D97-AF65-F5344CB8AC3E}">
        <p14:creationId xmlns:p14="http://schemas.microsoft.com/office/powerpoint/2010/main" val="6856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AE7B0DDD-1D4B-4010-A85D-EAC993042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8F446-39CC-44DC-AA63-F2711BDEAB80}"/>
              </a:ext>
            </a:extLst>
          </p:cNvPr>
          <p:cNvSpPr txBox="1"/>
          <p:nvPr/>
        </p:nvSpPr>
        <p:spPr>
          <a:xfrm>
            <a:off x="5076826" y="2256700"/>
            <a:ext cx="291465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Levite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Samaritan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Traveler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0FE59-02B6-4223-8EA8-051E50E871BE}"/>
              </a:ext>
            </a:extLst>
          </p:cNvPr>
          <p:cNvCxnSpPr>
            <a:cxnSpLocks/>
          </p:cNvCxnSpPr>
          <p:nvPr/>
        </p:nvCxnSpPr>
        <p:spPr bwMode="auto">
          <a:xfrm>
            <a:off x="1065936" y="1266100"/>
            <a:ext cx="0" cy="1109457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D56A5-734A-42D7-BEC2-091ECFCD64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026004" y="2552307"/>
            <a:ext cx="2050822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CB299C-4352-4701-8DC0-6132F06D1001}"/>
              </a:ext>
            </a:extLst>
          </p:cNvPr>
          <p:cNvCxnSpPr>
            <a:cxnSpLocks/>
          </p:cNvCxnSpPr>
          <p:nvPr/>
        </p:nvCxnSpPr>
        <p:spPr bwMode="auto">
          <a:xfrm flipH="1">
            <a:off x="3761297" y="3810969"/>
            <a:ext cx="1315531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1E9AD-E255-4B8E-819E-868148D4213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24350" y="5086827"/>
            <a:ext cx="752476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57A92F-31A2-45F6-903B-E107818EBC41}"/>
              </a:ext>
            </a:extLst>
          </p:cNvPr>
          <p:cNvSpPr txBox="1"/>
          <p:nvPr/>
        </p:nvSpPr>
        <p:spPr>
          <a:xfrm>
            <a:off x="600941" y="609528"/>
            <a:ext cx="168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Priest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864AE3-3215-6042-8ABE-6E6B753287D8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12598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  <a:b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</a:b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(Luke 10)</a:t>
            </a:r>
          </a:p>
        </p:txBody>
      </p:sp>
    </p:spTree>
    <p:extLst>
      <p:ext uri="{BB962C8B-B14F-4D97-AF65-F5344CB8AC3E}">
        <p14:creationId xmlns:p14="http://schemas.microsoft.com/office/powerpoint/2010/main" val="10481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5896089E-E0CB-486E-B211-EB142422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8F446-39CC-44DC-AA63-F2711BDEAB80}"/>
              </a:ext>
            </a:extLst>
          </p:cNvPr>
          <p:cNvSpPr txBox="1"/>
          <p:nvPr/>
        </p:nvSpPr>
        <p:spPr>
          <a:xfrm>
            <a:off x="5076826" y="2256698"/>
            <a:ext cx="1390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Levite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0FE59-02B6-4223-8EA8-051E50E871BE}"/>
              </a:ext>
            </a:extLst>
          </p:cNvPr>
          <p:cNvCxnSpPr>
            <a:cxnSpLocks/>
          </p:cNvCxnSpPr>
          <p:nvPr/>
        </p:nvCxnSpPr>
        <p:spPr bwMode="auto">
          <a:xfrm>
            <a:off x="1065936" y="1266100"/>
            <a:ext cx="0" cy="1109457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D56A5-734A-42D7-BEC2-091ECFCD64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026004" y="2552307"/>
            <a:ext cx="2050822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57A92F-31A2-45F6-903B-E107818EBC41}"/>
              </a:ext>
            </a:extLst>
          </p:cNvPr>
          <p:cNvSpPr txBox="1"/>
          <p:nvPr/>
        </p:nvSpPr>
        <p:spPr>
          <a:xfrm>
            <a:off x="600941" y="609528"/>
            <a:ext cx="168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Priest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8B698-507B-4397-8E37-29CBAFC7B39E}"/>
              </a:ext>
            </a:extLst>
          </p:cNvPr>
          <p:cNvSpPr txBox="1"/>
          <p:nvPr/>
        </p:nvSpPr>
        <p:spPr>
          <a:xfrm>
            <a:off x="4754880" y="2874196"/>
            <a:ext cx="42100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Leviticus 21:1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 (NLT)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The Lord said to Moses, “Give the following instructions to the priests, the descendants of Aaron.”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“A priest must not make himself ceremonially unclean by touching the dead body of a relative.”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B1080-68E8-534E-9285-40047198013D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12598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  <a:b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</a:b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(Luke 10)</a:t>
            </a:r>
          </a:p>
        </p:txBody>
      </p:sp>
    </p:spTree>
    <p:extLst>
      <p:ext uri="{BB962C8B-B14F-4D97-AF65-F5344CB8AC3E}">
        <p14:creationId xmlns:p14="http://schemas.microsoft.com/office/powerpoint/2010/main" val="30587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5896089E-E0CB-486E-B211-EB142422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9EB4210-95DC-4E5D-A0D5-B55F8BDC2470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12598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  <a:b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</a:b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(Luke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DA80A-05A2-48C7-8536-55EF9DAE306C}"/>
              </a:ext>
            </a:extLst>
          </p:cNvPr>
          <p:cNvSpPr txBox="1"/>
          <p:nvPr/>
        </p:nvSpPr>
        <p:spPr>
          <a:xfrm>
            <a:off x="4813188" y="1532798"/>
            <a:ext cx="44223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Q: 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36 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“Now which of these three would you say was a neighbor to the man who was attacked by bandits?” Jesus asked.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A: 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37 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The man replied, “The one who showed him mercy.”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C: Then Jesus said, “Yes, now go and do the same.”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FB89DF7-703B-4260-823C-942D3B44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5791370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2250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FD22A-D886-400B-A872-FC08E20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 l="5231" t="7778" r="3450"/>
          <a:stretch/>
        </p:blipFill>
        <p:spPr>
          <a:xfrm>
            <a:off x="228600" y="1200088"/>
            <a:ext cx="3333750" cy="2459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5C60C-A636-4707-AEEF-6697F06DDFEB}"/>
              </a:ext>
            </a:extLst>
          </p:cNvPr>
          <p:cNvSpPr txBox="1"/>
          <p:nvPr/>
        </p:nvSpPr>
        <p:spPr>
          <a:xfrm>
            <a:off x="4038600" y="1651170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Expand the Summary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F3C188-DDC5-4095-91F3-79E360F653F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3851"/>
            <a:ext cx="9144000" cy="909772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Love Your Neighbor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D890DC-2F01-4352-B0B6-E240E1EF95F9}"/>
              </a:ext>
            </a:extLst>
          </p:cNvPr>
          <p:cNvSpPr txBox="1"/>
          <p:nvPr/>
        </p:nvSpPr>
        <p:spPr>
          <a:xfrm>
            <a:off x="228600" y="4267201"/>
            <a:ext cx="381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Leviticus 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Shows us what loving our neighbor looks like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A8547-F29B-40C1-9E99-83EB7183AF8E}"/>
              </a:ext>
            </a:extLst>
          </p:cNvPr>
          <p:cNvSpPr txBox="1"/>
          <p:nvPr/>
        </p:nvSpPr>
        <p:spPr>
          <a:xfrm>
            <a:off x="4362450" y="2429871"/>
            <a:ext cx="45339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v9: harvest edge of fields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v18: love your neighbor as yourself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v33: love foreigner / stranger as yourself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v34: For you were once foreigners </a:t>
            </a:r>
          </a:p>
        </p:txBody>
      </p:sp>
    </p:spTree>
    <p:extLst>
      <p:ext uri="{BB962C8B-B14F-4D97-AF65-F5344CB8AC3E}">
        <p14:creationId xmlns:p14="http://schemas.microsoft.com/office/powerpoint/2010/main" val="35457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BCA22E-5203-0346-8546-45B58BF7A9C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e loved us first by tataijucc.deviantart.com on @DeviantArt | Serious  quotes, Bible verse typography, God loves you">
              <a:extLst>
                <a:ext uri="{FF2B5EF4-FFF2-40B4-BE49-F238E27FC236}">
                  <a16:creationId xmlns:a16="http://schemas.microsoft.com/office/drawing/2014/main" id="{0F53C862-FB27-4D61-816E-94F8E9B9A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C21233-E933-8349-A74A-4723369F403B}"/>
                </a:ext>
              </a:extLst>
            </p:cNvPr>
            <p:cNvSpPr/>
            <p:nvPr/>
          </p:nvSpPr>
          <p:spPr bwMode="auto">
            <a:xfrm>
              <a:off x="2143760" y="751840"/>
              <a:ext cx="5740400" cy="3688080"/>
            </a:xfrm>
            <a:prstGeom prst="rect">
              <a:avLst/>
            </a:prstGeom>
            <a:solidFill>
              <a:srgbClr val="9A968B"/>
            </a:solidFill>
            <a:ln w="9525" cap="flat" cmpd="sng" algn="ctr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-112" charset="0"/>
                <a:ea typeface="ＭＳ Ｐゴシック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2C9964-016C-7A4E-9D64-B5A3A8184BA9}"/>
                </a:ext>
              </a:extLst>
            </p:cNvPr>
            <p:cNvSpPr/>
            <p:nvPr/>
          </p:nvSpPr>
          <p:spPr bwMode="auto">
            <a:xfrm>
              <a:off x="2895600" y="2164080"/>
              <a:ext cx="5740400" cy="3688080"/>
            </a:xfrm>
            <a:prstGeom prst="rect">
              <a:avLst/>
            </a:prstGeom>
            <a:solidFill>
              <a:srgbClr val="9A968B"/>
            </a:solidFill>
            <a:ln w="9525" cap="flat" cmpd="sng" algn="ctr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-112" charset="0"/>
                <a:ea typeface="ＭＳ Ｐゴシック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7EF948-35D6-C74E-8F0F-D66CA5E83420}"/>
              </a:ext>
            </a:extLst>
          </p:cNvPr>
          <p:cNvSpPr txBox="1"/>
          <p:nvPr/>
        </p:nvSpPr>
        <p:spPr>
          <a:xfrm>
            <a:off x="5715008" y="5375141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1 JOHN 4:19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B19A4-62EA-5843-BC61-2978F73F1DA6}"/>
              </a:ext>
            </a:extLst>
          </p:cNvPr>
          <p:cNvSpPr txBox="1"/>
          <p:nvPr/>
        </p:nvSpPr>
        <p:spPr>
          <a:xfrm>
            <a:off x="2524760" y="419169"/>
            <a:ext cx="49784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WE LOVE EACH OTHER BECAUSE HE LOVED US 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FIRST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4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6FAF20-093A-49D9-890A-5240A9FB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CCBAC2A-BB15-4F99-9A06-0281666C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4292600"/>
            <a:ext cx="3461543" cy="2438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Project MOSE</a:t>
            </a:r>
            <a:endParaRPr kumimoji="0" lang="en-US" sz="32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22FC56-D024-4621-94DD-FF3D4D62693A}"/>
              </a:ext>
            </a:extLst>
          </p:cNvPr>
          <p:cNvSpPr/>
          <p:nvPr/>
        </p:nvSpPr>
        <p:spPr bwMode="auto">
          <a:xfrm>
            <a:off x="5980935" y="5642481"/>
            <a:ext cx="2779418" cy="609146"/>
          </a:xfrm>
          <a:prstGeom prst="roundRect">
            <a:avLst>
              <a:gd name="adj" fmla="val 27723"/>
            </a:avLst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14024A-A8BF-42A5-BCA9-1CFB500E9BC2}"/>
              </a:ext>
            </a:extLst>
          </p:cNvPr>
          <p:cNvSpPr/>
          <p:nvPr/>
        </p:nvSpPr>
        <p:spPr bwMode="auto">
          <a:xfrm>
            <a:off x="4721630" y="2992989"/>
            <a:ext cx="2277687" cy="318029"/>
          </a:xfrm>
          <a:prstGeom prst="roundRect">
            <a:avLst/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pic>
        <p:nvPicPr>
          <p:cNvPr id="1026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5896089E-E0CB-486E-B211-EB142422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0FE59-02B6-4223-8EA8-051E50E871BE}"/>
              </a:ext>
            </a:extLst>
          </p:cNvPr>
          <p:cNvCxnSpPr>
            <a:cxnSpLocks/>
          </p:cNvCxnSpPr>
          <p:nvPr/>
        </p:nvCxnSpPr>
        <p:spPr bwMode="auto">
          <a:xfrm>
            <a:off x="2778358" y="1282724"/>
            <a:ext cx="0" cy="2146276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57A92F-31A2-45F6-903B-E107818EBC41}"/>
              </a:ext>
            </a:extLst>
          </p:cNvPr>
          <p:cNvSpPr txBox="1"/>
          <p:nvPr/>
        </p:nvSpPr>
        <p:spPr>
          <a:xfrm>
            <a:off x="1629300" y="641858"/>
            <a:ext cx="2422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The Church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DA80A-05A2-48C7-8536-55EF9DAE306C}"/>
              </a:ext>
            </a:extLst>
          </p:cNvPr>
          <p:cNvSpPr txBox="1"/>
          <p:nvPr/>
        </p:nvSpPr>
        <p:spPr>
          <a:xfrm>
            <a:off x="4721630" y="1582342"/>
            <a:ext cx="44223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Q: 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36 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“Now which of these three would you say was a neighbor to the man who was attacked by bandits?” Jesus asked.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A: 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37 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The man replied, “The one who showed him mercy.”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+mn-cs"/>
              </a:rPr>
              <a:t>C: Then Jesus said, “Yes, now go and do the same.”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FB89DF7-703B-4260-823C-942D3B44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4264896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597A6-AEE1-482E-9087-1C645C7E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710210"/>
            <a:ext cx="8743950" cy="44516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Immediate Needs:  food, shelter, companionship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DF1237-C127-4E54-8E4B-35B14CBE741F}"/>
              </a:ext>
            </a:extLst>
          </p:cNvPr>
          <p:cNvSpPr/>
          <p:nvPr/>
        </p:nvSpPr>
        <p:spPr bwMode="auto">
          <a:xfrm>
            <a:off x="3382316" y="6150616"/>
            <a:ext cx="980134" cy="609146"/>
          </a:xfrm>
          <a:prstGeom prst="roundRect">
            <a:avLst>
              <a:gd name="adj" fmla="val 27723"/>
            </a:avLst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C29B35-8D7E-4FEC-9C32-1C51B092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55" y="6128546"/>
            <a:ext cx="8743950" cy="5424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Long term needs:  job and a wife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E4D6E8-25FA-2E4D-AC08-81EB1E7590B4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12598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  <a:b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</a:b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(Luke 10)</a:t>
            </a:r>
          </a:p>
        </p:txBody>
      </p:sp>
    </p:spTree>
    <p:extLst>
      <p:ext uri="{BB962C8B-B14F-4D97-AF65-F5344CB8AC3E}">
        <p14:creationId xmlns:p14="http://schemas.microsoft.com/office/powerpoint/2010/main" val="1753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rminianism: Sovereignty and Free Will - A Clay Jar">
            <a:extLst>
              <a:ext uri="{FF2B5EF4-FFF2-40B4-BE49-F238E27FC236}">
                <a16:creationId xmlns:a16="http://schemas.microsoft.com/office/drawing/2014/main" id="{BB218B1C-C404-4937-B233-9E50C8523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0409"/>
              </a:clrFrom>
              <a:clrTo>
                <a:srgbClr val="05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007"/>
          <a:stretch/>
        </p:blipFill>
        <p:spPr bwMode="auto">
          <a:xfrm>
            <a:off x="-48127" y="4389489"/>
            <a:ext cx="9144000" cy="24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44CFB-8B6B-453B-9F5A-237B833199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27" y="1279360"/>
            <a:ext cx="4724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Moses was a stranger in a strange land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Love the stranger for you were once a stranger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DC77B-4A9E-45C7-A079-77D7F56387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025" y="44450"/>
            <a:ext cx="9070975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A77E1-F5D7-4F13-98FE-9CFBF79D308D}"/>
              </a:ext>
            </a:extLst>
          </p:cNvPr>
          <p:cNvSpPr txBox="1">
            <a:spLocks/>
          </p:cNvSpPr>
          <p:nvPr/>
        </p:nvSpPr>
        <p:spPr bwMode="auto">
          <a:xfrm>
            <a:off x="4876800" y="1279360"/>
            <a:ext cx="408973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Geneva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We are strangers in a strange 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We love because He first loved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FFFF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Loving your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 neighbor includes loving the stranger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3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2487360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ble Character – Moses | The Bible Society of Kenya">
            <a:extLst>
              <a:ext uri="{FF2B5EF4-FFF2-40B4-BE49-F238E27FC236}">
                <a16:creationId xmlns:a16="http://schemas.microsoft.com/office/drawing/2014/main" id="{6E5A1FC5-BCC0-4F34-8F2B-4BA94723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68" y="391027"/>
            <a:ext cx="8253663" cy="44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8792566-5325-4E67-B736-05720F88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87" y="5191709"/>
            <a:ext cx="844462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kumimoji="0" lang="en-US" sz="40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Moses raised his hand over the sea, and the Lord opened up a path through the water</a:t>
            </a:r>
            <a:endParaRPr kumimoji="0" lang="en-US" sz="16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CDB80C-94EC-4C2B-AE97-958A8BC9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51" y="1408215"/>
            <a:ext cx="3370460" cy="404156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kumimoji="0" lang="en-US" sz="40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When they saw the radiance   of Moses’ face, they were afraid</a:t>
            </a:r>
            <a:endParaRPr kumimoji="0" lang="en-US" sz="16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8" name="Picture 2" descr="Moses brings down the new stone tablets. Exodus 34:29 ~ When Moses came  down from Mount Sinai with the two tab… | Biblical art, Bible  illustrations, Jesus pictures">
            <a:extLst>
              <a:ext uri="{FF2B5EF4-FFF2-40B4-BE49-F238E27FC236}">
                <a16:creationId xmlns:a16="http://schemas.microsoft.com/office/drawing/2014/main" id="{35782EF6-64EC-4BB7-92A3-E7382D53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120" y="409524"/>
            <a:ext cx="4573618" cy="60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5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t My People Go! – Superbook Academy">
            <a:extLst>
              <a:ext uri="{FF2B5EF4-FFF2-40B4-BE49-F238E27FC236}">
                <a16:creationId xmlns:a16="http://schemas.microsoft.com/office/drawing/2014/main" id="{ED9A21F6-7FBF-45AF-AA35-BD8D8BED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37" y="1183105"/>
            <a:ext cx="4491790" cy="44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1657B77-BD36-4F55-B13D-BBA5E4DA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610" y="2853531"/>
            <a:ext cx="346154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6600" b="1" spc="3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y People Go</a:t>
            </a:r>
            <a:endParaRPr kumimoji="0" lang="en-US" sz="32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9DFA7-AA3B-46C0-9C5F-D61075E46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41972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C097D6A-5D57-47B7-880A-2491F3D2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96" y="3752850"/>
            <a:ext cx="2057400" cy="514350"/>
          </a:xfrm>
          <a:prstGeom prst="rect">
            <a:avLst/>
          </a:prstGeom>
          <a:noFill/>
          <a:ln w="101600">
            <a:solidFill>
              <a:schemeClr val="tx1"/>
            </a:solidFill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28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9550" y="2278062"/>
            <a:ext cx="616029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lang="en-US" sz="6600" b="1" i="1" spc="3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STRANGER</a:t>
            </a:r>
            <a:r>
              <a:rPr lang="en-US" sz="54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0">
              <a:defRPr/>
            </a:pPr>
            <a:r>
              <a:rPr kumimoji="0" lang="en-US" sz="320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 A STRANGE LAND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EE4735-B7AE-401C-B718-F6F13BCF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96" y="3752850"/>
            <a:ext cx="2057400" cy="5143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28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EXODUS 2</a:t>
            </a:r>
          </a:p>
        </p:txBody>
      </p:sp>
    </p:spTree>
    <p:extLst>
      <p:ext uri="{BB962C8B-B14F-4D97-AF65-F5344CB8AC3E}">
        <p14:creationId xmlns:p14="http://schemas.microsoft.com/office/powerpoint/2010/main" val="2976252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009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225"/>
            <a:ext cx="9144000" cy="909638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Key Verse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8326" y="1696469"/>
            <a:ext cx="6918768" cy="18467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en-US" sz="4000" b="1" baseline="30000" dirty="0">
                <a:solidFill>
                  <a:srgbClr val="FFFFFF"/>
                </a:solidFill>
              </a:rPr>
              <a:t>22</a:t>
            </a:r>
            <a:r>
              <a:rPr lang="en-US" sz="4000" b="1" dirty="0">
                <a:solidFill>
                  <a:srgbClr val="FFFFFF"/>
                </a:solidFill>
              </a:rPr>
              <a:t> Later she gave birth to a son, and Moses named him Gershom, for he explained, </a:t>
            </a:r>
          </a:p>
          <a:p>
            <a:pPr lvl="0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b="1" i="1" dirty="0">
                <a:solidFill>
                  <a:srgbClr val="FFFFFF"/>
                </a:solidFill>
              </a:rPr>
              <a:t>“I have been a foreigner in a foreign land.”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920006"/>
            <a:ext cx="914400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Exodus Ch </a:t>
            </a:r>
            <a:r>
              <a:rPr lang="en-US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92C3A3-B36F-4B08-96AC-15E249FF8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55" y="165882"/>
            <a:ext cx="1663943" cy="58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052B8F-50AE-4A75-B13D-817894325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252" y="184076"/>
            <a:ext cx="1663943" cy="5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37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12064</TotalTime>
  <Words>1200</Words>
  <Application>Microsoft Macintosh PowerPoint</Application>
  <PresentationFormat>On-screen Show (4:3)</PresentationFormat>
  <Paragraphs>322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Black</vt:lpstr>
      <vt:lpstr>Calibri</vt:lpstr>
      <vt:lpstr>Comic Sans MS</vt:lpstr>
      <vt:lpstr>Helvetica Neue</vt:lpstr>
      <vt:lpstr>Times New Roman</vt:lpstr>
      <vt:lpstr>Wingdings</vt:lpstr>
      <vt:lpstr>49_Blank Presentation</vt:lpstr>
      <vt:lpstr>50_Blank Presentation</vt:lpstr>
      <vt:lpstr>1_Dad`s 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397</cp:revision>
  <dcterms:created xsi:type="dcterms:W3CDTF">2003-04-21T14:11:52Z</dcterms:created>
  <dcterms:modified xsi:type="dcterms:W3CDTF">2020-10-18T19:54:40Z</dcterms:modified>
</cp:coreProperties>
</file>