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60" r:id="rId4"/>
    <p:sldId id="257" r:id="rId5"/>
    <p:sldId id="258" r:id="rId6"/>
    <p:sldId id="259" r:id="rId7"/>
    <p:sldId id="379" r:id="rId8"/>
    <p:sldId id="3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24" d="100"/>
          <a:sy n="124"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48B55-944B-7044-8A4C-1881DFD20F1F}" type="datetimeFigureOut">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F589F-9607-4F4F-9B63-519C5C61D703}" type="slidenum">
              <a:t>‹#›</a:t>
            </a:fld>
            <a:endParaRPr lang="en-US"/>
          </a:p>
        </p:txBody>
      </p:sp>
    </p:spTree>
    <p:extLst>
      <p:ext uri="{BB962C8B-B14F-4D97-AF65-F5344CB8AC3E}">
        <p14:creationId xmlns:p14="http://schemas.microsoft.com/office/powerpoint/2010/main" val="20546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A4DF-C861-4A1B-8CE9-2FED06C9E1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C8C1BB-29CA-48EC-B207-74A7A0A45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0DABC-99D2-4AA5-A2FC-F00ED6802914}"/>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5" name="Footer Placeholder 4">
            <a:extLst>
              <a:ext uri="{FF2B5EF4-FFF2-40B4-BE49-F238E27FC236}">
                <a16:creationId xmlns:a16="http://schemas.microsoft.com/office/drawing/2014/main" id="{55234039-F6D8-4BFB-8841-99087422C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84486-6A23-40C9-86C7-C83323E9B99E}"/>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13707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2099-A8E0-4B18-95B9-774B919E46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FBCF5-A8C7-41BB-BCD9-D4DAA24B0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BA327-929C-442A-B2C4-8D7B4399EDD3}"/>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5" name="Footer Placeholder 4">
            <a:extLst>
              <a:ext uri="{FF2B5EF4-FFF2-40B4-BE49-F238E27FC236}">
                <a16:creationId xmlns:a16="http://schemas.microsoft.com/office/drawing/2014/main" id="{152BC562-BCD4-4B9C-AA74-12AD7F062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9B41D-331D-44CC-BA8E-AF1508BAA787}"/>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236017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66BCE-E160-4D7B-AE85-D75A7C315F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CF489-359B-478B-ADCD-35E139ACDC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78EEB-14CD-419A-A693-149BB92F7590}"/>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5" name="Footer Placeholder 4">
            <a:extLst>
              <a:ext uri="{FF2B5EF4-FFF2-40B4-BE49-F238E27FC236}">
                <a16:creationId xmlns:a16="http://schemas.microsoft.com/office/drawing/2014/main" id="{6DA14CA0-A88C-473F-AF96-0F9C78D72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D7372-383C-49B5-A375-DF5D34222CD0}"/>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147940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8032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279689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100068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8273708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895110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808105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516455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213336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C658-4DA6-4960-A430-10DEFF13A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C9E0C-C03E-4649-BB47-54D5A39AF7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037E-0106-4F96-96D5-88548039CEF7}"/>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5" name="Footer Placeholder 4">
            <a:extLst>
              <a:ext uri="{FF2B5EF4-FFF2-40B4-BE49-F238E27FC236}">
                <a16:creationId xmlns:a16="http://schemas.microsoft.com/office/drawing/2014/main" id="{45A79C17-55C3-4CE5-9A91-B57EC5CDC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FB672-BF0E-4DB7-ABD4-63C760C5F0C3}"/>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3743492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895690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302413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908252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567C-1A13-42A2-B92C-08022870A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18276-7908-4527-A4F9-99371B8E2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0B9D5-F3C7-45F6-AD17-D7470D9B938C}"/>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5" name="Footer Placeholder 4">
            <a:extLst>
              <a:ext uri="{FF2B5EF4-FFF2-40B4-BE49-F238E27FC236}">
                <a16:creationId xmlns:a16="http://schemas.microsoft.com/office/drawing/2014/main" id="{8AF4858E-2125-4EE7-A00D-2200390A9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E2197-FDE9-45FB-BA87-516931CD9E19}"/>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23085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F472-6141-431C-A655-A145BC43D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0EE3A-9866-43DD-9750-A21FF6A81C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0000A-F4C9-4AF1-A8F4-F6D9503A08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FE3E3-F930-4EF4-B977-3D1512C9BACD}"/>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6" name="Footer Placeholder 5">
            <a:extLst>
              <a:ext uri="{FF2B5EF4-FFF2-40B4-BE49-F238E27FC236}">
                <a16:creationId xmlns:a16="http://schemas.microsoft.com/office/drawing/2014/main" id="{CF106381-98D9-4781-8B34-18236F085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94F74-0F7A-4B5A-967C-64E8517E1CD4}"/>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127081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A061-3B35-4BA3-B64E-2F788EFD4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D9E13E-BFE2-4970-BD22-B60D287D7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6035F-78A0-48C8-A02D-436EBD5B8F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352EB-EA84-43EE-A90D-138966258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F2769D-8765-44F6-B721-6D15B21734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031424-E44C-4BA0-8D94-D92551462A54}"/>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8" name="Footer Placeholder 7">
            <a:extLst>
              <a:ext uri="{FF2B5EF4-FFF2-40B4-BE49-F238E27FC236}">
                <a16:creationId xmlns:a16="http://schemas.microsoft.com/office/drawing/2014/main" id="{A30A775C-4CC6-4BBE-B158-B1F940BC1A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C1E9ED-EEF8-45D7-9EED-DD3572FA2E2F}"/>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343338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419F-58CF-4E86-9E1D-F153739D6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15C6C-CDAE-4ECA-9371-14100947760D}"/>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4" name="Footer Placeholder 3">
            <a:extLst>
              <a:ext uri="{FF2B5EF4-FFF2-40B4-BE49-F238E27FC236}">
                <a16:creationId xmlns:a16="http://schemas.microsoft.com/office/drawing/2014/main" id="{E814664A-250A-4B2F-9D1A-1DF74AB0B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2C10E2-0229-44F1-959B-CE873299CE6E}"/>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421686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80368-242D-4529-97C5-D21B4EC9FEB7}"/>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3" name="Footer Placeholder 2">
            <a:extLst>
              <a:ext uri="{FF2B5EF4-FFF2-40B4-BE49-F238E27FC236}">
                <a16:creationId xmlns:a16="http://schemas.microsoft.com/office/drawing/2014/main" id="{872E924A-3568-4645-AF9B-0D4E5BC39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11EB4-659E-42C8-9F43-0E91D4354BF2}"/>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419024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A28F-24E4-491B-AA4B-0A2827555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B0EEE3-411F-4527-9096-F43265A4B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8360EE-A7CC-4C8A-93DF-67E0AAA1F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A0510-F611-4DFC-9609-C55ADCDAF378}"/>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6" name="Footer Placeholder 5">
            <a:extLst>
              <a:ext uri="{FF2B5EF4-FFF2-40B4-BE49-F238E27FC236}">
                <a16:creationId xmlns:a16="http://schemas.microsoft.com/office/drawing/2014/main" id="{2D61BD66-CD54-48FF-8C39-05FB5D2EF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9A6C4-1AA0-47C3-A9BA-C1B1F418A8D7}"/>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18155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1962-D82E-409D-964E-B9518F01A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8DC5A-4D26-4DDF-8EF1-8FD4B58B9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707793-0D18-46B9-A410-782387E2B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5298D-6E99-424A-9336-32E075C5FCDB}"/>
              </a:ext>
            </a:extLst>
          </p:cNvPr>
          <p:cNvSpPr>
            <a:spLocks noGrp="1"/>
          </p:cNvSpPr>
          <p:nvPr>
            <p:ph type="dt" sz="half" idx="10"/>
          </p:nvPr>
        </p:nvSpPr>
        <p:spPr/>
        <p:txBody>
          <a:bodyPr/>
          <a:lstStyle/>
          <a:p>
            <a:fld id="{394A57CE-D30C-47BE-9A71-0D851C4F9C32}" type="datetimeFigureOut">
              <a:rPr lang="en-US" smtClean="0"/>
              <a:t>6/25/25</a:t>
            </a:fld>
            <a:endParaRPr lang="en-US"/>
          </a:p>
        </p:txBody>
      </p:sp>
      <p:sp>
        <p:nvSpPr>
          <p:cNvPr id="6" name="Footer Placeholder 5">
            <a:extLst>
              <a:ext uri="{FF2B5EF4-FFF2-40B4-BE49-F238E27FC236}">
                <a16:creationId xmlns:a16="http://schemas.microsoft.com/office/drawing/2014/main" id="{A6DEB2EE-0690-4D64-90C3-A3CEE0426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7AC2F-5D70-4953-A5E7-A98CDF936705}"/>
              </a:ext>
            </a:extLst>
          </p:cNvPr>
          <p:cNvSpPr>
            <a:spLocks noGrp="1"/>
          </p:cNvSpPr>
          <p:nvPr>
            <p:ph type="sldNum" sz="quarter" idx="12"/>
          </p:nvPr>
        </p:nvSpPr>
        <p:spPr/>
        <p:txBody>
          <a:bodyPr/>
          <a:lstStyle/>
          <a:p>
            <a:fld id="{37149303-1B80-4BEB-91C7-745CD5B8A9BF}" type="slidenum">
              <a:rPr lang="en-US" smtClean="0"/>
              <a:t>‹#›</a:t>
            </a:fld>
            <a:endParaRPr lang="en-US"/>
          </a:p>
        </p:txBody>
      </p:sp>
    </p:spTree>
    <p:extLst>
      <p:ext uri="{BB962C8B-B14F-4D97-AF65-F5344CB8AC3E}">
        <p14:creationId xmlns:p14="http://schemas.microsoft.com/office/powerpoint/2010/main" val="352691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6D269-42AE-40E8-9BB2-91676FCE2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30041-3F25-4B2A-8ABB-B5330AF7E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6A8E1-8227-49E2-8F29-5DB4E47A3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A57CE-D30C-47BE-9A71-0D851C4F9C32}" type="datetimeFigureOut">
              <a:rPr lang="en-US" smtClean="0"/>
              <a:t>6/25/25</a:t>
            </a:fld>
            <a:endParaRPr lang="en-US"/>
          </a:p>
        </p:txBody>
      </p:sp>
      <p:sp>
        <p:nvSpPr>
          <p:cNvPr id="5" name="Footer Placeholder 4">
            <a:extLst>
              <a:ext uri="{FF2B5EF4-FFF2-40B4-BE49-F238E27FC236}">
                <a16:creationId xmlns:a16="http://schemas.microsoft.com/office/drawing/2014/main" id="{BB757E79-7B84-40E7-BC19-9DF3713FA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67504C-7371-47B1-A7C2-61F1E3803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9303-1B80-4BEB-91C7-745CD5B8A9BF}" type="slidenum">
              <a:rPr lang="en-US" smtClean="0"/>
              <a:t>‹#›</a:t>
            </a:fld>
            <a:endParaRPr lang="en-US"/>
          </a:p>
        </p:txBody>
      </p:sp>
    </p:spTree>
    <p:extLst>
      <p:ext uri="{BB962C8B-B14F-4D97-AF65-F5344CB8AC3E}">
        <p14:creationId xmlns:p14="http://schemas.microsoft.com/office/powerpoint/2010/main" val="32336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19867443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littlestrength.com/articles/2017/1709-hour-of-prayer.htm"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epitemnein-epitomic.blogspot.com/2015/09/7-ways-to-pray-for-vulnerable.html" TargetMode="External"/><Relationship Id="rId2" Type="http://schemas.openxmlformats.org/officeDocument/2006/relationships/image" Target="../media/image3.jpg"/><Relationship Id="rId1" Type="http://schemas.openxmlformats.org/officeDocument/2006/relationships/slideLayout" Target="../slideLayouts/slideLayout8.xml"/><Relationship Id="rId5" Type="http://schemas.openxmlformats.org/officeDocument/2006/relationships/hyperlink" Target="https://www.flickr.com/photos/rykneethling/4543060842/"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marleahjoy/14517262115"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Users\scott.EASTRIDGE\AppData\Local\Microsoft\Windows\Temporary Internet Files\Content.IE5\IZMCB2Q5\sadman1[1].jpg">
            <a:extLst>
              <a:ext uri="{FF2B5EF4-FFF2-40B4-BE49-F238E27FC236}">
                <a16:creationId xmlns:a16="http://schemas.microsoft.com/office/drawing/2014/main" id="{49D2B375-DBB9-4EB4-AFDB-33C422FC466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00" b="1"/>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E9EBC2-8A00-449C-A446-E01A75551982}"/>
              </a:ext>
            </a:extLst>
          </p:cNvPr>
          <p:cNvSpPr>
            <a:spLocks noGrp="1"/>
          </p:cNvSpPr>
          <p:nvPr>
            <p:ph type="ctrTitle"/>
          </p:nvPr>
        </p:nvSpPr>
        <p:spPr>
          <a:xfrm>
            <a:off x="519194" y="394965"/>
            <a:ext cx="4215539" cy="1936245"/>
          </a:xfrm>
        </p:spPr>
        <p:txBody>
          <a:bodyPr anchor="b">
            <a:normAutofit/>
          </a:bodyPr>
          <a:lstStyle/>
          <a:p>
            <a:r>
              <a:rPr lang="en-US" b="1" dirty="0">
                <a:latin typeface="Times New Roman" panose="02020603050405020304" pitchFamily="18" charset="0"/>
                <a:cs typeface="Times New Roman" panose="02020603050405020304" pitchFamily="18" charset="0"/>
              </a:rPr>
              <a:t>EXODUS 17:8-16</a:t>
            </a:r>
          </a:p>
        </p:txBody>
      </p:sp>
      <p:sp>
        <p:nvSpPr>
          <p:cNvPr id="3" name="Subtitle 2">
            <a:extLst>
              <a:ext uri="{FF2B5EF4-FFF2-40B4-BE49-F238E27FC236}">
                <a16:creationId xmlns:a16="http://schemas.microsoft.com/office/drawing/2014/main" id="{BCBD5D42-5679-42AA-96CB-D817CCEE7AD7}"/>
              </a:ext>
            </a:extLst>
          </p:cNvPr>
          <p:cNvSpPr>
            <a:spLocks noGrp="1"/>
          </p:cNvSpPr>
          <p:nvPr>
            <p:ph type="subTitle" idx="1"/>
          </p:nvPr>
        </p:nvSpPr>
        <p:spPr>
          <a:xfrm>
            <a:off x="185982" y="2726652"/>
            <a:ext cx="4881964" cy="2465280"/>
          </a:xfrm>
        </p:spPr>
        <p:txBody>
          <a:bodyPr anchor="t">
            <a:noAutofit/>
          </a:bodyPr>
          <a:lstStyle/>
          <a:p>
            <a:r>
              <a:rPr lang="en-US" sz="4000" b="1" dirty="0">
                <a:latin typeface="Times New Roman" panose="02020603050405020304" pitchFamily="18" charset="0"/>
                <a:cs typeface="Times New Roman" panose="02020603050405020304" pitchFamily="18" charset="0"/>
              </a:rPr>
              <a:t>How to Defeat Satan</a:t>
            </a:r>
          </a:p>
        </p:txBody>
      </p:sp>
      <p:sp>
        <p:nvSpPr>
          <p:cNvPr id="4" name="Rectangle 3">
            <a:extLst>
              <a:ext uri="{FF2B5EF4-FFF2-40B4-BE49-F238E27FC236}">
                <a16:creationId xmlns:a16="http://schemas.microsoft.com/office/drawing/2014/main" id="{B2D23C47-F3DD-BECC-D50B-82829FB4AE54}"/>
              </a:ext>
            </a:extLst>
          </p:cNvPr>
          <p:cNvSpPr>
            <a:spLocks noChangeArrowheads="1"/>
          </p:cNvSpPr>
          <p:nvPr/>
        </p:nvSpPr>
        <p:spPr bwMode="auto">
          <a:xfrm>
            <a:off x="0" y="5684108"/>
            <a:ext cx="12192000" cy="1173892"/>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832344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ED267-CE8F-F883-7878-BDCB453A888F}"/>
            </a:ext>
          </a:extLst>
        </p:cNvPr>
        <p:cNvGrpSpPr/>
        <p:nvPr/>
      </p:nvGrpSpPr>
      <p:grpSpPr>
        <a:xfrm>
          <a:off x="0" y="0"/>
          <a:ext cx="0" cy="0"/>
          <a:chOff x="0" y="0"/>
          <a:chExt cx="0" cy="0"/>
        </a:xfrm>
      </p:grpSpPr>
      <p:pic>
        <p:nvPicPr>
          <p:cNvPr id="5" name="Picture 4" descr="C:\Users\scott.EASTRIDGE\AppData\Local\Microsoft\Windows\Temporary Internet Files\Content.IE5\IZMCB2Q5\sadman1[1].jpg">
            <a:extLst>
              <a:ext uri="{FF2B5EF4-FFF2-40B4-BE49-F238E27FC236}">
                <a16:creationId xmlns:a16="http://schemas.microsoft.com/office/drawing/2014/main" id="{7C9C668C-CB20-76EA-0AEC-8EF5FF03C4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00" b="1"/>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8AD19B80-07CA-8529-D873-221002717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9FA187F-7037-481B-99FF-C6AC3A5E2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FA61A5-4FF1-942B-B3BA-D7F1114549BC}"/>
              </a:ext>
            </a:extLst>
          </p:cNvPr>
          <p:cNvSpPr>
            <a:spLocks noGrp="1"/>
          </p:cNvSpPr>
          <p:nvPr>
            <p:ph type="ctrTitle"/>
          </p:nvPr>
        </p:nvSpPr>
        <p:spPr>
          <a:xfrm>
            <a:off x="519194" y="394965"/>
            <a:ext cx="4215539" cy="1936245"/>
          </a:xfrm>
        </p:spPr>
        <p:txBody>
          <a:bodyPr anchor="b">
            <a:normAutofit/>
          </a:bodyPr>
          <a:lstStyle/>
          <a:p>
            <a:r>
              <a:rPr lang="en-US" b="1" dirty="0">
                <a:latin typeface="Times New Roman" panose="02020603050405020304" pitchFamily="18" charset="0"/>
                <a:cs typeface="Times New Roman" panose="02020603050405020304" pitchFamily="18" charset="0"/>
              </a:rPr>
              <a:t>EXODUS 17:8-16</a:t>
            </a:r>
          </a:p>
        </p:txBody>
      </p:sp>
      <p:sp>
        <p:nvSpPr>
          <p:cNvPr id="3" name="Subtitle 2">
            <a:extLst>
              <a:ext uri="{FF2B5EF4-FFF2-40B4-BE49-F238E27FC236}">
                <a16:creationId xmlns:a16="http://schemas.microsoft.com/office/drawing/2014/main" id="{6E6EDB02-91AF-D29A-D05E-F398ABF24C18}"/>
              </a:ext>
            </a:extLst>
          </p:cNvPr>
          <p:cNvSpPr>
            <a:spLocks noGrp="1"/>
          </p:cNvSpPr>
          <p:nvPr>
            <p:ph type="subTitle" idx="1"/>
          </p:nvPr>
        </p:nvSpPr>
        <p:spPr>
          <a:xfrm>
            <a:off x="185982" y="2726652"/>
            <a:ext cx="4881964" cy="2465280"/>
          </a:xfrm>
        </p:spPr>
        <p:txBody>
          <a:bodyPr anchor="t">
            <a:noAutofit/>
          </a:bodyPr>
          <a:lstStyle/>
          <a:p>
            <a:r>
              <a:rPr lang="en-US" sz="3600" b="1" dirty="0">
                <a:latin typeface="Times New Roman" panose="02020603050405020304" pitchFamily="18" charset="0"/>
                <a:cs typeface="Times New Roman" panose="02020603050405020304" pitchFamily="18" charset="0"/>
              </a:rPr>
              <a:t>What tactics can we employ to defeat Satan and his demon army?</a:t>
            </a:r>
          </a:p>
        </p:txBody>
      </p:sp>
    </p:spTree>
    <p:extLst>
      <p:ext uri="{BB962C8B-B14F-4D97-AF65-F5344CB8AC3E}">
        <p14:creationId xmlns:p14="http://schemas.microsoft.com/office/powerpoint/2010/main" val="2730621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88FF-FFF3-45F6-AFA4-E769DCDEE1C0}"/>
              </a:ext>
            </a:extLst>
          </p:cNvPr>
          <p:cNvSpPr>
            <a:spLocks noGrp="1"/>
          </p:cNvSpPr>
          <p:nvPr>
            <p:ph type="title"/>
          </p:nvPr>
        </p:nvSpPr>
        <p:spPr>
          <a:xfrm>
            <a:off x="5609220" y="245120"/>
            <a:ext cx="6419563" cy="2781109"/>
          </a:xfrm>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1. VICTORY DEMANDS WE KNOW OUR ENEMY </a:t>
            </a: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13" descr="A person with a sunset in the background&#10;&#10;Description automatically generated">
            <a:extLst>
              <a:ext uri="{FF2B5EF4-FFF2-40B4-BE49-F238E27FC236}">
                <a16:creationId xmlns:a16="http://schemas.microsoft.com/office/drawing/2014/main" id="{C226842B-7A0D-44DC-A210-421BE3246D3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528" r="17297"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Text Placeholder 3">
            <a:extLst>
              <a:ext uri="{FF2B5EF4-FFF2-40B4-BE49-F238E27FC236}">
                <a16:creationId xmlns:a16="http://schemas.microsoft.com/office/drawing/2014/main" id="{3B3286B3-D552-47ED-9B70-050565CEE287}"/>
              </a:ext>
            </a:extLst>
          </p:cNvPr>
          <p:cNvSpPr>
            <a:spLocks noGrp="1"/>
          </p:cNvSpPr>
          <p:nvPr>
            <p:ph type="body" sz="half" idx="2"/>
          </p:nvPr>
        </p:nvSpPr>
        <p:spPr>
          <a:xfrm>
            <a:off x="5331415" y="3236960"/>
            <a:ext cx="6774858" cy="3375920"/>
          </a:xfrm>
        </p:spPr>
        <p:txBody>
          <a:bodyPr vert="horz" lIns="91440" tIns="45720" rIns="91440" bIns="45720" rtlCol="0" anchor="t">
            <a:noAutofit/>
          </a:bodyPr>
          <a:lstStyle/>
          <a:p>
            <a:pPr algn="ctr"/>
            <a:r>
              <a:rPr lang="en-US" sz="3200" b="1" dirty="0">
                <a:effectLst/>
                <a:latin typeface="Times New Roman" panose="02020603050405020304" pitchFamily="18" charset="0"/>
                <a:cs typeface="Times New Roman" panose="02020603050405020304" pitchFamily="18" charset="0"/>
              </a:rPr>
              <a:t>“Remember what the Amalekites did to you along the way when you came out of Egypt.  When you were weary and worn out, they met you on your journey and cut off all who were lagging behind; they had no fear of God.” (Deuteronomy 25:17-18)</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188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houette of a person&#10;&#10;Description automatically generated">
            <a:extLst>
              <a:ext uri="{FF2B5EF4-FFF2-40B4-BE49-F238E27FC236}">
                <a16:creationId xmlns:a16="http://schemas.microsoft.com/office/drawing/2014/main" id="{E3F21F74-CCEE-47EC-8AAA-859E3505D7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786" r="-2" b="1682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Content Placeholder 6" descr="A picture containing text, pair&#10;&#10;Description automatically generated">
            <a:extLst>
              <a:ext uri="{FF2B5EF4-FFF2-40B4-BE49-F238E27FC236}">
                <a16:creationId xmlns:a16="http://schemas.microsoft.com/office/drawing/2014/main" id="{83C2BF59-F7B3-4E95-B711-CE83AA4A73A8}"/>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6558" r="-2" b="1446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8" name="Freeform: Shape 1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233851E-EF26-430C-BF89-D1FACF2EA82C}"/>
              </a:ext>
            </a:extLst>
          </p:cNvPr>
          <p:cNvSpPr>
            <a:spLocks noGrp="1"/>
          </p:cNvSpPr>
          <p:nvPr>
            <p:ph type="title"/>
          </p:nvPr>
        </p:nvSpPr>
        <p:spPr>
          <a:xfrm>
            <a:off x="41743" y="236002"/>
            <a:ext cx="5352039" cy="1867118"/>
          </a:xfrm>
        </p:spPr>
        <p:txBody>
          <a:bodyPr vert="horz" lIns="91440" tIns="45720" rIns="91440" bIns="45720" rtlCol="0" anchor="ctr">
            <a:noAutofit/>
          </a:bodyPr>
          <a:lstStyle/>
          <a:p>
            <a:pPr algn="ctr"/>
            <a:r>
              <a:rPr lang="en-US" sz="3600" b="1" kern="1200" dirty="0">
                <a:solidFill>
                  <a:schemeClr val="bg1"/>
                </a:solidFill>
                <a:latin typeface="Times New Roman" panose="02020603050405020304" pitchFamily="18" charset="0"/>
                <a:cs typeface="Times New Roman" panose="02020603050405020304" pitchFamily="18" charset="0"/>
              </a:rPr>
              <a:t>2. VICTORY DEMANDS WE KNOW OUR WEAPONS</a:t>
            </a:r>
          </a:p>
        </p:txBody>
      </p:sp>
      <p:sp>
        <p:nvSpPr>
          <p:cNvPr id="22" name="Rectangle 2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745A3149-27C6-4578-8103-32EDD8784273}"/>
              </a:ext>
            </a:extLst>
          </p:cNvPr>
          <p:cNvSpPr>
            <a:spLocks noGrp="1"/>
          </p:cNvSpPr>
          <p:nvPr>
            <p:ph type="body" sz="half" idx="2"/>
          </p:nvPr>
        </p:nvSpPr>
        <p:spPr>
          <a:xfrm>
            <a:off x="16282" y="2770542"/>
            <a:ext cx="6555000" cy="1281207"/>
          </a:xfrm>
        </p:spPr>
        <p:txBody>
          <a:bodyPr vert="horz" lIns="91440" tIns="45720" rIns="91440" bIns="45720" rtlCol="0">
            <a:noAutofit/>
          </a:bodyPr>
          <a:lstStyle/>
          <a:p>
            <a:pPr marL="57150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The Sword of Joshua – Scripture</a:t>
            </a:r>
          </a:p>
          <a:p>
            <a:pPr marL="57150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The Staff of Moses - Prayer</a:t>
            </a:r>
          </a:p>
        </p:txBody>
      </p:sp>
      <p:sp>
        <p:nvSpPr>
          <p:cNvPr id="6" name="TextBox 5">
            <a:extLst>
              <a:ext uri="{FF2B5EF4-FFF2-40B4-BE49-F238E27FC236}">
                <a16:creationId xmlns:a16="http://schemas.microsoft.com/office/drawing/2014/main" id="{2E2AE6B3-2026-4E82-80A4-8B363EAFE4C1}"/>
              </a:ext>
            </a:extLst>
          </p:cNvPr>
          <p:cNvSpPr txBox="1"/>
          <p:nvPr/>
        </p:nvSpPr>
        <p:spPr>
          <a:xfrm>
            <a:off x="243218" y="4338442"/>
            <a:ext cx="5600898" cy="2246769"/>
          </a:xfrm>
          <a:prstGeom prst="rect">
            <a:avLst/>
          </a:prstGeom>
          <a:noFill/>
        </p:spPr>
        <p:txBody>
          <a:bodyPr wrap="square" rtlCol="0">
            <a:spAutoFit/>
          </a:bodyPr>
          <a:lstStyle/>
          <a:p>
            <a:pPr>
              <a:spcAft>
                <a:spcPts val="600"/>
              </a:spcAft>
            </a:pPr>
            <a:r>
              <a:rPr lang="en-US" sz="2800" b="1" dirty="0">
                <a:solidFill>
                  <a:schemeClr val="bg1"/>
                </a:solidFill>
                <a:effectLst/>
                <a:latin typeface="Times New Roman" panose="02020603050405020304" pitchFamily="18" charset="0"/>
                <a:ea typeface="Times New Roman" panose="02020603050405020304" pitchFamily="18" charset="0"/>
              </a:rPr>
              <a:t>“Moses said to Joshua, ‘Choose some of our men and go out to fight the Amalekites.  Tomorrow I will stand on top of the hill with the staff of God in my hands’”</a:t>
            </a:r>
            <a:endParaRPr lang="en-US" sz="2800" b="1" dirty="0">
              <a:solidFill>
                <a:schemeClr val="bg1"/>
              </a:solidFill>
            </a:endParaRPr>
          </a:p>
        </p:txBody>
      </p:sp>
      <p:cxnSp>
        <p:nvCxnSpPr>
          <p:cNvPr id="13" name="Straight Connector 12">
            <a:extLst>
              <a:ext uri="{FF2B5EF4-FFF2-40B4-BE49-F238E27FC236}">
                <a16:creationId xmlns:a16="http://schemas.microsoft.com/office/drawing/2014/main" id="{A710AF40-9998-4934-AB57-376A22354FAB}"/>
              </a:ext>
            </a:extLst>
          </p:cNvPr>
          <p:cNvCxnSpPr/>
          <p:nvPr/>
        </p:nvCxnSpPr>
        <p:spPr>
          <a:xfrm>
            <a:off x="449544" y="2194560"/>
            <a:ext cx="5005859" cy="182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56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tanding in front of a sunset&#10;&#10;Description automatically generated">
            <a:extLst>
              <a:ext uri="{FF2B5EF4-FFF2-40B4-BE49-F238E27FC236}">
                <a16:creationId xmlns:a16="http://schemas.microsoft.com/office/drawing/2014/main" id="{43EA0DD7-BABF-4895-98A4-46C77B9B562F}"/>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23289"/>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AF7EAB-6DE6-45AD-AAB5-0A8A56923840}"/>
              </a:ext>
            </a:extLst>
          </p:cNvPr>
          <p:cNvSpPr>
            <a:spLocks noGrp="1"/>
          </p:cNvSpPr>
          <p:nvPr>
            <p:ph type="title"/>
          </p:nvPr>
        </p:nvSpPr>
        <p:spPr>
          <a:xfrm>
            <a:off x="371093" y="695413"/>
            <a:ext cx="5899081" cy="1766969"/>
          </a:xfrm>
        </p:spPr>
        <p:txBody>
          <a:bodyPr vert="horz" lIns="91440" tIns="45720" rIns="91440" bIns="45720" rtlCol="0" anchor="b">
            <a:noAutofit/>
          </a:bodyPr>
          <a:lstStyle/>
          <a:p>
            <a:pPr algn="ctr"/>
            <a:r>
              <a:rPr lang="en-US" sz="5400" b="1" dirty="0">
                <a:latin typeface="Times New Roman" panose="02020603050405020304" pitchFamily="18" charset="0"/>
                <a:cs typeface="Times New Roman" panose="02020603050405020304" pitchFamily="18" charset="0"/>
              </a:rPr>
              <a:t>TAKE HOME TRUTH</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A8124897-FBB7-4CD3-ADF7-736B5599A1CD}"/>
              </a:ext>
            </a:extLst>
          </p:cNvPr>
          <p:cNvSpPr>
            <a:spLocks noGrp="1"/>
          </p:cNvSpPr>
          <p:nvPr>
            <p:ph type="body" sz="half" idx="2"/>
          </p:nvPr>
        </p:nvSpPr>
        <p:spPr>
          <a:xfrm>
            <a:off x="371093" y="2969612"/>
            <a:ext cx="6060704" cy="2955700"/>
          </a:xfrm>
        </p:spPr>
        <p:txBody>
          <a:bodyPr vert="horz" lIns="91440" tIns="45720" rIns="91440" bIns="45720" rtlCol="0" anchor="t">
            <a:normAutofit/>
          </a:bodyPr>
          <a:lstStyle/>
          <a:p>
            <a:pPr algn="ctr"/>
            <a:r>
              <a:rPr lang="en-US" sz="3600" b="1" dirty="0">
                <a:latin typeface="Times New Roman" panose="02020603050405020304" pitchFamily="18" charset="0"/>
                <a:cs typeface="Times New Roman" panose="02020603050405020304" pitchFamily="18" charset="0"/>
              </a:rPr>
              <a:t>We ensure victory when we hold up Scripture in one hand and Prayer in the other.</a:t>
            </a:r>
          </a:p>
        </p:txBody>
      </p:sp>
      <p:sp>
        <p:nvSpPr>
          <p:cNvPr id="8" name="TextBox 7">
            <a:extLst>
              <a:ext uri="{FF2B5EF4-FFF2-40B4-BE49-F238E27FC236}">
                <a16:creationId xmlns:a16="http://schemas.microsoft.com/office/drawing/2014/main" id="{C4EC3313-35DF-4B45-A5BF-15DA5399DC69}"/>
              </a:ext>
            </a:extLst>
          </p:cNvPr>
          <p:cNvSpPr txBox="1"/>
          <p:nvPr/>
        </p:nvSpPr>
        <p:spPr>
          <a:xfrm>
            <a:off x="371094" y="653143"/>
            <a:ext cx="891649" cy="369332"/>
          </a:xfrm>
          <a:prstGeom prst="rect">
            <a:avLst/>
          </a:prstGeom>
          <a:solidFill>
            <a:schemeClr val="bg1"/>
          </a:solidFill>
        </p:spPr>
        <p:txBody>
          <a:bodyPr wrap="square" rtlCol="0">
            <a:spAutoFit/>
          </a:bodyPr>
          <a:lstStyle/>
          <a:p>
            <a:r>
              <a:rPr lang="en-US" dirty="0">
                <a:solidFill>
                  <a:schemeClr val="bg1"/>
                </a:solidFill>
              </a:rPr>
              <a:t>TRUTH</a:t>
            </a:r>
          </a:p>
        </p:txBody>
      </p:sp>
      <p:cxnSp>
        <p:nvCxnSpPr>
          <p:cNvPr id="10" name="Straight Connector 9">
            <a:extLst>
              <a:ext uri="{FF2B5EF4-FFF2-40B4-BE49-F238E27FC236}">
                <a16:creationId xmlns:a16="http://schemas.microsoft.com/office/drawing/2014/main" id="{ECB146C4-92BC-44B7-8B0E-C491E1837925}"/>
              </a:ext>
            </a:extLst>
          </p:cNvPr>
          <p:cNvCxnSpPr>
            <a:cxnSpLocks/>
          </p:cNvCxnSpPr>
          <p:nvPr/>
        </p:nvCxnSpPr>
        <p:spPr>
          <a:xfrm>
            <a:off x="424815" y="2443480"/>
            <a:ext cx="5899081"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214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216</Words>
  <Application>Microsoft Macintosh PowerPoint</Application>
  <PresentationFormat>Widescreen</PresentationFormat>
  <Paragraphs>19</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ＭＳ Ｐゴシック</vt:lpstr>
      <vt:lpstr>Aptos</vt:lpstr>
      <vt:lpstr>Arial</vt:lpstr>
      <vt:lpstr>Calibri</vt:lpstr>
      <vt:lpstr>Calibri Light</vt:lpstr>
      <vt:lpstr>Times New Roman</vt:lpstr>
      <vt:lpstr>Wingdings</vt:lpstr>
      <vt:lpstr>Office Theme</vt:lpstr>
      <vt:lpstr>Orbit</vt:lpstr>
      <vt:lpstr>EXODUS 17:8-16</vt:lpstr>
      <vt:lpstr>EXODUS 17:8-16</vt:lpstr>
      <vt:lpstr>1. VICTORY DEMANDS WE KNOW OUR ENEMY </vt:lpstr>
      <vt:lpstr>2. VICTORY DEMANDS WE KNOW OUR WEAPONS</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17:1-13</dc:title>
  <dc:creator>Scott Wooddell</dc:creator>
  <cp:lastModifiedBy>Rick Griffith</cp:lastModifiedBy>
  <cp:revision>7</cp:revision>
  <dcterms:created xsi:type="dcterms:W3CDTF">2020-10-28T00:36:12Z</dcterms:created>
  <dcterms:modified xsi:type="dcterms:W3CDTF">2025-06-26T00:54:01Z</dcterms:modified>
</cp:coreProperties>
</file>