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81" r:id="rId4"/>
    <p:sldId id="261" r:id="rId5"/>
    <p:sldId id="258" r:id="rId6"/>
    <p:sldId id="260" r:id="rId7"/>
    <p:sldId id="262" r:id="rId8"/>
    <p:sldId id="379" r:id="rId9"/>
    <p:sldId id="3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765A00"/>
    <a:srgbClr val="483700"/>
    <a:srgbClr val="2A2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4" d="100"/>
          <a:sy n="124" d="100"/>
        </p:scale>
        <p:origin x="3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DBA49-7CD9-5849-9914-604BF9A54DFA}" type="datetimeFigureOut">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AB29F-B516-344E-B093-BA0C064A2045}" type="slidenum">
              <a:t>‹#›</a:t>
            </a:fld>
            <a:endParaRPr lang="en-US"/>
          </a:p>
        </p:txBody>
      </p:sp>
    </p:spTree>
    <p:extLst>
      <p:ext uri="{BB962C8B-B14F-4D97-AF65-F5344CB8AC3E}">
        <p14:creationId xmlns:p14="http://schemas.microsoft.com/office/powerpoint/2010/main" val="182858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8C83-E36C-4D0A-806F-E31A8775C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55D96-C92E-4778-ABBC-40D83B72D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5146B-D364-4647-B7BD-13633C71DACA}"/>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9BB6D25D-C040-4711-8D57-1FDF3FEA8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DAE16-71D1-42DF-AD57-BC80BE6A522A}"/>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379227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E86D-F6A8-4272-A50E-DE2E39AD43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D9AB1-129C-4E09-BC30-93414AA573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21810-A730-43AE-90AF-6E2D7990F58E}"/>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56E07BBF-7782-4257-88BE-80DF0739D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9020E-A4C4-46B7-84AB-99520D50C240}"/>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299585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EB92-86FA-47D7-9CA4-D8303F7F9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6888A-5FC2-4EE5-BB46-55BD6A47E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AE35A-296C-4102-8140-6D272F586A66}"/>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28EE442D-EF64-4E92-9E95-4563CAF96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0BB9B-FD7C-4421-A74E-2C615106B18F}"/>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2568056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606986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737980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856679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338414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5664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356767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417741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662577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452D-69AC-4BB2-8F7F-D3356D167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DF4AD-4667-4380-A7E0-62E146D9B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544FC-7F72-40CA-B5F1-4F82FCAFCA39}"/>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D1656E44-0A7A-47F1-9F91-0CF051353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5337B-2688-4C91-A029-CF940941AE96}"/>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902365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52300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7940064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545005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9C86-E9E2-4958-BEBD-1DCD8C6F5D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4B35D-8C84-4D10-9956-2CA28D324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E25B9-35A9-41F4-ABE6-9F020B280CB5}"/>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3E2A5609-5F49-4123-B219-56CBCB303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0C6DF-A1A3-4750-A198-F9D9F4699424}"/>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34511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B8D5-C265-43E1-8E6C-1E3A52092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8D45C-B484-402E-903D-8A21760B2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D6408-9E13-4D3D-A4A0-27B0E7280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4AEA2-02CC-4082-9CBF-A73363BF6667}"/>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6" name="Footer Placeholder 5">
            <a:extLst>
              <a:ext uri="{FF2B5EF4-FFF2-40B4-BE49-F238E27FC236}">
                <a16:creationId xmlns:a16="http://schemas.microsoft.com/office/drawing/2014/main" id="{2573691A-0A7A-4789-A530-E1521A73B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4BCBF-A6B8-40D7-95C8-430BC77B4F78}"/>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25447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7DC2-3AB8-4136-9F49-F000D2694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4BFDB-6CD1-4884-B6BF-48F36AF72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13EC1-6656-426F-B5CC-E43E031A4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CF8005-04A9-4CD2-9EE8-403C18968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59135-6BC8-4E76-A560-3EA619AD8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DF98F-EFDB-48BD-B2FF-91E516676BF3}"/>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8" name="Footer Placeholder 7">
            <a:extLst>
              <a:ext uri="{FF2B5EF4-FFF2-40B4-BE49-F238E27FC236}">
                <a16:creationId xmlns:a16="http://schemas.microsoft.com/office/drawing/2014/main" id="{E0AC0C48-BF64-47EA-9BD0-78F270980C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0E379E-68D3-42EC-A397-91039E700D48}"/>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7303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B672-3B91-4A5D-91E5-54F8CB24F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4CC79-6CDE-4FC0-9C9E-0986E46C4F81}"/>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4" name="Footer Placeholder 3">
            <a:extLst>
              <a:ext uri="{FF2B5EF4-FFF2-40B4-BE49-F238E27FC236}">
                <a16:creationId xmlns:a16="http://schemas.microsoft.com/office/drawing/2014/main" id="{B279AC69-7164-44EF-ABA0-96BC0306D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C407F-4E33-46D2-A01A-13B1E7188D18}"/>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66063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089D3-9FF9-4E2E-93C6-9D96A92F1013}"/>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3" name="Footer Placeholder 2">
            <a:extLst>
              <a:ext uri="{FF2B5EF4-FFF2-40B4-BE49-F238E27FC236}">
                <a16:creationId xmlns:a16="http://schemas.microsoft.com/office/drawing/2014/main" id="{F8A61B7C-DD14-47B5-9D12-FD6942B139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FBFB3-658A-4E95-A476-A056AE4215CF}"/>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413167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2611-BA04-438E-9F7C-459B7AD75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7C1D0F-E490-4A84-B9B9-38AACDA55D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05C1EF-AA8F-4AE0-AB93-00FFC3461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367A0-7906-48F4-82A5-EEE4B92FFDFF}"/>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6" name="Footer Placeholder 5">
            <a:extLst>
              <a:ext uri="{FF2B5EF4-FFF2-40B4-BE49-F238E27FC236}">
                <a16:creationId xmlns:a16="http://schemas.microsoft.com/office/drawing/2014/main" id="{5ADB7E8D-8A39-43CE-B3D5-F28CBB6EC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AB1FF-29AB-43FE-B964-E3746F7DED87}"/>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65334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0F1E-CAB6-4BAB-B806-7304003A8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AFB1-A2C5-4729-8479-6AE5420CC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F3175B-0A85-40D0-80F0-FF15B1703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E5962-BE6F-4AC7-AB49-F2346F494B44}"/>
              </a:ext>
            </a:extLst>
          </p:cNvPr>
          <p:cNvSpPr>
            <a:spLocks noGrp="1"/>
          </p:cNvSpPr>
          <p:nvPr>
            <p:ph type="dt" sz="half" idx="10"/>
          </p:nvPr>
        </p:nvSpPr>
        <p:spPr/>
        <p:txBody>
          <a:bodyPr/>
          <a:lstStyle/>
          <a:p>
            <a:fld id="{CAC1ADE4-9612-49C4-89F1-55303EA8642A}" type="datetimeFigureOut">
              <a:rPr lang="en-US" smtClean="0"/>
              <a:t>6/25/25</a:t>
            </a:fld>
            <a:endParaRPr lang="en-US"/>
          </a:p>
        </p:txBody>
      </p:sp>
      <p:sp>
        <p:nvSpPr>
          <p:cNvPr id="6" name="Footer Placeholder 5">
            <a:extLst>
              <a:ext uri="{FF2B5EF4-FFF2-40B4-BE49-F238E27FC236}">
                <a16:creationId xmlns:a16="http://schemas.microsoft.com/office/drawing/2014/main" id="{9CC62ECA-A60C-4045-A2DB-85AF9BD92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FF4DD-71BF-4829-83CF-7C98996D429E}"/>
              </a:ext>
            </a:extLst>
          </p:cNvPr>
          <p:cNvSpPr>
            <a:spLocks noGrp="1"/>
          </p:cNvSpPr>
          <p:nvPr>
            <p:ph type="sldNum" sz="quarter" idx="12"/>
          </p:nvPr>
        </p:nvSpPr>
        <p:spPr/>
        <p:txBody>
          <a:bodyPr/>
          <a:lstStyle/>
          <a:p>
            <a:fld id="{20094578-C7A7-4A4D-A0B9-497E4F16CE26}" type="slidenum">
              <a:rPr lang="en-US" smtClean="0"/>
              <a:t>‹#›</a:t>
            </a:fld>
            <a:endParaRPr lang="en-US"/>
          </a:p>
        </p:txBody>
      </p:sp>
    </p:spTree>
    <p:extLst>
      <p:ext uri="{BB962C8B-B14F-4D97-AF65-F5344CB8AC3E}">
        <p14:creationId xmlns:p14="http://schemas.microsoft.com/office/powerpoint/2010/main" val="181618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2CF56-B5C8-42B3-9B56-79B3061C8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8FF437-CCA9-42B7-A454-E5D99F816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B28D3-B7AC-43EA-A6FF-652447EA4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1ADE4-9612-49C4-89F1-55303EA8642A}" type="datetimeFigureOut">
              <a:rPr lang="en-US" smtClean="0"/>
              <a:t>6/25/25</a:t>
            </a:fld>
            <a:endParaRPr lang="en-US"/>
          </a:p>
        </p:txBody>
      </p:sp>
      <p:sp>
        <p:nvSpPr>
          <p:cNvPr id="5" name="Footer Placeholder 4">
            <a:extLst>
              <a:ext uri="{FF2B5EF4-FFF2-40B4-BE49-F238E27FC236}">
                <a16:creationId xmlns:a16="http://schemas.microsoft.com/office/drawing/2014/main" id="{7F21F844-EDD1-49BF-8A31-EE2CD873F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84A0C-97A6-4E5E-8E57-F3B0BD7B6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94578-C7A7-4A4D-A0B9-497E4F16CE26}" type="slidenum">
              <a:rPr lang="en-US" smtClean="0"/>
              <a:t>‹#›</a:t>
            </a:fld>
            <a:endParaRPr lang="en-US"/>
          </a:p>
        </p:txBody>
      </p:sp>
    </p:spTree>
    <p:extLst>
      <p:ext uri="{BB962C8B-B14F-4D97-AF65-F5344CB8AC3E}">
        <p14:creationId xmlns:p14="http://schemas.microsoft.com/office/powerpoint/2010/main" val="336397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623797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MUTCD_M4-9bL.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MUTCD_M4-9bL.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eakpx.com/11793/curve-road-sign"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marciglass.com/2015/12/27/the-beginning-of-the-good-news"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4"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8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DFD86C7E-D89F-451C-9C5C-6F6FC9A594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5" r="1299"/>
          <a:stretch/>
        </p:blipFill>
        <p:spPr>
          <a:xfrm>
            <a:off x="4747307" y="622791"/>
            <a:ext cx="6702822" cy="5540004"/>
          </a:xfrm>
          <a:prstGeom prst="rect">
            <a:avLst/>
          </a:prstGeom>
        </p:spPr>
      </p:pic>
      <p:grpSp>
        <p:nvGrpSpPr>
          <p:cNvPr id="19" name="Group 18">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 name="Freeform: Shape 19">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8B95E82-FC8B-42F4-91AF-9658237DCEAE}"/>
              </a:ext>
            </a:extLst>
          </p:cNvPr>
          <p:cNvSpPr>
            <a:spLocks noGrp="1"/>
          </p:cNvSpPr>
          <p:nvPr>
            <p:ph type="ctrTitle"/>
          </p:nvPr>
        </p:nvSpPr>
        <p:spPr>
          <a:xfrm>
            <a:off x="1012644" y="688444"/>
            <a:ext cx="3573794" cy="2246778"/>
          </a:xfrm>
        </p:spPr>
        <p:txBody>
          <a:bodyPr anchor="b">
            <a:normAutofit/>
          </a:bodyPr>
          <a:lstStyle/>
          <a:p>
            <a:r>
              <a:rPr lang="en-US" b="1" dirty="0">
                <a:latin typeface="Times New Roman" panose="02020603050405020304" pitchFamily="18" charset="0"/>
                <a:cs typeface="Times New Roman" panose="02020603050405020304" pitchFamily="18" charset="0"/>
              </a:rPr>
              <a:t>EXODUS 13:17-22</a:t>
            </a:r>
          </a:p>
        </p:txBody>
      </p:sp>
      <p:sp>
        <p:nvSpPr>
          <p:cNvPr id="3" name="Subtitle 2">
            <a:extLst>
              <a:ext uri="{FF2B5EF4-FFF2-40B4-BE49-F238E27FC236}">
                <a16:creationId xmlns:a16="http://schemas.microsoft.com/office/drawing/2014/main" id="{70A29EB5-CCFE-4371-BEBF-26FE4BBC79A7}"/>
              </a:ext>
            </a:extLst>
          </p:cNvPr>
          <p:cNvSpPr>
            <a:spLocks noGrp="1"/>
          </p:cNvSpPr>
          <p:nvPr>
            <p:ph type="subTitle" idx="1"/>
          </p:nvPr>
        </p:nvSpPr>
        <p:spPr>
          <a:xfrm>
            <a:off x="649754" y="3733831"/>
            <a:ext cx="4097553" cy="2374078"/>
          </a:xfrm>
        </p:spPr>
        <p:txBody>
          <a:bodyPr anchor="t">
            <a:noAutofit/>
          </a:bodyPr>
          <a:lstStyle/>
          <a:p>
            <a:r>
              <a:rPr lang="en-US" sz="4000" b="1" dirty="0">
                <a:latin typeface="Times New Roman" panose="02020603050405020304" pitchFamily="18" charset="0"/>
                <a:cs typeface="Times New Roman" panose="02020603050405020304" pitchFamily="18" charset="0"/>
              </a:rPr>
              <a:t>Coping with Life's Unexpected</a:t>
            </a:r>
          </a:p>
        </p:txBody>
      </p:sp>
      <p:sp>
        <p:nvSpPr>
          <p:cNvPr id="6" name="Rectangle 5">
            <a:extLst>
              <a:ext uri="{FF2B5EF4-FFF2-40B4-BE49-F238E27FC236}">
                <a16:creationId xmlns:a16="http://schemas.microsoft.com/office/drawing/2014/main" id="{B4568B4B-BCA1-D8B0-E24B-C81D16ED0B3F}"/>
              </a:ext>
            </a:extLst>
          </p:cNvPr>
          <p:cNvSpPr>
            <a:spLocks noChangeArrowheads="1"/>
          </p:cNvSpPr>
          <p:nvPr/>
        </p:nvSpPr>
        <p:spPr bwMode="auto">
          <a:xfrm>
            <a:off x="0" y="6246688"/>
            <a:ext cx="12192000" cy="611312"/>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r>
              <a:rPr lang="en-US" sz="1200" b="1" kern="0" dirty="0">
                <a:solidFill>
                  <a:srgbClr val="FFFFFF"/>
                </a:solidFill>
                <a:effectLst>
                  <a:outerShdw blurRad="38100" dist="38100" dir="2700000" algn="tl">
                    <a:srgbClr val="000000"/>
                  </a:outerShdw>
                </a:effectLst>
                <a:latin typeface="Arial"/>
                <a:ea typeface="ＭＳ Ｐゴシック" charset="0"/>
                <a:cs typeface="Arial"/>
              </a:rPr>
              <a:t> • </a:t>
            </a: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06907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2A4A0A-AB58-39DC-68E2-F20101D4C034}"/>
            </a:ext>
          </a:extLst>
        </p:cNvPr>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70FF65F1-5BB4-9AE2-03F9-94FADAA4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F5DF49A-AFFA-5127-1B5D-91366E755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4" name="Color">
              <a:extLst>
                <a:ext uri="{FF2B5EF4-FFF2-40B4-BE49-F238E27FC236}">
                  <a16:creationId xmlns:a16="http://schemas.microsoft.com/office/drawing/2014/main" id="{204BBC32-453E-7DEB-1369-ECDDCDFF2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61ABEA68-F1F9-25A5-BA61-8714888A0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Color">
            <a:extLst>
              <a:ext uri="{FF2B5EF4-FFF2-40B4-BE49-F238E27FC236}">
                <a16:creationId xmlns:a16="http://schemas.microsoft.com/office/drawing/2014/main" id="{17303EC7-7001-B453-61E5-27AE05729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8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05DA9E8D-FD7A-0119-D5A7-DE6581350C2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5" r="1299"/>
          <a:stretch/>
        </p:blipFill>
        <p:spPr>
          <a:xfrm>
            <a:off x="4747307" y="622791"/>
            <a:ext cx="6702822" cy="5540004"/>
          </a:xfrm>
          <a:prstGeom prst="rect">
            <a:avLst/>
          </a:prstGeom>
        </p:spPr>
      </p:pic>
      <p:grpSp>
        <p:nvGrpSpPr>
          <p:cNvPr id="19" name="Group 18">
            <a:extLst>
              <a:ext uri="{FF2B5EF4-FFF2-40B4-BE49-F238E27FC236}">
                <a16:creationId xmlns:a16="http://schemas.microsoft.com/office/drawing/2014/main" id="{C9381994-942F-513E-56D6-9DB4682EF1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 name="Freeform: Shape 19">
              <a:extLst>
                <a:ext uri="{FF2B5EF4-FFF2-40B4-BE49-F238E27FC236}">
                  <a16:creationId xmlns:a16="http://schemas.microsoft.com/office/drawing/2014/main" id="{B6AF3854-7A0B-5AA3-4A4D-A6C663D80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36FDF09-E80E-23B0-2C35-5CD318921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7AC08E7-E40B-79CE-2FED-328C6DEF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0394109-1BC0-9179-56F9-91B9122907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775988C-EF43-F3C7-26AB-7EC03F9A6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E71E06FB-8AFD-35E6-F2B5-71C10D03E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4D5E75-74C5-DFBF-F708-664A235C3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B9B522B-B41B-10B3-C1A8-E2ECADE0DA8A}"/>
              </a:ext>
            </a:extLst>
          </p:cNvPr>
          <p:cNvSpPr>
            <a:spLocks noGrp="1"/>
          </p:cNvSpPr>
          <p:nvPr>
            <p:ph type="ctrTitle"/>
          </p:nvPr>
        </p:nvSpPr>
        <p:spPr>
          <a:xfrm>
            <a:off x="1012644" y="688444"/>
            <a:ext cx="3573794" cy="2246778"/>
          </a:xfrm>
        </p:spPr>
        <p:txBody>
          <a:bodyPr anchor="b">
            <a:normAutofit/>
          </a:bodyPr>
          <a:lstStyle/>
          <a:p>
            <a:r>
              <a:rPr lang="en-US" b="1" dirty="0">
                <a:latin typeface="Times New Roman" panose="02020603050405020304" pitchFamily="18" charset="0"/>
                <a:cs typeface="Times New Roman" panose="02020603050405020304" pitchFamily="18" charset="0"/>
              </a:rPr>
              <a:t>EXODUS 13:17-22</a:t>
            </a:r>
          </a:p>
        </p:txBody>
      </p:sp>
      <p:sp>
        <p:nvSpPr>
          <p:cNvPr id="3" name="Subtitle 2">
            <a:extLst>
              <a:ext uri="{FF2B5EF4-FFF2-40B4-BE49-F238E27FC236}">
                <a16:creationId xmlns:a16="http://schemas.microsoft.com/office/drawing/2014/main" id="{A13D49F9-EC82-AF91-A092-54F58E8BEBE1}"/>
              </a:ext>
            </a:extLst>
          </p:cNvPr>
          <p:cNvSpPr>
            <a:spLocks noGrp="1"/>
          </p:cNvSpPr>
          <p:nvPr>
            <p:ph type="subTitle" idx="1"/>
          </p:nvPr>
        </p:nvSpPr>
        <p:spPr>
          <a:xfrm>
            <a:off x="649754" y="3733831"/>
            <a:ext cx="4097553" cy="2374078"/>
          </a:xfrm>
        </p:spPr>
        <p:txBody>
          <a:bodyPr anchor="t">
            <a:noAutofit/>
          </a:bodyPr>
          <a:lstStyle/>
          <a:p>
            <a:r>
              <a:rPr lang="en-US" sz="3200" b="1" dirty="0">
                <a:latin typeface="Times New Roman" panose="02020603050405020304" pitchFamily="18" charset="0"/>
                <a:cs typeface="Times New Roman" panose="02020603050405020304" pitchFamily="18" charset="0"/>
              </a:rPr>
              <a:t>How do we cope with the unexpected twists and turns in life?</a:t>
            </a:r>
          </a:p>
        </p:txBody>
      </p:sp>
    </p:spTree>
    <p:extLst>
      <p:ext uri="{BB962C8B-B14F-4D97-AF65-F5344CB8AC3E}">
        <p14:creationId xmlns:p14="http://schemas.microsoft.com/office/powerpoint/2010/main" val="2902892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gn on the side of a road&#10;&#10;Description automatically generated">
            <a:extLst>
              <a:ext uri="{FF2B5EF4-FFF2-40B4-BE49-F238E27FC236}">
                <a16:creationId xmlns:a16="http://schemas.microsoft.com/office/drawing/2014/main" id="{804E7049-EC58-4EA2-BCE3-1F72716618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529" b="9516"/>
          <a:stretch/>
        </p:blipFill>
        <p:spPr>
          <a:xfrm>
            <a:off x="20" y="10"/>
            <a:ext cx="12191979" cy="6857990"/>
          </a:xfrm>
          <a:prstGeom prst="rect">
            <a:avLst/>
          </a:prstGeom>
        </p:spPr>
      </p:pic>
      <p:sp>
        <p:nvSpPr>
          <p:cNvPr id="29" name="Rectangle 28">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89A44E-94FC-43B9-966D-1B1F6EFDFA38}"/>
              </a:ext>
            </a:extLst>
          </p:cNvPr>
          <p:cNvSpPr>
            <a:spLocks noGrp="1"/>
          </p:cNvSpPr>
          <p:nvPr>
            <p:ph type="title"/>
          </p:nvPr>
        </p:nvSpPr>
        <p:spPr>
          <a:xfrm>
            <a:off x="-2" y="-62836"/>
            <a:ext cx="6753727" cy="2639085"/>
          </a:xfrm>
          <a:noFill/>
        </p:spPr>
        <p:txBody>
          <a:bodyPr vert="horz" lIns="91440" tIns="45720" rIns="91440" bIns="45720" rtlCol="0" anchor="ctr">
            <a:normAutofit/>
          </a:bodyPr>
          <a:lstStyle/>
          <a:p>
            <a:pPr algn="ctr"/>
            <a:r>
              <a:rPr lang="en-US" b="1" dirty="0">
                <a:solidFill>
                  <a:schemeClr val="bg1"/>
                </a:solidFill>
                <a:latin typeface="Times New Roman" panose="02020603050405020304" pitchFamily="18" charset="0"/>
                <a:cs typeface="Times New Roman" panose="02020603050405020304" pitchFamily="18" charset="0"/>
              </a:rPr>
              <a:t>1. THE LORD SOMETIMES LEADS US ON A ZIG-ZAG PATH.</a:t>
            </a:r>
          </a:p>
        </p:txBody>
      </p:sp>
      <p:sp>
        <p:nvSpPr>
          <p:cNvPr id="31" name="Rectangle 30">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57D498A-C1AB-4786-8116-544A828B5BEC}"/>
              </a:ext>
            </a:extLst>
          </p:cNvPr>
          <p:cNvSpPr txBox="1"/>
          <p:nvPr/>
        </p:nvSpPr>
        <p:spPr>
          <a:xfrm>
            <a:off x="474206" y="4218905"/>
            <a:ext cx="11231455" cy="2639085"/>
          </a:xfrm>
          <a:prstGeom prst="rect">
            <a:avLst/>
          </a:prstGeom>
          <a:solidFill>
            <a:schemeClr val="bg1"/>
          </a:solidFill>
        </p:spPr>
        <p:txBody>
          <a:bodyPr vert="horz" lIns="91440" tIns="45720" rIns="91440" bIns="45720" rtlCol="0" anchor="ctr">
            <a:noAutofit/>
          </a:bodyPr>
          <a:lstStyle/>
          <a:p>
            <a:pPr algn="ctr">
              <a:lnSpc>
                <a:spcPct val="90000"/>
              </a:lnSpc>
              <a:spcAft>
                <a:spcPts val="600"/>
              </a:spcAft>
            </a:pPr>
            <a:r>
              <a:rPr lang="en-US" sz="3600" b="1" dirty="0">
                <a:latin typeface="Times New Roman" panose="02020603050405020304" pitchFamily="18" charset="0"/>
                <a:cs typeface="Times New Roman" panose="02020603050405020304" pitchFamily="18" charset="0"/>
              </a:rPr>
              <a:t>“When Pharaoh let the people go, God did not lead them on the road through the Philistine country, though that was shorter…So God led the people around by the desert road toward the Red Sea.” (Exodus 13:17a &amp; 18)</a:t>
            </a:r>
          </a:p>
        </p:txBody>
      </p:sp>
    </p:spTree>
    <p:extLst>
      <p:ext uri="{BB962C8B-B14F-4D97-AF65-F5344CB8AC3E}">
        <p14:creationId xmlns:p14="http://schemas.microsoft.com/office/powerpoint/2010/main" val="18486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755AEB-DAE7-467A-9587-4E950FF4F73A}"/>
              </a:ext>
            </a:extLst>
          </p:cNvPr>
          <p:cNvSpPr>
            <a:spLocks noGrp="1"/>
          </p:cNvSpPr>
          <p:nvPr>
            <p:ph type="title"/>
          </p:nvPr>
        </p:nvSpPr>
        <p:spPr>
          <a:xfrm>
            <a:off x="5303519" y="0"/>
            <a:ext cx="6888459" cy="2468880"/>
          </a:xfrm>
          <a:solidFill>
            <a:srgbClr val="000066"/>
          </a:solidFill>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2. THE LORD LEADS US ON A ZIG-ZAG PATH TO STRENGTHEN OUR FAITH</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Users\scott.EASTRIDGE\AppData\Local\Microsoft\Windows\Temporary Internet Files\Content.IE5\2GGIU0U4\MP900448555[2].jpg">
            <a:extLst>
              <a:ext uri="{FF2B5EF4-FFF2-40B4-BE49-F238E27FC236}">
                <a16:creationId xmlns:a16="http://schemas.microsoft.com/office/drawing/2014/main" id="{A979E8F0-9AF0-489D-8ABC-05A2CA28CD3E}"/>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3406" b="1940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984BCC-5D80-4676-A32F-4AB92EBF05F1}"/>
              </a:ext>
            </a:extLst>
          </p:cNvPr>
          <p:cNvSpPr txBox="1"/>
          <p:nvPr/>
        </p:nvSpPr>
        <p:spPr>
          <a:xfrm>
            <a:off x="5303519" y="2813790"/>
            <a:ext cx="6888459" cy="2032530"/>
          </a:xfrm>
          <a:prstGeom prst="rect">
            <a:avLst/>
          </a:prstGeom>
          <a:solidFill>
            <a:schemeClr val="accent1">
              <a:lumMod val="75000"/>
            </a:schemeClr>
          </a:solidFill>
        </p:spPr>
        <p:txBody>
          <a:bodyPr vert="horz" lIns="91440" tIns="45720" rIns="91440" bIns="45720" rtlCol="0" anchor="ctr">
            <a:normAutofit/>
          </a:bodyPr>
          <a:lstStyle/>
          <a:p>
            <a:pPr algn="ctr">
              <a:lnSpc>
                <a:spcPct val="90000"/>
              </a:lnSpc>
              <a:spcAft>
                <a:spcPts val="600"/>
              </a:spcAft>
            </a:pPr>
            <a:r>
              <a:rPr lang="en-US" sz="3200" b="1" dirty="0">
                <a:solidFill>
                  <a:schemeClr val="bg1"/>
                </a:solidFill>
                <a:latin typeface="Times New Roman" panose="02020603050405020304" pitchFamily="18" charset="0"/>
                <a:cs typeface="Times New Roman" panose="02020603050405020304" pitchFamily="18" charset="0"/>
              </a:rPr>
              <a:t>“…for God said, “If they face war, they might change their minds and return to Egypt.” (Exodus 13:17b)</a:t>
            </a:r>
          </a:p>
        </p:txBody>
      </p:sp>
      <p:sp>
        <p:nvSpPr>
          <p:cNvPr id="6" name="TextBox 5">
            <a:extLst>
              <a:ext uri="{FF2B5EF4-FFF2-40B4-BE49-F238E27FC236}">
                <a16:creationId xmlns:a16="http://schemas.microsoft.com/office/drawing/2014/main" id="{A6825A72-44C1-44FB-9366-59037EAB01C0}"/>
              </a:ext>
            </a:extLst>
          </p:cNvPr>
          <p:cNvSpPr txBox="1"/>
          <p:nvPr/>
        </p:nvSpPr>
        <p:spPr>
          <a:xfrm>
            <a:off x="2903220" y="5267265"/>
            <a:ext cx="9288781" cy="1569660"/>
          </a:xfrm>
          <a:prstGeom prst="rect">
            <a:avLst/>
          </a:prstGeom>
          <a:solidFill>
            <a:schemeClr val="accent1">
              <a:lumMod val="75000"/>
            </a:schemeClr>
          </a:solidFill>
        </p:spPr>
        <p:txBody>
          <a:bodyPr wrap="square" rtlCol="0">
            <a:spAutoFit/>
          </a:bodyPr>
          <a:lstStyle/>
          <a:p>
            <a:pPr marL="342900" indent="-342900">
              <a:buAutoNum type="arabicPeriod"/>
            </a:pPr>
            <a:r>
              <a:rPr lang="en-US" sz="3200" b="1" dirty="0">
                <a:solidFill>
                  <a:schemeClr val="bg1"/>
                </a:solidFill>
                <a:latin typeface="Times New Roman" panose="02020603050405020304" pitchFamily="18" charset="0"/>
                <a:cs typeface="Times New Roman" panose="02020603050405020304" pitchFamily="18" charset="0"/>
              </a:rPr>
              <a:t>The Lord teaches us to trust Him.</a:t>
            </a:r>
          </a:p>
          <a:p>
            <a:pPr marL="342900" indent="-342900">
              <a:buAutoNum type="arabicPeriod"/>
            </a:pPr>
            <a:r>
              <a:rPr lang="en-US" sz="3200" b="1" dirty="0">
                <a:solidFill>
                  <a:schemeClr val="bg1"/>
                </a:solidFill>
                <a:latin typeface="Times New Roman" panose="02020603050405020304" pitchFamily="18" charset="0"/>
                <a:cs typeface="Times New Roman" panose="02020603050405020304" pitchFamily="18" charset="0"/>
              </a:rPr>
              <a:t>The Lord teaches us we are no longer in bondage.</a:t>
            </a:r>
          </a:p>
          <a:p>
            <a:pPr marL="342900" indent="-342900">
              <a:buAutoNum type="arabicPeriod"/>
            </a:pPr>
            <a:r>
              <a:rPr lang="en-US" sz="3200" b="1" dirty="0">
                <a:solidFill>
                  <a:schemeClr val="bg1"/>
                </a:solidFill>
                <a:latin typeface="Times New Roman" panose="02020603050405020304" pitchFamily="18" charset="0"/>
                <a:cs typeface="Times New Roman" panose="02020603050405020304" pitchFamily="18" charset="0"/>
              </a:rPr>
              <a:t>The Lord teaches us spiritual warfare.</a:t>
            </a:r>
          </a:p>
        </p:txBody>
      </p:sp>
    </p:spTree>
    <p:extLst>
      <p:ext uri="{BB962C8B-B14F-4D97-AF65-F5344CB8AC3E}">
        <p14:creationId xmlns:p14="http://schemas.microsoft.com/office/powerpoint/2010/main" val="12999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posing for the camera&#10;&#10;Description automatically generated">
            <a:extLst>
              <a:ext uri="{FF2B5EF4-FFF2-40B4-BE49-F238E27FC236}">
                <a16:creationId xmlns:a16="http://schemas.microsoft.com/office/drawing/2014/main" id="{95CC9B56-CABC-4D31-BA1A-D62F44FD3DA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9" t="9091" r="8662"/>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881624-7E73-476E-8D3F-88070F1136AF}"/>
              </a:ext>
            </a:extLst>
          </p:cNvPr>
          <p:cNvSpPr>
            <a:spLocks noGrp="1"/>
          </p:cNvSpPr>
          <p:nvPr>
            <p:ph type="title"/>
          </p:nvPr>
        </p:nvSpPr>
        <p:spPr>
          <a:xfrm>
            <a:off x="924171" y="3795279"/>
            <a:ext cx="10343658" cy="1533170"/>
          </a:xfrm>
        </p:spPr>
        <p:txBody>
          <a:bodyPr vert="horz" lIns="91440" tIns="45720" rIns="91440" bIns="45720" rtlCol="0" anchor="b">
            <a:normAutofit/>
          </a:bodyPr>
          <a:lstStyle/>
          <a:p>
            <a:r>
              <a:rPr lang="en-US" sz="4000" b="1" dirty="0">
                <a:latin typeface="Times New Roman" panose="02020603050405020304" pitchFamily="18" charset="0"/>
                <a:cs typeface="Times New Roman" panose="02020603050405020304" pitchFamily="18" charset="0"/>
              </a:rPr>
              <a:t>3. THE LORD ENCOURAGES US AS WE FOLLOW HIM ON THE ZIG-ZAG PATH.</a:t>
            </a:r>
          </a:p>
        </p:txBody>
      </p:sp>
      <p:sp>
        <p:nvSpPr>
          <p:cNvPr id="16" name="Rectangle: Rounded Corners 1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16D4489-7FF9-4254-A59E-9BD9D219730D}"/>
              </a:ext>
            </a:extLst>
          </p:cNvPr>
          <p:cNvSpPr>
            <a:spLocks noGrp="1"/>
          </p:cNvSpPr>
          <p:nvPr>
            <p:ph type="body" sz="half" idx="2"/>
          </p:nvPr>
        </p:nvSpPr>
        <p:spPr>
          <a:xfrm>
            <a:off x="20" y="5573441"/>
            <a:ext cx="12191980" cy="1233055"/>
          </a:xfrm>
          <a:solidFill>
            <a:schemeClr val="accent2"/>
          </a:solidFill>
        </p:spPr>
        <p:txBody>
          <a:bodyPr vert="horz" lIns="91440" tIns="45720" rIns="91440" bIns="45720" rtlCol="0" anchor="ctr">
            <a:noAutofit/>
          </a:bodyPr>
          <a:lstStyle/>
          <a:p>
            <a:pPr marL="457200" indent="-342900" algn="ctr">
              <a:lnSpc>
                <a:spcPct val="90000"/>
              </a:lnSpc>
              <a:spcAft>
                <a:spcPts val="600"/>
              </a:spcAft>
              <a:buFont typeface="Wingdings" panose="05000000000000000000" pitchFamily="2" charset="2"/>
              <a:buChar char="Ø"/>
            </a:pPr>
            <a:r>
              <a:rPr lang="en-US" sz="3200" b="1" dirty="0">
                <a:solidFill>
                  <a:srgbClr val="000000"/>
                </a:solidFill>
                <a:latin typeface="Times New Roman" panose="02020603050405020304" pitchFamily="18" charset="0"/>
                <a:cs typeface="Times New Roman" panose="02020603050405020304" pitchFamily="18" charset="0"/>
              </a:rPr>
              <a:t>God will send us reminders of His good intentions (Exodus 13:19).</a:t>
            </a:r>
          </a:p>
          <a:p>
            <a:pPr marL="457200" indent="-342900" algn="ctr">
              <a:lnSpc>
                <a:spcPct val="90000"/>
              </a:lnSpc>
              <a:spcAft>
                <a:spcPts val="600"/>
              </a:spcAft>
              <a:buFont typeface="Wingdings" panose="05000000000000000000" pitchFamily="2" charset="2"/>
              <a:buChar char="Ø"/>
            </a:pPr>
            <a:r>
              <a:rPr lang="en-US" sz="3200" b="1" dirty="0">
                <a:solidFill>
                  <a:srgbClr val="000000"/>
                </a:solidFill>
                <a:latin typeface="Times New Roman" panose="02020603050405020304" pitchFamily="18" charset="0"/>
                <a:cs typeface="Times New Roman" panose="02020603050405020304" pitchFamily="18" charset="0"/>
              </a:rPr>
              <a:t>God will reveal His guiding presence (Exodus 13:21).</a:t>
            </a:r>
          </a:p>
        </p:txBody>
      </p:sp>
    </p:spTree>
    <p:extLst>
      <p:ext uri="{BB962C8B-B14F-4D97-AF65-F5344CB8AC3E}">
        <p14:creationId xmlns:p14="http://schemas.microsoft.com/office/powerpoint/2010/main" val="440864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scott.EASTRIDGE\AppData\Local\Microsoft\Windows\Temporary Internet Files\Content.IE5\2GGIU0U4\worship_cross[1].jpg">
            <a:extLst>
              <a:ext uri="{FF2B5EF4-FFF2-40B4-BE49-F238E27FC236}">
                <a16:creationId xmlns:a16="http://schemas.microsoft.com/office/drawing/2014/main" id="{12C343AF-A3EF-40EA-858B-E4EA760A1EF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7599" r="2" b="2"/>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3" descr="C:\Users\scott.EASTRIDGE\AppData\Local\Microsoft\Windows\Temporary Internet Files\Content.IE5\ILMJRUM1\0705190044361retreat-0[1].jpg">
            <a:extLst>
              <a:ext uri="{FF2B5EF4-FFF2-40B4-BE49-F238E27FC236}">
                <a16:creationId xmlns:a16="http://schemas.microsoft.com/office/drawing/2014/main" id="{C989A844-292F-4FFA-A73B-8ADE13A43C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85" r="-1" b="46992"/>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4A3FC0-45FD-457F-A193-43341B45E9DF}"/>
              </a:ext>
            </a:extLst>
          </p:cNvPr>
          <p:cNvSpPr>
            <a:spLocks noGrp="1"/>
          </p:cNvSpPr>
          <p:nvPr>
            <p:ph type="title"/>
          </p:nvPr>
        </p:nvSpPr>
        <p:spPr>
          <a:xfrm>
            <a:off x="-8428" y="0"/>
            <a:ext cx="7387796" cy="2487166"/>
          </a:xfrm>
          <a:solidFill>
            <a:srgbClr val="765A00"/>
          </a:solidFill>
        </p:spPr>
        <p:txBody>
          <a:bodyPr vert="horz" lIns="91440" tIns="45720" rIns="91440" bIns="45720" rtlCol="0" anchor="ctr">
            <a:no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TAKE HOME TRUTH</a:t>
            </a:r>
            <a:endParaRPr lang="en-US" sz="6000" b="1" kern="12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44A5949-AAFD-42A5-8680-C5783B4FCEE8}"/>
              </a:ext>
            </a:extLst>
          </p:cNvPr>
          <p:cNvSpPr txBox="1"/>
          <p:nvPr/>
        </p:nvSpPr>
        <p:spPr>
          <a:xfrm>
            <a:off x="176464" y="3561347"/>
            <a:ext cx="6753726" cy="2487166"/>
          </a:xfrm>
          <a:prstGeom prst="rect">
            <a:avLst/>
          </a:prstGeom>
        </p:spPr>
        <p:txBody>
          <a:bodyPr vert="horz" lIns="91440" tIns="45720" rIns="91440" bIns="45720" rtlCol="0" anchor="ctr">
            <a:normAutofit/>
          </a:bodyPr>
          <a:lstStyle/>
          <a:p>
            <a:pPr marL="114300" algn="ctr">
              <a:lnSpc>
                <a:spcPct val="90000"/>
              </a:lnSpc>
              <a:spcAft>
                <a:spcPts val="600"/>
              </a:spcAft>
            </a:pPr>
            <a:r>
              <a:rPr lang="en-US" sz="4000" b="1" dirty="0">
                <a:solidFill>
                  <a:srgbClr val="000000"/>
                </a:solidFill>
                <a:latin typeface="Times New Roman" panose="02020603050405020304" pitchFamily="18" charset="0"/>
                <a:cs typeface="Times New Roman" panose="02020603050405020304" pitchFamily="18" charset="0"/>
              </a:rPr>
              <a:t>When life takes an unexpected turn, we trust in our all-knowing God.</a:t>
            </a:r>
          </a:p>
        </p:txBody>
      </p:sp>
    </p:spTree>
    <p:extLst>
      <p:ext uri="{BB962C8B-B14F-4D97-AF65-F5344CB8AC3E}">
        <p14:creationId xmlns:p14="http://schemas.microsoft.com/office/powerpoint/2010/main" val="10969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256</Words>
  <Application>Microsoft Macintosh PowerPoint</Application>
  <PresentationFormat>Widescreen</PresentationFormat>
  <Paragraphs>22</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ＭＳ Ｐゴシック</vt:lpstr>
      <vt:lpstr>Aptos</vt:lpstr>
      <vt:lpstr>Arial</vt:lpstr>
      <vt:lpstr>Calibri</vt:lpstr>
      <vt:lpstr>Calibri Light</vt:lpstr>
      <vt:lpstr>Times New Roman</vt:lpstr>
      <vt:lpstr>Wingdings</vt:lpstr>
      <vt:lpstr>Office Theme</vt:lpstr>
      <vt:lpstr>Orbit</vt:lpstr>
      <vt:lpstr>EXODUS 13:17-22</vt:lpstr>
      <vt:lpstr>EXODUS 13:17-22</vt:lpstr>
      <vt:lpstr>1. THE LORD SOMETIMES LEADS US ON A ZIG-ZAG PATH.</vt:lpstr>
      <vt:lpstr>2. THE LORD LEADS US ON A ZIG-ZAG PATH TO STRENGTHEN OUR FAITH</vt:lpstr>
      <vt:lpstr>3. THE LORD ENCOURAGES US AS WE FOLLOW HIM ON THE ZIG-ZAG PATH.</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13:17-22</dc:title>
  <dc:creator>Scott Wooddell</dc:creator>
  <cp:lastModifiedBy>Rick Griffith</cp:lastModifiedBy>
  <cp:revision>9</cp:revision>
  <dcterms:created xsi:type="dcterms:W3CDTF">2020-10-01T15:24:44Z</dcterms:created>
  <dcterms:modified xsi:type="dcterms:W3CDTF">2025-06-26T00:40:37Z</dcterms:modified>
</cp:coreProperties>
</file>