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theme/themeOverride3.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4.xml" ContentType="application/vnd.openxmlformats-officedocument.themeOverride+xml"/>
  <Override PartName="/ppt/notesSlides/notesSlide26.xml" ContentType="application/vnd.openxmlformats-officedocument.presentationml.notesSlide+xml"/>
  <Override PartName="/ppt/theme/themeOverride5.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6.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7.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88" r:id="rId4"/>
    <p:sldMasterId id="2147483690" r:id="rId5"/>
    <p:sldMasterId id="2147483702" r:id="rId6"/>
    <p:sldMasterId id="2147483714" r:id="rId7"/>
    <p:sldMasterId id="2147483726" r:id="rId8"/>
    <p:sldMasterId id="2147483739" r:id="rId9"/>
    <p:sldMasterId id="2147483751" r:id="rId10"/>
  </p:sldMasterIdLst>
  <p:notesMasterIdLst>
    <p:notesMasterId r:id="rId94"/>
  </p:notesMasterIdLst>
  <p:sldIdLst>
    <p:sldId id="256" r:id="rId11"/>
    <p:sldId id="257" r:id="rId12"/>
    <p:sldId id="340" r:id="rId13"/>
    <p:sldId id="258" r:id="rId14"/>
    <p:sldId id="259" r:id="rId15"/>
    <p:sldId id="261" r:id="rId16"/>
    <p:sldId id="260" r:id="rId17"/>
    <p:sldId id="322" r:id="rId18"/>
    <p:sldId id="263" r:id="rId19"/>
    <p:sldId id="264" r:id="rId20"/>
    <p:sldId id="265" r:id="rId21"/>
    <p:sldId id="266" r:id="rId22"/>
    <p:sldId id="267" r:id="rId23"/>
    <p:sldId id="268" r:id="rId24"/>
    <p:sldId id="269" r:id="rId25"/>
    <p:sldId id="271" r:id="rId26"/>
    <p:sldId id="272" r:id="rId27"/>
    <p:sldId id="273" r:id="rId28"/>
    <p:sldId id="274" r:id="rId29"/>
    <p:sldId id="275" r:id="rId30"/>
    <p:sldId id="323" r:id="rId31"/>
    <p:sldId id="329" r:id="rId32"/>
    <p:sldId id="327" r:id="rId33"/>
    <p:sldId id="282" r:id="rId34"/>
    <p:sldId id="276" r:id="rId35"/>
    <p:sldId id="279" r:id="rId36"/>
    <p:sldId id="280" r:id="rId37"/>
    <p:sldId id="281" r:id="rId38"/>
    <p:sldId id="328" r:id="rId39"/>
    <p:sldId id="325" r:id="rId40"/>
    <p:sldId id="284" r:id="rId41"/>
    <p:sldId id="283" r:id="rId42"/>
    <p:sldId id="326" r:id="rId43"/>
    <p:sldId id="285" r:id="rId44"/>
    <p:sldId id="286" r:id="rId45"/>
    <p:sldId id="344" r:id="rId46"/>
    <p:sldId id="288" r:id="rId47"/>
    <p:sldId id="289" r:id="rId48"/>
    <p:sldId id="343" r:id="rId49"/>
    <p:sldId id="291" r:id="rId50"/>
    <p:sldId id="292" r:id="rId51"/>
    <p:sldId id="331" r:id="rId52"/>
    <p:sldId id="332" r:id="rId53"/>
    <p:sldId id="333" r:id="rId54"/>
    <p:sldId id="293" r:id="rId55"/>
    <p:sldId id="341" r:id="rId56"/>
    <p:sldId id="294" r:id="rId57"/>
    <p:sldId id="290" r:id="rId58"/>
    <p:sldId id="295" r:id="rId59"/>
    <p:sldId id="296" r:id="rId60"/>
    <p:sldId id="342" r:id="rId61"/>
    <p:sldId id="297" r:id="rId62"/>
    <p:sldId id="346" r:id="rId63"/>
    <p:sldId id="298" r:id="rId64"/>
    <p:sldId id="299" r:id="rId65"/>
    <p:sldId id="348" r:id="rId66"/>
    <p:sldId id="300" r:id="rId67"/>
    <p:sldId id="301" r:id="rId68"/>
    <p:sldId id="302" r:id="rId69"/>
    <p:sldId id="303" r:id="rId70"/>
    <p:sldId id="304" r:id="rId71"/>
    <p:sldId id="347" r:id="rId72"/>
    <p:sldId id="305" r:id="rId73"/>
    <p:sldId id="306" r:id="rId74"/>
    <p:sldId id="307" r:id="rId75"/>
    <p:sldId id="308" r:id="rId76"/>
    <p:sldId id="309" r:id="rId77"/>
    <p:sldId id="310" r:id="rId78"/>
    <p:sldId id="311" r:id="rId79"/>
    <p:sldId id="312" r:id="rId80"/>
    <p:sldId id="313" r:id="rId81"/>
    <p:sldId id="335" r:id="rId82"/>
    <p:sldId id="336" r:id="rId83"/>
    <p:sldId id="334" r:id="rId84"/>
    <p:sldId id="337" r:id="rId85"/>
    <p:sldId id="339" r:id="rId86"/>
    <p:sldId id="338" r:id="rId87"/>
    <p:sldId id="314" r:id="rId88"/>
    <p:sldId id="345" r:id="rId89"/>
    <p:sldId id="318" r:id="rId90"/>
    <p:sldId id="319" r:id="rId91"/>
    <p:sldId id="320" r:id="rId92"/>
    <p:sldId id="321"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C9B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7" autoAdjust="0"/>
    <p:restoredTop sz="79726" autoAdjust="0"/>
  </p:normalViewPr>
  <p:slideViewPr>
    <p:cSldViewPr snapToGrid="0" snapToObjects="1">
      <p:cViewPr varScale="1">
        <p:scale>
          <a:sx n="91" d="100"/>
          <a:sy n="91" d="100"/>
        </p:scale>
        <p:origin x="-112" y="-608"/>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p:scale>
        <a:sx n="72" d="100"/>
        <a:sy n="72" d="100"/>
      </p:scale>
      <p:origin x="0" y="12144"/>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70" Type="http://schemas.openxmlformats.org/officeDocument/2006/relationships/slide" Target="slides/slide60.xml"/><Relationship Id="rId71" Type="http://schemas.openxmlformats.org/officeDocument/2006/relationships/slide" Target="slides/slide61.xml"/><Relationship Id="rId72" Type="http://schemas.openxmlformats.org/officeDocument/2006/relationships/slide" Target="slides/slide62.xml"/><Relationship Id="rId73" Type="http://schemas.openxmlformats.org/officeDocument/2006/relationships/slide" Target="slides/slide63.xml"/><Relationship Id="rId74" Type="http://schemas.openxmlformats.org/officeDocument/2006/relationships/slide" Target="slides/slide64.xml"/><Relationship Id="rId75" Type="http://schemas.openxmlformats.org/officeDocument/2006/relationships/slide" Target="slides/slide65.xml"/><Relationship Id="rId76" Type="http://schemas.openxmlformats.org/officeDocument/2006/relationships/slide" Target="slides/slide66.xml"/><Relationship Id="rId77" Type="http://schemas.openxmlformats.org/officeDocument/2006/relationships/slide" Target="slides/slide67.xml"/><Relationship Id="rId78" Type="http://schemas.openxmlformats.org/officeDocument/2006/relationships/slide" Target="slides/slide68.xml"/><Relationship Id="rId79" Type="http://schemas.openxmlformats.org/officeDocument/2006/relationships/slide" Target="slides/slide69.xml"/><Relationship Id="rId90" Type="http://schemas.openxmlformats.org/officeDocument/2006/relationships/slide" Target="slides/slide80.xml"/><Relationship Id="rId91" Type="http://schemas.openxmlformats.org/officeDocument/2006/relationships/slide" Target="slides/slide81.xml"/><Relationship Id="rId92" Type="http://schemas.openxmlformats.org/officeDocument/2006/relationships/slide" Target="slides/slide82.xml"/><Relationship Id="rId93" Type="http://schemas.openxmlformats.org/officeDocument/2006/relationships/slide" Target="slides/slide83.xml"/><Relationship Id="rId94" Type="http://schemas.openxmlformats.org/officeDocument/2006/relationships/notesMaster" Target="notesMasters/notesMaster1.xml"/><Relationship Id="rId95" Type="http://schemas.openxmlformats.org/officeDocument/2006/relationships/printerSettings" Target="printerSettings/printerSettings1.bin"/><Relationship Id="rId96" Type="http://schemas.openxmlformats.org/officeDocument/2006/relationships/presProps" Target="presProps.xml"/><Relationship Id="rId97" Type="http://schemas.openxmlformats.org/officeDocument/2006/relationships/viewProps" Target="viewProps.xml"/><Relationship Id="rId98" Type="http://schemas.openxmlformats.org/officeDocument/2006/relationships/theme" Target="theme/theme1.xml"/><Relationship Id="rId99" Type="http://schemas.openxmlformats.org/officeDocument/2006/relationships/tableStyles" Target="tableStyles.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60" Type="http://schemas.openxmlformats.org/officeDocument/2006/relationships/slide" Target="slides/slide50.xml"/><Relationship Id="rId61" Type="http://schemas.openxmlformats.org/officeDocument/2006/relationships/slide" Target="slides/slide51.xml"/><Relationship Id="rId62" Type="http://schemas.openxmlformats.org/officeDocument/2006/relationships/slide" Target="slides/slide52.xml"/><Relationship Id="rId63" Type="http://schemas.openxmlformats.org/officeDocument/2006/relationships/slide" Target="slides/slide53.xml"/><Relationship Id="rId64" Type="http://schemas.openxmlformats.org/officeDocument/2006/relationships/slide" Target="slides/slide54.xml"/><Relationship Id="rId65" Type="http://schemas.openxmlformats.org/officeDocument/2006/relationships/slide" Target="slides/slide55.xml"/><Relationship Id="rId66" Type="http://schemas.openxmlformats.org/officeDocument/2006/relationships/slide" Target="slides/slide56.xml"/><Relationship Id="rId67" Type="http://schemas.openxmlformats.org/officeDocument/2006/relationships/slide" Target="slides/slide57.xml"/><Relationship Id="rId68" Type="http://schemas.openxmlformats.org/officeDocument/2006/relationships/slide" Target="slides/slide58.xml"/><Relationship Id="rId69" Type="http://schemas.openxmlformats.org/officeDocument/2006/relationships/slide" Target="slides/slide59.xml"/><Relationship Id="rId80" Type="http://schemas.openxmlformats.org/officeDocument/2006/relationships/slide" Target="slides/slide70.xml"/><Relationship Id="rId81" Type="http://schemas.openxmlformats.org/officeDocument/2006/relationships/slide" Target="slides/slide71.xml"/><Relationship Id="rId82" Type="http://schemas.openxmlformats.org/officeDocument/2006/relationships/slide" Target="slides/slide72.xml"/><Relationship Id="rId83" Type="http://schemas.openxmlformats.org/officeDocument/2006/relationships/slide" Target="slides/slide73.xml"/><Relationship Id="rId84" Type="http://schemas.openxmlformats.org/officeDocument/2006/relationships/slide" Target="slides/slide74.xml"/><Relationship Id="rId85" Type="http://schemas.openxmlformats.org/officeDocument/2006/relationships/slide" Target="slides/slide75.xml"/><Relationship Id="rId86" Type="http://schemas.openxmlformats.org/officeDocument/2006/relationships/slide" Target="slides/slide76.xml"/><Relationship Id="rId87" Type="http://schemas.openxmlformats.org/officeDocument/2006/relationships/slide" Target="slides/slide77.xml"/><Relationship Id="rId88" Type="http://schemas.openxmlformats.org/officeDocument/2006/relationships/slide" Target="slides/slide78.xml"/><Relationship Id="rId89" Type="http://schemas.openxmlformats.org/officeDocument/2006/relationships/slide" Target="slides/slide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29/4/18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0DE667A-7EB0-EC48-8289-059E97F95C4C}" type="slidenum">
              <a:rPr lang="en-US" sz="1200"/>
              <a:pPr eaLnBrk="1" hangingPunct="1"/>
              <a:t>10</a:t>
            </a:fld>
            <a:endParaRPr 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19BDA2DB-3B07-FD46-9F9F-D199E073EAA6}" type="slidenum">
              <a:rPr lang="en-US" sz="1200"/>
              <a:pPr eaLnBrk="1" hangingPunct="1"/>
              <a:t>11</a:t>
            </a:fld>
            <a:endParaRPr lang="en-US"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EE17670F-8CD0-DA4D-BF0F-521B6607F8C6}" type="slidenum">
              <a:rPr lang="en-US" sz="1200"/>
              <a:pPr eaLnBrk="1" hangingPunct="1"/>
              <a:t>12</a:t>
            </a:fld>
            <a:endParaRPr lang="en-US" sz="120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F964FF3-8045-1946-BCAB-EE86919BEBBE}" type="slidenum">
              <a:rPr lang="en-US" sz="1200"/>
              <a:pPr eaLnBrk="1" hangingPunct="1"/>
              <a:t>13</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B5C0B21-BD5C-D249-9BD0-F9DEBCE65238}" type="slidenum">
              <a:rPr lang="en-US" sz="1200"/>
              <a:pPr eaLnBrk="1" hangingPunct="1"/>
              <a:t>14</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15</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4B770BF-54AF-3E41-954C-102848790DDF}" type="slidenum">
              <a:rPr lang="en-US" sz="1200"/>
              <a:pPr eaLnBrk="1" hangingPunct="1"/>
              <a:t>16</a:t>
            </a:fld>
            <a:endParaRPr lang="en-US" sz="120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7434939B-DAC0-EC4C-83C4-289F2E74525C}" type="slidenum">
              <a:rPr lang="en-US" sz="1200"/>
              <a:pPr eaLnBrk="1" hangingPunct="1"/>
              <a:t>17</a:t>
            </a:fld>
            <a:endParaRPr 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latin typeface="Arial"/>
                <a:cs typeface="Arial"/>
              </a:rPr>
              <a:t>What reasons can you give to be dedicated, loyal and devoted to</a:t>
            </a:r>
            <a:r>
              <a:rPr lang="en-US" baseline="0">
                <a:latin typeface="Arial"/>
                <a:cs typeface="Arial"/>
              </a:rPr>
              <a:t> the Lord?</a:t>
            </a:r>
            <a:endParaRPr lang="en-US">
              <a:latin typeface="Arial"/>
              <a:cs typeface="Arial"/>
            </a:endParaRPr>
          </a:p>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a:latin typeface="Arial"/>
                <a:cs typeface="Arial"/>
              </a:rPr>
              <a:t>Satan is always trying to push down whatever the Lord does.</a:t>
            </a:r>
          </a:p>
          <a:p>
            <a:r>
              <a:rPr lang="en-US" sz="1200" kern="1200">
                <a:solidFill>
                  <a:schemeClr val="tx1"/>
                </a:solidFill>
                <a:effectLst/>
                <a:latin typeface="Arial"/>
                <a:ea typeface="+mn-ea"/>
                <a:cs typeface="Arial"/>
              </a:rPr>
              <a:t>God commands our wholehearted devotion as we face many obstacles while God fulfills his plan</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Why do you think?</a:t>
            </a:r>
            <a:r>
              <a:rPr lang="en-US" baseline="0">
                <a:latin typeface="Arial"/>
                <a:cs typeface="Arial"/>
              </a:rPr>
              <a:t> Tell your neighbor next to you.</a:t>
            </a:r>
            <a:endParaRPr lang="en-US">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u="sng" kern="1200">
                <a:solidFill>
                  <a:schemeClr val="tx1"/>
                </a:solidFill>
                <a:effectLst/>
                <a:latin typeface="+mn-lt"/>
                <a:ea typeface="+mn-ea"/>
                <a:cs typeface="+mn-cs"/>
              </a:rPr>
              <a:t>Threat</a:t>
            </a:r>
            <a:r>
              <a:rPr lang="en-US" sz="1200" kern="1200">
                <a:solidFill>
                  <a:schemeClr val="tx1"/>
                </a:solidFill>
                <a:effectLst/>
                <a:latin typeface="+mn-lt"/>
                <a:ea typeface="+mn-ea"/>
                <a:cs typeface="+mn-cs"/>
              </a:rPr>
              <a:t>: God strategically placed Mordecai and Esther to thwart Haman's plot to exterminate the Jews to fulfill the Abrahamic Covenant (Esther 1–4).</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20</a:t>
            </a:fld>
            <a:endParaRPr lang="en-US"/>
          </a:p>
        </p:txBody>
      </p:sp>
    </p:spTree>
    <p:extLst>
      <p:ext uri="{BB962C8B-B14F-4D97-AF65-F5344CB8AC3E}">
        <p14:creationId xmlns:p14="http://schemas.microsoft.com/office/powerpoint/2010/main" val="1392021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Cyrus</a:t>
            </a:r>
            <a:r>
              <a:rPr lang="en-US" baseline="0">
                <a:latin typeface="Arial"/>
                <a:ea typeface="ＭＳ Ｐゴシック" charset="0"/>
                <a:cs typeface="Arial"/>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endParaRPr lang="en-US" baseline="0">
              <a:latin typeface="Arial"/>
              <a:ea typeface="ＭＳ Ｐゴシック" charset="0"/>
              <a:cs typeface="Arial"/>
            </a:endParaRPr>
          </a:p>
          <a:p>
            <a:r>
              <a:rPr lang="en-US" baseline="0">
                <a:latin typeface="Arial"/>
                <a:ea typeface="ＭＳ Ｐゴシック" charset="0"/>
                <a:cs typeface="Arial"/>
              </a:rPr>
              <a:t>But God is bigger than Persia! </a:t>
            </a:r>
            <a:r>
              <a:rPr lang="en-US" sz="1200" kern="1200">
                <a:solidFill>
                  <a:schemeClr val="tx1"/>
                </a:solidFill>
                <a:effectLst/>
                <a:latin typeface="+mn-lt"/>
                <a:ea typeface="+mn-ea"/>
                <a:cs typeface="+mn-cs"/>
              </a:rPr>
              <a:t>Esther replaced the deposed Queen Vashti as God's intervention to save his people from annihilation as a nation (1:1–2:18).</a:t>
            </a:r>
            <a:r>
              <a:rPr lang="en-SG">
                <a:effectLst/>
              </a:rPr>
              <a:t> </a:t>
            </a:r>
            <a:endParaRPr lang="en-US">
              <a:latin typeface="Arial"/>
              <a:ea typeface="ＭＳ Ｐゴシック" charset="0"/>
              <a:cs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22</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The account begins with a very frustrated King Xerxes,</a:t>
            </a:r>
            <a:r>
              <a:rPr lang="en-US" baseline="0">
                <a:latin typeface="Arial"/>
                <a:ea typeface="ＭＳ Ｐゴシック" charset="0"/>
                <a:cs typeface="Arial"/>
              </a:rPr>
              <a:t> or Ahasuerus.</a:t>
            </a:r>
            <a:endParaRPr lang="en-US">
              <a:latin typeface="Arial"/>
              <a:ea typeface="ＭＳ Ｐゴシック" charset="0"/>
              <a:cs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23</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Xerxes (Heb. </a:t>
            </a:r>
            <a:r>
              <a:rPr lang="en-US" sz="1200" i="1" kern="1200">
                <a:solidFill>
                  <a:schemeClr val="tx1"/>
                </a:solidFill>
                <a:effectLst/>
                <a:latin typeface="+mn-lt"/>
                <a:ea typeface="+mn-ea"/>
                <a:cs typeface="+mn-cs"/>
              </a:rPr>
              <a:t>Ahasuerus</a:t>
            </a:r>
            <a:r>
              <a:rPr lang="en-US" sz="1200" kern="1200">
                <a:solidFill>
                  <a:schemeClr val="tx1"/>
                </a:solidFill>
                <a:effectLst/>
                <a:latin typeface="+mn-lt"/>
                <a:ea typeface="+mn-ea"/>
                <a:cs typeface="+mn-cs"/>
              </a:rPr>
              <a:t> in the book) divorced his disobedient Queen Vashti, unaware of God’s plan for Esther to replace Vashti to preserve the Jews (Esther 1; 483 BC; 1:3).</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B64729C-DB76-4641-879B-B1B317487D49}" type="slidenum">
              <a:rPr lang="en-US" sz="1200"/>
              <a:pPr eaLnBrk="1" hangingPunct="1"/>
              <a:t>24</a:t>
            </a:fld>
            <a:endParaRPr 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God actually uses the confusion of the first two chapters</a:t>
            </a:r>
            <a:r>
              <a:rPr lang="en-US" baseline="0">
                <a:latin typeface="Arial"/>
                <a:ea typeface="ＭＳ Ｐゴシック" charset="0"/>
                <a:cs typeface="Arial"/>
              </a:rPr>
              <a:t> to bring about his plan. Sound familiar?</a:t>
            </a:r>
            <a:endParaRPr lang="en-US">
              <a:latin typeface="Arial"/>
              <a:ea typeface="ＭＳ Ｐゴシック" charset="0"/>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B54B08B-3E43-FF4A-AEBD-C677823B565E}" type="slidenum">
              <a:rPr lang="en-US" sz="1200"/>
              <a:pPr eaLnBrk="1" hangingPunct="1"/>
              <a:t>25</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mn-ea"/>
                <a:cs typeface="Arial"/>
              </a:rPr>
              <a:t>Haman’s plot to kill the Jews came just after Mordecai foiled a plot to murder the king to show God protecting Jews via Esther to uphold the Abrahamic Covenant (2:19–4:17).</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Xerxes married Esther to replace Vashti after a divinely designed beauty contest where God controlled Xerxes' taste in women to avert a disaster for the Jews (2:1-18; 479 BC).</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26</a:t>
            </a:fld>
            <a:endParaRPr lang="en-US"/>
          </a:p>
        </p:txBody>
      </p:sp>
    </p:spTree>
    <p:extLst>
      <p:ext uri="{BB962C8B-B14F-4D97-AF65-F5344CB8AC3E}">
        <p14:creationId xmlns:p14="http://schemas.microsoft.com/office/powerpoint/2010/main" val="3002533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27</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Actually God uses a beauty contest for his plan.</a:t>
            </a:r>
          </a:p>
          <a:p>
            <a:pPr eaLnBrk="1" hangingPunct="1"/>
            <a:r>
              <a:rPr lang="en-US">
                <a:latin typeface="Arial"/>
                <a:ea typeface="ＭＳ Ｐゴシック" charset="0"/>
                <a:cs typeface="Arial"/>
              </a:rPr>
              <a:t>• So all the beauties are gathered.</a:t>
            </a:r>
          </a:p>
          <a:p>
            <a:pPr eaLnBrk="1" hangingPunct="1"/>
            <a:r>
              <a:rPr lang="en-US">
                <a:latin typeface="Arial"/>
                <a:ea typeface="ＭＳ Ｐゴシック" charset="0"/>
                <a:cs typeface="Arial"/>
              </a:rPr>
              <a:t>• And they were happy about that!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28</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OK, maybe they looked better than that</a:t>
            </a:r>
            <a:r>
              <a:rPr lang="mr-IN">
                <a:latin typeface="Arial"/>
                <a:ea typeface="ＭＳ Ｐゴシック" charset="0"/>
                <a:cs typeface="Arial"/>
              </a:rPr>
              <a:t>…</a:t>
            </a:r>
            <a:endParaRPr lang="en-US">
              <a:latin typeface="Arial"/>
              <a:ea typeface="ＭＳ Ｐゴシック" charset="0"/>
              <a:cs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29</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SG" sz="1200" b="0" i="0" u="none" strike="noStrike" kern="1200" baseline="0" smtClean="0">
                <a:solidFill>
                  <a:schemeClr val="tx1"/>
                </a:solidFill>
                <a:latin typeface="Arial"/>
                <a:ea typeface="+mn-ea"/>
                <a:cs typeface="Arial"/>
              </a:rPr>
              <a:t>"At that time there was a Jewish man in the fortress of Susa whose name was Mordecai son of Jair. He was from the tribe of Benjamin and was a descendant of Kish and Shimei.  </a:t>
            </a:r>
            <a:r>
              <a:rPr lang="en-SG" sz="1200" b="1" i="0" u="none" strike="noStrike" kern="1200" baseline="30000" smtClean="0">
                <a:solidFill>
                  <a:schemeClr val="tx1"/>
                </a:solidFill>
                <a:latin typeface="Arial"/>
                <a:ea typeface="+mn-ea"/>
                <a:cs typeface="Arial"/>
              </a:rPr>
              <a:t>6</a:t>
            </a:r>
            <a:r>
              <a:rPr lang="en-SG" sz="1200" b="0" i="0" u="none" strike="noStrike" kern="1200" baseline="0" smtClean="0">
                <a:solidFill>
                  <a:schemeClr val="tx1"/>
                </a:solidFill>
                <a:latin typeface="Arial"/>
                <a:ea typeface="+mn-ea"/>
                <a:cs typeface="Arial"/>
              </a:rPr>
              <a:t> His family had been among those who, with King Jehoiachin of Judah, had been exiled from Jerusalem to Babylon by King Nebuchadnezzar" (2:5-6 NLT).</a:t>
            </a:r>
            <a:endParaRPr lang="en-US">
              <a:latin typeface="Arial"/>
              <a:ea typeface="ＭＳ Ｐゴシック" charset="0"/>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B5C0B21-BD5C-D249-9BD0-F9DEBCE65238}" type="slidenum">
              <a:rPr lang="en-US" sz="1200"/>
              <a:pPr eaLnBrk="1" hangingPunct="1"/>
              <a:t>3</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mn-ea"/>
                <a:cs typeface="Arial"/>
              </a:rPr>
              <a:t>If you were accused of being devoted to Jesus, would there be enough evidence to convict you in a court of law?</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30</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a:t>
            </a:r>
            <a:r>
              <a:rPr lang="en-SG" sz="1200" b="0" i="0" u="none" strike="noStrike" kern="1200" baseline="0" smtClean="0">
                <a:solidFill>
                  <a:schemeClr val="tx1"/>
                </a:solidFill>
                <a:latin typeface="Arial"/>
                <a:ea typeface="+mn-ea"/>
                <a:cs typeface="Arial"/>
              </a:rPr>
              <a:t>This man had a very beautiful and lovely young cousin, Hadassah, who was also called Esther. When her father and mother died, Mordecai adopted her into his family and raised her as his own daughter" (2:7 NLT).</a:t>
            </a:r>
            <a:endParaRPr lang="en-US">
              <a:latin typeface="Arial"/>
              <a:ea typeface="ＭＳ Ｐゴシック" charset="0"/>
              <a:cs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a:t>
            </a:r>
            <a:r>
              <a:rPr lang="en-SG" sz="1200" b="0" i="0" u="none" strike="noStrike" kern="1200" baseline="0" smtClean="0">
                <a:solidFill>
                  <a:schemeClr val="tx1"/>
                </a:solidFill>
                <a:latin typeface="Arial"/>
                <a:ea typeface="+mn-ea"/>
                <a:cs typeface="Arial"/>
              </a:rPr>
              <a:t>Esther had not told anyone of her nationality and family background, because Mordecai had directed her not to do so" (2:10 NLT).</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31</a:t>
            </a:fld>
            <a:endParaRPr lang="en-US"/>
          </a:p>
        </p:txBody>
      </p:sp>
    </p:spTree>
    <p:extLst>
      <p:ext uri="{BB962C8B-B14F-4D97-AF65-F5344CB8AC3E}">
        <p14:creationId xmlns:p14="http://schemas.microsoft.com/office/powerpoint/2010/main" val="2701084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a:t>
            </a:r>
            <a:r>
              <a:rPr lang="en-SG" sz="1200" b="1" i="0" u="none" strike="noStrike" kern="1200" baseline="0" smtClean="0">
                <a:solidFill>
                  <a:schemeClr val="tx1"/>
                </a:solidFill>
                <a:latin typeface="Arial"/>
                <a:ea typeface="+mn-ea"/>
                <a:cs typeface="Arial"/>
              </a:rPr>
              <a:t>Esther</a:t>
            </a:r>
            <a:r>
              <a:rPr lang="en-SG" sz="1200" b="0" i="0" u="none" strike="noStrike" kern="1200" baseline="0" smtClean="0">
                <a:solidFill>
                  <a:schemeClr val="tx1"/>
                </a:solidFill>
                <a:latin typeface="Arial"/>
                <a:ea typeface="+mn-ea"/>
                <a:cs typeface="Arial"/>
              </a:rPr>
              <a:t> kept her Jewish nationality a secret (cf. v. 20), not telling Hegai, her maids, or anyone else </a:t>
            </a:r>
            <a:r>
              <a:rPr lang="en-SG" sz="1200" b="1" i="0" u="none" strike="noStrike" kern="1200" baseline="0" smtClean="0">
                <a:solidFill>
                  <a:schemeClr val="tx1"/>
                </a:solidFill>
                <a:latin typeface="Arial"/>
                <a:ea typeface="+mn-ea"/>
                <a:cs typeface="Arial"/>
              </a:rPr>
              <a:t>because Mordecai had</a:t>
            </a:r>
            <a:r>
              <a:rPr lang="en-SG" sz="1200" b="0" i="0" u="none" strike="noStrike" kern="1200" baseline="0" smtClean="0">
                <a:solidFill>
                  <a:schemeClr val="tx1"/>
                </a:solidFill>
                <a:latin typeface="Arial"/>
                <a:ea typeface="+mn-ea"/>
                <a:cs typeface="Arial"/>
              </a:rPr>
              <a:t> told </a:t>
            </a:r>
            <a:r>
              <a:rPr lang="en-SG" sz="1200" b="1" i="0" u="none" strike="noStrike" kern="1200" baseline="0" smtClean="0">
                <a:solidFill>
                  <a:schemeClr val="tx1"/>
                </a:solidFill>
                <a:latin typeface="Arial"/>
                <a:ea typeface="+mn-ea"/>
                <a:cs typeface="Arial"/>
              </a:rPr>
              <a:t>her</a:t>
            </a:r>
            <a:r>
              <a:rPr lang="en-SG" sz="1200" b="0" i="0" u="none" strike="noStrike" kern="1200" baseline="0" smtClean="0">
                <a:solidFill>
                  <a:schemeClr val="tx1"/>
                </a:solidFill>
                <a:latin typeface="Arial"/>
                <a:ea typeface="+mn-ea"/>
                <a:cs typeface="Arial"/>
              </a:rPr>
              <a:t> not to. From this and other statements in the book it is clear the author was making the point that God protected and used Esther and Mordecai </a:t>
            </a:r>
            <a:r>
              <a:rPr lang="en-SG" sz="1200" b="0" i="1" u="none" strike="noStrike" kern="1200" baseline="0" smtClean="0">
                <a:solidFill>
                  <a:schemeClr val="tx1"/>
                </a:solidFill>
                <a:latin typeface="Arial"/>
                <a:ea typeface="+mn-ea"/>
                <a:cs typeface="Arial"/>
              </a:rPr>
              <a:t>in spite of</a:t>
            </a:r>
            <a:r>
              <a:rPr lang="en-SG" sz="1200" b="0" i="0" u="none" strike="noStrike" kern="1200" baseline="0" smtClean="0">
                <a:solidFill>
                  <a:schemeClr val="tx1"/>
                </a:solidFill>
                <a:latin typeface="Arial"/>
                <a:ea typeface="+mn-ea"/>
                <a:cs typeface="Arial"/>
              </a:rPr>
              <a:t> the fact that they were not living according to the Law commanded by God to the people of Israel. By Law Esther was not to marry a pagan (Deut. 7:1-4) or have sexual relations with a man who was not her husband (Ex. 20:14), and yet this was the purpose of her being included in the harem. </a:t>
            </a:r>
            <a:r>
              <a:rPr lang="en-SG" sz="1200" b="1" i="0" u="none" strike="noStrike" kern="1200" baseline="0" smtClean="0">
                <a:solidFill>
                  <a:schemeClr val="tx1"/>
                </a:solidFill>
                <a:latin typeface="Arial"/>
                <a:ea typeface="+mn-ea"/>
                <a:cs typeface="Arial"/>
              </a:rPr>
              <a:t>Esther</a:t>
            </a:r>
            <a:r>
              <a:rPr lang="en-SG" sz="1200" b="0" i="0" u="none" strike="noStrike" kern="1200" baseline="0" smtClean="0">
                <a:solidFill>
                  <a:schemeClr val="tx1"/>
                </a:solidFill>
                <a:latin typeface="Arial"/>
                <a:ea typeface="+mn-ea"/>
                <a:cs typeface="Arial"/>
              </a:rPr>
              <a:t> could be contrasted with Daniel who refused to eat the things from the king’s table (Dan. 1:5) because the food would include items considered unclean by the Jewish Law. Apparently Esther had no qualms about the food she ate (Es. 2:9). She certainly did not set herself apart as Daniel had done" (John A. Martin, "Esther," in </a:t>
            </a:r>
            <a:r>
              <a:rPr lang="en-SG" sz="1200" b="0" i="1" u="none" strike="noStrike" kern="1200" baseline="0" smtClean="0">
                <a:solidFill>
                  <a:schemeClr val="tx1"/>
                </a:solidFill>
                <a:latin typeface="Arial"/>
                <a:ea typeface="+mn-ea"/>
                <a:cs typeface="Arial"/>
              </a:rPr>
              <a:t>The Bible Knowledge Commentary</a:t>
            </a:r>
            <a:r>
              <a:rPr lang="en-SG" sz="1200" b="0" i="0" u="none" strike="noStrike" kern="1200" baseline="0" smtClean="0">
                <a:solidFill>
                  <a:schemeClr val="tx1"/>
                </a:solidFill>
                <a:latin typeface="Arial"/>
                <a:ea typeface="+mn-ea"/>
                <a:cs typeface="Arial"/>
              </a:rPr>
              <a:t>, 1:704).</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32</a:t>
            </a:fld>
            <a:endParaRPr lang="en-US"/>
          </a:p>
        </p:txBody>
      </p:sp>
    </p:spTree>
    <p:extLst>
      <p:ext uri="{BB962C8B-B14F-4D97-AF65-F5344CB8AC3E}">
        <p14:creationId xmlns:p14="http://schemas.microsoft.com/office/powerpoint/2010/main" val="2239420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33</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Haman’s plot to kill the Jews came just after Mordecai foiled a plot to murder the king to show God protecting Jews via Esther to uphold the Abrahamic Covenant (2:19–4:17).</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FE22D9E-FA12-9C4E-BFBD-6A469F7F0C7A}" type="slidenum">
              <a:rPr lang="en-US" sz="1200"/>
              <a:pPr eaLnBrk="1" hangingPunct="1"/>
              <a:t>34</a:t>
            </a:fld>
            <a:endParaRPr lang="en-US" sz="120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God informed Mordecai of a secret assassination plot that saved Xerxes' life as God’s design to later exalt Mordecai to benefit his people (2:19-23).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Haman’s anger at Mordecai refusing to honor him convinced Xerxes to kill all Jews from Egypt to India eleven months later for God protect them instead (Esther 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35</a:t>
            </a:fld>
            <a:endParaRPr lang="en-US"/>
          </a:p>
        </p:txBody>
      </p:sp>
    </p:spTree>
    <p:extLst>
      <p:ext uri="{BB962C8B-B14F-4D97-AF65-F5344CB8AC3E}">
        <p14:creationId xmlns:p14="http://schemas.microsoft.com/office/powerpoint/2010/main" val="5083877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36</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r>
              <a:rPr lang="en-SG" sz="1200" b="0" i="0" u="none" strike="noStrike" kern="1200" baseline="0" smtClean="0">
                <a:solidFill>
                  <a:schemeClr val="tx1"/>
                </a:solidFill>
                <a:latin typeface="Arial"/>
                <a:ea typeface="+mn-ea"/>
                <a:cs typeface="Arial"/>
              </a:rPr>
              <a:t>"Some time later King Xerxes promoted </a:t>
            </a:r>
            <a:r>
              <a:rPr lang="en-SG" sz="1200" b="1" i="0" u="none" strike="noStrike" kern="1200" baseline="0" smtClean="0">
                <a:solidFill>
                  <a:schemeClr val="tx1"/>
                </a:solidFill>
                <a:latin typeface="Arial"/>
                <a:ea typeface="+mn-ea"/>
                <a:cs typeface="Arial"/>
              </a:rPr>
              <a:t>Haman </a:t>
            </a:r>
            <a:r>
              <a:rPr lang="en-SG" sz="1200" b="0" i="0" u="none" strike="noStrike" kern="1200" baseline="0" smtClean="0">
                <a:solidFill>
                  <a:schemeClr val="tx1"/>
                </a:solidFill>
                <a:latin typeface="Arial"/>
                <a:ea typeface="+mn-ea"/>
                <a:cs typeface="Arial"/>
              </a:rPr>
              <a:t>son of Hammedatha the Agagite over all the other nobles, making him the most powerful official in the empire.  </a:t>
            </a:r>
            <a:r>
              <a:rPr lang="en-SG" sz="1200" b="1" i="0" u="none" strike="noStrike" kern="1200" baseline="30000" smtClean="0">
                <a:solidFill>
                  <a:schemeClr val="tx1"/>
                </a:solidFill>
                <a:latin typeface="Arial"/>
                <a:ea typeface="+mn-ea"/>
                <a:cs typeface="Arial"/>
              </a:rPr>
              <a:t>2</a:t>
            </a:r>
            <a:r>
              <a:rPr lang="en-SG" sz="1200" b="0" i="0" u="none" strike="noStrike" kern="1200" baseline="0" smtClean="0">
                <a:solidFill>
                  <a:schemeClr val="tx1"/>
                </a:solidFill>
                <a:latin typeface="Arial"/>
                <a:ea typeface="+mn-ea"/>
                <a:cs typeface="Arial"/>
              </a:rPr>
              <a:t> All the king’s officials would bow down before </a:t>
            </a:r>
            <a:r>
              <a:rPr lang="en-SG" sz="1200" b="1" i="0" u="none" strike="noStrike" kern="1200" baseline="0" smtClean="0">
                <a:solidFill>
                  <a:schemeClr val="tx1"/>
                </a:solidFill>
                <a:latin typeface="Arial"/>
                <a:ea typeface="+mn-ea"/>
                <a:cs typeface="Arial"/>
              </a:rPr>
              <a:t>Haman </a:t>
            </a:r>
            <a:r>
              <a:rPr lang="en-SG" sz="1200" b="0" i="0" u="none" strike="noStrike" kern="1200" baseline="0" smtClean="0">
                <a:solidFill>
                  <a:schemeClr val="tx1"/>
                </a:solidFill>
                <a:latin typeface="Arial"/>
                <a:ea typeface="+mn-ea"/>
                <a:cs typeface="Arial"/>
              </a:rPr>
              <a:t>to show him respect whenever he passed by, for so the king had commanded. But Mordecai refused to bow down or show him respect" (3:1-2 NLT).</a:t>
            </a:r>
          </a:p>
          <a:p>
            <a:endParaRPr lang="en-SG" sz="1200" b="0" i="0" u="none" strike="noStrike" kern="1200" baseline="0" smtClean="0">
              <a:solidFill>
                <a:schemeClr val="tx1"/>
              </a:solidFill>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SG" sz="1200" b="0" i="0" u="none" strike="noStrike" kern="1200" baseline="0" smtClean="0">
                <a:solidFill>
                  <a:schemeClr val="tx1"/>
                </a:solidFill>
                <a:latin typeface="Arial"/>
                <a:ea typeface="+mn-ea"/>
                <a:cs typeface="Arial"/>
              </a:rPr>
              <a:t>"</a:t>
            </a:r>
            <a:r>
              <a:rPr lang="en-SG" sz="1200" b="0" i="0" u="none" strike="noStrike" kern="1200" baseline="0" smtClean="0">
                <a:solidFill>
                  <a:schemeClr val="tx1"/>
                </a:solidFill>
                <a:latin typeface="+mn-lt"/>
                <a:ea typeface="+mn-ea"/>
                <a:cs typeface="+mn-cs"/>
              </a:rPr>
              <a:t>Because Haman was an </a:t>
            </a:r>
            <a:r>
              <a:rPr lang="en-SG" sz="1200" b="1" i="0" u="none" strike="noStrike" kern="1200" baseline="0" smtClean="0">
                <a:solidFill>
                  <a:schemeClr val="tx1"/>
                </a:solidFill>
                <a:latin typeface="+mn-lt"/>
                <a:ea typeface="+mn-ea"/>
                <a:cs typeface="+mn-cs"/>
              </a:rPr>
              <a:t>Agagite,</a:t>
            </a:r>
            <a:r>
              <a:rPr lang="en-SG" sz="1200" b="0" i="0" u="none" strike="noStrike" kern="1200" baseline="0" smtClean="0">
                <a:solidFill>
                  <a:schemeClr val="tx1"/>
                </a:solidFill>
                <a:latin typeface="+mn-lt"/>
                <a:ea typeface="+mn-ea"/>
                <a:cs typeface="+mn-cs"/>
              </a:rPr>
              <a:t> some have supposed that he was descended from Agag, king of the Amalekites (1 Sam. 15:8). However, it seems unlikely that a high-ranking Persian official would be related to a west Semite who lived 600 years earlier. Archeologists have uncovered an inscription which indicates that Agag was also the name of a province in the Persian Empire. This probably explains why Haman was called an Agagite" </a:t>
            </a:r>
            <a:r>
              <a:rPr lang="en-SG" sz="1200" b="0" i="0" u="none" strike="noStrike" kern="1200" baseline="0" smtClean="0">
                <a:solidFill>
                  <a:schemeClr val="tx1"/>
                </a:solidFill>
                <a:latin typeface="Arial"/>
                <a:ea typeface="+mn-ea"/>
                <a:cs typeface="Arial"/>
              </a:rPr>
              <a:t>(John A. Martin, "Esther," </a:t>
            </a:r>
            <a:r>
              <a:rPr lang="en-SG" sz="1200" b="0" i="1" u="none" strike="noStrike" kern="1200" baseline="0" smtClean="0">
                <a:solidFill>
                  <a:schemeClr val="tx1"/>
                </a:solidFill>
                <a:latin typeface="Arial"/>
                <a:ea typeface="+mn-ea"/>
                <a:cs typeface="Arial"/>
              </a:rPr>
              <a:t>Bible Knowledge Commentary</a:t>
            </a:r>
            <a:r>
              <a:rPr lang="en-SG" sz="1200" b="0" i="0" u="none" strike="noStrike" kern="1200" baseline="0" smtClean="0">
                <a:solidFill>
                  <a:schemeClr val="tx1"/>
                </a:solidFill>
                <a:latin typeface="Arial"/>
                <a:ea typeface="+mn-ea"/>
                <a:cs typeface="Arial"/>
              </a:rPr>
              <a:t>, 1:705).</a:t>
            </a:r>
          </a:p>
          <a:p>
            <a:pPr eaLnBrk="1" hangingPunct="1"/>
            <a:endParaRPr lang="en-US">
              <a:latin typeface="Arial"/>
              <a:ea typeface="ＭＳ Ｐゴシック" charset="0"/>
              <a:cs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537348A-0CC1-5049-8277-C98B845C7DFB}" type="slidenum">
              <a:rPr lang="en-US" sz="1200"/>
              <a:pPr eaLnBrk="1" hangingPunct="1"/>
              <a:t>37</a:t>
            </a:fld>
            <a:endParaRPr lang="en-US" sz="120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Haman was so stuck on himself that when Mordecai</a:t>
            </a:r>
            <a:r>
              <a:rPr lang="en-US" baseline="0">
                <a:latin typeface="Arial"/>
                <a:ea typeface="ＭＳ Ｐゴシック" charset="0"/>
                <a:cs typeface="Arial"/>
              </a:rPr>
              <a:t> refused to stand in his presence, Haman decided to kill not only him, but ALL Jews throughout the 127 provinces of the empire! Talk a chip on his shoulder!</a:t>
            </a:r>
            <a:endParaRPr lang="en-US">
              <a:latin typeface="Arial"/>
              <a:ea typeface="ＭＳ Ｐゴシック" charset="0"/>
              <a:cs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Mordecai convinced Esther to risk her life for the Jews by showing that God crowned her for this role even if she failed since he would still uphold the Abrahamic Covenant (Esther 4).</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38</a:t>
            </a:fld>
            <a:endParaRPr lang="en-US"/>
          </a:p>
        </p:txBody>
      </p:sp>
    </p:spTree>
    <p:extLst>
      <p:ext uri="{BB962C8B-B14F-4D97-AF65-F5344CB8AC3E}">
        <p14:creationId xmlns:p14="http://schemas.microsoft.com/office/powerpoint/2010/main" val="2208608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F964FF3-8045-1946-BCAB-EE86919BEBBE}" type="slidenum">
              <a:rPr lang="en-US" sz="1200"/>
              <a:pPr eaLnBrk="1" hangingPunct="1"/>
              <a:t>39</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a:latin typeface="Arial"/>
                <a:cs typeface="Arial"/>
              </a:rPr>
              <a:t>What reasons can you give to be dedicated, loyal and devoted to</a:t>
            </a:r>
            <a:r>
              <a:rPr lang="en-US" baseline="0">
                <a:latin typeface="Arial"/>
                <a:cs typeface="Arial"/>
              </a:rPr>
              <a:t> the Lord?</a:t>
            </a:r>
            <a:endParaRPr lang="en-US">
              <a:latin typeface="Arial"/>
              <a:cs typeface="Arial"/>
            </a:endParaRPr>
          </a:p>
          <a:p>
            <a:endParaRPr lang="en-US">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latin typeface="Arial"/>
                <a:cs typeface="Arial"/>
              </a:rPr>
              <a:t>What reasons can you give to be dedicated, loyal and devoted to</a:t>
            </a:r>
            <a:r>
              <a:rPr lang="en-US" baseline="0">
                <a:latin typeface="Arial"/>
                <a:cs typeface="Arial"/>
              </a:rPr>
              <a:t> the Lord?</a:t>
            </a:r>
            <a:endParaRPr lang="en-US">
              <a:latin typeface="Arial"/>
              <a:cs typeface="Arial"/>
            </a:endParaRPr>
          </a:p>
          <a:p>
            <a:endParaRPr lang="en-US">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a:latin typeface="Arial"/>
                <a:cs typeface="Arial"/>
              </a:rPr>
              <a:t>Satan is always trying to push down whatever the Lord does.</a:t>
            </a:r>
          </a:p>
          <a:p>
            <a:r>
              <a:rPr lang="en-US" sz="1200" kern="1200">
                <a:solidFill>
                  <a:schemeClr val="tx1"/>
                </a:solidFill>
                <a:effectLst/>
                <a:latin typeface="Arial"/>
                <a:ea typeface="+mn-ea"/>
                <a:cs typeface="Arial"/>
              </a:rPr>
              <a:t>God commands our wholehearted devotion as we face many obstacles while God fulfills his plan</a:t>
            </a:r>
            <a:r>
              <a:rPr lang="en-SG" sz="1200" kern="1200">
                <a:solidFill>
                  <a:schemeClr val="tx1"/>
                </a:solidFill>
                <a:effectLst/>
                <a:latin typeface="Arial"/>
                <a:ea typeface="+mn-ea"/>
                <a:cs typeface="Arial"/>
              </a:rPr>
              <a:t>.</a:t>
            </a:r>
            <a:endParaRPr lang="en-US">
              <a:latin typeface="Arial"/>
              <a:cs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42</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43</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We are at war. The sad reality is that many of us do not realize it—so we are not committed to God as a result.</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44</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Each of us is at a crossroads—thus our church is Crossroads International Church.</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Like the Jews in the story of Esther, right now we are attacked at home, at work, and a number of other arenas.</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We are challenges whether we will take God’s road at the crossroads. Too often our problem is not that we don’t know which road is God’s road. Our issue is having the courage and commitment to do it.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Why should we be committed to God?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Satan is always trying to push down whatever the Lord does.</a:t>
            </a:r>
          </a:p>
          <a:p>
            <a:r>
              <a:rPr lang="en-US">
                <a:latin typeface="Arial"/>
                <a:cs typeface="Arial"/>
              </a:rPr>
              <a:t>But the Lord will eventually</a:t>
            </a:r>
            <a:r>
              <a:rPr lang="en-US" baseline="0">
                <a:latin typeface="Arial"/>
                <a:cs typeface="Arial"/>
              </a:rPr>
              <a:t> be the victor.</a:t>
            </a:r>
          </a:p>
          <a:p>
            <a:r>
              <a:rPr lang="en-US" sz="1200" kern="1200">
                <a:solidFill>
                  <a:schemeClr val="tx1"/>
                </a:solidFill>
                <a:effectLst/>
                <a:latin typeface="Arial"/>
                <a:ea typeface="+mn-ea"/>
                <a:cs typeface="Arial"/>
              </a:rPr>
              <a:t>It’s easier to be committed to God’s plan when we know that it will ultimately succeed.</a:t>
            </a:r>
            <a:r>
              <a:rPr lang="en-SG">
                <a:effectLst/>
                <a:latin typeface="Arial"/>
                <a:cs typeface="Arial"/>
              </a:rPr>
              <a:t> </a:t>
            </a:r>
            <a:endParaRPr lang="en-US">
              <a:latin typeface="Arial"/>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AB54B08B-3E43-FF4A-AEBD-C677823B565E}" type="slidenum">
              <a:rPr lang="en-US" sz="1200"/>
              <a:pPr eaLnBrk="1" hangingPunct="1"/>
              <a:t>46</a:t>
            </a:fld>
            <a:endParaRPr 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u="sng" kern="1200">
                <a:solidFill>
                  <a:schemeClr val="tx1"/>
                </a:solidFill>
                <a:effectLst/>
                <a:latin typeface="Arial"/>
                <a:ea typeface="+mn-ea"/>
                <a:cs typeface="Arial"/>
              </a:rPr>
              <a:t>Triumph</a:t>
            </a:r>
            <a:r>
              <a:rPr lang="en-US" sz="1200" kern="1200">
                <a:solidFill>
                  <a:schemeClr val="tx1"/>
                </a:solidFill>
                <a:effectLst/>
                <a:latin typeface="Arial"/>
                <a:ea typeface="+mn-ea"/>
                <a:cs typeface="Arial"/>
              </a:rPr>
              <a:t>: God reverted Haman's massacre plot on his own head via Mordecai and Esther to fulfill the Abrahamic Covenant (Esther 5–10).</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Mordecai overcame Haman as proof of God's faithfulness when we fear him (5:1–8:2).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47</a:t>
            </a:fld>
            <a:endParaRPr lang="en-US"/>
          </a:p>
        </p:txBody>
      </p:sp>
    </p:spTree>
    <p:extLst>
      <p:ext uri="{BB962C8B-B14F-4D97-AF65-F5344CB8AC3E}">
        <p14:creationId xmlns:p14="http://schemas.microsoft.com/office/powerpoint/2010/main" val="1782482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B7BF8A9C-52A3-4C40-97A6-A0FEB9E086AA}" type="slidenum">
              <a:rPr lang="en-US" sz="1200"/>
              <a:pPr eaLnBrk="1" hangingPunct="1"/>
              <a:t>48</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True, God is for us—but that doesn't mean it doesn't take courage on our part!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Esther had not been summonded by the king for</a:t>
            </a:r>
            <a:r>
              <a:rPr lang="en-US" baseline="0">
                <a:latin typeface="Arial"/>
                <a:cs typeface="Arial"/>
              </a:rPr>
              <a:t> over a month, and to come into his presence without an invitation was actually risking her very life.</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49</a:t>
            </a:fld>
            <a:endParaRPr lang="en-US"/>
          </a:p>
        </p:txBody>
      </p:sp>
    </p:spTree>
    <p:extLst>
      <p:ext uri="{BB962C8B-B14F-4D97-AF65-F5344CB8AC3E}">
        <p14:creationId xmlns:p14="http://schemas.microsoft.com/office/powerpoint/2010/main" val="3549251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a:latin typeface="Arial"/>
                <a:cs typeface="Arial"/>
              </a:rPr>
              <a:t>Today in the book of Esther we will</a:t>
            </a:r>
            <a:r>
              <a:rPr lang="en-US" baseline="0">
                <a:latin typeface="Arial"/>
                <a:cs typeface="Arial"/>
              </a:rPr>
              <a:t> see that apathy can be cured.</a:t>
            </a:r>
            <a:endParaRPr lang="en-US">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36028F5B-962F-F64A-B5D2-FD66F8EC7E20}" type="slidenum">
              <a:rPr lang="en-US" sz="1200"/>
              <a:pPr eaLnBrk="1" hangingPunct="1"/>
              <a:t>50</a:t>
            </a:fld>
            <a:endParaRPr lang="en-US" sz="120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I think it is telling here that a woman is set as an example of courage. Too</a:t>
            </a:r>
            <a:r>
              <a:rPr lang="en-US" baseline="0">
                <a:latin typeface="Arial"/>
                <a:ea typeface="ＭＳ Ｐゴシック" charset="0"/>
                <a:cs typeface="Arial"/>
              </a:rPr>
              <a:t> often it is the ladies who model courage before us men, even though God's plan is for the men to be the spiritual leaders.</a:t>
            </a:r>
            <a:endParaRPr lang="en-US">
              <a:latin typeface="Arial"/>
              <a:ea typeface="ＭＳ Ｐゴシック" charset="0"/>
              <a:cs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The king enthusiastically and curiously accepted Esther's boldness, yet Esther only invited him to a banquet to put him in the proper mood to grant her request (5:1-8).</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51</a:t>
            </a:fld>
            <a:endParaRPr lang="en-US"/>
          </a:p>
        </p:txBody>
      </p:sp>
    </p:spTree>
    <p:extLst>
      <p:ext uri="{BB962C8B-B14F-4D97-AF65-F5344CB8AC3E}">
        <p14:creationId xmlns:p14="http://schemas.microsoft.com/office/powerpoint/2010/main" val="42898270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EDFB6CE-43F3-F147-97DA-D610D6CA01B5}" type="slidenum">
              <a:rPr lang="en-US" sz="1200"/>
              <a:pPr eaLnBrk="1" hangingPunct="1"/>
              <a:t>52</a:t>
            </a:fld>
            <a:endParaRPr 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Yet, when Haman leaves after the meal, Mordecai</a:t>
            </a:r>
            <a:r>
              <a:rPr lang="en-US" baseline="0">
                <a:latin typeface="Arial"/>
                <a:ea typeface="ＭＳ Ｐゴシック" charset="0"/>
                <a:cs typeface="Arial"/>
              </a:rPr>
              <a:t> refused to stand for Haman which motivated Haman to impale Mordecai.</a:t>
            </a:r>
          </a:p>
          <a:p>
            <a:pPr eaLnBrk="1" hangingPunct="1"/>
            <a:r>
              <a:rPr lang="en-US" sz="1200" kern="1200">
                <a:solidFill>
                  <a:schemeClr val="tx1"/>
                </a:solidFill>
                <a:effectLst/>
                <a:latin typeface="Arial"/>
                <a:ea typeface="+mn-ea"/>
                <a:cs typeface="Arial"/>
              </a:rPr>
              <a:t>So Haman arrogantly plotted to murder Mordecai on a 75-foot gallows as God's provision for his own death to protect the Jews (5:9-14).</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53</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r>
              <a:rPr lang="en-US">
                <a:latin typeface="Arial"/>
                <a:ea typeface="ＭＳ Ｐゴシック" charset="0"/>
                <a:cs typeface="Arial"/>
              </a:rPr>
              <a:t>"</a:t>
            </a:r>
            <a:r>
              <a:rPr lang="en-SG" sz="1200" b="0" i="0" u="none" strike="noStrike" kern="1200" baseline="0" smtClean="0">
                <a:solidFill>
                  <a:schemeClr val="tx1"/>
                </a:solidFill>
                <a:latin typeface="Arial"/>
                <a:ea typeface="+mn-ea"/>
                <a:cs typeface="Arial"/>
              </a:rPr>
              <a:t>Haman’s </a:t>
            </a:r>
            <a:r>
              <a:rPr lang="en-SG" sz="1200" b="1" i="0" u="none" strike="noStrike" kern="1200" baseline="0" smtClean="0">
                <a:solidFill>
                  <a:schemeClr val="tx1"/>
                </a:solidFill>
                <a:latin typeface="Arial"/>
                <a:ea typeface="+mn-ea"/>
                <a:cs typeface="Arial"/>
              </a:rPr>
              <a:t>wife, Zeresh, and all his friends</a:t>
            </a:r>
            <a:r>
              <a:rPr lang="en-SG" sz="1200" b="0" i="0" u="none" strike="noStrike" kern="1200" baseline="0" smtClean="0">
                <a:solidFill>
                  <a:schemeClr val="tx1"/>
                </a:solidFill>
                <a:latin typeface="Arial"/>
                <a:ea typeface="+mn-ea"/>
                <a:cs typeface="Arial"/>
              </a:rPr>
              <a:t> were no better than he was. They suggested that Haman </a:t>
            </a:r>
            <a:r>
              <a:rPr lang="en-SG" sz="1200" b="1" i="0" u="none" strike="noStrike" kern="1200" baseline="0" smtClean="0">
                <a:solidFill>
                  <a:schemeClr val="tx1"/>
                </a:solidFill>
                <a:latin typeface="Arial"/>
                <a:ea typeface="+mn-ea"/>
                <a:cs typeface="Arial"/>
              </a:rPr>
              <a:t>have a gallows built</a:t>
            </a:r>
            <a:r>
              <a:rPr lang="en-SG" sz="1200" b="0" i="0" u="none" strike="noStrike" kern="1200" baseline="0" smtClean="0">
                <a:solidFill>
                  <a:schemeClr val="tx1"/>
                </a:solidFill>
                <a:latin typeface="Arial"/>
                <a:ea typeface="+mn-ea"/>
                <a:cs typeface="Arial"/>
              </a:rPr>
              <a:t> that would be </a:t>
            </a:r>
            <a:r>
              <a:rPr lang="en-SG" sz="1200" b="1" i="0" u="none" strike="noStrike" kern="1200" baseline="0" smtClean="0">
                <a:solidFill>
                  <a:schemeClr val="tx1"/>
                </a:solidFill>
                <a:latin typeface="Arial"/>
                <a:ea typeface="+mn-ea"/>
                <a:cs typeface="Arial"/>
              </a:rPr>
              <a:t>75</a:t>
            </a:r>
            <a:r>
              <a:rPr lang="en-SG" sz="1200" b="0" i="0" u="none" strike="noStrike" kern="1200" baseline="0" smtClean="0">
                <a:solidFill>
                  <a:schemeClr val="tx1"/>
                </a:solidFill>
                <a:latin typeface="Arial"/>
                <a:ea typeface="+mn-ea"/>
                <a:cs typeface="Arial"/>
              </a:rPr>
              <a:t> </a:t>
            </a:r>
            <a:r>
              <a:rPr lang="en-SG" sz="1200" b="1" i="0" u="none" strike="noStrike" kern="1200" baseline="0" smtClean="0">
                <a:solidFill>
                  <a:schemeClr val="tx1"/>
                </a:solidFill>
                <a:latin typeface="Arial"/>
                <a:ea typeface="+mn-ea"/>
                <a:cs typeface="Arial"/>
              </a:rPr>
              <a:t>feet high</a:t>
            </a:r>
            <a:r>
              <a:rPr lang="en-SG" sz="1200" b="0" i="0" u="none" strike="noStrike" kern="1200" baseline="0" smtClean="0">
                <a:solidFill>
                  <a:schemeClr val="tx1"/>
                </a:solidFill>
                <a:latin typeface="Arial"/>
                <a:ea typeface="+mn-ea"/>
                <a:cs typeface="Arial"/>
              </a:rPr>
              <a:t> and that he </a:t>
            </a:r>
            <a:r>
              <a:rPr lang="en-SG" sz="1200" b="1" i="0" u="none" strike="noStrike" kern="1200" baseline="0" smtClean="0">
                <a:solidFill>
                  <a:schemeClr val="tx1"/>
                </a:solidFill>
                <a:latin typeface="Arial"/>
                <a:ea typeface="+mn-ea"/>
                <a:cs typeface="Arial"/>
              </a:rPr>
              <a:t>have Mordecai hanged on it</a:t>
            </a:r>
            <a:r>
              <a:rPr lang="en-SG" sz="1200" b="0" i="0" u="none" strike="noStrike" kern="1200" baseline="0" smtClean="0">
                <a:solidFill>
                  <a:schemeClr val="tx1"/>
                </a:solidFill>
                <a:latin typeface="Arial"/>
                <a:ea typeface="+mn-ea"/>
                <a:cs typeface="Arial"/>
              </a:rPr>
              <a:t> before the banquet so he would have nothing bothering him when he went to the feast. </a:t>
            </a:r>
            <a:r>
              <a:rPr lang="en-SG" sz="1200" b="1" i="0" u="none" strike="noStrike" kern="1200" baseline="0" smtClean="0">
                <a:solidFill>
                  <a:schemeClr val="tx1"/>
                </a:solidFill>
                <a:latin typeface="Arial"/>
                <a:ea typeface="+mn-ea"/>
                <a:cs typeface="Arial"/>
              </a:rPr>
              <a:t>The gallows</a:t>
            </a:r>
            <a:r>
              <a:rPr lang="en-SG" sz="1200" b="0" i="0" u="none" strike="noStrike" kern="1200" baseline="0" smtClean="0">
                <a:solidFill>
                  <a:schemeClr val="tx1"/>
                </a:solidFill>
                <a:latin typeface="Arial"/>
                <a:ea typeface="+mn-ea"/>
                <a:cs typeface="Arial"/>
              </a:rPr>
              <a:t> probably was an impaling stake, a common method of execution in the ancient world (cf. comments on 2:23). The purpose in suggesting such a tall stake was so it would be a lesson to all who saw it. The person on the stake would be visible from all directions, since he would be higher than all the trees. This spectacle would solemnly emphasize that Haman was in control (cf. 3:1) and that no one should try to stand in his way.</a:t>
            </a:r>
          </a:p>
          <a:p>
            <a:r>
              <a:rPr lang="en-SG" sz="1200" b="0" i="0" u="none" strike="noStrike" kern="1200" baseline="0" smtClean="0">
                <a:solidFill>
                  <a:schemeClr val="tx1"/>
                </a:solidFill>
                <a:latin typeface="Arial"/>
                <a:ea typeface="+mn-ea"/>
                <a:cs typeface="Arial"/>
              </a:rPr>
              <a:t>	</a:t>
            </a:r>
            <a:r>
              <a:rPr lang="en-SG" sz="1200" b="1" i="0" u="none" strike="noStrike" kern="1200" baseline="0" smtClean="0">
                <a:solidFill>
                  <a:schemeClr val="tx1"/>
                </a:solidFill>
                <a:latin typeface="Arial"/>
                <a:ea typeface="+mn-ea"/>
                <a:cs typeface="Arial"/>
              </a:rPr>
              <a:t>Haman</a:t>
            </a:r>
            <a:r>
              <a:rPr lang="en-SG" sz="1200" b="0" i="0" u="none" strike="noStrike" kern="1200" baseline="0" smtClean="0">
                <a:solidFill>
                  <a:schemeClr val="tx1"/>
                </a:solidFill>
                <a:latin typeface="Arial"/>
                <a:ea typeface="+mn-ea"/>
                <a:cs typeface="Arial"/>
              </a:rPr>
              <a:t> undoubtedly felt that with Mordecai gone there would be no organized opposition from the Jewish camp. He would be freed from his enemy forever. Here the tension in the Haman-Mordecai conflict reached its peak. From this point on it was relieved little by little through circumstances that had already been set in motion. As the events unfold, the reader is reminded of seemingly insignificant or forgotten events that the skillful narrator had previously mentioned but had not highlighted. God was sovereignly at work behind even such a hateful act as building a gallows (cf. Acts 2:23; 4:27-28)" (John A. Martin, "Esther," </a:t>
            </a:r>
            <a:r>
              <a:rPr lang="en-SG" sz="1200" b="0" i="1" u="none" strike="noStrike" kern="1200" baseline="0" smtClean="0">
                <a:solidFill>
                  <a:schemeClr val="tx1"/>
                </a:solidFill>
                <a:latin typeface="Arial"/>
                <a:ea typeface="+mn-ea"/>
                <a:cs typeface="Arial"/>
              </a:rPr>
              <a:t>Bible Knowledge Commentary</a:t>
            </a:r>
            <a:r>
              <a:rPr lang="en-SG" sz="1200" b="0" i="0" u="none" strike="noStrike" kern="1200" baseline="0" smtClean="0">
                <a:solidFill>
                  <a:schemeClr val="tx1"/>
                </a:solidFill>
                <a:latin typeface="Arial"/>
                <a:ea typeface="+mn-ea"/>
                <a:cs typeface="Arial"/>
              </a:rPr>
              <a:t>, 1:708).</a:t>
            </a:r>
            <a:endParaRPr lang="en-US">
              <a:latin typeface="Arial"/>
              <a:ea typeface="ＭＳ Ｐゴシック" charset="0"/>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Haman honored Mordecai and returned home humiliated (Esther 6).</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54</a:t>
            </a:fld>
            <a:endParaRPr lang="en-US"/>
          </a:p>
        </p:txBody>
      </p:sp>
    </p:spTree>
    <p:extLst>
      <p:ext uri="{BB962C8B-B14F-4D97-AF65-F5344CB8AC3E}">
        <p14:creationId xmlns:p14="http://schemas.microsoft.com/office/powerpoint/2010/main" val="28297927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E971EE3-B464-6046-863A-53B2A9A42777}" type="slidenum">
              <a:rPr lang="en-US" sz="1200"/>
              <a:pPr eaLnBrk="1" hangingPunct="1"/>
              <a:t>55</a:t>
            </a:fld>
            <a:endParaRPr 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I can just hear</a:t>
            </a:r>
            <a:r>
              <a:rPr lang="en-US" baseline="0">
                <a:latin typeface="Arial"/>
                <a:ea typeface="ＭＳ Ｐゴシック" charset="0"/>
                <a:cs typeface="Arial"/>
              </a:rPr>
              <a:t> Haman pronounce under his voice, "This is what the king does for the one he wants to honor" and then Morcedai says, "Hey, say it a little louder!"</a:t>
            </a:r>
            <a:endParaRPr lang="en-US">
              <a:latin typeface="Arial"/>
              <a:ea typeface="ＭＳ Ｐゴシック" charset="0"/>
              <a:cs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56</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Geneva"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Haman died on the gallows prepared for Mordecai as evidence that God protects those who fear him and punishes those who oppose him and his people (Esther 7).</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57</a:t>
            </a:fld>
            <a:endParaRPr lang="en-US"/>
          </a:p>
        </p:txBody>
      </p:sp>
    </p:spTree>
    <p:extLst>
      <p:ext uri="{BB962C8B-B14F-4D97-AF65-F5344CB8AC3E}">
        <p14:creationId xmlns:p14="http://schemas.microsoft.com/office/powerpoint/2010/main" val="20223478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60</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Geneva"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2EE2DE2A-F1EE-604E-89FC-ED427A661DBA}" type="slidenum">
              <a:rPr lang="en-US" sz="1200"/>
              <a:pPr eaLnBrk="1" hangingPunct="1"/>
              <a:t>61</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a:t>
            </a:r>
            <a:r>
              <a:rPr lang="en-SG" sz="1200" b="0" i="0" u="none" strike="noStrike" kern="1200" baseline="0" smtClean="0">
                <a:solidFill>
                  <a:schemeClr val="tx1"/>
                </a:solidFill>
                <a:latin typeface="Arial"/>
                <a:ea typeface="+mn-ea"/>
                <a:cs typeface="Arial"/>
              </a:rPr>
              <a:t>In despair he fell on the couch where Queen Esther was reclining, just as the king was returning from the palace garden. The king exclaimed, “Will he even assault the queen right here in the palace, before my very eyes?” And as soon as the king spoke, his attendants covered Haman’s face, signaling his doom" (7:8 NLT).</a:t>
            </a:r>
            <a:endParaRPr lang="en-US">
              <a:latin typeface="Arial"/>
              <a:ea typeface="ＭＳ Ｐゴシック" charset="0"/>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8F1465-08B0-3D46-9A7F-04034052C095}" type="slidenum">
              <a:rPr lang="en-US" sz="1200">
                <a:solidFill>
                  <a:srgbClr val="000000"/>
                </a:solidFill>
              </a:rPr>
              <a:pPr eaLnBrk="1" hangingPunct="1"/>
              <a:t>6</a:t>
            </a:fld>
            <a:endParaRPr lang="en-US" sz="1200">
              <a:solidFill>
                <a:srgbClr val="000000"/>
              </a:solidFill>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The temple was rebuilt some 50 years</a:t>
            </a:r>
            <a:r>
              <a:rPr lang="en-US" baseline="0">
                <a:latin typeface="Arial"/>
                <a:ea typeface="ＭＳ Ｐゴシック" charset="0"/>
                <a:cs typeface="Arial"/>
              </a:rPr>
              <a:t> before Esther—and Nehemiah would live some 50 years afterwards.</a:t>
            </a:r>
            <a:endParaRPr lang="en-US">
              <a:latin typeface="Arial"/>
              <a:ea typeface="ＭＳ Ｐゴシック" charset="0"/>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3F9AA70-3C72-8840-A92C-F79B129E11FD}" type="slidenum">
              <a:rPr lang="en-US" sz="1200">
                <a:latin typeface="Times New Roman" charset="0"/>
              </a:rPr>
              <a:pPr eaLnBrk="1" hangingPunct="1"/>
              <a:t>62</a:t>
            </a:fld>
            <a:endParaRPr lang="en-US" sz="1200">
              <a:latin typeface="Times New Roman"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r>
              <a:rPr lang="en-US">
                <a:latin typeface="Arial"/>
                <a:ea typeface="ＭＳ Ｐゴシック" charset="0"/>
                <a:cs typeface="Arial"/>
              </a:rPr>
              <a:t>"</a:t>
            </a:r>
            <a:r>
              <a:rPr lang="en-SG" sz="1200" b="0" i="0" u="none" strike="noStrike" kern="1200" baseline="0" smtClean="0">
                <a:solidFill>
                  <a:schemeClr val="tx1"/>
                </a:solidFill>
                <a:latin typeface="Arial"/>
                <a:ea typeface="+mn-ea"/>
                <a:cs typeface="Arial"/>
              </a:rPr>
              <a:t>Haman’s </a:t>
            </a:r>
            <a:r>
              <a:rPr lang="en-SG" sz="1200" b="1" i="0" u="none" strike="noStrike" kern="1200" baseline="0" smtClean="0">
                <a:solidFill>
                  <a:schemeClr val="tx1"/>
                </a:solidFill>
                <a:latin typeface="Arial"/>
                <a:ea typeface="+mn-ea"/>
                <a:cs typeface="Arial"/>
              </a:rPr>
              <a:t>wife, Zeresh, and all his friends</a:t>
            </a:r>
            <a:r>
              <a:rPr lang="en-SG" sz="1200" b="0" i="0" u="none" strike="noStrike" kern="1200" baseline="0" smtClean="0">
                <a:solidFill>
                  <a:schemeClr val="tx1"/>
                </a:solidFill>
                <a:latin typeface="Arial"/>
                <a:ea typeface="+mn-ea"/>
                <a:cs typeface="Arial"/>
              </a:rPr>
              <a:t> were no better than he was. They suggested that Haman </a:t>
            </a:r>
            <a:r>
              <a:rPr lang="en-SG" sz="1200" b="1" i="0" u="none" strike="noStrike" kern="1200" baseline="0" smtClean="0">
                <a:solidFill>
                  <a:schemeClr val="tx1"/>
                </a:solidFill>
                <a:latin typeface="Arial"/>
                <a:ea typeface="+mn-ea"/>
                <a:cs typeface="Arial"/>
              </a:rPr>
              <a:t>have a gallows built</a:t>
            </a:r>
            <a:r>
              <a:rPr lang="en-SG" sz="1200" b="0" i="0" u="none" strike="noStrike" kern="1200" baseline="0" smtClean="0">
                <a:solidFill>
                  <a:schemeClr val="tx1"/>
                </a:solidFill>
                <a:latin typeface="Arial"/>
                <a:ea typeface="+mn-ea"/>
                <a:cs typeface="Arial"/>
              </a:rPr>
              <a:t> that would be </a:t>
            </a:r>
            <a:r>
              <a:rPr lang="en-SG" sz="1200" b="1" i="0" u="none" strike="noStrike" kern="1200" baseline="0" smtClean="0">
                <a:solidFill>
                  <a:schemeClr val="tx1"/>
                </a:solidFill>
                <a:latin typeface="Arial"/>
                <a:ea typeface="+mn-ea"/>
                <a:cs typeface="Arial"/>
              </a:rPr>
              <a:t>75</a:t>
            </a:r>
            <a:r>
              <a:rPr lang="en-SG" sz="1200" b="0" i="0" u="none" strike="noStrike" kern="1200" baseline="0" smtClean="0">
                <a:solidFill>
                  <a:schemeClr val="tx1"/>
                </a:solidFill>
                <a:latin typeface="Arial"/>
                <a:ea typeface="+mn-ea"/>
                <a:cs typeface="Arial"/>
              </a:rPr>
              <a:t> </a:t>
            </a:r>
            <a:r>
              <a:rPr lang="en-SG" sz="1200" b="1" i="0" u="none" strike="noStrike" kern="1200" baseline="0" smtClean="0">
                <a:solidFill>
                  <a:schemeClr val="tx1"/>
                </a:solidFill>
                <a:latin typeface="Arial"/>
                <a:ea typeface="+mn-ea"/>
                <a:cs typeface="Arial"/>
              </a:rPr>
              <a:t>feet high</a:t>
            </a:r>
            <a:r>
              <a:rPr lang="en-SG" sz="1200" b="0" i="0" u="none" strike="noStrike" kern="1200" baseline="0" smtClean="0">
                <a:solidFill>
                  <a:schemeClr val="tx1"/>
                </a:solidFill>
                <a:latin typeface="Arial"/>
                <a:ea typeface="+mn-ea"/>
                <a:cs typeface="Arial"/>
              </a:rPr>
              <a:t> and that he </a:t>
            </a:r>
            <a:r>
              <a:rPr lang="en-SG" sz="1200" b="1" i="0" u="none" strike="noStrike" kern="1200" baseline="0" smtClean="0">
                <a:solidFill>
                  <a:schemeClr val="tx1"/>
                </a:solidFill>
                <a:latin typeface="Arial"/>
                <a:ea typeface="+mn-ea"/>
                <a:cs typeface="Arial"/>
              </a:rPr>
              <a:t>have Mordecai hanged on it</a:t>
            </a:r>
            <a:r>
              <a:rPr lang="en-SG" sz="1200" b="0" i="0" u="none" strike="noStrike" kern="1200" baseline="0" smtClean="0">
                <a:solidFill>
                  <a:schemeClr val="tx1"/>
                </a:solidFill>
                <a:latin typeface="Arial"/>
                <a:ea typeface="+mn-ea"/>
                <a:cs typeface="Arial"/>
              </a:rPr>
              <a:t> before the banquet so he would have nothing bothering him when he went to the feast. </a:t>
            </a:r>
            <a:r>
              <a:rPr lang="en-SG" sz="1200" b="1" i="0" u="none" strike="noStrike" kern="1200" baseline="0" smtClean="0">
                <a:solidFill>
                  <a:schemeClr val="tx1"/>
                </a:solidFill>
                <a:latin typeface="Arial"/>
                <a:ea typeface="+mn-ea"/>
                <a:cs typeface="Arial"/>
              </a:rPr>
              <a:t>The gallows</a:t>
            </a:r>
            <a:r>
              <a:rPr lang="en-SG" sz="1200" b="0" i="0" u="none" strike="noStrike" kern="1200" baseline="0" smtClean="0">
                <a:solidFill>
                  <a:schemeClr val="tx1"/>
                </a:solidFill>
                <a:latin typeface="Arial"/>
                <a:ea typeface="+mn-ea"/>
                <a:cs typeface="Arial"/>
              </a:rPr>
              <a:t> probably was an impaling stake, a common method of execution in the ancient world (cf. comments on 2:23). The purpose in suggesting such a tall stake was so it would be a lesson to all who saw it. The person on the stake would be visible from all directions, since he would be higher than all the trees. This spectacle would solemnly emphasize that Haman was in control (cf. 3:1) and that no one should try to stand in his way.</a:t>
            </a:r>
          </a:p>
          <a:p>
            <a:r>
              <a:rPr lang="en-SG" sz="1200" b="0" i="0" u="none" strike="noStrike" kern="1200" baseline="0" smtClean="0">
                <a:solidFill>
                  <a:schemeClr val="tx1"/>
                </a:solidFill>
                <a:latin typeface="Arial"/>
                <a:ea typeface="+mn-ea"/>
                <a:cs typeface="Arial"/>
              </a:rPr>
              <a:t>	</a:t>
            </a:r>
            <a:r>
              <a:rPr lang="en-SG" sz="1200" b="1" i="0" u="none" strike="noStrike" kern="1200" baseline="0" smtClean="0">
                <a:solidFill>
                  <a:schemeClr val="tx1"/>
                </a:solidFill>
                <a:latin typeface="Arial"/>
                <a:ea typeface="+mn-ea"/>
                <a:cs typeface="Arial"/>
              </a:rPr>
              <a:t>Haman</a:t>
            </a:r>
            <a:r>
              <a:rPr lang="en-SG" sz="1200" b="0" i="0" u="none" strike="noStrike" kern="1200" baseline="0" smtClean="0">
                <a:solidFill>
                  <a:schemeClr val="tx1"/>
                </a:solidFill>
                <a:latin typeface="Arial"/>
                <a:ea typeface="+mn-ea"/>
                <a:cs typeface="Arial"/>
              </a:rPr>
              <a:t> undoubtedly felt that with Mordecai gone there would be no organized opposition from the Jewish camp. He would be freed from his enemy forever. Here the tension in the Haman-Mordecai conflict reached its peak. From this point on it was relieved little by little through circumstances that had already been set in motion. As the events unfold, the reader is reminded of seemingly insignificant or forgotten events that the skillful narrator had previously mentioned but had not highlighted. God was sovereignly at work behind even such a hateful act as building a gallows (cf. Acts 2:23; 4:27-28)" (John A. Martin, "Esther," </a:t>
            </a:r>
            <a:r>
              <a:rPr lang="en-SG" sz="1200" b="0" i="1" u="none" strike="noStrike" kern="1200" baseline="0" smtClean="0">
                <a:solidFill>
                  <a:schemeClr val="tx1"/>
                </a:solidFill>
                <a:latin typeface="Arial"/>
                <a:ea typeface="+mn-ea"/>
                <a:cs typeface="Arial"/>
              </a:rPr>
              <a:t>Bible Knowledge Commentary</a:t>
            </a:r>
            <a:r>
              <a:rPr lang="en-SG" sz="1200" b="0" i="0" u="none" strike="noStrike" kern="1200" baseline="0" smtClean="0">
                <a:solidFill>
                  <a:schemeClr val="tx1"/>
                </a:solidFill>
                <a:latin typeface="Arial"/>
                <a:ea typeface="+mn-ea"/>
                <a:cs typeface="Arial"/>
              </a:rPr>
              <a:t>, 1:708).</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Mordecai was elevated to Haman's position and appointed over Haman's estate to show that those who plot evil will only prosper the righteous (8:1-2).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63</a:t>
            </a:fld>
            <a:endParaRPr lang="en-US"/>
          </a:p>
        </p:txBody>
      </p:sp>
    </p:spTree>
    <p:extLst>
      <p:ext uri="{BB962C8B-B14F-4D97-AF65-F5344CB8AC3E}">
        <p14:creationId xmlns:p14="http://schemas.microsoft.com/office/powerpoint/2010/main" val="37336010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7FD709F-1186-714C-97BE-BE44FBEAFEA2}" type="slidenum">
              <a:rPr lang="en-US" sz="1200"/>
              <a:pPr eaLnBrk="1" hangingPunct="1"/>
              <a:t>64</a:t>
            </a:fld>
            <a:endParaRPr 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Israel triumphed over its enemies and began to annually celebrate the Feast of Purim as evidence of God's faithfulness to the Abrahamic Covenant (8:3–9:32).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65</a:t>
            </a:fld>
            <a:endParaRPr lang="en-US"/>
          </a:p>
        </p:txBody>
      </p:sp>
    </p:spTree>
    <p:extLst>
      <p:ext uri="{BB962C8B-B14F-4D97-AF65-F5344CB8AC3E}">
        <p14:creationId xmlns:p14="http://schemas.microsoft.com/office/powerpoint/2010/main" val="27913556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7FD709F-1186-714C-97BE-BE44FBEAFEA2}" type="slidenum">
              <a:rPr lang="en-US" sz="1200"/>
              <a:pPr eaLnBrk="1" hangingPunct="1"/>
              <a:t>66</a:t>
            </a:fld>
            <a:endParaRPr 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mn-ea"/>
                <a:cs typeface="Arial"/>
              </a:rPr>
              <a:t>God delivered the Jews in a massive slaughter of their enemies authorized by a counter-decree for their self-defense to show God upholding the Abrahamic Covenant (8:3–9:16).</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D28C0D04-A133-5F4E-8335-BE81803F99A1}" type="slidenum">
              <a:rPr lang="en-US" sz="1200"/>
              <a:pPr eaLnBrk="1" hangingPunct="1"/>
              <a:t>67</a:t>
            </a:fld>
            <a:endParaRPr lang="en-US" sz="120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mn-ea"/>
                <a:cs typeface="Arial"/>
              </a:rPr>
              <a:t>Xerxes allowed Esther and Mordecai’s counter-decree for Jews to defend themselves and God caused many Gentiles to become proselytes (8:3-17).</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88FFD864-B9A8-1243-AF5A-36702055DC19}" type="slidenum">
              <a:rPr lang="en-US" sz="1200"/>
              <a:pPr eaLnBrk="1" hangingPunct="1"/>
              <a:t>68</a:t>
            </a:fld>
            <a:endParaRPr 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mn-ea"/>
                <a:cs typeface="Arial"/>
              </a:rPr>
              <a:t>The Jews slaughtered at least 75,810 enemies in two days with help from royal officials to show God's faithfulness to the Abrahamic Covenant (9:1-16; Feb-Mar 473 BC).</a:t>
            </a:r>
            <a:r>
              <a:rPr lang="en-SG">
                <a:effectLst/>
                <a:latin typeface="Arial"/>
                <a:cs typeface="Aria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a:ea typeface="+mn-ea"/>
                <a:cs typeface="Arial"/>
              </a:rPr>
              <a:t>Mordecai and Esther authorized the Feast of Purim (plural for </a:t>
            </a:r>
            <a:r>
              <a:rPr lang="en-US" sz="1200" i="1" kern="1200">
                <a:solidFill>
                  <a:schemeClr val="tx1"/>
                </a:solidFill>
                <a:effectLst/>
                <a:latin typeface="Arial"/>
                <a:ea typeface="+mn-ea"/>
                <a:cs typeface="Arial"/>
              </a:rPr>
              <a:t>pur</a:t>
            </a:r>
            <a:r>
              <a:rPr lang="en-US" sz="1200" kern="1200">
                <a:solidFill>
                  <a:schemeClr val="tx1"/>
                </a:solidFill>
                <a:effectLst/>
                <a:latin typeface="Arial"/>
                <a:ea typeface="+mn-ea"/>
                <a:cs typeface="Arial"/>
              </a:rPr>
              <a:t>, the lot thrown by Haman) to annually celebrate God’s victory over the enemies of the Jews (9:17-32).</a:t>
            </a:r>
            <a:r>
              <a:rPr lang="en-SG">
                <a:effectLst/>
                <a:latin typeface="Arial"/>
                <a:cs typeface="Arial"/>
              </a:rPr>
              <a:t> </a:t>
            </a:r>
            <a:endParaRPr lang="en-US">
              <a:latin typeface="Arial"/>
              <a:cs typeface="Arial"/>
            </a:endParaRPr>
          </a:p>
          <a:p>
            <a:pPr eaLnBrk="1" hangingPunct="1"/>
            <a:endParaRPr lang="en-US">
              <a:latin typeface="Arial"/>
              <a:ea typeface="ＭＳ Ｐゴシック" charset="0"/>
              <a:cs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Purim is celebrated annually by Jews where boys play  the part of Mordecai and girls</a:t>
            </a:r>
            <a:r>
              <a:rPr lang="en-US" sz="1200" kern="1200" baseline="0">
                <a:solidFill>
                  <a:schemeClr val="tx1"/>
                </a:solidFill>
                <a:effectLst/>
                <a:latin typeface="Arial"/>
                <a:ea typeface="+mn-ea"/>
                <a:cs typeface="Arial"/>
              </a:rPr>
              <a:t> Esther.</a:t>
            </a:r>
            <a:endParaRPr lang="en-US" sz="1200" kern="1200">
              <a:solidFill>
                <a:schemeClr val="tx1"/>
              </a:solidFill>
              <a:effectLst/>
              <a:latin typeface="Arial"/>
              <a:ea typeface="+mn-ea"/>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69</a:t>
            </a:fld>
            <a:endParaRPr lang="en-US"/>
          </a:p>
        </p:txBody>
      </p:sp>
    </p:spTree>
    <p:extLst>
      <p:ext uri="{BB962C8B-B14F-4D97-AF65-F5344CB8AC3E}">
        <p14:creationId xmlns:p14="http://schemas.microsoft.com/office/powerpoint/2010/main" val="31028902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59E2912C-9D13-DB43-920A-87F0D4B2033D}" type="slidenum">
              <a:rPr lang="en-US" sz="1200"/>
              <a:pPr eaLnBrk="1" hangingPunct="1"/>
              <a:t>70</a:t>
            </a:fld>
            <a:endParaRPr lang="en-US" sz="1200"/>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It</a:t>
            </a:r>
            <a:r>
              <a:rPr lang="en-US" baseline="0">
                <a:latin typeface="Arial"/>
                <a:ea typeface="ＭＳ Ｐゴシック" charset="0"/>
                <a:cs typeface="Arial"/>
              </a:rPr>
              <a:t> is a festive time!</a:t>
            </a:r>
            <a:endParaRPr lang="en-US">
              <a:latin typeface="Arial"/>
              <a:ea typeface="ＭＳ Ｐゴシック" charset="0"/>
              <a:cs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LORD exalted Mordecai to second only to Xerxes due to his selfless concern for the Jews, which shows God's blessing on those who seek the welfare of others (Esther 10).</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71</a:t>
            </a:fld>
            <a:endParaRPr lang="en-US"/>
          </a:p>
        </p:txBody>
      </p:sp>
    </p:spTree>
    <p:extLst>
      <p:ext uri="{BB962C8B-B14F-4D97-AF65-F5344CB8AC3E}">
        <p14:creationId xmlns:p14="http://schemas.microsoft.com/office/powerpoint/2010/main" val="4081539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Why didn’t they return? What would happen to them? How would God shake them out of their lethargy?</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7</a:t>
            </a:fld>
            <a:endParaRPr lang="en-US"/>
          </a:p>
        </p:txBody>
      </p:sp>
    </p:spTree>
    <p:extLst>
      <p:ext uri="{BB962C8B-B14F-4D97-AF65-F5344CB8AC3E}">
        <p14:creationId xmlns:p14="http://schemas.microsoft.com/office/powerpoint/2010/main" val="34185561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72</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73</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F964FF3-8045-1946-BCAB-EE86919BEBBE}" type="slidenum">
              <a:rPr lang="en-US" sz="1200"/>
              <a:pPr eaLnBrk="1" hangingPunct="1"/>
              <a:t>74</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sz="1200" kern="1200">
                <a:solidFill>
                  <a:schemeClr val="tx1"/>
                </a:solidFill>
                <a:effectLst/>
                <a:latin typeface="+mn-lt"/>
                <a:ea typeface="+mn-ea"/>
                <a:cs typeface="+mn-cs"/>
              </a:rPr>
              <a:t>The key verse reminds us that, even if we have poor judgment and are not committed to God’s plan, “relief for the Jews will arise from another place” (Esther 4:14).</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9A916F3B-0DCD-784F-BC8F-AC9118647C61}" type="slidenum">
              <a:rPr lang="en-US" sz="1200"/>
              <a:pPr eaLnBrk="1" hangingPunct="1"/>
              <a:t>75</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mn-ea"/>
                <a:cs typeface="Arial"/>
              </a:rPr>
              <a:t>It is the same with us! You cannot thwart God’s sovereign plan! He is the king and will accomplish it with or without you. The real question is whether you will have that blessing to be reigning with him</a:t>
            </a:r>
            <a:r>
              <a:rPr lang="en-SG" sz="1200" kern="1200">
                <a:solidFill>
                  <a:schemeClr val="tx1"/>
                </a:solidFill>
                <a:effectLst/>
                <a:latin typeface="Arial"/>
                <a:ea typeface="+mn-ea"/>
                <a:cs typeface="Arial"/>
              </a:rPr>
              <a:t>.</a:t>
            </a:r>
            <a:endParaRPr lang="en-US">
              <a:latin typeface="Arial"/>
              <a:ea typeface="ＭＳ Ｐゴシック" charset="0"/>
              <a:cs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FBB4968-C7E9-6747-BEE9-ABA413F08DA2}" type="slidenum">
              <a:rPr lang="en-GB" sz="1200">
                <a:solidFill>
                  <a:prstClr val="white"/>
                </a:solidFill>
              </a:rPr>
              <a:pPr/>
              <a:t>76</a:t>
            </a:fld>
            <a:endParaRPr lang="en-GB" sz="1200">
              <a:solidFill>
                <a:prstClr val="white"/>
              </a:solidFill>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latin typeface="Arial"/>
              <a:ea typeface="ＭＳ Ｐゴシック" charset="0"/>
              <a:cs typeface="Arial"/>
            </a:endParaRPr>
          </a:p>
          <a:p>
            <a:r>
              <a:rPr lang="en-US">
                <a:latin typeface="Arial"/>
                <a:ea typeface="ＭＳ Ｐゴシック" charset="0"/>
                <a:cs typeface="Arial"/>
              </a:rPr>
              <a:t>Creation in Genesis 1–2 is repeated In the Restored, New Creation in Rev 21–22</a:t>
            </a:r>
          </a:p>
          <a:p>
            <a:r>
              <a:rPr lang="en-US">
                <a:latin typeface="Arial"/>
                <a:ea typeface="ＭＳ Ｐゴシック" charset="0"/>
                <a:cs typeface="Arial"/>
              </a:rPr>
              <a:t>Man was created to rule over the fish, birds, and land animals (Gen. 1:28) but he gave over his rule over to the god of this world, Satan (2 Cor. 4:4)</a:t>
            </a:r>
          </a:p>
          <a:p>
            <a:r>
              <a:rPr lang="en-US">
                <a:latin typeface="Arial"/>
                <a:ea typeface="ＭＳ Ｐゴシック" charset="0"/>
                <a:cs typeface="Arial"/>
              </a:rPr>
              <a:t>However, this rule is restored during the 1000-year reign of the saints (Rev. 20:4-6)</a:t>
            </a:r>
          </a:p>
          <a:p>
            <a:r>
              <a:rPr lang="en-US">
                <a:latin typeface="Arial"/>
                <a:ea typeface="ＭＳ Ｐゴシック" charset="0"/>
                <a:cs typeface="Arial"/>
              </a:rPr>
              <a:t>But Christ is the central Person of history: both as Lamb (Redeemer) and as Lion (Ruler of all creation in the line of David)</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Believers</a:t>
            </a:r>
            <a:r>
              <a:rPr lang="en-US" baseline="0">
                <a:latin typeface="Arial"/>
                <a:ea typeface="ＭＳ Ｐゴシック" charset="0"/>
                <a:cs typeface="Arial"/>
              </a:rPr>
              <a:t> will reign with Christ for 1000 years!</a:t>
            </a:r>
            <a:endParaRPr lang="en-US">
              <a:latin typeface="Arial"/>
              <a:ea typeface="ＭＳ Ｐゴシック" charset="0"/>
              <a:cs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latin typeface="Arial"/>
                <a:cs typeface="Arial"/>
              </a:rPr>
              <a:t>What reasons can you give to be dedicated, loyal and devoted to</a:t>
            </a:r>
            <a:r>
              <a:rPr lang="en-US" baseline="0">
                <a:latin typeface="Arial"/>
                <a:cs typeface="Arial"/>
              </a:rPr>
              <a:t> the Lord?</a:t>
            </a:r>
            <a:endParaRPr lang="en-US">
              <a:latin typeface="Arial"/>
              <a:cs typeface="Arial"/>
            </a:endParaRPr>
          </a:p>
          <a:p>
            <a:endParaRPr lang="en-US">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Satan is always trying to push down whatever the Lord does.</a:t>
            </a:r>
          </a:p>
          <a:p>
            <a:r>
              <a:rPr lang="en-US">
                <a:latin typeface="Arial"/>
                <a:cs typeface="Arial"/>
              </a:rPr>
              <a:t>But the Lord will eventually</a:t>
            </a:r>
            <a:r>
              <a:rPr lang="en-US" baseline="0">
                <a:latin typeface="Arial"/>
                <a:cs typeface="Arial"/>
              </a:rPr>
              <a:t> be the victor.</a:t>
            </a:r>
          </a:p>
          <a:p>
            <a:r>
              <a:rPr lang="en-US" sz="1200" kern="1200">
                <a:solidFill>
                  <a:schemeClr val="tx1"/>
                </a:solidFill>
                <a:effectLst/>
                <a:latin typeface="Arial"/>
                <a:ea typeface="+mn-ea"/>
                <a:cs typeface="Arial"/>
              </a:rPr>
              <a:t>It’s easier to be committed to God’s plan when we know that it will ultimately succeed.</a:t>
            </a:r>
            <a:r>
              <a:rPr lang="en-SG">
                <a:effectLst/>
                <a:latin typeface="Arial"/>
                <a:cs typeface="Arial"/>
              </a:rPr>
              <a:t> </a:t>
            </a:r>
            <a:endParaRPr lang="en-US">
              <a:latin typeface="Arial"/>
              <a:cs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CCF944C3-4698-C748-AB1D-B9BAF732048A}" type="slidenum">
              <a:rPr lang="en-US" sz="1200"/>
              <a:pPr eaLnBrk="1" hangingPunct="1"/>
              <a:t>80</a:t>
            </a:fld>
            <a:endParaRPr lang="en-US" sz="1200"/>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Where are you feeling crushed as if on the losing team? Plans at work, home, your future, your whatever…</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You are not on the losing team! Be committed to God because you are actually on the winning side!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 Use your providentially placed position to help God's people. How? </a:t>
            </a:r>
            <a:r>
              <a:rPr lang="en-US" sz="1200" kern="1200">
                <a:solidFill>
                  <a:schemeClr val="tx1"/>
                </a:solidFill>
                <a:effectLst/>
                <a:latin typeface="Arial"/>
                <a:ea typeface="+mn-ea"/>
                <a:cs typeface="Arial"/>
              </a:rPr>
              <a:t>What advantages do you have that others do not? Language? Relationships? Money? </a:t>
            </a:r>
            <a:endParaRPr lang="en-US">
              <a:latin typeface="Arial"/>
              <a:ea typeface="ＭＳ Ｐゴシック" charset="0"/>
              <a:cs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Just as one can visit Esther’s tomb in Iran today, who knows but that your courage could long be remembered in God’s service.</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81</a:t>
            </a:fld>
            <a:endParaRPr lang="en-US"/>
          </a:p>
        </p:txBody>
      </p:sp>
    </p:spTree>
    <p:extLst>
      <p:ext uri="{BB962C8B-B14F-4D97-AF65-F5344CB8AC3E}">
        <p14:creationId xmlns:p14="http://schemas.microsoft.com/office/powerpoint/2010/main" val="2813976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ea typeface="ＭＳ Ｐゴシック" charset="0"/>
              <a:cs typeface="Arial"/>
            </a:endParaRPr>
          </a:p>
          <a:p>
            <a:r>
              <a:rPr lang="en-US" sz="1200" kern="120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a:effectLst/>
              </a:rPr>
              <a:t> </a:t>
            </a:r>
          </a:p>
          <a:p>
            <a:endParaRPr lang="en-SG">
              <a:effectLst/>
              <a:latin typeface="Arial"/>
              <a:ea typeface="ＭＳ Ｐゴシック" charset="0"/>
              <a:cs typeface="Arial"/>
            </a:endParaRPr>
          </a:p>
          <a:p>
            <a:r>
              <a:rPr lang="en-US">
                <a:latin typeface="Arial"/>
                <a:ea typeface="ＭＳ Ｐゴシック" charset="0"/>
                <a:cs typeface="Arial"/>
              </a:rPr>
              <a:t>Cyrus</a:t>
            </a:r>
            <a:r>
              <a:rPr lang="en-US" baseline="0">
                <a:latin typeface="Arial"/>
                <a:ea typeface="ＭＳ Ｐゴシック" charset="0"/>
                <a:cs typeface="Arial"/>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endParaRPr lang="en-US">
              <a:latin typeface="Arial"/>
              <a:ea typeface="ＭＳ Ｐゴシック" charset="0"/>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eaLnBrk="1" hangingPunct="1"/>
            <a:fld id="{F70DD94F-776E-3842-B443-EFD0FCDC1000}" type="slidenum">
              <a:rPr lang="en-US" sz="1200"/>
              <a:pPr eaLnBrk="1" hangingPunct="1"/>
              <a:t>9</a:t>
            </a:fld>
            <a:endParaRPr lang="en-US" sz="120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017CF6A-2A1E-BD45-9B64-598153EA9653}" type="slidenum">
              <a:rPr lang="en-US"/>
              <a:pPr>
                <a:defRPr/>
              </a:pPr>
              <a:t>‹#›</a:t>
            </a:fld>
            <a:endParaRPr lang="en-US"/>
          </a:p>
        </p:txBody>
      </p:sp>
    </p:spTree>
    <p:extLst>
      <p:ext uri="{BB962C8B-B14F-4D97-AF65-F5344CB8AC3E}">
        <p14:creationId xmlns:p14="http://schemas.microsoft.com/office/powerpoint/2010/main" val="696026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E33A937-2728-EC4A-B96C-FC353B4908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631334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BB31EC-4BD1-8C46-8A71-8B097488C68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76950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DD398AB-FDEB-FF49-8B90-0A8C52529BD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32686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7FF3D11D-3D13-AF4F-B8ED-977F7BED395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787454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8D840DC-0E8F-6D48-8C0C-804FE5D17B7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2117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2A55EBC6-E4B8-A24F-B56E-F19838F7412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077992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2EEC1AC-266D-5F4C-B90D-139C55DE314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98524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7086B7-B81C-A74D-B514-FFD3E78D21E0}"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36505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E23F7726-B6DC-FE43-9344-B72D4A5A7C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83337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2EC509E-FD98-C242-BF2F-B31FA160E2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57530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7875" name="Rectangle 3"/>
          <p:cNvSpPr>
            <a:spLocks noGrp="1" noChangeArrowheads="1"/>
          </p:cNvSpPr>
          <p:nvPr>
            <p:ph type="subTitle" idx="1"/>
          </p:nvPr>
        </p:nvSpPr>
        <p:spPr>
          <a:xfrm>
            <a:off x="1371600" y="3886200"/>
            <a:ext cx="6400800" cy="1752600"/>
          </a:xfrm>
        </p:spPr>
        <p:txBody>
          <a:bodyPr/>
          <a:lstStyle>
            <a:lvl1pPr marL="0" indent="0" algn="ctr">
              <a:buFont typeface="Times" pitchFamily="24"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543C7FB-6D75-4244-BD3E-E453FF56E71C}" type="slidenum">
              <a:rPr lang="en-US"/>
              <a:pPr>
                <a:defRPr/>
              </a:pPr>
              <a:t>‹#›</a:t>
            </a:fld>
            <a:endParaRPr lang="en-US"/>
          </a:p>
        </p:txBody>
      </p:sp>
    </p:spTree>
    <p:extLst>
      <p:ext uri="{BB962C8B-B14F-4D97-AF65-F5344CB8AC3E}">
        <p14:creationId xmlns:p14="http://schemas.microsoft.com/office/powerpoint/2010/main" val="238365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b="1">
                <a:ea typeface="Times New Roman" pitchFamily="-111" charset="0"/>
                <a:cs typeface="Times New Roman" pitchFamily="-111" charset="0"/>
              </a:defRPr>
            </a:lvl1pPr>
          </a:lstStyle>
          <a:p>
            <a:pPr>
              <a:defRPr/>
            </a:pPr>
            <a:endParaRPr lang="en-US">
              <a:latin typeface="Arial Narrow"/>
            </a:endParaRPr>
          </a:p>
        </p:txBody>
      </p:sp>
      <p:sp>
        <p:nvSpPr>
          <p:cNvPr id="4" name="Footer Placeholder 3"/>
          <p:cNvSpPr>
            <a:spLocks noGrp="1"/>
          </p:cNvSpPr>
          <p:nvPr>
            <p:ph type="ftr" sz="quarter" idx="11"/>
          </p:nvPr>
        </p:nvSpPr>
        <p:spPr/>
        <p:txBody>
          <a:bodyPr/>
          <a:lstStyle>
            <a:lvl1pPr>
              <a:defRPr b="1">
                <a:ea typeface="Times New Roman" pitchFamily="-111" charset="0"/>
                <a:cs typeface="Times New Roman" pitchFamily="-111" charset="0"/>
              </a:defRPr>
            </a:lvl1pPr>
          </a:lstStyle>
          <a:p>
            <a:pPr>
              <a:defRPr/>
            </a:pPr>
            <a:endParaRPr lang="en-US">
              <a:latin typeface="Arial Narrow"/>
            </a:endParaRPr>
          </a:p>
        </p:txBody>
      </p:sp>
      <p:sp>
        <p:nvSpPr>
          <p:cNvPr id="5" name="Slide Number Placeholder 4"/>
          <p:cNvSpPr>
            <a:spLocks noGrp="1"/>
          </p:cNvSpPr>
          <p:nvPr>
            <p:ph type="sldNum" sz="quarter" idx="12"/>
          </p:nvPr>
        </p:nvSpPr>
        <p:spPr/>
        <p:txBody>
          <a:bodyPr/>
          <a:lstStyle>
            <a:lvl1pPr>
              <a:defRPr b="1"/>
            </a:lvl1pPr>
          </a:lstStyle>
          <a:p>
            <a:pPr>
              <a:defRPr/>
            </a:pPr>
            <a:fld id="{7863F393-8D8C-E94B-8876-35DE7C954501}" type="slidenum">
              <a:rPr lang="en-US"/>
              <a:pPr>
                <a:defRPr/>
              </a:pPr>
              <a:t>‹#›</a:t>
            </a:fld>
            <a:endParaRPr lang="en-US"/>
          </a:p>
        </p:txBody>
      </p:sp>
    </p:spTree>
    <p:extLst>
      <p:ext uri="{BB962C8B-B14F-4D97-AF65-F5344CB8AC3E}">
        <p14:creationId xmlns:p14="http://schemas.microsoft.com/office/powerpoint/2010/main" val="627525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latin typeface="Arial"/>
              </a:rPr>
              <a:pPr/>
              <a:t>‹#›</a:t>
            </a:fld>
            <a:endParaRPr lang="en-US">
              <a:latin typeface="Arial"/>
            </a:endParaRPr>
          </a:p>
        </p:txBody>
      </p:sp>
    </p:spTree>
    <p:extLst>
      <p:ext uri="{BB962C8B-B14F-4D97-AF65-F5344CB8AC3E}">
        <p14:creationId xmlns:p14="http://schemas.microsoft.com/office/powerpoint/2010/main" val="3347064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latin typeface="Arial"/>
              </a:rPr>
              <a:pPr/>
              <a:t>‹#›</a:t>
            </a:fld>
            <a:endParaRPr lang="en-US">
              <a:latin typeface="Arial"/>
            </a:endParaRPr>
          </a:p>
        </p:txBody>
      </p:sp>
    </p:spTree>
    <p:extLst>
      <p:ext uri="{BB962C8B-B14F-4D97-AF65-F5344CB8AC3E}">
        <p14:creationId xmlns:p14="http://schemas.microsoft.com/office/powerpoint/2010/main" val="205995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latin typeface="Arial"/>
              </a:rPr>
              <a:pPr/>
              <a:t>‹#›</a:t>
            </a:fld>
            <a:endParaRPr lang="en-US">
              <a:latin typeface="Arial"/>
            </a:endParaRPr>
          </a:p>
        </p:txBody>
      </p:sp>
    </p:spTree>
    <p:extLst>
      <p:ext uri="{BB962C8B-B14F-4D97-AF65-F5344CB8AC3E}">
        <p14:creationId xmlns:p14="http://schemas.microsoft.com/office/powerpoint/2010/main" val="1245821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latin typeface="Arial"/>
              </a:rPr>
              <a:pPr/>
              <a:t>‹#›</a:t>
            </a:fld>
            <a:endParaRPr lang="en-US">
              <a:latin typeface="Arial"/>
            </a:endParaRPr>
          </a:p>
        </p:txBody>
      </p:sp>
    </p:spTree>
    <p:extLst>
      <p:ext uri="{BB962C8B-B14F-4D97-AF65-F5344CB8AC3E}">
        <p14:creationId xmlns:p14="http://schemas.microsoft.com/office/powerpoint/2010/main" val="3708314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latin typeface="Arial"/>
              </a:rPr>
              <a:pPr/>
              <a:t>‹#›</a:t>
            </a:fld>
            <a:endParaRPr lang="en-US">
              <a:latin typeface="Arial"/>
            </a:endParaRPr>
          </a:p>
        </p:txBody>
      </p:sp>
    </p:spTree>
    <p:extLst>
      <p:ext uri="{BB962C8B-B14F-4D97-AF65-F5344CB8AC3E}">
        <p14:creationId xmlns:p14="http://schemas.microsoft.com/office/powerpoint/2010/main" val="34414071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latin typeface="Arial"/>
              </a:rPr>
              <a:pPr/>
              <a:t>‹#›</a:t>
            </a:fld>
            <a:endParaRPr lang="en-US">
              <a:latin typeface="Arial"/>
            </a:endParaRPr>
          </a:p>
        </p:txBody>
      </p:sp>
    </p:spTree>
    <p:extLst>
      <p:ext uri="{BB962C8B-B14F-4D97-AF65-F5344CB8AC3E}">
        <p14:creationId xmlns:p14="http://schemas.microsoft.com/office/powerpoint/2010/main" val="3721855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latin typeface="Arial"/>
              </a:rPr>
              <a:pPr/>
              <a:t>‹#›</a:t>
            </a:fld>
            <a:endParaRPr lang="en-US">
              <a:latin typeface="Arial"/>
            </a:endParaRPr>
          </a:p>
        </p:txBody>
      </p:sp>
    </p:spTree>
    <p:extLst>
      <p:ext uri="{BB962C8B-B14F-4D97-AF65-F5344CB8AC3E}">
        <p14:creationId xmlns:p14="http://schemas.microsoft.com/office/powerpoint/2010/main" val="3500949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latin typeface="Arial"/>
              </a:rPr>
              <a:pPr/>
              <a:t>‹#›</a:t>
            </a:fld>
            <a:endParaRPr lang="en-US">
              <a:latin typeface="Arial"/>
            </a:endParaRPr>
          </a:p>
        </p:txBody>
      </p:sp>
    </p:spTree>
    <p:extLst>
      <p:ext uri="{BB962C8B-B14F-4D97-AF65-F5344CB8AC3E}">
        <p14:creationId xmlns:p14="http://schemas.microsoft.com/office/powerpoint/2010/main" val="1725559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latin typeface="Arial"/>
              </a:rPr>
              <a:pPr/>
              <a:t>‹#›</a:t>
            </a:fld>
            <a:endParaRPr lang="en-US">
              <a:latin typeface="Arial"/>
            </a:endParaRPr>
          </a:p>
        </p:txBody>
      </p:sp>
    </p:spTree>
    <p:extLst>
      <p:ext uri="{BB962C8B-B14F-4D97-AF65-F5344CB8AC3E}">
        <p14:creationId xmlns:p14="http://schemas.microsoft.com/office/powerpoint/2010/main" val="3685451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latin typeface="Arial"/>
              </a:rPr>
              <a:pPr/>
              <a:t>‹#›</a:t>
            </a:fld>
            <a:endParaRPr lang="en-US">
              <a:latin typeface="Arial"/>
            </a:endParaRPr>
          </a:p>
        </p:txBody>
      </p:sp>
    </p:spTree>
    <p:extLst>
      <p:ext uri="{BB962C8B-B14F-4D97-AF65-F5344CB8AC3E}">
        <p14:creationId xmlns:p14="http://schemas.microsoft.com/office/powerpoint/2010/main" val="4119290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latin typeface="Arial"/>
              </a:rPr>
              <a:pPr/>
              <a:t>‹#›</a:t>
            </a:fld>
            <a:endParaRPr lang="en-US">
              <a:latin typeface="Arial"/>
            </a:endParaRPr>
          </a:p>
        </p:txBody>
      </p:sp>
    </p:spTree>
    <p:extLst>
      <p:ext uri="{BB962C8B-B14F-4D97-AF65-F5344CB8AC3E}">
        <p14:creationId xmlns:p14="http://schemas.microsoft.com/office/powerpoint/2010/main" val="23464921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85DBA5CE-ADE6-B643-B31D-64EFA1E8F263}" type="slidenum">
              <a:rPr lang="en-US"/>
              <a:pPr>
                <a:defRPr/>
              </a:pPr>
              <a:t>‹#›</a:t>
            </a:fld>
            <a:endParaRPr lang="en-US"/>
          </a:p>
        </p:txBody>
      </p:sp>
    </p:spTree>
    <p:extLst>
      <p:ext uri="{BB962C8B-B14F-4D97-AF65-F5344CB8AC3E}">
        <p14:creationId xmlns:p14="http://schemas.microsoft.com/office/powerpoint/2010/main" val="408672737"/>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4386E3A-72FE-CD4F-A9E2-B60160010A84}" type="slidenum">
              <a:rPr lang="en-US"/>
              <a:pPr>
                <a:defRPr/>
              </a:pPr>
              <a:t>‹#›</a:t>
            </a:fld>
            <a:endParaRPr lang="en-US"/>
          </a:p>
        </p:txBody>
      </p:sp>
    </p:spTree>
    <p:extLst>
      <p:ext uri="{BB962C8B-B14F-4D97-AF65-F5344CB8AC3E}">
        <p14:creationId xmlns:p14="http://schemas.microsoft.com/office/powerpoint/2010/main" val="94599173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F41C600-CFD1-7047-9A4F-72D7A36A0B22}" type="slidenum">
              <a:rPr lang="en-US"/>
              <a:pPr>
                <a:defRPr/>
              </a:pPr>
              <a:t>‹#›</a:t>
            </a:fld>
            <a:endParaRPr lang="en-US"/>
          </a:p>
        </p:txBody>
      </p:sp>
    </p:spTree>
    <p:extLst>
      <p:ext uri="{BB962C8B-B14F-4D97-AF65-F5344CB8AC3E}">
        <p14:creationId xmlns:p14="http://schemas.microsoft.com/office/powerpoint/2010/main" val="4219176394"/>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b="1"/>
            </a:lvl1pPr>
          </a:lstStyle>
          <a:p>
            <a:pPr>
              <a:defRPr/>
            </a:pPr>
            <a:endParaRPr lang="en-US"/>
          </a:p>
        </p:txBody>
      </p:sp>
      <p:sp>
        <p:nvSpPr>
          <p:cNvPr id="8" name="Rectangle 13"/>
          <p:cNvSpPr>
            <a:spLocks noGrp="1" noChangeArrowheads="1"/>
          </p:cNvSpPr>
          <p:nvPr>
            <p:ph type="ftr" sz="quarter" idx="11"/>
          </p:nvPr>
        </p:nvSpPr>
        <p:spPr/>
        <p:txBody>
          <a:bodyPr/>
          <a:lstStyle>
            <a:lvl1pPr>
              <a:defRPr b="1"/>
            </a:lvl1pPr>
          </a:lstStyle>
          <a:p>
            <a:pPr>
              <a:defRPr/>
            </a:pPr>
            <a:endParaRPr lang="en-US"/>
          </a:p>
        </p:txBody>
      </p:sp>
      <p:sp>
        <p:nvSpPr>
          <p:cNvPr id="9"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90D1197-ECB3-A04A-BE47-0522B0F22164}" type="slidenum">
              <a:rPr lang="en-US"/>
              <a:pPr>
                <a:defRPr/>
              </a:pPr>
              <a:t>‹#›</a:t>
            </a:fld>
            <a:endParaRPr lang="en-US"/>
          </a:p>
        </p:txBody>
      </p:sp>
    </p:spTree>
    <p:extLst>
      <p:ext uri="{BB962C8B-B14F-4D97-AF65-F5344CB8AC3E}">
        <p14:creationId xmlns:p14="http://schemas.microsoft.com/office/powerpoint/2010/main" val="2918642303"/>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b="1"/>
            </a:lvl1pPr>
          </a:lstStyle>
          <a:p>
            <a:pPr>
              <a:defRPr/>
            </a:pPr>
            <a:endParaRPr lang="en-US"/>
          </a:p>
        </p:txBody>
      </p:sp>
      <p:sp>
        <p:nvSpPr>
          <p:cNvPr id="4" name="Rectangle 13"/>
          <p:cNvSpPr>
            <a:spLocks noGrp="1" noChangeArrowheads="1"/>
          </p:cNvSpPr>
          <p:nvPr>
            <p:ph type="ftr" sz="quarter" idx="11"/>
          </p:nvPr>
        </p:nvSpPr>
        <p:spPr/>
        <p:txBody>
          <a:bodyPr/>
          <a:lstStyle>
            <a:lvl1pPr>
              <a:defRPr b="1"/>
            </a:lvl1pPr>
          </a:lstStyle>
          <a:p>
            <a:pPr>
              <a:defRPr/>
            </a:pPr>
            <a:endParaRPr lang="en-US"/>
          </a:p>
        </p:txBody>
      </p:sp>
      <p:sp>
        <p:nvSpPr>
          <p:cNvPr id="5"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BC92496-2F2D-BB43-AFEF-31CD58633164}" type="slidenum">
              <a:rPr lang="en-US"/>
              <a:pPr>
                <a:defRPr/>
              </a:pPr>
              <a:t>‹#›</a:t>
            </a:fld>
            <a:endParaRPr lang="en-US"/>
          </a:p>
        </p:txBody>
      </p:sp>
    </p:spTree>
    <p:extLst>
      <p:ext uri="{BB962C8B-B14F-4D97-AF65-F5344CB8AC3E}">
        <p14:creationId xmlns:p14="http://schemas.microsoft.com/office/powerpoint/2010/main" val="2629166920"/>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a:lvl1pPr>
          </a:lstStyle>
          <a:p>
            <a:pPr>
              <a:defRPr/>
            </a:pPr>
            <a:endParaRPr lang="en-US"/>
          </a:p>
        </p:txBody>
      </p:sp>
      <p:sp>
        <p:nvSpPr>
          <p:cNvPr id="3" name="Rectangle 13"/>
          <p:cNvSpPr>
            <a:spLocks noGrp="1" noChangeArrowheads="1"/>
          </p:cNvSpPr>
          <p:nvPr>
            <p:ph type="ftr" sz="quarter" idx="11"/>
          </p:nvPr>
        </p:nvSpPr>
        <p:spPr/>
        <p:txBody>
          <a:bodyPr/>
          <a:lstStyle>
            <a:lvl1pPr>
              <a:defRPr b="1"/>
            </a:lvl1pPr>
          </a:lstStyle>
          <a:p>
            <a:pPr>
              <a:defRPr/>
            </a:pPr>
            <a:endParaRPr lang="en-US"/>
          </a:p>
        </p:txBody>
      </p:sp>
      <p:sp>
        <p:nvSpPr>
          <p:cNvPr id="4"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6B69F431-3F24-5F40-8BA2-EC629B0A2FB9}" type="slidenum">
              <a:rPr lang="en-US"/>
              <a:pPr>
                <a:defRPr/>
              </a:pPr>
              <a:t>‹#›</a:t>
            </a:fld>
            <a:endParaRPr lang="en-US"/>
          </a:p>
        </p:txBody>
      </p:sp>
    </p:spTree>
    <p:extLst>
      <p:ext uri="{BB962C8B-B14F-4D97-AF65-F5344CB8AC3E}">
        <p14:creationId xmlns:p14="http://schemas.microsoft.com/office/powerpoint/2010/main" val="3735417077"/>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A528BDDB-96B2-0D43-A2F0-30D8BE0D0485}" type="slidenum">
              <a:rPr lang="en-US"/>
              <a:pPr>
                <a:defRPr/>
              </a:pPr>
              <a:t>‹#›</a:t>
            </a:fld>
            <a:endParaRPr lang="en-US"/>
          </a:p>
        </p:txBody>
      </p:sp>
    </p:spTree>
    <p:extLst>
      <p:ext uri="{BB962C8B-B14F-4D97-AF65-F5344CB8AC3E}">
        <p14:creationId xmlns:p14="http://schemas.microsoft.com/office/powerpoint/2010/main" val="530134896"/>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0E09B204-5C4A-AD4F-BD05-2248F2D78D81}" type="slidenum">
              <a:rPr lang="en-US"/>
              <a:pPr>
                <a:defRPr/>
              </a:pPr>
              <a:t>‹#›</a:t>
            </a:fld>
            <a:endParaRPr lang="en-US"/>
          </a:p>
        </p:txBody>
      </p:sp>
    </p:spTree>
    <p:extLst>
      <p:ext uri="{BB962C8B-B14F-4D97-AF65-F5344CB8AC3E}">
        <p14:creationId xmlns:p14="http://schemas.microsoft.com/office/powerpoint/2010/main" val="1173781710"/>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2DE67A-CF59-7448-B6EB-D5DD822137A3}" type="slidenum">
              <a:rPr lang="en-US"/>
              <a:pPr>
                <a:defRPr/>
              </a:pPr>
              <a:t>‹#›</a:t>
            </a:fld>
            <a:endParaRPr lang="en-US"/>
          </a:p>
        </p:txBody>
      </p:sp>
    </p:spTree>
    <p:extLst>
      <p:ext uri="{BB962C8B-B14F-4D97-AF65-F5344CB8AC3E}">
        <p14:creationId xmlns:p14="http://schemas.microsoft.com/office/powerpoint/2010/main" val="4088124279"/>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D8752B1-3F2C-AE48-AB60-82A08A409E9D}" type="slidenum">
              <a:rPr lang="en-US"/>
              <a:pPr>
                <a:defRPr/>
              </a:pPr>
              <a:t>‹#›</a:t>
            </a:fld>
            <a:endParaRPr lang="en-US"/>
          </a:p>
        </p:txBody>
      </p:sp>
    </p:spTree>
    <p:extLst>
      <p:ext uri="{BB962C8B-B14F-4D97-AF65-F5344CB8AC3E}">
        <p14:creationId xmlns:p14="http://schemas.microsoft.com/office/powerpoint/2010/main" val="1384035417"/>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6CF323-D620-3D42-A0AD-99111424B503}" type="slidenum">
              <a:rPr lang="en-US"/>
              <a:pPr>
                <a:defRPr/>
              </a:pPr>
              <a:t>‹#›</a:t>
            </a:fld>
            <a:endParaRPr lang="en-US"/>
          </a:p>
        </p:txBody>
      </p:sp>
    </p:spTree>
    <p:extLst>
      <p:ext uri="{BB962C8B-B14F-4D97-AF65-F5344CB8AC3E}">
        <p14:creationId xmlns:p14="http://schemas.microsoft.com/office/powerpoint/2010/main" val="188304199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DD853D6E-8A8B-9A46-BE80-94416A0E4C25}" type="slidenum">
              <a:rPr lang="en-US"/>
              <a:pPr>
                <a:defRPr/>
              </a:pPr>
              <a:t>‹#›</a:t>
            </a:fld>
            <a:endParaRPr lang="en-US"/>
          </a:p>
        </p:txBody>
      </p:sp>
    </p:spTree>
    <p:extLst>
      <p:ext uri="{BB962C8B-B14F-4D97-AF65-F5344CB8AC3E}">
        <p14:creationId xmlns:p14="http://schemas.microsoft.com/office/powerpoint/2010/main" val="1430188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09EC9D4-4351-3745-A246-67DE76D7F41B}" type="slidenum">
              <a:rPr lang="en-US"/>
              <a:pPr>
                <a:defRPr/>
              </a:pPr>
              <a:t>‹#›</a:t>
            </a:fld>
            <a:endParaRPr lang="en-US"/>
          </a:p>
        </p:txBody>
      </p:sp>
    </p:spTree>
    <p:extLst>
      <p:ext uri="{BB962C8B-B14F-4D97-AF65-F5344CB8AC3E}">
        <p14:creationId xmlns:p14="http://schemas.microsoft.com/office/powerpoint/2010/main" val="31414677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162F572-006B-1846-A3FD-2B62F2CC1D50}" type="slidenum">
              <a:rPr lang="en-US"/>
              <a:pPr>
                <a:defRPr/>
              </a:pPr>
              <a:t>‹#›</a:t>
            </a:fld>
            <a:endParaRPr lang="en-US"/>
          </a:p>
        </p:txBody>
      </p:sp>
    </p:spTree>
    <p:extLst>
      <p:ext uri="{BB962C8B-B14F-4D97-AF65-F5344CB8AC3E}">
        <p14:creationId xmlns:p14="http://schemas.microsoft.com/office/powerpoint/2010/main" val="2582054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B7D62302-66E0-074C-97BD-6B89C1E3867C}" type="slidenum">
              <a:rPr lang="en-US"/>
              <a:pPr>
                <a:defRPr/>
              </a:pPr>
              <a:t>‹#›</a:t>
            </a:fld>
            <a:endParaRPr lang="en-US"/>
          </a:p>
        </p:txBody>
      </p:sp>
    </p:spTree>
    <p:extLst>
      <p:ext uri="{BB962C8B-B14F-4D97-AF65-F5344CB8AC3E}">
        <p14:creationId xmlns:p14="http://schemas.microsoft.com/office/powerpoint/2010/main" val="11915824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Arial Narrow" charset="0"/>
              </a:defRPr>
            </a:lvl1pPr>
          </a:lstStyle>
          <a:p>
            <a:pPr>
              <a:defRPr/>
            </a:pPr>
            <a:fld id="{98E4458E-4203-2743-AA85-594ADADADCBF}" type="slidenum">
              <a:rPr lang="en-US"/>
              <a:pPr>
                <a:defRPr/>
              </a:pPr>
              <a:t>‹#›</a:t>
            </a:fld>
            <a:endParaRPr lang="en-US"/>
          </a:p>
        </p:txBody>
      </p:sp>
    </p:spTree>
    <p:extLst>
      <p:ext uri="{BB962C8B-B14F-4D97-AF65-F5344CB8AC3E}">
        <p14:creationId xmlns:p14="http://schemas.microsoft.com/office/powerpoint/2010/main" val="10632045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Arial Narrow" charset="0"/>
              </a:defRPr>
            </a:lvl1pPr>
          </a:lstStyle>
          <a:p>
            <a:pPr>
              <a:defRPr/>
            </a:pPr>
            <a:fld id="{B37938E3-01D4-9748-AD30-11DFFEDEDD82}" type="slidenum">
              <a:rPr lang="en-US"/>
              <a:pPr>
                <a:defRPr/>
              </a:pPr>
              <a:t>‹#›</a:t>
            </a:fld>
            <a:endParaRPr lang="en-US"/>
          </a:p>
        </p:txBody>
      </p:sp>
    </p:spTree>
    <p:extLst>
      <p:ext uri="{BB962C8B-B14F-4D97-AF65-F5344CB8AC3E}">
        <p14:creationId xmlns:p14="http://schemas.microsoft.com/office/powerpoint/2010/main" val="17138857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Arial Narrow" charset="0"/>
              </a:defRPr>
            </a:lvl1pPr>
          </a:lstStyle>
          <a:p>
            <a:pPr>
              <a:defRPr/>
            </a:pPr>
            <a:fld id="{DD572649-966A-C44A-91E8-103E346626DF}" type="slidenum">
              <a:rPr lang="en-US"/>
              <a:pPr>
                <a:defRPr/>
              </a:pPr>
              <a:t>‹#›</a:t>
            </a:fld>
            <a:endParaRPr lang="en-US"/>
          </a:p>
        </p:txBody>
      </p:sp>
    </p:spTree>
    <p:extLst>
      <p:ext uri="{BB962C8B-B14F-4D97-AF65-F5344CB8AC3E}">
        <p14:creationId xmlns:p14="http://schemas.microsoft.com/office/powerpoint/2010/main" val="29843967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7A0644-7237-C141-BB9F-35F2902E1BE9}" type="slidenum">
              <a:rPr lang="en-US"/>
              <a:pPr>
                <a:defRPr/>
              </a:pPr>
              <a:t>‹#›</a:t>
            </a:fld>
            <a:endParaRPr lang="en-US"/>
          </a:p>
        </p:txBody>
      </p:sp>
    </p:spTree>
    <p:extLst>
      <p:ext uri="{BB962C8B-B14F-4D97-AF65-F5344CB8AC3E}">
        <p14:creationId xmlns:p14="http://schemas.microsoft.com/office/powerpoint/2010/main" val="17646117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Narrow" charset="0"/>
              </a:defRPr>
            </a:lvl1pPr>
          </a:lstStyle>
          <a:p>
            <a:pPr>
              <a:defRPr/>
            </a:pPr>
            <a:fld id="{E8B17569-E328-3F42-9E22-EE8F96F68C08}" type="slidenum">
              <a:rPr lang="en-US"/>
              <a:pPr>
                <a:defRPr/>
              </a:pPr>
              <a:t>‹#›</a:t>
            </a:fld>
            <a:endParaRPr lang="en-US"/>
          </a:p>
        </p:txBody>
      </p:sp>
    </p:spTree>
    <p:extLst>
      <p:ext uri="{BB962C8B-B14F-4D97-AF65-F5344CB8AC3E}">
        <p14:creationId xmlns:p14="http://schemas.microsoft.com/office/powerpoint/2010/main" val="39631016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5F5DAAEA-E17C-3743-90C8-867737EEB2FE}" type="slidenum">
              <a:rPr lang="en-US"/>
              <a:pPr>
                <a:defRPr/>
              </a:pPr>
              <a:t>‹#›</a:t>
            </a:fld>
            <a:endParaRPr lang="en-US"/>
          </a:p>
        </p:txBody>
      </p:sp>
    </p:spTree>
    <p:extLst>
      <p:ext uri="{BB962C8B-B14F-4D97-AF65-F5344CB8AC3E}">
        <p14:creationId xmlns:p14="http://schemas.microsoft.com/office/powerpoint/2010/main" val="5829776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Narrow" charset="0"/>
              </a:defRPr>
            </a:lvl1pPr>
          </a:lstStyle>
          <a:p>
            <a:pPr>
              <a:defRPr/>
            </a:pPr>
            <a:fld id="{F5A22D8E-52BF-A149-A456-080F60781DD7}" type="slidenum">
              <a:rPr lang="en-US"/>
              <a:pPr>
                <a:defRPr/>
              </a:pPr>
              <a:t>‹#›</a:t>
            </a:fld>
            <a:endParaRPr lang="en-US"/>
          </a:p>
        </p:txBody>
      </p:sp>
    </p:spTree>
    <p:extLst>
      <p:ext uri="{BB962C8B-B14F-4D97-AF65-F5344CB8AC3E}">
        <p14:creationId xmlns:p14="http://schemas.microsoft.com/office/powerpoint/2010/main" val="1450198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36958078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33646781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26425654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28234169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5105584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15044485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6315619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22588681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31602925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2244851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2599615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32490030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solidFill>
                  <a:srgbClr val="000000"/>
                </a:solidFill>
              </a:rPr>
              <a:pPr>
                <a:defRPr/>
              </a:pPr>
              <a:t>29/4/18</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87136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solidFill>
                  <a:srgbClr val="000000"/>
                </a:solidFill>
              </a:rPr>
              <a:pPr>
                <a:defRPr/>
              </a:pPr>
              <a:t>29/4/18</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9599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87413B2D-0F53-D34C-922A-F8A2CFE89CD5}" type="datetime1">
              <a:rPr lang="en-US">
                <a:solidFill>
                  <a:srgbClr val="000000"/>
                </a:solidFill>
              </a:rPr>
              <a:pPr>
                <a:defRPr/>
              </a:pPr>
              <a:t>29/4/18</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81993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7"/>
          <p:cNvSpPr>
            <a:spLocks noGrp="1" noChangeArrowheads="1"/>
          </p:cNvSpPr>
          <p:nvPr>
            <p:ph type="dt" sz="half" idx="10"/>
          </p:nvPr>
        </p:nvSpPr>
        <p:spPr>
          <a:ln/>
        </p:spPr>
        <p:txBody>
          <a:bodyPr/>
          <a:lstStyle>
            <a:lvl1pPr>
              <a:defRPr/>
            </a:lvl1pPr>
          </a:lstStyle>
          <a:p>
            <a:pPr>
              <a:defRPr/>
            </a:pPr>
            <a:fld id="{892DEBB8-9DCB-9343-A455-8C3A77E1A058}" type="datetime1">
              <a:rPr lang="en-US">
                <a:solidFill>
                  <a:srgbClr val="000000"/>
                </a:solidFill>
              </a:rPr>
              <a:pPr>
                <a:defRPr/>
              </a:pPr>
              <a:t>29/4/18</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6447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7"/>
          <p:cNvSpPr>
            <a:spLocks noGrp="1" noChangeArrowheads="1"/>
          </p:cNvSpPr>
          <p:nvPr>
            <p:ph type="dt" sz="half" idx="10"/>
          </p:nvPr>
        </p:nvSpPr>
        <p:spPr>
          <a:ln/>
        </p:spPr>
        <p:txBody>
          <a:bodyPr/>
          <a:lstStyle>
            <a:lvl1pPr>
              <a:defRPr/>
            </a:lvl1pPr>
          </a:lstStyle>
          <a:p>
            <a:pPr>
              <a:defRPr/>
            </a:pPr>
            <a:fld id="{F4797E9D-63DE-414A-8363-C05706E5B051}" type="datetime1">
              <a:rPr lang="en-US">
                <a:solidFill>
                  <a:srgbClr val="000000"/>
                </a:solidFill>
              </a:rPr>
              <a:pPr>
                <a:defRPr/>
              </a:pPr>
              <a:t>29/4/18</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4373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7"/>
          <p:cNvSpPr>
            <a:spLocks noGrp="1" noChangeArrowheads="1"/>
          </p:cNvSpPr>
          <p:nvPr>
            <p:ph type="dt" sz="half" idx="10"/>
          </p:nvPr>
        </p:nvSpPr>
        <p:spPr>
          <a:ln/>
        </p:spPr>
        <p:txBody>
          <a:bodyPr/>
          <a:lstStyle>
            <a:lvl1pPr>
              <a:defRPr/>
            </a:lvl1pPr>
          </a:lstStyle>
          <a:p>
            <a:pPr>
              <a:defRPr/>
            </a:pPr>
            <a:fld id="{31BA5B4F-FC53-4F45-84A6-DAB4BC6E210E}" type="datetime1">
              <a:rPr lang="en-US">
                <a:solidFill>
                  <a:srgbClr val="000000"/>
                </a:solidFill>
              </a:rPr>
              <a:pPr>
                <a:defRPr/>
              </a:pPr>
              <a:t>29/4/18</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7055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E791AE75-74AB-4042-B1D0-69FE49FECA6B}" type="datetime1">
              <a:rPr lang="en-US">
                <a:solidFill>
                  <a:srgbClr val="000000"/>
                </a:solidFill>
              </a:rPr>
              <a:pPr>
                <a:defRPr/>
              </a:pPr>
              <a:t>29/4/18</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5065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E62E8BD-F2F6-584B-88FC-96D9C1537D4B}" type="datetime1">
              <a:rPr lang="en-US">
                <a:solidFill>
                  <a:srgbClr val="000000"/>
                </a:solidFill>
              </a:rPr>
              <a:pPr>
                <a:defRPr/>
              </a:pPr>
              <a:t>29/4/18</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021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B228763-04AD-B949-89F5-7C8A910475ED}" type="datetime1">
              <a:rPr lang="en-US">
                <a:solidFill>
                  <a:srgbClr val="000000"/>
                </a:solidFill>
              </a:rPr>
              <a:pPr>
                <a:defRPr/>
              </a:pPr>
              <a:t>29/4/18</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39292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a:ln/>
        </p:spPr>
        <p:txBody>
          <a:bodyPr/>
          <a:lstStyle>
            <a:lvl1pPr>
              <a:defRPr/>
            </a:lvl1pPr>
          </a:lstStyle>
          <a:p>
            <a:pPr>
              <a:defRPr/>
            </a:pPr>
            <a:fld id="{2E9540C9-6D4B-064D-97F1-3FBEA459A9A8}" type="datetime1">
              <a:rPr lang="en-US">
                <a:solidFill>
                  <a:srgbClr val="000000"/>
                </a:solidFill>
              </a:rPr>
              <a:pPr>
                <a:defRPr/>
              </a:pPr>
              <a:t>29/4/18</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32400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7"/>
          <p:cNvSpPr>
            <a:spLocks noGrp="1" noChangeArrowheads="1"/>
          </p:cNvSpPr>
          <p:nvPr>
            <p:ph type="dt" sz="half" idx="10"/>
          </p:nvPr>
        </p:nvSpPr>
        <p:spPr>
          <a:ln/>
        </p:spPr>
        <p:txBody>
          <a:bodyPr/>
          <a:lstStyle>
            <a:lvl1pPr>
              <a:defRPr/>
            </a:lvl1pPr>
          </a:lstStyle>
          <a:p>
            <a:pPr>
              <a:defRPr/>
            </a:pPr>
            <a:fld id="{3323CD22-1C30-3948-A956-3BBF39549ABA}" type="datetime1">
              <a:rPr lang="en-US">
                <a:solidFill>
                  <a:srgbClr val="000000"/>
                </a:solidFill>
              </a:rPr>
              <a:pPr>
                <a:defRPr/>
              </a:pPr>
              <a:t>29/4/18</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66919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0653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29416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1607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4166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57220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4422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133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33234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85965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88928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0037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85525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8533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theme" Target="../theme/theme10.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3.xml"/><Relationship Id="rId3"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6.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5.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6.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7.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theme" Target="../theme/theme8.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theme" Target="../theme/theme9.xml"/><Relationship Id="rId13" Type="http://schemas.openxmlformats.org/officeDocument/2006/relationships/image" Target="../media/image5.jpeg"/><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02316307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solidFill>
                <a:srgbClr val="003300"/>
              </a:solidFill>
            </a:endParaRPr>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chemeClr val="tx1"/>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solidFill>
                <a:srgbClr val="003300"/>
              </a:solidFill>
            </a:endParaRPr>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chemeClr val="tx1"/>
                </a:solidFill>
                <a:latin typeface="Times New Roman" charset="0"/>
                <a:cs typeface="Times New Roman" charset="0"/>
              </a:defRPr>
            </a:lvl1pPr>
          </a:lstStyle>
          <a:p>
            <a:pPr defTabSz="914400" fontAlgn="base">
              <a:spcAft>
                <a:spcPct val="0"/>
              </a:spcAft>
              <a:defRPr/>
            </a:pPr>
            <a:fld id="{98039365-5FB2-4846-BFBE-F3F440349B19}" type="slidenum">
              <a:rPr lang="en-US">
                <a:solidFill>
                  <a:srgbClr val="003300"/>
                </a:solidFill>
                <a:ea typeface="ＭＳ Ｐゴシック" charset="0"/>
              </a:rPr>
              <a:pPr defTabSz="914400" fontAlgn="base">
                <a:spcAft>
                  <a:spcPct val="0"/>
                </a:spcAft>
                <a:defRPr/>
              </a:pPr>
              <a:t>‹#›</a:t>
            </a:fld>
            <a:endParaRPr lang="en-US">
              <a:solidFill>
                <a:srgbClr val="003300"/>
              </a:solidFill>
              <a:ea typeface="ＭＳ Ｐゴシック" charset="0"/>
            </a:endParaRPr>
          </a:p>
        </p:txBody>
      </p:sp>
    </p:spTree>
    <p:extLst>
      <p:ext uri="{BB962C8B-B14F-4D97-AF65-F5344CB8AC3E}">
        <p14:creationId xmlns:p14="http://schemas.microsoft.com/office/powerpoint/2010/main" val="35778951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FFFF66"/>
                </a:solidFill>
                <a:latin typeface="+mn-lt"/>
                <a:ea typeface="+mn-ea"/>
                <a:cs typeface="+mn-cs"/>
              </a:defRPr>
            </a:lvl1pPr>
          </a:lstStyle>
          <a:p>
            <a:pPr defTabSz="914400" fontAlgn="base">
              <a:spcBef>
                <a:spcPct val="0"/>
              </a:spcBef>
              <a:spcAft>
                <a:spcPct val="0"/>
              </a:spcAft>
              <a:defRPr/>
            </a:pPr>
            <a:endParaRPr lang="en-US">
              <a:latin typeface="Trebuchet MS"/>
              <a:ea typeface="Osaka"/>
              <a:cs typeface="Osaka"/>
            </a:endParaRPr>
          </a:p>
        </p:txBody>
      </p:sp>
      <p:sp>
        <p:nvSpPr>
          <p:cNvPr id="206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FFFF66"/>
                </a:solidFill>
                <a:latin typeface="+mn-lt"/>
                <a:ea typeface="+mn-ea"/>
                <a:cs typeface="+mn-cs"/>
              </a:defRPr>
            </a:lvl1pPr>
          </a:lstStyle>
          <a:p>
            <a:pPr defTabSz="914400" fontAlgn="base">
              <a:spcBef>
                <a:spcPct val="0"/>
              </a:spcBef>
              <a:spcAft>
                <a:spcPct val="0"/>
              </a:spcAft>
              <a:defRPr/>
            </a:pPr>
            <a:endParaRPr lang="en-US">
              <a:latin typeface="Trebuchet MS"/>
              <a:ea typeface="Osaka"/>
              <a:cs typeface="Osaka"/>
            </a:endParaRPr>
          </a:p>
        </p:txBody>
      </p:sp>
      <p:sp>
        <p:nvSpPr>
          <p:cNvPr id="206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defTabSz="914400" fontAlgn="base">
              <a:spcBef>
                <a:spcPct val="0"/>
              </a:spcBef>
              <a:spcAft>
                <a:spcPct val="0"/>
              </a:spcAft>
              <a:defRPr/>
            </a:pPr>
            <a:fld id="{2542E8DB-4850-AE4D-B4BB-5722E30C7B61}"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186782340"/>
      </p:ext>
    </p:extLst>
  </p:cSld>
  <p:clrMap bg1="dk2" tx1="lt1" bg2="dk1" tx2="lt2" accent1="accent1" accent2="accent2" accent3="accent3" accent4="accent4" accent5="accent5" accent6="accent6" hlink="hlink" folHlink="folHlink"/>
  <p:sldLayoutIdLst>
    <p:sldLayoutId id="2147483687"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2pPr>
      <a:lvl3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3pPr>
      <a:lvl4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4pPr>
      <a:lvl5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5pPr>
      <a:lvl6pPr marL="4572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6pPr>
      <a:lvl7pPr marL="9144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7pPr>
      <a:lvl8pPr marL="13716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8pPr>
      <a:lvl9pPr marL="18288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44000" cy="6858000"/>
            <a:chOff x="0" y="0"/>
            <a:chExt cx="5760" cy="4320"/>
          </a:xfrm>
        </p:grpSpPr>
        <p:sp>
          <p:nvSpPr>
            <p:cNvPr id="25608"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25609"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25610" name="Picture 5" descr="URBBAN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604"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EAE8E2"/>
                </a:solidFill>
                <a:latin typeface="+mn-lt"/>
                <a:ea typeface="+mn-ea"/>
                <a:cs typeface="+mn-cs"/>
              </a:defRPr>
            </a:lvl1pPr>
          </a:lstStyle>
          <a:p>
            <a:pPr defTabSz="914400" fontAlgn="base">
              <a:spcBef>
                <a:spcPct val="0"/>
              </a:spcBef>
              <a:spcAft>
                <a:spcPct val="0"/>
              </a:spcAft>
              <a:defRPr/>
            </a:pPr>
            <a:endParaRPr lang="en-US">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EAE8E2"/>
                </a:solidFill>
                <a:latin typeface="+mn-lt"/>
                <a:ea typeface="+mn-ea"/>
                <a:cs typeface="+mn-cs"/>
              </a:defRPr>
            </a:lvl1pPr>
          </a:lstStyle>
          <a:p>
            <a:pPr defTabSz="914400" fontAlgn="base">
              <a:spcBef>
                <a:spcPct val="0"/>
              </a:spcBef>
              <a:spcAft>
                <a:spcPct val="0"/>
              </a:spcAft>
              <a:defRPr/>
            </a:pPr>
            <a:endParaRPr lang="en-US">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EAE8E2"/>
                </a:solidFill>
                <a:cs typeface="Times New Roman" charset="0"/>
              </a:defRPr>
            </a:lvl1pPr>
          </a:lstStyle>
          <a:p>
            <a:pPr defTabSz="914400" fontAlgn="base">
              <a:spcBef>
                <a:spcPct val="0"/>
              </a:spcBef>
              <a:spcAft>
                <a:spcPct val="0"/>
              </a:spcAft>
              <a:defRPr/>
            </a:pPr>
            <a:fld id="{BB4673D3-18B3-6B41-9D61-A4E3201D8535}" type="slidenum">
              <a:rPr lang="en-US">
                <a:latin typeface="Arial Narrow" charset="0"/>
                <a:ea typeface="ＭＳ Ｐゴシック" charset="0"/>
              </a:rPr>
              <a:pPr defTabSz="914400" fontAlgn="base">
                <a:spcBef>
                  <a:spcPct val="0"/>
                </a:spcBef>
                <a:spcAft>
                  <a:spcPct val="0"/>
                </a:spcAft>
                <a:defRPr/>
              </a:pPr>
              <a:t>‹#›</a:t>
            </a:fld>
            <a:endParaRPr lang="en-US">
              <a:latin typeface="Arial Narrow" charset="0"/>
              <a:ea typeface="ＭＳ Ｐゴシック" charset="0"/>
            </a:endParaRPr>
          </a:p>
        </p:txBody>
      </p:sp>
    </p:spTree>
    <p:extLst>
      <p:ext uri="{BB962C8B-B14F-4D97-AF65-F5344CB8AC3E}">
        <p14:creationId xmlns:p14="http://schemas.microsoft.com/office/powerpoint/2010/main" val="863302196"/>
      </p:ext>
    </p:extLst>
  </p:cSld>
  <p:clrMap bg1="dk2" tx1="lt1" bg2="dk1" tx2="lt2" accent1="accent1" accent2="accent2" accent3="accent3" accent4="accent4" accent5="accent5" accent6="accent6" hlink="hlink" folHlink="folHlink"/>
  <p:sldLayoutIdLst>
    <p:sldLayoutId id="2147483689"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23105255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C8150513-B55A-414B-87A1-725FB5E315C1}"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47645810"/>
      </p:ext>
    </p:extLst>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28"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28"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defTabSz="914400" fontAlgn="base">
              <a:spcBef>
                <a:spcPct val="0"/>
              </a:spcBef>
              <a:spcAft>
                <a:spcPct val="0"/>
              </a:spcAft>
              <a:defRPr/>
            </a:pPr>
            <a:fld id="{8737C826-C81B-2847-B7C3-81D447AE61AD}"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19652543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defTabSz="914400" fontAlgn="base">
              <a:spcBef>
                <a:spcPct val="0"/>
              </a:spcBef>
              <a:spcAft>
                <a:spcPct val="0"/>
              </a:spcAft>
              <a:defRPr/>
            </a:pPr>
            <a:fld id="{407DC1DE-A652-A040-A259-E72961084CA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3849549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charset="0"/>
              </a:defRPr>
            </a:lvl1pPr>
          </a:lstStyle>
          <a:p>
            <a:pPr defTabSz="914400" fontAlgn="base">
              <a:spcAft>
                <a:spcPct val="0"/>
              </a:spcAft>
              <a:defRPr/>
            </a:pPr>
            <a:fld id="{0EDC7366-57B4-5847-A312-0DD4D67231F9}" type="datetime1">
              <a:rPr lang="en-US">
                <a:solidFill>
                  <a:srgbClr val="000000"/>
                </a:solidFill>
                <a:ea typeface="ＭＳ Ｐゴシック" charset="0"/>
                <a:cs typeface="ＭＳ Ｐゴシック" charset="0"/>
              </a:rPr>
              <a:pPr defTabSz="914400" fontAlgn="base">
                <a:spcAft>
                  <a:spcPct val="0"/>
                </a:spcAft>
                <a:defRPr/>
              </a:pPr>
              <a:t>29/4/18</a:t>
            </a:fld>
            <a:endParaRPr lang="en-US">
              <a:solidFill>
                <a:srgbClr val="000000"/>
              </a:solidFill>
              <a:ea typeface="ＭＳ Ｐゴシック" charset="0"/>
              <a:cs typeface="ＭＳ Ｐゴシック" charset="0"/>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1" charset="0"/>
                <a:ea typeface="+mn-ea"/>
                <a:cs typeface="+mn-cs"/>
              </a:defRPr>
            </a:lvl1pPr>
          </a:lstStyle>
          <a:p>
            <a:pPr defTabSz="914400" fontAlgn="base">
              <a:spcAft>
                <a:spcPct val="0"/>
              </a:spcAft>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atin typeface="Arial" charset="0"/>
              </a:defRPr>
            </a:lvl1pPr>
          </a:lstStyle>
          <a:p>
            <a:pPr defTabSz="914400" fontAlgn="base">
              <a:spcAft>
                <a:spcPct val="0"/>
              </a:spcAft>
              <a:defRPr/>
            </a:pPr>
            <a:fld id="{6B6B39A6-10A3-814D-8147-7711B3565625}" type="slidenum">
              <a:rPr lang="en-US">
                <a:solidFill>
                  <a:srgbClr val="000000"/>
                </a:solidFill>
                <a:ea typeface="ＭＳ Ｐゴシック" charset="0"/>
                <a:cs typeface="ＭＳ Ｐゴシック" charset="0"/>
              </a:rPr>
              <a:pPr defTabSz="914400" fontAlgn="base">
                <a:spcAft>
                  <a:spcPct val="0"/>
                </a:spcAft>
                <a:defRPr/>
              </a:pPr>
              <a:t>‹#›</a:t>
            </a:fld>
            <a:endParaRPr lang="en-US">
              <a:solidFill>
                <a:srgbClr val="000000"/>
              </a:solidFill>
              <a:ea typeface="ＭＳ Ｐゴシック" charset="0"/>
              <a:cs typeface="ＭＳ Ｐゴシック" charset="0"/>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326030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2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26.png"/><Relationship Id="rId1" Type="http://schemas.openxmlformats.org/officeDocument/2006/relationships/themeOverride" Target="../theme/themeOverride2.xml"/><Relationship Id="rId2"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27.png"/><Relationship Id="rId1" Type="http://schemas.openxmlformats.org/officeDocument/2006/relationships/themeOverride" Target="../theme/themeOverride3.xml"/><Relationship Id="rId2"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 Id="rId3" Type="http://schemas.openxmlformats.org/officeDocument/2006/relationships/image" Target="../media/image1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33.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themeOverride" Target="../theme/themeOverride5.xml"/><Relationship Id="rId2"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32.png"/><Relationship Id="rId1" Type="http://schemas.openxmlformats.org/officeDocument/2006/relationships/themeOverride" Target="../theme/themeOverride6.xml"/><Relationship Id="rId2"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9.pn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3.xml"/><Relationship Id="rId3"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37.jpeg"/><Relationship Id="rId1" Type="http://schemas.openxmlformats.org/officeDocument/2006/relationships/slideLayout" Target="../slideLayouts/slideLayout2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38.jpg"/><Relationship Id="rId1" Type="http://schemas.openxmlformats.org/officeDocument/2006/relationships/themeOverride" Target="../theme/themeOverride7.xml"/><Relationship Id="rId2"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39.png"/><Relationship Id="rId1" Type="http://schemas.openxmlformats.org/officeDocument/2006/relationships/slideLayout" Target="../slideLayouts/slideLayout2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2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2.xml"/><Relationship Id="rId3"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3.xml"/><Relationship Id="rId3"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4.xml"/><Relationship Id="rId3"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6.xml"/><Relationship Id="rId3" Type="http://schemas.openxmlformats.org/officeDocument/2006/relationships/image" Target="../media/image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8.xml"/><Relationship Id="rId3" Type="http://schemas.openxmlformats.org/officeDocument/2006/relationships/image" Target="../media/image1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9.xml"/><Relationship Id="rId3"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0.xml"/><Relationship Id="rId3" Type="http://schemas.openxmlformats.org/officeDocument/2006/relationships/image" Target="../media/image4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1.xml"/><Relationship Id="rId3"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2.xml"/><Relationship Id="rId3"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3.xml"/><Relationship Id="rId3"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5.xml"/><Relationship Id="rId3" Type="http://schemas.openxmlformats.org/officeDocument/2006/relationships/image" Target="../media/image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6.xml"/><Relationship Id="rId3" Type="http://schemas.openxmlformats.org/officeDocument/2006/relationships/image" Target="../media/image4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50.jpeg"/><Relationship Id="rId3" Type="http://schemas.openxmlformats.org/officeDocument/2006/relationships/image" Target="../media/image5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2.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8.xml"/><Relationship Id="rId3"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9.xml"/><Relationship Id="rId3"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0.xml"/><Relationship Id="rId3" Type="http://schemas.openxmlformats.org/officeDocument/2006/relationships/image" Target="../media/image4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2.xml"/><Relationship Id="rId3" Type="http://schemas.openxmlformats.org/officeDocument/2006/relationships/image" Target="../media/image1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4.xml"/><Relationship Id="rId3" Type="http://schemas.openxmlformats.org/officeDocument/2006/relationships/image" Target="../media/image1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5.xml"/><Relationship Id="rId3" Type="http://schemas.openxmlformats.org/officeDocument/2006/relationships/image" Target="../media/image5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6.xml"/><Relationship Id="rId3" Type="http://schemas.openxmlformats.org/officeDocument/2006/relationships/image" Target="../media/image5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7.xml"/><Relationship Id="rId3" Type="http://schemas.openxmlformats.org/officeDocument/2006/relationships/image" Target="../media/image5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1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8.xml"/><Relationship Id="rId3" Type="http://schemas.openxmlformats.org/officeDocument/2006/relationships/image" Target="../media/image5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0.xml"/><Relationship Id="rId3" Type="http://schemas.openxmlformats.org/officeDocument/2006/relationships/image" Target="../media/image4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1.xml"/><Relationship Id="rId3" Type="http://schemas.openxmlformats.org/officeDocument/2006/relationships/image" Target="../media/image5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2.xml"/><Relationship Id="rId3" Type="http://schemas.openxmlformats.org/officeDocument/2006/relationships/image" Target="../media/image2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3.xml"/><Relationship Id="rId3" Type="http://schemas.openxmlformats.org/officeDocument/2006/relationships/image" Target="../media/image60.png"/></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1" Type="http://schemas.openxmlformats.org/officeDocument/2006/relationships/slideLayout" Target="../slideLayouts/slideLayout84.xml"/><Relationship Id="rId2" Type="http://schemas.openxmlformats.org/officeDocument/2006/relationships/notesSlide" Target="../notesSlides/notesSlide74.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72.xml"/><Relationship Id="rId2" Type="http://schemas.openxmlformats.org/officeDocument/2006/relationships/notesSlide" Target="../notesSlides/notesSlide7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6.xml"/><Relationship Id="rId3" Type="http://schemas.openxmlformats.org/officeDocument/2006/relationships/image" Target="../media/image1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15.xml"/><Relationship Id="rId2" Type="http://schemas.openxmlformats.org/officeDocument/2006/relationships/notesSlide" Target="../notesSlides/notesSlide7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9.xml"/><Relationship Id="rId3" Type="http://schemas.openxmlformats.org/officeDocument/2006/relationships/image" Target="../media/image69.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7.xml"/><Relationship Id="rId2" Type="http://schemas.openxmlformats.org/officeDocument/2006/relationships/notesSlide" Target="../notesSlides/notesSlide8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252308"/>
          </a:xfrm>
          <a:prstGeom prst="rect">
            <a:avLst/>
          </a:prstGeom>
        </p:spPr>
      </p:pic>
      <p:sp>
        <p:nvSpPr>
          <p:cNvPr id="8" name="Rectangle 2"/>
          <p:cNvSpPr txBox="1">
            <a:spLocks noChangeArrowheads="1"/>
          </p:cNvSpPr>
          <p:nvPr/>
        </p:nvSpPr>
        <p:spPr bwMode="auto">
          <a:xfrm>
            <a:off x="-23813" y="455306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smtClean="0">
                <a:solidFill>
                  <a:srgbClr val="FFFFFF"/>
                </a:solidFill>
                <a:effectLst>
                  <a:glow rad="127000">
                    <a:srgbClr val="000000"/>
                  </a:glow>
                </a:effectLst>
                <a:latin typeface="Arial" charset="0"/>
                <a:ea typeface="ＭＳ Ｐゴシック" charset="0"/>
                <a:cs typeface="ＭＳ Ｐゴシック" charset="0"/>
              </a:rPr>
              <a:t>Esther</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123079"/>
            <a:ext cx="9120187" cy="1446653"/>
          </a:xfrm>
          <a:effectLst/>
          <a:extLst/>
        </p:spPr>
        <p:txBody>
          <a:bodyPr/>
          <a:lstStyle/>
          <a:p>
            <a:pPr algn="l">
              <a:defRPr/>
            </a:pPr>
            <a:r>
              <a:rPr lang="en-US" sz="6600" b="1" i="1" dirty="0" smtClean="0">
                <a:solidFill>
                  <a:schemeClr val="tx1"/>
                </a:solidFill>
                <a:effectLst/>
                <a:latin typeface="Arial" charset="0"/>
                <a:ea typeface="ＭＳ Ｐゴシック" charset="0"/>
                <a:cs typeface="ＭＳ Ｐゴシック" charset="0"/>
              </a:rPr>
              <a:t>Be Committed</a:t>
            </a:r>
            <a:endParaRPr lang="en-US" sz="6600" b="1" i="1" dirty="0">
              <a:solidFill>
                <a:schemeClr val="tx1"/>
              </a:solidFill>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0921532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60419"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F1F7E9"/>
                </a:solidFill>
                <a:latin typeface="Arial"/>
                <a:ea typeface="Times New Roman" pitchFamily="-111" charset="0"/>
                <a:cs typeface="Arial"/>
              </a:rPr>
              <a:t>Walk Through The Bible ©1989</a:t>
            </a:r>
          </a:p>
        </p:txBody>
      </p:sp>
      <p:sp>
        <p:nvSpPr>
          <p:cNvPr id="60420" name="Text Box 4"/>
          <p:cNvSpPr txBox="1">
            <a:spLocks noChangeArrowheads="1"/>
          </p:cNvSpPr>
          <p:nvPr/>
        </p:nvSpPr>
        <p:spPr bwMode="auto">
          <a:xfrm>
            <a:off x="952500" y="76200"/>
            <a:ext cx="43815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800" b="1">
                <a:solidFill>
                  <a:srgbClr val="F1F7E9"/>
                </a:solidFill>
                <a:latin typeface="Arial"/>
                <a:ea typeface="Times New Roman" pitchFamily="-111" charset="0"/>
                <a:cs typeface="Arial"/>
              </a:rPr>
              <a:t>Esther:</a:t>
            </a:r>
          </a:p>
        </p:txBody>
      </p:sp>
      <p:pic>
        <p:nvPicPr>
          <p:cNvPr id="105476" name="Picture 6" descr="Esther"/>
          <p:cNvPicPr>
            <a:picLocks noChangeAspect="1" noChangeArrowheads="1"/>
          </p:cNvPicPr>
          <p:nvPr/>
        </p:nvPicPr>
        <p:blipFill>
          <a:blip r:embed="rId4">
            <a:lum bright="-12000" contrast="6000"/>
            <a:extLst>
              <a:ext uri="{28A0092B-C50C-407E-A947-70E740481C1C}">
                <a14:useLocalDpi xmlns:a14="http://schemas.microsoft.com/office/drawing/2010/main"/>
              </a:ext>
            </a:extLst>
          </a:blip>
          <a:srcRect/>
          <a:stretch>
            <a:fillRect/>
          </a:stretch>
        </p:blipFill>
        <p:spPr bwMode="auto">
          <a:xfrm>
            <a:off x="1143000" y="102870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3200400" y="-76200"/>
            <a:ext cx="5715000" cy="1143000"/>
          </a:xfrm>
        </p:spPr>
        <p:txBody>
          <a:bodyPr/>
          <a:lstStyle/>
          <a:p>
            <a:pPr>
              <a:defRPr/>
            </a:pPr>
            <a:r>
              <a:rPr lang="en-US" sz="4800">
                <a:solidFill>
                  <a:schemeClr val="bg1"/>
                </a:solidFill>
                <a:effectLst>
                  <a:outerShdw blurRad="38100" dist="38100" dir="2700000" algn="tl">
                    <a:srgbClr val="000000"/>
                  </a:outerShdw>
                </a:effectLst>
                <a:latin typeface="Arial" charset="0"/>
                <a:ea typeface="ＭＳ Ｐゴシック" charset="0"/>
                <a:cs typeface="Times New Roman" charset="0"/>
              </a:rPr>
              <a:t>Queen of Persia</a:t>
            </a:r>
            <a:endParaRPr lang="en-US" sz="440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126180531"/>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8546" name="Picture 70" descr="esther-Jan_Victors_-_Esther_en_Haman_voor_Ahasverus.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0"/>
            <a:ext cx="914400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title"/>
          </p:nvPr>
        </p:nvSpPr>
        <p:spPr>
          <a:xfrm>
            <a:off x="0" y="0"/>
            <a:ext cx="9144000" cy="609600"/>
          </a:xfrm>
          <a:solidFill>
            <a:srgbClr val="000000"/>
          </a:solidFill>
        </p:spPr>
        <p:txBody>
          <a:bodyPr/>
          <a:lstStyle/>
          <a:p>
            <a:pPr algn="ctr">
              <a:defRPr/>
            </a:pPr>
            <a:r>
              <a:rPr lang="en-US" i="0">
                <a:effectLst>
                  <a:glow rad="101600">
                    <a:srgbClr val="000000"/>
                  </a:glow>
                  <a:outerShdw blurRad="38100" dist="38100" dir="2700000" algn="tl">
                    <a:srgbClr val="366B1B"/>
                  </a:outerShdw>
                </a:effectLst>
                <a:latin typeface="Arial Black" charset="0"/>
                <a:ea typeface="ＭＳ Ｐゴシック" charset="0"/>
                <a:cs typeface="Arial" charset="0"/>
              </a:rPr>
              <a:t>Esther Book Chart</a:t>
            </a:r>
          </a:p>
        </p:txBody>
      </p:sp>
      <p:sp>
        <p:nvSpPr>
          <p:cNvPr id="12291" name="Text Box 3"/>
          <p:cNvSpPr txBox="1">
            <a:spLocks noChangeArrowheads="1"/>
          </p:cNvSpPr>
          <p:nvPr/>
        </p:nvSpPr>
        <p:spPr bwMode="auto">
          <a:xfrm>
            <a:off x="8259763" y="152400"/>
            <a:ext cx="731837" cy="457200"/>
          </a:xfrm>
          <a:prstGeom prst="rect">
            <a:avLst/>
          </a:prstGeom>
          <a:noFill/>
          <a:ln w="12700">
            <a:noFill/>
            <a:miter lim="800000"/>
            <a:headEnd type="none" w="sm" len="sm"/>
            <a:tailEnd type="none" w="sm" len="sm"/>
          </a:ln>
          <a:effectLst>
            <a:outerShdw blurRad="63500" dist="35921" dir="2700000" algn="ctr" rotWithShape="0">
              <a:srgbClr val="000000">
                <a:alpha val="74998"/>
              </a:srgbClr>
            </a:outerShdw>
          </a:effectLst>
        </p:spPr>
        <p:txBody>
          <a:bodyPr/>
          <a:lstStyle/>
          <a:p>
            <a:pPr algn="ctr" defTabSz="914400" eaLnBrk="0" fontAlgn="base" hangingPunct="0">
              <a:spcBef>
                <a:spcPct val="50000"/>
              </a:spcBef>
              <a:spcAft>
                <a:spcPct val="0"/>
              </a:spcAft>
              <a:defRPr/>
            </a:pPr>
            <a:r>
              <a:rPr lang="en-US" sz="2400" b="1" dirty="0">
                <a:solidFill>
                  <a:srgbClr val="F1F7E9"/>
                </a:solidFill>
                <a:effectLst>
                  <a:glow rad="101600">
                    <a:srgbClr val="000000"/>
                  </a:glow>
                </a:effectLst>
                <a:latin typeface="Arail"/>
                <a:ea typeface="Times New Roman" pitchFamily="-111" charset="0"/>
                <a:cs typeface="Arail"/>
              </a:rPr>
              <a:t>308</a:t>
            </a:r>
          </a:p>
        </p:txBody>
      </p:sp>
      <p:grpSp>
        <p:nvGrpSpPr>
          <p:cNvPr id="108549" name="Group 36"/>
          <p:cNvGrpSpPr>
            <a:grpSpLocks/>
          </p:cNvGrpSpPr>
          <p:nvPr/>
        </p:nvGrpSpPr>
        <p:grpSpPr bwMode="auto">
          <a:xfrm>
            <a:off x="6350" y="762000"/>
            <a:ext cx="9137650" cy="557213"/>
            <a:chOff x="0" y="0"/>
            <a:chExt cx="4240" cy="671"/>
          </a:xfrm>
        </p:grpSpPr>
        <p:sp>
          <p:nvSpPr>
            <p:cNvPr id="84037" name="Rectangle 4"/>
            <p:cNvSpPr>
              <a:spLocks noChangeArrowheads="1"/>
            </p:cNvSpPr>
            <p:nvPr/>
          </p:nvSpPr>
          <p:spPr bwMode="auto">
            <a:xfrm>
              <a:off x="32" y="0"/>
              <a:ext cx="4176"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3600" b="1" dirty="0">
                  <a:solidFill>
                    <a:srgbClr val="FFFFFF"/>
                  </a:solidFill>
                  <a:effectLst>
                    <a:glow rad="101600">
                      <a:srgbClr val="000000"/>
                    </a:glow>
                  </a:effectLst>
                  <a:latin typeface="Arial Narrow" charset="0"/>
                  <a:ea typeface="ＭＳ Ｐゴシック" charset="0"/>
                  <a:cs typeface="ＭＳ Ｐゴシック" charset="0"/>
                </a:rPr>
                <a:t> Extermination Plot Foiled</a:t>
              </a:r>
              <a:endParaRPr lang="en-US" altLang="zh-CN" sz="3600" b="1" dirty="0">
                <a:solidFill>
                  <a:srgbClr val="FFFFFF"/>
                </a:solidFill>
                <a:effectLst>
                  <a:glow rad="101600">
                    <a:srgbClr val="000000"/>
                  </a:glow>
                </a:effectLst>
                <a:latin typeface="Arial Narrow" charset="0"/>
                <a:ea typeface="宋体" charset="0"/>
                <a:cs typeface="宋体" charset="0"/>
              </a:endParaRPr>
            </a:p>
          </p:txBody>
        </p:sp>
        <p:sp>
          <p:nvSpPr>
            <p:cNvPr id="84038" name="Rectangle 35"/>
            <p:cNvSpPr>
              <a:spLocks noChangeArrowheads="1"/>
            </p:cNvSpPr>
            <p:nvPr/>
          </p:nvSpPr>
          <p:spPr bwMode="auto">
            <a:xfrm>
              <a:off x="0" y="0"/>
              <a:ext cx="4240" cy="671"/>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0" name="Group 38"/>
          <p:cNvGrpSpPr>
            <a:grpSpLocks/>
          </p:cNvGrpSpPr>
          <p:nvPr/>
        </p:nvGrpSpPr>
        <p:grpSpPr bwMode="auto">
          <a:xfrm>
            <a:off x="6350" y="1319213"/>
            <a:ext cx="4224338" cy="525462"/>
            <a:chOff x="0" y="671"/>
            <a:chExt cx="1960" cy="633"/>
          </a:xfrm>
        </p:grpSpPr>
        <p:sp>
          <p:nvSpPr>
            <p:cNvPr id="84035" name="Rectangle 6"/>
            <p:cNvSpPr>
              <a:spLocks noChangeArrowheads="1"/>
            </p:cNvSpPr>
            <p:nvPr/>
          </p:nvSpPr>
          <p:spPr bwMode="auto">
            <a:xfrm>
              <a:off x="32" y="671"/>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Plot Planned</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36" name="Rectangle 37"/>
            <p:cNvSpPr>
              <a:spLocks noChangeArrowheads="1"/>
            </p:cNvSpPr>
            <p:nvPr/>
          </p:nvSpPr>
          <p:spPr bwMode="auto">
            <a:xfrm>
              <a:off x="0" y="671"/>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1" name="Group 40"/>
          <p:cNvGrpSpPr>
            <a:grpSpLocks/>
          </p:cNvGrpSpPr>
          <p:nvPr/>
        </p:nvGrpSpPr>
        <p:grpSpPr bwMode="auto">
          <a:xfrm>
            <a:off x="4230688" y="1319213"/>
            <a:ext cx="4913312" cy="525462"/>
            <a:chOff x="1960" y="671"/>
            <a:chExt cx="2280" cy="633"/>
          </a:xfrm>
        </p:grpSpPr>
        <p:sp>
          <p:nvSpPr>
            <p:cNvPr id="84033" name="Rectangle 7"/>
            <p:cNvSpPr>
              <a:spLocks noChangeArrowheads="1"/>
            </p:cNvSpPr>
            <p:nvPr/>
          </p:nvSpPr>
          <p:spPr bwMode="auto">
            <a:xfrm>
              <a:off x="1992" y="671"/>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Plot Foiled</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34" name="Rectangle 39"/>
            <p:cNvSpPr>
              <a:spLocks noChangeArrowheads="1"/>
            </p:cNvSpPr>
            <p:nvPr/>
          </p:nvSpPr>
          <p:spPr bwMode="auto">
            <a:xfrm>
              <a:off x="1960" y="671"/>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2" name="Group 42"/>
          <p:cNvGrpSpPr>
            <a:grpSpLocks/>
          </p:cNvGrpSpPr>
          <p:nvPr/>
        </p:nvGrpSpPr>
        <p:grpSpPr bwMode="auto">
          <a:xfrm>
            <a:off x="6350" y="1844675"/>
            <a:ext cx="4224338" cy="525463"/>
            <a:chOff x="0" y="1304"/>
            <a:chExt cx="1960" cy="633"/>
          </a:xfrm>
        </p:grpSpPr>
        <p:sp>
          <p:nvSpPr>
            <p:cNvPr id="84031" name="Rectangle 9"/>
            <p:cNvSpPr>
              <a:spLocks noChangeArrowheads="1"/>
            </p:cNvSpPr>
            <p:nvPr/>
          </p:nvSpPr>
          <p:spPr bwMode="auto">
            <a:xfrm>
              <a:off x="32" y="1304"/>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dirty="0">
                  <a:solidFill>
                    <a:srgbClr val="FFFFFF"/>
                  </a:solidFill>
                  <a:effectLst>
                    <a:glow rad="101600">
                      <a:srgbClr val="000000"/>
                    </a:glow>
                  </a:effectLst>
                  <a:latin typeface="Arial Narrow" charset="0"/>
                  <a:ea typeface="ＭＳ Ｐゴシック" charset="0"/>
                  <a:cs typeface="ＭＳ Ｐゴシック" charset="0"/>
                </a:rPr>
                <a:t> Chapters 1–4</a:t>
              </a:r>
              <a:endParaRPr lang="en-US" altLang="zh-CN" sz="2800" b="1" dirty="0">
                <a:solidFill>
                  <a:srgbClr val="FFFFFF"/>
                </a:solidFill>
                <a:effectLst>
                  <a:glow rad="101600">
                    <a:srgbClr val="000000"/>
                  </a:glow>
                </a:effectLst>
                <a:latin typeface="Arial Narrow" charset="0"/>
                <a:ea typeface="宋体" charset="0"/>
                <a:cs typeface="宋体" charset="0"/>
              </a:endParaRPr>
            </a:p>
          </p:txBody>
        </p:sp>
        <p:sp>
          <p:nvSpPr>
            <p:cNvPr id="84032" name="Rectangle 41"/>
            <p:cNvSpPr>
              <a:spLocks noChangeArrowheads="1"/>
            </p:cNvSpPr>
            <p:nvPr/>
          </p:nvSpPr>
          <p:spPr bwMode="auto">
            <a:xfrm>
              <a:off x="0" y="1304"/>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3" name="Group 44"/>
          <p:cNvGrpSpPr>
            <a:grpSpLocks/>
          </p:cNvGrpSpPr>
          <p:nvPr/>
        </p:nvGrpSpPr>
        <p:grpSpPr bwMode="auto">
          <a:xfrm>
            <a:off x="4230688" y="1844675"/>
            <a:ext cx="4913312" cy="525463"/>
            <a:chOff x="1960" y="1304"/>
            <a:chExt cx="2280" cy="633"/>
          </a:xfrm>
        </p:grpSpPr>
        <p:sp>
          <p:nvSpPr>
            <p:cNvPr id="84029" name="Rectangle 10"/>
            <p:cNvSpPr>
              <a:spLocks noChangeArrowheads="1"/>
            </p:cNvSpPr>
            <p:nvPr/>
          </p:nvSpPr>
          <p:spPr bwMode="auto">
            <a:xfrm>
              <a:off x="1992" y="1304"/>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dirty="0">
                  <a:solidFill>
                    <a:srgbClr val="FFFFFF"/>
                  </a:solidFill>
                  <a:effectLst>
                    <a:glow rad="101600">
                      <a:srgbClr val="000000"/>
                    </a:glow>
                  </a:effectLst>
                  <a:latin typeface="Arial Narrow" charset="0"/>
                  <a:ea typeface="ＭＳ Ｐゴシック" charset="0"/>
                  <a:cs typeface="ＭＳ Ｐゴシック" charset="0"/>
                </a:rPr>
                <a:t> Chapters 5–10</a:t>
              </a:r>
              <a:endParaRPr lang="en-US" altLang="zh-CN" sz="2800" b="1" dirty="0">
                <a:solidFill>
                  <a:srgbClr val="FFFFFF"/>
                </a:solidFill>
                <a:effectLst>
                  <a:glow rad="101600">
                    <a:srgbClr val="000000"/>
                  </a:glow>
                </a:effectLst>
                <a:latin typeface="Arial Narrow" charset="0"/>
                <a:ea typeface="宋体" charset="0"/>
                <a:cs typeface="宋体" charset="0"/>
              </a:endParaRPr>
            </a:p>
          </p:txBody>
        </p:sp>
        <p:sp>
          <p:nvSpPr>
            <p:cNvPr id="84030" name="Rectangle 43"/>
            <p:cNvSpPr>
              <a:spLocks noChangeArrowheads="1"/>
            </p:cNvSpPr>
            <p:nvPr/>
          </p:nvSpPr>
          <p:spPr bwMode="auto">
            <a:xfrm>
              <a:off x="1960" y="1304"/>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4" name="Group 46"/>
          <p:cNvGrpSpPr>
            <a:grpSpLocks/>
          </p:cNvGrpSpPr>
          <p:nvPr/>
        </p:nvGrpSpPr>
        <p:grpSpPr bwMode="auto">
          <a:xfrm>
            <a:off x="6350" y="2370138"/>
            <a:ext cx="4224338" cy="523875"/>
            <a:chOff x="0" y="1937"/>
            <a:chExt cx="1960" cy="633"/>
          </a:xfrm>
        </p:grpSpPr>
        <p:sp>
          <p:nvSpPr>
            <p:cNvPr id="84027" name="Rectangle 12"/>
            <p:cNvSpPr>
              <a:spLocks noChangeArrowheads="1"/>
            </p:cNvSpPr>
            <p:nvPr/>
          </p:nvSpPr>
          <p:spPr bwMode="auto">
            <a:xfrm>
              <a:off x="32" y="1937"/>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Threat</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28" name="Rectangle 45"/>
            <p:cNvSpPr>
              <a:spLocks noChangeArrowheads="1"/>
            </p:cNvSpPr>
            <p:nvPr/>
          </p:nvSpPr>
          <p:spPr bwMode="auto">
            <a:xfrm>
              <a:off x="0" y="1937"/>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5" name="Group 48"/>
          <p:cNvGrpSpPr>
            <a:grpSpLocks/>
          </p:cNvGrpSpPr>
          <p:nvPr/>
        </p:nvGrpSpPr>
        <p:grpSpPr bwMode="auto">
          <a:xfrm>
            <a:off x="4230688" y="2370138"/>
            <a:ext cx="4913312" cy="523875"/>
            <a:chOff x="1960" y="1937"/>
            <a:chExt cx="2280" cy="633"/>
          </a:xfrm>
        </p:grpSpPr>
        <p:sp>
          <p:nvSpPr>
            <p:cNvPr id="84025" name="Rectangle 13"/>
            <p:cNvSpPr>
              <a:spLocks noChangeArrowheads="1"/>
            </p:cNvSpPr>
            <p:nvPr/>
          </p:nvSpPr>
          <p:spPr bwMode="auto">
            <a:xfrm>
              <a:off x="1992" y="1937"/>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Triumph</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26" name="Rectangle 47"/>
            <p:cNvSpPr>
              <a:spLocks noChangeArrowheads="1"/>
            </p:cNvSpPr>
            <p:nvPr/>
          </p:nvSpPr>
          <p:spPr bwMode="auto">
            <a:xfrm>
              <a:off x="1960" y="1937"/>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6" name="Group 50"/>
          <p:cNvGrpSpPr>
            <a:grpSpLocks/>
          </p:cNvGrpSpPr>
          <p:nvPr/>
        </p:nvGrpSpPr>
        <p:grpSpPr bwMode="auto">
          <a:xfrm>
            <a:off x="6350" y="2894013"/>
            <a:ext cx="4224338" cy="525462"/>
            <a:chOff x="0" y="2570"/>
            <a:chExt cx="1960" cy="633"/>
          </a:xfrm>
        </p:grpSpPr>
        <p:sp>
          <p:nvSpPr>
            <p:cNvPr id="84023" name="Rectangle 15"/>
            <p:cNvSpPr>
              <a:spLocks noChangeArrowheads="1"/>
            </p:cNvSpPr>
            <p:nvPr/>
          </p:nvSpPr>
          <p:spPr bwMode="auto">
            <a:xfrm>
              <a:off x="32" y="2570"/>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Providence Prepared</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24" name="Rectangle 49"/>
            <p:cNvSpPr>
              <a:spLocks noChangeArrowheads="1"/>
            </p:cNvSpPr>
            <p:nvPr/>
          </p:nvSpPr>
          <p:spPr bwMode="auto">
            <a:xfrm>
              <a:off x="0" y="2570"/>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7" name="Group 52"/>
          <p:cNvGrpSpPr>
            <a:grpSpLocks/>
          </p:cNvGrpSpPr>
          <p:nvPr/>
        </p:nvGrpSpPr>
        <p:grpSpPr bwMode="auto">
          <a:xfrm>
            <a:off x="4230688" y="2894013"/>
            <a:ext cx="4913312" cy="525462"/>
            <a:chOff x="1960" y="2570"/>
            <a:chExt cx="2280" cy="633"/>
          </a:xfrm>
        </p:grpSpPr>
        <p:sp>
          <p:nvSpPr>
            <p:cNvPr id="84021" name="Rectangle 16"/>
            <p:cNvSpPr>
              <a:spLocks noChangeArrowheads="1"/>
            </p:cNvSpPr>
            <p:nvPr/>
          </p:nvSpPr>
          <p:spPr bwMode="auto">
            <a:xfrm>
              <a:off x="1992" y="2570"/>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Providence Enacted</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22" name="Rectangle 51"/>
            <p:cNvSpPr>
              <a:spLocks noChangeArrowheads="1"/>
            </p:cNvSpPr>
            <p:nvPr/>
          </p:nvSpPr>
          <p:spPr bwMode="auto">
            <a:xfrm>
              <a:off x="1960" y="2570"/>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8" name="Group 54"/>
          <p:cNvGrpSpPr>
            <a:grpSpLocks/>
          </p:cNvGrpSpPr>
          <p:nvPr/>
        </p:nvGrpSpPr>
        <p:grpSpPr bwMode="auto">
          <a:xfrm>
            <a:off x="6350" y="3419475"/>
            <a:ext cx="4224338" cy="525463"/>
            <a:chOff x="0" y="3203"/>
            <a:chExt cx="1960" cy="633"/>
          </a:xfrm>
        </p:grpSpPr>
        <p:sp>
          <p:nvSpPr>
            <p:cNvPr id="84019" name="Rectangle 18"/>
            <p:cNvSpPr>
              <a:spLocks noChangeArrowheads="1"/>
            </p:cNvSpPr>
            <p:nvPr/>
          </p:nvSpPr>
          <p:spPr bwMode="auto">
            <a:xfrm>
              <a:off x="32" y="3203"/>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Persecution</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20" name="Rectangle 53"/>
            <p:cNvSpPr>
              <a:spLocks noChangeArrowheads="1"/>
            </p:cNvSpPr>
            <p:nvPr/>
          </p:nvSpPr>
          <p:spPr bwMode="auto">
            <a:xfrm>
              <a:off x="0" y="3203"/>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59" name="Group 56"/>
          <p:cNvGrpSpPr>
            <a:grpSpLocks/>
          </p:cNvGrpSpPr>
          <p:nvPr/>
        </p:nvGrpSpPr>
        <p:grpSpPr bwMode="auto">
          <a:xfrm>
            <a:off x="4230688" y="3419475"/>
            <a:ext cx="4913312" cy="525463"/>
            <a:chOff x="1960" y="3203"/>
            <a:chExt cx="2280" cy="633"/>
          </a:xfrm>
        </p:grpSpPr>
        <p:sp>
          <p:nvSpPr>
            <p:cNvPr id="84017" name="Rectangle 19"/>
            <p:cNvSpPr>
              <a:spLocks noChangeArrowheads="1"/>
            </p:cNvSpPr>
            <p:nvPr/>
          </p:nvSpPr>
          <p:spPr bwMode="auto">
            <a:xfrm>
              <a:off x="1992" y="3203"/>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Preservation</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18" name="Rectangle 55"/>
            <p:cNvSpPr>
              <a:spLocks noChangeArrowheads="1"/>
            </p:cNvSpPr>
            <p:nvPr/>
          </p:nvSpPr>
          <p:spPr bwMode="auto">
            <a:xfrm>
              <a:off x="1960" y="3203"/>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0" name="Group 58"/>
          <p:cNvGrpSpPr>
            <a:grpSpLocks/>
          </p:cNvGrpSpPr>
          <p:nvPr/>
        </p:nvGrpSpPr>
        <p:grpSpPr bwMode="auto">
          <a:xfrm>
            <a:off x="6350" y="3944938"/>
            <a:ext cx="4224338" cy="525462"/>
            <a:chOff x="0" y="3836"/>
            <a:chExt cx="1960" cy="633"/>
          </a:xfrm>
        </p:grpSpPr>
        <p:sp>
          <p:nvSpPr>
            <p:cNvPr id="84015" name="Rectangle 21"/>
            <p:cNvSpPr>
              <a:spLocks noChangeArrowheads="1"/>
            </p:cNvSpPr>
            <p:nvPr/>
          </p:nvSpPr>
          <p:spPr bwMode="auto">
            <a:xfrm>
              <a:off x="32" y="3836"/>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Grave Danger</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16" name="Rectangle 57"/>
            <p:cNvSpPr>
              <a:spLocks noChangeArrowheads="1"/>
            </p:cNvSpPr>
            <p:nvPr/>
          </p:nvSpPr>
          <p:spPr bwMode="auto">
            <a:xfrm>
              <a:off x="0" y="3836"/>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1" name="Group 60"/>
          <p:cNvGrpSpPr>
            <a:grpSpLocks/>
          </p:cNvGrpSpPr>
          <p:nvPr/>
        </p:nvGrpSpPr>
        <p:grpSpPr bwMode="auto">
          <a:xfrm>
            <a:off x="4230688" y="3944938"/>
            <a:ext cx="4913312" cy="525462"/>
            <a:chOff x="1960" y="3836"/>
            <a:chExt cx="2280" cy="633"/>
          </a:xfrm>
        </p:grpSpPr>
        <p:sp>
          <p:nvSpPr>
            <p:cNvPr id="84013" name="Rectangle 22"/>
            <p:cNvSpPr>
              <a:spLocks noChangeArrowheads="1"/>
            </p:cNvSpPr>
            <p:nvPr/>
          </p:nvSpPr>
          <p:spPr bwMode="auto">
            <a:xfrm>
              <a:off x="1992" y="3836"/>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Great Deliverance</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14" name="Rectangle 59"/>
            <p:cNvSpPr>
              <a:spLocks noChangeArrowheads="1"/>
            </p:cNvSpPr>
            <p:nvPr/>
          </p:nvSpPr>
          <p:spPr bwMode="auto">
            <a:xfrm>
              <a:off x="1960" y="3836"/>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2" name="Group 62"/>
          <p:cNvGrpSpPr>
            <a:grpSpLocks/>
          </p:cNvGrpSpPr>
          <p:nvPr/>
        </p:nvGrpSpPr>
        <p:grpSpPr bwMode="auto">
          <a:xfrm>
            <a:off x="6350" y="4470400"/>
            <a:ext cx="4224338" cy="525463"/>
            <a:chOff x="0" y="4469"/>
            <a:chExt cx="1960" cy="633"/>
          </a:xfrm>
        </p:grpSpPr>
        <p:sp>
          <p:nvSpPr>
            <p:cNvPr id="84011" name="Rectangle 24"/>
            <p:cNvSpPr>
              <a:spLocks noChangeArrowheads="1"/>
            </p:cNvSpPr>
            <p:nvPr/>
          </p:nvSpPr>
          <p:spPr bwMode="auto">
            <a:xfrm>
              <a:off x="32" y="4469"/>
              <a:ext cx="18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Feasts of Ahasuerus</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12" name="Rectangle 61"/>
            <p:cNvSpPr>
              <a:spLocks noChangeArrowheads="1"/>
            </p:cNvSpPr>
            <p:nvPr/>
          </p:nvSpPr>
          <p:spPr bwMode="auto">
            <a:xfrm>
              <a:off x="0" y="4469"/>
              <a:ext cx="196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3" name="Group 64"/>
          <p:cNvGrpSpPr>
            <a:grpSpLocks/>
          </p:cNvGrpSpPr>
          <p:nvPr/>
        </p:nvGrpSpPr>
        <p:grpSpPr bwMode="auto">
          <a:xfrm>
            <a:off x="4230688" y="4470400"/>
            <a:ext cx="4913312" cy="525463"/>
            <a:chOff x="1960" y="4469"/>
            <a:chExt cx="2280" cy="633"/>
          </a:xfrm>
        </p:grpSpPr>
        <p:sp>
          <p:nvSpPr>
            <p:cNvPr id="84009" name="Rectangle 25"/>
            <p:cNvSpPr>
              <a:spLocks noChangeArrowheads="1"/>
            </p:cNvSpPr>
            <p:nvPr/>
          </p:nvSpPr>
          <p:spPr bwMode="auto">
            <a:xfrm>
              <a:off x="1992" y="4469"/>
              <a:ext cx="221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Feasts of Esther &amp; Purim</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4010" name="Rectangle 63"/>
            <p:cNvSpPr>
              <a:spLocks noChangeArrowheads="1"/>
            </p:cNvSpPr>
            <p:nvPr/>
          </p:nvSpPr>
          <p:spPr bwMode="auto">
            <a:xfrm>
              <a:off x="1960" y="4469"/>
              <a:ext cx="2280"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4" name="Group 66"/>
          <p:cNvGrpSpPr>
            <a:grpSpLocks/>
          </p:cNvGrpSpPr>
          <p:nvPr/>
        </p:nvGrpSpPr>
        <p:grpSpPr bwMode="auto">
          <a:xfrm>
            <a:off x="0" y="4995863"/>
            <a:ext cx="2133600" cy="715962"/>
            <a:chOff x="-3" y="5102"/>
            <a:chExt cx="990" cy="863"/>
          </a:xfrm>
        </p:grpSpPr>
        <p:sp>
          <p:nvSpPr>
            <p:cNvPr id="84007" name="Rectangle 27"/>
            <p:cNvSpPr>
              <a:spLocks noChangeArrowheads="1"/>
            </p:cNvSpPr>
            <p:nvPr/>
          </p:nvSpPr>
          <p:spPr bwMode="auto">
            <a:xfrm>
              <a:off x="-3" y="5102"/>
              <a:ext cx="99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400" b="1" dirty="0">
                  <a:solidFill>
                    <a:srgbClr val="FFFFFF"/>
                  </a:solidFill>
                  <a:effectLst>
                    <a:glow rad="101600">
                      <a:srgbClr val="000000"/>
                    </a:glow>
                  </a:effectLst>
                  <a:latin typeface="Arial Narrow" charset="0"/>
                  <a:ea typeface="ＭＳ Ｐゴシック" charset="0"/>
                  <a:cs typeface="ＭＳ Ｐゴシック" charset="0"/>
                </a:rPr>
                <a:t> Esther Exalted</a:t>
              </a:r>
            </a:p>
            <a:p>
              <a:pPr algn="ctr" defTabSz="914400" eaLnBrk="0" fontAlgn="base" hangingPunct="0">
                <a:spcBef>
                  <a:spcPct val="0"/>
                </a:spcBef>
                <a:spcAft>
                  <a:spcPct val="0"/>
                </a:spcAft>
                <a:defRPr/>
              </a:pPr>
              <a:r>
                <a:rPr lang="en-US" altLang="zh-CN" sz="2400" b="1" dirty="0">
                  <a:solidFill>
                    <a:srgbClr val="FFFFFF"/>
                  </a:solidFill>
                  <a:effectLst>
                    <a:glow rad="101600">
                      <a:srgbClr val="000000"/>
                    </a:glow>
                  </a:effectLst>
                  <a:latin typeface="Arial Narrow" charset="0"/>
                  <a:ea typeface="ＭＳ Ｐゴシック" charset="0"/>
                  <a:cs typeface="ＭＳ Ｐゴシック" charset="0"/>
                </a:rPr>
                <a:t>1:1–2:18</a:t>
              </a:r>
              <a:endParaRPr lang="en-US" altLang="zh-CN" sz="2400" b="1" dirty="0">
                <a:solidFill>
                  <a:srgbClr val="FFFFFF"/>
                </a:solidFill>
                <a:effectLst>
                  <a:glow rad="101600">
                    <a:srgbClr val="000000"/>
                  </a:glow>
                </a:effectLst>
                <a:latin typeface="Arial Narrow" charset="0"/>
                <a:ea typeface="宋体" charset="0"/>
                <a:cs typeface="宋体" charset="0"/>
              </a:endParaRPr>
            </a:p>
          </p:txBody>
        </p:sp>
        <p:sp>
          <p:nvSpPr>
            <p:cNvPr id="84008" name="Rectangle 65"/>
            <p:cNvSpPr>
              <a:spLocks noChangeArrowheads="1"/>
            </p:cNvSpPr>
            <p:nvPr/>
          </p:nvSpPr>
          <p:spPr bwMode="auto">
            <a:xfrm>
              <a:off x="0" y="5102"/>
              <a:ext cx="968"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5" name="Group 68"/>
          <p:cNvGrpSpPr>
            <a:grpSpLocks/>
          </p:cNvGrpSpPr>
          <p:nvPr/>
        </p:nvGrpSpPr>
        <p:grpSpPr bwMode="auto">
          <a:xfrm>
            <a:off x="2092325" y="4995863"/>
            <a:ext cx="2138363" cy="715962"/>
            <a:chOff x="968" y="5102"/>
            <a:chExt cx="992" cy="863"/>
          </a:xfrm>
        </p:grpSpPr>
        <p:sp>
          <p:nvSpPr>
            <p:cNvPr id="84005" name="Rectangle 28"/>
            <p:cNvSpPr>
              <a:spLocks noChangeArrowheads="1"/>
            </p:cNvSpPr>
            <p:nvPr/>
          </p:nvSpPr>
          <p:spPr bwMode="auto">
            <a:xfrm>
              <a:off x="1000" y="5102"/>
              <a:ext cx="92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400" b="1" dirty="0">
                  <a:solidFill>
                    <a:srgbClr val="FFFFFF"/>
                  </a:solidFill>
                  <a:effectLst>
                    <a:glow rad="101600">
                      <a:srgbClr val="000000"/>
                    </a:glow>
                  </a:effectLst>
                  <a:latin typeface="Arial Narrow" charset="0"/>
                  <a:ea typeface="ＭＳ Ｐゴシック" charset="0"/>
                  <a:cs typeface="ＭＳ Ｐゴシック" charset="0"/>
                </a:rPr>
                <a:t>Haman Plots</a:t>
              </a:r>
            </a:p>
            <a:p>
              <a:pPr algn="ctr" defTabSz="914400" eaLnBrk="0" fontAlgn="base" hangingPunct="0">
                <a:spcBef>
                  <a:spcPct val="0"/>
                </a:spcBef>
                <a:spcAft>
                  <a:spcPct val="0"/>
                </a:spcAft>
                <a:defRPr/>
              </a:pPr>
              <a:r>
                <a:rPr lang="en-US" altLang="zh-CN" sz="2400" b="1" dirty="0">
                  <a:solidFill>
                    <a:srgbClr val="FFFFFF"/>
                  </a:solidFill>
                  <a:effectLst>
                    <a:glow rad="101600">
                      <a:srgbClr val="000000"/>
                    </a:glow>
                  </a:effectLst>
                  <a:latin typeface="Arial Narrow" charset="0"/>
                  <a:ea typeface="ＭＳ Ｐゴシック" charset="0"/>
                  <a:cs typeface="ＭＳ Ｐゴシック" charset="0"/>
                </a:rPr>
                <a:t>2:19–4:17</a:t>
              </a:r>
              <a:endParaRPr lang="en-US" altLang="zh-CN" sz="2400" b="1" dirty="0">
                <a:solidFill>
                  <a:srgbClr val="FFFFFF"/>
                </a:solidFill>
                <a:effectLst>
                  <a:glow rad="101600">
                    <a:srgbClr val="000000"/>
                  </a:glow>
                </a:effectLst>
                <a:latin typeface="Arial Narrow" charset="0"/>
                <a:ea typeface="宋体" charset="0"/>
                <a:cs typeface="宋体" charset="0"/>
              </a:endParaRPr>
            </a:p>
          </p:txBody>
        </p:sp>
        <p:sp>
          <p:nvSpPr>
            <p:cNvPr id="84006" name="Rectangle 67"/>
            <p:cNvSpPr>
              <a:spLocks noChangeArrowheads="1"/>
            </p:cNvSpPr>
            <p:nvPr/>
          </p:nvSpPr>
          <p:spPr bwMode="auto">
            <a:xfrm>
              <a:off x="968" y="5102"/>
              <a:ext cx="992"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6" name="Group 70"/>
          <p:cNvGrpSpPr>
            <a:grpSpLocks/>
          </p:cNvGrpSpPr>
          <p:nvPr/>
        </p:nvGrpSpPr>
        <p:grpSpPr bwMode="auto">
          <a:xfrm>
            <a:off x="4230688" y="4995863"/>
            <a:ext cx="1789112" cy="715962"/>
            <a:chOff x="1960" y="5102"/>
            <a:chExt cx="784" cy="863"/>
          </a:xfrm>
        </p:grpSpPr>
        <p:sp>
          <p:nvSpPr>
            <p:cNvPr id="84003" name="Rectangle 29"/>
            <p:cNvSpPr>
              <a:spLocks noChangeArrowheads="1"/>
            </p:cNvSpPr>
            <p:nvPr/>
          </p:nvSpPr>
          <p:spPr bwMode="auto">
            <a:xfrm>
              <a:off x="1992" y="5102"/>
              <a:ext cx="72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914400" fontAlgn="base">
                <a:lnSpc>
                  <a:spcPct val="80000"/>
                </a:lnSpc>
                <a:spcBef>
                  <a:spcPct val="0"/>
                </a:spcBef>
                <a:spcAft>
                  <a:spcPct val="0"/>
                </a:spcAft>
                <a:defRPr/>
              </a:pPr>
              <a:r>
                <a:rPr lang="en-US" altLang="zh-CN" sz="2000" b="1" dirty="0">
                  <a:solidFill>
                    <a:srgbClr val="FFFFFF"/>
                  </a:solidFill>
                  <a:effectLst>
                    <a:glow rad="101600">
                      <a:srgbClr val="000000"/>
                    </a:glow>
                  </a:effectLst>
                  <a:latin typeface="Arial Narrow" charset="0"/>
                  <a:ea typeface="ＭＳ Ｐゴシック" charset="0"/>
                  <a:cs typeface="ＭＳ Ｐゴシック" charset="0"/>
                </a:rPr>
                <a:t> Mordecai over </a:t>
              </a:r>
            </a:p>
            <a:p>
              <a:pPr algn="ctr" defTabSz="914400" eaLnBrk="0" fontAlgn="base" hangingPunct="0">
                <a:lnSpc>
                  <a:spcPct val="80000"/>
                </a:lnSpc>
                <a:spcBef>
                  <a:spcPct val="0"/>
                </a:spcBef>
                <a:spcAft>
                  <a:spcPct val="0"/>
                </a:spcAft>
                <a:defRPr/>
              </a:pPr>
              <a:r>
                <a:rPr lang="en-US" altLang="zh-CN" sz="2000" b="1" dirty="0">
                  <a:solidFill>
                    <a:srgbClr val="FFFFFF"/>
                  </a:solidFill>
                  <a:effectLst>
                    <a:glow rad="101600">
                      <a:srgbClr val="000000"/>
                    </a:glow>
                  </a:effectLst>
                  <a:latin typeface="Arial Narrow" charset="0"/>
                  <a:ea typeface="ＭＳ Ｐゴシック" charset="0"/>
                  <a:cs typeface="ＭＳ Ｐゴシック" charset="0"/>
                </a:rPr>
                <a:t>Haman</a:t>
              </a:r>
            </a:p>
            <a:p>
              <a:pPr algn="ctr" defTabSz="914400" eaLnBrk="0" fontAlgn="base" hangingPunct="0">
                <a:lnSpc>
                  <a:spcPct val="80000"/>
                </a:lnSpc>
                <a:spcBef>
                  <a:spcPct val="0"/>
                </a:spcBef>
                <a:spcAft>
                  <a:spcPct val="0"/>
                </a:spcAft>
                <a:defRPr/>
              </a:pPr>
              <a:r>
                <a:rPr lang="en-US" altLang="zh-CN" sz="2000" b="1" dirty="0">
                  <a:solidFill>
                    <a:srgbClr val="FFFFFF"/>
                  </a:solidFill>
                  <a:effectLst>
                    <a:glow rad="101600">
                      <a:srgbClr val="000000"/>
                    </a:glow>
                  </a:effectLst>
                  <a:latin typeface="Arial Narrow" charset="0"/>
                  <a:ea typeface="ＭＳ Ｐゴシック" charset="0"/>
                  <a:cs typeface="ＭＳ Ｐゴシック" charset="0"/>
                </a:rPr>
                <a:t>5:1–8:2</a:t>
              </a:r>
              <a:endParaRPr lang="en-US" altLang="zh-CN" sz="2000" b="1" dirty="0">
                <a:solidFill>
                  <a:srgbClr val="FFFFFF"/>
                </a:solidFill>
                <a:effectLst>
                  <a:glow rad="101600">
                    <a:srgbClr val="000000"/>
                  </a:glow>
                </a:effectLst>
                <a:latin typeface="Arial Narrow" charset="0"/>
                <a:ea typeface="宋体" charset="0"/>
                <a:cs typeface="宋体" charset="0"/>
              </a:endParaRPr>
            </a:p>
          </p:txBody>
        </p:sp>
        <p:sp>
          <p:nvSpPr>
            <p:cNvPr id="84004" name="Rectangle 69"/>
            <p:cNvSpPr>
              <a:spLocks noChangeArrowheads="1"/>
            </p:cNvSpPr>
            <p:nvPr/>
          </p:nvSpPr>
          <p:spPr bwMode="auto">
            <a:xfrm>
              <a:off x="1960" y="5102"/>
              <a:ext cx="784"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7" name="Group 72"/>
          <p:cNvGrpSpPr>
            <a:grpSpLocks/>
          </p:cNvGrpSpPr>
          <p:nvPr/>
        </p:nvGrpSpPr>
        <p:grpSpPr bwMode="auto">
          <a:xfrm>
            <a:off x="6019800" y="4995863"/>
            <a:ext cx="1357313" cy="715962"/>
            <a:chOff x="2744" y="5102"/>
            <a:chExt cx="676" cy="863"/>
          </a:xfrm>
        </p:grpSpPr>
        <p:sp>
          <p:nvSpPr>
            <p:cNvPr id="84001" name="Rectangle 30"/>
            <p:cNvSpPr>
              <a:spLocks noChangeArrowheads="1"/>
            </p:cNvSpPr>
            <p:nvPr/>
          </p:nvSpPr>
          <p:spPr bwMode="auto">
            <a:xfrm>
              <a:off x="2776" y="5102"/>
              <a:ext cx="612"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914400" fontAlgn="base">
                <a:lnSpc>
                  <a:spcPct val="80000"/>
                </a:lnSpc>
                <a:spcBef>
                  <a:spcPct val="0"/>
                </a:spcBef>
                <a:spcAft>
                  <a:spcPct val="0"/>
                </a:spcAft>
                <a:defRPr/>
              </a:pPr>
              <a:r>
                <a:rPr lang="en-US" altLang="zh-CN" sz="2000" b="1" dirty="0">
                  <a:solidFill>
                    <a:srgbClr val="FFFFFF"/>
                  </a:solidFill>
                  <a:effectLst>
                    <a:glow rad="101600">
                      <a:srgbClr val="000000"/>
                    </a:glow>
                  </a:effectLst>
                  <a:latin typeface="Arial Narrow" charset="0"/>
                  <a:ea typeface="ＭＳ Ｐゴシック" charset="0"/>
                  <a:cs typeface="ＭＳ Ｐゴシック" charset="0"/>
                </a:rPr>
                <a:t>Jews over Enemies</a:t>
              </a:r>
            </a:p>
            <a:p>
              <a:pPr algn="ctr" defTabSz="914400" eaLnBrk="0" fontAlgn="base" hangingPunct="0">
                <a:lnSpc>
                  <a:spcPct val="80000"/>
                </a:lnSpc>
                <a:spcBef>
                  <a:spcPct val="0"/>
                </a:spcBef>
                <a:spcAft>
                  <a:spcPct val="0"/>
                </a:spcAft>
                <a:defRPr/>
              </a:pPr>
              <a:r>
                <a:rPr lang="en-US" altLang="zh-CN" sz="2000" b="1" dirty="0">
                  <a:solidFill>
                    <a:srgbClr val="FFFFFF"/>
                  </a:solidFill>
                  <a:effectLst>
                    <a:glow rad="101600">
                      <a:srgbClr val="000000"/>
                    </a:glow>
                  </a:effectLst>
                  <a:latin typeface="Arial Narrow" charset="0"/>
                  <a:ea typeface="ＭＳ Ｐゴシック" charset="0"/>
                  <a:cs typeface="ＭＳ Ｐゴシック" charset="0"/>
                </a:rPr>
                <a:t>8:3–9:32 </a:t>
              </a:r>
              <a:endParaRPr lang="en-US" altLang="zh-CN" sz="2000" b="1" dirty="0">
                <a:solidFill>
                  <a:srgbClr val="FFFFFF"/>
                </a:solidFill>
                <a:effectLst>
                  <a:glow rad="101600">
                    <a:srgbClr val="000000"/>
                  </a:glow>
                </a:effectLst>
                <a:latin typeface="Arial Narrow" charset="0"/>
                <a:ea typeface="宋体" charset="0"/>
                <a:cs typeface="宋体" charset="0"/>
              </a:endParaRPr>
            </a:p>
          </p:txBody>
        </p:sp>
        <p:sp>
          <p:nvSpPr>
            <p:cNvPr id="84002" name="Rectangle 71"/>
            <p:cNvSpPr>
              <a:spLocks noChangeArrowheads="1"/>
            </p:cNvSpPr>
            <p:nvPr/>
          </p:nvSpPr>
          <p:spPr bwMode="auto">
            <a:xfrm>
              <a:off x="2744" y="5102"/>
              <a:ext cx="676"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8" name="Group 74"/>
          <p:cNvGrpSpPr>
            <a:grpSpLocks/>
          </p:cNvGrpSpPr>
          <p:nvPr/>
        </p:nvGrpSpPr>
        <p:grpSpPr bwMode="auto">
          <a:xfrm>
            <a:off x="7377113" y="4995863"/>
            <a:ext cx="1766887" cy="715962"/>
            <a:chOff x="3420" y="5102"/>
            <a:chExt cx="820" cy="863"/>
          </a:xfrm>
        </p:grpSpPr>
        <p:sp>
          <p:nvSpPr>
            <p:cNvPr id="83999" name="Rectangle 31"/>
            <p:cNvSpPr>
              <a:spLocks noChangeArrowheads="1"/>
            </p:cNvSpPr>
            <p:nvPr/>
          </p:nvSpPr>
          <p:spPr bwMode="auto">
            <a:xfrm>
              <a:off x="3452" y="5102"/>
              <a:ext cx="75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914400" fontAlgn="base">
                <a:lnSpc>
                  <a:spcPct val="80000"/>
                </a:lnSpc>
                <a:spcBef>
                  <a:spcPct val="0"/>
                </a:spcBef>
                <a:spcAft>
                  <a:spcPct val="0"/>
                </a:spcAft>
                <a:defRPr/>
              </a:pPr>
              <a:r>
                <a:rPr lang="en-US" altLang="zh-CN" sz="2000" b="1">
                  <a:solidFill>
                    <a:srgbClr val="FFFFFF"/>
                  </a:solidFill>
                  <a:effectLst>
                    <a:glow rad="101600">
                      <a:srgbClr val="000000"/>
                    </a:glow>
                  </a:effectLst>
                  <a:latin typeface="Arial Narrow" charset="0"/>
                  <a:ea typeface="ＭＳ Ｐゴシック" charset="0"/>
                  <a:cs typeface="ＭＳ Ｐゴシック" charset="0"/>
                </a:rPr>
                <a:t>Mordecai over Persia</a:t>
              </a:r>
            </a:p>
            <a:p>
              <a:pPr algn="ctr" defTabSz="914400" eaLnBrk="0" fontAlgn="base" hangingPunct="0">
                <a:lnSpc>
                  <a:spcPct val="80000"/>
                </a:lnSpc>
                <a:spcBef>
                  <a:spcPct val="0"/>
                </a:spcBef>
                <a:spcAft>
                  <a:spcPct val="0"/>
                </a:spcAft>
                <a:defRPr/>
              </a:pPr>
              <a:r>
                <a:rPr lang="en-US" altLang="zh-CN" sz="2000" b="1">
                  <a:solidFill>
                    <a:srgbClr val="FFFFFF"/>
                  </a:solidFill>
                  <a:effectLst>
                    <a:glow rad="101600">
                      <a:srgbClr val="000000"/>
                    </a:glow>
                  </a:effectLst>
                  <a:latin typeface="Arial Narrow" charset="0"/>
                  <a:ea typeface="ＭＳ Ｐゴシック" charset="0"/>
                  <a:cs typeface="ＭＳ Ｐゴシック" charset="0"/>
                </a:rPr>
                <a:t>10</a:t>
              </a:r>
              <a:endParaRPr lang="en-US" altLang="zh-CN" sz="2000" b="1">
                <a:solidFill>
                  <a:srgbClr val="FFFFFF"/>
                </a:solidFill>
                <a:effectLst>
                  <a:glow rad="101600">
                    <a:srgbClr val="000000"/>
                  </a:glow>
                </a:effectLst>
                <a:latin typeface="Arial Narrow" charset="0"/>
                <a:ea typeface="宋体" charset="0"/>
                <a:cs typeface="宋体" charset="0"/>
              </a:endParaRPr>
            </a:p>
          </p:txBody>
        </p:sp>
        <p:sp>
          <p:nvSpPr>
            <p:cNvPr id="84000" name="Rectangle 73"/>
            <p:cNvSpPr>
              <a:spLocks noChangeArrowheads="1"/>
            </p:cNvSpPr>
            <p:nvPr/>
          </p:nvSpPr>
          <p:spPr bwMode="auto">
            <a:xfrm>
              <a:off x="3420" y="5102"/>
              <a:ext cx="820" cy="86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69" name="Group 78"/>
          <p:cNvGrpSpPr>
            <a:grpSpLocks/>
          </p:cNvGrpSpPr>
          <p:nvPr/>
        </p:nvGrpSpPr>
        <p:grpSpPr bwMode="auto">
          <a:xfrm>
            <a:off x="6350" y="5711825"/>
            <a:ext cx="9132888" cy="525463"/>
            <a:chOff x="0" y="5965"/>
            <a:chExt cx="5752" cy="633"/>
          </a:xfrm>
        </p:grpSpPr>
        <p:sp>
          <p:nvSpPr>
            <p:cNvPr id="83997" name="Rectangle 33"/>
            <p:cNvSpPr>
              <a:spLocks noChangeArrowheads="1"/>
            </p:cNvSpPr>
            <p:nvPr/>
          </p:nvSpPr>
          <p:spPr bwMode="auto">
            <a:xfrm>
              <a:off x="32" y="5965"/>
              <a:ext cx="56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Persia</a:t>
              </a:r>
              <a:endParaRPr lang="en-US" altLang="zh-CN" sz="2800" b="1">
                <a:solidFill>
                  <a:srgbClr val="FFFFFF"/>
                </a:solidFill>
                <a:effectLst>
                  <a:glow rad="101600">
                    <a:srgbClr val="000000"/>
                  </a:glow>
                </a:effectLst>
                <a:latin typeface="Arial Narrow" charset="0"/>
                <a:ea typeface="宋体" charset="0"/>
                <a:cs typeface="宋体" charset="0"/>
              </a:endParaRPr>
            </a:p>
          </p:txBody>
        </p:sp>
        <p:sp>
          <p:nvSpPr>
            <p:cNvPr id="83998" name="Rectangle 77"/>
            <p:cNvSpPr>
              <a:spLocks noChangeArrowheads="1"/>
            </p:cNvSpPr>
            <p:nvPr/>
          </p:nvSpPr>
          <p:spPr bwMode="auto">
            <a:xfrm>
              <a:off x="0" y="5965"/>
              <a:ext cx="5752"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grpSp>
        <p:nvGrpSpPr>
          <p:cNvPr id="108570" name="Group 80"/>
          <p:cNvGrpSpPr>
            <a:grpSpLocks/>
          </p:cNvGrpSpPr>
          <p:nvPr/>
        </p:nvGrpSpPr>
        <p:grpSpPr bwMode="auto">
          <a:xfrm>
            <a:off x="6350" y="6237288"/>
            <a:ext cx="9132888" cy="620712"/>
            <a:chOff x="0" y="6598"/>
            <a:chExt cx="5752" cy="748"/>
          </a:xfrm>
        </p:grpSpPr>
        <p:sp>
          <p:nvSpPr>
            <p:cNvPr id="83995" name="Rectangle 34"/>
            <p:cNvSpPr>
              <a:spLocks noChangeArrowheads="1"/>
            </p:cNvSpPr>
            <p:nvPr/>
          </p:nvSpPr>
          <p:spPr bwMode="auto">
            <a:xfrm>
              <a:off x="32" y="6598"/>
              <a:ext cx="568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defTabSz="914400" fontAlgn="base">
                <a:spcBef>
                  <a:spcPct val="0"/>
                </a:spcBef>
                <a:spcAft>
                  <a:spcPct val="0"/>
                </a:spcAft>
                <a:defRPr/>
              </a:pPr>
              <a:r>
                <a:rPr lang="en-US" altLang="zh-CN" sz="2800" b="1">
                  <a:solidFill>
                    <a:srgbClr val="FFFFFF"/>
                  </a:solidFill>
                  <a:effectLst>
                    <a:glow rad="101600">
                      <a:srgbClr val="000000"/>
                    </a:glow>
                  </a:effectLst>
                  <a:latin typeface="Arial Narrow" charset="0"/>
                  <a:ea typeface="ＭＳ Ｐゴシック" charset="0"/>
                  <a:cs typeface="ＭＳ Ｐゴシック" charset="0"/>
                </a:rPr>
                <a:t>  10 Years (483-473 BC)</a:t>
              </a:r>
            </a:p>
          </p:txBody>
        </p:sp>
        <p:sp>
          <p:nvSpPr>
            <p:cNvPr id="83996" name="Rectangle 79"/>
            <p:cNvSpPr>
              <a:spLocks noChangeArrowheads="1"/>
            </p:cNvSpPr>
            <p:nvPr/>
          </p:nvSpPr>
          <p:spPr bwMode="auto">
            <a:xfrm>
              <a:off x="0" y="6598"/>
              <a:ext cx="5752" cy="74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fontAlgn="base">
                <a:spcBef>
                  <a:spcPct val="0"/>
                </a:spcBef>
                <a:spcAft>
                  <a:spcPct val="0"/>
                </a:spcAft>
                <a:defRPr/>
              </a:pPr>
              <a:endParaRPr lang="en-US" sz="2400" b="1">
                <a:solidFill>
                  <a:srgbClr val="000000"/>
                </a:solidFill>
                <a:effectLst>
                  <a:glow rad="101600">
                    <a:srgbClr val="000000"/>
                  </a:glow>
                </a:effectLst>
                <a:latin typeface="Arial Narrow" charset="0"/>
                <a:ea typeface="ＭＳ Ｐゴシック" charset="0"/>
                <a:cs typeface="ＭＳ Ｐゴシック" charset="0"/>
              </a:endParaRPr>
            </a:p>
          </p:txBody>
        </p:sp>
      </p:grpSp>
    </p:spTree>
    <p:extLst>
      <p:ext uri="{BB962C8B-B14F-4D97-AF65-F5344CB8AC3E}">
        <p14:creationId xmlns:p14="http://schemas.microsoft.com/office/powerpoint/2010/main" val="41911963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Persian empire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75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Text Box 4"/>
          <p:cNvSpPr txBox="1">
            <a:spLocks noChangeArrowheads="1"/>
          </p:cNvSpPr>
          <p:nvPr/>
        </p:nvSpPr>
        <p:spPr bwMode="auto">
          <a:xfrm>
            <a:off x="8259763" y="76200"/>
            <a:ext cx="731837"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pPr>
            <a:r>
              <a:rPr lang="en-US">
                <a:latin typeface="Arial" charset="0"/>
                <a:cs typeface="Arial" charset="0"/>
              </a:rPr>
              <a:t>308</a:t>
            </a:r>
          </a:p>
        </p:txBody>
      </p:sp>
      <p:pic>
        <p:nvPicPr>
          <p:cNvPr id="116739" name="Picture 5" descr="esthermovi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8000"/>
            <a:ext cx="4191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WordArt 5"/>
          <p:cNvSpPr>
            <a:spLocks noChangeArrowheads="1" noChangeShapeType="1" noTextEdit="1"/>
          </p:cNvSpPr>
          <p:nvPr/>
        </p:nvSpPr>
        <p:spPr bwMode="auto">
          <a:xfrm>
            <a:off x="1752600" y="685800"/>
            <a:ext cx="6553200" cy="6172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irclePour">
              <a:avLst>
                <a:gd name="adj1" fmla="val 10853866"/>
                <a:gd name="adj2" fmla="val 50000"/>
              </a:avLst>
            </a:prstTxWarp>
          </a:bodyPr>
          <a:lstStyle/>
          <a:p>
            <a:pPr algn="ctr" defTabSz="914400" fontAlgn="base">
              <a:spcBef>
                <a:spcPct val="0"/>
              </a:spcBef>
              <a:spcAft>
                <a:spcPct val="0"/>
              </a:spcAft>
            </a:pPr>
            <a:r>
              <a:rPr lang="en-US" sz="9600" b="1" kern="10">
                <a:solidFill>
                  <a:srgbClr val="993366"/>
                </a:solidFill>
                <a:effectLst>
                  <a:outerShdw blurRad="63500" dist="38099" dir="2700000" algn="ctr" rotWithShape="0">
                    <a:srgbClr val="C0C0C0">
                      <a:alpha val="74997"/>
                    </a:srgbClr>
                  </a:outerShdw>
                </a:effectLst>
                <a:latin typeface="Impact"/>
                <a:ea typeface="Impact"/>
                <a:cs typeface="Impact"/>
              </a:rPr>
              <a:t>Providence</a:t>
            </a:r>
          </a:p>
        </p:txBody>
      </p:sp>
      <p:sp>
        <p:nvSpPr>
          <p:cNvPr id="7" name="Title 6"/>
          <p:cNvSpPr>
            <a:spLocks noGrp="1"/>
          </p:cNvSpPr>
          <p:nvPr>
            <p:ph type="title" idx="4294967295"/>
          </p:nvPr>
        </p:nvSpPr>
        <p:spPr>
          <a:xfrm>
            <a:off x="4191000" y="0"/>
            <a:ext cx="3657600" cy="762000"/>
          </a:xfrm>
          <a:solidFill>
            <a:srgbClr val="660066"/>
          </a:solidFill>
        </p:spPr>
        <p:txBody>
          <a:bodyPr/>
          <a:lstStyle/>
          <a:p>
            <a:pPr algn="ctr">
              <a:defRPr/>
            </a:pPr>
            <a:r>
              <a:rPr lang="en-US" sz="4400">
                <a:solidFill>
                  <a:schemeClr val="bg1"/>
                </a:solidFill>
                <a:effectLst>
                  <a:outerShdw blurRad="38100" dist="38100" dir="2700000" algn="tl">
                    <a:srgbClr val="000000"/>
                  </a:outerShdw>
                </a:effectLst>
                <a:latin typeface="Arial Black" charset="0"/>
                <a:ea typeface="ＭＳ Ｐゴシック" charset="0"/>
                <a:cs typeface="Times New Roman" charset="0"/>
              </a:rPr>
              <a:t>Key Word</a:t>
            </a:r>
          </a:p>
        </p:txBody>
      </p:sp>
    </p:spTree>
    <p:extLst>
      <p:ext uri="{BB962C8B-B14F-4D97-AF65-F5344CB8AC3E}">
        <p14:creationId xmlns:p14="http://schemas.microsoft.com/office/powerpoint/2010/main" val="402893156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1445"/>
                                        </p:tgtEl>
                                        <p:attrNameLst>
                                          <p:attrName>style.visibility</p:attrName>
                                        </p:attrNameLst>
                                      </p:cBhvr>
                                      <p:to>
                                        <p:strVal val="visible"/>
                                      </p:to>
                                    </p:set>
                                    <p:anim calcmode="lin" valueType="num">
                                      <p:cBhvr>
                                        <p:cTn id="7" dur="1000" fill="hold"/>
                                        <p:tgtEl>
                                          <p:spTgt spid="61445"/>
                                        </p:tgtEl>
                                        <p:attrNameLst>
                                          <p:attrName>ppt_w</p:attrName>
                                        </p:attrNameLst>
                                      </p:cBhvr>
                                      <p:tavLst>
                                        <p:tav tm="0">
                                          <p:val>
                                            <p:fltVal val="0"/>
                                          </p:val>
                                        </p:tav>
                                        <p:tav tm="100000">
                                          <p:val>
                                            <p:strVal val="#ppt_w"/>
                                          </p:val>
                                        </p:tav>
                                      </p:tavLst>
                                    </p:anim>
                                    <p:anim calcmode="lin" valueType="num">
                                      <p:cBhvr>
                                        <p:cTn id="8" dur="1000" fill="hold"/>
                                        <p:tgtEl>
                                          <p:spTgt spid="61445"/>
                                        </p:tgtEl>
                                        <p:attrNameLst>
                                          <p:attrName>ppt_h</p:attrName>
                                        </p:attrNameLst>
                                      </p:cBhvr>
                                      <p:tavLst>
                                        <p:tav tm="0">
                                          <p:val>
                                            <p:fltVal val="0"/>
                                          </p:val>
                                        </p:tav>
                                        <p:tav tm="100000">
                                          <p:val>
                                            <p:strVal val="#ppt_h"/>
                                          </p:val>
                                        </p:tav>
                                      </p:tavLst>
                                    </p:anim>
                                    <p:anim calcmode="lin" valueType="num">
                                      <p:cBhvr>
                                        <p:cTn id="9" dur="1000" fill="hold"/>
                                        <p:tgtEl>
                                          <p:spTgt spid="6144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14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defRPr/>
            </a:pPr>
            <a:r>
              <a:rPr lang="en-US" i="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Key Verse</a:t>
            </a: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algn="ctr" defTabSz="914400" eaLnBrk="0" fontAlgn="base" hangingPunct="0">
              <a:spcBef>
                <a:spcPct val="50000"/>
              </a:spcBef>
              <a:spcAft>
                <a:spcPct val="0"/>
              </a:spcAft>
              <a:defRPr/>
            </a:pPr>
            <a:r>
              <a:rPr lang="en-US" sz="2400" b="1" dirty="0">
                <a:solidFill>
                  <a:srgbClr val="FFFFFF"/>
                </a:solidFill>
                <a:effectLst>
                  <a:glow rad="228600">
                    <a:srgbClr val="000000">
                      <a:alpha val="75000"/>
                    </a:srgbClr>
                  </a:glow>
                </a:effectLst>
                <a:latin typeface="Arial"/>
                <a:ea typeface="Times New Roman" pitchFamily="-111" charset="0"/>
                <a:cs typeface="Arial"/>
              </a:rPr>
              <a:t>308</a:t>
            </a: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indent="-342900" algn="ctr" defTabSz="914400" eaLnBrk="0" fontAlgn="base" hangingPunct="0">
              <a:spcBef>
                <a:spcPct val="20000"/>
              </a:spcBef>
              <a:spcAft>
                <a:spcPct val="0"/>
              </a:spcAft>
              <a:buClr>
                <a:srgbClr val="808000"/>
              </a:buClr>
              <a:defRPr/>
            </a:pP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(Mordecai to Esther) </a:t>
            </a:r>
            <a:b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b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"For if you remain silent at this time, relief &amp; deliverance for the Jews will arise from another place, but you &amp; your father</a:t>
            </a:r>
            <a:r>
              <a:rPr kumimoji="1" lang="fr-FR" altLang="zh-CN" sz="3200" b="1" dirty="0">
                <a:solidFill>
                  <a:srgbClr val="FFFFFF"/>
                </a:solidFill>
                <a:effectLst>
                  <a:glow rad="228600">
                    <a:srgbClr val="000000">
                      <a:alpha val="75000"/>
                    </a:srgbClr>
                  </a:glow>
                </a:effectLst>
                <a:latin typeface="Arial" charset="0"/>
                <a:ea typeface="ＭＳ Ｐゴシック" charset="0"/>
                <a:cs typeface="Arial" charset="0"/>
              </a:rPr>
              <a:t>'</a:t>
            </a: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s family will perish.  And who knows but that you have come to royal position for such a time as this?" </a:t>
            </a:r>
            <a:b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b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(Esther 4:14).</a:t>
            </a:r>
            <a:endParaRPr kumimoji="1" lang="en-US" sz="3200" dirty="0">
              <a:solidFill>
                <a:srgbClr val="FFFFFF"/>
              </a:solidFill>
              <a:effectLst>
                <a:glow rad="228600">
                  <a:srgbClr val="000000">
                    <a:alpha val="75000"/>
                  </a:srgbClr>
                </a:glow>
              </a:effectLst>
              <a:latin typeface="Arial" charset="0"/>
              <a:ea typeface="ＭＳ Ｐゴシック" charset="0"/>
              <a:cs typeface="Arial" charset="0"/>
            </a:endParaRPr>
          </a:p>
        </p:txBody>
      </p:sp>
    </p:spTree>
    <p:extLst>
      <p:ext uri="{BB962C8B-B14F-4D97-AF65-F5344CB8AC3E}">
        <p14:creationId xmlns:p14="http://schemas.microsoft.com/office/powerpoint/2010/main" val="10582136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5" descr="Esther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defRPr/>
            </a:pPr>
            <a:r>
              <a:rPr lang="en-US" altLang="ja-JP" i="0" dirty="0" smtClean="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a:t>
            </a:r>
            <a:r>
              <a:rPr lang="en-US" i="0" dirty="0" smtClean="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…for </a:t>
            </a:r>
            <a:r>
              <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such a time as </a:t>
            </a:r>
            <a:r>
              <a:rPr lang="en-US" i="0" dirty="0" smtClean="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this</a:t>
            </a:r>
            <a:r>
              <a:rPr lang="en-US" altLang="ja-JP" i="0" dirty="0" smtClean="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Tree>
    <p:extLst>
      <p:ext uri="{BB962C8B-B14F-4D97-AF65-F5344CB8AC3E}">
        <p14:creationId xmlns:p14="http://schemas.microsoft.com/office/powerpoint/2010/main" val="34339118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5" descr="Esther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2" name="Picture 7" descr="EstherPalin_backg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57200"/>
            <a:ext cx="663575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defRPr/>
            </a:pPr>
            <a:r>
              <a:rPr lang="en-US" altLang="ja-JP" i="0" dirty="0" smtClean="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a:t>
            </a:r>
            <a:r>
              <a:rPr lang="en-US" i="0" dirty="0" smtClean="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…for </a:t>
            </a:r>
            <a:r>
              <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such a time as </a:t>
            </a:r>
            <a:r>
              <a:rPr lang="en-US" i="0" dirty="0" smtClean="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this</a:t>
            </a:r>
            <a:r>
              <a:rPr lang="en-US" altLang="ja-JP" i="0" dirty="0" smtClean="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Tree>
    <p:extLst>
      <p:ext uri="{BB962C8B-B14F-4D97-AF65-F5344CB8AC3E}">
        <p14:creationId xmlns:p14="http://schemas.microsoft.com/office/powerpoint/2010/main" val="1647949292"/>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57" name="Picture 5" descr="esther_ha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Rectangle 2"/>
          <p:cNvSpPr>
            <a:spLocks noGrp="1" noChangeArrowheads="1"/>
          </p:cNvSpPr>
          <p:nvPr>
            <p:ph type="title"/>
          </p:nvPr>
        </p:nvSpPr>
        <p:spPr>
          <a:xfrm>
            <a:off x="685800" y="685800"/>
            <a:ext cx="7772400" cy="1143000"/>
          </a:xfrm>
          <a:effectLst>
            <a:outerShdw blurRad="63500" dist="35921" dir="2700000" algn="ctr" rotWithShape="0">
              <a:srgbClr val="000000">
                <a:alpha val="74998"/>
              </a:srgbClr>
            </a:outerShdw>
          </a:effectLst>
        </p:spPr>
        <p:txBody>
          <a:bodyPr/>
          <a:lstStyle/>
          <a:p>
            <a:pPr algn="ctr">
              <a:defRPr/>
            </a:pPr>
            <a:r>
              <a:rPr lang="en-US" i="0">
                <a:effectLst>
                  <a:glow rad="228600">
                    <a:srgbClr val="000000"/>
                  </a:glow>
                </a:effectLst>
                <a:ea typeface="ＭＳ Ｐゴシック" charset="0"/>
              </a:rPr>
              <a:t>Summary Statement</a:t>
            </a:r>
          </a:p>
        </p:txBody>
      </p:sp>
      <p:sp>
        <p:nvSpPr>
          <p:cNvPr id="147459" name="Text Box 4"/>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defRPr/>
            </a:pPr>
            <a:r>
              <a:rPr lang="en-US" smtClean="0">
                <a:solidFill>
                  <a:srgbClr val="F1F7E9"/>
                </a:solidFill>
                <a:effectLst>
                  <a:glow rad="228600">
                    <a:srgbClr val="000000"/>
                  </a:glow>
                </a:effectLst>
                <a:latin typeface="Arial"/>
                <a:cs typeface="Arial"/>
              </a:rPr>
              <a:t>308</a:t>
            </a:r>
          </a:p>
        </p:txBody>
      </p:sp>
      <p:sp>
        <p:nvSpPr>
          <p:cNvPr id="7" name="Rectangle 3"/>
          <p:cNvSpPr txBox="1">
            <a:spLocks noChangeArrowheads="1"/>
          </p:cNvSpPr>
          <p:nvPr/>
        </p:nvSpPr>
        <p:spPr bwMode="auto">
          <a:xfrm>
            <a:off x="381000" y="1981200"/>
            <a:ext cx="8534400" cy="4495800"/>
          </a:xfrm>
          <a:prstGeom prst="rect">
            <a:avLst/>
          </a:prstGeom>
          <a:noFill/>
          <a:ln w="9525">
            <a:noFill/>
            <a:miter lim="800000"/>
            <a:headEnd/>
            <a:tailEnd/>
          </a:ln>
          <a:effectLst/>
        </p:spPr>
        <p:txBody>
          <a:bodyPr/>
          <a:lstStyle/>
          <a:p>
            <a:pPr marL="342900" indent="-342900" algn="ctr" defTabSz="914400" eaLnBrk="0" fontAlgn="base" hangingPunct="0">
              <a:spcBef>
                <a:spcPct val="20000"/>
              </a:spcBef>
              <a:spcAft>
                <a:spcPct val="0"/>
              </a:spcAft>
              <a:buClr>
                <a:srgbClr val="808000"/>
              </a:buClr>
              <a:defRPr/>
            </a:pPr>
            <a:r>
              <a:rPr kumimoji="1" lang="en-US" altLang="zh-CN" sz="3600" b="1" kern="0" dirty="0">
                <a:solidFill>
                  <a:srgbClr val="FFFFFF"/>
                </a:solidFill>
                <a:effectLst>
                  <a:glow rad="228600">
                    <a:srgbClr val="000000"/>
                  </a:glow>
                </a:effectLst>
                <a:latin typeface="Arial"/>
                <a:ea typeface="宋体" pitchFamily="-111" charset="-122"/>
                <a:cs typeface="Arial"/>
              </a:rPr>
              <a:t>An extermination of the Jewish nation plotted by Haman reverts upon his own head through God</a:t>
            </a:r>
            <a:r>
              <a:rPr kumimoji="1" lang="fr-FR" altLang="zh-CN" sz="3600" b="1" kern="0" dirty="0">
                <a:solidFill>
                  <a:srgbClr val="FFFFFF"/>
                </a:solidFill>
                <a:effectLst>
                  <a:glow rad="228600">
                    <a:srgbClr val="000000"/>
                  </a:glow>
                </a:effectLst>
                <a:latin typeface="Arial"/>
                <a:ea typeface="宋体" pitchFamily="-111" charset="-122"/>
                <a:cs typeface="Arial"/>
              </a:rPr>
              <a:t>'</a:t>
            </a:r>
            <a:r>
              <a:rPr kumimoji="1" lang="en-US" altLang="zh-CN" sz="3600" b="1" kern="0" dirty="0">
                <a:solidFill>
                  <a:srgbClr val="FFFFFF"/>
                </a:solidFill>
                <a:effectLst>
                  <a:glow rad="228600">
                    <a:srgbClr val="000000"/>
                  </a:glow>
                </a:effectLst>
                <a:latin typeface="Arial"/>
                <a:ea typeface="宋体" pitchFamily="-111" charset="-122"/>
                <a:cs typeface="Arial"/>
              </a:rPr>
              <a:t>s providence through Mordecai &amp; Esther to encourage postexilic Israel of God</a:t>
            </a:r>
            <a:r>
              <a:rPr kumimoji="1" lang="fr-FR" altLang="zh-CN" sz="3600" b="1" kern="0" dirty="0">
                <a:solidFill>
                  <a:srgbClr val="FFFFFF"/>
                </a:solidFill>
                <a:effectLst>
                  <a:glow rad="228600">
                    <a:srgbClr val="000000"/>
                  </a:glow>
                </a:effectLst>
                <a:latin typeface="Arial"/>
                <a:ea typeface="宋体" pitchFamily="-111" charset="-122"/>
                <a:cs typeface="Arial"/>
              </a:rPr>
              <a:t>'</a:t>
            </a:r>
            <a:r>
              <a:rPr kumimoji="1" lang="en-US" altLang="zh-CN" sz="3600" b="1" kern="0" dirty="0">
                <a:solidFill>
                  <a:srgbClr val="FFFFFF"/>
                </a:solidFill>
                <a:effectLst>
                  <a:glow rad="228600">
                    <a:srgbClr val="000000"/>
                  </a:glow>
                </a:effectLst>
                <a:latin typeface="Arial"/>
                <a:ea typeface="宋体" pitchFamily="-111" charset="-122"/>
                <a:cs typeface="Arial"/>
              </a:rPr>
              <a:t>s continued commitment to the Abrahamic Covenant.</a:t>
            </a:r>
          </a:p>
        </p:txBody>
      </p:sp>
    </p:spTree>
    <p:extLst>
      <p:ext uri="{BB962C8B-B14F-4D97-AF65-F5344CB8AC3E}">
        <p14:creationId xmlns:p14="http://schemas.microsoft.com/office/powerpoint/2010/main" val="1161479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49506" name="Picture 7"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Rectangle 2"/>
          <p:cNvSpPr>
            <a:spLocks noGrp="1" noChangeArrowheads="1"/>
          </p:cNvSpPr>
          <p:nvPr>
            <p:ph type="title"/>
          </p:nvPr>
        </p:nvSpPr>
        <p:spPr>
          <a:xfrm>
            <a:off x="2438400" y="304800"/>
            <a:ext cx="4267200" cy="685800"/>
          </a:xfrm>
          <a:solidFill>
            <a:srgbClr val="000000"/>
          </a:solidFill>
        </p:spPr>
        <p:txBody>
          <a:bodyPr/>
          <a:lstStyle/>
          <a:p>
            <a:pPr algn="ctr"/>
            <a:r>
              <a:rPr lang="en-US" i="0">
                <a:effectLst/>
                <a:latin typeface="Arial Black" charset="0"/>
                <a:ea typeface="ＭＳ Ｐゴシック" charset="0"/>
                <a:cs typeface="Arial" charset="0"/>
              </a:rPr>
              <a:t>Synthesis</a:t>
            </a:r>
          </a:p>
        </p:txBody>
      </p:sp>
      <p:sp>
        <p:nvSpPr>
          <p:cNvPr id="149508"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pPr>
            <a:r>
              <a:rPr lang="en-US">
                <a:solidFill>
                  <a:srgbClr val="FFFFFF"/>
                </a:solidFill>
                <a:latin typeface="Times New Roman" charset="0"/>
              </a:rPr>
              <a:t>311</a:t>
            </a:r>
          </a:p>
        </p:txBody>
      </p:sp>
      <p:sp>
        <p:nvSpPr>
          <p:cNvPr id="103428" name="Text Box 4"/>
          <p:cNvSpPr txBox="1">
            <a:spLocks noChangeArrowheads="1"/>
          </p:cNvSpPr>
          <p:nvPr/>
        </p:nvSpPr>
        <p:spPr bwMode="auto">
          <a:xfrm>
            <a:off x="609600" y="2916238"/>
            <a:ext cx="6705600" cy="588962"/>
          </a:xfrm>
          <a:prstGeom prst="rect">
            <a:avLst/>
          </a:prstGeom>
          <a:solidFill>
            <a:srgbClr val="000000"/>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eaLnBrk="1" fontAlgn="base" hangingPunct="1">
              <a:spcBef>
                <a:spcPct val="0"/>
              </a:spcBef>
              <a:spcAft>
                <a:spcPct val="0"/>
              </a:spcAft>
            </a:pPr>
            <a:r>
              <a:rPr lang="en-US" altLang="zh-CN" sz="3200">
                <a:solidFill>
                  <a:srgbClr val="FFFFFF"/>
                </a:solidFill>
                <a:latin typeface="Arial Black" charset="0"/>
              </a:rPr>
              <a:t>1–4	Plot planned—threat</a:t>
            </a:r>
          </a:p>
        </p:txBody>
      </p:sp>
      <p:sp>
        <p:nvSpPr>
          <p:cNvPr id="149510" name="Text Box 5"/>
          <p:cNvSpPr txBox="1">
            <a:spLocks noChangeArrowheads="1"/>
          </p:cNvSpPr>
          <p:nvPr/>
        </p:nvSpPr>
        <p:spPr bwMode="auto">
          <a:xfrm>
            <a:off x="762000" y="1336675"/>
            <a:ext cx="7543800" cy="588963"/>
          </a:xfrm>
          <a:prstGeom prst="rect">
            <a:avLst/>
          </a:prstGeom>
          <a:solidFill>
            <a:srgbClr val="FFFFFF"/>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eaLnBrk="1" fontAlgn="base" hangingPunct="1">
              <a:spcBef>
                <a:spcPct val="0"/>
              </a:spcBef>
              <a:spcAft>
                <a:spcPct val="0"/>
              </a:spcAft>
            </a:pPr>
            <a:r>
              <a:rPr lang="en-US" altLang="zh-CN" sz="3200">
                <a:latin typeface="Arial Black" charset="0"/>
              </a:rPr>
              <a:t>Extermination plot foiled</a:t>
            </a:r>
          </a:p>
        </p:txBody>
      </p:sp>
      <p:sp>
        <p:nvSpPr>
          <p:cNvPr id="103430" name="Text Box 6"/>
          <p:cNvSpPr txBox="1">
            <a:spLocks noChangeArrowheads="1"/>
          </p:cNvSpPr>
          <p:nvPr/>
        </p:nvSpPr>
        <p:spPr bwMode="auto">
          <a:xfrm>
            <a:off x="1676400" y="5486400"/>
            <a:ext cx="6875463" cy="588963"/>
          </a:xfrm>
          <a:prstGeom prst="rect">
            <a:avLst/>
          </a:prstGeom>
          <a:solidFill>
            <a:srgbClr val="000000"/>
          </a:solidFill>
          <a:ln w="9525">
            <a:solidFill>
              <a:srgbClr val="000000"/>
            </a:solidFill>
            <a:miter lim="800000"/>
            <a:headEnd/>
            <a:tailEnd/>
          </a:ln>
        </p:spPr>
        <p:txBody>
          <a:bodyPr>
            <a:spAutoFit/>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eaLnBrk="1" fontAlgn="base" hangingPunct="1">
              <a:spcBef>
                <a:spcPct val="0"/>
              </a:spcBef>
              <a:spcAft>
                <a:spcPct val="0"/>
              </a:spcAft>
            </a:pPr>
            <a:r>
              <a:rPr lang="en-US" altLang="zh-CN" sz="3200">
                <a:solidFill>
                  <a:srgbClr val="FFFFFF"/>
                </a:solidFill>
                <a:latin typeface="Arial Black" charset="0"/>
              </a:rPr>
              <a:t>5–10	Plot foiled—triumph</a:t>
            </a:r>
          </a:p>
        </p:txBody>
      </p:sp>
    </p:spTree>
    <p:extLst>
      <p:ext uri="{BB962C8B-B14F-4D97-AF65-F5344CB8AC3E}">
        <p14:creationId xmlns:p14="http://schemas.microsoft.com/office/powerpoint/2010/main" val="1425063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28"/>
                                        </p:tgtEl>
                                        <p:attrNameLst>
                                          <p:attrName>style.visibility</p:attrName>
                                        </p:attrNameLst>
                                      </p:cBhvr>
                                      <p:to>
                                        <p:strVal val="visible"/>
                                      </p:to>
                                    </p:set>
                                    <p:anim calcmode="lin" valueType="num">
                                      <p:cBhvr additive="base">
                                        <p:cTn id="7" dur="500" fill="hold"/>
                                        <p:tgtEl>
                                          <p:spTgt spid="103428"/>
                                        </p:tgtEl>
                                        <p:attrNameLst>
                                          <p:attrName>ppt_x</p:attrName>
                                        </p:attrNameLst>
                                      </p:cBhvr>
                                      <p:tavLst>
                                        <p:tav tm="0">
                                          <p:val>
                                            <p:strVal val="0-#ppt_w/2"/>
                                          </p:val>
                                        </p:tav>
                                        <p:tav tm="100000">
                                          <p:val>
                                            <p:strVal val="#ppt_x"/>
                                          </p:val>
                                        </p:tav>
                                      </p:tavLst>
                                    </p:anim>
                                    <p:anim calcmode="lin" valueType="num">
                                      <p:cBhvr additive="base">
                                        <p:cTn id="8" dur="500" fill="hold"/>
                                        <p:tgtEl>
                                          <p:spTgt spid="1034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430"/>
                                        </p:tgtEl>
                                        <p:attrNameLst>
                                          <p:attrName>style.visibility</p:attrName>
                                        </p:attrNameLst>
                                      </p:cBhvr>
                                      <p:to>
                                        <p:strVal val="visible"/>
                                      </p:to>
                                    </p:set>
                                    <p:anim calcmode="lin" valueType="num">
                                      <p:cBhvr additive="base">
                                        <p:cTn id="13" dur="500" fill="hold"/>
                                        <p:tgtEl>
                                          <p:spTgt spid="103430"/>
                                        </p:tgtEl>
                                        <p:attrNameLst>
                                          <p:attrName>ppt_x</p:attrName>
                                        </p:attrNameLst>
                                      </p:cBhvr>
                                      <p:tavLst>
                                        <p:tav tm="0">
                                          <p:val>
                                            <p:strVal val="0-#ppt_w/2"/>
                                          </p:val>
                                        </p:tav>
                                        <p:tav tm="100000">
                                          <p:val>
                                            <p:strVal val="#ppt_x"/>
                                          </p:val>
                                        </p:tav>
                                      </p:tavLst>
                                    </p:anim>
                                    <p:anim calcmode="lin" valueType="num">
                                      <p:cBhvr additive="base">
                                        <p:cTn id="14" dur="500" fill="hold"/>
                                        <p:tgtEl>
                                          <p:spTgt spid="1034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animBg="1" autoUpdateAnimBg="0"/>
      <p:bldP spid="103430"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lgn="r">
              <a:defRPr/>
            </a:pPr>
            <a:r>
              <a:rPr lang="en-US" sz="5400" b="1" dirty="0">
                <a:effectLst>
                  <a:glow rad="127000">
                    <a:schemeClr val="tx1"/>
                  </a:glow>
                </a:effectLst>
                <a:latin typeface="Arial" charset="0"/>
                <a:ea typeface="ＭＳ Ｐゴシック" charset="0"/>
                <a:cs typeface="ＭＳ Ｐゴシック" charset="0"/>
              </a:rPr>
              <a:t>Why should you </a:t>
            </a:r>
            <a:br>
              <a:rPr lang="en-US" sz="5400" b="1" dirty="0">
                <a:effectLst>
                  <a:glow rad="127000">
                    <a:schemeClr val="tx1"/>
                  </a:glow>
                </a:effectLst>
                <a:latin typeface="Arial" charset="0"/>
                <a:ea typeface="ＭＳ Ｐゴシック" charset="0"/>
                <a:cs typeface="ＭＳ Ｐゴシック" charset="0"/>
              </a:rPr>
            </a:br>
            <a:r>
              <a:rPr lang="en-US" sz="7200" b="1" dirty="0">
                <a:solidFill>
                  <a:srgbClr val="FFFFFF"/>
                </a:solidFill>
                <a:effectLst>
                  <a:glow rad="127000">
                    <a:schemeClr val="tx1"/>
                  </a:glow>
                </a:effectLst>
                <a:latin typeface="Arial" charset="0"/>
                <a:ea typeface="ＭＳ Ｐゴシック" charset="0"/>
                <a:cs typeface="ＭＳ Ｐゴシック" charset="0"/>
              </a:rPr>
              <a:t>be </a:t>
            </a:r>
            <a:r>
              <a:rPr lang="en-US" sz="7200" b="1" dirty="0">
                <a:solidFill>
                  <a:srgbClr val="FFFF00"/>
                </a:solidFill>
                <a:effectLst>
                  <a:glow rad="127000">
                    <a:schemeClr val="tx1"/>
                  </a:glow>
                </a:effectLst>
                <a:latin typeface="Arial" charset="0"/>
                <a:ea typeface="ＭＳ Ｐゴシック" charset="0"/>
                <a:cs typeface="ＭＳ Ｐゴシック" charset="0"/>
              </a:rPr>
              <a:t>committed</a:t>
            </a:r>
            <a:r>
              <a:rPr lang="en-US" sz="7200" b="1" dirty="0">
                <a:effectLst>
                  <a:glow rad="127000">
                    <a:schemeClr val="tx1"/>
                  </a:glow>
                </a:effectLst>
                <a:latin typeface="Arial" charset="0"/>
                <a:ea typeface="ＭＳ Ｐゴシック" charset="0"/>
                <a:cs typeface="ＭＳ Ｐゴシック" charset="0"/>
              </a:rPr>
              <a:t> </a:t>
            </a:r>
            <a:r>
              <a:rPr lang="en-US" sz="8800" b="1" dirty="0">
                <a:effectLst>
                  <a:glow rad="127000">
                    <a:schemeClr val="tx1"/>
                  </a:glow>
                </a:effectLst>
                <a:latin typeface="Arial" charset="0"/>
                <a:ea typeface="ＭＳ Ｐゴシック" charset="0"/>
                <a:cs typeface="ＭＳ Ｐゴシック" charset="0"/>
              </a:rPr>
              <a:t/>
            </a:r>
            <a:br>
              <a:rPr lang="en-US" sz="88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to God?</a:t>
            </a:r>
          </a:p>
        </p:txBody>
      </p:sp>
      <p:sp>
        <p:nvSpPr>
          <p:cNvPr id="4" name="Rectangle 2"/>
          <p:cNvSpPr txBox="1">
            <a:spLocks noChangeArrowheads="1"/>
          </p:cNvSpPr>
          <p:nvPr/>
        </p:nvSpPr>
        <p:spPr bwMode="auto">
          <a:xfrm rot="21098820">
            <a:off x="1268060" y="4349000"/>
            <a:ext cx="7681744" cy="1275279"/>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2 REASONS</a:t>
            </a:r>
          </a:p>
        </p:txBody>
      </p:sp>
    </p:spTree>
    <p:extLst>
      <p:ext uri="{BB962C8B-B14F-4D97-AF65-F5344CB8AC3E}">
        <p14:creationId xmlns:p14="http://schemas.microsoft.com/office/powerpoint/2010/main" val="34065574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God’s work faces </a:t>
            </a:r>
            <a:r>
              <a:rPr lang="en-US" sz="4800" b="1" dirty="0">
                <a:solidFill>
                  <a:srgbClr val="FFFF00"/>
                </a:solidFill>
                <a:effectLst>
                  <a:glow rad="127000">
                    <a:schemeClr val="tx1"/>
                  </a:glow>
                </a:effectLst>
                <a:latin typeface="Arial" charset="0"/>
                <a:ea typeface="ＭＳ Ｐゴシック" charset="0"/>
                <a:cs typeface="ＭＳ Ｐゴシック" charset="0"/>
              </a:rPr>
              <a:t>threats</a:t>
            </a:r>
            <a:r>
              <a:rPr lang="en-US" sz="4800" b="1" dirty="0">
                <a:effectLst>
                  <a:glow rad="127000">
                    <a:schemeClr val="tx1"/>
                  </a:glow>
                </a:effectLst>
                <a:latin typeface="Arial" charset="0"/>
                <a:ea typeface="ＭＳ Ｐゴシック" charset="0"/>
                <a:cs typeface="ＭＳ Ｐゴシック" charset="0"/>
              </a:rPr>
              <a:t> (Esther 1–4).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Why be committed to God?</a:t>
            </a:r>
          </a:p>
        </p:txBody>
      </p:sp>
    </p:spTree>
    <p:extLst>
      <p:ext uri="{BB962C8B-B14F-4D97-AF65-F5344CB8AC3E}">
        <p14:creationId xmlns:p14="http://schemas.microsoft.com/office/powerpoint/2010/main" val="29181563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6800" y="1921345"/>
            <a:ext cx="4457700" cy="3365500"/>
          </a:xfrm>
          <a:prstGeom prst="rect">
            <a:avLst/>
          </a:prstGeom>
        </p:spPr>
      </p:pic>
      <p:sp>
        <p:nvSpPr>
          <p:cNvPr id="900098" name="Rectangle 2"/>
          <p:cNvSpPr>
            <a:spLocks noGrp="1" noChangeArrowheads="1"/>
          </p:cNvSpPr>
          <p:nvPr>
            <p:ph type="ctrTitle"/>
          </p:nvPr>
        </p:nvSpPr>
        <p:spPr>
          <a:xfrm>
            <a:off x="0" y="50563"/>
            <a:ext cx="9144000" cy="2522739"/>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Times New Roman"/>
                <a:ea typeface="ＭＳ Ｐゴシック" charset="0"/>
                <a:cs typeface="Times New Roman"/>
              </a:rPr>
              <a:t>The church typically has a serious lack of commitment.</a:t>
            </a:r>
          </a:p>
        </p:txBody>
      </p:sp>
      <p:sp>
        <p:nvSpPr>
          <p:cNvPr id="4" name="Rectangle 2"/>
          <p:cNvSpPr txBox="1">
            <a:spLocks noChangeArrowheads="1"/>
          </p:cNvSpPr>
          <p:nvPr/>
        </p:nvSpPr>
        <p:spPr bwMode="auto">
          <a:xfrm>
            <a:off x="0" y="5212580"/>
            <a:ext cx="9144000" cy="12041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Times New Roman"/>
                <a:ea typeface="ＭＳ Ｐゴシック" charset="0"/>
                <a:cs typeface="Times New Roman"/>
              </a:rPr>
              <a:t>Why is that so? </a:t>
            </a:r>
          </a:p>
        </p:txBody>
      </p:sp>
    </p:spTree>
    <p:extLst>
      <p:ext uri="{BB962C8B-B14F-4D97-AF65-F5344CB8AC3E}">
        <p14:creationId xmlns:p14="http://schemas.microsoft.com/office/powerpoint/2010/main" val="13026890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Esther 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072528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defTabSz="914400" eaLnBrk="0" fontAlgn="base" hangingPunct="0">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400" b="1">
                <a:solidFill>
                  <a:srgbClr val="FFFFFF"/>
                </a:solidFill>
                <a:latin typeface="Arial" charset="0"/>
                <a:ea typeface="ＭＳ Ｐゴシック" charset="0"/>
                <a:cs typeface="Arial" charset="0"/>
              </a:rPr>
              <a:t>The boundaries of the empire that Cyrus II initiated </a:t>
            </a:r>
          </a:p>
          <a:p>
            <a:pPr algn="ctr" defTabSz="914400" fontAlgn="base">
              <a:spcBef>
                <a:spcPct val="0"/>
              </a:spcBef>
              <a:spcAft>
                <a:spcPct val="0"/>
              </a:spcAft>
            </a:pPr>
            <a:r>
              <a:rPr lang="en-US" sz="2400" b="1">
                <a:solidFill>
                  <a:srgbClr val="FFFFFF"/>
                </a:solidFill>
                <a:latin typeface="Arial" charset="0"/>
                <a:ea typeface="ＭＳ Ｐゴシック" charset="0"/>
                <a:cs typeface="Arial" charset="0"/>
              </a:rPr>
              <a:t>and Darius I consolidated stretched from Greece to India</a:t>
            </a: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a:solidFill>
                  <a:schemeClr val="bg1"/>
                </a:solidFill>
                <a:latin typeface="Arial" charset="0"/>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a:solidFill>
                    <a:srgbClr val="FFFFFF"/>
                  </a:solidFill>
                  <a:latin typeface="Arial" charset="0"/>
                </a:rPr>
                <a:t>Susa</a:t>
              </a: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i="1">
                <a:solidFill>
                  <a:srgbClr val="000000"/>
                </a:solidFill>
                <a:latin typeface="Arial" charset="0"/>
                <a:ea typeface="ＭＳ Ｐゴシック" charset="0"/>
                <a:cs typeface="ＭＳ Ｐゴシック" charset="0"/>
              </a:rPr>
              <a:t>The Persian Empire in the 5</a:t>
            </a:r>
            <a:r>
              <a:rPr lang="en-US" sz="2000" b="1" i="1" baseline="30000">
                <a:solidFill>
                  <a:srgbClr val="000000"/>
                </a:solidFill>
                <a:latin typeface="Arial" charset="0"/>
                <a:ea typeface="ＭＳ Ｐゴシック" charset="0"/>
                <a:cs typeface="ＭＳ Ｐゴシック" charset="0"/>
              </a:rPr>
              <a:t>th</a:t>
            </a:r>
            <a:r>
              <a:rPr lang="en-US" sz="2000" b="1" i="1">
                <a:solidFill>
                  <a:srgbClr val="000000"/>
                </a:solidFill>
                <a:latin typeface="Arial" charset="0"/>
                <a:ea typeface="ＭＳ Ｐゴシック" charset="0"/>
                <a:cs typeface="ＭＳ Ｐゴシック" charset="0"/>
              </a:rPr>
              <a:t> century BC </a:t>
            </a:r>
            <a:br>
              <a:rPr lang="en-US" sz="2000" b="1" i="1">
                <a:solidFill>
                  <a:srgbClr val="000000"/>
                </a:solidFill>
                <a:latin typeface="Arial" charset="0"/>
                <a:ea typeface="ＭＳ Ｐゴシック" charset="0"/>
                <a:cs typeface="ＭＳ Ｐゴシック" charset="0"/>
              </a:rPr>
            </a:br>
            <a:r>
              <a:rPr lang="en-US" sz="2000" b="1" i="1">
                <a:solidFill>
                  <a:srgbClr val="000000"/>
                </a:solidFill>
                <a:latin typeface="Arial" charset="0"/>
                <a:ea typeface="ＭＳ Ｐゴシック" charset="0"/>
                <a:cs typeface="ＭＳ Ｐゴシック" charset="0"/>
              </a:rPr>
              <a:t>extended "from India and Ethiopia" (Esther 1:1)</a:t>
            </a: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algn="ctr">
              <a:defRPr/>
            </a:pPr>
            <a:r>
              <a:rPr lang="en-US" altLang="zh-CN" i="0" dirty="0">
                <a:solidFill>
                  <a:schemeClr val="bg1"/>
                </a:solidFill>
                <a:effectLst/>
                <a:latin typeface="Arial Black" charset="0"/>
                <a:ea typeface="ＭＳ Ｐゴシック" charset="0"/>
                <a:cs typeface="Times New Roman" charset="0"/>
              </a:rPr>
              <a:t>Map of the Persian Empire</a:t>
            </a:r>
            <a:r>
              <a:rPr lang="en-US" altLang="zh-CN" sz="2000" i="0" dirty="0">
                <a:solidFill>
                  <a:schemeClr val="bg1"/>
                </a:solidFill>
                <a:effectLst/>
                <a:latin typeface="Times" charset="0"/>
                <a:ea typeface="ＭＳ Ｐゴシック" charset="0"/>
                <a:cs typeface="Times New Roman" charset="0"/>
              </a:rPr>
              <a:t>  </a:t>
            </a:r>
            <a:endParaRPr lang="en-US" sz="2000" i="0" dirty="0">
              <a:solidFill>
                <a:schemeClr val="bg1"/>
              </a:solidFill>
              <a:effectLst/>
              <a:latin typeface="Arial Narrow" charset="0"/>
              <a:ea typeface="ＭＳ Ｐゴシック" charset="0"/>
              <a:cs typeface="Times New Roman" charset="0"/>
            </a:endParaRPr>
          </a:p>
        </p:txBody>
      </p:sp>
      <p:sp>
        <p:nvSpPr>
          <p:cNvPr id="13" name="TextBox 12"/>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zh-CN" sz="2000" b="1" i="0" u="none" strike="noStrike" kern="0" cap="none" spc="0" normalizeH="0" baseline="0" noProof="0" dirty="0" smtClean="0">
                <a:ln>
                  <a:noFill/>
                </a:ln>
                <a:solidFill>
                  <a:srgbClr val="FFFFFF"/>
                </a:solidFill>
                <a:effectLst/>
                <a:uLnTx/>
                <a:uFillTx/>
                <a:latin typeface="Arial Narrow" charset="0"/>
                <a:ea typeface="ＭＳ Ｐゴシック" charset="0"/>
                <a:cs typeface="Times New Roman" charset="0"/>
              </a:rPr>
              <a:t>Barry J. Beitzel, </a:t>
            </a:r>
            <a:r>
              <a:rPr kumimoji="1" lang="en-US" altLang="zh-CN" sz="2000" b="1" i="1" u="none" strike="noStrike" kern="0" cap="none" spc="0" normalizeH="0" baseline="0" noProof="0" dirty="0" smtClean="0">
                <a:ln>
                  <a:noFill/>
                </a:ln>
                <a:solidFill>
                  <a:srgbClr val="FFFFFF"/>
                </a:solidFill>
                <a:effectLst/>
                <a:uLnTx/>
                <a:uFillTx/>
                <a:latin typeface="Arial Narrow" charset="0"/>
                <a:ea typeface="ＭＳ Ｐゴシック" charset="0"/>
                <a:cs typeface="Times New Roman" charset="0"/>
              </a:rPr>
              <a:t>Moody Atlas of Bible Lands</a:t>
            </a:r>
            <a:r>
              <a:rPr kumimoji="1" lang="en-US" altLang="zh-CN" sz="2000" b="1" i="0" u="none" strike="noStrike" kern="0" cap="none" spc="0" normalizeH="0" baseline="0" noProof="0" dirty="0" smtClean="0">
                <a:ln>
                  <a:noFill/>
                </a:ln>
                <a:solidFill>
                  <a:srgbClr val="FFFFFF"/>
                </a:solidFill>
                <a:effectLst/>
                <a:uLnTx/>
                <a:uFillTx/>
                <a:latin typeface="Arial Narrow" charset="0"/>
                <a:ea typeface="ＭＳ Ｐゴシック" charset="0"/>
                <a:cs typeface="Times New Roman" charset="0"/>
              </a:rPr>
              <a:t>, 150-51</a:t>
            </a:r>
            <a:endParaRPr kumimoji="0" lang="en-US" sz="2400" b="1" i="0" u="none" strike="noStrike" kern="0" cap="none" spc="0" normalizeH="0" baseline="0" noProof="0" dirty="0" smtClean="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pPr>
            <a:r>
              <a:rPr lang="en-US">
                <a:solidFill>
                  <a:srgbClr val="FFFFFF"/>
                </a:solidFill>
                <a:latin typeface="Arial"/>
                <a:cs typeface="Arial"/>
              </a:rPr>
              <a:t>317</a:t>
            </a:r>
          </a:p>
        </p:txBody>
      </p:sp>
    </p:spTree>
    <p:extLst>
      <p:ext uri="{BB962C8B-B14F-4D97-AF65-F5344CB8AC3E}">
        <p14:creationId xmlns:p14="http://schemas.microsoft.com/office/powerpoint/2010/main" val="91468425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56014"/>
            <a:ext cx="9144000" cy="1167408"/>
          </a:xfrm>
        </p:spPr>
        <p:txBody>
          <a:bodyPr/>
          <a:lstStyle/>
          <a:p>
            <a:pPr algn="ctr">
              <a:defRPr/>
            </a:pPr>
            <a:r>
              <a:rPr lang="en-US" altLang="ja-JP" b="1" i="0" dirty="0" smtClean="0">
                <a:effectLst>
                  <a:glow rad="228600">
                    <a:srgbClr val="000000">
                      <a:alpha val="75000"/>
                    </a:srgbClr>
                  </a:glow>
                </a:effectLst>
                <a:latin typeface="Arial"/>
                <a:ea typeface="ＭＳ Ｐゴシック" charset="0"/>
                <a:cs typeface="Arial"/>
              </a:rPr>
              <a:t>King Xerxe's Unreasonable Command to Queen Vashti</a:t>
            </a:r>
            <a:endParaRPr lang="en-US" b="1" i="0" dirty="0">
              <a:effectLst>
                <a:glow rad="228600">
                  <a:srgbClr val="000000">
                    <a:alpha val="75000"/>
                  </a:srgbClr>
                </a:glow>
              </a:effectLst>
              <a:latin typeface="Arial"/>
              <a:ea typeface="ＭＳ Ｐゴシック" charset="0"/>
              <a:cs typeface="Arial"/>
            </a:endParaRPr>
          </a:p>
        </p:txBody>
      </p:sp>
      <p:pic>
        <p:nvPicPr>
          <p:cNvPr id="5" name="Picture 4"/>
          <p:cNvPicPr>
            <a:picLocks noChangeAspect="1"/>
          </p:cNvPicPr>
          <p:nvPr/>
        </p:nvPicPr>
        <p:blipFill>
          <a:blip r:embed="rId4"/>
          <a:stretch>
            <a:fillRect/>
          </a:stretch>
        </p:blipFill>
        <p:spPr>
          <a:xfrm>
            <a:off x="0" y="1819469"/>
            <a:ext cx="9144000" cy="5038531"/>
          </a:xfrm>
          <a:prstGeom prst="rect">
            <a:avLst/>
          </a:prstGeom>
        </p:spPr>
      </p:pic>
    </p:spTree>
    <p:extLst>
      <p:ext uri="{BB962C8B-B14F-4D97-AF65-F5344CB8AC3E}">
        <p14:creationId xmlns:p14="http://schemas.microsoft.com/office/powerpoint/2010/main" val="2877027237"/>
      </p:ext>
    </p:extLst>
  </p:cSld>
  <p:clrMapOvr>
    <a:overrideClrMapping bg1="dk2" tx1="lt1" bg2="dk1" tx2="lt2" accent1="accent1" accent2="accent2" accent3="accent3" accent4="accent4" accent5="accent5" accent6="accent6" hlink="hlink" folHlink="folHlink"/>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723" y="0"/>
            <a:ext cx="9200553" cy="6858000"/>
          </a:xfrm>
          <a:prstGeom prst="rect">
            <a:avLst/>
          </a:prstGeom>
        </p:spPr>
      </p:pic>
      <p:sp>
        <p:nvSpPr>
          <p:cNvPr id="10243" name="Rectangle 3"/>
          <p:cNvSpPr>
            <a:spLocks noGrp="1" noChangeArrowheads="1"/>
          </p:cNvSpPr>
          <p:nvPr>
            <p:ph type="ctrTitle"/>
          </p:nvPr>
        </p:nvSpPr>
        <p:spPr>
          <a:xfrm>
            <a:off x="0" y="256014"/>
            <a:ext cx="9144000" cy="1167408"/>
          </a:xfrm>
        </p:spPr>
        <p:txBody>
          <a:bodyPr/>
          <a:lstStyle/>
          <a:p>
            <a:pPr algn="ctr">
              <a:defRPr/>
            </a:pPr>
            <a:r>
              <a:rPr lang="en-US" altLang="ja-JP" b="1" i="0" dirty="0" smtClean="0">
                <a:effectLst>
                  <a:glow rad="228600">
                    <a:srgbClr val="000000">
                      <a:alpha val="75000"/>
                    </a:srgbClr>
                  </a:glow>
                </a:effectLst>
                <a:latin typeface="Arial"/>
                <a:ea typeface="ＭＳ Ｐゴシック" charset="0"/>
                <a:cs typeface="Arial"/>
              </a:rPr>
              <a:t>Vashti Upset</a:t>
            </a:r>
            <a:endParaRPr lang="en-US" b="1" i="0" dirty="0">
              <a:effectLst>
                <a:glow rad="228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1851404455"/>
      </p:ext>
    </p:extLst>
  </p:cSld>
  <p:clrMapOvr>
    <a:overrideClrMapping bg1="dk2" tx1="lt1" bg2="dk1" tx2="lt2" accent1="accent1" accent2="accent2" accent3="accent3" accent4="accent4" accent5="accent5" accent6="accent6" hlink="hlink" folHlink="folHlink"/>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7"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Line 3"/>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492" name="Line 4"/>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493" name="Line 5"/>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494" name="Line 6"/>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495" name="Rectangle 7"/>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3496" name="Line 8"/>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497" name="Line 9"/>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498" name="Text Box 10"/>
          <p:cNvSpPr txBox="1">
            <a:spLocks noChangeArrowheads="1"/>
          </p:cNvSpPr>
          <p:nvPr/>
        </p:nvSpPr>
        <p:spPr bwMode="auto">
          <a:xfrm rot="17374856">
            <a:off x="-398463" y="2752438"/>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Confusion 1–2</a:t>
            </a:r>
          </a:p>
        </p:txBody>
      </p:sp>
      <p:sp>
        <p:nvSpPr>
          <p:cNvPr id="63499" name="Line 11"/>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500" name="Text Box 12"/>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Vashti</a:t>
            </a:r>
          </a:p>
        </p:txBody>
      </p:sp>
      <p:sp>
        <p:nvSpPr>
          <p:cNvPr id="63501" name="Text Box 13"/>
          <p:cNvSpPr txBox="1">
            <a:spLocks noChangeArrowheads="1"/>
          </p:cNvSpPr>
          <p:nvPr/>
        </p:nvSpPr>
        <p:spPr bwMode="auto">
          <a:xfrm rot="16200000">
            <a:off x="-478631" y="5169842"/>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483</a:t>
            </a:r>
          </a:p>
        </p:txBody>
      </p:sp>
      <p:sp>
        <p:nvSpPr>
          <p:cNvPr id="63502" name="Text Box 14"/>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Mordecai</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s rise</a:t>
            </a:r>
          </a:p>
        </p:txBody>
      </p:sp>
      <p:sp>
        <p:nvSpPr>
          <p:cNvPr id="63503" name="Line 15"/>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504" name="Rectangle 16"/>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3505" name="Text Box 17"/>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1600" b="1">
                <a:solidFill>
                  <a:srgbClr val="F1F7E9"/>
                </a:solidFill>
                <a:effectLst>
                  <a:glow rad="228600">
                    <a:srgbClr val="000000"/>
                  </a:glow>
                </a:effectLst>
                <a:latin typeface="Arial"/>
                <a:ea typeface="Times New Roman" pitchFamily="-111" charset="0"/>
                <a:cs typeface="Arial"/>
              </a:rPr>
              <a:t>Banquets</a:t>
            </a:r>
          </a:p>
        </p:txBody>
      </p:sp>
      <p:sp>
        <p:nvSpPr>
          <p:cNvPr id="63506" name="Line 18"/>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507" name="Line 19"/>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508" name="Line 20"/>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509" name="Line 21"/>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511" name="Rectangle 23"/>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3512" name="Line 24"/>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3513" name="Rectangle 25"/>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3514" name="Text Box 26"/>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479</a:t>
            </a:r>
          </a:p>
        </p:txBody>
      </p:sp>
      <p:sp>
        <p:nvSpPr>
          <p:cNvPr id="28" name="Title 27"/>
          <p:cNvSpPr>
            <a:spLocks noGrp="1"/>
          </p:cNvSpPr>
          <p:nvPr>
            <p:ph type="title" idx="4294967295"/>
          </p:nvPr>
        </p:nvSpPr>
        <p:spPr>
          <a:xfrm>
            <a:off x="0" y="0"/>
            <a:ext cx="1600200" cy="1981200"/>
          </a:xfrm>
        </p:spPr>
        <p:txBody>
          <a:bodyPr/>
          <a:lstStyle/>
          <a:p>
            <a:pPr>
              <a:defRPr/>
            </a:pPr>
            <a:r>
              <a:rPr lang="en-US" sz="2800" dirty="0">
                <a:effectLst>
                  <a:glow rad="228600">
                    <a:srgbClr val="000000"/>
                  </a:glow>
                  <a:outerShdw blurRad="38100" dist="38100" dir="2700000" algn="tl">
                    <a:srgbClr val="000000"/>
                  </a:outerShdw>
                </a:effectLst>
                <a:ea typeface="ＭＳ Ｐゴシック" charset="0"/>
              </a:rPr>
              <a:t>Rise of Esther</a:t>
            </a:r>
          </a:p>
        </p:txBody>
      </p:sp>
    </p:spTree>
    <p:extLst>
      <p:ext uri="{BB962C8B-B14F-4D97-AF65-F5344CB8AC3E}">
        <p14:creationId xmlns:p14="http://schemas.microsoft.com/office/powerpoint/2010/main" val="3711406426"/>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819400" y="152400"/>
            <a:ext cx="3505200" cy="609600"/>
          </a:xfrm>
          <a:solidFill>
            <a:srgbClr val="000000"/>
          </a:solidFill>
        </p:spPr>
        <p:txBody>
          <a:bodyPr/>
          <a:lstStyle/>
          <a:p>
            <a:pPr algn="ctr">
              <a:defRPr/>
            </a:pPr>
            <a:r>
              <a:rPr lang="en-US">
                <a:effectLst>
                  <a:outerShdw blurRad="38100" dist="38100" dir="2700000" algn="tl">
                    <a:srgbClr val="366B1B"/>
                  </a:outerShdw>
                </a:effectLst>
                <a:latin typeface="Arail" charset="0"/>
                <a:ea typeface="ＭＳ Ｐゴシック" charset="0"/>
                <a:cs typeface="Arail" charset="0"/>
              </a:rPr>
              <a:t>Outline</a:t>
            </a:r>
          </a:p>
        </p:txBody>
      </p:sp>
      <p:sp>
        <p:nvSpPr>
          <p:cNvPr id="151555" name="Text Box 5"/>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pPr>
            <a:r>
              <a:rPr lang="en-US">
                <a:latin typeface="Arail" charset="0"/>
                <a:cs typeface="Arail" charset="0"/>
              </a:rPr>
              <a:t>311-312</a:t>
            </a:r>
          </a:p>
        </p:txBody>
      </p:sp>
      <p:pic>
        <p:nvPicPr>
          <p:cNvPr id="15155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8163" y="1125538"/>
            <a:ext cx="4827587"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6513" y="765175"/>
            <a:ext cx="5040313" cy="3187700"/>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defTabSz="914400" fontAlgn="base">
              <a:spcBef>
                <a:spcPct val="20000"/>
              </a:spcBef>
              <a:spcAft>
                <a:spcPct val="0"/>
              </a:spcAft>
              <a:buClr>
                <a:srgbClr val="808000"/>
              </a:buClr>
              <a:defRPr/>
            </a:pPr>
            <a:r>
              <a:rPr kumimoji="1" lang="en-US" altLang="zh-CN" dirty="0" smtClean="0">
                <a:solidFill>
                  <a:srgbClr val="003300"/>
                </a:solidFill>
                <a:latin typeface="Arail" charset="0"/>
                <a:cs typeface="Arail" charset="0"/>
              </a:rPr>
              <a:t>I.	(</a:t>
            </a:r>
            <a:r>
              <a:rPr kumimoji="1" lang="en-US" altLang="zh-CN" dirty="0" err="1" smtClean="0">
                <a:solidFill>
                  <a:srgbClr val="003300"/>
                </a:solidFill>
                <a:latin typeface="Arail" charset="0"/>
                <a:cs typeface="Arail" charset="0"/>
              </a:rPr>
              <a:t>Chs</a:t>
            </a:r>
            <a:r>
              <a:rPr kumimoji="1" lang="en-US" altLang="zh-CN" dirty="0" smtClean="0">
                <a:solidFill>
                  <a:srgbClr val="003300"/>
                </a:solidFill>
                <a:latin typeface="Arail" charset="0"/>
                <a:cs typeface="Arail" charset="0"/>
              </a:rPr>
              <a:t>. 1–4) Haman</a:t>
            </a:r>
            <a:r>
              <a:rPr kumimoji="1" lang="fr-FR" altLang="zh-CN" dirty="0" smtClean="0">
                <a:solidFill>
                  <a:srgbClr val="003300"/>
                </a:solidFill>
                <a:latin typeface="Arail" charset="0"/>
                <a:cs typeface="Arail" charset="0"/>
              </a:rPr>
              <a:t>'</a:t>
            </a:r>
            <a:r>
              <a:rPr kumimoji="1" lang="en-US" altLang="zh-CN" dirty="0" smtClean="0">
                <a:solidFill>
                  <a:srgbClr val="003300"/>
                </a:solidFill>
                <a:latin typeface="Arail" charset="0"/>
                <a:cs typeface="Arail" charset="0"/>
              </a:rPr>
              <a:t>s plot to exterminate the Jewish people becomes known to Mordecai and Esther, whom God has strategically placed, to inform Israel that apart from God</a:t>
            </a:r>
            <a:r>
              <a:rPr kumimoji="1" lang="fr-FR" altLang="zh-CN" dirty="0">
                <a:solidFill>
                  <a:srgbClr val="003300"/>
                </a:solidFill>
                <a:latin typeface="Arail" charset="0"/>
                <a:cs typeface="Arail" charset="0"/>
              </a:rPr>
              <a:t> </a:t>
            </a:r>
            <a:r>
              <a:rPr kumimoji="1" lang="en-US" altLang="zh-CN" dirty="0" smtClean="0">
                <a:solidFill>
                  <a:srgbClr val="003300"/>
                </a:solidFill>
                <a:latin typeface="Arail" charset="0"/>
                <a:cs typeface="Arail" charset="0"/>
              </a:rPr>
              <a:t>it could not exist as a nation.</a:t>
            </a:r>
          </a:p>
        </p:txBody>
      </p:sp>
    </p:spTree>
    <p:extLst>
      <p:ext uri="{BB962C8B-B14F-4D97-AF65-F5344CB8AC3E}">
        <p14:creationId xmlns:p14="http://schemas.microsoft.com/office/powerpoint/2010/main" val="61167539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Esther 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86021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533400"/>
            <a:ext cx="9144000" cy="1167408"/>
          </a:xfrm>
        </p:spPr>
        <p:txBody>
          <a:bodyPr/>
          <a:lstStyle/>
          <a:p>
            <a:pPr algn="ctr">
              <a:defRPr/>
            </a:pPr>
            <a:r>
              <a:rPr lang="en-US" altLang="ja-JP" b="1" i="0" dirty="0" smtClean="0">
                <a:effectLst>
                  <a:glow rad="228600">
                    <a:srgbClr val="000000">
                      <a:alpha val="75000"/>
                    </a:srgbClr>
                  </a:glow>
                </a:effectLst>
                <a:latin typeface="Arial"/>
                <a:ea typeface="ＭＳ Ｐゴシック" charset="0"/>
                <a:cs typeface="Arial"/>
              </a:rPr>
              <a:t>The Beauty Contest </a:t>
            </a:r>
            <a:endParaRPr lang="en-US" b="1" i="0" dirty="0">
              <a:effectLst>
                <a:glow rad="228600">
                  <a:srgbClr val="000000">
                    <a:alpha val="75000"/>
                  </a:srgbClr>
                </a:glow>
              </a:effectLst>
              <a:latin typeface="Arial"/>
              <a:ea typeface="ＭＳ Ｐゴシック" charset="0"/>
              <a:cs typeface="Arial"/>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37" y="2204864"/>
            <a:ext cx="4660237" cy="4445000"/>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5340" y="2204864"/>
            <a:ext cx="4378660" cy="4445000"/>
          </a:xfrm>
          <a:prstGeom prst="rect">
            <a:avLst/>
          </a:prstGeom>
        </p:spPr>
      </p:pic>
    </p:spTree>
    <p:extLst>
      <p:ext uri="{BB962C8B-B14F-4D97-AF65-F5344CB8AC3E}">
        <p14:creationId xmlns:p14="http://schemas.microsoft.com/office/powerpoint/2010/main" val="3040056607"/>
      </p:ext>
    </p:extLst>
  </p:cSld>
  <p:clrMapOvr>
    <a:overrideClrMapping bg1="dk2" tx1="lt1" bg2="dk1" tx2="lt2" accent1="accent1" accent2="accent2" accent3="accent3" accent4="accent4" accent5="accent5" accent6="accent6" hlink="hlink" folHlink="folHlink"/>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533400"/>
            <a:ext cx="9144000" cy="1167408"/>
          </a:xfrm>
        </p:spPr>
        <p:txBody>
          <a:bodyPr/>
          <a:lstStyle/>
          <a:p>
            <a:pPr algn="ctr">
              <a:defRPr/>
            </a:pPr>
            <a:r>
              <a:rPr lang="en-US" altLang="ja-JP" b="1" i="0" dirty="0" smtClean="0">
                <a:effectLst>
                  <a:glow rad="228600">
                    <a:srgbClr val="000000">
                      <a:alpha val="75000"/>
                    </a:srgbClr>
                  </a:glow>
                </a:effectLst>
                <a:latin typeface="Arial"/>
                <a:ea typeface="ＭＳ Ｐゴシック" charset="0"/>
                <a:cs typeface="Arial"/>
              </a:rPr>
              <a:t>The Beauty Contest </a:t>
            </a:r>
            <a:endParaRPr lang="en-US" b="1" i="0" dirty="0">
              <a:effectLst>
                <a:glow rad="228600">
                  <a:srgbClr val="000000">
                    <a:alpha val="75000"/>
                  </a:srgbClr>
                </a:glow>
              </a:effectLst>
              <a:latin typeface="Arial"/>
              <a:ea typeface="ＭＳ Ｐゴシック" charset="0"/>
              <a:cs typeface="Arial"/>
            </a:endParaRPr>
          </a:p>
        </p:txBody>
      </p:sp>
      <p:pic>
        <p:nvPicPr>
          <p:cNvPr id="3" name="Picture 2"/>
          <p:cNvPicPr>
            <a:picLocks noChangeAspect="1"/>
          </p:cNvPicPr>
          <p:nvPr/>
        </p:nvPicPr>
        <p:blipFill>
          <a:blip r:embed="rId3"/>
          <a:stretch>
            <a:fillRect/>
          </a:stretch>
        </p:blipFill>
        <p:spPr>
          <a:xfrm>
            <a:off x="539552" y="1916832"/>
            <a:ext cx="8115300" cy="4572000"/>
          </a:xfrm>
          <a:prstGeom prst="rect">
            <a:avLst/>
          </a:prstGeom>
        </p:spPr>
      </p:pic>
    </p:spTree>
    <p:extLst>
      <p:ext uri="{BB962C8B-B14F-4D97-AF65-F5344CB8AC3E}">
        <p14:creationId xmlns:p14="http://schemas.microsoft.com/office/powerpoint/2010/main" val="2312363315"/>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339670"/>
            <a:ext cx="9144000" cy="5049355"/>
          </a:xfrm>
          <a:prstGeom prst="rect">
            <a:avLst/>
          </a:prstGeom>
        </p:spPr>
      </p:pic>
      <p:sp>
        <p:nvSpPr>
          <p:cNvPr id="10243" name="Rectangle 3"/>
          <p:cNvSpPr>
            <a:spLocks noGrp="1" noChangeArrowheads="1"/>
          </p:cNvSpPr>
          <p:nvPr>
            <p:ph type="ctrTitle"/>
          </p:nvPr>
        </p:nvSpPr>
        <p:spPr>
          <a:xfrm>
            <a:off x="0" y="22426"/>
            <a:ext cx="9144000" cy="1167408"/>
          </a:xfrm>
        </p:spPr>
        <p:txBody>
          <a:bodyPr/>
          <a:lstStyle/>
          <a:p>
            <a:pPr algn="ctr">
              <a:defRPr/>
            </a:pPr>
            <a:r>
              <a:rPr lang="en-US" altLang="ja-JP" b="1" i="0" dirty="0" smtClean="0">
                <a:effectLst>
                  <a:glow rad="228600">
                    <a:srgbClr val="000000">
                      <a:alpha val="75000"/>
                    </a:srgbClr>
                  </a:glow>
                </a:effectLst>
                <a:latin typeface="Arial"/>
                <a:ea typeface="ＭＳ Ｐゴシック" charset="0"/>
                <a:cs typeface="Arial"/>
              </a:rPr>
              <a:t>Mordecai the Jew </a:t>
            </a:r>
            <a:br>
              <a:rPr lang="en-US" altLang="ja-JP" b="1" i="0" dirty="0" smtClean="0">
                <a:effectLst>
                  <a:glow rad="228600">
                    <a:srgbClr val="000000">
                      <a:alpha val="75000"/>
                    </a:srgbClr>
                  </a:glow>
                </a:effectLst>
                <a:latin typeface="Arial"/>
                <a:ea typeface="ＭＳ Ｐゴシック" charset="0"/>
                <a:cs typeface="Arial"/>
              </a:rPr>
            </a:br>
            <a:r>
              <a:rPr lang="en-US" altLang="ja-JP" b="1" i="0" dirty="0" smtClean="0">
                <a:effectLst>
                  <a:glow rad="228600">
                    <a:srgbClr val="000000">
                      <a:alpha val="75000"/>
                    </a:srgbClr>
                  </a:glow>
                </a:effectLst>
                <a:latin typeface="Arial"/>
                <a:ea typeface="ＭＳ Ｐゴシック" charset="0"/>
                <a:cs typeface="Arial"/>
              </a:rPr>
              <a:t>(Esther 2:5)</a:t>
            </a:r>
            <a:endParaRPr lang="en-US" b="1" i="0" dirty="0">
              <a:effectLst>
                <a:glow rad="228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4252554472"/>
      </p:ext>
    </p:extLst>
  </p:cSld>
  <p:clrMapOvr>
    <a:overrideClrMapping bg1="dk2" tx1="lt1" bg2="dk1" tx2="lt2" accent1="accent1" accent2="accent2" accent3="accent3" accent4="accent4" accent5="accent5" accent6="accent6" hlink="hlink" folHlink="folHlink"/>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7413713" cy="6858000"/>
          </a:xfrm>
          <a:prstGeom prst="rect">
            <a:avLst/>
          </a:prstGeom>
        </p:spPr>
      </p:pic>
      <p:sp>
        <p:nvSpPr>
          <p:cNvPr id="10243" name="Rectangle 3"/>
          <p:cNvSpPr>
            <a:spLocks noGrp="1" noChangeArrowheads="1"/>
          </p:cNvSpPr>
          <p:nvPr>
            <p:ph type="ctrTitle"/>
          </p:nvPr>
        </p:nvSpPr>
        <p:spPr>
          <a:xfrm>
            <a:off x="5342972" y="533400"/>
            <a:ext cx="3801028" cy="5486400"/>
          </a:xfrm>
        </p:spPr>
        <p:txBody>
          <a:bodyPr anchor="t"/>
          <a:lstStyle/>
          <a:p>
            <a:pPr>
              <a:defRPr/>
            </a:pPr>
            <a:r>
              <a:rPr lang="en-US" altLang="ja-JP"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How committed are you to God’s work? </a:t>
            </a:r>
            <a:endParaRPr lang="en-US" i="0" dirty="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endParaRPr>
          </a:p>
        </p:txBody>
      </p:sp>
    </p:spTree>
    <p:extLst>
      <p:ext uri="{BB962C8B-B14F-4D97-AF65-F5344CB8AC3E}">
        <p14:creationId xmlns:p14="http://schemas.microsoft.com/office/powerpoint/2010/main" val="331823333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40173"/>
            <a:ext cx="9144001" cy="6304136"/>
          </a:xfrm>
          <a:prstGeom prst="rect">
            <a:avLst/>
          </a:prstGeom>
        </p:spPr>
      </p:pic>
      <p:sp>
        <p:nvSpPr>
          <p:cNvPr id="10243" name="Rectangle 3"/>
          <p:cNvSpPr>
            <a:spLocks noGrp="1" noChangeArrowheads="1"/>
          </p:cNvSpPr>
          <p:nvPr>
            <p:ph type="ctrTitle"/>
          </p:nvPr>
        </p:nvSpPr>
        <p:spPr>
          <a:xfrm>
            <a:off x="0" y="22428"/>
            <a:ext cx="9144000" cy="1510493"/>
          </a:xfrm>
        </p:spPr>
        <p:txBody>
          <a:bodyPr/>
          <a:lstStyle/>
          <a:p>
            <a:pPr algn="ctr">
              <a:defRPr/>
            </a:pPr>
            <a:r>
              <a:rPr lang="en-US" altLang="ja-JP" sz="4000" b="1" i="0" dirty="0" smtClean="0">
                <a:effectLst>
                  <a:glow rad="228600">
                    <a:srgbClr val="000000">
                      <a:alpha val="75000"/>
                    </a:srgbClr>
                  </a:glow>
                </a:effectLst>
                <a:latin typeface="Arial"/>
                <a:ea typeface="ＭＳ Ｐゴシック" charset="0"/>
                <a:cs typeface="Arial"/>
              </a:rPr>
              <a:t>Mordecai's Young Cousin Esther (2:7)</a:t>
            </a:r>
            <a:endParaRPr lang="en-US" sz="4000" b="1" i="0" dirty="0">
              <a:effectLst>
                <a:glow rad="228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3655578772"/>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4" name="Title 3"/>
          <p:cNvSpPr>
            <a:spLocks noGrp="1"/>
          </p:cNvSpPr>
          <p:nvPr>
            <p:ph type="title" idx="4294967295"/>
          </p:nvPr>
        </p:nvSpPr>
        <p:spPr>
          <a:xfrm>
            <a:off x="0" y="6165850"/>
            <a:ext cx="9271000" cy="647700"/>
          </a:xfrm>
        </p:spPr>
        <p:txBody>
          <a:bodyPr/>
          <a:lstStyle/>
          <a:p>
            <a:pPr algn="ctr">
              <a:defRPr/>
            </a:pPr>
            <a:r>
              <a:rPr lang="en-US" sz="4400" dirty="0">
                <a:effectLst>
                  <a:outerShdw blurRad="38100" dist="38100" dir="2700000" algn="tl">
                    <a:srgbClr val="000000"/>
                  </a:outerShdw>
                </a:effectLst>
                <a:latin typeface="Arial" charset="0"/>
                <a:ea typeface="ＭＳ Ｐゴシック" charset="0"/>
                <a:cs typeface="Arial" charset="0"/>
              </a:rPr>
              <a:t>Mordecai Counsels Esther</a:t>
            </a:r>
          </a:p>
        </p:txBody>
      </p:sp>
      <p:pic>
        <p:nvPicPr>
          <p:cNvPr id="2" name="Picture 1"/>
          <p:cNvPicPr>
            <a:picLocks noChangeAspect="1"/>
          </p:cNvPicPr>
          <p:nvPr/>
        </p:nvPicPr>
        <p:blipFill>
          <a:blip r:embed="rId3"/>
          <a:stretch>
            <a:fillRect/>
          </a:stretch>
        </p:blipFill>
        <p:spPr>
          <a:xfrm>
            <a:off x="9969" y="0"/>
            <a:ext cx="9144000" cy="6055360"/>
          </a:xfrm>
          <a:prstGeom prst="rect">
            <a:avLst/>
          </a:prstGeom>
        </p:spPr>
      </p:pic>
    </p:spTree>
    <p:extLst>
      <p:ext uri="{BB962C8B-B14F-4D97-AF65-F5344CB8AC3E}">
        <p14:creationId xmlns:p14="http://schemas.microsoft.com/office/powerpoint/2010/main" val="44484666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pic>
        <p:nvPicPr>
          <p:cNvPr id="1597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588"/>
            <a:ext cx="9247188" cy="616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0" y="6165850"/>
            <a:ext cx="9271000" cy="647700"/>
          </a:xfrm>
        </p:spPr>
        <p:txBody>
          <a:bodyPr/>
          <a:lstStyle/>
          <a:p>
            <a:pPr algn="ctr">
              <a:defRPr/>
            </a:pPr>
            <a:r>
              <a:rPr lang="en-US" sz="4400" dirty="0">
                <a:effectLst>
                  <a:outerShdw blurRad="38100" dist="38100" dir="2700000" algn="tl">
                    <a:srgbClr val="000000"/>
                  </a:outerShdw>
                </a:effectLst>
                <a:latin typeface="Arial" charset="0"/>
                <a:ea typeface="ＭＳ Ｐゴシック" charset="0"/>
                <a:cs typeface="Arial" charset="0"/>
              </a:rPr>
              <a:t>Did Esther act honorably?</a:t>
            </a:r>
          </a:p>
        </p:txBody>
      </p:sp>
    </p:spTree>
    <p:extLst>
      <p:ext uri="{BB962C8B-B14F-4D97-AF65-F5344CB8AC3E}">
        <p14:creationId xmlns:p14="http://schemas.microsoft.com/office/powerpoint/2010/main" val="120208375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168419"/>
            <a:ext cx="9144000" cy="1167408"/>
          </a:xfrm>
        </p:spPr>
        <p:txBody>
          <a:bodyPr/>
          <a:lstStyle/>
          <a:p>
            <a:pPr algn="ctr">
              <a:defRPr/>
            </a:pPr>
            <a:r>
              <a:rPr lang="en-US" altLang="ja-JP" i="0" dirty="0" smtClean="0">
                <a:effectLst>
                  <a:glow rad="228600">
                    <a:srgbClr val="000000">
                      <a:alpha val="75000"/>
                    </a:srgbClr>
                  </a:glow>
                </a:effectLst>
                <a:latin typeface="Arial Black" charset="0"/>
                <a:ea typeface="ＭＳ Ｐゴシック" charset="0"/>
                <a:cs typeface="Arial" charset="0"/>
              </a:rPr>
              <a:t>All the King's Men</a:t>
            </a:r>
            <a:endParaRPr lang="en-US" i="0" dirty="0">
              <a:effectLst>
                <a:glow rad="228600">
                  <a:srgbClr val="000000">
                    <a:alpha val="75000"/>
                  </a:srgbClr>
                </a:glow>
              </a:effectLst>
              <a:latin typeface="Arial Black"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14600" y="1714500"/>
            <a:ext cx="9144000" cy="5143500"/>
          </a:xfrm>
          <a:prstGeom prst="rect">
            <a:avLst/>
          </a:prstGeom>
        </p:spPr>
      </p:pic>
    </p:spTree>
    <p:extLst>
      <p:ext uri="{BB962C8B-B14F-4D97-AF65-F5344CB8AC3E}">
        <p14:creationId xmlns:p14="http://schemas.microsoft.com/office/powerpoint/2010/main" val="2712917270"/>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7"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Line 3"/>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16" name="Line 4"/>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17" name="Line 5"/>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18" name="Line 6"/>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19" name="Rectangle 7"/>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4520" name="Line 8"/>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21" name="Line 9"/>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22" name="Text Box 10"/>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Confusion 1–2</a:t>
            </a:r>
          </a:p>
        </p:txBody>
      </p:sp>
      <p:sp>
        <p:nvSpPr>
          <p:cNvPr id="64523" name="Line 11"/>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24" name="Text Box 12"/>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Vashti</a:t>
            </a:r>
          </a:p>
        </p:txBody>
      </p:sp>
      <p:sp>
        <p:nvSpPr>
          <p:cNvPr id="64525" name="Text Box 13"/>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483</a:t>
            </a:r>
          </a:p>
        </p:txBody>
      </p:sp>
      <p:sp>
        <p:nvSpPr>
          <p:cNvPr id="64526" name="Text Box 14"/>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Mordecai</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s rise</a:t>
            </a:r>
          </a:p>
        </p:txBody>
      </p:sp>
      <p:sp>
        <p:nvSpPr>
          <p:cNvPr id="64527" name="Line 15"/>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28" name="Rectangle 16"/>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4529" name="Text Box 17"/>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1600" b="1">
                <a:solidFill>
                  <a:srgbClr val="F1F7E9"/>
                </a:solidFill>
                <a:effectLst>
                  <a:glow rad="228600">
                    <a:srgbClr val="000000"/>
                  </a:glow>
                </a:effectLst>
                <a:latin typeface="Arial"/>
                <a:ea typeface="Times New Roman" pitchFamily="-111" charset="0"/>
                <a:cs typeface="Arial"/>
              </a:rPr>
              <a:t>Banquets</a:t>
            </a:r>
          </a:p>
        </p:txBody>
      </p:sp>
      <p:sp>
        <p:nvSpPr>
          <p:cNvPr id="64530" name="Line 18"/>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31" name="Line 19"/>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32" name="Line 20"/>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33" name="Line 21"/>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34" name="Text Box 22"/>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1F7E9"/>
                </a:solidFill>
                <a:effectLst>
                  <a:glow rad="228600">
                    <a:srgbClr val="000000"/>
                  </a:glow>
                </a:effectLst>
                <a:latin typeface="Arial"/>
                <a:ea typeface="Times New Roman" pitchFamily="-111" charset="0"/>
                <a:cs typeface="Arial"/>
              </a:rPr>
              <a:t>Esther</a:t>
            </a:r>
          </a:p>
        </p:txBody>
      </p:sp>
      <p:sp>
        <p:nvSpPr>
          <p:cNvPr id="64535" name="Rectangle 23"/>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4536" name="Line 24"/>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4537" name="Rectangle 25"/>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4538" name="Text Box 26"/>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479</a:t>
            </a:r>
          </a:p>
        </p:txBody>
      </p:sp>
      <p:pic>
        <p:nvPicPr>
          <p:cNvPr id="160794" name="Picture 27" descr="OESTH00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384175"/>
            <a:ext cx="3484563"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27"/>
          <p:cNvSpPr>
            <a:spLocks noGrp="1"/>
          </p:cNvSpPr>
          <p:nvPr>
            <p:ph type="title" idx="4294967295"/>
          </p:nvPr>
        </p:nvSpPr>
        <p:spPr>
          <a:xfrm>
            <a:off x="5181600" y="6275784"/>
            <a:ext cx="3962400" cy="6096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Eavesdropping</a:t>
            </a:r>
            <a:endParaRPr lang="en-US" sz="2000">
              <a:effectLst>
                <a:glow rad="228600">
                  <a:srgbClr val="000000"/>
                </a:glow>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160364586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Esther 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8146139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22426"/>
            <a:ext cx="9144000" cy="1692074"/>
          </a:xfrm>
        </p:spPr>
        <p:txBody>
          <a:bodyPr/>
          <a:lstStyle/>
          <a:p>
            <a:pPr algn="ctr">
              <a:defRPr/>
            </a:pPr>
            <a:r>
              <a:rPr lang="en-US" altLang="ja-JP" b="1" i="0" dirty="0" smtClean="0">
                <a:effectLst>
                  <a:glow rad="228600">
                    <a:srgbClr val="000000">
                      <a:alpha val="75000"/>
                    </a:srgbClr>
                  </a:glow>
                </a:effectLst>
                <a:latin typeface="Arial"/>
                <a:ea typeface="ＭＳ Ｐゴシック" charset="0"/>
                <a:cs typeface="Arial"/>
              </a:rPr>
              <a:t>Haman the Agagite</a:t>
            </a:r>
            <a:br>
              <a:rPr lang="en-US" altLang="ja-JP" b="1" i="0" dirty="0" smtClean="0">
                <a:effectLst>
                  <a:glow rad="228600">
                    <a:srgbClr val="000000">
                      <a:alpha val="75000"/>
                    </a:srgbClr>
                  </a:glow>
                </a:effectLst>
                <a:latin typeface="Arial"/>
                <a:ea typeface="ＭＳ Ｐゴシック" charset="0"/>
                <a:cs typeface="Arial"/>
              </a:rPr>
            </a:br>
            <a:r>
              <a:rPr lang="en-US" altLang="ja-JP" b="1" i="0" dirty="0" smtClean="0">
                <a:effectLst>
                  <a:glow rad="228600">
                    <a:srgbClr val="000000">
                      <a:alpha val="75000"/>
                    </a:srgbClr>
                  </a:glow>
                </a:effectLst>
                <a:latin typeface="Arial"/>
                <a:ea typeface="ＭＳ Ｐゴシック" charset="0"/>
                <a:cs typeface="Arial"/>
              </a:rPr>
              <a:t>(Esther 3:1-2)</a:t>
            </a:r>
            <a:endParaRPr lang="en-US" b="1" i="0" dirty="0">
              <a:effectLst>
                <a:glow rad="228600">
                  <a:srgbClr val="000000">
                    <a:alpha val="75000"/>
                  </a:srgbClr>
                </a:glow>
              </a:effectLst>
              <a:latin typeface="Arial"/>
              <a:ea typeface="ＭＳ Ｐゴシック" charset="0"/>
              <a:cs typeface="Arial"/>
            </a:endParaRPr>
          </a:p>
        </p:txBody>
      </p:sp>
      <p:pic>
        <p:nvPicPr>
          <p:cNvPr id="3" name="Picture 2" descr="Hama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Tree>
    <p:extLst>
      <p:ext uri="{BB962C8B-B14F-4D97-AF65-F5344CB8AC3E}">
        <p14:creationId xmlns:p14="http://schemas.microsoft.com/office/powerpoint/2010/main" val="2240773922"/>
      </p:ext>
    </p:extLst>
  </p:cSld>
  <p:clrMapOvr>
    <a:overrideClrMapping bg1="dk2" tx1="lt1" bg2="dk1" tx2="lt2" accent1="accent1" accent2="accent2" accent3="accent3" accent4="accent4" accent5="accent5" accent6="accent6" hlink="hlink" folHlink="folHlink"/>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31"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3"/>
          <p:cNvSpPr txBox="1">
            <a:spLocks noChangeArrowheads="1"/>
          </p:cNvSpPr>
          <p:nvPr/>
        </p:nvSpPr>
        <p:spPr bwMode="auto">
          <a:xfrm>
            <a:off x="1676400" y="304800"/>
            <a:ext cx="3886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Grave</a:t>
            </a:r>
            <a:br>
              <a:rPr lang="en-US" sz="3200" b="1" dirty="0">
                <a:solidFill>
                  <a:srgbClr val="F1F7E9"/>
                </a:solidFill>
                <a:effectLst>
                  <a:glow rad="228600">
                    <a:srgbClr val="000000"/>
                  </a:glow>
                </a:effectLst>
                <a:latin typeface="Arial"/>
                <a:ea typeface="Times New Roman" pitchFamily="-111" charset="0"/>
                <a:cs typeface="Arial"/>
              </a:rPr>
            </a:br>
            <a:r>
              <a:rPr lang="en-US" sz="3200" b="1" dirty="0">
                <a:solidFill>
                  <a:srgbClr val="F1F7E9"/>
                </a:solidFill>
                <a:effectLst>
                  <a:glow rad="228600">
                    <a:srgbClr val="000000"/>
                  </a:glow>
                </a:effectLst>
                <a:latin typeface="Arial"/>
                <a:ea typeface="Times New Roman" pitchFamily="-111" charset="0"/>
                <a:cs typeface="Arial"/>
              </a:rPr>
              <a:t>Danger</a:t>
            </a:r>
          </a:p>
        </p:txBody>
      </p:sp>
      <p:sp>
        <p:nvSpPr>
          <p:cNvPr id="66564"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65"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66"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67"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68"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6569"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70"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71"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Confusion 1–2</a:t>
            </a:r>
          </a:p>
        </p:txBody>
      </p:sp>
      <p:sp>
        <p:nvSpPr>
          <p:cNvPr id="66572"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Conspiracy 3–4</a:t>
            </a:r>
          </a:p>
        </p:txBody>
      </p:sp>
      <p:sp>
        <p:nvSpPr>
          <p:cNvPr id="66573"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74"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Vashti</a:t>
            </a:r>
          </a:p>
        </p:txBody>
      </p:sp>
      <p:sp>
        <p:nvSpPr>
          <p:cNvPr id="66575" name="Text Box 15"/>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483</a:t>
            </a:r>
          </a:p>
        </p:txBody>
      </p:sp>
      <p:sp>
        <p:nvSpPr>
          <p:cNvPr id="66576" name="Text Box 16"/>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Mordecai</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s rise</a:t>
            </a:r>
          </a:p>
        </p:txBody>
      </p:sp>
      <p:sp>
        <p:nvSpPr>
          <p:cNvPr id="66577" name="Text Box 17"/>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Haman</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s rise &amp; fall</a:t>
            </a:r>
          </a:p>
        </p:txBody>
      </p:sp>
      <p:sp>
        <p:nvSpPr>
          <p:cNvPr id="66578" name="Line 18"/>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79" name="Rectangle 19"/>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6580" name="Text Box 20"/>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1600" b="1">
                <a:solidFill>
                  <a:srgbClr val="F1F7E9"/>
                </a:solidFill>
                <a:effectLst>
                  <a:glow rad="228600">
                    <a:srgbClr val="000000"/>
                  </a:glow>
                </a:effectLst>
                <a:latin typeface="Arial"/>
                <a:ea typeface="Times New Roman" pitchFamily="-111" charset="0"/>
                <a:cs typeface="Arial"/>
              </a:rPr>
              <a:t>Banquets</a:t>
            </a:r>
          </a:p>
        </p:txBody>
      </p:sp>
      <p:sp>
        <p:nvSpPr>
          <p:cNvPr id="66581" name="Line 21"/>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82" name="Line 22"/>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83" name="Line 23"/>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84" name="Line 24"/>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85" name="Text Box 25"/>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1F7E9"/>
                </a:solidFill>
                <a:effectLst>
                  <a:glow rad="228600">
                    <a:srgbClr val="000000"/>
                  </a:glow>
                </a:effectLst>
                <a:latin typeface="Arial"/>
                <a:ea typeface="Times New Roman" pitchFamily="-111" charset="0"/>
                <a:cs typeface="Arial"/>
              </a:rPr>
              <a:t>Esther</a:t>
            </a:r>
          </a:p>
        </p:txBody>
      </p:sp>
      <p:sp>
        <p:nvSpPr>
          <p:cNvPr id="66586" name="Rectangle 26"/>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6587" name="Line 27"/>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6588" name="Rectangle 28"/>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6589" name="Text Box 29"/>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479</a:t>
            </a:r>
          </a:p>
        </p:txBody>
      </p:sp>
      <p:sp>
        <p:nvSpPr>
          <p:cNvPr id="66590" name="Text Box 30"/>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1600" b="1">
                <a:solidFill>
                  <a:srgbClr val="F1F7E9"/>
                </a:solidFill>
                <a:effectLst>
                  <a:glow rad="228600">
                    <a:srgbClr val="000000"/>
                  </a:glow>
                </a:effectLst>
                <a:latin typeface="Arial"/>
                <a:ea typeface="Times New Roman" pitchFamily="-111" charset="0"/>
                <a:cs typeface="Arial"/>
              </a:rPr>
              <a:t>Fasting</a:t>
            </a:r>
          </a:p>
        </p:txBody>
      </p:sp>
      <p:sp>
        <p:nvSpPr>
          <p:cNvPr id="32" name="Title 31"/>
          <p:cNvSpPr>
            <a:spLocks noGrp="1"/>
          </p:cNvSpPr>
          <p:nvPr>
            <p:ph type="title" idx="4294967295"/>
          </p:nvPr>
        </p:nvSpPr>
        <p:spPr>
          <a:xfrm>
            <a:off x="2590800" y="6324600"/>
            <a:ext cx="6553200" cy="6858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No Respect (3:1-2)</a:t>
            </a:r>
          </a:p>
        </p:txBody>
      </p:sp>
      <p:pic>
        <p:nvPicPr>
          <p:cNvPr id="2" name="Picture 1"/>
          <p:cNvPicPr>
            <a:picLocks noChangeAspect="1"/>
          </p:cNvPicPr>
          <p:nvPr/>
        </p:nvPicPr>
        <p:blipFill>
          <a:blip r:embed="rId4"/>
          <a:stretch>
            <a:fillRect/>
          </a:stretch>
        </p:blipFill>
        <p:spPr>
          <a:xfrm>
            <a:off x="3196828" y="40744"/>
            <a:ext cx="5947172" cy="6858000"/>
          </a:xfrm>
          <a:prstGeom prst="rect">
            <a:avLst/>
          </a:prstGeom>
        </p:spPr>
      </p:pic>
    </p:spTree>
    <p:extLst>
      <p:ext uri="{BB962C8B-B14F-4D97-AF65-F5344CB8AC3E}">
        <p14:creationId xmlns:p14="http://schemas.microsoft.com/office/powerpoint/2010/main" val="174442013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Esther 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8171247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defRPr/>
            </a:pPr>
            <a:r>
              <a:rPr lang="en-US" i="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Key Verse</a:t>
            </a: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algn="ctr" defTabSz="914400" eaLnBrk="0" fontAlgn="base" hangingPunct="0">
              <a:spcBef>
                <a:spcPct val="50000"/>
              </a:spcBef>
              <a:spcAft>
                <a:spcPct val="0"/>
              </a:spcAft>
              <a:defRPr/>
            </a:pPr>
            <a:r>
              <a:rPr lang="en-US" sz="2400" b="1" dirty="0">
                <a:solidFill>
                  <a:srgbClr val="FFFFFF"/>
                </a:solidFill>
                <a:effectLst>
                  <a:glow rad="228600">
                    <a:srgbClr val="000000">
                      <a:alpha val="75000"/>
                    </a:srgbClr>
                  </a:glow>
                </a:effectLst>
                <a:latin typeface="Arial"/>
                <a:ea typeface="Times New Roman" pitchFamily="-111" charset="0"/>
                <a:cs typeface="Arial"/>
              </a:rPr>
              <a:t>308</a:t>
            </a: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indent="-342900" algn="ctr" defTabSz="914400" eaLnBrk="0" fontAlgn="base" hangingPunct="0">
              <a:spcBef>
                <a:spcPct val="20000"/>
              </a:spcBef>
              <a:spcAft>
                <a:spcPct val="0"/>
              </a:spcAft>
              <a:buClr>
                <a:srgbClr val="808000"/>
              </a:buClr>
              <a:defRPr/>
            </a:pP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(Mordecai to Esther) </a:t>
            </a:r>
            <a:b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b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"For if you remain silent at this time, relief &amp; deliverance for the Jews will arise from another place, but you &amp; your father</a:t>
            </a:r>
            <a:r>
              <a:rPr kumimoji="1" lang="fr-FR" altLang="zh-CN" sz="3200" b="1" dirty="0">
                <a:solidFill>
                  <a:srgbClr val="FFFFFF"/>
                </a:solidFill>
                <a:effectLst>
                  <a:glow rad="228600">
                    <a:srgbClr val="000000">
                      <a:alpha val="75000"/>
                    </a:srgbClr>
                  </a:glow>
                </a:effectLst>
                <a:latin typeface="Arial" charset="0"/>
                <a:ea typeface="ＭＳ Ｐゴシック" charset="0"/>
                <a:cs typeface="Arial" charset="0"/>
              </a:rPr>
              <a:t>'</a:t>
            </a: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s family will perish.  And who knows but that you have come to royal position for such a time as this?" </a:t>
            </a:r>
            <a:b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b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(Esther 4:14).</a:t>
            </a:r>
            <a:endParaRPr kumimoji="1" lang="en-US" sz="3200" dirty="0">
              <a:solidFill>
                <a:srgbClr val="FFFFFF"/>
              </a:solidFill>
              <a:effectLst>
                <a:glow rad="228600">
                  <a:srgbClr val="000000">
                    <a:alpha val="75000"/>
                  </a:srgbClr>
                </a:glow>
              </a:effectLst>
              <a:latin typeface="Arial" charset="0"/>
              <a:ea typeface="ＭＳ Ｐゴシック" charset="0"/>
              <a:cs typeface="Arial" charset="0"/>
            </a:endParaRPr>
          </a:p>
        </p:txBody>
      </p:sp>
    </p:spTree>
    <p:extLst>
      <p:ext uri="{BB962C8B-B14F-4D97-AF65-F5344CB8AC3E}">
        <p14:creationId xmlns:p14="http://schemas.microsoft.com/office/powerpoint/2010/main" val="392084977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lgn="r">
              <a:defRPr/>
            </a:pPr>
            <a:r>
              <a:rPr lang="en-US" sz="5400" b="1" dirty="0">
                <a:effectLst>
                  <a:glow rad="127000">
                    <a:schemeClr val="tx1"/>
                  </a:glow>
                </a:effectLst>
                <a:latin typeface="Arial" charset="0"/>
                <a:ea typeface="ＭＳ Ｐゴシック" charset="0"/>
                <a:cs typeface="ＭＳ Ｐゴシック" charset="0"/>
              </a:rPr>
              <a:t>Why should you </a:t>
            </a:r>
            <a:br>
              <a:rPr lang="en-US" sz="5400" b="1" dirty="0">
                <a:effectLst>
                  <a:glow rad="127000">
                    <a:schemeClr val="tx1"/>
                  </a:glow>
                </a:effectLst>
                <a:latin typeface="Arial" charset="0"/>
                <a:ea typeface="ＭＳ Ｐゴシック" charset="0"/>
                <a:cs typeface="ＭＳ Ｐゴシック" charset="0"/>
              </a:rPr>
            </a:br>
            <a:r>
              <a:rPr lang="en-US" sz="7200" b="1" dirty="0">
                <a:solidFill>
                  <a:srgbClr val="FFFFFF"/>
                </a:solidFill>
                <a:effectLst>
                  <a:glow rad="127000">
                    <a:schemeClr val="tx1"/>
                  </a:glow>
                </a:effectLst>
                <a:latin typeface="Arial" charset="0"/>
                <a:ea typeface="ＭＳ Ｐゴシック" charset="0"/>
                <a:cs typeface="ＭＳ Ｐゴシック" charset="0"/>
              </a:rPr>
              <a:t>be </a:t>
            </a:r>
            <a:r>
              <a:rPr lang="en-US" sz="7200" b="1" dirty="0">
                <a:solidFill>
                  <a:srgbClr val="FFFF00"/>
                </a:solidFill>
                <a:effectLst>
                  <a:glow rad="127000">
                    <a:schemeClr val="tx1"/>
                  </a:glow>
                </a:effectLst>
                <a:latin typeface="Arial" charset="0"/>
                <a:ea typeface="ＭＳ Ｐゴシック" charset="0"/>
                <a:cs typeface="ＭＳ Ｐゴシック" charset="0"/>
              </a:rPr>
              <a:t>committed</a:t>
            </a:r>
            <a:r>
              <a:rPr lang="en-US" sz="7200" b="1" dirty="0">
                <a:effectLst>
                  <a:glow rad="127000">
                    <a:schemeClr val="tx1"/>
                  </a:glow>
                </a:effectLst>
                <a:latin typeface="Arial" charset="0"/>
                <a:ea typeface="ＭＳ Ｐゴシック" charset="0"/>
                <a:cs typeface="ＭＳ Ｐゴシック" charset="0"/>
              </a:rPr>
              <a:t> </a:t>
            </a:r>
            <a:r>
              <a:rPr lang="en-US" sz="8800" b="1" dirty="0">
                <a:effectLst>
                  <a:glow rad="127000">
                    <a:schemeClr val="tx1"/>
                  </a:glow>
                </a:effectLst>
                <a:latin typeface="Arial" charset="0"/>
                <a:ea typeface="ＭＳ Ｐゴシック" charset="0"/>
                <a:cs typeface="ＭＳ Ｐゴシック" charset="0"/>
              </a:rPr>
              <a:t/>
            </a:r>
            <a:br>
              <a:rPr lang="en-US" sz="88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to God?</a:t>
            </a:r>
          </a:p>
        </p:txBody>
      </p:sp>
    </p:spTree>
    <p:extLst>
      <p:ext uri="{BB962C8B-B14F-4D97-AF65-F5344CB8AC3E}">
        <p14:creationId xmlns:p14="http://schemas.microsoft.com/office/powerpoint/2010/main" val="274954803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lgn="r">
              <a:defRPr/>
            </a:pPr>
            <a:r>
              <a:rPr lang="en-US" sz="5400" b="1" dirty="0">
                <a:effectLst>
                  <a:glow rad="127000">
                    <a:schemeClr val="tx1"/>
                  </a:glow>
                </a:effectLst>
                <a:latin typeface="Arial" charset="0"/>
                <a:ea typeface="ＭＳ Ｐゴシック" charset="0"/>
                <a:cs typeface="ＭＳ Ｐゴシック" charset="0"/>
              </a:rPr>
              <a:t>Why should you </a:t>
            </a:r>
            <a:br>
              <a:rPr lang="en-US" sz="5400" b="1" dirty="0">
                <a:effectLst>
                  <a:glow rad="127000">
                    <a:schemeClr val="tx1"/>
                  </a:glow>
                </a:effectLst>
                <a:latin typeface="Arial" charset="0"/>
                <a:ea typeface="ＭＳ Ｐゴシック" charset="0"/>
                <a:cs typeface="ＭＳ Ｐゴシック" charset="0"/>
              </a:rPr>
            </a:br>
            <a:r>
              <a:rPr lang="en-US" sz="7200" b="1" dirty="0">
                <a:solidFill>
                  <a:srgbClr val="FFFF00"/>
                </a:solidFill>
                <a:effectLst>
                  <a:glow rad="127000">
                    <a:schemeClr val="tx1"/>
                  </a:glow>
                </a:effectLst>
                <a:latin typeface="Arial" charset="0"/>
                <a:ea typeface="ＭＳ Ｐゴシック" charset="0"/>
                <a:cs typeface="ＭＳ Ｐゴシック" charset="0"/>
              </a:rPr>
              <a:t>be committed</a:t>
            </a:r>
            <a:r>
              <a:rPr lang="en-US" sz="7200" b="1" dirty="0">
                <a:effectLst>
                  <a:glow rad="127000">
                    <a:schemeClr val="tx1"/>
                  </a:glow>
                </a:effectLst>
                <a:latin typeface="Arial" charset="0"/>
                <a:ea typeface="ＭＳ Ｐゴシック" charset="0"/>
                <a:cs typeface="ＭＳ Ｐゴシック" charset="0"/>
              </a:rPr>
              <a:t> </a:t>
            </a:r>
            <a:r>
              <a:rPr lang="en-US" sz="8800" b="1" dirty="0">
                <a:effectLst>
                  <a:glow rad="127000">
                    <a:schemeClr val="tx1"/>
                  </a:glow>
                </a:effectLst>
                <a:latin typeface="Arial" charset="0"/>
                <a:ea typeface="ＭＳ Ｐゴシック" charset="0"/>
                <a:cs typeface="ＭＳ Ｐゴシック" charset="0"/>
              </a:rPr>
              <a:t/>
            </a:r>
            <a:br>
              <a:rPr lang="en-US" sz="88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to God?</a:t>
            </a:r>
          </a:p>
        </p:txBody>
      </p:sp>
    </p:spTree>
    <p:extLst>
      <p:ext uri="{BB962C8B-B14F-4D97-AF65-F5344CB8AC3E}">
        <p14:creationId xmlns:p14="http://schemas.microsoft.com/office/powerpoint/2010/main" val="9673161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God’s work faces </a:t>
            </a:r>
            <a:r>
              <a:rPr lang="en-US" sz="4800" b="1" dirty="0">
                <a:solidFill>
                  <a:srgbClr val="FFFF00"/>
                </a:solidFill>
                <a:effectLst>
                  <a:glow rad="127000">
                    <a:schemeClr val="tx1"/>
                  </a:glow>
                </a:effectLst>
                <a:latin typeface="Arial" charset="0"/>
                <a:ea typeface="ＭＳ Ｐゴシック" charset="0"/>
                <a:cs typeface="ＭＳ Ｐゴシック" charset="0"/>
              </a:rPr>
              <a:t>threats</a:t>
            </a:r>
            <a:r>
              <a:rPr lang="en-US" sz="4800" b="1" dirty="0">
                <a:effectLst>
                  <a:glow rad="127000">
                    <a:schemeClr val="tx1"/>
                  </a:glow>
                </a:effectLst>
                <a:latin typeface="Arial" charset="0"/>
                <a:ea typeface="ＭＳ Ｐゴシック" charset="0"/>
                <a:cs typeface="ＭＳ Ｐゴシック" charset="0"/>
              </a:rPr>
              <a:t> (Esther 1–4).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Why be committed to God?</a:t>
            </a:r>
          </a:p>
        </p:txBody>
      </p:sp>
    </p:spTree>
    <p:extLst>
      <p:ext uri="{BB962C8B-B14F-4D97-AF65-F5344CB8AC3E}">
        <p14:creationId xmlns:p14="http://schemas.microsoft.com/office/powerpoint/2010/main" val="41468113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243" name="Rectangle 3"/>
          <p:cNvSpPr>
            <a:spLocks noGrp="1" noChangeArrowheads="1"/>
          </p:cNvSpPr>
          <p:nvPr>
            <p:ph type="ctrTitle"/>
          </p:nvPr>
        </p:nvSpPr>
        <p:spPr>
          <a:xfrm>
            <a:off x="0" y="168419"/>
            <a:ext cx="9144000" cy="3058016"/>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We are secure in our relationship with God—but that doesn’t mean there are no attacks! </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857111667"/>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0243" name="Rectangle 3"/>
          <p:cNvSpPr>
            <a:spLocks noGrp="1" noChangeArrowheads="1"/>
          </p:cNvSpPr>
          <p:nvPr>
            <p:ph type="ctrTitle"/>
          </p:nvPr>
        </p:nvSpPr>
        <p:spPr>
          <a:xfrm>
            <a:off x="0" y="168419"/>
            <a:ext cx="9144000" cy="1116315"/>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We are at war.</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3201282638"/>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42014"/>
          </a:xfrm>
          <a:prstGeom prst="rect">
            <a:avLst/>
          </a:prstGeom>
        </p:spPr>
      </p:pic>
      <p:sp>
        <p:nvSpPr>
          <p:cNvPr id="10243" name="Rectangle 3"/>
          <p:cNvSpPr>
            <a:spLocks noGrp="1" noChangeArrowheads="1"/>
          </p:cNvSpPr>
          <p:nvPr>
            <p:ph type="ctrTitle"/>
          </p:nvPr>
        </p:nvSpPr>
        <p:spPr>
          <a:xfrm>
            <a:off x="0" y="168419"/>
            <a:ext cx="9144000" cy="1116315"/>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Crossroads</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2064575830"/>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God’s work faces </a:t>
            </a:r>
            <a:r>
              <a:rPr lang="en-US" sz="4800" b="1" dirty="0">
                <a:solidFill>
                  <a:srgbClr val="FFFF00"/>
                </a:solidFill>
                <a:effectLst>
                  <a:glow rad="127000">
                    <a:schemeClr val="tx1"/>
                  </a:glow>
                </a:effectLst>
                <a:latin typeface="Arial" charset="0"/>
                <a:ea typeface="ＭＳ Ｐゴシック" charset="0"/>
                <a:cs typeface="ＭＳ Ｐゴシック" charset="0"/>
              </a:rPr>
              <a:t>threats</a:t>
            </a:r>
            <a:r>
              <a:rPr lang="en-US" sz="4800" b="1" dirty="0">
                <a:effectLst>
                  <a:glow rad="127000">
                    <a:schemeClr val="tx1"/>
                  </a:glow>
                </a:effectLst>
                <a:latin typeface="Arial" charset="0"/>
                <a:ea typeface="ＭＳ Ｐゴシック" charset="0"/>
                <a:cs typeface="ＭＳ Ｐゴシック" charset="0"/>
              </a:rPr>
              <a:t> (Esther 1–4).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Why be committed to God?</a:t>
            </a:r>
          </a:p>
        </p:txBody>
      </p:sp>
      <p:sp>
        <p:nvSpPr>
          <p:cNvPr id="6" name="Down Arrow Callout 5"/>
          <p:cNvSpPr/>
          <p:nvPr/>
        </p:nvSpPr>
        <p:spPr bwMode="auto">
          <a:xfrm rot="10800000">
            <a:off x="4621839" y="354464"/>
            <a:ext cx="4385575" cy="4725836"/>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7" name="Rectangle 2"/>
          <p:cNvSpPr txBox="1">
            <a:spLocks noChangeArrowheads="1"/>
          </p:cNvSpPr>
          <p:nvPr/>
        </p:nvSpPr>
        <p:spPr bwMode="auto">
          <a:xfrm>
            <a:off x="4717819" y="2353629"/>
            <a:ext cx="4193615"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God’s work will </a:t>
            </a:r>
            <a:r>
              <a:rPr lang="en-US" sz="4800" b="1" dirty="0">
                <a:solidFill>
                  <a:srgbClr val="FFFF00"/>
                </a:solidFill>
                <a:effectLst>
                  <a:glow rad="127000">
                    <a:srgbClr val="000000"/>
                  </a:glow>
                </a:effectLst>
                <a:latin typeface="Arial" charset="0"/>
                <a:ea typeface="ＭＳ Ｐゴシック" charset="0"/>
                <a:cs typeface="ＭＳ Ｐゴシック" charset="0"/>
              </a:rPr>
              <a:t>triumph </a:t>
            </a:r>
            <a:r>
              <a:rPr lang="en-US" sz="4800" b="1" dirty="0">
                <a:solidFill>
                  <a:srgbClr val="FFFFFF"/>
                </a:solidFill>
                <a:effectLst>
                  <a:glow rad="127000">
                    <a:srgbClr val="000000"/>
                  </a:glow>
                </a:effectLst>
                <a:latin typeface="Arial" charset="0"/>
                <a:ea typeface="ＭＳ Ｐゴシック" charset="0"/>
                <a:cs typeface="ＭＳ Ｐゴシック" charset="0"/>
              </a:rPr>
              <a:t>(Esther 5–10). </a:t>
            </a:r>
          </a:p>
        </p:txBody>
      </p:sp>
    </p:spTree>
    <p:extLst>
      <p:ext uri="{BB962C8B-B14F-4D97-AF65-F5344CB8AC3E}">
        <p14:creationId xmlns:p14="http://schemas.microsoft.com/office/powerpoint/2010/main" val="18558471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P spid="6" grpId="0" animBg="1"/>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hlink"/>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819400" y="152400"/>
            <a:ext cx="3505200" cy="609600"/>
          </a:xfrm>
          <a:solidFill>
            <a:srgbClr val="000000"/>
          </a:solidFill>
        </p:spPr>
        <p:txBody>
          <a:bodyPr/>
          <a:lstStyle/>
          <a:p>
            <a:pPr algn="ctr">
              <a:defRPr/>
            </a:pPr>
            <a:r>
              <a:rPr lang="en-US">
                <a:effectLst>
                  <a:outerShdw blurRad="38100" dist="38100" dir="2700000" algn="tl">
                    <a:srgbClr val="366B1B"/>
                  </a:outerShdw>
                </a:effectLst>
                <a:latin typeface="Arail" charset="0"/>
                <a:ea typeface="ＭＳ Ｐゴシック" charset="0"/>
                <a:cs typeface="Arail" charset="0"/>
              </a:rPr>
              <a:t>Outline</a:t>
            </a:r>
          </a:p>
        </p:txBody>
      </p:sp>
      <p:sp>
        <p:nvSpPr>
          <p:cNvPr id="151555" name="Text Box 5"/>
          <p:cNvSpPr txBox="1">
            <a:spLocks noChangeArrowheads="1"/>
          </p:cNvSpPr>
          <p:nvPr/>
        </p:nvSpPr>
        <p:spPr bwMode="auto">
          <a:xfrm>
            <a:off x="7696200" y="76200"/>
            <a:ext cx="1371600" cy="457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pPr>
            <a:r>
              <a:rPr lang="en-US">
                <a:latin typeface="Arail" charset="0"/>
                <a:cs typeface="Arail" charset="0"/>
              </a:rPr>
              <a:t>311-312</a:t>
            </a:r>
          </a:p>
        </p:txBody>
      </p:sp>
      <p:pic>
        <p:nvPicPr>
          <p:cNvPr id="15155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8163" y="1125538"/>
            <a:ext cx="4827587"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6513" y="765175"/>
            <a:ext cx="5040313" cy="3187700"/>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defTabSz="914400" fontAlgn="base">
              <a:spcBef>
                <a:spcPct val="20000"/>
              </a:spcBef>
              <a:spcAft>
                <a:spcPct val="0"/>
              </a:spcAft>
              <a:buClr>
                <a:srgbClr val="808000"/>
              </a:buClr>
              <a:defRPr/>
            </a:pPr>
            <a:r>
              <a:rPr kumimoji="1" lang="en-US" altLang="zh-CN" dirty="0" smtClean="0">
                <a:solidFill>
                  <a:srgbClr val="003300"/>
                </a:solidFill>
                <a:latin typeface="Arail" charset="0"/>
                <a:cs typeface="Arail" charset="0"/>
              </a:rPr>
              <a:t>I.	(</a:t>
            </a:r>
            <a:r>
              <a:rPr kumimoji="1" lang="en-US" altLang="zh-CN" dirty="0" err="1" smtClean="0">
                <a:solidFill>
                  <a:srgbClr val="003300"/>
                </a:solidFill>
                <a:latin typeface="Arail" charset="0"/>
                <a:cs typeface="Arail" charset="0"/>
              </a:rPr>
              <a:t>Chs</a:t>
            </a:r>
            <a:r>
              <a:rPr kumimoji="1" lang="en-US" altLang="zh-CN" dirty="0" smtClean="0">
                <a:solidFill>
                  <a:srgbClr val="003300"/>
                </a:solidFill>
                <a:latin typeface="Arail" charset="0"/>
                <a:cs typeface="Arail" charset="0"/>
              </a:rPr>
              <a:t>. 1–4) Haman</a:t>
            </a:r>
            <a:r>
              <a:rPr kumimoji="1" lang="fr-FR" altLang="zh-CN" dirty="0" smtClean="0">
                <a:solidFill>
                  <a:srgbClr val="003300"/>
                </a:solidFill>
                <a:latin typeface="Arail" charset="0"/>
                <a:cs typeface="Arail" charset="0"/>
              </a:rPr>
              <a:t>'</a:t>
            </a:r>
            <a:r>
              <a:rPr kumimoji="1" lang="en-US" altLang="zh-CN" dirty="0" smtClean="0">
                <a:solidFill>
                  <a:srgbClr val="003300"/>
                </a:solidFill>
                <a:latin typeface="Arail" charset="0"/>
                <a:cs typeface="Arail" charset="0"/>
              </a:rPr>
              <a:t>s plot to exterminate the Jewish people becomes known to Mordecai and Esther, whom God has strategically placed, to inform Israel that apart from God</a:t>
            </a:r>
            <a:r>
              <a:rPr kumimoji="1" lang="fr-FR" altLang="zh-CN" dirty="0">
                <a:solidFill>
                  <a:srgbClr val="003300"/>
                </a:solidFill>
                <a:latin typeface="Arail" charset="0"/>
                <a:cs typeface="Arail" charset="0"/>
              </a:rPr>
              <a:t> </a:t>
            </a:r>
            <a:r>
              <a:rPr kumimoji="1" lang="en-US" altLang="zh-CN" dirty="0" smtClean="0">
                <a:solidFill>
                  <a:srgbClr val="003300"/>
                </a:solidFill>
                <a:latin typeface="Arail" charset="0"/>
                <a:cs typeface="Arail" charset="0"/>
              </a:rPr>
              <a:t>it could not exist as a nation.</a:t>
            </a:r>
          </a:p>
        </p:txBody>
      </p:sp>
      <p:sp>
        <p:nvSpPr>
          <p:cNvPr id="7" name="Rectangle 4"/>
          <p:cNvSpPr txBox="1">
            <a:spLocks noChangeArrowheads="1"/>
          </p:cNvSpPr>
          <p:nvPr/>
        </p:nvSpPr>
        <p:spPr bwMode="auto">
          <a:xfrm>
            <a:off x="-36513" y="3563938"/>
            <a:ext cx="5040313" cy="3294062"/>
          </a:xfrm>
          <a:prstGeom prst="rect">
            <a:avLst/>
          </a:prstGeom>
          <a:solidFill>
            <a:schemeClr val="tx2"/>
          </a:solidFill>
          <a:ln w="9525">
            <a:solidFill>
              <a:schemeClr val="tx1"/>
            </a:solidFill>
            <a:miter lim="800000"/>
            <a:headEnd/>
            <a:tailEnd/>
          </a:ln>
        </p:spPr>
        <p:txBody>
          <a:bodyPr/>
          <a:lstStyle>
            <a:lvl1pPr marL="342900" indent="-34290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defTabSz="914400" fontAlgn="base">
              <a:spcBef>
                <a:spcPct val="20000"/>
              </a:spcBef>
              <a:spcAft>
                <a:spcPct val="0"/>
              </a:spcAft>
              <a:buClr>
                <a:srgbClr val="808000"/>
              </a:buClr>
              <a:defRPr/>
            </a:pPr>
            <a:r>
              <a:rPr kumimoji="1" lang="en-US" altLang="zh-CN" dirty="0" smtClean="0">
                <a:solidFill>
                  <a:srgbClr val="003300"/>
                </a:solidFill>
                <a:latin typeface="Arail" charset="0"/>
                <a:cs typeface="Arail" charset="0"/>
              </a:rPr>
              <a:t>II. (</a:t>
            </a:r>
            <a:r>
              <a:rPr kumimoji="1" lang="en-US" altLang="zh-CN" dirty="0" err="1" smtClean="0">
                <a:solidFill>
                  <a:srgbClr val="003300"/>
                </a:solidFill>
                <a:latin typeface="Arail" charset="0"/>
                <a:cs typeface="Arail" charset="0"/>
              </a:rPr>
              <a:t>Chs</a:t>
            </a:r>
            <a:r>
              <a:rPr kumimoji="1" lang="en-US" altLang="zh-CN" dirty="0" smtClean="0">
                <a:solidFill>
                  <a:srgbClr val="003300"/>
                </a:solidFill>
                <a:latin typeface="Arail" charset="0"/>
                <a:cs typeface="Arail" charset="0"/>
              </a:rPr>
              <a:t>. 5–10) Haman</a:t>
            </a:r>
            <a:r>
              <a:rPr kumimoji="1" lang="fr-FR" altLang="zh-CN" dirty="0" smtClean="0">
                <a:solidFill>
                  <a:srgbClr val="003300"/>
                </a:solidFill>
                <a:latin typeface="Arail" charset="0"/>
                <a:cs typeface="Arail" charset="0"/>
              </a:rPr>
              <a:t>'</a:t>
            </a:r>
            <a:r>
              <a:rPr kumimoji="1" lang="en-US" altLang="zh-CN" dirty="0" smtClean="0">
                <a:solidFill>
                  <a:srgbClr val="003300"/>
                </a:solidFill>
                <a:latin typeface="Arail" charset="0"/>
                <a:cs typeface="Arail" charset="0"/>
              </a:rPr>
              <a:t>s extermination plot reverts upon his own head through God</a:t>
            </a:r>
            <a:r>
              <a:rPr kumimoji="1" lang="fr-FR" altLang="zh-CN" dirty="0" smtClean="0">
                <a:solidFill>
                  <a:srgbClr val="003300"/>
                </a:solidFill>
                <a:latin typeface="Arail" charset="0"/>
                <a:cs typeface="Arail" charset="0"/>
              </a:rPr>
              <a:t>'</a:t>
            </a:r>
            <a:r>
              <a:rPr kumimoji="1" lang="en-US" altLang="zh-CN" dirty="0" smtClean="0">
                <a:solidFill>
                  <a:srgbClr val="003300"/>
                </a:solidFill>
                <a:latin typeface="Arail" charset="0"/>
                <a:cs typeface="Arail" charset="0"/>
              </a:rPr>
              <a:t>s providential workings in Mordecai and Esther to encourage postexilic Israel of God</a:t>
            </a:r>
            <a:r>
              <a:rPr kumimoji="1" lang="fr-FR" altLang="zh-CN" dirty="0" smtClean="0">
                <a:solidFill>
                  <a:srgbClr val="003300"/>
                </a:solidFill>
                <a:latin typeface="Arail" charset="0"/>
                <a:cs typeface="Arail" charset="0"/>
              </a:rPr>
              <a:t>'</a:t>
            </a:r>
            <a:r>
              <a:rPr kumimoji="1" lang="en-US" altLang="zh-CN" dirty="0" smtClean="0">
                <a:solidFill>
                  <a:srgbClr val="003300"/>
                </a:solidFill>
                <a:latin typeface="Arail" charset="0"/>
                <a:cs typeface="Arail" charset="0"/>
              </a:rPr>
              <a:t>s continued commitment to the Abrahamic Covenant.</a:t>
            </a:r>
            <a:endParaRPr kumimoji="1" lang="en-US" dirty="0" smtClean="0">
              <a:solidFill>
                <a:srgbClr val="003300"/>
              </a:solidFill>
              <a:latin typeface="Arail" charset="0"/>
              <a:cs typeface="Arail" charset="0"/>
            </a:endParaRPr>
          </a:p>
        </p:txBody>
      </p:sp>
    </p:spTree>
    <p:extLst>
      <p:ext uri="{BB962C8B-B14F-4D97-AF65-F5344CB8AC3E}">
        <p14:creationId xmlns:p14="http://schemas.microsoft.com/office/powerpoint/2010/main" val="779013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Esther 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5657508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2"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3"/>
          <p:cNvSpPr txBox="1">
            <a:spLocks noChangeArrowheads="1"/>
          </p:cNvSpPr>
          <p:nvPr/>
        </p:nvSpPr>
        <p:spPr bwMode="auto">
          <a:xfrm>
            <a:off x="1676400" y="304800"/>
            <a:ext cx="3886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Grave</a:t>
            </a:r>
            <a:br>
              <a:rPr lang="en-US" sz="3200" b="1" dirty="0">
                <a:solidFill>
                  <a:srgbClr val="F1F7E9"/>
                </a:solidFill>
                <a:effectLst>
                  <a:glow rad="228600">
                    <a:srgbClr val="000000"/>
                  </a:glow>
                </a:effectLst>
                <a:latin typeface="Arial"/>
                <a:ea typeface="Times New Roman" pitchFamily="-111" charset="0"/>
                <a:cs typeface="Arial"/>
              </a:rPr>
            </a:br>
            <a:r>
              <a:rPr lang="en-US" sz="3200" b="1" dirty="0">
                <a:solidFill>
                  <a:srgbClr val="F1F7E9"/>
                </a:solidFill>
                <a:effectLst>
                  <a:glow rad="228600">
                    <a:srgbClr val="000000"/>
                  </a:glow>
                </a:effectLst>
                <a:latin typeface="Arial"/>
                <a:ea typeface="Times New Roman" pitchFamily="-111" charset="0"/>
                <a:cs typeface="Arial"/>
              </a:rPr>
              <a:t>Danger</a:t>
            </a:r>
          </a:p>
        </p:txBody>
      </p:sp>
      <p:sp>
        <p:nvSpPr>
          <p:cNvPr id="6758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58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59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59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59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759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59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59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Confusion 1–2</a:t>
            </a:r>
          </a:p>
        </p:txBody>
      </p:sp>
      <p:sp>
        <p:nvSpPr>
          <p:cNvPr id="6759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Conspiracy 3–4</a:t>
            </a:r>
          </a:p>
        </p:txBody>
      </p:sp>
      <p:sp>
        <p:nvSpPr>
          <p:cNvPr id="6759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59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Vashti</a:t>
            </a:r>
          </a:p>
        </p:txBody>
      </p:sp>
      <p:sp>
        <p:nvSpPr>
          <p:cNvPr id="67599" name="Text Box 15"/>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483</a:t>
            </a:r>
          </a:p>
        </p:txBody>
      </p:sp>
      <p:sp>
        <p:nvSpPr>
          <p:cNvPr id="67600" name="Text Box 16"/>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Mordecai</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s rise</a:t>
            </a:r>
          </a:p>
        </p:txBody>
      </p:sp>
      <p:sp>
        <p:nvSpPr>
          <p:cNvPr id="67601" name="Text Box 17"/>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Courage 5–7</a:t>
            </a:r>
          </a:p>
        </p:txBody>
      </p:sp>
      <p:sp>
        <p:nvSpPr>
          <p:cNvPr id="67602" name="Text Box 18"/>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Haman</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s rise &amp; fall</a:t>
            </a:r>
          </a:p>
        </p:txBody>
      </p:sp>
      <p:sp>
        <p:nvSpPr>
          <p:cNvPr id="67603" name="Line 19"/>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604" name="Rectangle 20"/>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7605" name="Text Box 21"/>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1600" b="1">
                <a:solidFill>
                  <a:srgbClr val="F1F7E9"/>
                </a:solidFill>
                <a:effectLst>
                  <a:glow rad="228600">
                    <a:srgbClr val="000000"/>
                  </a:glow>
                </a:effectLst>
                <a:latin typeface="Arial"/>
                <a:ea typeface="Times New Roman" pitchFamily="-111" charset="0"/>
                <a:cs typeface="Arial"/>
              </a:rPr>
              <a:t>Banquets</a:t>
            </a:r>
          </a:p>
        </p:txBody>
      </p:sp>
      <p:sp>
        <p:nvSpPr>
          <p:cNvPr id="67606" name="Text Box 22"/>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1600" b="1">
                <a:solidFill>
                  <a:srgbClr val="F1F7E9"/>
                </a:solidFill>
                <a:effectLst>
                  <a:glow rad="228600">
                    <a:srgbClr val="000000"/>
                  </a:glow>
                </a:effectLst>
                <a:latin typeface="Arial"/>
                <a:ea typeface="Times New Roman" pitchFamily="-111" charset="0"/>
                <a:cs typeface="Arial"/>
              </a:rPr>
              <a:t>Fasting</a:t>
            </a:r>
          </a:p>
        </p:txBody>
      </p:sp>
      <p:sp>
        <p:nvSpPr>
          <p:cNvPr id="67607" name="Text Box 23"/>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effectLst>
                  <a:glow rad="228600">
                    <a:srgbClr val="000000"/>
                  </a:glow>
                </a:effectLst>
                <a:latin typeface="Arial"/>
                <a:ea typeface="Times New Roman" pitchFamily="-111" charset="0"/>
                <a:cs typeface="Arial"/>
              </a:rPr>
              <a:t>Banquets</a:t>
            </a:r>
          </a:p>
        </p:txBody>
      </p:sp>
      <p:sp>
        <p:nvSpPr>
          <p:cNvPr id="67608" name="Line 24"/>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609" name="Line 25"/>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610" name="Line 26"/>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611" name="Line 27"/>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612" name="Text Box 28"/>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1F7E9"/>
                </a:solidFill>
                <a:effectLst>
                  <a:glow rad="228600">
                    <a:srgbClr val="000000"/>
                  </a:glow>
                </a:effectLst>
                <a:latin typeface="Arial"/>
                <a:ea typeface="Times New Roman" pitchFamily="-111" charset="0"/>
                <a:cs typeface="Arial"/>
              </a:rPr>
              <a:t>Esther</a:t>
            </a:r>
          </a:p>
        </p:txBody>
      </p:sp>
      <p:sp>
        <p:nvSpPr>
          <p:cNvPr id="67613" name="Rectangle 29"/>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7614" name="Line 30"/>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67615" name="Rectangle 31"/>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67616" name="Text Box 32"/>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479</a:t>
            </a:r>
          </a:p>
        </p:txBody>
      </p:sp>
      <p:sp>
        <p:nvSpPr>
          <p:cNvPr id="33" name="Title 32"/>
          <p:cNvSpPr>
            <a:spLocks noGrp="1"/>
          </p:cNvSpPr>
          <p:nvPr>
            <p:ph type="title" idx="4294967295"/>
          </p:nvPr>
        </p:nvSpPr>
        <p:spPr>
          <a:xfrm>
            <a:off x="4724400" y="6477000"/>
            <a:ext cx="4419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Courage 5–7</a:t>
            </a:r>
          </a:p>
        </p:txBody>
      </p:sp>
    </p:spTree>
    <p:extLst>
      <p:ext uri="{BB962C8B-B14F-4D97-AF65-F5344CB8AC3E}">
        <p14:creationId xmlns:p14="http://schemas.microsoft.com/office/powerpoint/2010/main" val="60750792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67601"/>
                                        </p:tgtEl>
                                        <p:attrNameLst>
                                          <p:attrName>style.visibility</p:attrName>
                                        </p:attrNameLst>
                                      </p:cBhvr>
                                      <p:to>
                                        <p:strVal val="visible"/>
                                      </p:to>
                                    </p:set>
                                    <p:animEffect transition="in" filter="dissolve">
                                      <p:cBhvr>
                                        <p:cTn id="7" dur="500"/>
                                        <p:tgtEl>
                                          <p:spTgt spid="67601"/>
                                        </p:tgtEl>
                                      </p:cBhvr>
                                    </p:animEffect>
                                  </p:childTnLst>
                                </p:cTn>
                              </p:par>
                            </p:childTnLst>
                          </p:cTn>
                        </p:par>
                        <p:par>
                          <p:cTn id="8" fill="hold" nodeType="afterGroup">
                            <p:stCondLst>
                              <p:cond delay="1500"/>
                            </p:stCondLst>
                            <p:childTnLst>
                              <p:par>
                                <p:cTn id="9" presetID="9" presetClass="entr" presetSubtype="0" fill="hold" nodeType="afterEffect">
                                  <p:stCondLst>
                                    <p:cond delay="2000"/>
                                  </p:stCondLst>
                                  <p:childTnLst>
                                    <p:set>
                                      <p:cBhvr>
                                        <p:cTn id="10" dur="1" fill="hold">
                                          <p:stCondLst>
                                            <p:cond delay="0"/>
                                          </p:stCondLst>
                                        </p:cTn>
                                        <p:tgtEl>
                                          <p:spTgt spid="67607"/>
                                        </p:tgtEl>
                                        <p:attrNameLst>
                                          <p:attrName>style.visibility</p:attrName>
                                        </p:attrNameLst>
                                      </p:cBhvr>
                                      <p:to>
                                        <p:strVal val="visible"/>
                                      </p:to>
                                    </p:set>
                                    <p:animEffect transition="in" filter="dissolve">
                                      <p:cBhvr>
                                        <p:cTn id="11" dur="500"/>
                                        <p:tgtEl>
                                          <p:spTgt spid="67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41438"/>
            <a:ext cx="91821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1412875"/>
          </a:xfrm>
        </p:spPr>
        <p:txBody>
          <a:bodyPr/>
          <a:lstStyle/>
          <a:p>
            <a:pPr>
              <a:defRPr/>
            </a:pPr>
            <a:r>
              <a:rPr lang="en-US" sz="3600" dirty="0" smtClean="0"/>
              <a:t>Esther Risked Her Life for the Jews (5:2)</a:t>
            </a:r>
            <a:endParaRPr lang="en-US" sz="3600" dirty="0"/>
          </a:p>
        </p:txBody>
      </p:sp>
    </p:spTree>
    <p:extLst>
      <p:ext uri="{BB962C8B-B14F-4D97-AF65-F5344CB8AC3E}">
        <p14:creationId xmlns:p14="http://schemas.microsoft.com/office/powerpoint/2010/main" val="3965518747"/>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Background to Esther</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377957"/>
            <a:ext cx="9144000" cy="5232618"/>
          </a:xfrm>
          <a:prstGeom prst="rect">
            <a:avLst/>
          </a:prstGeom>
        </p:spPr>
      </p:pic>
      <p:sp>
        <p:nvSpPr>
          <p:cNvPr id="4" name="Rectangle 2"/>
          <p:cNvSpPr txBox="1">
            <a:spLocks noChangeArrowheads="1"/>
          </p:cNvSpPr>
          <p:nvPr/>
        </p:nvSpPr>
        <p:spPr bwMode="auto">
          <a:xfrm>
            <a:off x="1226256" y="1421754"/>
            <a:ext cx="7917743" cy="1607497"/>
          </a:xfrm>
          <a:prstGeom prst="rect">
            <a:avLst/>
          </a:prstGeom>
          <a:solidFill>
            <a:srgbClr val="F0C9B0"/>
          </a:solidFill>
          <a:ln>
            <a:noFill/>
          </a:ln>
          <a:effectLst>
            <a:glow rad="101600">
              <a:srgbClr val="F0C9B0">
                <a:alpha val="75000"/>
              </a:srgbClr>
            </a:glo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6000" b="1" dirty="0" smtClean="0">
              <a:solidFill>
                <a:schemeClr val="tx1"/>
              </a:solidFill>
              <a:effectLst/>
              <a:latin typeface="Chalkduster"/>
              <a:ea typeface="ＭＳ Ｐゴシック" charset="0"/>
              <a:cs typeface="Chalkduster"/>
            </a:endParaRPr>
          </a:p>
          <a:p>
            <a:pPr>
              <a:defRPr/>
            </a:pPr>
            <a:r>
              <a:rPr lang="en-US" sz="6000" b="1" dirty="0" smtClean="0">
                <a:solidFill>
                  <a:schemeClr val="tx1"/>
                </a:solidFill>
                <a:effectLst/>
                <a:latin typeface="Chalkduster"/>
                <a:ea typeface="ＭＳ Ｐゴシック" charset="0"/>
                <a:cs typeface="Chalkduster"/>
              </a:rPr>
              <a:t>NEVER GIVE UP</a:t>
            </a:r>
          </a:p>
          <a:p>
            <a:pPr>
              <a:defRPr/>
            </a:pPr>
            <a:endParaRPr lang="en-US" sz="6000" b="1" dirty="0">
              <a:solidFill>
                <a:schemeClr val="tx1"/>
              </a:solidFill>
              <a:effectLst/>
              <a:latin typeface="Chalkduster"/>
              <a:ea typeface="ＭＳ Ｐゴシック" charset="0"/>
              <a:cs typeface="Chalkduster"/>
            </a:endParaRPr>
          </a:p>
        </p:txBody>
      </p:sp>
    </p:spTree>
    <p:extLst>
      <p:ext uri="{BB962C8B-B14F-4D97-AF65-F5344CB8AC3E}">
        <p14:creationId xmlns:p14="http://schemas.microsoft.com/office/powerpoint/2010/main" val="351964176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pic>
        <p:nvPicPr>
          <p:cNvPr id="169986" name="Picture 3" descr="OESTH0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0"/>
            <a:ext cx="8229600" cy="699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p:txBody>
          <a:bodyPr/>
          <a:lstStyle/>
          <a:p>
            <a:pPr>
              <a:defRPr/>
            </a:pPr>
            <a:r>
              <a:rPr lang="en-US">
                <a:solidFill>
                  <a:schemeClr val="tx1"/>
                </a:solidFill>
                <a:effectLst/>
                <a:latin typeface="Arial" charset="0"/>
                <a:ea typeface="ＭＳ Ｐゴシック" charset="0"/>
                <a:cs typeface="Arial" charset="0"/>
              </a:rPr>
              <a:t>Esther 5:1-8</a:t>
            </a:r>
            <a:endParaRPr lang="en-US">
              <a:effectLst/>
              <a:latin typeface="Arial" charset="0"/>
              <a:ea typeface="ＭＳ Ｐゴシック" charset="0"/>
              <a:cs typeface="Arial" charset="0"/>
            </a:endParaRPr>
          </a:p>
        </p:txBody>
      </p:sp>
    </p:spTree>
    <p:extLst>
      <p:ext uri="{BB962C8B-B14F-4D97-AF65-F5344CB8AC3E}">
        <p14:creationId xmlns:p14="http://schemas.microsoft.com/office/powerpoint/2010/main" val="4095762288"/>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6846595" cy="6846595"/>
          </a:xfrm>
          <a:prstGeom prst="rect">
            <a:avLst/>
          </a:prstGeom>
        </p:spPr>
      </p:pic>
      <p:sp>
        <p:nvSpPr>
          <p:cNvPr id="3" name="Title 2"/>
          <p:cNvSpPr>
            <a:spLocks noGrp="1"/>
          </p:cNvSpPr>
          <p:nvPr>
            <p:ph type="title" idx="4294967295"/>
          </p:nvPr>
        </p:nvSpPr>
        <p:spPr>
          <a:xfrm>
            <a:off x="6846594" y="0"/>
            <a:ext cx="2297406" cy="6846594"/>
          </a:xfrm>
        </p:spPr>
        <p:txBody>
          <a:bodyPr/>
          <a:lstStyle/>
          <a:p>
            <a:pPr>
              <a:defRPr/>
            </a:pPr>
            <a:r>
              <a:rPr lang="en-US" sz="3600" dirty="0" smtClean="0"/>
              <a:t>Esther invited Haman and  the king to eat (5:4)</a:t>
            </a:r>
            <a:endParaRPr lang="en-US" sz="3600" dirty="0"/>
          </a:p>
        </p:txBody>
      </p:sp>
    </p:spTree>
    <p:extLst>
      <p:ext uri="{BB962C8B-B14F-4D97-AF65-F5344CB8AC3E}">
        <p14:creationId xmlns:p14="http://schemas.microsoft.com/office/powerpoint/2010/main" val="1898005272"/>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400" b="1">
              <a:solidFill>
                <a:srgbClr val="000000"/>
              </a:solidFill>
              <a:latin typeface="Arial Narrow" pitchFamily="-111" charset="0"/>
              <a:ea typeface="Times New Roman" pitchFamily="-111" charset="0"/>
              <a:cs typeface="Times New Roman" pitchFamily="-111" charset="0"/>
            </a:endParaRPr>
          </a:p>
        </p:txBody>
      </p:sp>
      <p:sp>
        <p:nvSpPr>
          <p:cNvPr id="5" name="Title 4"/>
          <p:cNvSpPr>
            <a:spLocks noGrp="1"/>
          </p:cNvSpPr>
          <p:nvPr>
            <p:ph type="title" idx="4294967295"/>
          </p:nvPr>
        </p:nvSpPr>
        <p:spPr>
          <a:xfrm>
            <a:off x="152400" y="0"/>
            <a:ext cx="7772400" cy="914400"/>
          </a:xfrm>
        </p:spPr>
        <p:txBody>
          <a:bodyPr/>
          <a:lstStyle/>
          <a:p>
            <a:pPr>
              <a:defRPr/>
            </a:pPr>
            <a:r>
              <a:rPr lang="en-US">
                <a:solidFill>
                  <a:schemeClr val="bg1"/>
                </a:solidFill>
                <a:effectLst>
                  <a:outerShdw blurRad="38100" dist="38100" dir="2700000" algn="tl">
                    <a:srgbClr val="000000"/>
                  </a:outerShdw>
                </a:effectLst>
                <a:latin typeface="Arial" charset="0"/>
                <a:ea typeface="ＭＳ Ｐゴシック" charset="0"/>
                <a:cs typeface="Times New Roman" charset="0"/>
              </a:rPr>
              <a:t>Esther 5:9-14</a:t>
            </a:r>
            <a:endParaRPr lang="en-US">
              <a:effectLst>
                <a:outerShdw blurRad="38100" dist="38100" dir="2700000" algn="tl">
                  <a:srgbClr val="000000"/>
                </a:outerShdw>
              </a:effectLst>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0" y="932688"/>
            <a:ext cx="9144000" cy="5925312"/>
          </a:xfrm>
          <a:prstGeom prst="rect">
            <a:avLst/>
          </a:prstGeom>
        </p:spPr>
      </p:pic>
    </p:spTree>
    <p:extLst>
      <p:ext uri="{BB962C8B-B14F-4D97-AF65-F5344CB8AC3E}">
        <p14:creationId xmlns:p14="http://schemas.microsoft.com/office/powerpoint/2010/main" val="278714625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0800"/>
            <a:ext cx="9124286" cy="3944046"/>
          </a:xfrm>
          <a:prstGeom prst="rect">
            <a:avLst/>
          </a:prstGeom>
        </p:spPr>
      </p:pic>
      <p:sp>
        <p:nvSpPr>
          <p:cNvPr id="101378" name="Rectangle 2"/>
          <p:cNvSpPr>
            <a:spLocks noGrp="1" noChangeArrowheads="1"/>
          </p:cNvSpPr>
          <p:nvPr>
            <p:ph type="title" idx="4294967295"/>
          </p:nvPr>
        </p:nvSpPr>
        <p:spPr>
          <a:xfrm>
            <a:off x="4396284" y="3496599"/>
            <a:ext cx="4747716" cy="2829457"/>
          </a:xfrm>
          <a:effectLst/>
        </p:spPr>
        <p:txBody>
          <a:bodyPr anchor="t"/>
          <a:lstStyle/>
          <a:p>
            <a:pPr eaLnBrk="1" hangingPunct="1">
              <a:defRPr/>
            </a:pPr>
            <a:r>
              <a:rPr lang="en-US" sz="3600" dirty="0">
                <a:solidFill>
                  <a:schemeClr val="bg1"/>
                </a:solidFill>
                <a:effectLst/>
                <a:latin typeface="Arial" charset="0"/>
                <a:ea typeface="Geneva" charset="0"/>
                <a:cs typeface="Arial" charset="0"/>
              </a:rPr>
              <a:t>"a </a:t>
            </a:r>
            <a:r>
              <a:rPr lang="en-US" sz="3600" dirty="0">
                <a:solidFill>
                  <a:srgbClr val="FFFF00"/>
                </a:solidFill>
                <a:effectLst/>
                <a:latin typeface="Arial" charset="0"/>
                <a:ea typeface="Geneva" charset="0"/>
                <a:cs typeface="Arial" charset="0"/>
              </a:rPr>
              <a:t>sharpened pole</a:t>
            </a:r>
            <a:r>
              <a:rPr lang="mr-IN" sz="3600" dirty="0">
                <a:solidFill>
                  <a:schemeClr val="bg1"/>
                </a:solidFill>
                <a:effectLst/>
                <a:latin typeface="Arial" charset="0"/>
                <a:ea typeface="Geneva" charset="0"/>
                <a:cs typeface="Arial" charset="0"/>
              </a:rPr>
              <a:t>…</a:t>
            </a:r>
            <a:r>
              <a:rPr lang="en-US" sz="3600" dirty="0">
                <a:solidFill>
                  <a:schemeClr val="bg1"/>
                </a:solidFill>
                <a:effectLst/>
                <a:latin typeface="Arial" charset="0"/>
                <a:ea typeface="Geneva" charset="0"/>
                <a:cs typeface="Arial" charset="0"/>
              </a:rPr>
              <a:t> seventy-five feet tall” </a:t>
            </a:r>
            <a:br>
              <a:rPr lang="en-US" sz="3600" dirty="0">
                <a:solidFill>
                  <a:schemeClr val="bg1"/>
                </a:solidFill>
                <a:effectLst/>
                <a:latin typeface="Arial" charset="0"/>
                <a:ea typeface="Geneva" charset="0"/>
                <a:cs typeface="Arial" charset="0"/>
              </a:rPr>
            </a:br>
            <a:r>
              <a:rPr lang="en-US" sz="3600" dirty="0">
                <a:solidFill>
                  <a:schemeClr val="bg1"/>
                </a:solidFill>
                <a:effectLst/>
                <a:latin typeface="Arial" charset="0"/>
                <a:ea typeface="Geneva" charset="0"/>
                <a:cs typeface="Arial" charset="0"/>
              </a:rPr>
              <a:t>(5:14 </a:t>
            </a:r>
            <a:r>
              <a:rPr lang="en-US" sz="3200" dirty="0">
                <a:solidFill>
                  <a:schemeClr val="bg1"/>
                </a:solidFill>
                <a:effectLst/>
                <a:latin typeface="Arial" charset="0"/>
                <a:ea typeface="Geneva" charset="0"/>
                <a:cs typeface="Arial" charset="0"/>
              </a:rPr>
              <a:t>NLT</a:t>
            </a:r>
            <a:r>
              <a:rPr lang="en-US" sz="3600" dirty="0">
                <a:solidFill>
                  <a:schemeClr val="bg1"/>
                </a:solidFill>
                <a:effectLst/>
                <a:latin typeface="Arial" charset="0"/>
                <a:ea typeface="Geneva" charset="0"/>
                <a:cs typeface="Arial" charset="0"/>
              </a:rPr>
              <a:t>)</a:t>
            </a:r>
            <a:endParaRPr lang="en-US" sz="3600" dirty="0">
              <a:effectLst/>
              <a:latin typeface="Arial" charset="0"/>
              <a:ea typeface="Geneva" charset="0"/>
              <a:cs typeface="Arial" charset="0"/>
            </a:endParaRPr>
          </a:p>
        </p:txBody>
      </p:sp>
      <p:sp>
        <p:nvSpPr>
          <p:cNvPr id="5" name="Rectangle 2"/>
          <p:cNvSpPr txBox="1">
            <a:spLocks noChangeArrowheads="1"/>
          </p:cNvSpPr>
          <p:nvPr/>
        </p:nvSpPr>
        <p:spPr bwMode="auto">
          <a:xfrm>
            <a:off x="147183" y="3496599"/>
            <a:ext cx="4124908" cy="28294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a:lstStyle>
          <a:p>
            <a:pPr eaLnBrk="1" hangingPunct="1">
              <a:defRPr/>
            </a:pPr>
            <a:r>
              <a:rPr lang="en-US" sz="3600" dirty="0">
                <a:solidFill>
                  <a:schemeClr val="bg1"/>
                </a:solidFill>
                <a:effectLst/>
                <a:latin typeface="Arial" charset="0"/>
                <a:ea typeface="Geneva" charset="0"/>
                <a:cs typeface="Arial" charset="0"/>
              </a:rPr>
              <a:t>"a </a:t>
            </a:r>
            <a:r>
              <a:rPr lang="en-US" sz="3600" dirty="0">
                <a:solidFill>
                  <a:srgbClr val="FFFF00"/>
                </a:solidFill>
                <a:effectLst/>
                <a:latin typeface="Arial" charset="0"/>
                <a:ea typeface="Geneva" charset="0"/>
                <a:cs typeface="Arial" charset="0"/>
              </a:rPr>
              <a:t>gallows</a:t>
            </a:r>
            <a:r>
              <a:rPr lang="en-US" sz="3600" dirty="0">
                <a:solidFill>
                  <a:schemeClr val="bg1"/>
                </a:solidFill>
                <a:effectLst/>
                <a:latin typeface="Arial" charset="0"/>
                <a:ea typeface="Geneva" charset="0"/>
                <a:cs typeface="Arial" charset="0"/>
              </a:rPr>
              <a:t> built</a:t>
            </a:r>
            <a:r>
              <a:rPr lang="mr-IN" sz="3600" dirty="0">
                <a:solidFill>
                  <a:schemeClr val="bg1"/>
                </a:solidFill>
                <a:effectLst/>
                <a:latin typeface="Arial" charset="0"/>
                <a:ea typeface="Geneva" charset="0"/>
                <a:cs typeface="Arial" charset="0"/>
              </a:rPr>
              <a:t>…</a:t>
            </a:r>
            <a:r>
              <a:rPr lang="en-US" sz="3600" dirty="0">
                <a:solidFill>
                  <a:schemeClr val="bg1"/>
                </a:solidFill>
                <a:effectLst/>
                <a:latin typeface="Arial" charset="0"/>
                <a:ea typeface="Geneva" charset="0"/>
                <a:cs typeface="Arial" charset="0"/>
              </a:rPr>
              <a:t> seventy-five feet tall” </a:t>
            </a:r>
            <a:br>
              <a:rPr lang="en-US" sz="3600" dirty="0">
                <a:solidFill>
                  <a:schemeClr val="bg1"/>
                </a:solidFill>
                <a:effectLst/>
                <a:latin typeface="Arial" charset="0"/>
                <a:ea typeface="Geneva" charset="0"/>
                <a:cs typeface="Arial" charset="0"/>
              </a:rPr>
            </a:br>
            <a:r>
              <a:rPr lang="en-US" sz="3600" dirty="0">
                <a:solidFill>
                  <a:schemeClr val="bg1"/>
                </a:solidFill>
                <a:effectLst/>
                <a:latin typeface="Arial" charset="0"/>
                <a:ea typeface="Geneva" charset="0"/>
                <a:cs typeface="Arial" charset="0"/>
              </a:rPr>
              <a:t>(5:14 </a:t>
            </a:r>
            <a:r>
              <a:rPr lang="en-US" sz="3200" dirty="0">
                <a:solidFill>
                  <a:schemeClr val="bg1"/>
                </a:solidFill>
                <a:effectLst/>
                <a:latin typeface="Arial" charset="0"/>
                <a:ea typeface="Geneva" charset="0"/>
                <a:cs typeface="Arial" charset="0"/>
              </a:rPr>
              <a:t>NIV, NAU</a:t>
            </a:r>
            <a:r>
              <a:rPr lang="en-US" sz="3600" dirty="0">
                <a:solidFill>
                  <a:schemeClr val="bg1"/>
                </a:solidFill>
                <a:effectLst/>
                <a:latin typeface="Arial" charset="0"/>
                <a:ea typeface="Geneva" charset="0"/>
                <a:cs typeface="Arial" charset="0"/>
              </a:rPr>
              <a:t>)</a:t>
            </a:r>
            <a:endParaRPr lang="en-US" sz="3600" dirty="0">
              <a:effectLst/>
              <a:latin typeface="Arial" charset="0"/>
              <a:ea typeface="Geneva" charset="0"/>
              <a:cs typeface="Arial" charset="0"/>
            </a:endParaRPr>
          </a:p>
        </p:txBody>
      </p:sp>
    </p:spTree>
    <p:extLst>
      <p:ext uri="{BB962C8B-B14F-4D97-AF65-F5344CB8AC3E}">
        <p14:creationId xmlns:p14="http://schemas.microsoft.com/office/powerpoint/2010/main" val="1669336457"/>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Esther 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1537195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400" b="1">
              <a:solidFill>
                <a:srgbClr val="000000"/>
              </a:solidFill>
              <a:latin typeface="Arial Narrow" pitchFamily="-111" charset="0"/>
              <a:ea typeface="Times New Roman" pitchFamily="-111" charset="0"/>
              <a:cs typeface="Times New Roman" pitchFamily="-111" charset="0"/>
            </a:endParaRPr>
          </a:p>
        </p:txBody>
      </p:sp>
      <p:sp>
        <p:nvSpPr>
          <p:cNvPr id="5" name="Title 4"/>
          <p:cNvSpPr>
            <a:spLocks noGrp="1"/>
          </p:cNvSpPr>
          <p:nvPr>
            <p:ph type="title" idx="4294967295"/>
          </p:nvPr>
        </p:nvSpPr>
        <p:spPr>
          <a:xfrm>
            <a:off x="76200" y="304800"/>
            <a:ext cx="7772400" cy="1143000"/>
          </a:xfrm>
        </p:spPr>
        <p:txBody>
          <a:bodyPr/>
          <a:lstStyle/>
          <a:p>
            <a:pPr>
              <a:defRPr/>
            </a:pPr>
            <a:r>
              <a:rPr lang="en-US">
                <a:solidFill>
                  <a:schemeClr val="bg1"/>
                </a:solidFill>
                <a:effectLst>
                  <a:outerShdw blurRad="38100" dist="38100" dir="2700000" algn="tl">
                    <a:srgbClr val="000000"/>
                  </a:outerShdw>
                </a:effectLst>
                <a:latin typeface="Arial" charset="0"/>
                <a:ea typeface="ＭＳ Ｐゴシック" charset="0"/>
                <a:cs typeface="Times New Roman" charset="0"/>
              </a:rPr>
              <a:t>Esther 6</a:t>
            </a:r>
            <a:endParaRPr lang="en-US">
              <a:effectLst>
                <a:outerShdw blurRad="38100" dist="38100" dir="2700000" algn="tl">
                  <a:srgbClr val="000000"/>
                </a:outerShdw>
              </a:effectLst>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2496504" y="0"/>
            <a:ext cx="6647496" cy="6858000"/>
          </a:xfrm>
          <a:prstGeom prst="rect">
            <a:avLst/>
          </a:prstGeom>
        </p:spPr>
      </p:pic>
    </p:spTree>
    <p:extLst>
      <p:ext uri="{BB962C8B-B14F-4D97-AF65-F5344CB8AC3E}">
        <p14:creationId xmlns:p14="http://schemas.microsoft.com/office/powerpoint/2010/main" val="1085706168"/>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500"/>
            <a:ext cx="9144000" cy="6706471"/>
          </a:xfrm>
          <a:prstGeom prst="rect">
            <a:avLst/>
          </a:prstGeom>
        </p:spPr>
      </p:pic>
      <p:sp>
        <p:nvSpPr>
          <p:cNvPr id="101378" name="Rectangle 2"/>
          <p:cNvSpPr>
            <a:spLocks noGrp="1" noChangeArrowheads="1"/>
          </p:cNvSpPr>
          <p:nvPr>
            <p:ph type="title" idx="4294967295"/>
          </p:nvPr>
        </p:nvSpPr>
        <p:spPr>
          <a:xfrm>
            <a:off x="4730738" y="63499"/>
            <a:ext cx="4413262" cy="5449419"/>
          </a:xfrm>
          <a:effectLst/>
        </p:spPr>
        <p:txBody>
          <a:bodyPr/>
          <a:lstStyle/>
          <a:p>
            <a:pPr eaLnBrk="1" hangingPunct="1">
              <a:defRPr/>
            </a:pPr>
            <a:r>
              <a:rPr lang="en-US" sz="3600" dirty="0">
                <a:solidFill>
                  <a:schemeClr val="bg1"/>
                </a:solidFill>
                <a:effectLst>
                  <a:glow rad="228600">
                    <a:schemeClr val="tx1"/>
                  </a:glow>
                </a:effectLst>
                <a:latin typeface="Arial" charset="0"/>
                <a:ea typeface="Geneva" charset="0"/>
                <a:cs typeface="Arial" charset="0"/>
              </a:rPr>
              <a:t>"Afterward Mordecai returned to the palace gate, but Haman hurried home dejected and completely humiliated” </a:t>
            </a:r>
            <a:br>
              <a:rPr lang="en-US" sz="3600" dirty="0">
                <a:solidFill>
                  <a:schemeClr val="bg1"/>
                </a:solidFill>
                <a:effectLst>
                  <a:glow rad="228600">
                    <a:schemeClr val="tx1"/>
                  </a:glow>
                </a:effectLst>
                <a:latin typeface="Arial" charset="0"/>
                <a:ea typeface="Geneva" charset="0"/>
                <a:cs typeface="Arial" charset="0"/>
              </a:rPr>
            </a:br>
            <a:r>
              <a:rPr lang="en-US" sz="3600" dirty="0">
                <a:solidFill>
                  <a:schemeClr val="bg1"/>
                </a:solidFill>
                <a:effectLst>
                  <a:glow rad="228600">
                    <a:schemeClr val="tx1"/>
                  </a:glow>
                </a:effectLst>
                <a:latin typeface="Arial" charset="0"/>
                <a:ea typeface="Geneva" charset="0"/>
                <a:cs typeface="Arial" charset="0"/>
              </a:rPr>
              <a:t>(6:12 </a:t>
            </a:r>
            <a:r>
              <a:rPr lang="en-US" sz="3200" dirty="0">
                <a:solidFill>
                  <a:schemeClr val="bg1"/>
                </a:solidFill>
                <a:effectLst>
                  <a:glow rad="228600">
                    <a:schemeClr val="tx1"/>
                  </a:glow>
                </a:effectLst>
                <a:latin typeface="Arial" charset="0"/>
                <a:ea typeface="Geneva" charset="0"/>
                <a:cs typeface="Arial" charset="0"/>
              </a:rPr>
              <a:t>NLT</a:t>
            </a:r>
            <a:r>
              <a:rPr lang="en-US" sz="3600" dirty="0">
                <a:solidFill>
                  <a:schemeClr val="bg1"/>
                </a:solidFill>
                <a:effectLst>
                  <a:glow rad="228600">
                    <a:schemeClr val="tx1"/>
                  </a:glow>
                </a:effectLst>
                <a:latin typeface="Arial" charset="0"/>
                <a:ea typeface="Geneva" charset="0"/>
                <a:cs typeface="Arial" charset="0"/>
              </a:rPr>
              <a:t>)</a:t>
            </a:r>
            <a:endParaRPr lang="en-US" sz="3600" dirty="0">
              <a:effectLst>
                <a:glow rad="228600">
                  <a:schemeClr val="tx1"/>
                </a:glow>
              </a:effectLst>
              <a:latin typeface="Arial" charset="0"/>
              <a:ea typeface="Geneva" charset="0"/>
              <a:cs typeface="Arial" charset="0"/>
            </a:endParaRPr>
          </a:p>
        </p:txBody>
      </p:sp>
    </p:spTree>
    <p:extLst>
      <p:ext uri="{BB962C8B-B14F-4D97-AF65-F5344CB8AC3E}">
        <p14:creationId xmlns:p14="http://schemas.microsoft.com/office/powerpoint/2010/main" val="504007292"/>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Esther 7</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1624487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Estherpg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76056" y="1679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Estherpg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131840" y="1844824"/>
            <a:ext cx="2808312" cy="504056"/>
          </a:xfrm>
          <a:solidFill>
            <a:schemeClr val="tx1"/>
          </a:solidFill>
        </p:spPr>
        <p:txBody>
          <a:bodyPr/>
          <a:lstStyle/>
          <a:p>
            <a:r>
              <a:rPr lang="en-US" sz="2400">
                <a:latin typeface="Times New Roman"/>
                <a:cs typeface="Times New Roman"/>
              </a:rPr>
              <a:t>E</a:t>
            </a:r>
            <a:r>
              <a:rPr lang="en-US" sz="2000">
                <a:latin typeface="Times New Roman"/>
                <a:cs typeface="Times New Roman"/>
              </a:rPr>
              <a:t>STHER </a:t>
            </a:r>
            <a:r>
              <a:rPr lang="en-US" sz="2400">
                <a:latin typeface="Times New Roman"/>
                <a:cs typeface="Times New Roman"/>
              </a:rPr>
              <a:t>7</a:t>
            </a:r>
            <a:r>
              <a:rPr lang="en-US" sz="2400" baseline="0">
                <a:latin typeface="Times New Roman"/>
                <a:cs typeface="Times New Roman"/>
              </a:rPr>
              <a:t>:3-4a </a:t>
            </a:r>
            <a:r>
              <a:rPr lang="en-US" sz="2000" baseline="0">
                <a:latin typeface="Times New Roman"/>
                <a:cs typeface="Times New Roman"/>
              </a:rPr>
              <a:t>NIV</a:t>
            </a:r>
            <a:endParaRPr lang="en-US" sz="2400">
              <a:latin typeface="Times New Roman"/>
              <a:cs typeface="Times New Roman"/>
            </a:endParaRPr>
          </a:p>
        </p:txBody>
      </p:sp>
      <p:sp>
        <p:nvSpPr>
          <p:cNvPr id="5" name="Title 1"/>
          <p:cNvSpPr txBox="1">
            <a:spLocks/>
          </p:cNvSpPr>
          <p:nvPr/>
        </p:nvSpPr>
        <p:spPr bwMode="auto">
          <a:xfrm>
            <a:off x="467544" y="2232248"/>
            <a:ext cx="8280920" cy="4293096"/>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defTabSz="914400">
              <a:lnSpc>
                <a:spcPct val="150000"/>
              </a:lnSpc>
            </a:pPr>
            <a:r>
              <a:rPr lang="en-US" sz="3600">
                <a:solidFill>
                  <a:srgbClr val="800000"/>
                </a:solidFill>
                <a:latin typeface="Capitals"/>
                <a:ea typeface="Osaka"/>
                <a:cs typeface="Capitals"/>
              </a:rPr>
              <a:t>Then Queen Esther answered,</a:t>
            </a:r>
            <a:r>
              <a:rPr lang="en-US" sz="2400">
                <a:solidFill>
                  <a:srgbClr val="000000"/>
                </a:solidFill>
                <a:latin typeface="Capitals"/>
                <a:ea typeface="Osaka"/>
                <a:cs typeface="Capitals"/>
              </a:rPr>
              <a:t> </a:t>
            </a:r>
            <a:br>
              <a:rPr lang="en-US" sz="2400">
                <a:solidFill>
                  <a:srgbClr val="000000"/>
                </a:solidFill>
                <a:latin typeface="Capitals"/>
                <a:ea typeface="Osaka"/>
                <a:cs typeface="Capitals"/>
              </a:rPr>
            </a:br>
            <a:r>
              <a:rPr lang="en-US" sz="2400" b="0">
                <a:solidFill>
                  <a:srgbClr val="000000"/>
                </a:solidFill>
                <a:latin typeface="Capitals"/>
                <a:ea typeface="Osaka"/>
                <a:cs typeface="Capitals"/>
              </a:rPr>
              <a:t>"If I have found favor with you, O king, and if it pleases your majesty, grant me my life—this is my petition. And spare my people—this is my request.  </a:t>
            </a:r>
            <a:r>
              <a:rPr lang="en-US" sz="2400" b="0" baseline="30000">
                <a:solidFill>
                  <a:srgbClr val="000000"/>
                </a:solidFill>
                <a:latin typeface="Capitals"/>
                <a:ea typeface="Osaka"/>
                <a:cs typeface="Capitals"/>
              </a:rPr>
              <a:t>4</a:t>
            </a:r>
            <a:r>
              <a:rPr lang="en-US" sz="2400" b="0">
                <a:solidFill>
                  <a:srgbClr val="000000"/>
                </a:solidFill>
                <a:latin typeface="Capitals"/>
                <a:ea typeface="Osaka"/>
                <a:cs typeface="Capitals"/>
              </a:rPr>
              <a:t>For I and my people have been sold for destruction and slaughter and annihilation."</a:t>
            </a:r>
          </a:p>
        </p:txBody>
      </p:sp>
    </p:spTree>
    <p:extLst>
      <p:ext uri="{BB962C8B-B14F-4D97-AF65-F5344CB8AC3E}">
        <p14:creationId xmlns:p14="http://schemas.microsoft.com/office/powerpoint/2010/main" val="424762691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Esther_Denouncing_Hama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7463"/>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152400"/>
            <a:ext cx="9144000" cy="1295400"/>
          </a:xfrm>
        </p:spPr>
        <p:txBody>
          <a:bodyPr/>
          <a:lstStyle/>
          <a:p>
            <a:pPr algn="ctr">
              <a:defRPr/>
            </a:pPr>
            <a:r>
              <a:rPr lang="en-US" altLang="ja-JP" dirty="0" smtClean="0">
                <a:effectLst>
                  <a:glow rad="228600">
                    <a:srgbClr val="000000"/>
                  </a:glow>
                </a:effectLst>
                <a:latin typeface="Arial" charset="0"/>
                <a:ea typeface="ＭＳ Ｐゴシック" charset="0"/>
                <a:cs typeface="Arial" charset="0"/>
              </a:rPr>
              <a:t>"</a:t>
            </a:r>
            <a:r>
              <a:rPr lang="en-US" dirty="0" smtClean="0">
                <a:effectLst>
                  <a:glow rad="228600">
                    <a:srgbClr val="000000"/>
                  </a:glow>
                </a:effectLst>
                <a:latin typeface="Arial" charset="0"/>
                <a:ea typeface="ＭＳ Ｐゴシック" charset="0"/>
                <a:cs typeface="Arial" charset="0"/>
              </a:rPr>
              <a:t>The </a:t>
            </a:r>
            <a:r>
              <a:rPr lang="en-US" dirty="0">
                <a:effectLst>
                  <a:glow rad="228600">
                    <a:srgbClr val="000000"/>
                  </a:glow>
                </a:effectLst>
                <a:latin typeface="Arial" charset="0"/>
                <a:ea typeface="ＭＳ Ｐゴシック" charset="0"/>
                <a:cs typeface="Arial" charset="0"/>
              </a:rPr>
              <a:t>adversary is this vile </a:t>
            </a:r>
            <a:r>
              <a:rPr lang="en-US" dirty="0" smtClean="0">
                <a:effectLst>
                  <a:glow rad="228600">
                    <a:srgbClr val="000000"/>
                  </a:glow>
                </a:effectLst>
                <a:latin typeface="Arial" charset="0"/>
                <a:ea typeface="ＭＳ Ｐゴシック" charset="0"/>
                <a:cs typeface="Arial" charset="0"/>
              </a:rPr>
              <a:t>Haman</a:t>
            </a:r>
            <a:r>
              <a:rPr lang="en-US" altLang="ja-JP" dirty="0" smtClean="0">
                <a:effectLst>
                  <a:glow rad="228600">
                    <a:srgbClr val="000000"/>
                  </a:glow>
                </a:effectLst>
                <a:latin typeface="Arial" charset="0"/>
                <a:ea typeface="ＭＳ Ｐゴシック" charset="0"/>
                <a:cs typeface="Arial" charset="0"/>
              </a:rPr>
              <a:t>” (7:6)</a:t>
            </a:r>
            <a:endParaRPr lang="en-US" dirty="0">
              <a:effectLst>
                <a:glow rad="2286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3851984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baseline="30000">
              <a:solidFill>
                <a:srgbClr val="FFFF66"/>
              </a:solidFill>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baseline="30000">
              <a:solidFill>
                <a:srgbClr val="FFFF66"/>
              </a:solidFill>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algn="ctr" defTabSz="914400" fontAlgn="base">
              <a:spcBef>
                <a:spcPct val="0"/>
              </a:spcBef>
              <a:spcAft>
                <a:spcPct val="0"/>
              </a:spcAft>
              <a:defRPr/>
            </a:pPr>
            <a:r>
              <a:rPr lang="en-US" sz="2400" b="1" dirty="0">
                <a:solidFill>
                  <a:srgbClr val="FFFFFF"/>
                </a:solidFill>
                <a:latin typeface="Arial"/>
                <a:ea typeface="Osaka"/>
                <a:cs typeface="Arial"/>
              </a:rPr>
              <a:t>295</a:t>
            </a:r>
            <a:br>
              <a:rPr lang="en-US" sz="2400" b="1" dirty="0">
                <a:solidFill>
                  <a:srgbClr val="FFFFFF"/>
                </a:solidFill>
                <a:latin typeface="Arial"/>
                <a:ea typeface="Osaka"/>
                <a:cs typeface="Arial"/>
              </a:rPr>
            </a:br>
            <a:r>
              <a:rPr lang="en-US" sz="2400" b="1" dirty="0">
                <a:solidFill>
                  <a:srgbClr val="FFFFFF"/>
                </a:solidFill>
                <a:latin typeface="Arial"/>
                <a:ea typeface="Osaka"/>
                <a:cs typeface="Arial"/>
              </a:rPr>
              <a:t>296</a:t>
            </a:r>
            <a:br>
              <a:rPr lang="en-US" sz="2400" b="1" dirty="0">
                <a:solidFill>
                  <a:srgbClr val="FFFFFF"/>
                </a:solidFill>
                <a:latin typeface="Arial"/>
                <a:ea typeface="Osaka"/>
                <a:cs typeface="Arial"/>
              </a:rPr>
            </a:br>
            <a:r>
              <a:rPr lang="en-US" sz="2400" b="1" dirty="0">
                <a:solidFill>
                  <a:srgbClr val="FFFFFF"/>
                </a:solidFill>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a:solidFill>
                  <a:srgbClr val="FFFFFF"/>
                </a:solidFill>
                <a:latin typeface="Arial"/>
                <a:ea typeface="Osaka"/>
                <a:cs typeface="Arial"/>
              </a:rPr>
              <a:t>586</a:t>
            </a:r>
          </a:p>
        </p:txBody>
      </p:sp>
      <p:sp>
        <p:nvSpPr>
          <p:cNvPr id="65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algn="ctr" rotWithShape="0">
                    <a:srgbClr val="000000">
                      <a:alpha val="74997"/>
                    </a:srgbClr>
                  </a:outerShdw>
                </a:effectLst>
                <a:latin typeface="Arial Black"/>
                <a:ea typeface="Arial Black"/>
                <a:cs typeface="Arial Black"/>
              </a:rPr>
              <a:t>The Postexilic Era</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a:solidFill>
                  <a:srgbClr val="FFFFFF"/>
                </a:solidFill>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dirty="0">
                <a:solidFill>
                  <a:srgbClr val="FFFFFF"/>
                </a:solidFill>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a:solidFill>
                  <a:srgbClr val="FFFFFF"/>
                </a:solidFill>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dirty="0">
                <a:solidFill>
                  <a:srgbClr val="FFFFFF"/>
                </a:solidFill>
                <a:latin typeface="Arial"/>
                <a:ea typeface="Osaka"/>
                <a:cs typeface="Arial"/>
              </a:rPr>
              <a:t>605</a:t>
            </a: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Haggai</a:t>
            </a: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Zechariah</a:t>
            </a:r>
          </a:p>
        </p:txBody>
      </p:sp>
      <p:sp>
        <p:nvSpPr>
          <p:cNvPr id="208910" name="Rectangle 14"/>
          <p:cNvSpPr>
            <a:spLocks noChangeArrowheads="1"/>
          </p:cNvSpPr>
          <p:nvPr/>
        </p:nvSpPr>
        <p:spPr bwMode="auto">
          <a:xfrm>
            <a:off x="7467600" y="22479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Malachi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a:solidFill>
                  <a:srgbClr val="FFFFFF"/>
                </a:solidFill>
                <a:latin typeface="Arial"/>
                <a:ea typeface="Osaka"/>
                <a:cs typeface="Arial"/>
              </a:rPr>
              <a:t>520</a:t>
            </a:r>
          </a:p>
        </p:txBody>
      </p:sp>
      <p:sp>
        <p:nvSpPr>
          <p:cNvPr id="208912" name="Rectangle 16"/>
          <p:cNvSpPr>
            <a:spLocks noChangeArrowheads="1"/>
          </p:cNvSpPr>
          <p:nvPr/>
        </p:nvSpPr>
        <p:spPr bwMode="auto">
          <a:xfrm>
            <a:off x="838200" y="1295400"/>
            <a:ext cx="2393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Temple work</a:t>
            </a:r>
          </a:p>
        </p:txBody>
      </p:sp>
      <p:sp>
        <p:nvSpPr>
          <p:cNvPr id="208913" name="Rectangle 17"/>
          <p:cNvSpPr>
            <a:spLocks noChangeArrowheads="1"/>
          </p:cNvSpPr>
          <p:nvPr/>
        </p:nvSpPr>
        <p:spPr bwMode="auto">
          <a:xfrm>
            <a:off x="7053263" y="5105400"/>
            <a:ext cx="94456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Ezra</a:t>
            </a:r>
          </a:p>
        </p:txBody>
      </p:sp>
      <p:sp>
        <p:nvSpPr>
          <p:cNvPr id="208914" name="Rectangle 18"/>
          <p:cNvSpPr>
            <a:spLocks noChangeArrowheads="1"/>
          </p:cNvSpPr>
          <p:nvPr/>
        </p:nvSpPr>
        <p:spPr bwMode="auto">
          <a:xfrm>
            <a:off x="7315200" y="55626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dirty="0">
                <a:solidFill>
                  <a:srgbClr val="FFFFFF"/>
                </a:solidFill>
                <a:latin typeface="Arial"/>
                <a:ea typeface="Osaka"/>
                <a:cs typeface="Arial"/>
              </a:rPr>
              <a:t>Nehemiah</a:t>
            </a: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a:solidFill>
                <a:srgbClr val="408000"/>
              </a:solidFill>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a:solidFill>
                <a:srgbClr val="408000"/>
              </a:solidFill>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a:solidFill>
                <a:srgbClr val="408000"/>
              </a:solidFill>
              <a:latin typeface="Arial"/>
              <a:ea typeface="Osaka"/>
              <a:cs typeface="Arial"/>
            </a:endParaRPr>
          </a:p>
        </p:txBody>
      </p:sp>
      <p:sp>
        <p:nvSpPr>
          <p:cNvPr id="208918" name="Rectangle 22"/>
          <p:cNvSpPr>
            <a:spLocks noChangeArrowheads="1"/>
          </p:cNvSpPr>
          <p:nvPr/>
        </p:nvSpPr>
        <p:spPr bwMode="auto">
          <a:xfrm>
            <a:off x="26670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Zerubbabel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dirty="0">
                <a:solidFill>
                  <a:srgbClr val="FFFFFF"/>
                </a:solidFill>
                <a:latin typeface="Arial"/>
                <a:ea typeface="Osaka"/>
                <a:cs typeface="Arial"/>
              </a:rPr>
              <a:t>444-425</a:t>
            </a:r>
          </a:p>
        </p:txBody>
      </p:sp>
      <p:sp>
        <p:nvSpPr>
          <p:cNvPr id="208920" name="Rectangle 24"/>
          <p:cNvSpPr>
            <a:spLocks noChangeArrowheads="1"/>
          </p:cNvSpPr>
          <p:nvPr/>
        </p:nvSpPr>
        <p:spPr bwMode="auto">
          <a:xfrm>
            <a:off x="5867400" y="5105400"/>
            <a:ext cx="12382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Esther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b="1">
                <a:solidFill>
                  <a:srgbClr val="FFFFFF"/>
                </a:solidFill>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b="1" i="1" dirty="0">
                <a:solidFill>
                  <a:srgbClr val="FFFFFF"/>
                </a:solidFill>
                <a:latin typeface="Arial"/>
                <a:ea typeface="Osaka"/>
                <a:cs typeface="Arial"/>
              </a:rPr>
              <a:t>Prophets:</a:t>
            </a:r>
          </a:p>
        </p:txBody>
      </p:sp>
      <p:sp>
        <p:nvSpPr>
          <p:cNvPr id="208923" name="Rectangle 27"/>
          <p:cNvSpPr>
            <a:spLocks noChangeArrowheads="1"/>
          </p:cNvSpPr>
          <p:nvPr/>
        </p:nvSpPr>
        <p:spPr bwMode="auto">
          <a:xfrm>
            <a:off x="762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b="1" i="1" dirty="0">
                <a:solidFill>
                  <a:srgbClr val="FFFFFF"/>
                </a:solidFill>
                <a:latin typeface="Arial"/>
                <a:ea typeface="Osaka"/>
                <a:cs typeface="Arial"/>
              </a:rPr>
              <a:t>Others:</a:t>
            </a:r>
          </a:p>
        </p:txBody>
      </p:sp>
      <p:sp>
        <p:nvSpPr>
          <p:cNvPr id="208924" name="Rectangle 28"/>
          <p:cNvSpPr>
            <a:spLocks noChangeArrowheads="1"/>
          </p:cNvSpPr>
          <p:nvPr/>
        </p:nvSpPr>
        <p:spPr bwMode="auto">
          <a:xfrm>
            <a:off x="0" y="6115050"/>
            <a:ext cx="3054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800" b="1" i="1">
                <a:solidFill>
                  <a:srgbClr val="FFFFFF"/>
                </a:solidFill>
                <a:latin typeface="Arial"/>
                <a:ea typeface="Osaka"/>
                <a:cs typeface="Arial"/>
              </a:rPr>
              <a:t>Persian Kings:</a:t>
            </a:r>
          </a:p>
        </p:txBody>
      </p:sp>
      <p:sp>
        <p:nvSpPr>
          <p:cNvPr id="208925" name="Rectangle 29"/>
          <p:cNvSpPr>
            <a:spLocks noChangeArrowheads="1"/>
          </p:cNvSpPr>
          <p:nvPr/>
        </p:nvSpPr>
        <p:spPr bwMode="auto">
          <a:xfrm>
            <a:off x="254635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dirty="0">
                <a:solidFill>
                  <a:srgbClr val="FFFFFF"/>
                </a:solidFill>
                <a:latin typeface="Arial"/>
                <a:ea typeface="Osaka"/>
                <a:cs typeface="Arial"/>
              </a:rPr>
              <a:t>Cyrus</a:t>
            </a:r>
          </a:p>
        </p:txBody>
      </p:sp>
      <p:sp>
        <p:nvSpPr>
          <p:cNvPr id="208926" name="Rectangle 30"/>
          <p:cNvSpPr>
            <a:spLocks noChangeArrowheads="1"/>
          </p:cNvSpPr>
          <p:nvPr/>
        </p:nvSpPr>
        <p:spPr bwMode="auto">
          <a:xfrm>
            <a:off x="396240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Darius</a:t>
            </a: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Xerxes</a:t>
            </a: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Artaxerxes</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376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additive="base">
                                        <p:cTn id="7" dur="500" fill="hold"/>
                                        <p:tgtEl>
                                          <p:spTgt spid="208918"/>
                                        </p:tgtEl>
                                        <p:attrNameLst>
                                          <p:attrName>ppt_x</p:attrName>
                                        </p:attrNameLst>
                                      </p:cBhvr>
                                      <p:tavLst>
                                        <p:tav tm="0">
                                          <p:val>
                                            <p:strVal val="0-#ppt_w/2"/>
                                          </p:val>
                                        </p:tav>
                                        <p:tav tm="100000">
                                          <p:val>
                                            <p:strVal val="#ppt_x"/>
                                          </p:val>
                                        </p:tav>
                                      </p:tavLst>
                                    </p:anim>
                                    <p:anim calcmode="lin" valueType="num">
                                      <p:cBhvr additive="base">
                                        <p:cTn id="8" dur="500" fill="hold"/>
                                        <p:tgtEl>
                                          <p:spTgt spid="208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8908"/>
                                        </p:tgtEl>
                                        <p:attrNameLst>
                                          <p:attrName>style.visibility</p:attrName>
                                        </p:attrNameLst>
                                      </p:cBhvr>
                                      <p:to>
                                        <p:strVal val="visible"/>
                                      </p:to>
                                    </p:set>
                                    <p:anim calcmode="lin" valueType="num">
                                      <p:cBhvr additive="base">
                                        <p:cTn id="12" dur="500" fill="hold"/>
                                        <p:tgtEl>
                                          <p:spTgt spid="208908"/>
                                        </p:tgtEl>
                                        <p:attrNameLst>
                                          <p:attrName>ppt_x</p:attrName>
                                        </p:attrNameLst>
                                      </p:cBhvr>
                                      <p:tavLst>
                                        <p:tav tm="0">
                                          <p:val>
                                            <p:strVal val="0-#ppt_w/2"/>
                                          </p:val>
                                        </p:tav>
                                        <p:tav tm="100000">
                                          <p:val>
                                            <p:strVal val="#ppt_x"/>
                                          </p:val>
                                        </p:tav>
                                      </p:tavLst>
                                    </p:anim>
                                    <p:anim calcmode="lin" valueType="num">
                                      <p:cBhvr additive="base">
                                        <p:cTn id="13" dur="500" fill="hold"/>
                                        <p:tgtEl>
                                          <p:spTgt spid="2089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8909"/>
                                        </p:tgtEl>
                                        <p:attrNameLst>
                                          <p:attrName>style.visibility</p:attrName>
                                        </p:attrNameLst>
                                      </p:cBhvr>
                                      <p:to>
                                        <p:strVal val="visible"/>
                                      </p:to>
                                    </p:set>
                                    <p:anim calcmode="lin" valueType="num">
                                      <p:cBhvr additive="base">
                                        <p:cTn id="17" dur="500" fill="hold"/>
                                        <p:tgtEl>
                                          <p:spTgt spid="208909"/>
                                        </p:tgtEl>
                                        <p:attrNameLst>
                                          <p:attrName>ppt_x</p:attrName>
                                        </p:attrNameLst>
                                      </p:cBhvr>
                                      <p:tavLst>
                                        <p:tav tm="0">
                                          <p:val>
                                            <p:strVal val="0-#ppt_w/2"/>
                                          </p:val>
                                        </p:tav>
                                        <p:tav tm="100000">
                                          <p:val>
                                            <p:strVal val="#ppt_x"/>
                                          </p:val>
                                        </p:tav>
                                      </p:tavLst>
                                    </p:anim>
                                    <p:anim calcmode="lin" valueType="num">
                                      <p:cBhvr additive="base">
                                        <p:cTn id="18" dur="500" fill="hold"/>
                                        <p:tgtEl>
                                          <p:spTgt spid="2089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8913"/>
                                        </p:tgtEl>
                                        <p:attrNameLst>
                                          <p:attrName>style.visibility</p:attrName>
                                        </p:attrNameLst>
                                      </p:cBhvr>
                                      <p:to>
                                        <p:strVal val="visible"/>
                                      </p:to>
                                    </p:set>
                                    <p:anim calcmode="lin" valueType="num">
                                      <p:cBhvr additive="base">
                                        <p:cTn id="23" dur="500" fill="hold"/>
                                        <p:tgtEl>
                                          <p:spTgt spid="208913"/>
                                        </p:tgtEl>
                                        <p:attrNameLst>
                                          <p:attrName>ppt_x</p:attrName>
                                        </p:attrNameLst>
                                      </p:cBhvr>
                                      <p:tavLst>
                                        <p:tav tm="0">
                                          <p:val>
                                            <p:strVal val="0-#ppt_w/2"/>
                                          </p:val>
                                        </p:tav>
                                        <p:tav tm="100000">
                                          <p:val>
                                            <p:strVal val="#ppt_x"/>
                                          </p:val>
                                        </p:tav>
                                      </p:tavLst>
                                    </p:anim>
                                    <p:anim calcmode="lin" valueType="num">
                                      <p:cBhvr additive="base">
                                        <p:cTn id="24" dur="500" fill="hold"/>
                                        <p:tgtEl>
                                          <p:spTgt spid="20891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8914"/>
                                        </p:tgtEl>
                                        <p:attrNameLst>
                                          <p:attrName>style.visibility</p:attrName>
                                        </p:attrNameLst>
                                      </p:cBhvr>
                                      <p:to>
                                        <p:strVal val="visible"/>
                                      </p:to>
                                    </p:set>
                                    <p:anim calcmode="lin" valueType="num">
                                      <p:cBhvr additive="base">
                                        <p:cTn id="29" dur="500" fill="hold"/>
                                        <p:tgtEl>
                                          <p:spTgt spid="208914"/>
                                        </p:tgtEl>
                                        <p:attrNameLst>
                                          <p:attrName>ppt_x</p:attrName>
                                        </p:attrNameLst>
                                      </p:cBhvr>
                                      <p:tavLst>
                                        <p:tav tm="0">
                                          <p:val>
                                            <p:strVal val="0-#ppt_w/2"/>
                                          </p:val>
                                        </p:tav>
                                        <p:tav tm="100000">
                                          <p:val>
                                            <p:strVal val="#ppt_x"/>
                                          </p:val>
                                        </p:tav>
                                      </p:tavLst>
                                    </p:anim>
                                    <p:anim calcmode="lin" valueType="num">
                                      <p:cBhvr additive="base">
                                        <p:cTn id="30" dur="500" fill="hold"/>
                                        <p:tgtEl>
                                          <p:spTgt spid="20891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8910"/>
                                        </p:tgtEl>
                                        <p:attrNameLst>
                                          <p:attrName>style.visibility</p:attrName>
                                        </p:attrNameLst>
                                      </p:cBhvr>
                                      <p:to>
                                        <p:strVal val="visible"/>
                                      </p:to>
                                    </p:set>
                                    <p:anim calcmode="lin" valueType="num">
                                      <p:cBhvr additive="base">
                                        <p:cTn id="35" dur="500" fill="hold"/>
                                        <p:tgtEl>
                                          <p:spTgt spid="208910"/>
                                        </p:tgtEl>
                                        <p:attrNameLst>
                                          <p:attrName>ppt_x</p:attrName>
                                        </p:attrNameLst>
                                      </p:cBhvr>
                                      <p:tavLst>
                                        <p:tav tm="0">
                                          <p:val>
                                            <p:strVal val="0-#ppt_w/2"/>
                                          </p:val>
                                        </p:tav>
                                        <p:tav tm="100000">
                                          <p:val>
                                            <p:strVal val="#ppt_x"/>
                                          </p:val>
                                        </p:tav>
                                      </p:tavLst>
                                    </p:anim>
                                    <p:anim calcmode="lin" valueType="num">
                                      <p:cBhvr additive="base">
                                        <p:cTn id="36" dur="500" fill="hold"/>
                                        <p:tgtEl>
                                          <p:spTgt spid="2089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8925"/>
                                        </p:tgtEl>
                                        <p:attrNameLst>
                                          <p:attrName>style.visibility</p:attrName>
                                        </p:attrNameLst>
                                      </p:cBhvr>
                                      <p:to>
                                        <p:strVal val="visible"/>
                                      </p:to>
                                    </p:set>
                                    <p:anim calcmode="lin" valueType="num">
                                      <p:cBhvr additive="base">
                                        <p:cTn id="41" dur="500" fill="hold"/>
                                        <p:tgtEl>
                                          <p:spTgt spid="208925"/>
                                        </p:tgtEl>
                                        <p:attrNameLst>
                                          <p:attrName>ppt_x</p:attrName>
                                        </p:attrNameLst>
                                      </p:cBhvr>
                                      <p:tavLst>
                                        <p:tav tm="0">
                                          <p:val>
                                            <p:strVal val="0-#ppt_w/2"/>
                                          </p:val>
                                        </p:tav>
                                        <p:tav tm="100000">
                                          <p:val>
                                            <p:strVal val="#ppt_x"/>
                                          </p:val>
                                        </p:tav>
                                      </p:tavLst>
                                    </p:anim>
                                    <p:anim calcmode="lin" valueType="num">
                                      <p:cBhvr additive="base">
                                        <p:cTn id="42"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8926"/>
                                        </p:tgtEl>
                                        <p:attrNameLst>
                                          <p:attrName>style.visibility</p:attrName>
                                        </p:attrNameLst>
                                      </p:cBhvr>
                                      <p:to>
                                        <p:strVal val="visible"/>
                                      </p:to>
                                    </p:set>
                                    <p:anim calcmode="lin" valueType="num">
                                      <p:cBhvr additive="base">
                                        <p:cTn id="47" dur="500" fill="hold"/>
                                        <p:tgtEl>
                                          <p:spTgt spid="208926"/>
                                        </p:tgtEl>
                                        <p:attrNameLst>
                                          <p:attrName>ppt_x</p:attrName>
                                        </p:attrNameLst>
                                      </p:cBhvr>
                                      <p:tavLst>
                                        <p:tav tm="0">
                                          <p:val>
                                            <p:strVal val="0-#ppt_w/2"/>
                                          </p:val>
                                        </p:tav>
                                        <p:tav tm="100000">
                                          <p:val>
                                            <p:strVal val="#ppt_x"/>
                                          </p:val>
                                        </p:tav>
                                      </p:tavLst>
                                    </p:anim>
                                    <p:anim calcmode="lin" valueType="num">
                                      <p:cBhvr additive="base">
                                        <p:cTn id="48"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08927"/>
                                        </p:tgtEl>
                                        <p:attrNameLst>
                                          <p:attrName>style.visibility</p:attrName>
                                        </p:attrNameLst>
                                      </p:cBhvr>
                                      <p:to>
                                        <p:strVal val="visible"/>
                                      </p:to>
                                    </p:set>
                                    <p:anim calcmode="lin" valueType="num">
                                      <p:cBhvr additive="base">
                                        <p:cTn id="53" dur="500" fill="hold"/>
                                        <p:tgtEl>
                                          <p:spTgt spid="208927"/>
                                        </p:tgtEl>
                                        <p:attrNameLst>
                                          <p:attrName>ppt_x</p:attrName>
                                        </p:attrNameLst>
                                      </p:cBhvr>
                                      <p:tavLst>
                                        <p:tav tm="0">
                                          <p:val>
                                            <p:strVal val="0-#ppt_w/2"/>
                                          </p:val>
                                        </p:tav>
                                        <p:tav tm="100000">
                                          <p:val>
                                            <p:strVal val="#ppt_x"/>
                                          </p:val>
                                        </p:tav>
                                      </p:tavLst>
                                    </p:anim>
                                    <p:anim calcmode="lin" valueType="num">
                                      <p:cBhvr additive="base">
                                        <p:cTn id="54"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8928"/>
                                        </p:tgtEl>
                                        <p:attrNameLst>
                                          <p:attrName>style.visibility</p:attrName>
                                        </p:attrNameLst>
                                      </p:cBhvr>
                                      <p:to>
                                        <p:strVal val="visible"/>
                                      </p:to>
                                    </p:set>
                                    <p:anim calcmode="lin" valueType="num">
                                      <p:cBhvr additive="base">
                                        <p:cTn id="59" dur="500" fill="hold"/>
                                        <p:tgtEl>
                                          <p:spTgt spid="208928"/>
                                        </p:tgtEl>
                                        <p:attrNameLst>
                                          <p:attrName>ppt_x</p:attrName>
                                        </p:attrNameLst>
                                      </p:cBhvr>
                                      <p:tavLst>
                                        <p:tav tm="0">
                                          <p:val>
                                            <p:strVal val="0-#ppt_w/2"/>
                                          </p:val>
                                        </p:tav>
                                        <p:tav tm="100000">
                                          <p:val>
                                            <p:strVal val="#ppt_x"/>
                                          </p:val>
                                        </p:tav>
                                      </p:tavLst>
                                    </p:anim>
                                    <p:anim calcmode="lin" valueType="num">
                                      <p:cBhvr additive="base">
                                        <p:cTn id="60"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utoUpdateAnimBg="0"/>
      <p:bldP spid="208909" grpId="0" autoUpdateAnimBg="0"/>
      <p:bldP spid="208910" grpId="0" autoUpdateAnimBg="0"/>
      <p:bldP spid="208913" grpId="0" autoUpdateAnimBg="0"/>
      <p:bldP spid="208914" grpId="0" autoUpdateAnimBg="0"/>
      <p:bldP spid="208918" grpId="0" autoUpdateAnimBg="0"/>
      <p:bldP spid="208925" grpId="0" autoUpdateAnimBg="0"/>
      <p:bldP spid="208926" grpId="0" autoUpdateAnimBg="0"/>
      <p:bldP spid="208927" grpId="0" autoUpdateAnimBg="0"/>
      <p:bldP spid="208928"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xfrm>
            <a:off x="0" y="609600"/>
            <a:ext cx="9144000" cy="1143000"/>
          </a:xfrm>
          <a:effectLst/>
        </p:spPr>
        <p:txBody>
          <a:bodyPr/>
          <a:lstStyle/>
          <a:p>
            <a:pPr eaLnBrk="1" hangingPunct="1">
              <a:defRPr/>
            </a:pPr>
            <a:r>
              <a:rPr lang="en-US" dirty="0" smtClean="0">
                <a:solidFill>
                  <a:schemeClr val="bg1"/>
                </a:solidFill>
                <a:effectLst/>
                <a:latin typeface="Arial" charset="0"/>
                <a:ea typeface="Geneva" charset="0"/>
                <a:cs typeface="Arial" charset="0"/>
              </a:rPr>
              <a:t>"That </a:t>
            </a:r>
            <a:r>
              <a:rPr lang="en-US" dirty="0">
                <a:solidFill>
                  <a:schemeClr val="bg1"/>
                </a:solidFill>
                <a:effectLst/>
                <a:latin typeface="Arial" charset="0"/>
                <a:ea typeface="Geneva" charset="0"/>
                <a:cs typeface="Arial" charset="0"/>
              </a:rPr>
              <a:t>vile Haman</a:t>
            </a:r>
            <a:r>
              <a:rPr lang="en-US" dirty="0" smtClean="0">
                <a:solidFill>
                  <a:schemeClr val="bg1"/>
                </a:solidFill>
                <a:effectLst/>
                <a:latin typeface="Arial" charset="0"/>
                <a:ea typeface="Geneva" charset="0"/>
                <a:cs typeface="Arial" charset="0"/>
              </a:rPr>
              <a:t>…” (7:6)</a:t>
            </a:r>
            <a:endParaRPr lang="en-US" dirty="0">
              <a:effectLst/>
              <a:latin typeface="Arial" charset="0"/>
              <a:ea typeface="Geneva" charset="0"/>
              <a:cs typeface="Arial" charset="0"/>
            </a:endParaRPr>
          </a:p>
        </p:txBody>
      </p:sp>
      <p:pic>
        <p:nvPicPr>
          <p:cNvPr id="177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913" y="1989138"/>
            <a:ext cx="9242426"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902288"/>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0"/>
            <a:ext cx="9144000" cy="6858000"/>
          </a:xfrm>
          <a:prstGeom prst="rect">
            <a:avLst/>
          </a:prstGeom>
          <a:gradFill rotWithShape="0">
            <a:gsLst>
              <a:gs pos="0">
                <a:schemeClr val="bg2"/>
              </a:gs>
              <a:gs pos="50000">
                <a:schemeClr val="tx1"/>
              </a:gs>
              <a:gs pos="100000">
                <a:schemeClr val="bg2"/>
              </a:gs>
            </a:gsLst>
            <a:lin ang="540000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400" b="1">
              <a:solidFill>
                <a:srgbClr val="000000"/>
              </a:solidFill>
              <a:latin typeface="Arial Narrow" pitchFamily="-111" charset="0"/>
              <a:ea typeface="Times New Roman" pitchFamily="-111" charset="0"/>
              <a:cs typeface="Times New Roman" pitchFamily="-111" charset="0"/>
            </a:endParaRPr>
          </a:p>
        </p:txBody>
      </p:sp>
      <p:pic>
        <p:nvPicPr>
          <p:cNvPr id="2" name="Picture 1"/>
          <p:cNvPicPr>
            <a:picLocks noChangeAspect="1"/>
          </p:cNvPicPr>
          <p:nvPr/>
        </p:nvPicPr>
        <p:blipFill>
          <a:blip r:embed="rId3"/>
          <a:stretch>
            <a:fillRect/>
          </a:stretch>
        </p:blipFill>
        <p:spPr>
          <a:xfrm>
            <a:off x="0" y="901699"/>
            <a:ext cx="9144000" cy="6070515"/>
          </a:xfrm>
          <a:prstGeom prst="rect">
            <a:avLst/>
          </a:prstGeom>
        </p:spPr>
      </p:pic>
      <p:sp>
        <p:nvSpPr>
          <p:cNvPr id="5" name="Title 4"/>
          <p:cNvSpPr>
            <a:spLocks noGrp="1"/>
          </p:cNvSpPr>
          <p:nvPr>
            <p:ph type="title" idx="4294967295"/>
          </p:nvPr>
        </p:nvSpPr>
        <p:spPr>
          <a:xfrm>
            <a:off x="304800" y="-76200"/>
            <a:ext cx="7772400" cy="1143000"/>
          </a:xfrm>
        </p:spPr>
        <p:txBody>
          <a:bodyPr/>
          <a:lstStyle/>
          <a:p>
            <a:pPr>
              <a:defRPr/>
            </a:pPr>
            <a:r>
              <a:rPr lang="en-US">
                <a:solidFill>
                  <a:schemeClr val="bg1"/>
                </a:solidFill>
                <a:effectLst>
                  <a:outerShdw blurRad="38100" dist="38100" dir="2700000" algn="tl">
                    <a:srgbClr val="000000"/>
                  </a:outerShdw>
                </a:effectLst>
                <a:latin typeface="Arial" charset="0"/>
                <a:ea typeface="ＭＳ Ｐゴシック" charset="0"/>
                <a:cs typeface="Times New Roman" charset="0"/>
              </a:rPr>
              <a:t>Esther 7:8</a:t>
            </a:r>
            <a:endParaRPr lang="en-US">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414846378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0800"/>
            <a:ext cx="9124286" cy="3944046"/>
          </a:xfrm>
          <a:prstGeom prst="rect">
            <a:avLst/>
          </a:prstGeom>
        </p:spPr>
      </p:pic>
      <p:sp>
        <p:nvSpPr>
          <p:cNvPr id="101378" name="Rectangle 2"/>
          <p:cNvSpPr>
            <a:spLocks noGrp="1" noChangeArrowheads="1"/>
          </p:cNvSpPr>
          <p:nvPr>
            <p:ph type="title" idx="4294967295"/>
          </p:nvPr>
        </p:nvSpPr>
        <p:spPr>
          <a:xfrm>
            <a:off x="4396284" y="3496599"/>
            <a:ext cx="4747716" cy="2829457"/>
          </a:xfrm>
          <a:effectLst/>
        </p:spPr>
        <p:txBody>
          <a:bodyPr anchor="t"/>
          <a:lstStyle/>
          <a:p>
            <a:pPr eaLnBrk="1" hangingPunct="1">
              <a:defRPr/>
            </a:pPr>
            <a:r>
              <a:rPr lang="en-US" sz="3600" dirty="0">
                <a:solidFill>
                  <a:schemeClr val="bg1"/>
                </a:solidFill>
                <a:effectLst/>
                <a:latin typeface="Arial" charset="0"/>
                <a:ea typeface="Geneva" charset="0"/>
                <a:cs typeface="Arial" charset="0"/>
              </a:rPr>
              <a:t>"a </a:t>
            </a:r>
            <a:r>
              <a:rPr lang="en-US" sz="3600" dirty="0">
                <a:solidFill>
                  <a:srgbClr val="FFFF00"/>
                </a:solidFill>
                <a:effectLst/>
                <a:latin typeface="Arial" charset="0"/>
                <a:ea typeface="Geneva" charset="0"/>
                <a:cs typeface="Arial" charset="0"/>
              </a:rPr>
              <a:t>sharpened pole</a:t>
            </a:r>
            <a:r>
              <a:rPr lang="mr-IN" sz="3600" dirty="0">
                <a:solidFill>
                  <a:schemeClr val="bg1"/>
                </a:solidFill>
                <a:effectLst/>
                <a:latin typeface="Arial" charset="0"/>
                <a:ea typeface="Geneva" charset="0"/>
                <a:cs typeface="Arial" charset="0"/>
              </a:rPr>
              <a:t>…</a:t>
            </a:r>
            <a:r>
              <a:rPr lang="en-US" sz="3600" dirty="0">
                <a:solidFill>
                  <a:schemeClr val="bg1"/>
                </a:solidFill>
                <a:effectLst/>
                <a:latin typeface="Arial" charset="0"/>
                <a:ea typeface="Geneva" charset="0"/>
                <a:cs typeface="Arial" charset="0"/>
              </a:rPr>
              <a:t> seventy-five feet tall” </a:t>
            </a:r>
            <a:br>
              <a:rPr lang="en-US" sz="3600" dirty="0">
                <a:solidFill>
                  <a:schemeClr val="bg1"/>
                </a:solidFill>
                <a:effectLst/>
                <a:latin typeface="Arial" charset="0"/>
                <a:ea typeface="Geneva" charset="0"/>
                <a:cs typeface="Arial" charset="0"/>
              </a:rPr>
            </a:br>
            <a:r>
              <a:rPr lang="en-US" sz="3600" dirty="0">
                <a:solidFill>
                  <a:schemeClr val="bg1"/>
                </a:solidFill>
                <a:effectLst/>
                <a:latin typeface="Arial" charset="0"/>
                <a:ea typeface="Geneva" charset="0"/>
                <a:cs typeface="Arial" charset="0"/>
              </a:rPr>
              <a:t>(5:14 </a:t>
            </a:r>
            <a:r>
              <a:rPr lang="en-US" sz="3200" dirty="0">
                <a:solidFill>
                  <a:schemeClr val="bg1"/>
                </a:solidFill>
                <a:effectLst/>
                <a:latin typeface="Arial" charset="0"/>
                <a:ea typeface="Geneva" charset="0"/>
                <a:cs typeface="Arial" charset="0"/>
              </a:rPr>
              <a:t>NLT</a:t>
            </a:r>
            <a:r>
              <a:rPr lang="en-US" sz="3600" dirty="0">
                <a:solidFill>
                  <a:schemeClr val="bg1"/>
                </a:solidFill>
                <a:effectLst/>
                <a:latin typeface="Arial" charset="0"/>
                <a:ea typeface="Geneva" charset="0"/>
                <a:cs typeface="Arial" charset="0"/>
              </a:rPr>
              <a:t>)</a:t>
            </a:r>
            <a:endParaRPr lang="en-US" sz="3600" dirty="0">
              <a:effectLst/>
              <a:latin typeface="Arial" charset="0"/>
              <a:ea typeface="Geneva" charset="0"/>
              <a:cs typeface="Arial" charset="0"/>
            </a:endParaRPr>
          </a:p>
        </p:txBody>
      </p:sp>
      <p:sp>
        <p:nvSpPr>
          <p:cNvPr id="5" name="Rectangle 2"/>
          <p:cNvSpPr txBox="1">
            <a:spLocks noChangeArrowheads="1"/>
          </p:cNvSpPr>
          <p:nvPr/>
        </p:nvSpPr>
        <p:spPr bwMode="auto">
          <a:xfrm>
            <a:off x="147183" y="3496599"/>
            <a:ext cx="4124908" cy="28294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Arial"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a:lstStyle>
          <a:p>
            <a:pPr eaLnBrk="1" hangingPunct="1">
              <a:defRPr/>
            </a:pPr>
            <a:r>
              <a:rPr lang="en-US" sz="3600" dirty="0">
                <a:solidFill>
                  <a:schemeClr val="bg1"/>
                </a:solidFill>
                <a:effectLst/>
                <a:latin typeface="Arial" charset="0"/>
                <a:ea typeface="Geneva" charset="0"/>
                <a:cs typeface="Arial" charset="0"/>
              </a:rPr>
              <a:t>"a </a:t>
            </a:r>
            <a:r>
              <a:rPr lang="en-US" sz="3600" dirty="0">
                <a:solidFill>
                  <a:srgbClr val="FFFF00"/>
                </a:solidFill>
                <a:effectLst/>
                <a:latin typeface="Arial" charset="0"/>
                <a:ea typeface="Geneva" charset="0"/>
                <a:cs typeface="Arial" charset="0"/>
              </a:rPr>
              <a:t>gallows</a:t>
            </a:r>
            <a:r>
              <a:rPr lang="en-US" sz="3600" dirty="0">
                <a:solidFill>
                  <a:schemeClr val="bg1"/>
                </a:solidFill>
                <a:effectLst/>
                <a:latin typeface="Arial" charset="0"/>
                <a:ea typeface="Geneva" charset="0"/>
                <a:cs typeface="Arial" charset="0"/>
              </a:rPr>
              <a:t> built</a:t>
            </a:r>
            <a:r>
              <a:rPr lang="mr-IN" sz="3600" dirty="0">
                <a:solidFill>
                  <a:schemeClr val="bg1"/>
                </a:solidFill>
                <a:effectLst/>
                <a:latin typeface="Arial" charset="0"/>
                <a:ea typeface="Geneva" charset="0"/>
                <a:cs typeface="Arial" charset="0"/>
              </a:rPr>
              <a:t>…</a:t>
            </a:r>
            <a:r>
              <a:rPr lang="en-US" sz="3600" dirty="0">
                <a:solidFill>
                  <a:schemeClr val="bg1"/>
                </a:solidFill>
                <a:effectLst/>
                <a:latin typeface="Arial" charset="0"/>
                <a:ea typeface="Geneva" charset="0"/>
                <a:cs typeface="Arial" charset="0"/>
              </a:rPr>
              <a:t> seventy-five feet tall” </a:t>
            </a:r>
            <a:br>
              <a:rPr lang="en-US" sz="3600" dirty="0">
                <a:solidFill>
                  <a:schemeClr val="bg1"/>
                </a:solidFill>
                <a:effectLst/>
                <a:latin typeface="Arial" charset="0"/>
                <a:ea typeface="Geneva" charset="0"/>
                <a:cs typeface="Arial" charset="0"/>
              </a:rPr>
            </a:br>
            <a:r>
              <a:rPr lang="en-US" sz="3600" dirty="0">
                <a:solidFill>
                  <a:schemeClr val="bg1"/>
                </a:solidFill>
                <a:effectLst/>
                <a:latin typeface="Arial" charset="0"/>
                <a:ea typeface="Geneva" charset="0"/>
                <a:cs typeface="Arial" charset="0"/>
              </a:rPr>
              <a:t>(5:14 </a:t>
            </a:r>
            <a:r>
              <a:rPr lang="en-US" sz="3200" dirty="0">
                <a:solidFill>
                  <a:schemeClr val="bg1"/>
                </a:solidFill>
                <a:effectLst/>
                <a:latin typeface="Arial" charset="0"/>
                <a:ea typeface="Geneva" charset="0"/>
                <a:cs typeface="Arial" charset="0"/>
              </a:rPr>
              <a:t>NIV, NAU</a:t>
            </a:r>
            <a:r>
              <a:rPr lang="en-US" sz="3600" dirty="0">
                <a:solidFill>
                  <a:schemeClr val="bg1"/>
                </a:solidFill>
                <a:effectLst/>
                <a:latin typeface="Arial" charset="0"/>
                <a:ea typeface="Geneva" charset="0"/>
                <a:cs typeface="Arial" charset="0"/>
              </a:rPr>
              <a:t>)</a:t>
            </a:r>
            <a:endParaRPr lang="en-US" sz="3600" dirty="0">
              <a:effectLst/>
              <a:latin typeface="Arial" charset="0"/>
              <a:ea typeface="Geneva" charset="0"/>
              <a:cs typeface="Arial" charset="0"/>
            </a:endParaRPr>
          </a:p>
        </p:txBody>
      </p:sp>
    </p:spTree>
    <p:extLst>
      <p:ext uri="{BB962C8B-B14F-4D97-AF65-F5344CB8AC3E}">
        <p14:creationId xmlns:p14="http://schemas.microsoft.com/office/powerpoint/2010/main" val="3910593736"/>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Esther 8</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0623980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1676400" y="304800"/>
            <a:ext cx="3886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Grave</a:t>
            </a:r>
            <a:br>
              <a:rPr lang="en-US" sz="3200" b="1" dirty="0">
                <a:solidFill>
                  <a:srgbClr val="F1F7E9"/>
                </a:solidFill>
                <a:effectLst>
                  <a:glow rad="228600">
                    <a:srgbClr val="000000"/>
                  </a:glow>
                </a:effectLst>
                <a:latin typeface="Arial"/>
                <a:ea typeface="Times New Roman" pitchFamily="-111" charset="0"/>
                <a:cs typeface="Arial"/>
              </a:rPr>
            </a:br>
            <a:r>
              <a:rPr lang="en-US" sz="3200" b="1" dirty="0">
                <a:solidFill>
                  <a:srgbClr val="F1F7E9"/>
                </a:solidFill>
                <a:effectLst>
                  <a:glow rad="228600">
                    <a:srgbClr val="000000"/>
                  </a:glow>
                </a:effectLst>
                <a:latin typeface="Arial"/>
                <a:ea typeface="Times New Roman" pitchFamily="-111" charset="0"/>
                <a:cs typeface="Arial"/>
              </a:rPr>
              <a:t>Danger</a:t>
            </a: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Confusion 1–2</a:t>
            </a: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Conspiracy 3–4</a:t>
            </a: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Vashti</a:t>
            </a: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483</a:t>
            </a: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Mordecai</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s rise</a:t>
            </a: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Courage 5–7</a:t>
            </a:r>
          </a:p>
        </p:txBody>
      </p:sp>
      <p:sp>
        <p:nvSpPr>
          <p:cNvPr id="72723" name="Text Box 19"/>
          <p:cNvSpPr txBox="1">
            <a:spLocks noChangeArrowheads="1"/>
          </p:cNvSpPr>
          <p:nvPr/>
        </p:nvSpPr>
        <p:spPr bwMode="auto">
          <a:xfrm>
            <a:off x="5867400" y="304800"/>
            <a:ext cx="2514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1F7E9"/>
                </a:solidFill>
                <a:effectLst>
                  <a:glow rad="228600">
                    <a:srgbClr val="000000"/>
                  </a:glow>
                </a:effectLst>
                <a:latin typeface="Arial"/>
                <a:ea typeface="Times New Roman" pitchFamily="-111" charset="0"/>
                <a:cs typeface="Arial"/>
              </a:rPr>
              <a:t>Great         Deliverance</a:t>
            </a: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a:solidFill>
                  <a:srgbClr val="F1F7E9"/>
                </a:solidFill>
                <a:effectLst>
                  <a:glow rad="228600">
                    <a:srgbClr val="000000"/>
                  </a:glow>
                </a:effectLst>
                <a:latin typeface="Arial"/>
                <a:ea typeface="Times New Roman" pitchFamily="-111" charset="0"/>
                <a:cs typeface="Arial"/>
              </a:rPr>
              <a:t>Vindication 8</a:t>
            </a: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Haman</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s rise &amp; fall</a:t>
            </a: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Jews</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 protection</a:t>
            </a: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1600" b="1">
                <a:solidFill>
                  <a:srgbClr val="F1F7E9"/>
                </a:solidFill>
                <a:effectLst>
                  <a:glow rad="228600">
                    <a:srgbClr val="000000"/>
                  </a:glow>
                </a:effectLst>
                <a:latin typeface="Arial"/>
                <a:ea typeface="Times New Roman" pitchFamily="-111" charset="0"/>
                <a:cs typeface="Arial"/>
              </a:rPr>
              <a:t>Banquets</a:t>
            </a: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1600" b="1">
                <a:solidFill>
                  <a:srgbClr val="F1F7E9"/>
                </a:solidFill>
                <a:effectLst>
                  <a:glow rad="228600">
                    <a:srgbClr val="000000"/>
                  </a:glow>
                </a:effectLst>
                <a:latin typeface="Arial"/>
                <a:ea typeface="Times New Roman" pitchFamily="-111" charset="0"/>
                <a:cs typeface="Arial"/>
              </a:rPr>
              <a:t>Fasting</a:t>
            </a: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effectLst>
                  <a:glow rad="228600">
                    <a:srgbClr val="000000"/>
                  </a:glow>
                </a:effectLst>
                <a:latin typeface="Arial"/>
                <a:ea typeface="Times New Roman" pitchFamily="-111" charset="0"/>
                <a:cs typeface="Arial"/>
              </a:rPr>
              <a:t>Banquets</a:t>
            </a: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effectLst>
                  <a:glow rad="228600">
                    <a:srgbClr val="000000"/>
                  </a:glow>
                </a:effectLst>
                <a:latin typeface="Arial"/>
                <a:ea typeface="Times New Roman" pitchFamily="-111" charset="0"/>
                <a:cs typeface="Arial"/>
              </a:rPr>
              <a:t>Feasting</a:t>
            </a: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1F7E9"/>
                </a:solidFill>
                <a:effectLst>
                  <a:glow rad="228600">
                    <a:srgbClr val="000000"/>
                  </a:glow>
                </a:effectLst>
                <a:latin typeface="Arial"/>
                <a:ea typeface="Times New Roman" pitchFamily="-111" charset="0"/>
                <a:cs typeface="Arial"/>
              </a:rPr>
              <a:t>Esther</a:t>
            </a: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479</a:t>
            </a: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473</a:t>
            </a:r>
          </a:p>
        </p:txBody>
      </p:sp>
      <p:sp>
        <p:nvSpPr>
          <p:cNvPr id="39" name="Title 38"/>
          <p:cNvSpPr>
            <a:spLocks noGrp="1"/>
          </p:cNvSpPr>
          <p:nvPr>
            <p:ph type="title" idx="4294967295"/>
          </p:nvPr>
        </p:nvSpPr>
        <p:spPr>
          <a:xfrm>
            <a:off x="7010400" y="6400800"/>
            <a:ext cx="2133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V-Day</a:t>
            </a:r>
          </a:p>
        </p:txBody>
      </p:sp>
    </p:spTree>
    <p:extLst>
      <p:ext uri="{BB962C8B-B14F-4D97-AF65-F5344CB8AC3E}">
        <p14:creationId xmlns:p14="http://schemas.microsoft.com/office/powerpoint/2010/main" val="3906375613"/>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72723"/>
                                        </p:tgtEl>
                                        <p:attrNameLst>
                                          <p:attrName>style.visibility</p:attrName>
                                        </p:attrNameLst>
                                      </p:cBhvr>
                                      <p:to>
                                        <p:strVal val="visible"/>
                                      </p:to>
                                    </p:set>
                                    <p:animEffect transition="in" filter="dissolve">
                                      <p:cBhvr>
                                        <p:cTn id="7" dur="500"/>
                                        <p:tgtEl>
                                          <p:spTgt spid="72723"/>
                                        </p:tgtEl>
                                      </p:cBhvr>
                                    </p:animEffect>
                                  </p:childTnLst>
                                </p:cTn>
                              </p:par>
                            </p:childTnLst>
                          </p:cTn>
                        </p:par>
                        <p:par>
                          <p:cTn id="8" fill="hold" nodeType="afterGroup">
                            <p:stCondLst>
                              <p:cond delay="1500"/>
                            </p:stCondLst>
                            <p:childTnLst>
                              <p:par>
                                <p:cTn id="9" presetID="9" presetClass="entr" presetSubtype="0" fill="hold" nodeType="afterEffect">
                                  <p:stCondLst>
                                    <p:cond delay="3000"/>
                                  </p:stCondLst>
                                  <p:childTnLst>
                                    <p:set>
                                      <p:cBhvr>
                                        <p:cTn id="10" dur="1" fill="hold">
                                          <p:stCondLst>
                                            <p:cond delay="0"/>
                                          </p:stCondLst>
                                        </p:cTn>
                                        <p:tgtEl>
                                          <p:spTgt spid="72724"/>
                                        </p:tgtEl>
                                        <p:attrNameLst>
                                          <p:attrName>style.visibility</p:attrName>
                                        </p:attrNameLst>
                                      </p:cBhvr>
                                      <p:to>
                                        <p:strVal val="visible"/>
                                      </p:to>
                                    </p:set>
                                    <p:animEffect transition="in" filter="dissolve">
                                      <p:cBhvr>
                                        <p:cTn id="11" dur="500"/>
                                        <p:tgtEl>
                                          <p:spTgt spid="72724"/>
                                        </p:tgtEl>
                                      </p:cBhvr>
                                    </p:animEffect>
                                  </p:childTnLst>
                                </p:cTn>
                              </p:par>
                            </p:childTnLst>
                          </p:cTn>
                        </p:par>
                        <p:par>
                          <p:cTn id="12" fill="hold" nodeType="afterGroup">
                            <p:stCondLst>
                              <p:cond delay="5000"/>
                            </p:stCondLst>
                            <p:childTnLst>
                              <p:par>
                                <p:cTn id="13" presetID="9" presetClass="entr" presetSubtype="0" fill="hold" nodeType="afterEffect">
                                  <p:stCondLst>
                                    <p:cond delay="5000"/>
                                  </p:stCondLst>
                                  <p:childTnLst>
                                    <p:set>
                                      <p:cBhvr>
                                        <p:cTn id="14" dur="1" fill="hold">
                                          <p:stCondLst>
                                            <p:cond delay="0"/>
                                          </p:stCondLst>
                                        </p:cTn>
                                        <p:tgtEl>
                                          <p:spTgt spid="72733"/>
                                        </p:tgtEl>
                                        <p:attrNameLst>
                                          <p:attrName>style.visibility</p:attrName>
                                        </p:attrNameLst>
                                      </p:cBhvr>
                                      <p:to>
                                        <p:strVal val="visible"/>
                                      </p:to>
                                    </p:set>
                                    <p:animEffect transition="in" filter="dissolve">
                                      <p:cBhvr>
                                        <p:cTn id="15" dur="500"/>
                                        <p:tgtEl>
                                          <p:spTgt spid="72733"/>
                                        </p:tgtEl>
                                      </p:cBhvr>
                                    </p:animEffect>
                                  </p:childTnLst>
                                </p:cTn>
                              </p:par>
                            </p:childTnLst>
                          </p:cTn>
                        </p:par>
                        <p:par>
                          <p:cTn id="16" fill="hold" nodeType="afterGroup">
                            <p:stCondLst>
                              <p:cond delay="10500"/>
                            </p:stCondLst>
                            <p:childTnLst>
                              <p:par>
                                <p:cTn id="17" presetID="9" presetClass="entr" presetSubtype="0" fill="hold" nodeType="afterEffect">
                                  <p:stCondLst>
                                    <p:cond delay="3000"/>
                                  </p:stCondLst>
                                  <p:childTnLst>
                                    <p:set>
                                      <p:cBhvr>
                                        <p:cTn id="18" dur="1" fill="hold">
                                          <p:stCondLst>
                                            <p:cond delay="0"/>
                                          </p:stCondLst>
                                        </p:cTn>
                                        <p:tgtEl>
                                          <p:spTgt spid="72728"/>
                                        </p:tgtEl>
                                        <p:attrNameLst>
                                          <p:attrName>style.visibility</p:attrName>
                                        </p:attrNameLst>
                                      </p:cBhvr>
                                      <p:to>
                                        <p:strVal val="visible"/>
                                      </p:to>
                                    </p:set>
                                    <p:animEffect transition="in" filter="dissolve">
                                      <p:cBhvr>
                                        <p:cTn id="19" dur="500"/>
                                        <p:tgtEl>
                                          <p:spTgt spid="72728"/>
                                        </p:tgtEl>
                                      </p:cBhvr>
                                    </p:animEffect>
                                  </p:childTnLst>
                                </p:cTn>
                              </p:par>
                            </p:childTnLst>
                          </p:cTn>
                        </p:par>
                        <p:par>
                          <p:cTn id="20" fill="hold" nodeType="afterGroup">
                            <p:stCondLst>
                              <p:cond delay="14000"/>
                            </p:stCondLst>
                            <p:childTnLst>
                              <p:par>
                                <p:cTn id="21" presetID="9" presetClass="entr" presetSubtype="0" fill="hold" nodeType="afterEffect">
                                  <p:stCondLst>
                                    <p:cond delay="4000"/>
                                  </p:stCondLst>
                                  <p:childTnLst>
                                    <p:set>
                                      <p:cBhvr>
                                        <p:cTn id="22" dur="1" fill="hold">
                                          <p:stCondLst>
                                            <p:cond delay="0"/>
                                          </p:stCondLst>
                                        </p:cTn>
                                        <p:tgtEl>
                                          <p:spTgt spid="72742"/>
                                        </p:tgtEl>
                                        <p:attrNameLst>
                                          <p:attrName>style.visibility</p:attrName>
                                        </p:attrNameLst>
                                      </p:cBhvr>
                                      <p:to>
                                        <p:strVal val="visible"/>
                                      </p:to>
                                    </p:set>
                                    <p:animEffect transition="in" filter="dissolve">
                                      <p:cBhvr>
                                        <p:cTn id="23" dur="500"/>
                                        <p:tgtEl>
                                          <p:spTgt spid="72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Esther 9</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9347809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8" descr="esther-Jan_Victors_-_Esther_en_Haman_voor_Ahasve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1676400" y="304800"/>
            <a:ext cx="3886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Grave</a:t>
            </a:r>
            <a:br>
              <a:rPr lang="en-US" sz="3200" b="1" dirty="0">
                <a:solidFill>
                  <a:srgbClr val="F1F7E9"/>
                </a:solidFill>
                <a:effectLst>
                  <a:glow rad="228600">
                    <a:srgbClr val="000000"/>
                  </a:glow>
                </a:effectLst>
                <a:latin typeface="Arial"/>
                <a:ea typeface="Times New Roman" pitchFamily="-111" charset="0"/>
                <a:cs typeface="Arial"/>
              </a:rPr>
            </a:br>
            <a:r>
              <a:rPr lang="en-US" sz="3200" b="1" dirty="0">
                <a:solidFill>
                  <a:srgbClr val="F1F7E9"/>
                </a:solidFill>
                <a:effectLst>
                  <a:glow rad="228600">
                    <a:srgbClr val="000000"/>
                  </a:glow>
                </a:effectLst>
                <a:latin typeface="Arial"/>
                <a:ea typeface="Times New Roman" pitchFamily="-111" charset="0"/>
                <a:cs typeface="Arial"/>
              </a:rPr>
              <a:t>Danger</a:t>
            </a:r>
          </a:p>
        </p:txBody>
      </p:sp>
      <p:sp>
        <p:nvSpPr>
          <p:cNvPr id="72708" name="Line 4"/>
          <p:cNvSpPr>
            <a:spLocks noChangeShapeType="1"/>
          </p:cNvSpPr>
          <p:nvPr/>
        </p:nvSpPr>
        <p:spPr bwMode="auto">
          <a:xfrm flipH="1">
            <a:off x="533400" y="1473200"/>
            <a:ext cx="1066800" cy="31527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09" name="Line 5"/>
          <p:cNvSpPr>
            <a:spLocks noChangeShapeType="1"/>
          </p:cNvSpPr>
          <p:nvPr/>
        </p:nvSpPr>
        <p:spPr bwMode="auto">
          <a:xfrm flipH="1">
            <a:off x="7550150" y="1447800"/>
            <a:ext cx="1136650" cy="31940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0" name="Line 6"/>
          <p:cNvSpPr>
            <a:spLocks noChangeShapeType="1"/>
          </p:cNvSpPr>
          <p:nvPr/>
        </p:nvSpPr>
        <p:spPr bwMode="auto">
          <a:xfrm flipH="1">
            <a:off x="586740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1" name="Line 7"/>
          <p:cNvSpPr>
            <a:spLocks noChangeShapeType="1"/>
          </p:cNvSpPr>
          <p:nvPr/>
        </p:nvSpPr>
        <p:spPr bwMode="auto">
          <a:xfrm flipH="1">
            <a:off x="26479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2" name="Rectangle 8"/>
          <p:cNvSpPr>
            <a:spLocks noChangeArrowheads="1"/>
          </p:cNvSpPr>
          <p:nvPr/>
        </p:nvSpPr>
        <p:spPr bwMode="auto">
          <a:xfrm>
            <a:off x="1066800" y="5419725"/>
            <a:ext cx="64992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13" name="Line 9"/>
          <p:cNvSpPr>
            <a:spLocks noChangeShapeType="1"/>
          </p:cNvSpPr>
          <p:nvPr/>
        </p:nvSpPr>
        <p:spPr bwMode="auto">
          <a:xfrm flipH="1">
            <a:off x="1581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4" name="Line 10"/>
          <p:cNvSpPr>
            <a:spLocks noChangeShapeType="1"/>
          </p:cNvSpPr>
          <p:nvPr/>
        </p:nvSpPr>
        <p:spPr bwMode="auto">
          <a:xfrm flipH="1">
            <a:off x="4629150" y="1447800"/>
            <a:ext cx="1085850" cy="31432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5" name="Text Box 11"/>
          <p:cNvSpPr txBox="1">
            <a:spLocks noChangeArrowheads="1"/>
          </p:cNvSpPr>
          <p:nvPr/>
        </p:nvSpPr>
        <p:spPr bwMode="auto">
          <a:xfrm rot="17374856">
            <a:off x="-398463" y="275402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Confusion 1–2</a:t>
            </a:r>
          </a:p>
        </p:txBody>
      </p:sp>
      <p:sp>
        <p:nvSpPr>
          <p:cNvPr id="72716" name="Text Box 12"/>
          <p:cNvSpPr txBox="1">
            <a:spLocks noChangeArrowheads="1"/>
          </p:cNvSpPr>
          <p:nvPr/>
        </p:nvSpPr>
        <p:spPr bwMode="auto">
          <a:xfrm rot="17323453">
            <a:off x="668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Conspiracy 3–4</a:t>
            </a:r>
          </a:p>
        </p:txBody>
      </p:sp>
      <p:sp>
        <p:nvSpPr>
          <p:cNvPr id="72717" name="Line 13"/>
          <p:cNvSpPr>
            <a:spLocks noChangeShapeType="1"/>
          </p:cNvSpPr>
          <p:nvPr/>
        </p:nvSpPr>
        <p:spPr bwMode="auto">
          <a:xfrm>
            <a:off x="5695950" y="406400"/>
            <a:ext cx="0" cy="1041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18" name="Text Box 14"/>
          <p:cNvSpPr txBox="1">
            <a:spLocks noChangeArrowheads="1"/>
          </p:cNvSpPr>
          <p:nvPr/>
        </p:nvSpPr>
        <p:spPr bwMode="auto">
          <a:xfrm rot="16311273">
            <a:off x="183357" y="5103167"/>
            <a:ext cx="12192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Vashti</a:t>
            </a:r>
          </a:p>
        </p:txBody>
      </p:sp>
      <p:sp>
        <p:nvSpPr>
          <p:cNvPr id="72719" name="Line 15"/>
          <p:cNvSpPr>
            <a:spLocks noChangeShapeType="1"/>
          </p:cNvSpPr>
          <p:nvPr/>
        </p:nvSpPr>
        <p:spPr bwMode="auto">
          <a:xfrm flipH="1">
            <a:off x="4622800" y="4629150"/>
            <a:ext cx="0" cy="8191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20" name="Text Box 16"/>
          <p:cNvSpPr txBox="1">
            <a:spLocks noChangeArrowheads="1"/>
          </p:cNvSpPr>
          <p:nvPr/>
        </p:nvSpPr>
        <p:spPr bwMode="auto">
          <a:xfrm rot="16200000">
            <a:off x="-480218" y="517143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483</a:t>
            </a:r>
          </a:p>
        </p:txBody>
      </p:sp>
      <p:sp>
        <p:nvSpPr>
          <p:cNvPr id="72721" name="Text Box 17"/>
          <p:cNvSpPr txBox="1">
            <a:spLocks noChangeArrowheads="1"/>
          </p:cNvSpPr>
          <p:nvPr/>
        </p:nvSpPr>
        <p:spPr bwMode="auto">
          <a:xfrm>
            <a:off x="2819400" y="5410200"/>
            <a:ext cx="28194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Mordecai</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s rise</a:t>
            </a:r>
          </a:p>
        </p:txBody>
      </p:sp>
      <p:sp>
        <p:nvSpPr>
          <p:cNvPr id="72722" name="Text Box 18"/>
          <p:cNvSpPr txBox="1">
            <a:spLocks noChangeArrowheads="1"/>
          </p:cNvSpPr>
          <p:nvPr/>
        </p:nvSpPr>
        <p:spPr bwMode="auto">
          <a:xfrm rot="17323453">
            <a:off x="2192337" y="274926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Courage 5–7</a:t>
            </a:r>
          </a:p>
        </p:txBody>
      </p:sp>
      <p:sp>
        <p:nvSpPr>
          <p:cNvPr id="72723" name="Text Box 19"/>
          <p:cNvSpPr txBox="1">
            <a:spLocks noChangeArrowheads="1"/>
          </p:cNvSpPr>
          <p:nvPr/>
        </p:nvSpPr>
        <p:spPr bwMode="auto">
          <a:xfrm>
            <a:off x="5867400" y="304800"/>
            <a:ext cx="2514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1F7E9"/>
                </a:solidFill>
                <a:effectLst>
                  <a:glow rad="228600">
                    <a:srgbClr val="000000"/>
                  </a:glow>
                </a:effectLst>
                <a:latin typeface="Arial"/>
                <a:ea typeface="Times New Roman" pitchFamily="-111" charset="0"/>
                <a:cs typeface="Arial"/>
              </a:rPr>
              <a:t>Great         Deliverance</a:t>
            </a:r>
          </a:p>
        </p:txBody>
      </p:sp>
      <p:sp>
        <p:nvSpPr>
          <p:cNvPr id="72724" name="Text Box 20"/>
          <p:cNvSpPr txBox="1">
            <a:spLocks noChangeArrowheads="1"/>
          </p:cNvSpPr>
          <p:nvPr/>
        </p:nvSpPr>
        <p:spPr bwMode="auto">
          <a:xfrm rot="17323453">
            <a:off x="3824287" y="2747675"/>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a:solidFill>
                  <a:srgbClr val="F1F7E9"/>
                </a:solidFill>
                <a:effectLst>
                  <a:glow rad="228600">
                    <a:srgbClr val="000000"/>
                  </a:glow>
                </a:effectLst>
                <a:latin typeface="Arial"/>
                <a:ea typeface="Times New Roman" pitchFamily="-111" charset="0"/>
                <a:cs typeface="Arial"/>
              </a:rPr>
              <a:t>Vindication 8</a:t>
            </a:r>
          </a:p>
        </p:txBody>
      </p:sp>
      <p:sp>
        <p:nvSpPr>
          <p:cNvPr id="72725" name="Text Box 21"/>
          <p:cNvSpPr txBox="1">
            <a:spLocks noChangeArrowheads="1"/>
          </p:cNvSpPr>
          <p:nvPr/>
        </p:nvSpPr>
        <p:spPr bwMode="auto">
          <a:xfrm rot="17323453">
            <a:off x="5272087" y="2755613"/>
            <a:ext cx="3965575"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1" defTabSz="914400" fontAlgn="base">
              <a:spcBef>
                <a:spcPct val="50000"/>
              </a:spcBef>
              <a:spcAft>
                <a:spcPct val="0"/>
              </a:spcAft>
              <a:defRPr/>
            </a:pPr>
            <a:r>
              <a:rPr lang="en-US" sz="3200" b="1" dirty="0">
                <a:solidFill>
                  <a:srgbClr val="F1F7E9"/>
                </a:solidFill>
                <a:effectLst>
                  <a:glow rad="228600">
                    <a:srgbClr val="000000"/>
                  </a:glow>
                </a:effectLst>
                <a:latin typeface="Arial"/>
                <a:ea typeface="Times New Roman" pitchFamily="-111" charset="0"/>
                <a:cs typeface="Arial"/>
              </a:rPr>
              <a:t>Victory 9–10</a:t>
            </a:r>
          </a:p>
        </p:txBody>
      </p:sp>
      <p:sp>
        <p:nvSpPr>
          <p:cNvPr id="72726" name="Text Box 22"/>
          <p:cNvSpPr txBox="1">
            <a:spLocks noChangeArrowheads="1"/>
          </p:cNvSpPr>
          <p:nvPr/>
        </p:nvSpPr>
        <p:spPr bwMode="auto">
          <a:xfrm>
            <a:off x="1371600" y="4813300"/>
            <a:ext cx="2895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Haman</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s rise &amp; fall</a:t>
            </a:r>
          </a:p>
        </p:txBody>
      </p:sp>
      <p:sp>
        <p:nvSpPr>
          <p:cNvPr id="72727" name="Line 23"/>
          <p:cNvSpPr>
            <a:spLocks noChangeShapeType="1"/>
          </p:cNvSpPr>
          <p:nvPr/>
        </p:nvSpPr>
        <p:spPr bwMode="auto">
          <a:xfrm>
            <a:off x="533400" y="4638675"/>
            <a:ext cx="0" cy="13811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28" name="Text Box 24"/>
          <p:cNvSpPr txBox="1">
            <a:spLocks noChangeArrowheads="1"/>
          </p:cNvSpPr>
          <p:nvPr/>
        </p:nvSpPr>
        <p:spPr bwMode="auto">
          <a:xfrm>
            <a:off x="4800600" y="4800600"/>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b="1" dirty="0">
                <a:solidFill>
                  <a:srgbClr val="F1F7E9"/>
                </a:solidFill>
                <a:effectLst>
                  <a:glow rad="228600">
                    <a:srgbClr val="000000"/>
                  </a:glow>
                </a:effectLst>
                <a:latin typeface="Arial"/>
                <a:ea typeface="Times New Roman" pitchFamily="-111" charset="0"/>
                <a:cs typeface="Arial"/>
              </a:rPr>
              <a:t>Jews</a:t>
            </a:r>
            <a:r>
              <a:rPr lang="fr-FR" sz="2000" b="1" dirty="0">
                <a:solidFill>
                  <a:srgbClr val="F1F7E9"/>
                </a:solidFill>
                <a:effectLst>
                  <a:glow rad="228600">
                    <a:srgbClr val="000000"/>
                  </a:glow>
                </a:effectLst>
                <a:latin typeface="Arial"/>
                <a:ea typeface="Times New Roman" pitchFamily="-111" charset="0"/>
                <a:cs typeface="Arial"/>
              </a:rPr>
              <a:t>'</a:t>
            </a:r>
            <a:r>
              <a:rPr lang="en-US" sz="2000" b="1" dirty="0">
                <a:solidFill>
                  <a:srgbClr val="F1F7E9"/>
                </a:solidFill>
                <a:effectLst>
                  <a:glow rad="228600">
                    <a:srgbClr val="000000"/>
                  </a:glow>
                </a:effectLst>
                <a:latin typeface="Arial"/>
                <a:ea typeface="Times New Roman" pitchFamily="-111" charset="0"/>
                <a:cs typeface="Arial"/>
              </a:rPr>
              <a:t> protection</a:t>
            </a:r>
          </a:p>
        </p:txBody>
      </p:sp>
      <p:sp>
        <p:nvSpPr>
          <p:cNvPr id="72729" name="Rectangle 25"/>
          <p:cNvSpPr>
            <a:spLocks noChangeArrowheads="1"/>
          </p:cNvSpPr>
          <p:nvPr/>
        </p:nvSpPr>
        <p:spPr bwMode="auto">
          <a:xfrm>
            <a:off x="1600200" y="381000"/>
            <a:ext cx="7086600" cy="1090613"/>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30" name="Text Box 26"/>
          <p:cNvSpPr txBox="1">
            <a:spLocks noChangeArrowheads="1"/>
          </p:cNvSpPr>
          <p:nvPr/>
        </p:nvSpPr>
        <p:spPr bwMode="auto">
          <a:xfrm>
            <a:off x="2286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1600" b="1">
                <a:solidFill>
                  <a:srgbClr val="F1F7E9"/>
                </a:solidFill>
                <a:effectLst>
                  <a:glow rad="228600">
                    <a:srgbClr val="000000"/>
                  </a:glow>
                </a:effectLst>
                <a:latin typeface="Arial"/>
                <a:ea typeface="Times New Roman" pitchFamily="-111" charset="0"/>
                <a:cs typeface="Arial"/>
              </a:rPr>
              <a:t>Banquets</a:t>
            </a:r>
          </a:p>
        </p:txBody>
      </p:sp>
      <p:sp>
        <p:nvSpPr>
          <p:cNvPr id="72731" name="Text Box 27"/>
          <p:cNvSpPr txBox="1">
            <a:spLocks noChangeArrowheads="1"/>
          </p:cNvSpPr>
          <p:nvPr/>
        </p:nvSpPr>
        <p:spPr bwMode="auto">
          <a:xfrm>
            <a:off x="1219200" y="6019800"/>
            <a:ext cx="1752600"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1600" b="1">
                <a:solidFill>
                  <a:srgbClr val="F1F7E9"/>
                </a:solidFill>
                <a:effectLst>
                  <a:glow rad="228600">
                    <a:srgbClr val="000000"/>
                  </a:glow>
                </a:effectLst>
                <a:latin typeface="Arial"/>
                <a:ea typeface="Times New Roman" pitchFamily="-111" charset="0"/>
                <a:cs typeface="Arial"/>
              </a:rPr>
              <a:t>Fasting</a:t>
            </a:r>
          </a:p>
        </p:txBody>
      </p:sp>
      <p:sp>
        <p:nvSpPr>
          <p:cNvPr id="72732" name="Text Box 28"/>
          <p:cNvSpPr txBox="1">
            <a:spLocks noChangeArrowheads="1"/>
          </p:cNvSpPr>
          <p:nvPr/>
        </p:nvSpPr>
        <p:spPr bwMode="auto">
          <a:xfrm>
            <a:off x="2743200" y="5867400"/>
            <a:ext cx="18288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effectLst>
                  <a:glow rad="228600">
                    <a:srgbClr val="000000"/>
                  </a:glow>
                </a:effectLst>
                <a:latin typeface="Arial"/>
                <a:ea typeface="Times New Roman" pitchFamily="-111" charset="0"/>
                <a:cs typeface="Arial"/>
              </a:rPr>
              <a:t>Banquets</a:t>
            </a:r>
          </a:p>
        </p:txBody>
      </p:sp>
      <p:sp>
        <p:nvSpPr>
          <p:cNvPr id="72733" name="Text Box 29"/>
          <p:cNvSpPr txBox="1">
            <a:spLocks noChangeArrowheads="1"/>
          </p:cNvSpPr>
          <p:nvPr/>
        </p:nvSpPr>
        <p:spPr bwMode="auto">
          <a:xfrm>
            <a:off x="5257800" y="5867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a:solidFill>
                  <a:srgbClr val="F1F7E9"/>
                </a:solidFill>
                <a:effectLst>
                  <a:glow rad="228600">
                    <a:srgbClr val="000000"/>
                  </a:glow>
                </a:effectLst>
                <a:latin typeface="Arial"/>
                <a:ea typeface="Times New Roman" pitchFamily="-111" charset="0"/>
                <a:cs typeface="Arial"/>
              </a:rPr>
              <a:t>Feasting</a:t>
            </a:r>
          </a:p>
        </p:txBody>
      </p:sp>
      <p:sp>
        <p:nvSpPr>
          <p:cNvPr id="72734" name="Line 30"/>
          <p:cNvSpPr>
            <a:spLocks noChangeShapeType="1"/>
          </p:cNvSpPr>
          <p:nvPr/>
        </p:nvSpPr>
        <p:spPr bwMode="auto">
          <a:xfrm flipH="1">
            <a:off x="4648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5" name="Line 31"/>
          <p:cNvSpPr>
            <a:spLocks noChangeShapeType="1"/>
          </p:cNvSpPr>
          <p:nvPr/>
        </p:nvSpPr>
        <p:spPr bwMode="auto">
          <a:xfrm flipH="1">
            <a:off x="25908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6" name="Line 32"/>
          <p:cNvSpPr>
            <a:spLocks noChangeShapeType="1"/>
          </p:cNvSpPr>
          <p:nvPr/>
        </p:nvSpPr>
        <p:spPr bwMode="auto">
          <a:xfrm rot="5400000">
            <a:off x="938213" y="4243387"/>
            <a:ext cx="0" cy="8096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7" name="Line 33"/>
          <p:cNvSpPr>
            <a:spLocks noChangeShapeType="1"/>
          </p:cNvSpPr>
          <p:nvPr/>
        </p:nvSpPr>
        <p:spPr bwMode="auto">
          <a:xfrm flipH="1">
            <a:off x="1600200" y="5943600"/>
            <a:ext cx="0" cy="609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2" charset="0"/>
              <a:cs typeface="Arial"/>
            </a:endParaRPr>
          </a:p>
        </p:txBody>
      </p:sp>
      <p:sp>
        <p:nvSpPr>
          <p:cNvPr id="72738" name="Text Box 34"/>
          <p:cNvSpPr txBox="1">
            <a:spLocks noChangeArrowheads="1"/>
          </p:cNvSpPr>
          <p:nvPr/>
        </p:nvSpPr>
        <p:spPr bwMode="auto">
          <a:xfrm>
            <a:off x="-1143000" y="304800"/>
            <a:ext cx="3886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a:solidFill>
                  <a:srgbClr val="F1F7E9"/>
                </a:solidFill>
                <a:effectLst>
                  <a:glow rad="228600">
                    <a:srgbClr val="000000"/>
                  </a:glow>
                </a:effectLst>
                <a:latin typeface="Arial"/>
                <a:ea typeface="Times New Roman" pitchFamily="-111" charset="0"/>
                <a:cs typeface="Arial"/>
              </a:rPr>
              <a:t>Esther</a:t>
            </a:r>
          </a:p>
        </p:txBody>
      </p:sp>
      <p:sp>
        <p:nvSpPr>
          <p:cNvPr id="72739" name="Rectangle 35"/>
          <p:cNvSpPr>
            <a:spLocks noChangeArrowheads="1"/>
          </p:cNvSpPr>
          <p:nvPr/>
        </p:nvSpPr>
        <p:spPr bwMode="auto">
          <a:xfrm>
            <a:off x="533400" y="5953125"/>
            <a:ext cx="7032625" cy="5619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40" name="Rectangle 36"/>
          <p:cNvSpPr>
            <a:spLocks noChangeArrowheads="1"/>
          </p:cNvSpPr>
          <p:nvPr/>
        </p:nvSpPr>
        <p:spPr bwMode="auto">
          <a:xfrm>
            <a:off x="1069975" y="4648200"/>
            <a:ext cx="6496050" cy="77152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b="1">
              <a:solidFill>
                <a:srgbClr val="000000"/>
              </a:solidFill>
              <a:effectLst>
                <a:glow rad="228600">
                  <a:srgbClr val="000000"/>
                </a:glow>
              </a:effectLst>
              <a:latin typeface="Arial"/>
              <a:ea typeface="Times New Roman" pitchFamily="-111" charset="0"/>
              <a:cs typeface="Arial"/>
            </a:endParaRPr>
          </a:p>
        </p:txBody>
      </p:sp>
      <p:sp>
        <p:nvSpPr>
          <p:cNvPr id="72741" name="Text Box 37"/>
          <p:cNvSpPr txBox="1">
            <a:spLocks noChangeArrowheads="1"/>
          </p:cNvSpPr>
          <p:nvPr/>
        </p:nvSpPr>
        <p:spPr bwMode="auto">
          <a:xfrm>
            <a:off x="609600" y="5424488"/>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479</a:t>
            </a:r>
          </a:p>
        </p:txBody>
      </p:sp>
      <p:sp>
        <p:nvSpPr>
          <p:cNvPr id="72742" name="Text Box 38"/>
          <p:cNvSpPr txBox="1">
            <a:spLocks noChangeArrowheads="1"/>
          </p:cNvSpPr>
          <p:nvPr/>
        </p:nvSpPr>
        <p:spPr bwMode="auto">
          <a:xfrm>
            <a:off x="6400800" y="5410200"/>
            <a:ext cx="1676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a:solidFill>
                  <a:srgbClr val="F1F7E9"/>
                </a:solidFill>
                <a:effectLst>
                  <a:glow rad="228600">
                    <a:srgbClr val="000000"/>
                  </a:glow>
                </a:effectLst>
                <a:latin typeface="Arial"/>
                <a:ea typeface="Times New Roman" pitchFamily="-111" charset="0"/>
                <a:cs typeface="Arial"/>
              </a:rPr>
              <a:t>473</a:t>
            </a:r>
          </a:p>
        </p:txBody>
      </p:sp>
      <p:sp>
        <p:nvSpPr>
          <p:cNvPr id="39" name="Title 38"/>
          <p:cNvSpPr>
            <a:spLocks noGrp="1"/>
          </p:cNvSpPr>
          <p:nvPr>
            <p:ph type="title" idx="4294967295"/>
          </p:nvPr>
        </p:nvSpPr>
        <p:spPr>
          <a:xfrm>
            <a:off x="7010400" y="6400800"/>
            <a:ext cx="2133600" cy="457200"/>
          </a:xfrm>
        </p:spPr>
        <p:txBody>
          <a:bodyPr/>
          <a:lstStyle/>
          <a:p>
            <a:pPr algn="r">
              <a:defRPr/>
            </a:pPr>
            <a:r>
              <a:rPr lang="en-US" sz="2400">
                <a:effectLst>
                  <a:glow rad="228600">
                    <a:srgbClr val="000000"/>
                  </a:glow>
                  <a:outerShdw blurRad="38100" dist="38100" dir="2700000" algn="tl">
                    <a:srgbClr val="000000"/>
                  </a:outerShdw>
                </a:effectLst>
                <a:ea typeface="ＭＳ Ｐゴシック" charset="0"/>
              </a:rPr>
              <a:t>V-Day</a:t>
            </a:r>
          </a:p>
        </p:txBody>
      </p:sp>
    </p:spTree>
    <p:extLst>
      <p:ext uri="{BB962C8B-B14F-4D97-AF65-F5344CB8AC3E}">
        <p14:creationId xmlns:p14="http://schemas.microsoft.com/office/powerpoint/2010/main" val="20760552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4" descr="esthercrown1.14.E1.jpg"/>
          <p:cNvPicPr>
            <a:picLocks noChangeAspect="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3"/>
          <p:cNvSpPr txBox="1">
            <a:spLocks noChangeArrowheads="1"/>
          </p:cNvSpPr>
          <p:nvPr/>
        </p:nvSpPr>
        <p:spPr bwMode="auto">
          <a:xfrm>
            <a:off x="457200" y="1066800"/>
            <a:ext cx="8382000" cy="50165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1F7E9"/>
                </a:solidFill>
                <a:effectLst>
                  <a:glow rad="228600">
                    <a:srgbClr val="000000">
                      <a:alpha val="75000"/>
                    </a:srgbClr>
                  </a:glow>
                </a:effectLst>
                <a:latin typeface="Arial" charset="0"/>
                <a:ea typeface="Arial" charset="0"/>
                <a:cs typeface="Arial" charset="0"/>
              </a:rPr>
              <a:t>"Purim is a minor holiday of the Jewish calendar based upon the account in the book of Esther. The holiday is preceded by the Fast of Esther, commemorating the period of assembly and fasting before the deliverance. On Purim, according to Talmudic practice, the </a:t>
            </a:r>
            <a:r>
              <a:rPr lang="en-US" sz="3200" b="1" dirty="0" err="1">
                <a:solidFill>
                  <a:srgbClr val="F1F7E9"/>
                </a:solidFill>
                <a:effectLst>
                  <a:glow rad="228600">
                    <a:srgbClr val="000000">
                      <a:alpha val="75000"/>
                    </a:srgbClr>
                  </a:glow>
                </a:effectLst>
                <a:latin typeface="Arial" charset="0"/>
                <a:ea typeface="Arial" charset="0"/>
                <a:cs typeface="Arial" charset="0"/>
              </a:rPr>
              <a:t>Megillah</a:t>
            </a:r>
            <a:r>
              <a:rPr lang="en-US" sz="3200" b="1" dirty="0">
                <a:solidFill>
                  <a:srgbClr val="F1F7E9"/>
                </a:solidFill>
                <a:effectLst>
                  <a:glow rad="228600">
                    <a:srgbClr val="000000">
                      <a:alpha val="75000"/>
                    </a:srgbClr>
                  </a:glow>
                </a:effectLst>
                <a:latin typeface="Arial" charset="0"/>
                <a:ea typeface="Arial" charset="0"/>
                <a:cs typeface="Arial" charset="0"/>
              </a:rPr>
              <a:t> (Scroll of Esther) is read in the synagogue, charity is distributed, gifts of food are exchanged, and a festive meal is eaten."</a:t>
            </a:r>
          </a:p>
        </p:txBody>
      </p:sp>
      <p:sp>
        <p:nvSpPr>
          <p:cNvPr id="73732" name="Text Box 4"/>
          <p:cNvSpPr txBox="1">
            <a:spLocks noChangeArrowheads="1"/>
          </p:cNvSpPr>
          <p:nvPr/>
        </p:nvSpPr>
        <p:spPr bwMode="auto">
          <a:xfrm>
            <a:off x="251520" y="6351711"/>
            <a:ext cx="8615536"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r" defTabSz="914400" eaLnBrk="1" fontAlgn="base" hangingPunct="1">
              <a:spcBef>
                <a:spcPct val="50000"/>
              </a:spcBef>
              <a:spcAft>
                <a:spcPct val="0"/>
              </a:spcAft>
              <a:defRPr/>
            </a:pPr>
            <a:r>
              <a:rPr lang="en-US" dirty="0" smtClean="0">
                <a:solidFill>
                  <a:srgbClr val="F1F7E9"/>
                </a:solidFill>
                <a:effectLst>
                  <a:glow rad="228600">
                    <a:srgbClr val="000000">
                      <a:alpha val="75000"/>
                    </a:srgbClr>
                  </a:glow>
                </a:effectLst>
                <a:latin typeface="Arial" charset="0"/>
                <a:cs typeface="Arial" charset="0"/>
              </a:rPr>
              <a:t>"Purim," in </a:t>
            </a:r>
            <a:r>
              <a:rPr lang="en-US" i="1" dirty="0" smtClean="0">
                <a:solidFill>
                  <a:srgbClr val="F1F7E9"/>
                </a:solidFill>
                <a:effectLst>
                  <a:glow rad="228600">
                    <a:srgbClr val="000000">
                      <a:alpha val="75000"/>
                    </a:srgbClr>
                  </a:glow>
                </a:effectLst>
                <a:latin typeface="Arial" charset="0"/>
                <a:cs typeface="Arial" charset="0"/>
              </a:rPr>
              <a:t>Harper</a:t>
            </a:r>
            <a:r>
              <a:rPr lang="fr-FR" altLang="ja-JP" i="1" dirty="0" smtClean="0">
                <a:solidFill>
                  <a:srgbClr val="F1F7E9"/>
                </a:solidFill>
                <a:effectLst>
                  <a:glow rad="228600">
                    <a:srgbClr val="000000">
                      <a:alpha val="75000"/>
                    </a:srgbClr>
                  </a:glow>
                </a:effectLst>
                <a:latin typeface="Arial" charset="0"/>
                <a:cs typeface="Arial" charset="0"/>
              </a:rPr>
              <a:t>'</a:t>
            </a:r>
            <a:r>
              <a:rPr lang="en-US" i="1" dirty="0" smtClean="0">
                <a:solidFill>
                  <a:srgbClr val="F1F7E9"/>
                </a:solidFill>
                <a:effectLst>
                  <a:glow rad="228600">
                    <a:srgbClr val="000000">
                      <a:alpha val="75000"/>
                    </a:srgbClr>
                  </a:glow>
                </a:effectLst>
                <a:latin typeface="Arial" charset="0"/>
                <a:cs typeface="Arial" charset="0"/>
              </a:rPr>
              <a:t>s Bible Dictionary</a:t>
            </a:r>
            <a:endParaRPr lang="en-US" b="0" i="1" dirty="0" smtClean="0">
              <a:solidFill>
                <a:srgbClr val="F1F7E9"/>
              </a:solidFill>
              <a:effectLst>
                <a:glow rad="228600">
                  <a:srgbClr val="000000">
                    <a:alpha val="75000"/>
                  </a:srgbClr>
                </a:glow>
              </a:effectLst>
              <a:latin typeface="Arial" charset="0"/>
              <a:cs typeface="Arial" charset="0"/>
            </a:endParaRPr>
          </a:p>
        </p:txBody>
      </p:sp>
      <p:sp>
        <p:nvSpPr>
          <p:cNvPr id="5" name="Title 4"/>
          <p:cNvSpPr>
            <a:spLocks noGrp="1"/>
          </p:cNvSpPr>
          <p:nvPr>
            <p:ph type="title" idx="4294967295"/>
          </p:nvPr>
        </p:nvSpPr>
        <p:spPr>
          <a:xfrm>
            <a:off x="685800" y="76200"/>
            <a:ext cx="7772400" cy="990600"/>
          </a:xfrm>
        </p:spPr>
        <p:txBody>
          <a:bodyPr/>
          <a:lstStyle/>
          <a:p>
            <a:pPr algn="ctr">
              <a:defRPr/>
            </a:pPr>
            <a:r>
              <a:rPr lang="en-US">
                <a:solidFill>
                  <a:schemeClr val="bg1"/>
                </a:solidFill>
                <a:effectLst>
                  <a:glow rad="228600">
                    <a:srgbClr val="000000">
                      <a:alpha val="75000"/>
                    </a:srgbClr>
                  </a:glow>
                  <a:outerShdw blurRad="38100" dist="38100" dir="2700000" algn="tl">
                    <a:srgbClr val="000000"/>
                  </a:outerShdw>
                </a:effectLst>
                <a:latin typeface="Arial" charset="0"/>
                <a:ea typeface="ＭＳ Ｐゴシック" charset="0"/>
                <a:cs typeface="Arial" charset="0"/>
              </a:rPr>
              <a:t>Purim</a:t>
            </a:r>
          </a:p>
        </p:txBody>
      </p:sp>
    </p:spTree>
    <p:extLst>
      <p:ext uri="{BB962C8B-B14F-4D97-AF65-F5344CB8AC3E}">
        <p14:creationId xmlns:p14="http://schemas.microsoft.com/office/powerpoint/2010/main" val="20673513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ChangeArrowheads="1"/>
          </p:cNvSpPr>
          <p:nvPr/>
        </p:nvSpPr>
        <p:spPr bwMode="auto">
          <a:xfrm>
            <a:off x="0" y="0"/>
            <a:ext cx="9144000" cy="6858000"/>
          </a:xfrm>
          <a:prstGeom prst="rect">
            <a:avLst/>
          </a:prstGeom>
          <a:gradFill rotWithShape="0">
            <a:gsLst>
              <a:gs pos="0">
                <a:srgbClr val="3333CC"/>
              </a:gs>
              <a:gs pos="100000">
                <a:srgbClr val="CC0000"/>
              </a:gs>
            </a:gsLst>
            <a:lin ang="5400000" scaled="1"/>
          </a:gradFill>
          <a:ln w="9525">
            <a:solidFill>
              <a:schemeClr val="tx1"/>
            </a:solidFill>
            <a:miter lim="800000"/>
            <a:headEnd/>
            <a:tailEnd/>
          </a:ln>
        </p:spPr>
        <p:txBody>
          <a:bodyPr wrap="none" anchor="ctr"/>
          <a:lstStyle/>
          <a:p>
            <a:pPr defTabSz="914400" fontAlgn="base">
              <a:spcBef>
                <a:spcPct val="0"/>
              </a:spcBef>
              <a:spcAft>
                <a:spcPct val="0"/>
              </a:spcAft>
            </a:pPr>
            <a:endParaRPr lang="en-US" sz="2400" b="1">
              <a:solidFill>
                <a:srgbClr val="000000"/>
              </a:solidFill>
              <a:latin typeface="Arail" charset="0"/>
              <a:ea typeface="ＭＳ Ｐゴシック" charset="0"/>
              <a:cs typeface="Arail" charset="0"/>
            </a:endParaRPr>
          </a:p>
        </p:txBody>
      </p:sp>
      <p:pic>
        <p:nvPicPr>
          <p:cNvPr id="185346" name="Picture 3" descr="di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169863"/>
            <a:ext cx="4876800"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4"/>
          <p:cNvSpPr txBox="1">
            <a:spLocks noChangeArrowheads="1"/>
          </p:cNvSpPr>
          <p:nvPr/>
        </p:nvSpPr>
        <p:spPr bwMode="auto">
          <a:xfrm>
            <a:off x="-107950" y="4495800"/>
            <a:ext cx="9323388"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24161750" indent="-24161750"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marL="228600"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lvl="2" defTabSz="914400" eaLnBrk="1" fontAlgn="base" hangingPunct="1">
              <a:spcBef>
                <a:spcPct val="50000"/>
              </a:spcBef>
              <a:spcAft>
                <a:spcPct val="0"/>
              </a:spcAft>
              <a:defRPr/>
            </a:pPr>
            <a:r>
              <a:rPr lang="en-US" altLang="ja-JP" sz="3600" i="1" dirty="0" smtClean="0">
                <a:solidFill>
                  <a:srgbClr val="F1F7E9"/>
                </a:solidFill>
                <a:latin typeface="Arail" charset="0"/>
                <a:ea typeface="ＭＳ Ｐゴシック" charset="0"/>
                <a:cs typeface="Arail" charset="0"/>
              </a:rPr>
              <a:t>"</a:t>
            </a:r>
            <a:r>
              <a:rPr lang="en-US" sz="3600" i="1" dirty="0" smtClean="0">
                <a:solidFill>
                  <a:srgbClr val="F1F7E9"/>
                </a:solidFill>
                <a:latin typeface="Arail" charset="0"/>
                <a:ea typeface="ＭＳ Ｐゴシック" charset="0"/>
                <a:cs typeface="Arail" charset="0"/>
              </a:rPr>
              <a:t>The lot is cast into the lap, </a:t>
            </a:r>
            <a:br>
              <a:rPr lang="en-US" sz="3600" i="1" dirty="0" smtClean="0">
                <a:solidFill>
                  <a:srgbClr val="F1F7E9"/>
                </a:solidFill>
                <a:latin typeface="Arail" charset="0"/>
                <a:ea typeface="ＭＳ Ｐゴシック" charset="0"/>
                <a:cs typeface="Arail" charset="0"/>
              </a:rPr>
            </a:br>
            <a:r>
              <a:rPr lang="en-US" sz="3600" i="1" dirty="0" smtClean="0">
                <a:solidFill>
                  <a:srgbClr val="F1F7E9"/>
                </a:solidFill>
                <a:latin typeface="Arail" charset="0"/>
                <a:ea typeface="ＭＳ Ｐゴシック" charset="0"/>
                <a:cs typeface="Arail" charset="0"/>
              </a:rPr>
              <a:t>but its every decision is from the L</a:t>
            </a:r>
            <a:r>
              <a:rPr lang="en-US" sz="3200" i="1" dirty="0" smtClean="0">
                <a:solidFill>
                  <a:srgbClr val="F1F7E9"/>
                </a:solidFill>
                <a:latin typeface="Arail" charset="0"/>
                <a:ea typeface="ＭＳ Ｐゴシック" charset="0"/>
                <a:cs typeface="Arail" charset="0"/>
              </a:rPr>
              <a:t>ORD</a:t>
            </a:r>
            <a:r>
              <a:rPr lang="en-US" sz="3600" i="1" dirty="0" smtClean="0">
                <a:solidFill>
                  <a:srgbClr val="F1F7E9"/>
                </a:solidFill>
                <a:latin typeface="Arail" charset="0"/>
                <a:ea typeface="ＭＳ Ｐゴシック" charset="0"/>
                <a:cs typeface="Arail" charset="0"/>
              </a:rPr>
              <a:t>.</a:t>
            </a:r>
            <a:r>
              <a:rPr lang="en-US" altLang="ja-JP" sz="3600" i="1" dirty="0" smtClean="0">
                <a:solidFill>
                  <a:srgbClr val="F1F7E9"/>
                </a:solidFill>
                <a:latin typeface="Arail" charset="0"/>
                <a:ea typeface="ＭＳ Ｐゴシック" charset="0"/>
                <a:cs typeface="Arail" charset="0"/>
              </a:rPr>
              <a:t>"</a:t>
            </a:r>
            <a:endParaRPr lang="en-US" sz="3600" i="1" dirty="0" smtClean="0">
              <a:solidFill>
                <a:srgbClr val="F1F7E9"/>
              </a:solidFill>
              <a:latin typeface="Arail" charset="0"/>
              <a:ea typeface="ＭＳ Ｐゴシック" charset="0"/>
              <a:cs typeface="Arail" charset="0"/>
            </a:endParaRPr>
          </a:p>
        </p:txBody>
      </p:sp>
      <p:sp>
        <p:nvSpPr>
          <p:cNvPr id="6" name="Title 5"/>
          <p:cNvSpPr>
            <a:spLocks noGrp="1"/>
          </p:cNvSpPr>
          <p:nvPr>
            <p:ph type="title" idx="4294967295"/>
          </p:nvPr>
        </p:nvSpPr>
        <p:spPr>
          <a:xfrm>
            <a:off x="1066800" y="5715000"/>
            <a:ext cx="7772400" cy="1143000"/>
          </a:xfrm>
        </p:spPr>
        <p:txBody>
          <a:bodyPr/>
          <a:lstStyle/>
          <a:p>
            <a:pPr algn="r">
              <a:defRPr/>
            </a:pPr>
            <a:r>
              <a:rPr lang="en-US" sz="3200">
                <a:solidFill>
                  <a:schemeClr val="bg1"/>
                </a:solidFill>
                <a:effectLst>
                  <a:outerShdw blurRad="38100" dist="38100" dir="2700000" algn="tl">
                    <a:srgbClr val="000000"/>
                  </a:outerShdw>
                </a:effectLst>
                <a:latin typeface="Arail" charset="0"/>
                <a:ea typeface="Times New Roman" charset="0"/>
              </a:rPr>
              <a:t>Proverbs 16:33 (NIV)</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35765981"/>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pic>
        <p:nvPicPr>
          <p:cNvPr id="187394" name="Picture 1" descr="estherThe King and Queen08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08038" y="0"/>
            <a:ext cx="7421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914400" y="5715000"/>
            <a:ext cx="5867400" cy="1143000"/>
          </a:xfrm>
        </p:spPr>
        <p:txBody>
          <a:bodyPr/>
          <a:lstStyle/>
          <a:p>
            <a:pPr>
              <a:defRPr/>
            </a:pPr>
            <a:r>
              <a:rPr lang="en-US" sz="3600">
                <a:effectLst>
                  <a:outerShdw blurRad="38100" dist="38100" dir="2700000" algn="tl">
                    <a:srgbClr val="000000"/>
                  </a:outerShdw>
                </a:effectLst>
                <a:latin typeface="Arial" charset="0"/>
                <a:ea typeface="ＭＳ Ｐゴシック" charset="0"/>
                <a:cs typeface="Arial" charset="0"/>
              </a:rPr>
              <a:t>The story lives on in Jewish plays each year…</a:t>
            </a:r>
          </a:p>
        </p:txBody>
      </p:sp>
    </p:spTree>
    <p:extLst>
      <p:ext uri="{BB962C8B-B14F-4D97-AF65-F5344CB8AC3E}">
        <p14:creationId xmlns:p14="http://schemas.microsoft.com/office/powerpoint/2010/main" val="206306662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defTabSz="914400" fontAlgn="base">
              <a:spcBef>
                <a:spcPct val="0"/>
              </a:spcBef>
              <a:spcAft>
                <a:spcPct val="0"/>
              </a:spcAft>
            </a:pPr>
            <a:endParaRPr lang="en-US" sz="2400" b="1">
              <a:solidFill>
                <a:srgbClr val="000000"/>
              </a:solidFill>
              <a:latin typeface="Arial Narrow" charset="0"/>
              <a:ea typeface="ＭＳ Ｐゴシック" charset="0"/>
              <a:cs typeface="ＭＳ Ｐゴシック" charset="0"/>
            </a:endParaRPr>
          </a:p>
        </p:txBody>
      </p:sp>
      <p:sp>
        <p:nvSpPr>
          <p:cNvPr id="2" name="Title 1"/>
          <p:cNvSpPr>
            <a:spLocks noGrp="1"/>
          </p:cNvSpPr>
          <p:nvPr>
            <p:ph type="title"/>
          </p:nvPr>
        </p:nvSpPr>
        <p:spPr>
          <a:xfrm>
            <a:off x="228600" y="76200"/>
            <a:ext cx="2438400" cy="3886200"/>
          </a:xfrm>
        </p:spPr>
        <p:txBody>
          <a:bodyPr/>
          <a:lstStyle/>
          <a:p>
            <a:pPr>
              <a:defRPr/>
            </a:pPr>
            <a:r>
              <a:rPr lang="en-US" sz="3600">
                <a:effectLst>
                  <a:outerShdw blurRad="38100" dist="38100" dir="2700000" algn="tl">
                    <a:srgbClr val="000000"/>
                  </a:outerShdw>
                </a:effectLst>
                <a:latin typeface="Arial" charset="0"/>
                <a:ea typeface="ＭＳ Ｐゴシック" charset="0"/>
                <a:cs typeface="Arial" charset="0"/>
              </a:rPr>
              <a:t>Does God Care About Those Left Behind?</a:t>
            </a:r>
          </a:p>
        </p:txBody>
      </p:sp>
      <p:sp>
        <p:nvSpPr>
          <p:cNvPr id="5" name="Title 1"/>
          <p:cNvSpPr txBox="1">
            <a:spLocks/>
          </p:cNvSpPr>
          <p:nvPr/>
        </p:nvSpPr>
        <p:spPr bwMode="auto">
          <a:xfrm>
            <a:off x="609600" y="4267200"/>
            <a:ext cx="8229600" cy="2362200"/>
          </a:xfrm>
          <a:prstGeom prst="rect">
            <a:avLst/>
          </a:prstGeom>
          <a:noFill/>
          <a:ln w="9525">
            <a:noFill/>
            <a:miter lim="800000"/>
            <a:headEnd/>
            <a:tailEnd/>
          </a:ln>
        </p:spPr>
        <p:txBody>
          <a:bodyPr anchor="ct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defTabSz="914400" fontAlgn="base">
              <a:spcBef>
                <a:spcPct val="0"/>
              </a:spcBef>
              <a:spcAft>
                <a:spcPct val="0"/>
              </a:spcAft>
              <a:defRPr/>
            </a:pPr>
            <a:r>
              <a:rPr kumimoji="1" lang="en-US" sz="4000" i="1" smtClean="0">
                <a:solidFill>
                  <a:srgbClr val="FFFFFF"/>
                </a:solidFill>
                <a:effectLst>
                  <a:outerShdw blurRad="38100" dist="38100" dir="2700000" algn="tl">
                    <a:srgbClr val="000000"/>
                  </a:outerShdw>
                </a:effectLst>
                <a:latin typeface="Arial" charset="0"/>
                <a:cs typeface="Arial" charset="0"/>
              </a:rPr>
              <a:t>Most of the Jews never returned to the land of Israel even in the Post-Exilic Period</a:t>
            </a:r>
          </a:p>
        </p:txBody>
      </p:sp>
      <p:pic>
        <p:nvPicPr>
          <p:cNvPr id="79876" name="Picture 5" descr="Does_God_Ca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0"/>
            <a:ext cx="63500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5793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6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3"/>
          <p:cNvSpPr>
            <a:spLocks noGrp="1" noChangeArrowheads="1"/>
          </p:cNvSpPr>
          <p:nvPr>
            <p:ph type="title"/>
          </p:nvPr>
        </p:nvSpPr>
        <p:spPr>
          <a:xfrm>
            <a:off x="533400" y="76200"/>
            <a:ext cx="8229600" cy="788988"/>
          </a:xfrm>
        </p:spPr>
        <p:txBody>
          <a:bodyPr/>
          <a:lstStyle/>
          <a:p>
            <a:pPr algn="ctr">
              <a:defRPr/>
            </a:pPr>
            <a:r>
              <a:rPr lang="en-US" sz="4800">
                <a:effectLst>
                  <a:outerShdw blurRad="38100" dist="38100" dir="2700000" algn="tl">
                    <a:srgbClr val="000000"/>
                  </a:outerShdw>
                </a:effectLst>
                <a:latin typeface="Arail" charset="0"/>
                <a:ea typeface="ＭＳ Ｐゴシック" charset="0"/>
                <a:cs typeface="Arail" charset="0"/>
              </a:rPr>
              <a:t>Purim: Lots of Victory</a:t>
            </a:r>
          </a:p>
        </p:txBody>
      </p:sp>
    </p:spTree>
    <p:extLst>
      <p:ext uri="{BB962C8B-B14F-4D97-AF65-F5344CB8AC3E}">
        <p14:creationId xmlns:p14="http://schemas.microsoft.com/office/powerpoint/2010/main" val="340252535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en-US" sz="8800" dirty="0" smtClean="0">
                <a:solidFill>
                  <a:schemeClr val="bg1"/>
                </a:solidFill>
                <a:latin typeface="Arial" charset="0"/>
                <a:ea typeface="Osaka" charset="0"/>
                <a:cs typeface="Arial" charset="0"/>
              </a:rPr>
              <a:t>Esther 10</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6055099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243" name="Rectangle 3"/>
          <p:cNvSpPr>
            <a:spLocks noGrp="1" noChangeArrowheads="1"/>
          </p:cNvSpPr>
          <p:nvPr>
            <p:ph type="ctrTitle"/>
          </p:nvPr>
        </p:nvSpPr>
        <p:spPr>
          <a:xfrm>
            <a:off x="0" y="168419"/>
            <a:ext cx="9144000" cy="3058016"/>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We are secure in our relationship with God—but that doesn’t mean there are no attacks! </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3532176949"/>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90500"/>
            <a:ext cx="9144000" cy="6464808"/>
          </a:xfrm>
          <a:prstGeom prst="rect">
            <a:avLst/>
          </a:prstGeom>
        </p:spPr>
      </p:pic>
      <p:sp>
        <p:nvSpPr>
          <p:cNvPr id="10243" name="Rectangle 3"/>
          <p:cNvSpPr>
            <a:spLocks noGrp="1" noChangeArrowheads="1"/>
          </p:cNvSpPr>
          <p:nvPr>
            <p:ph type="ctrTitle"/>
          </p:nvPr>
        </p:nvSpPr>
        <p:spPr>
          <a:xfrm>
            <a:off x="3313810" y="168419"/>
            <a:ext cx="5830190" cy="4313552"/>
          </a:xfrm>
        </p:spPr>
        <p:txBody>
          <a:bodyPr anchor="t"/>
          <a:lstStyle/>
          <a:p>
            <a:pPr>
              <a:defRPr/>
            </a:pPr>
            <a:r>
              <a:rPr lang="en-US" altLang="ja-JP" dirty="0">
                <a:effectLst>
                  <a:glow rad="228600">
                    <a:srgbClr val="000000">
                      <a:alpha val="75000"/>
                    </a:srgbClr>
                  </a:glow>
                </a:effectLst>
                <a:latin typeface="Arial Black" charset="0"/>
                <a:ea typeface="ＭＳ Ｐゴシック" charset="0"/>
                <a:cs typeface="Arial" charset="0"/>
              </a:rPr>
              <a:t>We also have a future victory because God’s plan will not be thwarted.</a:t>
            </a:r>
            <a:endParaRPr lang="en-US" i="0" dirty="0">
              <a:effectLst>
                <a:glow rad="228600">
                  <a:srgbClr val="000000">
                    <a:alpha val="75000"/>
                  </a:srgbClr>
                </a:glow>
              </a:effectLst>
              <a:latin typeface="Arial Black" charset="0"/>
              <a:ea typeface="ＭＳ Ｐゴシック" charset="0"/>
              <a:cs typeface="Arial" charset="0"/>
            </a:endParaRPr>
          </a:p>
        </p:txBody>
      </p:sp>
    </p:spTree>
    <p:extLst>
      <p:ext uri="{BB962C8B-B14F-4D97-AF65-F5344CB8AC3E}">
        <p14:creationId xmlns:p14="http://schemas.microsoft.com/office/powerpoint/2010/main" val="507282586"/>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pPr>
              <a:defRPr/>
            </a:pPr>
            <a:r>
              <a:rPr lang="en-US" i="0">
                <a:effectLst>
                  <a:glow rad="228600">
                    <a:srgbClr val="000000">
                      <a:alpha val="75000"/>
                    </a:srgbClr>
                  </a:glow>
                  <a:outerShdw blurRad="38100" dist="38100" dir="2700000" algn="tl">
                    <a:srgbClr val="000000"/>
                  </a:outerShdw>
                </a:effectLst>
                <a:latin typeface="Arial Black" charset="0"/>
                <a:ea typeface="ＭＳ Ｐゴシック" charset="0"/>
                <a:cs typeface="Arial" charset="0"/>
              </a:rPr>
              <a:t>Key Verse</a:t>
            </a: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algn="ctr" defTabSz="914400" eaLnBrk="0" fontAlgn="base" hangingPunct="0">
              <a:spcBef>
                <a:spcPct val="50000"/>
              </a:spcBef>
              <a:spcAft>
                <a:spcPct val="0"/>
              </a:spcAft>
              <a:defRPr/>
            </a:pPr>
            <a:r>
              <a:rPr lang="en-US" sz="2400" b="1" dirty="0">
                <a:solidFill>
                  <a:srgbClr val="FFFFFF"/>
                </a:solidFill>
                <a:effectLst>
                  <a:glow rad="228600">
                    <a:srgbClr val="000000">
                      <a:alpha val="75000"/>
                    </a:srgbClr>
                  </a:glow>
                </a:effectLst>
                <a:latin typeface="Arial"/>
                <a:ea typeface="Times New Roman" pitchFamily="-111" charset="0"/>
                <a:cs typeface="Arial"/>
              </a:rPr>
              <a:t>308</a:t>
            </a: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indent="-342900" algn="ctr" defTabSz="914400" eaLnBrk="0" fontAlgn="base" hangingPunct="0">
              <a:spcBef>
                <a:spcPct val="20000"/>
              </a:spcBef>
              <a:spcAft>
                <a:spcPct val="0"/>
              </a:spcAft>
              <a:buClr>
                <a:srgbClr val="808000"/>
              </a:buClr>
              <a:defRPr/>
            </a:pP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(Mordecai to Esther) </a:t>
            </a:r>
            <a:b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b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"For if you remain silent at this time, relief &amp; deliverance for the Jews will arise from another place, but you &amp; your father</a:t>
            </a:r>
            <a:r>
              <a:rPr kumimoji="1" lang="fr-FR" altLang="zh-CN" sz="3200" b="1" dirty="0">
                <a:solidFill>
                  <a:srgbClr val="FFFFFF"/>
                </a:solidFill>
                <a:effectLst>
                  <a:glow rad="228600">
                    <a:srgbClr val="000000">
                      <a:alpha val="75000"/>
                    </a:srgbClr>
                  </a:glow>
                </a:effectLst>
                <a:latin typeface="Arial" charset="0"/>
                <a:ea typeface="ＭＳ Ｐゴシック" charset="0"/>
                <a:cs typeface="Arial" charset="0"/>
              </a:rPr>
              <a:t>'</a:t>
            </a: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s family will perish.  And who knows but that you have come to royal position for such a time as this?" </a:t>
            </a:r>
            <a:b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br>
            <a:r>
              <a:rPr kumimoji="1" lang="en-US" altLang="zh-CN" sz="3200" b="1" dirty="0">
                <a:solidFill>
                  <a:srgbClr val="FFFFFF"/>
                </a:solidFill>
                <a:effectLst>
                  <a:glow rad="228600">
                    <a:srgbClr val="000000">
                      <a:alpha val="75000"/>
                    </a:srgbClr>
                  </a:glow>
                </a:effectLst>
                <a:latin typeface="Arial" charset="0"/>
                <a:ea typeface="ＭＳ Ｐゴシック" charset="0"/>
                <a:cs typeface="Arial" charset="0"/>
              </a:rPr>
              <a:t>(Esther 4:14).</a:t>
            </a:r>
            <a:endParaRPr kumimoji="1" lang="en-US" sz="3200" dirty="0">
              <a:solidFill>
                <a:srgbClr val="FFFFFF"/>
              </a:solidFill>
              <a:effectLst>
                <a:glow rad="228600">
                  <a:srgbClr val="000000">
                    <a:alpha val="75000"/>
                  </a:srgbClr>
                </a:glow>
              </a:effectLst>
              <a:latin typeface="Arial" charset="0"/>
              <a:ea typeface="ＭＳ Ｐゴシック" charset="0"/>
              <a:cs typeface="Arial" charset="0"/>
            </a:endParaRPr>
          </a:p>
        </p:txBody>
      </p:sp>
    </p:spTree>
    <p:extLst>
      <p:ext uri="{BB962C8B-B14F-4D97-AF65-F5344CB8AC3E}">
        <p14:creationId xmlns:p14="http://schemas.microsoft.com/office/powerpoint/2010/main" val="2513789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0" y="168419"/>
            <a:ext cx="9144000" cy="1860877"/>
          </a:xfrm>
        </p:spPr>
        <p:txBody>
          <a:bodyPr anchor="t"/>
          <a:lstStyle/>
          <a:p>
            <a:pPr>
              <a:defRPr/>
            </a:pPr>
            <a:r>
              <a:rPr lang="en-US" altLang="ja-JP" b="1" dirty="0">
                <a:effectLst>
                  <a:glow rad="228600">
                    <a:srgbClr val="000000">
                      <a:alpha val="75000"/>
                    </a:srgbClr>
                  </a:glow>
                </a:effectLst>
                <a:latin typeface="Arial"/>
                <a:ea typeface="ＭＳ Ｐゴシック" charset="0"/>
                <a:cs typeface="Arial"/>
              </a:rPr>
              <a:t>You can't thwart God’s sovereign plan. But you can be part of it. </a:t>
            </a:r>
            <a:endParaRPr lang="en-US" b="1" i="0" dirty="0">
              <a:effectLst>
                <a:glow rad="228600">
                  <a:srgbClr val="000000">
                    <a:alpha val="75000"/>
                  </a:srgbClr>
                </a:glow>
              </a:effectLst>
              <a:latin typeface="Arial"/>
              <a:ea typeface="ＭＳ Ｐゴシック" charset="0"/>
              <a:cs typeface="Arial"/>
            </a:endParaRPr>
          </a:p>
        </p:txBody>
      </p:sp>
      <p:pic>
        <p:nvPicPr>
          <p:cNvPr id="3" name="Picture 2"/>
          <p:cNvPicPr>
            <a:picLocks noChangeAspect="1"/>
          </p:cNvPicPr>
          <p:nvPr/>
        </p:nvPicPr>
        <p:blipFill>
          <a:blip r:embed="rId3"/>
          <a:stretch>
            <a:fillRect/>
          </a:stretch>
        </p:blipFill>
        <p:spPr>
          <a:xfrm>
            <a:off x="0" y="1796282"/>
            <a:ext cx="9167182" cy="4583591"/>
          </a:xfrm>
          <a:prstGeom prst="rect">
            <a:avLst/>
          </a:prstGeom>
        </p:spPr>
      </p:pic>
    </p:spTree>
    <p:extLst>
      <p:ext uri="{BB962C8B-B14F-4D97-AF65-F5344CB8AC3E}">
        <p14:creationId xmlns:p14="http://schemas.microsoft.com/office/powerpoint/2010/main" val="211387790"/>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en-US" sz="4800" dirty="0">
                <a:latin typeface="Arial" charset="0"/>
                <a:ea typeface="ＭＳ Ｐゴシック" charset="0"/>
              </a:rPr>
              <a:t>The </a:t>
            </a:r>
            <a:r>
              <a:rPr lang="en-US" sz="4800" dirty="0" smtClean="0">
                <a:latin typeface="Arial" charset="0"/>
                <a:ea typeface="ＭＳ Ｐゴシック" charset="0"/>
              </a:rPr>
              <a:t>Bible</a:t>
            </a:r>
            <a:r>
              <a:rPr lang="uk-UA" sz="4800" dirty="0" smtClean="0">
                <a:latin typeface="Arial" charset="0"/>
                <a:ea typeface="ＭＳ Ｐゴシック" charset="0"/>
              </a:rPr>
              <a:t>'</a:t>
            </a:r>
            <a:r>
              <a:rPr lang="en-US" sz="4800" dirty="0" smtClean="0">
                <a:latin typeface="Arial" charset="0"/>
                <a:ea typeface="ＭＳ Ｐゴシック" charset="0"/>
              </a:rPr>
              <a:t>s </a:t>
            </a:r>
            <a:r>
              <a:rPr lang="en-US" sz="4800" dirty="0">
                <a:latin typeface="Arial" charset="0"/>
                <a:ea typeface="ＭＳ Ｐゴシック" charset="0"/>
              </a:rPr>
              <a:t>Chiasm</a:t>
            </a:r>
            <a:endParaRPr lang="en-US" sz="3600" dirty="0">
              <a:latin typeface="Arial" charset="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i="1">
                <a:solidFill>
                  <a:srgbClr val="FFFFFF"/>
                </a:solidFill>
                <a:latin typeface="Arial" charset="0"/>
                <a:cs typeface="Arial" charset="0"/>
              </a:rPr>
              <a:t>Repeated Patterns in Reverse Order</a:t>
            </a:r>
            <a:endParaRPr lang="en-US" sz="1600" i="1">
              <a:solidFill>
                <a:srgbClr val="FFFFFF"/>
              </a:solidFill>
              <a:latin typeface="Arial"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smtClean="0">
                <a:solidFill>
                  <a:srgbClr val="FFFFFF"/>
                </a:solidFill>
                <a:effectLst>
                  <a:outerShdw blurRad="38100" dist="38100" dir="2700000" algn="tl">
                    <a:srgbClr val="000000">
                      <a:alpha val="43137"/>
                    </a:srgbClr>
                  </a:outerShdw>
                </a:effectLst>
                <a:ea typeface="ＭＳ Ｐゴシック" charset="0"/>
              </a:rPr>
              <a:t>Creation</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smtClean="0">
                <a:solidFill>
                  <a:srgbClr val="FFFFFF"/>
                </a:solidFill>
                <a:effectLst>
                  <a:outerShdw blurRad="38100" dist="38100" dir="2700000" algn="tl">
                    <a:srgbClr val="000000">
                      <a:alpha val="43137"/>
                    </a:srgbClr>
                  </a:outerShdw>
                </a:effectLst>
                <a:ea typeface="ＭＳ Ｐゴシック" charset="0"/>
              </a:rPr>
              <a:t>New Creation</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smtClean="0">
                <a:solidFill>
                  <a:srgbClr val="FFFFFF"/>
                </a:solidFill>
                <a:effectLst>
                  <a:outerShdw blurRad="38100" dist="38100" dir="2700000" algn="tl">
                    <a:srgbClr val="000000">
                      <a:alpha val="43137"/>
                    </a:srgbClr>
                  </a:outerShdw>
                </a:effectLst>
                <a:ea typeface="ＭＳ Ｐゴシック" charset="0"/>
              </a:rPr>
              <a:t>Man</a:t>
            </a:r>
            <a:r>
              <a:rPr lang="uk-UA" sz="3200" b="1" dirty="0" smtClean="0">
                <a:solidFill>
                  <a:srgbClr val="FFFFFF"/>
                </a:solidFill>
                <a:effectLst>
                  <a:outerShdw blurRad="38100" dist="38100" dir="2700000" algn="tl">
                    <a:srgbClr val="000000">
                      <a:alpha val="43137"/>
                    </a:srgbClr>
                  </a:outerShdw>
                </a:effectLst>
                <a:ea typeface="ＭＳ Ｐゴシック" charset="0"/>
              </a:rPr>
              <a:t>'</a:t>
            </a:r>
            <a:r>
              <a:rPr lang="en-US" sz="3200" b="1" dirty="0" smtClean="0">
                <a:solidFill>
                  <a:srgbClr val="FFFFFF"/>
                </a:solidFill>
                <a:effectLst>
                  <a:outerShdw blurRad="38100" dist="38100" dir="2700000" algn="tl">
                    <a:srgbClr val="000000">
                      <a:alpha val="43137"/>
                    </a:srgbClr>
                  </a:outerShdw>
                </a:effectLst>
                <a:ea typeface="ＭＳ Ｐゴシック" charset="0"/>
              </a:rPr>
              <a:t>s Rule Lost at </a:t>
            </a:r>
            <a:br>
              <a:rPr lang="en-US" sz="3200" b="1" dirty="0" smtClean="0">
                <a:solidFill>
                  <a:srgbClr val="FFFFFF"/>
                </a:solidFill>
                <a:effectLst>
                  <a:outerShdw blurRad="38100" dist="38100" dir="2700000" algn="tl">
                    <a:srgbClr val="000000">
                      <a:alpha val="43137"/>
                    </a:srgbClr>
                  </a:outerShdw>
                </a:effectLst>
                <a:ea typeface="ＭＳ Ｐゴシック" charset="0"/>
              </a:rPr>
            </a:br>
            <a:r>
              <a:rPr lang="en-US" sz="3200" b="1" dirty="0" smtClean="0">
                <a:solidFill>
                  <a:srgbClr val="FFFFFF"/>
                </a:solidFill>
                <a:effectLst>
                  <a:outerShdw blurRad="38100" dist="38100" dir="2700000" algn="tl">
                    <a:srgbClr val="000000">
                      <a:alpha val="43137"/>
                    </a:srgbClr>
                  </a:outerShdw>
                </a:effectLst>
                <a:ea typeface="ＭＳ Ｐゴシック" charset="0"/>
              </a:rPr>
              <a:t>Fall</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smtClean="0">
                <a:solidFill>
                  <a:srgbClr val="FFFFFF"/>
                </a:solidFill>
                <a:effectLst>
                  <a:outerShdw blurRad="38100" dist="38100" dir="2700000" algn="tl">
                    <a:srgbClr val="000000">
                      <a:alpha val="43137"/>
                    </a:srgbClr>
                  </a:outerShdw>
                </a:effectLst>
                <a:ea typeface="ＭＳ Ｐゴシック" charset="0"/>
              </a:rPr>
              <a:t>Man</a:t>
            </a:r>
            <a:r>
              <a:rPr lang="uk-UA" sz="3200" b="1" dirty="0" smtClean="0">
                <a:solidFill>
                  <a:srgbClr val="FFFFFF"/>
                </a:solidFill>
                <a:effectLst>
                  <a:outerShdw blurRad="38100" dist="38100" dir="2700000" algn="tl">
                    <a:srgbClr val="000000">
                      <a:alpha val="43137"/>
                    </a:srgbClr>
                  </a:outerShdw>
                </a:effectLst>
                <a:ea typeface="ＭＳ Ｐゴシック" charset="0"/>
              </a:rPr>
              <a:t>'</a:t>
            </a:r>
            <a:r>
              <a:rPr lang="en-US" sz="3200" b="1" dirty="0" smtClean="0">
                <a:solidFill>
                  <a:srgbClr val="FFFFFF"/>
                </a:solidFill>
                <a:effectLst>
                  <a:outerShdw blurRad="38100" dist="38100" dir="2700000" algn="tl">
                    <a:srgbClr val="000000">
                      <a:alpha val="43137"/>
                    </a:srgbClr>
                  </a:outerShdw>
                </a:effectLst>
                <a:ea typeface="ＭＳ Ｐゴシック" charset="0"/>
              </a:rPr>
              <a:t>s</a:t>
            </a:r>
            <a:br>
              <a:rPr lang="en-US" sz="3200" b="1" dirty="0" smtClean="0">
                <a:solidFill>
                  <a:srgbClr val="FFFFFF"/>
                </a:solidFill>
                <a:effectLst>
                  <a:outerShdw blurRad="38100" dist="38100" dir="2700000" algn="tl">
                    <a:srgbClr val="000000">
                      <a:alpha val="43137"/>
                    </a:srgbClr>
                  </a:outerShdw>
                </a:effectLst>
                <a:ea typeface="ＭＳ Ｐゴシック" charset="0"/>
              </a:rPr>
            </a:br>
            <a:r>
              <a:rPr lang="en-US" sz="3200" b="1" dirty="0" smtClean="0">
                <a:solidFill>
                  <a:srgbClr val="FFFFFF"/>
                </a:solidFill>
                <a:effectLst>
                  <a:outerShdw blurRad="38100" dist="38100" dir="2700000" algn="tl">
                    <a:srgbClr val="000000">
                      <a:alpha val="43137"/>
                    </a:srgbClr>
                  </a:outerShdw>
                </a:effectLst>
                <a:ea typeface="ＭＳ Ｐゴシック" charset="0"/>
              </a:rPr>
              <a:t>Rule Restored at Millennium</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smtClean="0">
                <a:solidFill>
                  <a:srgbClr val="FFFFFF"/>
                </a:solidFill>
                <a:effectLst>
                  <a:outerShdw blurRad="38100" dist="38100" dir="2700000" algn="tl">
                    <a:srgbClr val="000000">
                      <a:alpha val="43137"/>
                    </a:srgbClr>
                  </a:outerShdw>
                </a:effectLst>
                <a:ea typeface="ＭＳ Ｐゴシック" charset="0"/>
              </a:rPr>
              <a:t>Christ</a:t>
            </a:r>
            <a:r>
              <a:rPr lang="uk-UA" sz="3200" b="1" dirty="0" smtClean="0">
                <a:solidFill>
                  <a:srgbClr val="FFFFFF"/>
                </a:solidFill>
                <a:effectLst>
                  <a:outerShdw blurRad="38100" dist="38100" dir="2700000" algn="tl">
                    <a:srgbClr val="000000">
                      <a:alpha val="43137"/>
                    </a:srgbClr>
                  </a:outerShdw>
                </a:effectLst>
                <a:ea typeface="ＭＳ Ｐゴシック" charset="0"/>
              </a:rPr>
              <a:t>'</a:t>
            </a:r>
            <a:r>
              <a:rPr lang="en-US" sz="3200" b="1" dirty="0" smtClean="0">
                <a:solidFill>
                  <a:srgbClr val="FFFFFF"/>
                </a:solidFill>
                <a:effectLst>
                  <a:outerShdw blurRad="38100" dist="38100" dir="2700000" algn="tl">
                    <a:srgbClr val="000000">
                      <a:alpha val="43137"/>
                    </a:srgbClr>
                  </a:outerShdw>
                </a:effectLst>
                <a:ea typeface="ＭＳ Ｐゴシック" charset="0"/>
              </a:rPr>
              <a:t>s Redemption</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smtClean="0">
                <a:solidFill>
                  <a:srgbClr val="FFFFFF"/>
                </a:solidFill>
                <a:effectLst>
                  <a:outerShdw blurRad="38100" dist="38100" dir="2700000" algn="tl">
                    <a:srgbClr val="000000">
                      <a:alpha val="43137"/>
                    </a:srgbClr>
                  </a:outerShdw>
                </a:effectLst>
                <a:ea typeface="ＭＳ Ｐゴシック" charset="0"/>
              </a:rPr>
              <a:t>Christ</a:t>
            </a:r>
            <a:r>
              <a:rPr lang="uk-UA" sz="3200" b="1" dirty="0" smtClean="0">
                <a:solidFill>
                  <a:srgbClr val="FFFFFF"/>
                </a:solidFill>
                <a:effectLst>
                  <a:outerShdw blurRad="38100" dist="38100" dir="2700000" algn="tl">
                    <a:srgbClr val="000000">
                      <a:alpha val="43137"/>
                    </a:srgbClr>
                  </a:outerShdw>
                </a:effectLst>
                <a:ea typeface="ＭＳ Ｐゴシック" charset="0"/>
              </a:rPr>
              <a:t>'</a:t>
            </a:r>
            <a:r>
              <a:rPr lang="en-US" sz="3200" b="1" dirty="0" smtClean="0">
                <a:solidFill>
                  <a:srgbClr val="FFFFFF"/>
                </a:solidFill>
                <a:effectLst>
                  <a:outerShdw blurRad="38100" dist="38100" dir="2700000" algn="tl">
                    <a:srgbClr val="000000">
                      <a:alpha val="43137"/>
                    </a:srgbClr>
                  </a:outerShdw>
                </a:effectLst>
                <a:ea typeface="ＭＳ Ｐゴシック" charset="0"/>
              </a:rPr>
              <a:t>s Rule</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5" name="Text Box 1041"/>
          <p:cNvSpPr txBox="1">
            <a:spLocks noChangeArrowheads="1"/>
          </p:cNvSpPr>
          <p:nvPr/>
        </p:nvSpPr>
        <p:spPr bwMode="auto">
          <a:xfrm>
            <a:off x="8398715" y="28751"/>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446</a:t>
            </a:r>
            <a:endParaRPr lang="en-US" b="1" dirty="0" smtClean="0">
              <a:solidFill>
                <a:srgbClr val="000000"/>
              </a:solidFill>
              <a:latin typeface="Arial"/>
              <a:cs typeface="Arial"/>
            </a:endParaRPr>
          </a:p>
        </p:txBody>
      </p:sp>
      <p:sp>
        <p:nvSpPr>
          <p:cNvPr id="3" name="TextBox 2"/>
          <p:cNvSpPr txBox="1"/>
          <p:nvPr/>
        </p:nvSpPr>
        <p:spPr>
          <a:xfrm>
            <a:off x="-254000" y="1071217"/>
            <a:ext cx="184666" cy="369332"/>
          </a:xfrm>
          <a:prstGeom prst="rect">
            <a:avLst/>
          </a:prstGeom>
          <a:noFill/>
        </p:spPr>
        <p:txBody>
          <a:bodyPr wrap="none" rtlCol="0">
            <a:spAutoFit/>
          </a:bodyPr>
          <a:lstStyle/>
          <a:p>
            <a:endParaRPr lang="en-US">
              <a:solidFill>
                <a:srgbClr val="000000"/>
              </a:solidFill>
              <a:latin typeface="Times New Roman"/>
            </a:endParaRPr>
          </a:p>
        </p:txBody>
      </p:sp>
    </p:spTree>
    <p:extLst>
      <p:ext uri="{BB962C8B-B14F-4D97-AF65-F5344CB8AC3E}">
        <p14:creationId xmlns:p14="http://schemas.microsoft.com/office/powerpoint/2010/main" val="3025864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en-US" sz="4000" dirty="0">
                <a:solidFill>
                  <a:srgbClr val="FFFFFF"/>
                </a:solidFill>
                <a:latin typeface="PerryGothic Regular" charset="0"/>
                <a:ea typeface="ＭＳ Ｐゴシック" charset="0"/>
                <a:cs typeface="ＭＳ Ｐゴシック" charset="0"/>
              </a:rPr>
              <a:t>Revelation 20:4-6 Diagrammed</a:t>
            </a:r>
            <a:endParaRPr lang="en-US" sz="2400" dirty="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defTabSz="914400" fontAlgn="base">
              <a:lnSpc>
                <a:spcPct val="90000"/>
              </a:lnSpc>
              <a:spcBef>
                <a:spcPct val="20000"/>
              </a:spcBef>
              <a:spcAft>
                <a:spcPct val="0"/>
              </a:spcAft>
              <a:buClr>
                <a:srgbClr val="000000"/>
              </a:buClr>
              <a:buSzPct val="80000"/>
              <a:buFont typeface="Wingdings" charset="0"/>
              <a:buNone/>
            </a:pPr>
            <a:r>
              <a:rPr lang="en-US" sz="2000" b="1" baseline="30000">
                <a:solidFill>
                  <a:srgbClr val="000000"/>
                </a:solidFill>
                <a:latin typeface="Arial" charset="0"/>
                <a:ea typeface="ＭＳ Ｐゴシック" charset="0"/>
                <a:cs typeface="ＭＳ Ｐゴシック" charset="0"/>
              </a:rPr>
              <a:t>5b</a:t>
            </a:r>
            <a:r>
              <a:rPr lang="en-US" sz="2000" b="1">
                <a:solidFill>
                  <a:srgbClr val="000000"/>
                </a:solidFill>
                <a:latin typeface="Arial" charset="0"/>
                <a:ea typeface="ＭＳ Ｐゴシック" charset="0"/>
                <a:cs typeface="ＭＳ Ｐゴシック" charset="0"/>
              </a:rPr>
              <a:t>This is the </a:t>
            </a:r>
            <a:r>
              <a:rPr lang="en-US" sz="2000" b="1">
                <a:solidFill>
                  <a:srgbClr val="FF0000"/>
                </a:solidFill>
                <a:latin typeface="Arial" charset="0"/>
                <a:ea typeface="ＭＳ Ｐゴシック" charset="0"/>
                <a:cs typeface="ＭＳ Ｐゴシック" charset="0"/>
              </a:rPr>
              <a:t>first resurrection</a:t>
            </a:r>
            <a:r>
              <a:rPr lang="en-US" sz="2000" b="1">
                <a:solidFill>
                  <a:srgbClr val="000000"/>
                </a:solidFill>
                <a:latin typeface="Arial" charset="0"/>
                <a:ea typeface="ＭＳ Ｐゴシック" charset="0"/>
                <a:cs typeface="ＭＳ Ｐゴシック" charset="0"/>
              </a:rPr>
              <a:t>. </a:t>
            </a:r>
            <a:r>
              <a:rPr lang="en-US" sz="2000" b="1" baseline="30000">
                <a:solidFill>
                  <a:srgbClr val="000000"/>
                </a:solidFill>
                <a:latin typeface="Arial" charset="0"/>
                <a:ea typeface="ＭＳ Ｐゴシック" charset="0"/>
                <a:cs typeface="ＭＳ Ｐゴシック" charset="0"/>
              </a:rPr>
              <a:t>6a</a:t>
            </a:r>
            <a:r>
              <a:rPr lang="en-US" sz="2000" b="1">
                <a:solidFill>
                  <a:srgbClr val="000000"/>
                </a:solidFill>
                <a:latin typeface="Arial" charset="0"/>
                <a:ea typeface="ＭＳ Ｐゴシック" charset="0"/>
                <a:cs typeface="ＭＳ Ｐゴシック" charset="0"/>
              </a:rPr>
              <a:t>Blessed and holy is the one who has a part in the first resurrection; over these the second death has no power…</a:t>
            </a: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defTabSz="914400" fontAlgn="base">
              <a:lnSpc>
                <a:spcPct val="90000"/>
              </a:lnSpc>
              <a:spcBef>
                <a:spcPct val="20000"/>
              </a:spcBef>
              <a:spcAft>
                <a:spcPct val="0"/>
              </a:spcAft>
              <a:buClr>
                <a:srgbClr val="000000"/>
              </a:buClr>
              <a:buSzPct val="80000"/>
              <a:buFont typeface="Wingdings" charset="0"/>
              <a:buNone/>
            </a:pPr>
            <a:r>
              <a:rPr lang="en-US" sz="2000" b="1" baseline="30000">
                <a:solidFill>
                  <a:srgbClr val="000000"/>
                </a:solidFill>
                <a:latin typeface="Arial" charset="0"/>
                <a:ea typeface="ＭＳ Ｐゴシック" charset="0"/>
                <a:cs typeface="ＭＳ Ｐゴシック" charset="0"/>
              </a:rPr>
              <a:t>5a</a:t>
            </a:r>
            <a:r>
              <a:rPr lang="en-US" sz="2000" b="1">
                <a:solidFill>
                  <a:srgbClr val="000000"/>
                </a:solidFill>
                <a:latin typeface="Arial" charset="0"/>
                <a:ea typeface="ＭＳ Ｐゴシック" charset="0"/>
                <a:cs typeface="ＭＳ Ｐゴシック" charset="0"/>
              </a:rPr>
              <a:t>The rest of the dead did not </a:t>
            </a:r>
            <a:r>
              <a:rPr lang="en-US" sz="2000" b="1" i="1" u="sng">
                <a:solidFill>
                  <a:srgbClr val="800000"/>
                </a:solidFill>
                <a:latin typeface="Arial" charset="0"/>
                <a:ea typeface="ＭＳ Ｐゴシック" charset="0"/>
                <a:cs typeface="ＭＳ Ｐゴシック" charset="0"/>
              </a:rPr>
              <a:t>come to life</a:t>
            </a:r>
            <a:r>
              <a:rPr lang="en-US" sz="2000" b="1">
                <a:solidFill>
                  <a:srgbClr val="000000"/>
                </a:solidFill>
                <a:latin typeface="Arial" charset="0"/>
                <a:ea typeface="ＭＳ Ｐゴシック" charset="0"/>
                <a:cs typeface="ＭＳ Ｐゴシック" charset="0"/>
              </a:rPr>
              <a:t> until the </a:t>
            </a:r>
            <a:r>
              <a:rPr lang="en-US" sz="2000" b="1">
                <a:solidFill>
                  <a:srgbClr val="000066"/>
                </a:solidFill>
                <a:latin typeface="Arial" charset="0"/>
                <a:ea typeface="ＭＳ Ｐゴシック" charset="0"/>
                <a:cs typeface="ＭＳ Ｐゴシック" charset="0"/>
              </a:rPr>
              <a:t>thousand years</a:t>
            </a:r>
            <a:r>
              <a:rPr lang="en-US" sz="2000" b="1">
                <a:solidFill>
                  <a:srgbClr val="000000"/>
                </a:solidFill>
                <a:latin typeface="Arial" charset="0"/>
                <a:ea typeface="ＭＳ Ｐゴシック" charset="0"/>
                <a:cs typeface="ＭＳ Ｐゴシック" charset="0"/>
              </a:rPr>
              <a:t> were completed.</a:t>
            </a: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defTabSz="914400" fontAlgn="base">
              <a:lnSpc>
                <a:spcPct val="90000"/>
              </a:lnSpc>
              <a:spcBef>
                <a:spcPct val="20000"/>
              </a:spcBef>
              <a:spcAft>
                <a:spcPct val="0"/>
              </a:spcAft>
              <a:buClr>
                <a:srgbClr val="000000"/>
              </a:buClr>
              <a:buSzPct val="80000"/>
              <a:buFont typeface="Wingdings" charset="0"/>
              <a:buNone/>
            </a:pPr>
            <a:r>
              <a:rPr lang="en-US" sz="2000" b="1" baseline="30000">
                <a:solidFill>
                  <a:srgbClr val="000000"/>
                </a:solidFill>
                <a:latin typeface="Arial" charset="0"/>
                <a:ea typeface="ＭＳ Ｐゴシック" charset="0"/>
                <a:cs typeface="ＭＳ Ｐゴシック" charset="0"/>
              </a:rPr>
              <a:t>6b</a:t>
            </a:r>
            <a:r>
              <a:rPr lang="en-US" sz="2000" b="1">
                <a:solidFill>
                  <a:srgbClr val="000000"/>
                </a:solidFill>
                <a:latin typeface="Arial" charset="0"/>
                <a:ea typeface="ＭＳ Ｐゴシック" charset="0"/>
                <a:cs typeface="ＭＳ Ｐゴシック" charset="0"/>
              </a:rPr>
              <a:t>but they will be priests of God and of Christ and will reign with Him for a </a:t>
            </a:r>
            <a:r>
              <a:rPr lang="en-US" sz="2000" b="1">
                <a:solidFill>
                  <a:srgbClr val="000066"/>
                </a:solidFill>
                <a:latin typeface="Arial" charset="0"/>
                <a:ea typeface="ＭＳ Ｐゴシック" charset="0"/>
                <a:cs typeface="ＭＳ Ｐゴシック" charset="0"/>
              </a:rPr>
              <a:t>thousand years</a:t>
            </a:r>
            <a:r>
              <a:rPr lang="en-US" sz="2000" b="1">
                <a:solidFill>
                  <a:srgbClr val="000000"/>
                </a:solidFill>
                <a:latin typeface="Arial" charset="0"/>
                <a:ea typeface="ＭＳ Ｐゴシック" charset="0"/>
                <a:cs typeface="ＭＳ Ｐゴシック" charset="0"/>
              </a:rPr>
              <a:t>.</a:t>
            </a:r>
            <a:endParaRPr lang="en-US" sz="2400">
              <a:solidFill>
                <a:srgbClr val="000000"/>
              </a:solidFill>
              <a:latin typeface="Comic Sans MS" charset="0"/>
              <a:ea typeface="ＭＳ Ｐゴシック" charset="0"/>
              <a:cs typeface="ＭＳ Ｐゴシック"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defTabSz="914400" fontAlgn="base">
              <a:lnSpc>
                <a:spcPct val="90000"/>
              </a:lnSpc>
              <a:spcBef>
                <a:spcPct val="20000"/>
              </a:spcBef>
              <a:spcAft>
                <a:spcPct val="0"/>
              </a:spcAft>
              <a:buClr>
                <a:srgbClr val="000000"/>
              </a:buClr>
              <a:buSzPct val="80000"/>
              <a:buFont typeface="Wingdings" charset="0"/>
              <a:buNone/>
            </a:pPr>
            <a:r>
              <a:rPr lang="en-US" sz="2000" b="1" baseline="30000">
                <a:solidFill>
                  <a:srgbClr val="000000"/>
                </a:solidFill>
                <a:latin typeface="Arial" charset="0"/>
                <a:ea typeface="ＭＳ Ｐゴシック" charset="0"/>
                <a:cs typeface="ＭＳ Ｐゴシック" charset="0"/>
              </a:rPr>
              <a:t>4a</a:t>
            </a:r>
            <a:r>
              <a:rPr lang="en-US" sz="2000" b="1">
                <a:solidFill>
                  <a:srgbClr val="000000"/>
                </a:solidFill>
                <a:latin typeface="Arial" charset="0"/>
                <a:ea typeface="ＭＳ Ｐゴシック" charset="0"/>
                <a:cs typeface="ＭＳ Ｐゴシック" charset="0"/>
              </a:rPr>
              <a:t>Then I saw thrones, and they sat on them, and judgment was given to them. And I saw the souls of those who had been beheaded because of their testimony of Jesus and because of the word of God, and those who had not worshiped the beast or his image, and had not received the mark on their forehead and on their hand…</a:t>
            </a: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defTabSz="914400" fontAlgn="base">
              <a:lnSpc>
                <a:spcPct val="90000"/>
              </a:lnSpc>
              <a:spcBef>
                <a:spcPct val="20000"/>
              </a:spcBef>
              <a:spcAft>
                <a:spcPct val="0"/>
              </a:spcAft>
              <a:buClr>
                <a:srgbClr val="000000"/>
              </a:buClr>
              <a:buSzPct val="80000"/>
              <a:buFont typeface="Wingdings" charset="0"/>
              <a:buNone/>
            </a:pPr>
            <a:r>
              <a:rPr lang="en-US" sz="2000" b="1" baseline="30000">
                <a:solidFill>
                  <a:srgbClr val="000000"/>
                </a:solidFill>
                <a:latin typeface="Arial" charset="0"/>
                <a:ea typeface="ＭＳ Ｐゴシック" charset="0"/>
                <a:cs typeface="ＭＳ Ｐゴシック" charset="0"/>
              </a:rPr>
              <a:t>4b</a:t>
            </a:r>
            <a:r>
              <a:rPr lang="en-US" sz="2000" b="1">
                <a:solidFill>
                  <a:srgbClr val="000000"/>
                </a:solidFill>
                <a:latin typeface="Arial" charset="0"/>
                <a:ea typeface="ＭＳ Ｐゴシック" charset="0"/>
                <a:cs typeface="ＭＳ Ｐゴシック" charset="0"/>
              </a:rPr>
              <a:t>and they </a:t>
            </a:r>
            <a:r>
              <a:rPr lang="en-US" sz="2000" b="1" i="1" u="sng">
                <a:solidFill>
                  <a:srgbClr val="800000"/>
                </a:solidFill>
                <a:latin typeface="Arial" charset="0"/>
                <a:ea typeface="ＭＳ Ｐゴシック" charset="0"/>
                <a:cs typeface="ＭＳ Ｐゴシック" charset="0"/>
              </a:rPr>
              <a:t>came to life</a:t>
            </a:r>
            <a:r>
              <a:rPr lang="en-US" sz="2000" b="1">
                <a:solidFill>
                  <a:srgbClr val="000000"/>
                </a:solidFill>
                <a:latin typeface="Arial" charset="0"/>
                <a:ea typeface="ＭＳ Ｐゴシック" charset="0"/>
                <a:cs typeface="ＭＳ Ｐゴシック" charset="0"/>
              </a:rPr>
              <a:t> and reigned with Christ for a </a:t>
            </a:r>
            <a:r>
              <a:rPr lang="en-US" sz="2000" b="1">
                <a:solidFill>
                  <a:srgbClr val="000066"/>
                </a:solidFill>
                <a:latin typeface="Arial" charset="0"/>
                <a:ea typeface="ＭＳ Ｐゴシック" charset="0"/>
                <a:cs typeface="ＭＳ Ｐゴシック" charset="0"/>
              </a:rPr>
              <a:t>thousand years</a:t>
            </a:r>
            <a:r>
              <a:rPr lang="en-US" sz="2000" b="1">
                <a:solidFill>
                  <a:srgbClr val="000000"/>
                </a:solidFill>
                <a:latin typeface="Arial" charset="0"/>
                <a:ea typeface="ＭＳ Ｐゴシック" charset="0"/>
                <a:cs typeface="ＭＳ Ｐゴシック" charset="0"/>
              </a:rPr>
              <a:t>.</a:t>
            </a: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1000 years</a:t>
            </a:r>
          </a:p>
        </p:txBody>
      </p:sp>
      <p:sp>
        <p:nvSpPr>
          <p:cNvPr id="13" name="Text Box 37"/>
          <p:cNvSpPr txBox="1">
            <a:spLocks noChangeArrowheads="1"/>
          </p:cNvSpPr>
          <p:nvPr/>
        </p:nvSpPr>
        <p:spPr bwMode="auto">
          <a:xfrm>
            <a:off x="8413782" y="64606"/>
            <a:ext cx="695270" cy="463846"/>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424</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924299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lgn="r">
              <a:defRPr/>
            </a:pPr>
            <a:r>
              <a:rPr lang="en-US" sz="5400" b="1" dirty="0">
                <a:effectLst>
                  <a:glow rad="127000">
                    <a:schemeClr val="tx1"/>
                  </a:glow>
                </a:effectLst>
                <a:latin typeface="Arial" charset="0"/>
                <a:ea typeface="ＭＳ Ｐゴシック" charset="0"/>
                <a:cs typeface="ＭＳ Ｐゴシック" charset="0"/>
              </a:rPr>
              <a:t>Why should you </a:t>
            </a:r>
            <a:br>
              <a:rPr lang="en-US" sz="5400" b="1" dirty="0">
                <a:effectLst>
                  <a:glow rad="127000">
                    <a:schemeClr val="tx1"/>
                  </a:glow>
                </a:effectLst>
                <a:latin typeface="Arial" charset="0"/>
                <a:ea typeface="ＭＳ Ｐゴシック" charset="0"/>
                <a:cs typeface="ＭＳ Ｐゴシック" charset="0"/>
              </a:rPr>
            </a:br>
            <a:r>
              <a:rPr lang="en-US" sz="7200" b="1" dirty="0">
                <a:effectLst>
                  <a:glow rad="127000">
                    <a:schemeClr val="tx1"/>
                  </a:glow>
                </a:effectLst>
                <a:latin typeface="Arial" charset="0"/>
                <a:ea typeface="ＭＳ Ｐゴシック" charset="0"/>
                <a:cs typeface="ＭＳ Ｐゴシック" charset="0"/>
              </a:rPr>
              <a:t>be </a:t>
            </a:r>
            <a:r>
              <a:rPr lang="en-US" sz="7200" b="1" dirty="0">
                <a:solidFill>
                  <a:srgbClr val="FFFF00"/>
                </a:solidFill>
                <a:effectLst>
                  <a:glow rad="127000">
                    <a:schemeClr val="tx1"/>
                  </a:glow>
                </a:effectLst>
                <a:latin typeface="Arial" charset="0"/>
                <a:ea typeface="ＭＳ Ｐゴシック" charset="0"/>
                <a:cs typeface="ＭＳ Ｐゴシック" charset="0"/>
              </a:rPr>
              <a:t>committed</a:t>
            </a:r>
            <a:r>
              <a:rPr lang="en-US" sz="7200" b="1" dirty="0">
                <a:effectLst>
                  <a:glow rad="127000">
                    <a:schemeClr val="tx1"/>
                  </a:glow>
                </a:effectLst>
                <a:latin typeface="Arial" charset="0"/>
                <a:ea typeface="ＭＳ Ｐゴシック" charset="0"/>
                <a:cs typeface="ＭＳ Ｐゴシック" charset="0"/>
              </a:rPr>
              <a:t> </a:t>
            </a:r>
            <a:r>
              <a:rPr lang="en-US" sz="8800" b="1" dirty="0">
                <a:effectLst>
                  <a:glow rad="127000">
                    <a:schemeClr val="tx1"/>
                  </a:glow>
                </a:effectLst>
                <a:latin typeface="Arial" charset="0"/>
                <a:ea typeface="ＭＳ Ｐゴシック" charset="0"/>
                <a:cs typeface="ＭＳ Ｐゴシック" charset="0"/>
              </a:rPr>
              <a:t/>
            </a:r>
            <a:br>
              <a:rPr lang="en-US" sz="88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to God?</a:t>
            </a:r>
          </a:p>
        </p:txBody>
      </p:sp>
    </p:spTree>
    <p:extLst>
      <p:ext uri="{BB962C8B-B14F-4D97-AF65-F5344CB8AC3E}">
        <p14:creationId xmlns:p14="http://schemas.microsoft.com/office/powerpoint/2010/main" val="326695488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bwMode="auto">
          <a:xfrm>
            <a:off x="44301" y="1993712"/>
            <a:ext cx="4385575" cy="4725836"/>
          </a:xfrm>
          <a:prstGeom prst="downArrowCallout">
            <a:avLst/>
          </a:prstGeom>
          <a:solidFill>
            <a:srgbClr val="8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0281" y="2353629"/>
            <a:ext cx="4193615" cy="3908104"/>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God’s work faces </a:t>
            </a:r>
            <a:r>
              <a:rPr lang="en-US" sz="4800" b="1" dirty="0">
                <a:solidFill>
                  <a:srgbClr val="FFFF00"/>
                </a:solidFill>
                <a:effectLst>
                  <a:glow rad="127000">
                    <a:schemeClr val="tx1"/>
                  </a:glow>
                </a:effectLst>
                <a:latin typeface="Arial" charset="0"/>
                <a:ea typeface="ＭＳ Ｐゴシック" charset="0"/>
                <a:cs typeface="ＭＳ Ｐゴシック" charset="0"/>
              </a:rPr>
              <a:t>threats</a:t>
            </a:r>
            <a:r>
              <a:rPr lang="en-US" sz="4800" b="1" dirty="0">
                <a:effectLst>
                  <a:glow rad="127000">
                    <a:schemeClr val="tx1"/>
                  </a:glow>
                </a:effectLst>
                <a:latin typeface="Arial" charset="0"/>
                <a:ea typeface="ＭＳ Ｐゴシック" charset="0"/>
                <a:cs typeface="ＭＳ Ｐゴシック" charset="0"/>
              </a:rPr>
              <a:t> (Esther 1–4). </a:t>
            </a:r>
          </a:p>
        </p:txBody>
      </p:sp>
      <p:sp>
        <p:nvSpPr>
          <p:cNvPr id="4" name="Rectangle 2"/>
          <p:cNvSpPr txBox="1">
            <a:spLocks noChangeArrowheads="1"/>
          </p:cNvSpPr>
          <p:nvPr/>
        </p:nvSpPr>
        <p:spPr bwMode="auto">
          <a:xfrm>
            <a:off x="0" y="0"/>
            <a:ext cx="9144000" cy="812253"/>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Why be committed to God?</a:t>
            </a:r>
          </a:p>
        </p:txBody>
      </p:sp>
      <p:sp>
        <p:nvSpPr>
          <p:cNvPr id="6" name="Down Arrow Callout 5"/>
          <p:cNvSpPr/>
          <p:nvPr/>
        </p:nvSpPr>
        <p:spPr bwMode="auto">
          <a:xfrm rot="10800000">
            <a:off x="4621839" y="354464"/>
            <a:ext cx="4385575" cy="4725836"/>
          </a:xfrm>
          <a:prstGeom prst="downArrowCallout">
            <a:avLst/>
          </a:prstGeom>
          <a:solidFill>
            <a:srgbClr val="00009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7" name="Rectangle 2"/>
          <p:cNvSpPr txBox="1">
            <a:spLocks noChangeArrowheads="1"/>
          </p:cNvSpPr>
          <p:nvPr/>
        </p:nvSpPr>
        <p:spPr bwMode="auto">
          <a:xfrm>
            <a:off x="4717819" y="2353629"/>
            <a:ext cx="4193615" cy="3908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God’s work will </a:t>
            </a:r>
            <a:r>
              <a:rPr lang="en-US" sz="4800" b="1" dirty="0">
                <a:solidFill>
                  <a:srgbClr val="FFFF00"/>
                </a:solidFill>
                <a:effectLst>
                  <a:glow rad="127000">
                    <a:srgbClr val="000000"/>
                  </a:glow>
                </a:effectLst>
                <a:latin typeface="Arial" charset="0"/>
                <a:ea typeface="ＭＳ Ｐゴシック" charset="0"/>
                <a:cs typeface="ＭＳ Ｐゴシック" charset="0"/>
              </a:rPr>
              <a:t>triumph </a:t>
            </a:r>
            <a:r>
              <a:rPr lang="en-US" sz="4800" b="1" dirty="0">
                <a:solidFill>
                  <a:srgbClr val="FFFFFF"/>
                </a:solidFill>
                <a:effectLst>
                  <a:glow rad="127000">
                    <a:srgbClr val="000000"/>
                  </a:glow>
                </a:effectLst>
                <a:latin typeface="Arial" charset="0"/>
                <a:ea typeface="ＭＳ Ｐゴシック" charset="0"/>
                <a:cs typeface="ＭＳ Ｐゴシック" charset="0"/>
              </a:rPr>
              <a:t>(Esther 5–10). </a:t>
            </a:r>
          </a:p>
        </p:txBody>
      </p:sp>
      <p:sp>
        <p:nvSpPr>
          <p:cNvPr id="8" name="Rectangle 2"/>
          <p:cNvSpPr txBox="1">
            <a:spLocks noChangeArrowheads="1"/>
          </p:cNvSpPr>
          <p:nvPr/>
        </p:nvSpPr>
        <p:spPr bwMode="auto">
          <a:xfrm rot="21121882">
            <a:off x="-82654" y="4248055"/>
            <a:ext cx="9551216" cy="2504492"/>
          </a:xfrm>
          <a:prstGeom prst="rect">
            <a:avLst/>
          </a:prstGeom>
          <a:gradFill flip="none" rotWithShape="1">
            <a:gsLst>
              <a:gs pos="0">
                <a:srgbClr val="008000"/>
              </a:gs>
              <a:gs pos="100000">
                <a:schemeClr val="tx1"/>
              </a:gs>
            </a:gsLst>
            <a:path path="rect">
              <a:fillToRect l="50000" t="50000" r="50000" b="50000"/>
            </a:path>
            <a:tileRect/>
          </a:gradFill>
          <a:ln>
            <a:solidFill>
              <a:schemeClr val="bg1"/>
            </a:solid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a:solidFill>
                  <a:srgbClr val="FFFFFF"/>
                </a:solidFill>
                <a:effectLst>
                  <a:outerShdw blurRad="38100" dist="38100" dir="2700000" algn="tl">
                    <a:srgbClr val="000000">
                      <a:alpha val="43137"/>
                    </a:srgbClr>
                  </a:outerShdw>
                </a:effectLst>
              </a:rPr>
              <a:t>MAIN IDEA:</a:t>
            </a:r>
            <a:br>
              <a:rPr lang="en-US" sz="4800" b="1">
                <a:solidFill>
                  <a:srgbClr val="FFFFFF"/>
                </a:solidFill>
                <a:effectLst>
                  <a:outerShdw blurRad="38100" dist="38100" dir="2700000" algn="tl">
                    <a:srgbClr val="000000">
                      <a:alpha val="43137"/>
                    </a:srgbClr>
                  </a:outerShdw>
                </a:effectLst>
              </a:rPr>
            </a:br>
            <a:r>
              <a:rPr lang="en-US" sz="4800" b="1">
                <a:solidFill>
                  <a:srgbClr val="FFFFFF"/>
                </a:solidFill>
                <a:effectLst>
                  <a:outerShdw blurRad="38100" dist="38100" dir="2700000" algn="tl">
                    <a:srgbClr val="000000">
                      <a:alpha val="43137"/>
                    </a:srgbClr>
                  </a:outerShdw>
                </a:effectLst>
              </a:rPr>
              <a:t>Despite Satan’s threats, </a:t>
            </a:r>
            <a:br>
              <a:rPr lang="en-US" sz="4800" b="1">
                <a:solidFill>
                  <a:srgbClr val="FFFFFF"/>
                </a:solidFill>
                <a:effectLst>
                  <a:outerShdw blurRad="38100" dist="38100" dir="2700000" algn="tl">
                    <a:srgbClr val="000000">
                      <a:alpha val="43137"/>
                    </a:srgbClr>
                  </a:outerShdw>
                </a:effectLst>
              </a:rPr>
            </a:br>
            <a:r>
              <a:rPr lang="en-US" sz="4800" b="1">
                <a:solidFill>
                  <a:srgbClr val="FFFFFF"/>
                </a:solidFill>
                <a:effectLst>
                  <a:outerShdw blurRad="38100" dist="38100" dir="2700000" algn="tl">
                    <a:srgbClr val="000000">
                      <a:alpha val="43137"/>
                    </a:srgbClr>
                  </a:outerShdw>
                </a:effectLst>
              </a:rPr>
              <a:t>God will triumph </a:t>
            </a:r>
            <a:endParaRPr lang="en-US" sz="4800" b="1" i="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298420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strVal val="#ppt_w*0.70"/>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P spid="6" grpId="0" animBg="1"/>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defTabSz="914400" eaLnBrk="0" fontAlgn="base" hangingPunct="0">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400" b="1">
                <a:solidFill>
                  <a:srgbClr val="FFFFFF"/>
                </a:solidFill>
                <a:latin typeface="Arial" charset="0"/>
                <a:ea typeface="ＭＳ Ｐゴシック" charset="0"/>
                <a:cs typeface="Arial" charset="0"/>
              </a:rPr>
              <a:t>The boundaries of the empire that Cyrus II initiated </a:t>
            </a:r>
          </a:p>
          <a:p>
            <a:pPr algn="ctr" defTabSz="914400" fontAlgn="base">
              <a:spcBef>
                <a:spcPct val="0"/>
              </a:spcBef>
              <a:spcAft>
                <a:spcPct val="0"/>
              </a:spcAft>
            </a:pPr>
            <a:r>
              <a:rPr lang="en-US" sz="2400" b="1">
                <a:solidFill>
                  <a:srgbClr val="FFFFFF"/>
                </a:solidFill>
                <a:latin typeface="Arial" charset="0"/>
                <a:ea typeface="ＭＳ Ｐゴシック" charset="0"/>
                <a:cs typeface="Arial" charset="0"/>
              </a:rPr>
              <a:t>and Darius I consolidated stretched from Greece to India</a:t>
            </a: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a:solidFill>
                  <a:schemeClr val="bg1"/>
                </a:solidFill>
                <a:latin typeface="Arial" charset="0"/>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a:solidFill>
                  <a:srgbClr val="000000"/>
                </a:solidFill>
                <a:latin typeface="Times New Roman" charset="0"/>
                <a:ea typeface="ＭＳ Ｐゴシック" charset="0"/>
                <a:cs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a:solidFill>
                    <a:srgbClr val="FFFFFF"/>
                  </a:solidFill>
                  <a:latin typeface="Arial" charset="0"/>
                </a:rPr>
                <a:t>Susa</a:t>
              </a: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i="1">
                <a:solidFill>
                  <a:srgbClr val="000000"/>
                </a:solidFill>
                <a:latin typeface="Arial" charset="0"/>
                <a:ea typeface="ＭＳ Ｐゴシック" charset="0"/>
                <a:cs typeface="ＭＳ Ｐゴシック" charset="0"/>
              </a:rPr>
              <a:t>The Persian Empire in the 5</a:t>
            </a:r>
            <a:r>
              <a:rPr lang="en-US" sz="2000" b="1" i="1" baseline="30000">
                <a:solidFill>
                  <a:srgbClr val="000000"/>
                </a:solidFill>
                <a:latin typeface="Arial" charset="0"/>
                <a:ea typeface="ＭＳ Ｐゴシック" charset="0"/>
                <a:cs typeface="ＭＳ Ｐゴシック" charset="0"/>
              </a:rPr>
              <a:t>th</a:t>
            </a:r>
            <a:r>
              <a:rPr lang="en-US" sz="2000" b="1" i="1">
                <a:solidFill>
                  <a:srgbClr val="000000"/>
                </a:solidFill>
                <a:latin typeface="Arial" charset="0"/>
                <a:ea typeface="ＭＳ Ｐゴシック" charset="0"/>
                <a:cs typeface="ＭＳ Ｐゴシック" charset="0"/>
              </a:rPr>
              <a:t> century BC </a:t>
            </a:r>
            <a:br>
              <a:rPr lang="en-US" sz="2000" b="1" i="1">
                <a:solidFill>
                  <a:srgbClr val="000000"/>
                </a:solidFill>
                <a:latin typeface="Arial" charset="0"/>
                <a:ea typeface="ＭＳ Ｐゴシック" charset="0"/>
                <a:cs typeface="ＭＳ Ｐゴシック" charset="0"/>
              </a:rPr>
            </a:br>
            <a:r>
              <a:rPr lang="en-US" sz="2000" b="1" i="1">
                <a:solidFill>
                  <a:srgbClr val="000000"/>
                </a:solidFill>
                <a:latin typeface="Arial" charset="0"/>
                <a:ea typeface="ＭＳ Ｐゴシック" charset="0"/>
                <a:cs typeface="ＭＳ Ｐゴシック" charset="0"/>
              </a:rPr>
              <a:t>extended "from India and Ethiopia" (Esther 1:1)</a:t>
            </a: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algn="ctr">
              <a:defRPr/>
            </a:pPr>
            <a:r>
              <a:rPr lang="en-US" altLang="zh-CN" i="0" dirty="0">
                <a:solidFill>
                  <a:schemeClr val="bg1"/>
                </a:solidFill>
                <a:effectLst/>
                <a:latin typeface="Arial Black" charset="0"/>
                <a:ea typeface="ＭＳ Ｐゴシック" charset="0"/>
                <a:cs typeface="Times New Roman" charset="0"/>
              </a:rPr>
              <a:t>Map of the Persian Empire</a:t>
            </a:r>
            <a:r>
              <a:rPr lang="en-US" altLang="zh-CN" sz="2000" i="0" dirty="0">
                <a:solidFill>
                  <a:schemeClr val="bg1"/>
                </a:solidFill>
                <a:effectLst/>
                <a:latin typeface="Times" charset="0"/>
                <a:ea typeface="ＭＳ Ｐゴシック" charset="0"/>
                <a:cs typeface="Times New Roman" charset="0"/>
              </a:rPr>
              <a:t>  </a:t>
            </a:r>
            <a:endParaRPr lang="en-US" sz="2000" i="0" dirty="0">
              <a:solidFill>
                <a:schemeClr val="bg1"/>
              </a:solidFill>
              <a:effectLst/>
              <a:latin typeface="Arial Narrow" charset="0"/>
              <a:ea typeface="ＭＳ Ｐゴシック" charset="0"/>
              <a:cs typeface="Times New Roman" charset="0"/>
            </a:endParaRPr>
          </a:p>
        </p:txBody>
      </p:sp>
      <p:sp>
        <p:nvSpPr>
          <p:cNvPr id="13" name="TextBox 12"/>
          <p:cNvSpPr txBox="1"/>
          <p:nvPr/>
        </p:nvSpPr>
        <p:spPr>
          <a:xfrm>
            <a:off x="161925" y="764704"/>
            <a:ext cx="8067675" cy="40005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zh-CN" sz="2000" b="1" i="0" u="none" strike="noStrike" kern="0" cap="none" spc="0" normalizeH="0" baseline="0" noProof="0" dirty="0" smtClean="0">
                <a:ln>
                  <a:noFill/>
                </a:ln>
                <a:solidFill>
                  <a:srgbClr val="FFFFFF"/>
                </a:solidFill>
                <a:effectLst/>
                <a:uLnTx/>
                <a:uFillTx/>
                <a:latin typeface="Arial Narrow" charset="0"/>
                <a:ea typeface="ＭＳ Ｐゴシック" charset="0"/>
                <a:cs typeface="Times New Roman" charset="0"/>
              </a:rPr>
              <a:t>Barry J. Beitzel, </a:t>
            </a:r>
            <a:r>
              <a:rPr kumimoji="1" lang="en-US" altLang="zh-CN" sz="2000" b="1" i="1" u="none" strike="noStrike" kern="0" cap="none" spc="0" normalizeH="0" baseline="0" noProof="0" dirty="0" smtClean="0">
                <a:ln>
                  <a:noFill/>
                </a:ln>
                <a:solidFill>
                  <a:srgbClr val="FFFFFF"/>
                </a:solidFill>
                <a:effectLst/>
                <a:uLnTx/>
                <a:uFillTx/>
                <a:latin typeface="Arial Narrow" charset="0"/>
                <a:ea typeface="ＭＳ Ｐゴシック" charset="0"/>
                <a:cs typeface="Times New Roman" charset="0"/>
              </a:rPr>
              <a:t>Moody Atlas of Bible Lands</a:t>
            </a:r>
            <a:r>
              <a:rPr kumimoji="1" lang="en-US" altLang="zh-CN" sz="2000" b="1" i="0" u="none" strike="noStrike" kern="0" cap="none" spc="0" normalizeH="0" baseline="0" noProof="0" dirty="0" smtClean="0">
                <a:ln>
                  <a:noFill/>
                </a:ln>
                <a:solidFill>
                  <a:srgbClr val="FFFFFF"/>
                </a:solidFill>
                <a:effectLst/>
                <a:uLnTx/>
                <a:uFillTx/>
                <a:latin typeface="Arial Narrow" charset="0"/>
                <a:ea typeface="ＭＳ Ｐゴシック" charset="0"/>
                <a:cs typeface="Times New Roman" charset="0"/>
              </a:rPr>
              <a:t>, 150-51</a:t>
            </a:r>
            <a:endParaRPr kumimoji="0" lang="en-US" sz="2400" b="1" i="0" u="none" strike="noStrike" kern="0" cap="none" spc="0" normalizeH="0" baseline="0" noProof="0" dirty="0" smtClean="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pPr>
            <a:r>
              <a:rPr lang="en-US">
                <a:solidFill>
                  <a:srgbClr val="FFFFFF"/>
                </a:solidFill>
                <a:latin typeface="Arial"/>
                <a:cs typeface="Arial"/>
              </a:rPr>
              <a:t>317</a:t>
            </a:r>
          </a:p>
        </p:txBody>
      </p:sp>
    </p:spTree>
    <p:extLst>
      <p:ext uri="{BB962C8B-B14F-4D97-AF65-F5344CB8AC3E}">
        <p14:creationId xmlns:p14="http://schemas.microsoft.com/office/powerpoint/2010/main" val="1267590852"/>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pic>
        <p:nvPicPr>
          <p:cNvPr id="229378" name="Picture 5" descr="Flowers 114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0" y="0"/>
            <a:ext cx="5076056" cy="980728"/>
          </a:xfrm>
          <a:solidFill>
            <a:srgbClr val="000000"/>
          </a:solidFill>
        </p:spPr>
        <p:txBody>
          <a:bodyPr/>
          <a:lstStyle/>
          <a:p>
            <a:pPr algn="ctr">
              <a:defRPr/>
            </a:pPr>
            <a:r>
              <a:rPr lang="en-US" sz="4400" i="0">
                <a:effectLst/>
                <a:latin typeface="Arial Black" charset="0"/>
                <a:ea typeface="ＭＳ Ｐゴシック" charset="0"/>
                <a:cs typeface="Arial" charset="0"/>
              </a:rPr>
              <a:t>WHAT TO DO?</a:t>
            </a:r>
          </a:p>
        </p:txBody>
      </p:sp>
      <p:sp>
        <p:nvSpPr>
          <p:cNvPr id="229380"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algn="ctr" defTabSz="914400" fontAlgn="base">
              <a:spcBef>
                <a:spcPct val="50000"/>
              </a:spcBef>
              <a:spcAft>
                <a:spcPct val="0"/>
              </a:spcAft>
            </a:pPr>
            <a:r>
              <a:rPr lang="en-US">
                <a:solidFill>
                  <a:srgbClr val="FFFFFF"/>
                </a:solidFill>
                <a:latin typeface="Arial" charset="0"/>
                <a:cs typeface="Arial" charset="0"/>
              </a:rPr>
              <a:t>308</a:t>
            </a:r>
          </a:p>
        </p:txBody>
      </p:sp>
      <p:sp>
        <p:nvSpPr>
          <p:cNvPr id="18436" name="WordArt 4"/>
          <p:cNvSpPr>
            <a:spLocks noChangeArrowheads="1" noChangeShapeType="1" noTextEdit="1"/>
          </p:cNvSpPr>
          <p:nvPr/>
        </p:nvSpPr>
        <p:spPr bwMode="auto">
          <a:xfrm>
            <a:off x="3563938" y="3068638"/>
            <a:ext cx="5227637" cy="3484562"/>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6000" b="1"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Use your</a:t>
            </a:r>
          </a:p>
          <a:p>
            <a:pPr algn="ctr" defTabSz="914400" fontAlgn="base">
              <a:spcBef>
                <a:spcPct val="0"/>
              </a:spcBef>
              <a:spcAft>
                <a:spcPct val="0"/>
              </a:spcAft>
            </a:pPr>
            <a:r>
              <a:rPr lang="en-US" sz="6000" b="1"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providentially</a:t>
            </a:r>
          </a:p>
          <a:p>
            <a:pPr algn="ctr" defTabSz="914400" fontAlgn="base">
              <a:spcBef>
                <a:spcPct val="0"/>
              </a:spcBef>
              <a:spcAft>
                <a:spcPct val="0"/>
              </a:spcAft>
            </a:pPr>
            <a:r>
              <a:rPr lang="en-US" sz="6000" b="1"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placed position</a:t>
            </a:r>
          </a:p>
          <a:p>
            <a:pPr algn="ctr" defTabSz="914400" fontAlgn="base">
              <a:spcBef>
                <a:spcPct val="0"/>
              </a:spcBef>
              <a:spcAft>
                <a:spcPct val="0"/>
              </a:spcAft>
            </a:pPr>
            <a:r>
              <a:rPr lang="en-US" sz="6000" b="1"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to help</a:t>
            </a:r>
          </a:p>
          <a:p>
            <a:pPr algn="ctr" defTabSz="914400" fontAlgn="base">
              <a:spcBef>
                <a:spcPct val="0"/>
              </a:spcBef>
              <a:spcAft>
                <a:spcPct val="0"/>
              </a:spcAft>
            </a:pPr>
            <a:r>
              <a:rPr lang="en-US" sz="6000" b="1" kern="10">
                <a:ln w="19050">
                  <a:solidFill>
                    <a:srgbClr val="0000FF"/>
                  </a:solidFill>
                  <a:miter lim="800000"/>
                  <a:headEnd/>
                  <a:tailEnd/>
                </a:ln>
                <a:solidFill>
                  <a:srgbClr val="FFFFFF"/>
                </a:solidFill>
                <a:effectLst>
                  <a:outerShdw blurRad="63500" dist="38099" dir="2700000" algn="ctr" rotWithShape="0">
                    <a:srgbClr val="990000">
                      <a:alpha val="74997"/>
                    </a:srgbClr>
                  </a:outerShdw>
                </a:effectLst>
                <a:latin typeface="Arial"/>
                <a:ea typeface="Arial"/>
                <a:cs typeface="Arial"/>
              </a:rPr>
              <a:t>God's people</a:t>
            </a:r>
          </a:p>
        </p:txBody>
      </p:sp>
      <p:pic>
        <p:nvPicPr>
          <p:cNvPr id="229382" name="Picture 5" descr="esthercloseup1.14.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8600" y="2878138"/>
            <a:ext cx="2995613"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865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5" descr="esther0903-Iran 17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62200" y="4876800"/>
            <a:ext cx="5486400" cy="2133600"/>
          </a:xfrm>
        </p:spPr>
        <p:txBody>
          <a:bodyPr/>
          <a:lstStyle/>
          <a:p>
            <a:pPr algn="ctr">
              <a:defRPr/>
            </a:pPr>
            <a:r>
              <a:rPr lang="en-US" dirty="0" smtClean="0">
                <a:effectLst>
                  <a:outerShdw blurRad="38100" dist="38100" dir="2700000" algn="tl">
                    <a:srgbClr val="000000"/>
                  </a:outerShdw>
                </a:effectLst>
                <a:latin typeface="Arial" charset="0"/>
                <a:ea typeface="ＭＳ Ｐゴシック" charset="0"/>
                <a:cs typeface="Arial" charset="0"/>
              </a:rPr>
              <a:t>Esther</a:t>
            </a:r>
            <a:r>
              <a:rPr lang="fr-FR" altLang="ja-JP" dirty="0" smtClean="0">
                <a:effectLst>
                  <a:outerShdw blurRad="38100" dist="38100" dir="2700000" algn="tl">
                    <a:srgbClr val="000000"/>
                  </a:outerShdw>
                </a:effectLst>
                <a:latin typeface="Arial" charset="0"/>
                <a:ea typeface="ＭＳ Ｐゴシック" charset="0"/>
                <a:cs typeface="Arial" charset="0"/>
              </a:rPr>
              <a:t>'</a:t>
            </a:r>
            <a:r>
              <a:rPr lang="en-US" dirty="0" smtClean="0">
                <a:effectLst>
                  <a:outerShdw blurRad="38100" dist="38100" dir="2700000" algn="tl">
                    <a:srgbClr val="000000"/>
                  </a:outerShdw>
                </a:effectLst>
                <a:latin typeface="Arial" charset="0"/>
                <a:ea typeface="ＭＳ Ｐゴシック" charset="0"/>
                <a:cs typeface="Arial" charset="0"/>
              </a:rPr>
              <a:t>s </a:t>
            </a:r>
            <a:r>
              <a:rPr lang="en-US" dirty="0">
                <a:effectLst>
                  <a:outerShdw blurRad="38100" dist="38100" dir="2700000" algn="tl">
                    <a:srgbClr val="000000"/>
                  </a:outerShdw>
                </a:effectLst>
                <a:latin typeface="Arial" charset="0"/>
                <a:ea typeface="ＭＳ Ｐゴシック" charset="0"/>
                <a:cs typeface="Arial" charset="0"/>
              </a:rPr>
              <a:t>Tomb </a:t>
            </a:r>
            <a:br>
              <a:rPr lang="en-US" dirty="0">
                <a:effectLst>
                  <a:outerShdw blurRad="38100" dist="38100" dir="2700000" algn="tl">
                    <a:srgbClr val="000000"/>
                  </a:outerShdw>
                </a:effectLst>
                <a:latin typeface="Arial" charset="0"/>
                <a:ea typeface="ＭＳ Ｐゴシック" charset="0"/>
                <a:cs typeface="Arial" charset="0"/>
              </a:rPr>
            </a:br>
            <a:r>
              <a:rPr lang="en-US" dirty="0">
                <a:effectLst>
                  <a:outerShdw blurRad="38100" dist="38100" dir="2700000" algn="tl">
                    <a:srgbClr val="000000"/>
                  </a:outerShdw>
                </a:effectLst>
                <a:latin typeface="Arial" charset="0"/>
                <a:ea typeface="ＭＳ Ｐゴシック" charset="0"/>
                <a:cs typeface="Arial" charset="0"/>
              </a:rPr>
              <a:t>in Iran Today</a:t>
            </a:r>
          </a:p>
        </p:txBody>
      </p:sp>
    </p:spTree>
    <p:extLst>
      <p:ext uri="{BB962C8B-B14F-4D97-AF65-F5344CB8AC3E}">
        <p14:creationId xmlns:p14="http://schemas.microsoft.com/office/powerpoint/2010/main" val="24618751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2798159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Preaching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355030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en-US" b="1">
                <a:solidFill>
                  <a:srgbClr val="FFFFFF"/>
                </a:solidFill>
                <a:latin typeface="Arial Black" charset="0"/>
                <a:ea typeface="ＭＳ Ｐゴシック" charset="0"/>
                <a:cs typeface="ＭＳ Ｐゴシック" charset="0"/>
              </a:rPr>
              <a:t>Correlation with Ezra</a:t>
            </a:r>
          </a:p>
        </p:txBody>
      </p:sp>
      <p:sp>
        <p:nvSpPr>
          <p:cNvPr id="11267" name="Text Box 3"/>
          <p:cNvSpPr txBox="1">
            <a:spLocks noChangeArrowheads="1"/>
          </p:cNvSpPr>
          <p:nvPr/>
        </p:nvSpPr>
        <p:spPr bwMode="auto">
          <a:xfrm>
            <a:off x="8412163" y="0"/>
            <a:ext cx="731837" cy="457200"/>
          </a:xfrm>
          <a:prstGeom prst="rect">
            <a:avLst/>
          </a:prstGeom>
          <a:noFill/>
          <a:ln w="12700" cap="sq">
            <a:noFill/>
            <a:miter lim="800000"/>
            <a:headEnd type="none" w="sm" len="sm"/>
            <a:tailEnd type="none" w="sm" len="sm"/>
          </a:ln>
          <a:effectLst/>
        </p:spPr>
        <p:txBody>
          <a:bodyPr/>
          <a:lstStyle/>
          <a:p>
            <a:pPr algn="ctr" defTabSz="914400" eaLnBrk="0" fontAlgn="base" hangingPunct="0">
              <a:spcBef>
                <a:spcPct val="50000"/>
              </a:spcBef>
              <a:spcAft>
                <a:spcPct val="0"/>
              </a:spcAft>
              <a:defRPr/>
            </a:pPr>
            <a:r>
              <a:rPr lang="en-US" sz="2400" b="1" dirty="0">
                <a:solidFill>
                  <a:srgbClr val="000000"/>
                </a:solidFill>
                <a:latin typeface="Arial"/>
                <a:ea typeface="ＭＳ Ｐゴシック" charset="0"/>
                <a:cs typeface="Arial"/>
              </a:rPr>
              <a:t>289</a:t>
            </a:r>
          </a:p>
        </p:txBody>
      </p:sp>
      <p:grpSp>
        <p:nvGrpSpPr>
          <p:cNvPr id="103428" name="Group 106"/>
          <p:cNvGrpSpPr>
            <a:grpSpLocks/>
          </p:cNvGrpSpPr>
          <p:nvPr/>
        </p:nvGrpSpPr>
        <p:grpSpPr bwMode="auto">
          <a:xfrm>
            <a:off x="0" y="762000"/>
            <a:ext cx="9144000" cy="6019800"/>
            <a:chOff x="0" y="480"/>
            <a:chExt cx="5760" cy="3792"/>
          </a:xfrm>
        </p:grpSpPr>
        <p:grpSp>
          <p:nvGrpSpPr>
            <p:cNvPr id="103429" name="Group 37"/>
            <p:cNvGrpSpPr>
              <a:grpSpLocks/>
            </p:cNvGrpSpPr>
            <p:nvPr/>
          </p:nvGrpSpPr>
          <p:grpSpPr bwMode="auto">
            <a:xfrm>
              <a:off x="0" y="480"/>
              <a:ext cx="5760" cy="336"/>
              <a:chOff x="0" y="0"/>
              <a:chExt cx="4539" cy="671"/>
            </a:xfrm>
          </p:grpSpPr>
          <p:sp>
            <p:nvSpPr>
              <p:cNvPr id="103523"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Restoring the Temple and People</a:t>
                </a:r>
                <a:endParaRPr lang="en-US" altLang="zh-CN" sz="2400" b="1">
                  <a:solidFill>
                    <a:srgbClr val="000000"/>
                  </a:solidFill>
                  <a:latin typeface="Arial Narrow" charset="0"/>
                  <a:ea typeface="宋体" charset="0"/>
                  <a:cs typeface="宋体" charset="0"/>
                </a:endParaRPr>
              </a:p>
            </p:txBody>
          </p:sp>
          <p:sp>
            <p:nvSpPr>
              <p:cNvPr id="11300"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0" name="Group 39"/>
            <p:cNvGrpSpPr>
              <a:grpSpLocks/>
            </p:cNvGrpSpPr>
            <p:nvPr/>
          </p:nvGrpSpPr>
          <p:grpSpPr bwMode="auto">
            <a:xfrm>
              <a:off x="0" y="816"/>
              <a:ext cx="2731" cy="423"/>
              <a:chOff x="0" y="671"/>
              <a:chExt cx="2152" cy="845"/>
            </a:xfrm>
          </p:grpSpPr>
          <p:sp>
            <p:nvSpPr>
              <p:cNvPr id="103521"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Temple</a:t>
                </a:r>
                <a:endParaRPr lang="en-US" altLang="zh-CN" sz="2400" b="1">
                  <a:solidFill>
                    <a:srgbClr val="000000"/>
                  </a:solidFill>
                  <a:latin typeface="Arial Narrow" charset="0"/>
                  <a:ea typeface="宋体" charset="0"/>
                  <a:cs typeface="宋体" charset="0"/>
                </a:endParaRPr>
              </a:p>
            </p:txBody>
          </p:sp>
          <p:sp>
            <p:nvSpPr>
              <p:cNvPr id="11302"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1" name="Group 45"/>
            <p:cNvGrpSpPr>
              <a:grpSpLocks/>
            </p:cNvGrpSpPr>
            <p:nvPr/>
          </p:nvGrpSpPr>
          <p:grpSpPr bwMode="auto">
            <a:xfrm>
              <a:off x="3204" y="816"/>
              <a:ext cx="2556" cy="423"/>
              <a:chOff x="2525" y="671"/>
              <a:chExt cx="2014" cy="845"/>
            </a:xfrm>
          </p:grpSpPr>
          <p:sp>
            <p:nvSpPr>
              <p:cNvPr id="103519"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People</a:t>
                </a:r>
                <a:endParaRPr lang="en-US" altLang="zh-CN" sz="2400" b="1">
                  <a:solidFill>
                    <a:srgbClr val="000000"/>
                  </a:solidFill>
                  <a:latin typeface="Arial Narrow" charset="0"/>
                  <a:ea typeface="宋体" charset="0"/>
                  <a:cs typeface="宋体" charset="0"/>
                </a:endParaRPr>
              </a:p>
            </p:txBody>
          </p:sp>
          <p:sp>
            <p:nvSpPr>
              <p:cNvPr id="11308"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2" name="Group 47"/>
            <p:cNvGrpSpPr>
              <a:grpSpLocks/>
            </p:cNvGrpSpPr>
            <p:nvPr/>
          </p:nvGrpSpPr>
          <p:grpSpPr bwMode="auto">
            <a:xfrm>
              <a:off x="0" y="1239"/>
              <a:ext cx="2731" cy="316"/>
              <a:chOff x="0" y="1516"/>
              <a:chExt cx="2152" cy="633"/>
            </a:xfrm>
          </p:grpSpPr>
          <p:sp>
            <p:nvSpPr>
              <p:cNvPr id="103517"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Zerubbabel</a:t>
                </a:r>
                <a:endParaRPr lang="en-US" altLang="zh-CN" sz="2400" b="1">
                  <a:solidFill>
                    <a:srgbClr val="000000"/>
                  </a:solidFill>
                  <a:latin typeface="Arial Narrow" charset="0"/>
                  <a:ea typeface="宋体" charset="0"/>
                  <a:cs typeface="宋体" charset="0"/>
                </a:endParaRPr>
              </a:p>
            </p:txBody>
          </p:sp>
          <p:sp>
            <p:nvSpPr>
              <p:cNvPr id="1131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3" name="Group 49"/>
            <p:cNvGrpSpPr>
              <a:grpSpLocks/>
            </p:cNvGrpSpPr>
            <p:nvPr/>
          </p:nvGrpSpPr>
          <p:grpSpPr bwMode="auto">
            <a:xfrm>
              <a:off x="3204" y="1239"/>
              <a:ext cx="2556" cy="316"/>
              <a:chOff x="2525" y="1516"/>
              <a:chExt cx="2014" cy="633"/>
            </a:xfrm>
          </p:grpSpPr>
          <p:sp>
            <p:nvSpPr>
              <p:cNvPr id="103515"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Ezra</a:t>
                </a:r>
                <a:endParaRPr lang="en-US" altLang="zh-CN" sz="2400" b="1">
                  <a:solidFill>
                    <a:srgbClr val="000000"/>
                  </a:solidFill>
                  <a:latin typeface="Arial Narrow" charset="0"/>
                  <a:ea typeface="宋体" charset="0"/>
                  <a:cs typeface="宋体" charset="0"/>
                </a:endParaRPr>
              </a:p>
            </p:txBody>
          </p:sp>
          <p:sp>
            <p:nvSpPr>
              <p:cNvPr id="11312"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4" name="Group 51"/>
            <p:cNvGrpSpPr>
              <a:grpSpLocks/>
            </p:cNvGrpSpPr>
            <p:nvPr/>
          </p:nvGrpSpPr>
          <p:grpSpPr bwMode="auto">
            <a:xfrm>
              <a:off x="0" y="1555"/>
              <a:ext cx="2731" cy="317"/>
              <a:chOff x="0" y="2149"/>
              <a:chExt cx="2152" cy="633"/>
            </a:xfrm>
          </p:grpSpPr>
          <p:sp>
            <p:nvSpPr>
              <p:cNvPr id="103513"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Ezra 1–6</a:t>
                </a:r>
                <a:endParaRPr lang="en-US" altLang="zh-CN" sz="2400" b="1">
                  <a:solidFill>
                    <a:srgbClr val="000000"/>
                  </a:solidFill>
                  <a:latin typeface="Arial Narrow" charset="0"/>
                  <a:ea typeface="宋体" charset="0"/>
                  <a:cs typeface="宋体" charset="0"/>
                </a:endParaRPr>
              </a:p>
            </p:txBody>
          </p:sp>
          <p:sp>
            <p:nvSpPr>
              <p:cNvPr id="11314"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5" name="Group 53"/>
            <p:cNvGrpSpPr>
              <a:grpSpLocks/>
            </p:cNvGrpSpPr>
            <p:nvPr/>
          </p:nvGrpSpPr>
          <p:grpSpPr bwMode="auto">
            <a:xfrm>
              <a:off x="3204" y="1555"/>
              <a:ext cx="2556" cy="317"/>
              <a:chOff x="2525" y="2149"/>
              <a:chExt cx="2014" cy="633"/>
            </a:xfrm>
          </p:grpSpPr>
          <p:sp>
            <p:nvSpPr>
              <p:cNvPr id="103511"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Ezra 7–10</a:t>
                </a:r>
                <a:endParaRPr lang="en-US" altLang="zh-CN" sz="2400" b="1">
                  <a:solidFill>
                    <a:srgbClr val="000000"/>
                  </a:solidFill>
                  <a:latin typeface="Arial Narrow" charset="0"/>
                  <a:ea typeface="宋体" charset="0"/>
                  <a:cs typeface="宋体" charset="0"/>
                </a:endParaRPr>
              </a:p>
            </p:txBody>
          </p:sp>
          <p:sp>
            <p:nvSpPr>
              <p:cNvPr id="11316"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6" name="Group 55"/>
            <p:cNvGrpSpPr>
              <a:grpSpLocks/>
            </p:cNvGrpSpPr>
            <p:nvPr/>
          </p:nvGrpSpPr>
          <p:grpSpPr bwMode="auto">
            <a:xfrm>
              <a:off x="0" y="1872"/>
              <a:ext cx="2731" cy="317"/>
              <a:chOff x="0" y="2782"/>
              <a:chExt cx="2152" cy="633"/>
            </a:xfrm>
          </p:grpSpPr>
          <p:sp>
            <p:nvSpPr>
              <p:cNvPr id="103509"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50,000 Return</a:t>
                </a:r>
                <a:endParaRPr lang="en-US" altLang="zh-CN" sz="2400" b="1">
                  <a:solidFill>
                    <a:srgbClr val="000000"/>
                  </a:solidFill>
                  <a:latin typeface="Arial Narrow" charset="0"/>
                  <a:ea typeface="宋体" charset="0"/>
                  <a:cs typeface="宋体" charset="0"/>
                </a:endParaRPr>
              </a:p>
            </p:txBody>
          </p:sp>
          <p:sp>
            <p:nvSpPr>
              <p:cNvPr id="11318"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7" name="Group 57"/>
            <p:cNvGrpSpPr>
              <a:grpSpLocks/>
            </p:cNvGrpSpPr>
            <p:nvPr/>
          </p:nvGrpSpPr>
          <p:grpSpPr bwMode="auto">
            <a:xfrm>
              <a:off x="3204" y="1872"/>
              <a:ext cx="2556" cy="317"/>
              <a:chOff x="2525" y="2782"/>
              <a:chExt cx="2014" cy="633"/>
            </a:xfrm>
          </p:grpSpPr>
          <p:sp>
            <p:nvSpPr>
              <p:cNvPr id="103507"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5,000 Return</a:t>
                </a:r>
                <a:endParaRPr lang="en-US" altLang="zh-CN" sz="2400" b="1">
                  <a:solidFill>
                    <a:srgbClr val="000000"/>
                  </a:solidFill>
                  <a:latin typeface="Arial Narrow" charset="0"/>
                  <a:ea typeface="宋体" charset="0"/>
                  <a:cs typeface="宋体" charset="0"/>
                </a:endParaRPr>
              </a:p>
            </p:txBody>
          </p:sp>
          <p:sp>
            <p:nvSpPr>
              <p:cNvPr id="1132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8" name="Group 59"/>
            <p:cNvGrpSpPr>
              <a:grpSpLocks/>
            </p:cNvGrpSpPr>
            <p:nvPr/>
          </p:nvGrpSpPr>
          <p:grpSpPr bwMode="auto">
            <a:xfrm>
              <a:off x="0" y="2189"/>
              <a:ext cx="2731" cy="317"/>
              <a:chOff x="0" y="3415"/>
              <a:chExt cx="2152" cy="633"/>
            </a:xfrm>
          </p:grpSpPr>
          <p:sp>
            <p:nvSpPr>
              <p:cNvPr id="103505"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Survival</a:t>
                </a:r>
                <a:endParaRPr lang="en-US" altLang="zh-CN" sz="2400" b="1">
                  <a:solidFill>
                    <a:srgbClr val="000000"/>
                  </a:solidFill>
                  <a:latin typeface="Arial Narrow" charset="0"/>
                  <a:ea typeface="宋体" charset="0"/>
                  <a:cs typeface="宋体" charset="0"/>
                </a:endParaRPr>
              </a:p>
            </p:txBody>
          </p:sp>
          <p:sp>
            <p:nvSpPr>
              <p:cNvPr id="11322"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39" name="Group 61"/>
            <p:cNvGrpSpPr>
              <a:grpSpLocks/>
            </p:cNvGrpSpPr>
            <p:nvPr/>
          </p:nvGrpSpPr>
          <p:grpSpPr bwMode="auto">
            <a:xfrm>
              <a:off x="3204" y="2189"/>
              <a:ext cx="2556" cy="317"/>
              <a:chOff x="2525" y="3415"/>
              <a:chExt cx="2014" cy="633"/>
            </a:xfrm>
          </p:grpSpPr>
          <p:sp>
            <p:nvSpPr>
              <p:cNvPr id="103503"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Revival</a:t>
                </a:r>
                <a:endParaRPr lang="en-US" altLang="zh-CN" sz="2400" b="1">
                  <a:solidFill>
                    <a:srgbClr val="000000"/>
                  </a:solidFill>
                  <a:latin typeface="Arial Narrow" charset="0"/>
                  <a:ea typeface="宋体" charset="0"/>
                  <a:cs typeface="宋体" charset="0"/>
                </a:endParaRPr>
              </a:p>
            </p:txBody>
          </p:sp>
          <p:sp>
            <p:nvSpPr>
              <p:cNvPr id="11324"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0" name="Group 63"/>
            <p:cNvGrpSpPr>
              <a:grpSpLocks/>
            </p:cNvGrpSpPr>
            <p:nvPr/>
          </p:nvGrpSpPr>
          <p:grpSpPr bwMode="auto">
            <a:xfrm>
              <a:off x="0" y="2506"/>
              <a:ext cx="2731" cy="316"/>
              <a:chOff x="0" y="4048"/>
              <a:chExt cx="2152" cy="633"/>
            </a:xfrm>
          </p:grpSpPr>
          <p:sp>
            <p:nvSpPr>
              <p:cNvPr id="103501"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Working</a:t>
                </a:r>
                <a:endParaRPr lang="en-US" altLang="zh-CN" sz="2400" b="1">
                  <a:solidFill>
                    <a:srgbClr val="000000"/>
                  </a:solidFill>
                  <a:latin typeface="Arial Narrow" charset="0"/>
                  <a:ea typeface="宋体" charset="0"/>
                  <a:cs typeface="宋体" charset="0"/>
                </a:endParaRPr>
              </a:p>
            </p:txBody>
          </p:sp>
          <p:sp>
            <p:nvSpPr>
              <p:cNvPr id="11326"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1" name="Group 65"/>
            <p:cNvGrpSpPr>
              <a:grpSpLocks/>
            </p:cNvGrpSpPr>
            <p:nvPr/>
          </p:nvGrpSpPr>
          <p:grpSpPr bwMode="auto">
            <a:xfrm>
              <a:off x="3204" y="2506"/>
              <a:ext cx="2556" cy="316"/>
              <a:chOff x="2525" y="4048"/>
              <a:chExt cx="2014" cy="633"/>
            </a:xfrm>
          </p:grpSpPr>
          <p:sp>
            <p:nvSpPr>
              <p:cNvPr id="103499"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Worshipping</a:t>
                </a:r>
                <a:endParaRPr lang="en-US" altLang="zh-CN" sz="2400" b="1">
                  <a:solidFill>
                    <a:srgbClr val="000000"/>
                  </a:solidFill>
                  <a:latin typeface="Arial Narrow" charset="0"/>
                  <a:ea typeface="宋体" charset="0"/>
                  <a:cs typeface="宋体" charset="0"/>
                </a:endParaRPr>
              </a:p>
            </p:txBody>
          </p:sp>
          <p:sp>
            <p:nvSpPr>
              <p:cNvPr id="11328"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2" name="Group 67"/>
            <p:cNvGrpSpPr>
              <a:grpSpLocks/>
            </p:cNvGrpSpPr>
            <p:nvPr/>
          </p:nvGrpSpPr>
          <p:grpSpPr bwMode="auto">
            <a:xfrm>
              <a:off x="0" y="2822"/>
              <a:ext cx="2731" cy="317"/>
              <a:chOff x="0" y="4681"/>
              <a:chExt cx="2152" cy="633"/>
            </a:xfrm>
          </p:grpSpPr>
          <p:sp>
            <p:nvSpPr>
              <p:cNvPr id="103497"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538-516 BC (22 Years)</a:t>
                </a:r>
                <a:endParaRPr lang="en-US" altLang="zh-CN" sz="2400" b="1">
                  <a:solidFill>
                    <a:srgbClr val="000000"/>
                  </a:solidFill>
                  <a:latin typeface="Arial Narrow" charset="0"/>
                  <a:ea typeface="宋体" charset="0"/>
                  <a:cs typeface="宋体" charset="0"/>
                </a:endParaRPr>
              </a:p>
            </p:txBody>
          </p:sp>
          <p:sp>
            <p:nvSpPr>
              <p:cNvPr id="1133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3" name="Group 69"/>
            <p:cNvGrpSpPr>
              <a:grpSpLocks/>
            </p:cNvGrpSpPr>
            <p:nvPr/>
          </p:nvGrpSpPr>
          <p:grpSpPr bwMode="auto">
            <a:xfrm>
              <a:off x="3204" y="2822"/>
              <a:ext cx="2556" cy="317"/>
              <a:chOff x="2525" y="4681"/>
              <a:chExt cx="2014" cy="633"/>
            </a:xfrm>
          </p:grpSpPr>
          <p:sp>
            <p:nvSpPr>
              <p:cNvPr id="103495"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458-457 BC (1 Year)</a:t>
                </a:r>
                <a:endParaRPr lang="en-US" altLang="zh-CN" sz="2400" b="1">
                  <a:solidFill>
                    <a:srgbClr val="000000"/>
                  </a:solidFill>
                  <a:latin typeface="Arial Narrow" charset="0"/>
                  <a:ea typeface="宋体" charset="0"/>
                  <a:cs typeface="宋体" charset="0"/>
                </a:endParaRPr>
              </a:p>
            </p:txBody>
          </p:sp>
          <p:sp>
            <p:nvSpPr>
              <p:cNvPr id="11332"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4" name="Group 71"/>
            <p:cNvGrpSpPr>
              <a:grpSpLocks/>
            </p:cNvGrpSpPr>
            <p:nvPr/>
          </p:nvGrpSpPr>
          <p:grpSpPr bwMode="auto">
            <a:xfrm>
              <a:off x="0" y="3139"/>
              <a:ext cx="2731" cy="317"/>
              <a:chOff x="0" y="5314"/>
              <a:chExt cx="2152" cy="633"/>
            </a:xfrm>
          </p:grpSpPr>
          <p:sp>
            <p:nvSpPr>
              <p:cNvPr id="103493"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a:t>
                </a:r>
              </a:p>
              <a:p>
                <a:pPr algn="ctr" defTabSz="914400" eaLnBrk="0" fontAlgn="base" hangingPunct="0">
                  <a:spcBef>
                    <a:spcPct val="0"/>
                  </a:spcBef>
                  <a:spcAft>
                    <a:spcPct val="0"/>
                  </a:spcAft>
                </a:pPr>
                <a:r>
                  <a:rPr lang="en-US" altLang="zh-CN" sz="2400" b="1">
                    <a:solidFill>
                      <a:srgbClr val="000000"/>
                    </a:solidFill>
                    <a:latin typeface="Arial Narrow" charset="0"/>
                    <a:ea typeface="ＭＳ Ｐゴシック" charset="0"/>
                    <a:cs typeface="ＭＳ Ｐゴシック" charset="0"/>
                  </a:rPr>
                  <a:t>External Opposition: Samaritans </a:t>
                </a:r>
              </a:p>
              <a:p>
                <a:pPr algn="ctr" defTabSz="914400" eaLnBrk="0" fontAlgn="base" hangingPunct="0">
                  <a:spcBef>
                    <a:spcPct val="0"/>
                  </a:spcBef>
                  <a:spcAft>
                    <a:spcPct val="0"/>
                  </a:spcAft>
                </a:pPr>
                <a:endParaRPr lang="en-US" altLang="zh-CN" sz="2400" b="1">
                  <a:solidFill>
                    <a:srgbClr val="000000"/>
                  </a:solidFill>
                  <a:latin typeface="Arial Narrow" charset="0"/>
                  <a:ea typeface="宋体" charset="0"/>
                  <a:cs typeface="宋体" charset="0"/>
                </a:endParaRPr>
              </a:p>
            </p:txBody>
          </p:sp>
          <p:sp>
            <p:nvSpPr>
              <p:cNvPr id="11334"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5" name="Group 73"/>
            <p:cNvGrpSpPr>
              <a:grpSpLocks/>
            </p:cNvGrpSpPr>
            <p:nvPr/>
          </p:nvGrpSpPr>
          <p:grpSpPr bwMode="auto">
            <a:xfrm>
              <a:off x="3204" y="3139"/>
              <a:ext cx="2556" cy="317"/>
              <a:chOff x="2525" y="5314"/>
              <a:chExt cx="2014" cy="633"/>
            </a:xfrm>
          </p:grpSpPr>
          <p:sp>
            <p:nvSpPr>
              <p:cNvPr id="103491"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200" b="1">
                    <a:solidFill>
                      <a:srgbClr val="000000"/>
                    </a:solidFill>
                    <a:latin typeface="Arial Narrow" charset="0"/>
                    <a:ea typeface="ＭＳ Ｐゴシック" charset="0"/>
                    <a:cs typeface="ＭＳ Ｐゴシック" charset="0"/>
                  </a:rPr>
                  <a:t> Internal Opposition: Intermarriage</a:t>
                </a:r>
                <a:endParaRPr lang="en-US" altLang="zh-CN" sz="2200" b="1">
                  <a:solidFill>
                    <a:srgbClr val="000000"/>
                  </a:solidFill>
                  <a:latin typeface="Arial Narrow" charset="0"/>
                  <a:ea typeface="宋体" charset="0"/>
                  <a:cs typeface="宋体" charset="0"/>
                </a:endParaRPr>
              </a:p>
            </p:txBody>
          </p:sp>
          <p:sp>
            <p:nvSpPr>
              <p:cNvPr id="11336"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6" name="Group 75"/>
            <p:cNvGrpSpPr>
              <a:grpSpLocks/>
            </p:cNvGrpSpPr>
            <p:nvPr/>
          </p:nvGrpSpPr>
          <p:grpSpPr bwMode="auto">
            <a:xfrm>
              <a:off x="0" y="3456"/>
              <a:ext cx="1025" cy="374"/>
              <a:chOff x="0" y="5947"/>
              <a:chExt cx="808" cy="748"/>
            </a:xfrm>
          </p:grpSpPr>
          <p:sp>
            <p:nvSpPr>
              <p:cNvPr id="103489"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ＭＳ Ｐゴシック" charset="0"/>
                  </a:rPr>
                  <a:t>Return</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ＭＳ Ｐゴシック" charset="0"/>
                  </a:rPr>
                  <a:t>1–2</a:t>
                </a:r>
                <a:endParaRPr lang="en-US" altLang="zh-CN" sz="2400" b="1">
                  <a:solidFill>
                    <a:srgbClr val="000000"/>
                  </a:solidFill>
                  <a:latin typeface="Arial Narrow" charset="0"/>
                  <a:ea typeface="宋体" charset="0"/>
                  <a:cs typeface="宋体" charset="0"/>
                </a:endParaRPr>
              </a:p>
            </p:txBody>
          </p:sp>
          <p:sp>
            <p:nvSpPr>
              <p:cNvPr id="11338"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7" name="Group 77"/>
            <p:cNvGrpSpPr>
              <a:grpSpLocks/>
            </p:cNvGrpSpPr>
            <p:nvPr/>
          </p:nvGrpSpPr>
          <p:grpSpPr bwMode="auto">
            <a:xfrm>
              <a:off x="1025" y="3456"/>
              <a:ext cx="1706" cy="374"/>
              <a:chOff x="808" y="5947"/>
              <a:chExt cx="1344" cy="748"/>
            </a:xfrm>
          </p:grpSpPr>
          <p:sp>
            <p:nvSpPr>
              <p:cNvPr id="103487"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ＭＳ Ｐゴシック" charset="0"/>
                  </a:rPr>
                  <a:t>Rebuilding</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ＭＳ Ｐゴシック" charset="0"/>
                  </a:rPr>
                  <a:t>3–6</a:t>
                </a:r>
                <a:endParaRPr lang="en-US" altLang="zh-CN" sz="2400" b="1">
                  <a:solidFill>
                    <a:srgbClr val="000000"/>
                  </a:solidFill>
                  <a:latin typeface="Arial Narrow" charset="0"/>
                  <a:ea typeface="宋体" charset="0"/>
                  <a:cs typeface="宋体" charset="0"/>
                </a:endParaRPr>
              </a:p>
            </p:txBody>
          </p:sp>
          <p:sp>
            <p:nvSpPr>
              <p:cNvPr id="1134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8" name="Group 79"/>
            <p:cNvGrpSpPr>
              <a:grpSpLocks/>
            </p:cNvGrpSpPr>
            <p:nvPr/>
          </p:nvGrpSpPr>
          <p:grpSpPr bwMode="auto">
            <a:xfrm>
              <a:off x="3204" y="3456"/>
              <a:ext cx="1343" cy="374"/>
              <a:chOff x="2525" y="5947"/>
              <a:chExt cx="1058" cy="748"/>
            </a:xfrm>
          </p:grpSpPr>
          <p:sp>
            <p:nvSpPr>
              <p:cNvPr id="103485"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ＭＳ Ｐゴシック" charset="0"/>
                  </a:rPr>
                  <a:t> Return</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ＭＳ Ｐゴシック" charset="0"/>
                  </a:rPr>
                  <a:t>7–8</a:t>
                </a:r>
                <a:endParaRPr lang="en-US" altLang="zh-CN" sz="2400" b="1">
                  <a:solidFill>
                    <a:srgbClr val="000000"/>
                  </a:solidFill>
                  <a:latin typeface="Arial Narrow" charset="0"/>
                  <a:ea typeface="宋体" charset="0"/>
                  <a:cs typeface="宋体" charset="0"/>
                </a:endParaRPr>
              </a:p>
            </p:txBody>
          </p:sp>
          <p:sp>
            <p:nvSpPr>
              <p:cNvPr id="11342"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49" name="Group 81"/>
            <p:cNvGrpSpPr>
              <a:grpSpLocks/>
            </p:cNvGrpSpPr>
            <p:nvPr/>
          </p:nvGrpSpPr>
          <p:grpSpPr bwMode="auto">
            <a:xfrm>
              <a:off x="4547" y="3456"/>
              <a:ext cx="1213" cy="374"/>
              <a:chOff x="3583" y="5947"/>
              <a:chExt cx="956" cy="748"/>
            </a:xfrm>
          </p:grpSpPr>
          <p:sp>
            <p:nvSpPr>
              <p:cNvPr id="103483"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ＭＳ Ｐゴシック" charset="0"/>
                  </a:rPr>
                  <a:t> Restoration</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ＭＳ Ｐゴシック" charset="0"/>
                  </a:rPr>
                  <a:t>9–10</a:t>
                </a:r>
                <a:endParaRPr lang="en-US" altLang="zh-CN" sz="2400" b="1">
                  <a:solidFill>
                    <a:srgbClr val="000000"/>
                  </a:solidFill>
                  <a:latin typeface="Arial Narrow" charset="0"/>
                  <a:ea typeface="宋体" charset="0"/>
                  <a:cs typeface="宋体" charset="0"/>
                </a:endParaRPr>
              </a:p>
            </p:txBody>
          </p:sp>
          <p:sp>
            <p:nvSpPr>
              <p:cNvPr id="11344"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0" name="Group 83"/>
            <p:cNvGrpSpPr>
              <a:grpSpLocks/>
            </p:cNvGrpSpPr>
            <p:nvPr/>
          </p:nvGrpSpPr>
          <p:grpSpPr bwMode="auto">
            <a:xfrm>
              <a:off x="0" y="3830"/>
              <a:ext cx="442" cy="442"/>
              <a:chOff x="0" y="6695"/>
              <a:chExt cx="348" cy="883"/>
            </a:xfrm>
          </p:grpSpPr>
          <p:sp>
            <p:nvSpPr>
              <p:cNvPr id="103481"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ＭＳ Ｐゴシック" charset="0"/>
                  </a:rPr>
                  <a:t> Decree</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ＭＳ Ｐゴシック" charset="0"/>
                  </a:rPr>
                  <a:t>1</a:t>
                </a:r>
                <a:endParaRPr lang="en-US" altLang="zh-CN" sz="1600" b="1">
                  <a:solidFill>
                    <a:srgbClr val="000000"/>
                  </a:solidFill>
                  <a:latin typeface="Arial Narrow" charset="0"/>
                  <a:ea typeface="宋体" charset="0"/>
                  <a:cs typeface="宋体" charset="0"/>
                </a:endParaRPr>
              </a:p>
            </p:txBody>
          </p:sp>
          <p:sp>
            <p:nvSpPr>
              <p:cNvPr id="11346"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1" name="Group 85"/>
            <p:cNvGrpSpPr>
              <a:grpSpLocks/>
            </p:cNvGrpSpPr>
            <p:nvPr/>
          </p:nvGrpSpPr>
          <p:grpSpPr bwMode="auto">
            <a:xfrm>
              <a:off x="442" y="3830"/>
              <a:ext cx="583" cy="442"/>
              <a:chOff x="348" y="6695"/>
              <a:chExt cx="460" cy="883"/>
            </a:xfrm>
          </p:grpSpPr>
          <p:sp>
            <p:nvSpPr>
              <p:cNvPr id="103479"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ＭＳ Ｐゴシック" charset="0"/>
                  </a:rPr>
                  <a:t> Returnees</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ＭＳ Ｐゴシック" charset="0"/>
                  </a:rPr>
                  <a:t>2</a:t>
                </a:r>
                <a:endParaRPr lang="en-US" altLang="zh-CN" sz="1600" b="1">
                  <a:solidFill>
                    <a:srgbClr val="000000"/>
                  </a:solidFill>
                  <a:latin typeface="Arial Narrow" charset="0"/>
                  <a:ea typeface="宋体" charset="0"/>
                  <a:cs typeface="宋体" charset="0"/>
                </a:endParaRPr>
              </a:p>
            </p:txBody>
          </p:sp>
          <p:sp>
            <p:nvSpPr>
              <p:cNvPr id="11348"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2" name="Group 87"/>
            <p:cNvGrpSpPr>
              <a:grpSpLocks/>
            </p:cNvGrpSpPr>
            <p:nvPr/>
          </p:nvGrpSpPr>
          <p:grpSpPr bwMode="auto">
            <a:xfrm>
              <a:off x="1025" y="3830"/>
              <a:ext cx="447" cy="442"/>
              <a:chOff x="808" y="6695"/>
              <a:chExt cx="352" cy="883"/>
            </a:xfrm>
          </p:grpSpPr>
          <p:sp>
            <p:nvSpPr>
              <p:cNvPr id="103477"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ＭＳ Ｐゴシック" charset="0"/>
                  </a:rPr>
                  <a:t> Begins</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ＭＳ Ｐゴシック" charset="0"/>
                  </a:rPr>
                  <a:t>3</a:t>
                </a:r>
                <a:endParaRPr lang="en-US" altLang="zh-CN" sz="1600" b="1">
                  <a:solidFill>
                    <a:srgbClr val="000000"/>
                  </a:solidFill>
                  <a:latin typeface="Arial Narrow" charset="0"/>
                  <a:ea typeface="宋体" charset="0"/>
                  <a:cs typeface="宋体" charset="0"/>
                </a:endParaRPr>
              </a:p>
            </p:txBody>
          </p:sp>
          <p:sp>
            <p:nvSpPr>
              <p:cNvPr id="113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3" name="Group 89"/>
            <p:cNvGrpSpPr>
              <a:grpSpLocks/>
            </p:cNvGrpSpPr>
            <p:nvPr/>
          </p:nvGrpSpPr>
          <p:grpSpPr bwMode="auto">
            <a:xfrm>
              <a:off x="1472" y="3830"/>
              <a:ext cx="629" cy="442"/>
              <a:chOff x="1160" y="6695"/>
              <a:chExt cx="496" cy="883"/>
            </a:xfrm>
          </p:grpSpPr>
          <p:sp>
            <p:nvSpPr>
              <p:cNvPr id="103475"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ＭＳ Ｐゴシック" charset="0"/>
                  </a:rPr>
                  <a:t>Opposed</a:t>
                </a:r>
              </a:p>
              <a:p>
                <a:pPr algn="ctr" defTabSz="914400" eaLnBrk="0" fontAlgn="base" hangingPunct="0">
                  <a:spcBef>
                    <a:spcPct val="0"/>
                  </a:spcBef>
                  <a:spcAft>
                    <a:spcPct val="0"/>
                  </a:spcAft>
                </a:pPr>
                <a:r>
                  <a:rPr lang="en-US" altLang="zh-CN" sz="1400" b="1">
                    <a:solidFill>
                      <a:srgbClr val="000000"/>
                    </a:solidFill>
                    <a:latin typeface="Arial Narrow" charset="0"/>
                    <a:ea typeface="ＭＳ Ｐゴシック" charset="0"/>
                    <a:cs typeface="ＭＳ Ｐゴシック" charset="0"/>
                  </a:rPr>
                  <a:t>4:1–6:12</a:t>
                </a:r>
                <a:endParaRPr lang="en-US" altLang="zh-CN" sz="1400" b="1">
                  <a:solidFill>
                    <a:srgbClr val="000000"/>
                  </a:solidFill>
                  <a:latin typeface="Arial Narrow" charset="0"/>
                  <a:ea typeface="宋体" charset="0"/>
                  <a:cs typeface="宋体" charset="0"/>
                </a:endParaRPr>
              </a:p>
            </p:txBody>
          </p:sp>
          <p:sp>
            <p:nvSpPr>
              <p:cNvPr id="11352"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4" name="Group 91"/>
            <p:cNvGrpSpPr>
              <a:grpSpLocks/>
            </p:cNvGrpSpPr>
            <p:nvPr/>
          </p:nvGrpSpPr>
          <p:grpSpPr bwMode="auto">
            <a:xfrm>
              <a:off x="2101" y="3830"/>
              <a:ext cx="630" cy="442"/>
              <a:chOff x="1656" y="6695"/>
              <a:chExt cx="496" cy="883"/>
            </a:xfrm>
          </p:grpSpPr>
          <p:sp>
            <p:nvSpPr>
              <p:cNvPr id="103473"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ＭＳ Ｐゴシック" charset="0"/>
                  </a:rPr>
                  <a:t>Ends</a:t>
                </a:r>
              </a:p>
              <a:p>
                <a:pPr algn="ctr" defTabSz="914400" eaLnBrk="0" fontAlgn="base" hangingPunct="0">
                  <a:spcBef>
                    <a:spcPct val="0"/>
                  </a:spcBef>
                  <a:spcAft>
                    <a:spcPct val="0"/>
                  </a:spcAft>
                </a:pPr>
                <a:r>
                  <a:rPr lang="en-US" altLang="zh-CN" sz="1400" b="1">
                    <a:solidFill>
                      <a:srgbClr val="000000"/>
                    </a:solidFill>
                    <a:latin typeface="Arial Narrow" charset="0"/>
                    <a:ea typeface="ＭＳ Ｐゴシック" charset="0"/>
                    <a:cs typeface="ＭＳ Ｐゴシック" charset="0"/>
                  </a:rPr>
                  <a:t>6:13-22</a:t>
                </a:r>
                <a:endParaRPr lang="en-US" altLang="zh-CN" sz="1400" b="1">
                  <a:solidFill>
                    <a:srgbClr val="000000"/>
                  </a:solidFill>
                  <a:latin typeface="Arial Narrow" charset="0"/>
                  <a:ea typeface="宋体" charset="0"/>
                  <a:cs typeface="宋体" charset="0"/>
                </a:endParaRPr>
              </a:p>
            </p:txBody>
          </p:sp>
          <p:sp>
            <p:nvSpPr>
              <p:cNvPr id="11354"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5" name="Group 95"/>
            <p:cNvGrpSpPr>
              <a:grpSpLocks/>
            </p:cNvGrpSpPr>
            <p:nvPr/>
          </p:nvGrpSpPr>
          <p:grpSpPr bwMode="auto">
            <a:xfrm>
              <a:off x="2731" y="3830"/>
              <a:ext cx="473" cy="442"/>
              <a:chOff x="2152" y="6695"/>
              <a:chExt cx="373" cy="883"/>
            </a:xfrm>
          </p:grpSpPr>
          <p:sp>
            <p:nvSpPr>
              <p:cNvPr id="11358" name="Rectangle 94"/>
              <p:cNvSpPr>
                <a:spLocks noChangeArrowheads="1"/>
              </p:cNvSpPr>
              <p:nvPr/>
            </p:nvSpPr>
            <p:spPr bwMode="auto">
              <a:xfrm>
                <a:off x="2152" y="6695"/>
                <a:ext cx="373" cy="883"/>
              </a:xfrm>
              <a:prstGeom prst="rect">
                <a:avLst/>
              </a:prstGeom>
              <a:solidFill>
                <a:srgbClr val="000000"/>
              </a:solidFill>
              <a:ln w="12700" cap="sq">
                <a:no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nvGrpSpPr>
              <p:cNvPr id="103470" name="Group 93"/>
              <p:cNvGrpSpPr>
                <a:grpSpLocks/>
              </p:cNvGrpSpPr>
              <p:nvPr/>
            </p:nvGrpSpPr>
            <p:grpSpPr bwMode="auto">
              <a:xfrm>
                <a:off x="2152" y="6695"/>
                <a:ext cx="373" cy="883"/>
                <a:chOff x="2152" y="6695"/>
                <a:chExt cx="373" cy="883"/>
              </a:xfrm>
            </p:grpSpPr>
            <p:sp>
              <p:nvSpPr>
                <p:cNvPr id="103471"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ＭＳ Ｐゴシック" charset="0"/>
                    </a:rPr>
                    <a:t> </a:t>
                  </a:r>
                </a:p>
                <a:p>
                  <a:pPr algn="ctr" defTabSz="914400" eaLnBrk="0" fontAlgn="base" hangingPunct="0">
                    <a:spcBef>
                      <a:spcPct val="0"/>
                    </a:spcBef>
                    <a:spcAft>
                      <a:spcPct val="0"/>
                    </a:spcAft>
                  </a:pPr>
                  <a:endParaRPr lang="en-US" altLang="zh-CN" sz="2400" b="1">
                    <a:solidFill>
                      <a:srgbClr val="000000"/>
                    </a:solidFill>
                    <a:latin typeface="Arial Narrow" charset="0"/>
                    <a:ea typeface="宋体" charset="0"/>
                    <a:cs typeface="宋体" charset="0"/>
                  </a:endParaRPr>
                </a:p>
              </p:txBody>
            </p:sp>
            <p:sp>
              <p:nvSpPr>
                <p:cNvPr id="11356"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grpSp>
          <p:nvGrpSpPr>
            <p:cNvPr id="103456" name="Group 97"/>
            <p:cNvGrpSpPr>
              <a:grpSpLocks/>
            </p:cNvGrpSpPr>
            <p:nvPr/>
          </p:nvGrpSpPr>
          <p:grpSpPr bwMode="auto">
            <a:xfrm>
              <a:off x="3206" y="3830"/>
              <a:ext cx="685" cy="442"/>
              <a:chOff x="2525" y="6695"/>
              <a:chExt cx="539" cy="883"/>
            </a:xfrm>
          </p:grpSpPr>
          <p:sp>
            <p:nvSpPr>
              <p:cNvPr id="103467"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000" b="1">
                    <a:solidFill>
                      <a:srgbClr val="000000"/>
                    </a:solidFill>
                    <a:latin typeface="Arial Narrow" charset="0"/>
                    <a:ea typeface="ＭＳ Ｐゴシック" charset="0"/>
                    <a:cs typeface="ＭＳ Ｐゴシック" charset="0"/>
                  </a:rPr>
                  <a:t> </a:t>
                </a:r>
                <a:r>
                  <a:rPr lang="en-US" altLang="zh-CN" sz="1300" b="1">
                    <a:solidFill>
                      <a:srgbClr val="000000"/>
                    </a:solidFill>
                    <a:latin typeface="Arial Narrow" charset="0"/>
                    <a:ea typeface="ＭＳ Ｐゴシック" charset="0"/>
                    <a:cs typeface="ＭＳ Ｐゴシック" charset="0"/>
                  </a:rPr>
                  <a:t>Qualifications</a:t>
                </a:r>
                <a:r>
                  <a:rPr lang="en-US" altLang="zh-CN" sz="1400" b="1">
                    <a:solidFill>
                      <a:srgbClr val="000000"/>
                    </a:solidFill>
                    <a:latin typeface="Arial Narrow" charset="0"/>
                    <a:ea typeface="ＭＳ Ｐゴシック" charset="0"/>
                    <a:cs typeface="ＭＳ Ｐゴシック" charset="0"/>
                  </a:rPr>
                  <a:t> </a:t>
                </a:r>
              </a:p>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ＭＳ Ｐゴシック" charset="0"/>
                  </a:rPr>
                  <a:t>&amp; Provisions</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ＭＳ Ｐゴシック" charset="0"/>
                  </a:rPr>
                  <a:t>7</a:t>
                </a:r>
                <a:endParaRPr lang="en-US" altLang="zh-CN" sz="1600" b="1">
                  <a:solidFill>
                    <a:srgbClr val="000000"/>
                  </a:solidFill>
                  <a:latin typeface="Arial Narrow" charset="0"/>
                  <a:ea typeface="宋体" charset="0"/>
                  <a:cs typeface="宋体" charset="0"/>
                </a:endParaRPr>
              </a:p>
            </p:txBody>
          </p:sp>
          <p:sp>
            <p:nvSpPr>
              <p:cNvPr id="1136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7" name="Group 99"/>
            <p:cNvGrpSpPr>
              <a:grpSpLocks/>
            </p:cNvGrpSpPr>
            <p:nvPr/>
          </p:nvGrpSpPr>
          <p:grpSpPr bwMode="auto">
            <a:xfrm>
              <a:off x="3872" y="3830"/>
              <a:ext cx="675" cy="442"/>
              <a:chOff x="3051" y="6695"/>
              <a:chExt cx="532" cy="883"/>
            </a:xfrm>
          </p:grpSpPr>
          <p:sp>
            <p:nvSpPr>
              <p:cNvPr id="103465"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ＭＳ Ｐゴシック" charset="0"/>
                  </a:rPr>
                  <a:t>Returnees </a:t>
                </a:r>
              </a:p>
              <a:p>
                <a:pPr algn="ctr" defTabSz="914400" eaLnBrk="0" fontAlgn="base" hangingPunct="0">
                  <a:spcBef>
                    <a:spcPct val="0"/>
                  </a:spcBef>
                  <a:spcAft>
                    <a:spcPct val="0"/>
                  </a:spcAft>
                </a:pPr>
                <a:r>
                  <a:rPr lang="en-US" altLang="zh-CN" sz="1400" b="1">
                    <a:solidFill>
                      <a:srgbClr val="000000"/>
                    </a:solidFill>
                    <a:latin typeface="Arial Narrow" charset="0"/>
                    <a:ea typeface="ＭＳ Ｐゴシック" charset="0"/>
                    <a:cs typeface="ＭＳ Ｐゴシック" charset="0"/>
                  </a:rPr>
                  <a:t>&amp; Protection</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ＭＳ Ｐゴシック" charset="0"/>
                  </a:rPr>
                  <a:t>8</a:t>
                </a:r>
                <a:endParaRPr lang="en-US" altLang="zh-CN" sz="1600" b="1">
                  <a:solidFill>
                    <a:srgbClr val="000000"/>
                  </a:solidFill>
                  <a:latin typeface="Arial Narrow" charset="0"/>
                  <a:ea typeface="宋体" charset="0"/>
                  <a:cs typeface="宋体" charset="0"/>
                </a:endParaRPr>
              </a:p>
            </p:txBody>
          </p:sp>
          <p:sp>
            <p:nvSpPr>
              <p:cNvPr id="11362"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8" name="Group 101"/>
            <p:cNvGrpSpPr>
              <a:grpSpLocks/>
            </p:cNvGrpSpPr>
            <p:nvPr/>
          </p:nvGrpSpPr>
          <p:grpSpPr bwMode="auto">
            <a:xfrm>
              <a:off x="4547" y="3830"/>
              <a:ext cx="584" cy="442"/>
              <a:chOff x="3583" y="6695"/>
              <a:chExt cx="460" cy="883"/>
            </a:xfrm>
          </p:grpSpPr>
          <p:sp>
            <p:nvSpPr>
              <p:cNvPr id="103463"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1400" b="1">
                    <a:solidFill>
                      <a:srgbClr val="000000"/>
                    </a:solidFill>
                    <a:latin typeface="Arial Narrow" charset="0"/>
                    <a:ea typeface="ＭＳ Ｐゴシック" charset="0"/>
                    <a:cs typeface="ＭＳ Ｐゴシック" charset="0"/>
                  </a:rPr>
                  <a:t> Inter- marriage </a:t>
                </a:r>
              </a:p>
              <a:p>
                <a:pPr algn="ctr" defTabSz="914400" fontAlgn="base">
                  <a:lnSpc>
                    <a:spcPct val="80000"/>
                  </a:lnSpc>
                  <a:spcBef>
                    <a:spcPct val="0"/>
                  </a:spcBef>
                  <a:spcAft>
                    <a:spcPct val="0"/>
                  </a:spcAft>
                </a:pPr>
                <a:r>
                  <a:rPr lang="en-US" altLang="zh-CN" sz="1400" b="1">
                    <a:solidFill>
                      <a:srgbClr val="000000"/>
                    </a:solidFill>
                    <a:latin typeface="Arial Narrow" charset="0"/>
                    <a:ea typeface="ＭＳ Ｐゴシック" charset="0"/>
                    <a:cs typeface="ＭＳ Ｐゴシック" charset="0"/>
                  </a:rPr>
                  <a:t>&amp; Lament</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ＭＳ Ｐゴシック" charset="0"/>
                  </a:rPr>
                  <a:t>9</a:t>
                </a:r>
                <a:endParaRPr lang="en-US" altLang="zh-CN" sz="1600" b="1">
                  <a:solidFill>
                    <a:srgbClr val="000000"/>
                  </a:solidFill>
                  <a:latin typeface="Arial Narrow" charset="0"/>
                  <a:ea typeface="宋体" charset="0"/>
                  <a:cs typeface="宋体" charset="0"/>
                </a:endParaRPr>
              </a:p>
            </p:txBody>
          </p:sp>
          <p:sp>
            <p:nvSpPr>
              <p:cNvPr id="11364"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grpSp>
          <p:nvGrpSpPr>
            <p:cNvPr id="103459" name="Group 103"/>
            <p:cNvGrpSpPr>
              <a:grpSpLocks/>
            </p:cNvGrpSpPr>
            <p:nvPr/>
          </p:nvGrpSpPr>
          <p:grpSpPr bwMode="auto">
            <a:xfrm>
              <a:off x="5131" y="3830"/>
              <a:ext cx="629" cy="442"/>
              <a:chOff x="4043" y="6695"/>
              <a:chExt cx="496" cy="883"/>
            </a:xfrm>
          </p:grpSpPr>
          <p:sp>
            <p:nvSpPr>
              <p:cNvPr id="103461"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1400" b="1">
                    <a:solidFill>
                      <a:srgbClr val="000000"/>
                    </a:solidFill>
                    <a:latin typeface="Arial Narrow" charset="0"/>
                    <a:ea typeface="ＭＳ Ｐゴシック" charset="0"/>
                    <a:cs typeface="ＭＳ Ｐゴシック" charset="0"/>
                  </a:rPr>
                  <a:t>Divorces</a:t>
                </a:r>
              </a:p>
              <a:p>
                <a:pPr algn="ctr" defTabSz="914400" eaLnBrk="0" fontAlgn="base" hangingPunct="0">
                  <a:lnSpc>
                    <a:spcPct val="80000"/>
                  </a:lnSpc>
                  <a:spcBef>
                    <a:spcPct val="0"/>
                  </a:spcBef>
                  <a:spcAft>
                    <a:spcPct val="0"/>
                  </a:spcAft>
                </a:pPr>
                <a:r>
                  <a:rPr lang="en-US" altLang="zh-CN" sz="1400" b="1">
                    <a:solidFill>
                      <a:srgbClr val="000000"/>
                    </a:solidFill>
                    <a:latin typeface="Arial Narrow" charset="0"/>
                    <a:ea typeface="ＭＳ Ｐゴシック" charset="0"/>
                    <a:cs typeface="ＭＳ Ｐゴシック" charset="0"/>
                  </a:rPr>
                  <a:t>Carried Out</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ＭＳ Ｐゴシック" charset="0"/>
                  </a:rPr>
                  <a:t>10</a:t>
                </a:r>
                <a:endParaRPr lang="en-US" altLang="zh-CN" sz="1600" b="1">
                  <a:solidFill>
                    <a:srgbClr val="000000"/>
                  </a:solidFill>
                  <a:latin typeface="Arial Narrow" charset="0"/>
                  <a:ea typeface="宋体" charset="0"/>
                  <a:cs typeface="宋体" charset="0"/>
                </a:endParaRPr>
              </a:p>
            </p:txBody>
          </p:sp>
          <p:sp>
            <p:nvSpPr>
              <p:cNvPr id="11366"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ffectLst/>
            </p:spPr>
            <p:txBody>
              <a:bodyPr wrap="none" lIns="0" tIns="0" rIns="0" bIns="0" anchor="ctr" anchorCtr="1"/>
              <a:lstStyle/>
              <a:p>
                <a:pPr defTabSz="914400" fontAlgn="base">
                  <a:spcBef>
                    <a:spcPct val="0"/>
                  </a:spcBef>
                  <a:spcAft>
                    <a:spcPct val="0"/>
                  </a:spcAft>
                  <a:defRPr/>
                </a:pPr>
                <a:endParaRPr lang="en-US" sz="2400">
                  <a:solidFill>
                    <a:srgbClr val="EAE8E2"/>
                  </a:solidFill>
                  <a:latin typeface="Times New Roman" pitchFamily="-111" charset="0"/>
                  <a:ea typeface="ＭＳ Ｐゴシック" charset="0"/>
                  <a:cs typeface="ＭＳ Ｐゴシック" charset="0"/>
                </a:endParaRPr>
              </a:p>
            </p:txBody>
          </p:sp>
        </p:grpSp>
        <p:sp>
          <p:nvSpPr>
            <p:cNvPr id="11369" name="Text Box 105"/>
            <p:cNvSpPr txBox="1">
              <a:spLocks noChangeArrowheads="1"/>
            </p:cNvSpPr>
            <p:nvPr/>
          </p:nvSpPr>
          <p:spPr bwMode="auto">
            <a:xfrm>
              <a:off x="2736" y="828"/>
              <a:ext cx="472" cy="3396"/>
            </a:xfrm>
            <a:prstGeom prst="rect">
              <a:avLst/>
            </a:prstGeom>
            <a:solidFill>
              <a:srgbClr val="000000"/>
            </a:solidFill>
            <a:ln w="12700" cap="sq">
              <a:noFill/>
              <a:miter lim="800000"/>
              <a:headEnd type="none" w="sm" len="sm"/>
              <a:tailEnd type="none" w="sm" len="sm"/>
            </a:ln>
            <a:effectLst/>
          </p:spPr>
          <p:txBody>
            <a:bodyPr vert="eaVert" lIns="0" tIns="0" rIns="0" bIns="0" anchor="ctr" anchorCtr="1"/>
            <a:lstStyle/>
            <a:p>
              <a:pPr algn="ctr" defTabSz="914400" eaLnBrk="0" fontAlgn="base" hangingPunct="0">
                <a:spcBef>
                  <a:spcPct val="50000"/>
                </a:spcBef>
                <a:spcAft>
                  <a:spcPct val="0"/>
                </a:spcAft>
                <a:defRPr/>
              </a:pPr>
              <a:r>
                <a:rPr lang="en-US" sz="3200" b="1" dirty="0">
                  <a:solidFill>
                    <a:srgbClr val="FFFFFF"/>
                  </a:solidFill>
                  <a:latin typeface="Arial Narrow" pitchFamily="-111" charset="0"/>
                  <a:ea typeface="ＭＳ Ｐゴシック" charset="0"/>
                  <a:cs typeface="ＭＳ Ｐゴシック" charset="0"/>
                </a:rPr>
                <a:t>Book of Esther (58 YEAR GAP)</a:t>
              </a:r>
            </a:p>
          </p:txBody>
        </p:sp>
      </p:grpSp>
    </p:spTree>
    <p:extLst>
      <p:ext uri="{BB962C8B-B14F-4D97-AF65-F5344CB8AC3E}">
        <p14:creationId xmlns:p14="http://schemas.microsoft.com/office/powerpoint/2010/main" val="13112904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6.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7.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otalTime>1801</TotalTime>
  <Words>4229</Words>
  <Application>Microsoft Macintosh PowerPoint</Application>
  <PresentationFormat>On-screen Show (4:3)</PresentationFormat>
  <Paragraphs>567</Paragraphs>
  <Slides>83</Slides>
  <Notes>80</Notes>
  <HiddenSlides>0</HiddenSlides>
  <MMClips>0</MMClips>
  <ScaleCrop>false</ScaleCrop>
  <HeadingPairs>
    <vt:vector size="4" baseType="variant">
      <vt:variant>
        <vt:lpstr>Theme</vt:lpstr>
      </vt:variant>
      <vt:variant>
        <vt:i4>10</vt:i4>
      </vt:variant>
      <vt:variant>
        <vt:lpstr>Slide Titles</vt:lpstr>
      </vt:variant>
      <vt:variant>
        <vt:i4>83</vt:i4>
      </vt:variant>
    </vt:vector>
  </HeadingPairs>
  <TitlesOfParts>
    <vt:vector size="93" baseType="lpstr">
      <vt:lpstr>49_Blank Presentation</vt:lpstr>
      <vt:lpstr>MEADOW</vt:lpstr>
      <vt:lpstr>1_Crumple</vt:lpstr>
      <vt:lpstr>Construction</vt:lpstr>
      <vt:lpstr>Blank Presentation</vt:lpstr>
      <vt:lpstr>Orbit</vt:lpstr>
      <vt:lpstr>1_Default Design</vt:lpstr>
      <vt:lpstr>2_Default Design</vt:lpstr>
      <vt:lpstr>1_Glare</vt:lpstr>
      <vt:lpstr>46_Blank Presentation</vt:lpstr>
      <vt:lpstr>Be Committed</vt:lpstr>
      <vt:lpstr>The church typically has a serious lack of commitment.</vt:lpstr>
      <vt:lpstr>How committed are you to God’s work? </vt:lpstr>
      <vt:lpstr>Why should you  be committed  to God?</vt:lpstr>
      <vt:lpstr>Background to Esther</vt:lpstr>
      <vt:lpstr>The Postexilic Era</vt:lpstr>
      <vt:lpstr>Does God Care About Those Left Behind?</vt:lpstr>
      <vt:lpstr>The Persian Empire</vt:lpstr>
      <vt:lpstr>Correlation with Ezra</vt:lpstr>
      <vt:lpstr>Queen of Persia</vt:lpstr>
      <vt:lpstr>Esther Book Chart</vt:lpstr>
      <vt:lpstr>Key Word</vt:lpstr>
      <vt:lpstr>Key Verse</vt:lpstr>
      <vt:lpstr>"…for such a time as this"</vt:lpstr>
      <vt:lpstr>"…for such a time as this"</vt:lpstr>
      <vt:lpstr>Summary Statement</vt:lpstr>
      <vt:lpstr>Synthesis</vt:lpstr>
      <vt:lpstr>Why should you  be committed  to God?</vt:lpstr>
      <vt:lpstr>God’s work faces threats (Esther 1–4). </vt:lpstr>
      <vt:lpstr>Slides on  Esther 1</vt:lpstr>
      <vt:lpstr>The Persian Empire</vt:lpstr>
      <vt:lpstr>King Xerxe's Unreasonable Command to Queen Vashti</vt:lpstr>
      <vt:lpstr>Vashti Upset</vt:lpstr>
      <vt:lpstr>Rise of Esther</vt:lpstr>
      <vt:lpstr>Outline</vt:lpstr>
      <vt:lpstr>Slides on  Esther 2</vt:lpstr>
      <vt:lpstr>The Beauty Contest </vt:lpstr>
      <vt:lpstr>The Beauty Contest </vt:lpstr>
      <vt:lpstr>Mordecai the Jew  (Esther 2:5)</vt:lpstr>
      <vt:lpstr>Mordecai's Young Cousin Esther (2:7)</vt:lpstr>
      <vt:lpstr>Mordecai Counsels Esther</vt:lpstr>
      <vt:lpstr>Did Esther act honorably?</vt:lpstr>
      <vt:lpstr>All the King's Men</vt:lpstr>
      <vt:lpstr>Eavesdropping</vt:lpstr>
      <vt:lpstr>Slides on  Esther 3</vt:lpstr>
      <vt:lpstr>Haman the Agagite (Esther 3:1-2)</vt:lpstr>
      <vt:lpstr>No Respect (3:1-2)</vt:lpstr>
      <vt:lpstr>Slides on  Esther 4</vt:lpstr>
      <vt:lpstr>Key Verse</vt:lpstr>
      <vt:lpstr>Why should you  be committed  to God?</vt:lpstr>
      <vt:lpstr>God’s work faces threats (Esther 1–4). </vt:lpstr>
      <vt:lpstr>We are secure in our relationship with God—but that doesn’t mean there are no attacks! </vt:lpstr>
      <vt:lpstr>We are at war.</vt:lpstr>
      <vt:lpstr>Crossroads</vt:lpstr>
      <vt:lpstr>God’s work faces threats (Esther 1–4). </vt:lpstr>
      <vt:lpstr>Outline</vt:lpstr>
      <vt:lpstr>Slides on  Esther 5</vt:lpstr>
      <vt:lpstr>Courage 5–7</vt:lpstr>
      <vt:lpstr>Esther Risked Her Life for the Jews (5:2)</vt:lpstr>
      <vt:lpstr>Esther 5:1-8</vt:lpstr>
      <vt:lpstr>Esther invited Haman and  the king to eat (5:4)</vt:lpstr>
      <vt:lpstr>Esther 5:9-14</vt:lpstr>
      <vt:lpstr>"a sharpened pole… seventy-five feet tall”  (5:14 NLT)</vt:lpstr>
      <vt:lpstr>Slides on  Esther 6</vt:lpstr>
      <vt:lpstr>Esther 6</vt:lpstr>
      <vt:lpstr>"Afterward Mordecai returned to the palace gate, but Haman hurried home dejected and completely humiliated”  (6:12 NLT)</vt:lpstr>
      <vt:lpstr>Slides on  Esther 7</vt:lpstr>
      <vt:lpstr>ESTHER 7:3-4a NIV</vt:lpstr>
      <vt:lpstr>"The adversary is this vile Haman” (7:6)</vt:lpstr>
      <vt:lpstr>"That vile Haman…” (7:6)</vt:lpstr>
      <vt:lpstr>Esther 7:8</vt:lpstr>
      <vt:lpstr>"a sharpened pole… seventy-five feet tall”  (5:14 NLT)</vt:lpstr>
      <vt:lpstr>Slides on  Esther 8</vt:lpstr>
      <vt:lpstr>V-Day</vt:lpstr>
      <vt:lpstr>Slides on  Esther 9</vt:lpstr>
      <vt:lpstr>V-Day</vt:lpstr>
      <vt:lpstr>Purim</vt:lpstr>
      <vt:lpstr>Proverbs 16:33 (NIV)</vt:lpstr>
      <vt:lpstr>The story lives on in Jewish plays each year…</vt:lpstr>
      <vt:lpstr>Purim: Lots of Victory</vt:lpstr>
      <vt:lpstr>Slides on  Esther 10</vt:lpstr>
      <vt:lpstr>We are secure in our relationship with God—but that doesn’t mean there are no attacks! </vt:lpstr>
      <vt:lpstr>We also have a future victory because God’s plan will not be thwarted.</vt:lpstr>
      <vt:lpstr>Key Verse</vt:lpstr>
      <vt:lpstr>You can't thwart God’s sovereign plan. But you can be part of it. </vt:lpstr>
      <vt:lpstr>The Bible's Chiasm</vt:lpstr>
      <vt:lpstr>Revelation 20:4-6 Diagrammed</vt:lpstr>
      <vt:lpstr>Why should you  be committed  to God?</vt:lpstr>
      <vt:lpstr>God’s work faces threats (Esther 1–4). </vt:lpstr>
      <vt:lpstr>WHAT TO DO?</vt:lpstr>
      <vt:lpstr>Esther's Tomb  in Iran Today</vt:lpstr>
      <vt:lpstr>Black</vt:lpstr>
      <vt:lpstr>OT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157</cp:revision>
  <dcterms:created xsi:type="dcterms:W3CDTF">2014-08-02T06:39:19Z</dcterms:created>
  <dcterms:modified xsi:type="dcterms:W3CDTF">2018-04-29T09:48:23Z</dcterms:modified>
</cp:coreProperties>
</file>