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1" r:id="rId3"/>
  </p:sldMasterIdLst>
  <p:notesMasterIdLst>
    <p:notesMasterId r:id="rId50"/>
  </p:notesMasterIdLst>
  <p:sldIdLst>
    <p:sldId id="257" r:id="rId4"/>
    <p:sldId id="280" r:id="rId5"/>
    <p:sldId id="379" r:id="rId6"/>
    <p:sldId id="416" r:id="rId7"/>
    <p:sldId id="418" r:id="rId8"/>
    <p:sldId id="401" r:id="rId9"/>
    <p:sldId id="419" r:id="rId10"/>
    <p:sldId id="394" r:id="rId11"/>
    <p:sldId id="421" r:id="rId12"/>
    <p:sldId id="422" r:id="rId13"/>
    <p:sldId id="408" r:id="rId14"/>
    <p:sldId id="409" r:id="rId15"/>
    <p:sldId id="423" r:id="rId16"/>
    <p:sldId id="441" r:id="rId17"/>
    <p:sldId id="429" r:id="rId18"/>
    <p:sldId id="402" r:id="rId19"/>
    <p:sldId id="392" r:id="rId20"/>
    <p:sldId id="425" r:id="rId21"/>
    <p:sldId id="426" r:id="rId22"/>
    <p:sldId id="415" r:id="rId23"/>
    <p:sldId id="399" r:id="rId24"/>
    <p:sldId id="424" r:id="rId25"/>
    <p:sldId id="427" r:id="rId26"/>
    <p:sldId id="428" r:id="rId27"/>
    <p:sldId id="430" r:id="rId28"/>
    <p:sldId id="274" r:id="rId29"/>
    <p:sldId id="381" r:id="rId30"/>
    <p:sldId id="377" r:id="rId31"/>
    <p:sldId id="432" r:id="rId32"/>
    <p:sldId id="433" r:id="rId33"/>
    <p:sldId id="434" r:id="rId34"/>
    <p:sldId id="382" r:id="rId35"/>
    <p:sldId id="436" r:id="rId36"/>
    <p:sldId id="383" r:id="rId37"/>
    <p:sldId id="376" r:id="rId38"/>
    <p:sldId id="431" r:id="rId39"/>
    <p:sldId id="435" r:id="rId40"/>
    <p:sldId id="437" r:id="rId41"/>
    <p:sldId id="438" r:id="rId42"/>
    <p:sldId id="439" r:id="rId43"/>
    <p:sldId id="440" r:id="rId44"/>
    <p:sldId id="380" r:id="rId45"/>
    <p:sldId id="315" r:id="rId46"/>
    <p:sldId id="413" r:id="rId47"/>
    <p:sldId id="406" r:id="rId48"/>
    <p:sldId id="44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469" autoAdjust="0"/>
  </p:normalViewPr>
  <p:slideViewPr>
    <p:cSldViewPr snapToGrid="0" snapToObjects="1">
      <p:cViewPr varScale="1">
        <p:scale>
          <a:sx n="74" d="100"/>
          <a:sy n="74" d="100"/>
        </p:scale>
        <p:origin x="-584" y="-104"/>
      </p:cViewPr>
      <p:guideLst>
        <p:guide orient="horz" pos="2160"/>
        <p:guide pos="2880"/>
      </p:guideLst>
    </p:cSldViewPr>
  </p:slideViewPr>
  <p:notesTextViewPr>
    <p:cViewPr>
      <p:scale>
        <a:sx n="100" d="100"/>
        <a:sy n="100" d="100"/>
      </p:scale>
      <p:origin x="0" y="0"/>
    </p:cViewPr>
  </p:notesTextViewPr>
  <p:sorterViewPr>
    <p:cViewPr>
      <p:scale>
        <a:sx n="119" d="100"/>
        <a:sy n="11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goaltriangle.com/advanced-goal-setting/about/" TargetMode="External"/><Relationship Id="rId4" Type="http://schemas.openxmlformats.org/officeDocument/2006/relationships/hyperlink" Target="http://goaltriangle.com/advanced-goal-setting/setting-goals-101/better-smart-goals/" TargetMode="External"/><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Trust the Lord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will even though you can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figure it out (MI restated)!</a:t>
            </a:r>
            <a:r>
              <a:rPr lang="en-SG" dirty="0" smtClean="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we are going to look at some characteristics of wisdom.  </a:t>
            </a:r>
          </a:p>
          <a:p>
            <a:r>
              <a:rPr lang="en-US" sz="1200" kern="1200" dirty="0" smtClean="0">
                <a:solidFill>
                  <a:schemeClr val="tx1"/>
                </a:solidFill>
                <a:effectLst/>
                <a:latin typeface="+mn-lt"/>
                <a:ea typeface="+mn-ea"/>
                <a:cs typeface="+mn-cs"/>
              </a:rPr>
              <a:t>What are the </a:t>
            </a:r>
            <a:r>
              <a:rPr lang="en-US" sz="1200" u="sng" kern="1200" dirty="0" smtClean="0">
                <a:solidFill>
                  <a:schemeClr val="tx1"/>
                </a:solidFill>
                <a:effectLst/>
                <a:latin typeface="+mn-lt"/>
                <a:ea typeface="+mn-ea"/>
                <a:cs typeface="+mn-cs"/>
              </a:rPr>
              <a:t>qualities</a:t>
            </a:r>
            <a:r>
              <a:rPr lang="en-US" sz="1200" kern="1200" dirty="0" smtClean="0">
                <a:solidFill>
                  <a:schemeClr val="tx1"/>
                </a:solidFill>
                <a:effectLst/>
                <a:latin typeface="+mn-lt"/>
                <a:ea typeface="+mn-ea"/>
                <a:cs typeface="+mn-cs"/>
              </a:rPr>
              <a:t> of wisdom</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righteous</a:t>
            </a:r>
            <a:r>
              <a:rPr lang="en-US" sz="1200" kern="1200" dirty="0" smtClean="0">
                <a:solidFill>
                  <a:schemeClr val="tx1"/>
                </a:solidFill>
                <a:effectLst/>
                <a:latin typeface="+mn-lt"/>
                <a:ea typeface="+mn-ea"/>
                <a:cs typeface="+mn-cs"/>
              </a:rPr>
              <a:t> living a </a:t>
            </a:r>
            <a:r>
              <a:rPr lang="en-US" sz="1200" i="1" kern="1200" dirty="0" smtClean="0">
                <a:solidFill>
                  <a:schemeClr val="tx1"/>
                </a:solidFill>
                <a:effectLst/>
                <a:latin typeface="+mn-lt"/>
                <a:ea typeface="+mn-ea"/>
                <a:cs typeface="+mn-cs"/>
              </a:rPr>
              <a:t>short</a:t>
            </a:r>
            <a:r>
              <a:rPr lang="en-US" sz="1200" kern="1200" dirty="0" smtClean="0">
                <a:solidFill>
                  <a:schemeClr val="tx1"/>
                </a:solidFill>
                <a:effectLst/>
                <a:latin typeface="+mn-lt"/>
                <a:ea typeface="+mn-ea"/>
                <a:cs typeface="+mn-cs"/>
              </a:rPr>
              <a:t> life seems to contradict Scripture (Exod. 20:12; Deut. 4:40; Ps. 91:16).</a:t>
            </a:r>
            <a:r>
              <a:rPr lang="en-SG" dirty="0" smtClean="0">
                <a:effectLst/>
              </a:rPr>
              <a:t> </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wicked</a:t>
            </a:r>
            <a:r>
              <a:rPr lang="en-US" sz="1200" kern="1200" dirty="0" smtClean="0">
                <a:solidFill>
                  <a:schemeClr val="tx1"/>
                </a:solidFill>
                <a:effectLst/>
                <a:latin typeface="+mn-lt"/>
                <a:ea typeface="+mn-ea"/>
                <a:cs typeface="+mn-cs"/>
              </a:rPr>
              <a:t> living a </a:t>
            </a:r>
            <a:r>
              <a:rPr lang="en-US" sz="1200" i="1" kern="1200" dirty="0" smtClean="0">
                <a:solidFill>
                  <a:schemeClr val="tx1"/>
                </a:solidFill>
                <a:effectLst/>
                <a:latin typeface="+mn-lt"/>
                <a:ea typeface="+mn-ea"/>
                <a:cs typeface="+mn-cs"/>
              </a:rPr>
              <a:t>long</a:t>
            </a:r>
            <a:r>
              <a:rPr lang="en-US" sz="1200" kern="1200" dirty="0" smtClean="0">
                <a:solidFill>
                  <a:schemeClr val="tx1"/>
                </a:solidFill>
                <a:effectLst/>
                <a:latin typeface="+mn-lt"/>
                <a:ea typeface="+mn-ea"/>
                <a:cs typeface="+mn-cs"/>
              </a:rPr>
              <a:t> life seems to contradict Scripture (</a:t>
            </a:r>
            <a:r>
              <a:rPr lang="en-US" sz="1200" kern="1200" dirty="0" err="1" smtClean="0">
                <a:solidFill>
                  <a:schemeClr val="tx1"/>
                </a:solidFill>
                <a:effectLst/>
                <a:latin typeface="+mn-lt"/>
                <a:ea typeface="+mn-ea"/>
                <a:cs typeface="+mn-cs"/>
              </a:rPr>
              <a:t>Pss</a:t>
            </a:r>
            <a:r>
              <a:rPr lang="en-US" sz="1200" kern="1200" dirty="0" smtClean="0">
                <a:solidFill>
                  <a:schemeClr val="tx1"/>
                </a:solidFill>
                <a:effectLst/>
                <a:latin typeface="+mn-lt"/>
                <a:ea typeface="+mn-ea"/>
                <a:cs typeface="+mn-cs"/>
              </a:rPr>
              <a:t>. 55:23; 58:3-9; 73:18)</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SG" dirty="0" smtClean="0">
                <a:cs typeface="ＭＳ Ｐゴシック" charset="0"/>
              </a:rPr>
              <a:t>A doctor on his morning walk, noticed an older lady sitting on her front step smoking a cigar, so he walked up to her and said, "I couldn</a:t>
            </a:r>
            <a:r>
              <a:rPr lang="fr-FR" dirty="0" smtClean="0">
                <a:cs typeface="ＭＳ Ｐゴシック" charset="0"/>
              </a:rPr>
              <a:t>'</a:t>
            </a:r>
            <a:r>
              <a:rPr lang="en-SG" dirty="0" smtClean="0">
                <a:cs typeface="ＭＳ Ｐゴシック" charset="0"/>
              </a:rPr>
              <a:t>t help but notice how happy you look! What is your secret?"</a:t>
            </a:r>
          </a:p>
          <a:p>
            <a:r>
              <a:rPr lang="en-SG" dirty="0" smtClean="0">
                <a:cs typeface="ＭＳ Ｐゴシック" charset="0"/>
              </a:rPr>
              <a:t>"I smoke ten cigars a day," she said. "Before I go to bed, I smoke a nice big joint. Apart from that, I drink a whole bottle of Jack Daniels every week, and eat only junk food. On weekends, I pop pills, get laid, and don</a:t>
            </a:r>
            <a:r>
              <a:rPr lang="fr-FR" dirty="0" smtClean="0">
                <a:cs typeface="ＭＳ Ｐゴシック" charset="0"/>
              </a:rPr>
              <a:t>'</a:t>
            </a:r>
            <a:r>
              <a:rPr lang="en-SG" dirty="0" smtClean="0">
                <a:cs typeface="ＭＳ Ｐゴシック" charset="0"/>
              </a:rPr>
              <a:t>t exercise at all."</a:t>
            </a:r>
          </a:p>
          <a:p>
            <a:r>
              <a:rPr lang="en-SG" dirty="0" smtClean="0">
                <a:cs typeface="ＭＳ Ｐゴシック" charset="0"/>
              </a:rPr>
              <a:t>"That is absolutely amazing! How old are you?"</a:t>
            </a:r>
          </a:p>
          <a:p>
            <a:r>
              <a:rPr lang="en-SG" dirty="0" smtClean="0">
                <a:cs typeface="ＭＳ Ｐゴシック" charset="0"/>
              </a:rPr>
              <a:t>"Thirty-four," she replied.</a:t>
            </a:r>
          </a:p>
          <a:p>
            <a:r>
              <a:rPr lang="en-SG" dirty="0" smtClean="0">
                <a:cs typeface="ＭＳ Ｐゴシック" charset="0"/>
              </a:rPr>
              <a:t>There are consequences of the evil lifestyle.</a:t>
            </a:r>
          </a:p>
          <a:p>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But once I sat next to an elderly man on a plane.  He was amazingly spry—he spoke with a lot of energy, was fit as can be, and very lively to talk to.  I asked him, "How old are you?"  "88," he replied.  "And what profession have you had all your life?"  I asked.  He replied, "I worked 40 years as a bookie!"</a:t>
            </a:r>
          </a:p>
          <a:p>
            <a:endParaRPr lang="en-US" dirty="0" smtClean="0">
              <a:cs typeface="ＭＳ Ｐゴシック" charset="0"/>
            </a:endParaRPr>
          </a:p>
          <a:p>
            <a:r>
              <a:rPr lang="en-US" dirty="0" smtClean="0">
                <a:cs typeface="ＭＳ Ｐゴシック" charset="0"/>
              </a:rPr>
              <a:t>I thought of Ecclesiastes right there.  Here was this man who had managed thousands of horse races and likely destroyed countless homes.  Instead of dying early, he was healthy, wealthy and not-so-wise.</a:t>
            </a:r>
          </a:p>
          <a:p>
            <a:endParaRPr lang="en-US" dirty="0" smtClean="0">
              <a:cs typeface="ＭＳ Ｐゴシック" charset="0"/>
            </a:endParaRPr>
          </a:p>
          <a:p>
            <a:r>
              <a:rPr lang="en-US" sz="1200" kern="1200" dirty="0" smtClean="0">
                <a:solidFill>
                  <a:schemeClr val="tx1"/>
                </a:solidFill>
                <a:effectLst/>
                <a:latin typeface="+mn-lt"/>
                <a:ea typeface="+mn-ea"/>
                <a:cs typeface="+mn-cs"/>
              </a:rPr>
              <a:t>(The paradox is that sometimes the wicked live longer than the righteous.  But here is…)</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What is your main goal in life?  In the next 30 seconds, tell the person next to you.</a:t>
            </a:r>
          </a:p>
          <a:p>
            <a:endParaRPr lang="en-US" dirty="0" smtClean="0"/>
          </a:p>
          <a:p>
            <a:r>
              <a:rPr lang="en-US" dirty="0" smtClean="0"/>
              <a:t>Some people say their chief goal is happiness—money—retirement—marriage—grandkids (forget the kids, just go straight to grandkids!)—whatever.</a:t>
            </a:r>
          </a:p>
          <a:p>
            <a:endParaRPr lang="en-US" dirty="0" smtClean="0"/>
          </a:p>
          <a:p>
            <a:r>
              <a:rPr lang="en-US" dirty="0" smtClean="0"/>
              <a:t>Christians might have a more spiritual answer as to their chief objective in life—reaching the lost, becoming like Christ, living for God, investing in eternity, etc.</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"7:16-18</a:t>
            </a:r>
            <a:r>
              <a:rPr lang="en-US" sz="1200" b="0" i="0" u="none" strike="noStrike" kern="1200" baseline="0" dirty="0" smtClean="0">
                <a:solidFill>
                  <a:schemeClr val="tx1"/>
                </a:solidFill>
                <a:latin typeface="+mn-lt"/>
                <a:ea typeface="+mn-ea"/>
                <a:cs typeface="+mn-cs"/>
              </a:rPr>
              <a:t>. These verses have generally been interpreted as teaching the "golden mean" or a moderate lifestyle, avoiding both overzealous righteousness and overindulgent sinfulness. And righteousness here is generally interpreted as referring to legalistic or Pharisaic self-righteousness. But this interpretation fails to relate these verses adequately to Solomon</a:t>
            </a:r>
            <a:r>
              <a:rPr lang="fr-FR"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s argument against the rigid application of the doctrine of retribution in God</a:t>
            </a:r>
            <a:r>
              <a:rPr lang="fr-FR"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s distributing adversity and prosperity. Moreover, the meaning of the verb… must be correctly interpreted. Though almost universally interpreted in the sense of "to </a:t>
            </a:r>
            <a:r>
              <a:rPr lang="en-US" sz="1200" b="1" i="0" u="none" strike="noStrike" kern="1200" baseline="0" dirty="0" smtClean="0">
                <a:solidFill>
                  <a:schemeClr val="tx1"/>
                </a:solidFill>
                <a:latin typeface="+mn-lt"/>
                <a:ea typeface="+mn-ea"/>
                <a:cs typeface="+mn-cs"/>
              </a:rPr>
              <a:t>destroy</a:t>
            </a:r>
            <a:r>
              <a:rPr lang="en-US" sz="1200" b="0" i="0" u="none" strike="noStrike" kern="1200" baseline="0" dirty="0" smtClean="0">
                <a:solidFill>
                  <a:schemeClr val="tx1"/>
                </a:solidFill>
                <a:latin typeface="+mn-lt"/>
                <a:ea typeface="+mn-ea"/>
                <a:cs typeface="+mn-cs"/>
              </a:rPr>
              <a:t> or ruin oneself," the verb in this form never means this elsewhere. Instead it means "to be appalled or astounded" (cf. Dan. 8:27, "appalled"; Ps. 143:4, "dismayed"). This fits in nicely with Solomon</a:t>
            </a:r>
            <a:r>
              <a:rPr lang="fr-FR"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s argument here. He urged his readers </a:t>
            </a:r>
            <a:r>
              <a:rPr lang="en-US" sz="1200" b="1" i="0" u="none" strike="noStrike" kern="1200" baseline="0" dirty="0" smtClean="0">
                <a:solidFill>
                  <a:schemeClr val="tx1"/>
                </a:solidFill>
                <a:latin typeface="+mn-lt"/>
                <a:ea typeface="+mn-ea"/>
                <a:cs typeface="+mn-cs"/>
              </a:rPr>
              <a:t>not</a:t>
            </a:r>
            <a:r>
              <a:rPr lang="en-US" sz="1200" b="0" i="0" u="none" strike="noStrike" kern="1200" baseline="0" dirty="0" smtClean="0">
                <a:solidFill>
                  <a:schemeClr val="tx1"/>
                </a:solidFill>
                <a:latin typeface="+mn-lt"/>
                <a:ea typeface="+mn-ea"/>
                <a:cs typeface="+mn-cs"/>
              </a:rPr>
              <a:t> to </a:t>
            </a:r>
            <a:r>
              <a:rPr lang="en-US" sz="1200" b="1" i="0" u="none" strike="noStrike" kern="1200" baseline="0" dirty="0" smtClean="0">
                <a:solidFill>
                  <a:schemeClr val="tx1"/>
                </a:solidFill>
                <a:latin typeface="+mn-lt"/>
                <a:ea typeface="+mn-ea"/>
                <a:cs typeface="+mn-cs"/>
              </a:rPr>
              <a:t>be </a:t>
            </a:r>
            <a:r>
              <a:rPr lang="en-US" sz="1200" b="1" i="0" u="none" strike="noStrike" kern="1200" baseline="0" dirty="0" err="1" smtClean="0">
                <a:solidFill>
                  <a:schemeClr val="tx1"/>
                </a:solidFill>
                <a:latin typeface="+mn-lt"/>
                <a:ea typeface="+mn-ea"/>
                <a:cs typeface="+mn-cs"/>
              </a:rPr>
              <a:t>overrighteous</a:t>
            </a:r>
            <a:r>
              <a:rPr lang="en-US" sz="1200" b="0" i="0" u="none" strike="noStrike" kern="1200" baseline="0" dirty="0" smtClean="0">
                <a:solidFill>
                  <a:schemeClr val="tx1"/>
                </a:solidFill>
                <a:latin typeface="+mn-lt"/>
                <a:ea typeface="+mn-ea"/>
                <a:cs typeface="+mn-cs"/>
              </a:rPr>
              <a:t> or </a:t>
            </a:r>
            <a:r>
              <a:rPr lang="en-US" sz="1200" b="1" i="0" u="none" strike="noStrike" kern="1200" baseline="0" dirty="0" err="1" smtClean="0">
                <a:solidFill>
                  <a:schemeClr val="tx1"/>
                </a:solidFill>
                <a:latin typeface="+mn-lt"/>
                <a:ea typeface="+mn-ea"/>
                <a:cs typeface="+mn-cs"/>
              </a:rPr>
              <a:t>overwise</a:t>
            </a:r>
            <a:r>
              <a:rPr lang="en-US" sz="1200" b="0" i="0" u="none" strike="noStrike" kern="1200" baseline="0" dirty="0" smtClean="0">
                <a:solidFill>
                  <a:schemeClr val="tx1"/>
                </a:solidFill>
                <a:latin typeface="+mn-lt"/>
                <a:ea typeface="+mn-ea"/>
                <a:cs typeface="+mn-cs"/>
              </a:rPr>
              <a:t> "lest they be confounded or astonished." He meant they should not depend on their righteousness or wisdom to guarantee God</a:t>
            </a:r>
            <a:r>
              <a:rPr lang="fr-FR"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s blessing because </a:t>
            </a:r>
            <a:r>
              <a:rPr lang="en-US" sz="1200" b="0" i="1" u="none" strike="noStrike" kern="1200" baseline="0" dirty="0" smtClean="0">
                <a:solidFill>
                  <a:schemeClr val="tx1"/>
                </a:solidFill>
                <a:latin typeface="+mn-lt"/>
                <a:ea typeface="+mn-ea"/>
                <a:cs typeface="+mn-cs"/>
              </a:rPr>
              <a:t>they</a:t>
            </a:r>
            <a:r>
              <a:rPr lang="en-US" sz="1200" b="0" i="0" u="none" strike="noStrike" kern="1200" baseline="0" dirty="0" smtClean="0">
                <a:solidFill>
                  <a:schemeClr val="tx1"/>
                </a:solidFill>
                <a:latin typeface="+mn-lt"/>
                <a:ea typeface="+mn-ea"/>
                <a:cs typeface="+mn-cs"/>
              </a:rPr>
              <a:t> might be confounded, dismayed, or disappointed like the righteous people whom Solomon had seen perishing in spite of their righteousness (</a:t>
            </a:r>
            <a:r>
              <a:rPr lang="en-US" sz="1200" b="0" i="0" u="none" strike="noStrike" kern="1200" baseline="0" dirty="0" err="1" smtClean="0">
                <a:solidFill>
                  <a:schemeClr val="tx1"/>
                </a:solidFill>
                <a:latin typeface="+mn-lt"/>
                <a:ea typeface="+mn-ea"/>
                <a:cs typeface="+mn-cs"/>
              </a:rPr>
              <a:t>Ecc</a:t>
            </a:r>
            <a:r>
              <a:rPr lang="en-US" sz="1200" b="0" i="0" u="none" strike="noStrike" kern="1200" baseline="0" dirty="0" smtClean="0">
                <a:solidFill>
                  <a:schemeClr val="tx1"/>
                </a:solidFill>
                <a:latin typeface="+mn-lt"/>
                <a:ea typeface="+mn-ea"/>
                <a:cs typeface="+mn-cs"/>
              </a:rPr>
              <a:t>. 7:15)" (Glenn, </a:t>
            </a:r>
            <a:r>
              <a:rPr lang="en-US" sz="1200" b="0" i="1" u="none" strike="noStrike" kern="1200" baseline="0" dirty="0" smtClean="0">
                <a:solidFill>
                  <a:schemeClr val="tx1"/>
                </a:solidFill>
                <a:latin typeface="+mn-lt"/>
                <a:ea typeface="+mn-ea"/>
                <a:cs typeface="+mn-cs"/>
              </a:rPr>
              <a:t>BKC</a:t>
            </a:r>
            <a:r>
              <a:rPr lang="en-US" sz="1200" b="0" i="0" u="none" strike="noStrike" kern="1200" baseline="0" dirty="0" smtClean="0">
                <a:solidFill>
                  <a:schemeClr val="tx1"/>
                </a:solidFill>
                <a:latin typeface="+mn-lt"/>
                <a:ea typeface="+mn-ea"/>
                <a:cs typeface="+mn-c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In my first pastorate in 1987, I naïvely thought that, if I did everything right, I wouldn’t be disappointed.  Less than a year later, I had to resign.  I got five years of experience all in one year!  I saw that my wisdom wasn’t appreciated due to my young age of 29.</a:t>
            </a:r>
          </a:p>
          <a:p>
            <a:endParaRPr lang="en-US" dirty="0" smtClean="0">
              <a:cs typeface="ＭＳ Ｐゴシック" charset="0"/>
            </a:endParaRPr>
          </a:p>
          <a:p>
            <a:r>
              <a:rPr lang="en-US" dirty="0" smtClean="0">
                <a:cs typeface="ＭＳ Ｐゴシック" charset="0"/>
              </a:rPr>
              <a:t>That same year Susan and I became parents.  At that time I thought that raising our sons in a godly way would guarantee that they would walk with God.  Now I see that it is God’s grace and prayer that is more important than any strategy!</a:t>
            </a:r>
          </a:p>
          <a:p>
            <a:r>
              <a:rPr lang="en-US" dirty="0" smtClean="0">
                <a:cs typeface="ＭＳ Ｐゴシック" charset="0"/>
              </a:rPr>
              <a:t> </a:t>
            </a:r>
          </a:p>
          <a:p>
            <a:r>
              <a:rPr lang="en-US" dirty="0" smtClean="0">
                <a:cs typeface="ＭＳ Ｐゴシック" charset="0"/>
              </a:rPr>
              <a:t>(But someone may ask, "If the wicked sometimes live longer than the righteous, why don't I go out and 'sin up a storm?'  What's to keep me from a life of sin?  Verse 17 answers…)</a:t>
            </a:r>
          </a:p>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I wonder how many of us said that our main goal is wisdom?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once told Solomon that he would give him anything he wanted.</a:t>
            </a:r>
          </a:p>
          <a:p>
            <a:r>
              <a:rPr lang="en-US" sz="1200" kern="1200" dirty="0" smtClean="0">
                <a:solidFill>
                  <a:schemeClr val="tx1"/>
                </a:solidFill>
                <a:effectLst/>
                <a:latin typeface="+mn-lt"/>
                <a:ea typeface="+mn-ea"/>
                <a:cs typeface="+mn-cs"/>
              </a:rPr>
              <a:t>Solomon was wise enough to ask for wisdom!</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Wisdom </a:t>
            </a:r>
            <a:r>
              <a:rPr lang="en-US" sz="1200" i="1" kern="1200" dirty="0" smtClean="0">
                <a:solidFill>
                  <a:schemeClr val="tx1"/>
                </a:solidFill>
                <a:effectLst/>
                <a:latin typeface="+mn-lt"/>
                <a:ea typeface="+mn-ea"/>
                <a:cs typeface="+mn-cs"/>
              </a:rPr>
              <a:t>can</a:t>
            </a:r>
            <a:r>
              <a:rPr lang="fr-FR" sz="1200" i="1"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find out everything (7:23-24)</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Wisdom </a:t>
            </a:r>
            <a:r>
              <a:rPr lang="en-US" sz="1200" kern="1200" dirty="0" err="1" smtClean="0">
                <a:solidFill>
                  <a:schemeClr val="tx1"/>
                </a:solidFill>
                <a:effectLst/>
                <a:latin typeface="+mn-lt"/>
                <a:ea typeface="+mn-ea"/>
                <a:cs typeface="+mn-cs"/>
              </a:rPr>
              <a:t>doesn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know why God prospers some and troubles others (7:23)</a:t>
            </a:r>
            <a:r>
              <a:rPr lang="en-SG" sz="1200" kern="1200" dirty="0" smtClean="0">
                <a:solidFill>
                  <a:schemeClr val="tx1"/>
                </a:solidFill>
                <a:effectLst/>
                <a:latin typeface="+mn-lt"/>
                <a:ea typeface="+mn-ea"/>
                <a:cs typeface="+mn-cs"/>
              </a:rPr>
              <a:t>—the</a:t>
            </a:r>
            <a:r>
              <a:rPr lang="en-SG" sz="1200" kern="1200" baseline="0" dirty="0" smtClean="0">
                <a:solidFill>
                  <a:schemeClr val="tx1"/>
                </a:solidFill>
                <a:effectLst/>
                <a:latin typeface="+mn-lt"/>
                <a:ea typeface="+mn-ea"/>
                <a:cs typeface="+mn-cs"/>
              </a:rPr>
              <a:t> context</a:t>
            </a:r>
          </a:p>
          <a:p>
            <a:r>
              <a:rPr lang="en-US" sz="1200" kern="1200" dirty="0" smtClean="0">
                <a:solidFill>
                  <a:schemeClr val="tx1"/>
                </a:solidFill>
                <a:effectLst/>
                <a:latin typeface="+mn-lt"/>
                <a:ea typeface="+mn-ea"/>
                <a:cs typeface="+mn-cs"/>
              </a:rPr>
              <a:t>Wisdom can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understand the past (7:24)</a:t>
            </a:r>
            <a:r>
              <a:rPr lang="en-SG" sz="1200" kern="1200" dirty="0" smtClean="0">
                <a:solidFill>
                  <a:schemeClr val="tx1"/>
                </a:solidFill>
                <a:effectLst/>
                <a:latin typeface="+mn-lt"/>
                <a:ea typeface="+mn-ea"/>
                <a:cs typeface="+mn-cs"/>
              </a:rPr>
              <a:t>—the</a:t>
            </a:r>
            <a:r>
              <a:rPr lang="en-SG" sz="1200" kern="1200" baseline="0" dirty="0" smtClean="0">
                <a:solidFill>
                  <a:schemeClr val="tx1"/>
                </a:solidFill>
                <a:effectLst/>
                <a:latin typeface="+mn-lt"/>
                <a:ea typeface="+mn-ea"/>
                <a:cs typeface="+mn-cs"/>
              </a:rPr>
              <a:t> NAU is preferred</a:t>
            </a:r>
          </a:p>
          <a:p>
            <a:endParaRPr lang="en-SG" sz="1200" kern="1200" baseline="0" dirty="0" smtClean="0">
              <a:solidFill>
                <a:schemeClr val="tx1"/>
              </a:solidFill>
              <a:effectLst/>
              <a:latin typeface="+mn-lt"/>
              <a:ea typeface="+mn-ea"/>
              <a:cs typeface="+mn-cs"/>
            </a:endParaRPr>
          </a:p>
          <a:p>
            <a:r>
              <a:rPr lang="en-SG" sz="1200" kern="1200" baseline="0" dirty="0" smtClean="0">
                <a:solidFill>
                  <a:schemeClr val="tx1"/>
                </a:solidFill>
                <a:effectLst/>
                <a:latin typeface="+mn-lt"/>
                <a:ea typeface="+mn-ea"/>
                <a:cs typeface="+mn-cs"/>
              </a:rPr>
              <a:t>The word "wisdom" doesn</a:t>
            </a:r>
            <a:r>
              <a:rPr lang="fr-FR" sz="1200" kern="1200" baseline="0" dirty="0" smtClean="0">
                <a:solidFill>
                  <a:schemeClr val="tx1"/>
                </a:solidFill>
                <a:effectLst/>
                <a:latin typeface="+mn-lt"/>
                <a:ea typeface="+mn-ea"/>
                <a:cs typeface="+mn-cs"/>
              </a:rPr>
              <a:t>'</a:t>
            </a:r>
            <a:r>
              <a:rPr lang="en-SG" sz="1200" kern="1200" baseline="0" dirty="0" smtClean="0">
                <a:solidFill>
                  <a:schemeClr val="tx1"/>
                </a:solidFill>
                <a:effectLst/>
                <a:latin typeface="+mn-lt"/>
                <a:ea typeface="+mn-ea"/>
                <a:cs typeface="+mn-cs"/>
              </a:rPr>
              <a:t>t appear in verse 24 as in the NIV and NLT.  </a:t>
            </a:r>
          </a:p>
          <a:p>
            <a:r>
              <a:rPr lang="en-SG"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NIV wrongly adds the word </a:t>
            </a:r>
            <a:r>
              <a:rPr lang="en-US" sz="1200" b="1" kern="1200" dirty="0" smtClean="0">
                <a:solidFill>
                  <a:schemeClr val="tx1"/>
                </a:solidFill>
                <a:effectLst/>
                <a:latin typeface="+mn-lt"/>
                <a:ea typeface="+mn-ea"/>
                <a:cs typeface="+mn-cs"/>
              </a:rPr>
              <a:t>wisdom</a:t>
            </a:r>
            <a:r>
              <a:rPr lang="en-US" sz="1200" kern="1200" dirty="0" smtClean="0">
                <a:solidFill>
                  <a:schemeClr val="tx1"/>
                </a:solidFill>
                <a:effectLst/>
                <a:latin typeface="+mn-lt"/>
                <a:ea typeface="+mn-ea"/>
                <a:cs typeface="+mn-cs"/>
              </a:rPr>
              <a:t> to verse 24 (the Hebrew… means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what has happened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or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what exists,</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as in 1:9; 3:15; 6:10)" (Glenn,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means, then, that even those with wisdom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have insight into all the events of the past</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Wisdom </a:t>
            </a:r>
            <a:r>
              <a:rPr lang="en-US" sz="1200" i="1" kern="1200" dirty="0" smtClean="0">
                <a:solidFill>
                  <a:schemeClr val="tx1"/>
                </a:solidFill>
                <a:effectLst/>
                <a:latin typeface="+mn-lt"/>
                <a:ea typeface="+mn-ea"/>
                <a:cs typeface="+mn-cs"/>
              </a:rPr>
              <a:t>can</a:t>
            </a:r>
            <a:r>
              <a:rPr lang="en-US" sz="1200" kern="1200" dirty="0" smtClean="0">
                <a:solidFill>
                  <a:schemeClr val="tx1"/>
                </a:solidFill>
                <a:effectLst/>
                <a:latin typeface="+mn-lt"/>
                <a:ea typeface="+mn-ea"/>
                <a:cs typeface="+mn-cs"/>
              </a:rPr>
              <a:t> find some things (7:25-29)</a:t>
            </a:r>
            <a:r>
              <a:rPr lang="en-S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Wisdom knows about wisdom, foolishness, and mental illness (7:25).</a:t>
            </a:r>
            <a:r>
              <a:rPr lang="en-SG" dirty="0" smtClean="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Wisdom realizes that nobody has real wisdom (7:27-29</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So not one in a thousand has true wisdom (7:28c).</a:t>
            </a:r>
          </a:p>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Bible says to value wisdom above all—do you?</a:t>
            </a:r>
          </a:p>
          <a:p>
            <a:r>
              <a:rPr lang="en-US" sz="1200" kern="1200" dirty="0" smtClean="0">
                <a:solidFill>
                  <a:schemeClr val="tx1"/>
                </a:solidFill>
                <a:effectLst/>
                <a:latin typeface="+mn-lt"/>
                <a:ea typeface="+mn-ea"/>
                <a:cs typeface="+mn-cs"/>
              </a:rPr>
              <a:t>How often do you pray for wisdom?</a:t>
            </a:r>
          </a:p>
          <a:p>
            <a:r>
              <a:rPr lang="en-US" sz="1200" kern="1200" dirty="0" smtClean="0">
                <a:solidFill>
                  <a:schemeClr val="tx1"/>
                </a:solidFill>
                <a:effectLst/>
                <a:latin typeface="+mn-lt"/>
                <a:ea typeface="+mn-ea"/>
                <a:cs typeface="+mn-cs"/>
              </a:rPr>
              <a:t>How often do you seek counsel to do the wise thing?</a:t>
            </a:r>
          </a:p>
          <a:p>
            <a:r>
              <a:rPr lang="en-US" sz="1200" kern="1200" dirty="0" smtClean="0">
                <a:solidFill>
                  <a:schemeClr val="tx1"/>
                </a:solidFill>
                <a:effectLst/>
                <a:latin typeface="+mn-lt"/>
                <a:ea typeface="+mn-ea"/>
                <a:cs typeface="+mn-cs"/>
              </a:rPr>
              <a:t>How much do you really seek wisdom today?</a:t>
            </a:r>
          </a:p>
          <a:p>
            <a:r>
              <a:rPr lang="en-US" sz="1200" kern="1200" dirty="0" smtClean="0">
                <a:solidFill>
                  <a:schemeClr val="tx1"/>
                </a:solidFill>
                <a:effectLst/>
                <a:latin typeface="+mn-lt"/>
                <a:ea typeface="+mn-ea"/>
                <a:cs typeface="+mn-cs"/>
              </a:rPr>
              <a:t>What is wisdom, anyway?</a:t>
            </a:r>
          </a:p>
          <a:p>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we are going to look at some characteristics of wisdom.  </a:t>
            </a:r>
          </a:p>
          <a:p>
            <a:r>
              <a:rPr lang="en-US" sz="1200" kern="1200" dirty="0" smtClean="0">
                <a:solidFill>
                  <a:schemeClr val="tx1"/>
                </a:solidFill>
                <a:effectLst/>
                <a:latin typeface="+mn-lt"/>
                <a:ea typeface="+mn-ea"/>
                <a:cs typeface="+mn-cs"/>
              </a:rPr>
              <a:t>What are the </a:t>
            </a:r>
            <a:r>
              <a:rPr lang="en-US" sz="1200" u="sng" kern="1200" dirty="0" smtClean="0">
                <a:solidFill>
                  <a:schemeClr val="tx1"/>
                </a:solidFill>
                <a:effectLst/>
                <a:latin typeface="+mn-lt"/>
                <a:ea typeface="+mn-ea"/>
                <a:cs typeface="+mn-cs"/>
              </a:rPr>
              <a:t>qualities</a:t>
            </a:r>
            <a:r>
              <a:rPr lang="en-US" sz="1200" kern="1200" dirty="0" smtClean="0">
                <a:solidFill>
                  <a:schemeClr val="tx1"/>
                </a:solidFill>
                <a:effectLst/>
                <a:latin typeface="+mn-lt"/>
                <a:ea typeface="+mn-ea"/>
                <a:cs typeface="+mn-cs"/>
              </a:rPr>
              <a:t> of wisdom</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 Myth of the Balanced</a:t>
            </a:r>
            <a:r>
              <a:rPr lang="en-US" baseline="0" dirty="0" smtClean="0"/>
              <a:t> Life—Success Comes from Imbalance, not Balance</a:t>
            </a:r>
          </a:p>
          <a:p>
            <a:r>
              <a:rPr lang="en-US" dirty="0" smtClean="0"/>
              <a:t>http://</a:t>
            </a:r>
            <a:r>
              <a:rPr lang="en-US" dirty="0" err="1" smtClean="0"/>
              <a:t>goaltriangle.com</a:t>
            </a:r>
            <a:r>
              <a:rPr lang="en-US" dirty="0" smtClean="0"/>
              <a:t>/advanced-goal-setting/the-myth-of-the-balanced-life-success-comes-from-imbalance-not-balance/</a:t>
            </a:r>
          </a:p>
          <a:p>
            <a:endParaRPr lang="en-US" dirty="0" smtClean="0"/>
          </a:p>
          <a:p>
            <a:r>
              <a:rPr lang="en-US" dirty="0" smtClean="0"/>
              <a:t>Is your life "balanced"?</a:t>
            </a:r>
          </a:p>
          <a:p>
            <a:r>
              <a:rPr lang="en-US" dirty="0" smtClean="0"/>
              <a:t>If you are one of the rare people who would answer yes, then here</a:t>
            </a:r>
            <a:r>
              <a:rPr lang="fr-FR" dirty="0" smtClean="0"/>
              <a:t>'</a:t>
            </a:r>
            <a:r>
              <a:rPr lang="en-US" dirty="0" smtClean="0"/>
              <a:t>s a follow-up question:  how long have you been "balanced" and how long do you expect it to last?</a:t>
            </a:r>
          </a:p>
          <a:p>
            <a:r>
              <a:rPr lang="en-US" dirty="0" smtClean="0"/>
              <a:t>We</a:t>
            </a:r>
            <a:r>
              <a:rPr lang="fr-FR" dirty="0" smtClean="0"/>
              <a:t>'</a:t>
            </a:r>
            <a:r>
              <a:rPr lang="en-US" dirty="0" smtClean="0"/>
              <a:t>re told by psychologists, talk show hosts, life-coaches, and parents that we should be seeking "more balance".</a:t>
            </a:r>
          </a:p>
          <a:p>
            <a:r>
              <a:rPr lang="en-US" dirty="0" smtClean="0"/>
              <a:t>From my experience, people who are spending their time seeking a "balanced" life fall into two categories:</a:t>
            </a:r>
          </a:p>
          <a:p>
            <a:r>
              <a:rPr lang="en-US" dirty="0" smtClean="0"/>
              <a:t>a)      </a:t>
            </a:r>
            <a:r>
              <a:rPr lang="en-US" b="1" dirty="0" smtClean="0"/>
              <a:t>People who have not accomplished anything remarkable</a:t>
            </a:r>
            <a:r>
              <a:rPr lang="en-US" dirty="0" smtClean="0"/>
              <a:t>, and never will, because they are constantly striving for "balance" (and are thus secretly afraid that doing what it takes to achieve true success in one area will put them out of balance).</a:t>
            </a:r>
          </a:p>
          <a:p>
            <a:r>
              <a:rPr lang="en-US" dirty="0" smtClean="0"/>
              <a:t>b)      </a:t>
            </a:r>
            <a:r>
              <a:rPr lang="en-US" b="1" dirty="0" smtClean="0"/>
              <a:t>People who have already achieved amazing things</a:t>
            </a:r>
            <a:r>
              <a:rPr lang="en-US" dirty="0" smtClean="0"/>
              <a:t> in one (or many) areas of their lives, and are now attending to the previously ignored aspects.  Better term here would be people seeking to "rebalance".</a:t>
            </a:r>
          </a:p>
          <a:p>
            <a:r>
              <a:rPr lang="en-US" dirty="0" smtClean="0"/>
              <a:t>These are two vastly different approaches to living.  And I</a:t>
            </a:r>
            <a:r>
              <a:rPr lang="fr-FR" dirty="0" smtClean="0"/>
              <a:t>'</a:t>
            </a:r>
            <a:r>
              <a:rPr lang="en-US" dirty="0" err="1" smtClean="0"/>
              <a:t>ll</a:t>
            </a:r>
            <a:r>
              <a:rPr lang="en-US" dirty="0" smtClean="0"/>
              <a:t> argue that the second is more admirable than the first.  You see,</a:t>
            </a:r>
          </a:p>
          <a:p>
            <a:r>
              <a:rPr lang="en-US" b="1" dirty="0" smtClean="0"/>
              <a:t>To accomplish truly great things, you need to seek an imbalanced life.</a:t>
            </a:r>
            <a:endParaRPr lang="en-US" dirty="0" smtClean="0"/>
          </a:p>
          <a:p>
            <a:r>
              <a:rPr lang="en-US" dirty="0" smtClean="0"/>
              <a:t>This imbalance I</a:t>
            </a:r>
            <a:r>
              <a:rPr lang="fr-FR" dirty="0" smtClean="0"/>
              <a:t>'</a:t>
            </a:r>
            <a:r>
              <a:rPr lang="en-US" dirty="0" smtClean="0"/>
              <a:t>m referring to is usually temporary.  And the degree of imbalance depends on your specific goals.</a:t>
            </a:r>
          </a:p>
          <a:p>
            <a:r>
              <a:rPr lang="en-US" dirty="0" smtClean="0"/>
              <a:t>But make no mistake, achievement of your most important, most ambitious goals, you need to embrace imbalance.</a:t>
            </a:r>
          </a:p>
          <a:p>
            <a:r>
              <a:rPr lang="en-US" dirty="0" smtClean="0"/>
              <a:t>Let</a:t>
            </a:r>
            <a:r>
              <a:rPr lang="fr-FR" dirty="0" smtClean="0"/>
              <a:t>'</a:t>
            </a:r>
            <a:r>
              <a:rPr lang="en-US" dirty="0" smtClean="0"/>
              <a:t>s start with a simple example, using the three corners of </a:t>
            </a:r>
            <a:r>
              <a:rPr lang="en-US" dirty="0" smtClean="0">
                <a:hlinkClick r:id="rId3"/>
              </a:rPr>
              <a:t>The Goal Triangle</a:t>
            </a:r>
            <a:r>
              <a:rPr lang="en-US" dirty="0" smtClean="0"/>
              <a:t>:  family/relationships, fitness and health, and finances/career.</a:t>
            </a:r>
          </a:p>
          <a:p>
            <a:r>
              <a:rPr lang="en-US" dirty="0" smtClean="0"/>
              <a:t>Imagine trying this coming month to "balance" these.  If you are accustomed to goal setting, you will quickly come up with </a:t>
            </a:r>
            <a:r>
              <a:rPr lang="en-US" dirty="0" smtClean="0">
                <a:hlinkClick r:id="rId4"/>
              </a:rPr>
              <a:t>measureable, timebound goals</a:t>
            </a:r>
            <a:r>
              <a:rPr lang="en-US" dirty="0" smtClean="0"/>
              <a:t> for this month in each area.  And you</a:t>
            </a:r>
            <a:r>
              <a:rPr lang="fr-FR" dirty="0" smtClean="0"/>
              <a:t>'</a:t>
            </a:r>
            <a:r>
              <a:rPr lang="en-US" dirty="0" err="1" smtClean="0"/>
              <a:t>ll</a:t>
            </a:r>
            <a:r>
              <a:rPr lang="en-US" dirty="0" smtClean="0"/>
              <a:t> make some progress.  But will you accomplish anything truly great, without having to "borrow" time, energy, or resources from another area?</a:t>
            </a:r>
          </a:p>
          <a:p>
            <a:r>
              <a:rPr lang="en-US" dirty="0" smtClean="0"/>
              <a:t>For examples, here are three truly great (in terms of ambitious) goals for 30 days:</a:t>
            </a:r>
          </a:p>
          <a:p>
            <a:r>
              <a:rPr lang="en-US" b="1" dirty="0" smtClean="0"/>
              <a:t>Fitness</a:t>
            </a:r>
            <a:r>
              <a:rPr lang="en-US" dirty="0" smtClean="0"/>
              <a:t>:  Lose 10 pounds of fat without losing muscle.</a:t>
            </a:r>
          </a:p>
          <a:p>
            <a:r>
              <a:rPr lang="en-US" b="1" dirty="0" smtClean="0"/>
              <a:t>Family</a:t>
            </a:r>
            <a:r>
              <a:rPr lang="en-US" dirty="0" smtClean="0"/>
              <a:t>: Spend extra time every day with your teenage kids (or working on strategies), beyond what you are already spending, resulting in 50% fewer arguments each week.</a:t>
            </a:r>
          </a:p>
          <a:p>
            <a:r>
              <a:rPr lang="en-US" b="1" dirty="0" smtClean="0"/>
              <a:t>Finances</a:t>
            </a:r>
            <a:r>
              <a:rPr lang="en-US" dirty="0" smtClean="0"/>
              <a:t>: Perform so well in your job, through ingenuity or extra effort, that you could ask your boss in 30 days for a 5% raise and she would grant it.</a:t>
            </a:r>
          </a:p>
          <a:p>
            <a:r>
              <a:rPr lang="en-US" dirty="0" smtClean="0"/>
              <a:t>Are these the "best" goals?  Maybe not, but they are all examples of amazing accomplishments for a single month.</a:t>
            </a:r>
          </a:p>
          <a:p>
            <a:r>
              <a:rPr lang="en-US" dirty="0" smtClean="0"/>
              <a:t>Could anyone achieve all of them at once?  Not a chance.  (Ok, maybe 1 out of 1000 people could; I know I </a:t>
            </a:r>
            <a:r>
              <a:rPr lang="en-US" dirty="0" err="1" smtClean="0"/>
              <a:t>couldn</a:t>
            </a:r>
            <a:r>
              <a:rPr lang="fr-FR" dirty="0" smtClean="0"/>
              <a:t>'</a:t>
            </a:r>
            <a:r>
              <a:rPr lang="en-US" dirty="0" smtClean="0"/>
              <a:t>t.  But later in this article I</a:t>
            </a:r>
            <a:r>
              <a:rPr lang="fr-FR" dirty="0" smtClean="0"/>
              <a:t>'</a:t>
            </a:r>
            <a:r>
              <a:rPr lang="en-US" dirty="0" err="1" smtClean="0"/>
              <a:t>ll</a:t>
            </a:r>
            <a:r>
              <a:rPr lang="en-US" dirty="0" smtClean="0"/>
              <a:t> share how you can accomplish them all, just not in the same month.)</a:t>
            </a:r>
          </a:p>
          <a:p>
            <a:r>
              <a:rPr lang="en-US" dirty="0" smtClean="0"/>
              <a:t>In fact, each one of these is so ambitious that I would argue accomplishing even one of them would be difficult.</a:t>
            </a:r>
          </a:p>
          <a:p>
            <a:r>
              <a:rPr lang="en-US" dirty="0" smtClean="0"/>
              <a:t>And doing so – accomplishing just one of them – would require some sacrifices in the other areas of your Goal Triangle.  If you dedicated yourself to fat loss, you</a:t>
            </a:r>
            <a:r>
              <a:rPr lang="fr-FR" dirty="0" smtClean="0"/>
              <a:t>'</a:t>
            </a:r>
            <a:r>
              <a:rPr lang="en-US" dirty="0" err="1" smtClean="0"/>
              <a:t>ll</a:t>
            </a:r>
            <a:r>
              <a:rPr lang="en-US" dirty="0" smtClean="0"/>
              <a:t> need to exercise more, spend more time planning your menus, extra time doing research into food and calories, and possibly even extra time meditating to get through the emotional/mental struggle involved in losing so much fat without losing muscle!</a:t>
            </a:r>
          </a:p>
          <a:p>
            <a:r>
              <a:rPr lang="en-US" dirty="0" smtClean="0"/>
              <a:t>The best-case result: your family and your work are simply "maintained" at their previous level of effectiveness.  The worst case:  less time and energy for your family and work, either of which hurts those corners of your Goal Triangle.</a:t>
            </a:r>
          </a:p>
          <a:p>
            <a:r>
              <a:rPr lang="en-US" dirty="0" smtClean="0"/>
              <a:t>In other words, for that month, you will be imbalanced.</a:t>
            </a:r>
          </a:p>
          <a:p>
            <a:r>
              <a:rPr lang="en-US" dirty="0" smtClean="0"/>
              <a:t>I</a:t>
            </a:r>
            <a:r>
              <a:rPr lang="fr-FR" dirty="0" smtClean="0"/>
              <a:t>'</a:t>
            </a:r>
            <a:r>
              <a:rPr lang="en-US" dirty="0" err="1" smtClean="0"/>
              <a:t>ll</a:t>
            </a:r>
            <a:r>
              <a:rPr lang="en-US" dirty="0" smtClean="0"/>
              <a:t> repeat it again, knowing that I</a:t>
            </a:r>
            <a:r>
              <a:rPr lang="fr-FR" dirty="0" smtClean="0"/>
              <a:t>'</a:t>
            </a:r>
            <a:r>
              <a:rPr lang="en-US" dirty="0" smtClean="0"/>
              <a:t>m repeating myself:  </a:t>
            </a:r>
            <a:r>
              <a:rPr lang="en-US" b="1" dirty="0" smtClean="0"/>
              <a:t>To accomplish truly great things, you need to seek an imbalanced life.</a:t>
            </a:r>
            <a:endParaRPr lang="en-US" dirty="0" smtClean="0"/>
          </a:p>
          <a:p>
            <a:r>
              <a:rPr lang="en-US" b="1" dirty="0" smtClean="0"/>
              <a:t>Does That Mean The Other Areas Must Suffer?</a:t>
            </a:r>
          </a:p>
          <a:p>
            <a:r>
              <a:rPr lang="en-US" dirty="0" smtClean="0"/>
              <a:t>No, it </a:t>
            </a:r>
            <a:r>
              <a:rPr lang="en-US" dirty="0" err="1" smtClean="0"/>
              <a:t>doesn</a:t>
            </a:r>
            <a:r>
              <a:rPr lang="fr-FR" dirty="0" smtClean="0"/>
              <a:t>'</a:t>
            </a:r>
            <a:r>
              <a:rPr lang="en-US" dirty="0" smtClean="0"/>
              <a:t>t mean that the other areas </a:t>
            </a:r>
            <a:r>
              <a:rPr lang="en-US" b="1" dirty="0" smtClean="0"/>
              <a:t>must </a:t>
            </a:r>
            <a:r>
              <a:rPr lang="en-US" dirty="0" smtClean="0"/>
              <a:t>suffer.  Quite possibly, you can still accomplish small things.  In the example above, while focused on losing the fat, you should still able to do your job at work.  You</a:t>
            </a:r>
            <a:r>
              <a:rPr lang="fr-FR" dirty="0" smtClean="0"/>
              <a:t>'</a:t>
            </a:r>
            <a:r>
              <a:rPr lang="en-US" dirty="0" smtClean="0"/>
              <a:t>d still spend time with your kids.  You may even make a little progress on small goals in each of those areas, but that depends on how deep you need to go into the main goal (in this case, fat-loss).</a:t>
            </a:r>
          </a:p>
          <a:p>
            <a:r>
              <a:rPr lang="en-US" dirty="0" smtClean="0"/>
              <a:t>The more ambitious your goal (in terms of aggressive timelines or amazing results), the more likely other areas of your life could decline.</a:t>
            </a:r>
          </a:p>
          <a:p>
            <a:r>
              <a:rPr lang="en-US" dirty="0" smtClean="0"/>
              <a:t>This is "temporary imbalance in the interest of achieving something truly great."</a:t>
            </a:r>
          </a:p>
          <a:p>
            <a:r>
              <a:rPr lang="en-US" b="1" dirty="0" smtClean="0"/>
              <a:t>How Much Imbalance Is Too Much?</a:t>
            </a:r>
          </a:p>
          <a:p>
            <a:r>
              <a:rPr lang="en-US" dirty="0" smtClean="0"/>
              <a:t>Depending on your main goal, you may be willing to go deep into imbalance or not so much.  There is no single formula.</a:t>
            </a:r>
          </a:p>
          <a:p>
            <a:r>
              <a:rPr lang="en-US" dirty="0" smtClean="0"/>
              <a:t>Stephen Covey talks about the "emotional bank account".  The basic concept is that you are always either making deposits into or withdrawals out of your life</a:t>
            </a:r>
            <a:r>
              <a:rPr lang="fr-FR" dirty="0" smtClean="0"/>
              <a:t>'</a:t>
            </a:r>
            <a:r>
              <a:rPr lang="en-US" dirty="0" smtClean="0"/>
              <a:t>s key areas.  With work, you are either doing things to improve your skills, relationships, and performance or you are letting those things slip a bit.  With your family, you are either building stronger relationships or you are straining them.  Same with your fitness.</a:t>
            </a:r>
          </a:p>
          <a:p>
            <a:r>
              <a:rPr lang="en-US" dirty="0" smtClean="0"/>
              <a:t>Taking relationships as a deeper example, you can miss one of your kids</a:t>
            </a:r>
            <a:r>
              <a:rPr lang="fr-FR" dirty="0" smtClean="0"/>
              <a:t>'</a:t>
            </a:r>
            <a:r>
              <a:rPr lang="en-US" dirty="0" smtClean="0"/>
              <a:t> basketball games (a withdrawal from the emotional bank account) if you</a:t>
            </a:r>
            <a:r>
              <a:rPr lang="fr-FR" dirty="0" smtClean="0"/>
              <a:t>'</a:t>
            </a:r>
            <a:r>
              <a:rPr lang="en-US" dirty="0" err="1" smtClean="0"/>
              <a:t>ve</a:t>
            </a:r>
            <a:r>
              <a:rPr lang="en-US" dirty="0" smtClean="0"/>
              <a:t> already been to the past three games (previous deposits into the emotional bank account).  You can only withdraw what you</a:t>
            </a:r>
            <a:r>
              <a:rPr lang="fr-FR" dirty="0" smtClean="0"/>
              <a:t>'</a:t>
            </a:r>
            <a:r>
              <a:rPr lang="en-US" dirty="0" err="1" smtClean="0"/>
              <a:t>ve</a:t>
            </a:r>
            <a:r>
              <a:rPr lang="en-US" dirty="0" smtClean="0"/>
              <a:t> deposited.  If you are taking more withdrawals than you</a:t>
            </a:r>
            <a:r>
              <a:rPr lang="fr-FR" dirty="0" smtClean="0"/>
              <a:t>'</a:t>
            </a:r>
            <a:r>
              <a:rPr lang="en-US" dirty="0" err="1" smtClean="0"/>
              <a:t>ve</a:t>
            </a:r>
            <a:r>
              <a:rPr lang="en-US" dirty="0" smtClean="0"/>
              <a:t> made deposits, then you are in trouble.  Once an account balance is negative, it not only takes much more effort to restore good standing; </a:t>
            </a:r>
            <a:r>
              <a:rPr lang="en-US" b="1" dirty="0" smtClean="0"/>
              <a:t>you may also never recover</a:t>
            </a:r>
            <a:r>
              <a:rPr lang="en-US" dirty="0" smtClean="0"/>
              <a:t>.</a:t>
            </a:r>
          </a:p>
          <a:p>
            <a:r>
              <a:rPr lang="en-US" dirty="0" smtClean="0"/>
              <a:t>I</a:t>
            </a:r>
            <a:r>
              <a:rPr lang="fr-FR" dirty="0" smtClean="0"/>
              <a:t>'</a:t>
            </a:r>
            <a:r>
              <a:rPr lang="en-US" dirty="0" smtClean="0"/>
              <a:t>m not advocating having a negative account balance in any area of your life.  So you have to stay very aware of the impacts of your chosen imbalance.  If you take the imbalance too deep or for too long, you obviously have to pull back.</a:t>
            </a:r>
          </a:p>
          <a:p>
            <a:r>
              <a:rPr lang="en-US" dirty="0" smtClean="0"/>
              <a:t>So how does imbalance actually result in a greater life, full of diverse areas of achievement?</a:t>
            </a:r>
          </a:p>
          <a:p>
            <a:r>
              <a:rPr lang="en-US" b="1" dirty="0" smtClean="0"/>
              <a:t>The Key To Balancing Imbalance</a:t>
            </a:r>
          </a:p>
          <a:p>
            <a:r>
              <a:rPr lang="en-US" dirty="0" smtClean="0"/>
              <a:t>A simple but extremely effective way to avoid too much imbalance is this:</a:t>
            </a:r>
          </a:p>
          <a:p>
            <a:r>
              <a:rPr lang="en-US" b="1" dirty="0" smtClean="0"/>
              <a:t>Cycle your imbalance.</a:t>
            </a:r>
            <a:endParaRPr lang="en-US" dirty="0" smtClean="0"/>
          </a:p>
          <a:p>
            <a:r>
              <a:rPr lang="en-US" dirty="0" smtClean="0"/>
              <a:t>Focus on one area, intentionally being imbalanced, for a period of time.  Then switch gears to a different area, while simply maintaining the gains you made in the first area.</a:t>
            </a:r>
          </a:p>
          <a:p>
            <a:r>
              <a:rPr lang="en-US" dirty="0" smtClean="0"/>
              <a:t>Over time, you are actually achieving life-long balance, even though there is never a single point in time where you are balanced.  Think of it as a helix, where you are cycling around but over time climbing higher and higher because you are periodically rebalancing your life.</a:t>
            </a:r>
          </a:p>
          <a:p>
            <a:r>
              <a:rPr lang="en-US" b="1" dirty="0" smtClean="0"/>
              <a:t>How Often To "Rebalance"?</a:t>
            </a:r>
          </a:p>
          <a:p>
            <a:r>
              <a:rPr lang="en-US" dirty="0" smtClean="0"/>
              <a:t>I like to think of most big things in longer blocks than a month.  </a:t>
            </a:r>
            <a:r>
              <a:rPr lang="en-US" b="1" dirty="0" smtClean="0"/>
              <a:t>Three months</a:t>
            </a:r>
            <a:r>
              <a:rPr lang="en-US" dirty="0" smtClean="0"/>
              <a:t> works pretty well for most ambitious objectives, because it</a:t>
            </a:r>
            <a:r>
              <a:rPr lang="fr-FR" dirty="0" smtClean="0"/>
              <a:t>'</a:t>
            </a:r>
            <a:r>
              <a:rPr lang="en-US" dirty="0" smtClean="0"/>
              <a:t>s enough time to accomplish truly great things but short enough that less attention to the other areas won</a:t>
            </a:r>
            <a:r>
              <a:rPr lang="fr-FR" dirty="0" smtClean="0"/>
              <a:t>'</a:t>
            </a:r>
            <a:r>
              <a:rPr lang="en-US" dirty="0" smtClean="0"/>
              <a:t>t do too much damage.  This gives you 4 really ambitious goals to accomplish each year.</a:t>
            </a:r>
          </a:p>
          <a:p>
            <a:r>
              <a:rPr lang="en-US" dirty="0" smtClean="0"/>
              <a:t>But some goals may require longer periods of imbalance.  If you</a:t>
            </a:r>
            <a:r>
              <a:rPr lang="fr-FR" dirty="0" smtClean="0"/>
              <a:t>'</a:t>
            </a:r>
            <a:r>
              <a:rPr lang="en-US" dirty="0" err="1" smtClean="0"/>
              <a:t>ve</a:t>
            </a:r>
            <a:r>
              <a:rPr lang="en-US" dirty="0" smtClean="0"/>
              <a:t> been a horrible dad for 10 years and suddenly want to be a great dad, you are going to need to make that your primary focus for much longer than 3 months, even if that means you make little to no progress on career and fitness.</a:t>
            </a:r>
          </a:p>
          <a:p>
            <a:r>
              <a:rPr lang="en-US" dirty="0" smtClean="0"/>
              <a:t>And some goals could take shorter than 3 months.  For example, quitting smoking.</a:t>
            </a:r>
          </a:p>
          <a:p>
            <a:r>
              <a:rPr lang="en-US" b="1" dirty="0" smtClean="0"/>
              <a:t>You</a:t>
            </a:r>
            <a:r>
              <a:rPr lang="fr-FR" b="1" dirty="0" smtClean="0"/>
              <a:t>'</a:t>
            </a:r>
            <a:r>
              <a:rPr lang="en-US" b="1" dirty="0" smtClean="0"/>
              <a:t>re not looking for a balanced life, you</a:t>
            </a:r>
            <a:r>
              <a:rPr lang="fr-FR" b="1" dirty="0" smtClean="0"/>
              <a:t>'</a:t>
            </a:r>
            <a:r>
              <a:rPr lang="en-US" b="1" dirty="0" smtClean="0"/>
              <a:t>re looking to constantly shift your balance one way then another.</a:t>
            </a:r>
            <a:endParaRPr lang="en-US" dirty="0" smtClean="0"/>
          </a:p>
          <a:p>
            <a:r>
              <a:rPr lang="en-US" dirty="0" smtClean="0"/>
              <a:t>And the magic of this is that once you achieve an ambitious goal, it usually is long lasting with reduced effort.  You focus on learning the basics of a certain language, and then maintaining your fluency is easier than the initial learning.  You focus for a few months really hard on learning everything about the right way to eat, even to the point where other parts of your life become secondary, but then you have that knowledge. It </a:t>
            </a:r>
            <a:r>
              <a:rPr lang="en-US" dirty="0" err="1" smtClean="0"/>
              <a:t>doesn</a:t>
            </a:r>
            <a:r>
              <a:rPr lang="fr-FR" dirty="0" smtClean="0"/>
              <a:t>'</a:t>
            </a:r>
            <a:r>
              <a:rPr lang="en-US" dirty="0" smtClean="0"/>
              <a:t>t go away. It</a:t>
            </a:r>
            <a:r>
              <a:rPr lang="fr-FR" dirty="0" smtClean="0"/>
              <a:t>'</a:t>
            </a:r>
            <a:r>
              <a:rPr lang="en-US" dirty="0" smtClean="0"/>
              <a:t>s like an investment.</a:t>
            </a:r>
          </a:p>
          <a:p>
            <a:r>
              <a:rPr lang="en-US" b="1" dirty="0" smtClean="0"/>
              <a:t>What Goals Are Worth Being Imbalanced Over?</a:t>
            </a:r>
          </a:p>
          <a:p>
            <a:r>
              <a:rPr lang="en-US" dirty="0" smtClean="0"/>
              <a:t>When you</a:t>
            </a:r>
            <a:r>
              <a:rPr lang="fr-FR" dirty="0" smtClean="0"/>
              <a:t>'</a:t>
            </a:r>
            <a:r>
              <a:rPr lang="en-US" dirty="0" smtClean="0"/>
              <a:t>re setting a goal that feels really ambitious, ask "Is this goal really important enough to me that I</a:t>
            </a:r>
            <a:r>
              <a:rPr lang="fr-FR" dirty="0" smtClean="0"/>
              <a:t>'</a:t>
            </a:r>
            <a:r>
              <a:rPr lang="en-US" dirty="0" smtClean="0"/>
              <a:t>m willing to be imbalanced as I pursue it?  Am I willing to somewhat neglect other areas of my life to achieve it?"</a:t>
            </a:r>
          </a:p>
          <a:p>
            <a:r>
              <a:rPr lang="en-US" dirty="0" smtClean="0"/>
              <a:t>If it is truly a great, ambitious goal, then you should feel some butterflies in your stomach as you ask those questions.  Achieving great things </a:t>
            </a:r>
            <a:r>
              <a:rPr lang="en-US" dirty="0" err="1" smtClean="0"/>
              <a:t>doesn</a:t>
            </a:r>
            <a:r>
              <a:rPr lang="fr-FR" dirty="0" smtClean="0"/>
              <a:t>'</a:t>
            </a:r>
            <a:r>
              <a:rPr lang="en-US" dirty="0" smtClean="0"/>
              <a:t>t come easily.  If you don</a:t>
            </a:r>
            <a:r>
              <a:rPr lang="fr-FR" dirty="0" smtClean="0"/>
              <a:t>'</a:t>
            </a:r>
            <a:r>
              <a:rPr lang="en-US" dirty="0" smtClean="0"/>
              <a:t>t feel butterflies, then maybe it</a:t>
            </a:r>
            <a:r>
              <a:rPr lang="fr-FR" dirty="0" smtClean="0"/>
              <a:t>'</a:t>
            </a:r>
            <a:r>
              <a:rPr lang="en-US" dirty="0" smtClean="0"/>
              <a:t>s not ambitious enough to earn the description of "truly great".</a:t>
            </a:r>
          </a:p>
          <a:p>
            <a:r>
              <a:rPr lang="en-US" dirty="0" smtClean="0"/>
              <a:t>Perhaps there</a:t>
            </a:r>
            <a:r>
              <a:rPr lang="fr-FR" dirty="0" smtClean="0"/>
              <a:t>'</a:t>
            </a:r>
            <a:r>
              <a:rPr lang="en-US" dirty="0" smtClean="0"/>
              <a:t>s a better big, ambitious goal to pursue.   One whose achievement is worth being "temporarily imbalanced".</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We can</a:t>
            </a:r>
            <a:r>
              <a:rPr lang="fr-FR" dirty="0" smtClean="0">
                <a:cs typeface="ＭＳ Ｐゴシック" charset="0"/>
              </a:rPr>
              <a:t>'</a:t>
            </a:r>
            <a:r>
              <a:rPr lang="en-US" dirty="0" smtClean="0">
                <a:cs typeface="ＭＳ Ｐゴシック" charset="0"/>
              </a:rPr>
              <a:t>t have Christ</a:t>
            </a:r>
            <a:r>
              <a:rPr lang="fr-FR" dirty="0" smtClean="0">
                <a:cs typeface="ＭＳ Ｐゴシック" charset="0"/>
              </a:rPr>
              <a:t>'</a:t>
            </a:r>
            <a:r>
              <a:rPr lang="en-US" dirty="0" smtClean="0">
                <a:cs typeface="ＭＳ Ｐゴシック" charset="0"/>
              </a:rPr>
              <a:t>s wisdom without first having Christ.  Do you know him?</a:t>
            </a:r>
          </a:p>
          <a:p>
            <a:endParaRPr lang="en-US" dirty="0" smtClean="0">
              <a:cs typeface="ＭＳ Ｐゴシック" charset="0"/>
            </a:endParaRPr>
          </a:p>
          <a:p>
            <a:r>
              <a:rPr lang="en-US" dirty="0" smtClean="0">
                <a:cs typeface="ＭＳ Ｐゴシック" charset="0"/>
              </a:rPr>
              <a:t>In what area of your life do you need balance, strength, or insight?  Identify it and ask God</a:t>
            </a:r>
            <a:r>
              <a:rPr lang="fr-FR" dirty="0" smtClean="0">
                <a:cs typeface="ＭＳ Ｐゴシック" charset="0"/>
              </a:rPr>
              <a:t>'</a:t>
            </a:r>
            <a:r>
              <a:rPr lang="en-US" dirty="0" smtClean="0">
                <a:cs typeface="ＭＳ Ｐゴシック" charset="0"/>
              </a:rPr>
              <a:t>s wisdom and courage to put this wisdom to work!</a:t>
            </a:r>
          </a:p>
          <a:p>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we are going to look at some characteristics of wisdom.  </a:t>
            </a:r>
          </a:p>
          <a:p>
            <a:r>
              <a:rPr lang="en-US" sz="1200" kern="1200" dirty="0" smtClean="0">
                <a:solidFill>
                  <a:schemeClr val="tx1"/>
                </a:solidFill>
                <a:effectLst/>
                <a:latin typeface="+mn-lt"/>
                <a:ea typeface="+mn-ea"/>
                <a:cs typeface="+mn-cs"/>
              </a:rPr>
              <a:t>What are the </a:t>
            </a:r>
            <a:r>
              <a:rPr lang="en-US" sz="1200" u="sng" kern="1200" dirty="0" smtClean="0">
                <a:solidFill>
                  <a:schemeClr val="tx1"/>
                </a:solidFill>
                <a:effectLst/>
                <a:latin typeface="+mn-lt"/>
                <a:ea typeface="+mn-ea"/>
                <a:cs typeface="+mn-cs"/>
              </a:rPr>
              <a:t>qualities</a:t>
            </a:r>
            <a:r>
              <a:rPr lang="en-US" sz="1200" kern="1200" dirty="0" smtClean="0">
                <a:solidFill>
                  <a:schemeClr val="tx1"/>
                </a:solidFill>
                <a:effectLst/>
                <a:latin typeface="+mn-lt"/>
                <a:ea typeface="+mn-ea"/>
                <a:cs typeface="+mn-cs"/>
              </a:rPr>
              <a:t> of wisdom</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AFBA84EA-5C13-C640-A14C-D417B7EC107A}" type="slidenum">
              <a:rPr lang="en-US"/>
              <a:pPr>
                <a:defRPr/>
              </a:pPr>
              <a:t>‹#›</a:t>
            </a:fld>
            <a:endParaRPr lang="en-US"/>
          </a:p>
        </p:txBody>
      </p:sp>
    </p:spTree>
    <p:extLst>
      <p:ext uri="{BB962C8B-B14F-4D97-AF65-F5344CB8AC3E}">
        <p14:creationId xmlns:p14="http://schemas.microsoft.com/office/powerpoint/2010/main" val="937828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4E69AE5-1832-AB49-92F0-8900EC82EC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355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2B86319-874C-1249-81C3-6712B10E74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55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7A44FD7-6C35-1449-9D24-69816D231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124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F40A008F-7492-E34A-806D-AC2F7D5C65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45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86D3B1-79A7-A54B-A510-5FC38185F1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9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927B0078-87DF-614C-97AD-3FC6CC9A4B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157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34D386-B3D0-9843-9B1A-0E672D8BC8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785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4D47468E-C3DF-ED43-88D5-ED8D7D9CFB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17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B4C87163-E1A8-7744-964F-D56245257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770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31F81B4-D809-5A48-978C-2616ABFA6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417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defTabSz="914400" fontAlgn="base">
              <a:spcAft>
                <a:spcPct val="0"/>
              </a:spcAft>
              <a:defRPr/>
            </a:pPr>
            <a:fld id="{7F70E07D-368B-184F-BC5D-69CFAD6EB053}" type="slidenum">
              <a:rPr lang="en-US">
                <a:solidFill>
                  <a:srgbClr val="000000"/>
                </a:solidFill>
                <a:ea typeface="ＭＳ Ｐゴシック" charset="0"/>
              </a:rPr>
              <a:pPr defTabSz="914400" fontAlgn="base">
                <a:spcAft>
                  <a:spcPct val="0"/>
                </a:spcAft>
                <a:defRPr/>
              </a:pPr>
              <a:t>‹#›</a:t>
            </a:fld>
            <a:endParaRPr lang="en-US">
              <a:solidFill>
                <a:srgbClr val="000000"/>
              </a:solidFill>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74269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4.png"/><Relationship Id="rId1" Type="http://schemas.openxmlformats.org/officeDocument/2006/relationships/themeOverride" Target="../theme/themeOverride2.xml"/><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7.png"/><Relationship Id="rId1" Type="http://schemas.openxmlformats.org/officeDocument/2006/relationships/themeOverride" Target="../theme/themeOverride3.xml"/><Relationship Id="rId2"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7.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600" y="0"/>
            <a:ext cx="8918075"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Ecclesiastes 7:15-29</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43500" y="-62707"/>
            <a:ext cx="6351288" cy="295116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Signs of Real Wisdom</a:t>
            </a:r>
            <a:endParaRPr lang="en-US" sz="66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682" y="539750"/>
            <a:ext cx="9105318" cy="4581657"/>
          </a:xfrm>
          <a:prstGeom prst="rect">
            <a:avLst/>
          </a:prstGeom>
        </p:spPr>
      </p:pic>
      <p:sp>
        <p:nvSpPr>
          <p:cNvPr id="900098" name="Rectangle 2"/>
          <p:cNvSpPr>
            <a:spLocks noGrp="1" noChangeArrowheads="1"/>
          </p:cNvSpPr>
          <p:nvPr>
            <p:ph type="ctrTitle"/>
          </p:nvPr>
        </p:nvSpPr>
        <p:spPr>
          <a:xfrm>
            <a:off x="0" y="5107730"/>
            <a:ext cx="9144000" cy="1661089"/>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God</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plan is </a:t>
            </a:r>
            <a:r>
              <a:rPr lang="en-US" b="1" dirty="0">
                <a:solidFill>
                  <a:srgbClr val="FFFF00"/>
                </a:solidFill>
                <a:effectLst>
                  <a:glow rad="127000">
                    <a:schemeClr val="tx1"/>
                  </a:glow>
                </a:effectLst>
                <a:latin typeface="Arial" charset="0"/>
                <a:ea typeface="ＭＳ Ｐゴシック" charset="0"/>
                <a:cs typeface="ＭＳ Ｐゴシック" charset="0"/>
              </a:rPr>
              <a:t>unchanging</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and </a:t>
            </a:r>
            <a:r>
              <a:rPr lang="en-US" b="1" dirty="0">
                <a:effectLst>
                  <a:glow rad="127000">
                    <a:schemeClr val="tx1"/>
                  </a:glow>
                </a:effectLst>
                <a:latin typeface="Arial" charset="0"/>
                <a:ea typeface="ＭＳ Ｐゴシック" charset="0"/>
                <a:cs typeface="ＭＳ Ｐゴシック" charset="0"/>
              </a:rPr>
              <a:t>you are </a:t>
            </a:r>
            <a:r>
              <a:rPr lang="en-US" b="1" dirty="0">
                <a:solidFill>
                  <a:srgbClr val="FFFF00"/>
                </a:solidFill>
                <a:effectLst>
                  <a:glow rad="127000">
                    <a:schemeClr val="tx1"/>
                  </a:glow>
                </a:effectLst>
                <a:latin typeface="Arial" charset="0"/>
                <a:ea typeface="ＭＳ Ｐゴシック" charset="0"/>
                <a:cs typeface="ＭＳ Ｐゴシック" charset="0"/>
              </a:rPr>
              <a:t>ignorant</a:t>
            </a:r>
            <a:r>
              <a:rPr lang="en-US" b="1" dirty="0">
                <a:effectLst>
                  <a:glow rad="127000">
                    <a:schemeClr val="tx1"/>
                  </a:glow>
                </a:effectLst>
                <a:latin typeface="Arial" charset="0"/>
                <a:ea typeface="ＭＳ Ｐゴシック" charset="0"/>
                <a:cs typeface="ＭＳ Ｐゴシック" charset="0"/>
              </a:rPr>
              <a:t> of </a:t>
            </a:r>
            <a:r>
              <a:rPr lang="en-US" b="1" dirty="0" smtClean="0">
                <a:effectLst>
                  <a:glow rad="127000">
                    <a:schemeClr val="tx1"/>
                  </a:glow>
                </a:effectLst>
                <a:latin typeface="Arial" charset="0"/>
                <a:ea typeface="ＭＳ Ｐゴシック" charset="0"/>
                <a:cs typeface="ＭＳ Ｐゴシック" charset="0"/>
              </a:rPr>
              <a:t>it.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8682" y="-31751"/>
            <a:ext cx="9144000" cy="889001"/>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The Main Idea of 6:10–7:14</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8682" y="890202"/>
            <a:ext cx="9144000" cy="840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smtClean="0">
                <a:effectLst>
                  <a:glow rad="127000">
                    <a:schemeClr val="tx1"/>
                  </a:glow>
                </a:effectLst>
                <a:latin typeface="Arial" charset="0"/>
                <a:ea typeface="ＭＳ Ｐゴシック" charset="0"/>
                <a:cs typeface="ＭＳ Ｐゴシック" charset="0"/>
              </a:rPr>
              <a:t>Why trust in God</a:t>
            </a:r>
            <a:r>
              <a:rPr lang="fr-FR" b="1" i="1" dirty="0" smtClean="0">
                <a:effectLst>
                  <a:glow rad="127000">
                    <a:schemeClr val="tx1"/>
                  </a:glow>
                </a:effectLst>
                <a:latin typeface="Arial" charset="0"/>
                <a:ea typeface="ＭＳ Ｐゴシック" charset="0"/>
                <a:cs typeface="ＭＳ Ｐゴシック" charset="0"/>
              </a:rPr>
              <a:t>'</a:t>
            </a:r>
            <a:r>
              <a:rPr lang="en-US" b="1" i="1" dirty="0" smtClean="0">
                <a:effectLst>
                  <a:glow rad="127000">
                    <a:schemeClr val="tx1"/>
                  </a:glow>
                </a:effectLst>
                <a:latin typeface="Arial" charset="0"/>
                <a:ea typeface="ＭＳ Ｐゴシック" charset="0"/>
                <a:cs typeface="ＭＳ Ｐゴシック" charset="0"/>
              </a:rPr>
              <a:t>s plan?</a:t>
            </a:r>
            <a:endParaRPr lang="en-US"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89773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0798" y="184246"/>
            <a:ext cx="8879116" cy="6469070"/>
          </a:xfrm>
          <a:prstGeom prst="rect">
            <a:avLst/>
          </a:prstGeom>
        </p:spPr>
      </p:pic>
    </p:spTree>
    <p:extLst>
      <p:ext uri="{BB962C8B-B14F-4D97-AF65-F5344CB8AC3E}">
        <p14:creationId xmlns:p14="http://schemas.microsoft.com/office/powerpoint/2010/main" val="34686669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767" y="-42092"/>
            <a:ext cx="8282382" cy="7130294"/>
          </a:xfrm>
          <a:prstGeom prst="rect">
            <a:avLst/>
          </a:prstGeom>
        </p:spPr>
      </p:pic>
    </p:spTree>
    <p:extLst>
      <p:ext uri="{BB962C8B-B14F-4D97-AF65-F5344CB8AC3E}">
        <p14:creationId xmlns:p14="http://schemas.microsoft.com/office/powerpoint/2010/main" val="220188393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53210" y="178635"/>
            <a:ext cx="4662677" cy="4662677"/>
          </a:xfrm>
          <a:prstGeom prst="rect">
            <a:avLst/>
          </a:prstGeom>
        </p:spPr>
      </p:pic>
      <p:sp>
        <p:nvSpPr>
          <p:cNvPr id="900098" name="Rectangle 2"/>
          <p:cNvSpPr>
            <a:spLocks noGrp="1" noChangeArrowheads="1"/>
          </p:cNvSpPr>
          <p:nvPr>
            <p:ph type="ctrTitle"/>
          </p:nvPr>
        </p:nvSpPr>
        <p:spPr>
          <a:xfrm>
            <a:off x="0" y="4862724"/>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are the </a:t>
            </a:r>
            <a:r>
              <a:rPr lang="en-US" sz="5400" b="1" dirty="0">
                <a:solidFill>
                  <a:srgbClr val="FFFF00"/>
                </a:solidFill>
                <a:effectLst>
                  <a:glow rad="127000">
                    <a:schemeClr val="tx1"/>
                  </a:glow>
                </a:effectLst>
                <a:latin typeface="Arial" charset="0"/>
                <a:ea typeface="ＭＳ Ｐゴシック" charset="0"/>
                <a:cs typeface="ＭＳ Ｐゴシック" charset="0"/>
              </a:rPr>
              <a:t>qualities</a:t>
            </a:r>
            <a:r>
              <a:rPr lang="en-US" sz="5400" b="1" dirty="0">
                <a:effectLst>
                  <a:glow rad="127000">
                    <a:schemeClr val="tx1"/>
                  </a:glow>
                </a:effectLst>
                <a:latin typeface="Arial" charset="0"/>
                <a:ea typeface="ＭＳ Ｐゴシック" charset="0"/>
                <a:cs typeface="ＭＳ Ｐゴシック" charset="0"/>
              </a:rPr>
              <a:t> of </a:t>
            </a:r>
            <a:r>
              <a:rPr lang="en-US" sz="5400" b="1" dirty="0" smtClean="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198540">
            <a:off x="1376471" y="2029227"/>
            <a:ext cx="7895790" cy="213562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3 characteristics</a:t>
            </a:r>
            <a:br>
              <a:rPr lang="en-US" sz="66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(Eccl. 7:15-29)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732843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0529"/>
            <a:ext cx="9147990" cy="611608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1569009"/>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Wisdom is </a:t>
            </a:r>
            <a:r>
              <a:rPr lang="en-US" b="1" dirty="0">
                <a:solidFill>
                  <a:srgbClr val="FFFF00"/>
                </a:solidFill>
                <a:effectLst>
                  <a:glow rad="127000">
                    <a:schemeClr val="tx1"/>
                  </a:glow>
                </a:effectLst>
                <a:latin typeface="Arial" charset="0"/>
                <a:ea typeface="ＭＳ Ｐゴシック" charset="0"/>
                <a:cs typeface="ＭＳ Ｐゴシック" charset="0"/>
              </a:rPr>
              <a:t>balanced</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Avoid </a:t>
            </a:r>
            <a:r>
              <a:rPr lang="en-US" sz="3600" b="1" dirty="0">
                <a:effectLst>
                  <a:glow rad="127000">
                    <a:schemeClr val="tx1"/>
                  </a:glow>
                </a:effectLst>
                <a:latin typeface="Arial" charset="0"/>
                <a:ea typeface="ＭＳ Ｐゴシック" charset="0"/>
                <a:cs typeface="ＭＳ Ｐゴシック" charset="0"/>
              </a:rPr>
              <a:t>the extremes of depending on righteousness and living in sin (7:15-18</a:t>
            </a:r>
            <a:r>
              <a:rPr lang="en-US" sz="3600" b="1" dirty="0" smtClean="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745747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en-US" altLang="zh-CN" b="1" dirty="0" smtClean="0">
                <a:solidFill>
                  <a:srgbClr val="FFFFFF"/>
                </a:solidFill>
                <a:latin typeface="Arial" charset="0"/>
                <a:ea typeface="ＭＳ Ｐゴシック" charset="0"/>
                <a:cs typeface="Arial" charset="0"/>
              </a:rPr>
              <a:t>The Wicked &amp; Godly</a:t>
            </a:r>
            <a:endParaRPr lang="en-US" b="1" dirty="0">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lnSpc>
                <a:spcPct val="90000"/>
              </a:lnSpc>
              <a:spcBef>
                <a:spcPct val="20000"/>
              </a:spcBef>
              <a:spcAft>
                <a:spcPct val="0"/>
              </a:spcAft>
              <a:buClr>
                <a:srgbClr val="3C2800"/>
              </a:buClr>
            </a:pPr>
            <a:r>
              <a:rPr lang="en-US" altLang="zh-CN" sz="2800" b="1" smtClean="0">
                <a:solidFill>
                  <a:srgbClr val="000000"/>
                </a:solidFill>
                <a:latin typeface="Arial" charset="0"/>
                <a:ea typeface="ＭＳ Ｐゴシック" charset="0"/>
                <a:cs typeface="Arial" charset="0"/>
              </a:rPr>
              <a:t>The house of the wicked will be destroyed, </a:t>
            </a:r>
            <a:br>
              <a:rPr lang="en-US" altLang="zh-CN" sz="2800" b="1" smtClean="0">
                <a:solidFill>
                  <a:srgbClr val="000000"/>
                </a:solidFill>
                <a:latin typeface="Arial" charset="0"/>
                <a:ea typeface="ＭＳ Ｐゴシック" charset="0"/>
                <a:cs typeface="Arial" charset="0"/>
              </a:rPr>
            </a:br>
            <a:r>
              <a:rPr lang="en-US" altLang="zh-CN" sz="2800" b="1" smtClean="0">
                <a:solidFill>
                  <a:srgbClr val="000000"/>
                </a:solidFill>
                <a:latin typeface="Arial" charset="0"/>
                <a:ea typeface="ＭＳ Ｐゴシック" charset="0"/>
                <a:cs typeface="Arial" charset="0"/>
              </a:rPr>
              <a:t>but the tent of the godly will flourish </a:t>
            </a:r>
            <a:br>
              <a:rPr lang="en-US" altLang="zh-CN" sz="2800" b="1" smtClean="0">
                <a:solidFill>
                  <a:srgbClr val="000000"/>
                </a:solidFill>
                <a:latin typeface="Arial" charset="0"/>
                <a:ea typeface="ＭＳ Ｐゴシック" charset="0"/>
                <a:cs typeface="Arial" charset="0"/>
              </a:rPr>
            </a:br>
            <a:r>
              <a:rPr lang="en-US" altLang="zh-CN" sz="2800" b="1" smtClean="0">
                <a:solidFill>
                  <a:srgbClr val="000000"/>
                </a:solidFill>
                <a:latin typeface="Arial" charset="0"/>
                <a:ea typeface="ＭＳ Ｐゴシック" charset="0"/>
                <a:cs typeface="Arial" charset="0"/>
              </a:rPr>
              <a:t>(Prov. 14:11</a:t>
            </a:r>
            <a:r>
              <a:rPr lang="en-US" altLang="zh-CN" sz="2000" b="1" smtClean="0">
                <a:solidFill>
                  <a:srgbClr val="000000"/>
                </a:solidFill>
                <a:latin typeface="Arial" charset="0"/>
                <a:ea typeface="ＭＳ Ｐゴシック" charset="0"/>
                <a:cs typeface="Arial" charset="0"/>
              </a:rPr>
              <a:t> NLT</a:t>
            </a:r>
            <a:r>
              <a:rPr lang="en-US" altLang="zh-CN" sz="2800" b="1" smtClean="0">
                <a:solidFill>
                  <a:srgbClr val="000000"/>
                </a:solidFill>
                <a:latin typeface="Arial" charset="0"/>
                <a:ea typeface="ＭＳ Ｐゴシック" charset="0"/>
                <a:cs typeface="Arial" charset="0"/>
              </a:rPr>
              <a:t>)</a:t>
            </a:r>
          </a:p>
          <a:p>
            <a:pPr algn="ctr" defTabSz="914400" fontAlgn="base">
              <a:lnSpc>
                <a:spcPct val="90000"/>
              </a:lnSpc>
              <a:spcBef>
                <a:spcPct val="20000"/>
              </a:spcBef>
              <a:spcAft>
                <a:spcPct val="0"/>
              </a:spcAft>
              <a:buClr>
                <a:srgbClr val="3C2800"/>
              </a:buClr>
            </a:pPr>
            <a:endParaRPr lang="en-US" altLang="zh-CN" sz="2800" b="1" smtClean="0">
              <a:solidFill>
                <a:srgbClr val="000000"/>
              </a:solidFill>
              <a:latin typeface="Arial" charset="0"/>
              <a:ea typeface="ＭＳ Ｐゴシック" charset="0"/>
              <a:cs typeface="Arial" charset="0"/>
            </a:endParaRPr>
          </a:p>
          <a:p>
            <a:pPr algn="ctr" defTabSz="914400" fontAlgn="base">
              <a:lnSpc>
                <a:spcPct val="80000"/>
              </a:lnSpc>
              <a:spcBef>
                <a:spcPct val="0"/>
              </a:spcBef>
              <a:spcAft>
                <a:spcPct val="0"/>
              </a:spcAft>
            </a:pPr>
            <a:r>
              <a:rPr lang="en-US" sz="2800" b="1" smtClean="0">
                <a:solidFill>
                  <a:srgbClr val="000000"/>
                </a:solidFill>
                <a:latin typeface="Arial" charset="0"/>
                <a:ea typeface="ＭＳ Ｐゴシック" charset="0"/>
                <a:cs typeface="Arial" charset="0"/>
              </a:rPr>
              <a:t>Those who fear the L</a:t>
            </a:r>
            <a:r>
              <a:rPr lang="en-US" sz="2400" b="1" smtClean="0">
                <a:solidFill>
                  <a:srgbClr val="000000"/>
                </a:solidFill>
                <a:latin typeface="Arial" charset="0"/>
                <a:ea typeface="ＭＳ Ｐゴシック" charset="0"/>
                <a:cs typeface="Arial" charset="0"/>
              </a:rPr>
              <a:t>ORD</a:t>
            </a:r>
            <a:r>
              <a:rPr lang="en-US" sz="2800" b="1" smtClean="0">
                <a:solidFill>
                  <a:srgbClr val="000000"/>
                </a:solidFill>
                <a:latin typeface="Arial" charset="0"/>
                <a:ea typeface="ＭＳ Ｐゴシック" charset="0"/>
                <a:cs typeface="Arial" charset="0"/>
              </a:rPr>
              <a:t> are secure;</a:t>
            </a:r>
            <a:br>
              <a:rPr lang="en-US" sz="2800" b="1" smtClean="0">
                <a:solidFill>
                  <a:srgbClr val="000000"/>
                </a:solidFill>
                <a:latin typeface="Arial" charset="0"/>
                <a:ea typeface="ＭＳ Ｐゴシック" charset="0"/>
                <a:cs typeface="Arial" charset="0"/>
              </a:rPr>
            </a:br>
            <a:r>
              <a:rPr lang="en-US" sz="2800" b="1" smtClean="0">
                <a:solidFill>
                  <a:srgbClr val="000000"/>
                </a:solidFill>
                <a:latin typeface="Arial" charset="0"/>
                <a:ea typeface="ＭＳ Ｐゴシック" charset="0"/>
                <a:cs typeface="Arial" charset="0"/>
              </a:rPr>
              <a:t>he will be a refuge for their children</a:t>
            </a:r>
            <a:r>
              <a:rPr lang="en-US" altLang="zh-CN" sz="2800" b="1" smtClean="0">
                <a:solidFill>
                  <a:srgbClr val="000000"/>
                </a:solidFill>
                <a:latin typeface="Arial" charset="0"/>
                <a:ea typeface="ＭＳ Ｐゴシック" charset="0"/>
                <a:cs typeface="Arial" charset="0"/>
              </a:rPr>
              <a:t> </a:t>
            </a:r>
            <a:br>
              <a:rPr lang="en-US" altLang="zh-CN" sz="2800" b="1" smtClean="0">
                <a:solidFill>
                  <a:srgbClr val="000000"/>
                </a:solidFill>
                <a:latin typeface="Arial" charset="0"/>
                <a:ea typeface="ＭＳ Ｐゴシック" charset="0"/>
                <a:cs typeface="Arial" charset="0"/>
              </a:rPr>
            </a:br>
            <a:r>
              <a:rPr lang="en-US" altLang="zh-CN" sz="2800" b="1" smtClean="0">
                <a:solidFill>
                  <a:srgbClr val="000000"/>
                </a:solidFill>
                <a:latin typeface="Arial" charset="0"/>
                <a:ea typeface="ＭＳ Ｐゴシック" charset="0"/>
                <a:cs typeface="Arial" charset="0"/>
              </a:rPr>
              <a:t>(Prov. 14:26</a:t>
            </a:r>
            <a:r>
              <a:rPr lang="en-US" altLang="zh-CN" sz="2000" b="1" smtClean="0">
                <a:solidFill>
                  <a:srgbClr val="000000"/>
                </a:solidFill>
                <a:latin typeface="Arial" charset="0"/>
                <a:ea typeface="ＭＳ Ｐゴシック" charset="0"/>
                <a:cs typeface="Arial" charset="0"/>
              </a:rPr>
              <a:t> NLT</a:t>
            </a:r>
            <a:r>
              <a:rPr lang="en-US" altLang="zh-CN" sz="2800" b="1" smtClean="0">
                <a:solidFill>
                  <a:srgbClr val="000000"/>
                </a:solidFill>
                <a:latin typeface="Arial" charset="0"/>
                <a:ea typeface="ＭＳ Ｐゴシック" charset="0"/>
                <a:cs typeface="Arial" charset="0"/>
              </a:rPr>
              <a:t>)</a:t>
            </a:r>
          </a:p>
          <a:p>
            <a:pPr algn="ctr" defTabSz="914400" fontAlgn="base">
              <a:lnSpc>
                <a:spcPct val="80000"/>
              </a:lnSpc>
              <a:spcBef>
                <a:spcPct val="0"/>
              </a:spcBef>
              <a:spcAft>
                <a:spcPct val="0"/>
              </a:spcAft>
            </a:pPr>
            <a:endParaRPr lang="en-US" altLang="zh-CN" sz="2800" b="1" smtClean="0">
              <a:solidFill>
                <a:srgbClr val="000000"/>
              </a:solidFill>
              <a:latin typeface="Arial" charset="0"/>
              <a:ea typeface="ＭＳ Ｐゴシック" charset="0"/>
              <a:cs typeface="Arial" charset="0"/>
            </a:endParaRPr>
          </a:p>
        </p:txBody>
      </p:sp>
      <p:pic>
        <p:nvPicPr>
          <p:cNvPr id="111619"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Really?</a:t>
            </a:r>
          </a:p>
        </p:txBody>
      </p:sp>
      <p:sp>
        <p:nvSpPr>
          <p:cNvPr id="10" name="Rectangle 9"/>
          <p:cNvSpPr/>
          <p:nvPr/>
        </p:nvSpPr>
        <p:spPr>
          <a:xfrm rot="20652499">
            <a:off x="4932431" y="5114079"/>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Always?</a:t>
            </a:r>
          </a:p>
        </p:txBody>
      </p:sp>
    </p:spTree>
    <p:extLst>
      <p:ext uri="{BB962C8B-B14F-4D97-AF65-F5344CB8AC3E}">
        <p14:creationId xmlns:p14="http://schemas.microsoft.com/office/powerpoint/2010/main" val="3292862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03076" y="2825262"/>
            <a:ext cx="5040923" cy="403273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7799440" cy="3084118"/>
          </a:xfrm>
          <a:effectLst/>
          <a:extLst/>
        </p:spPr>
        <p:txBody>
          <a:bodyPr anchor="t"/>
          <a:lstStyle/>
          <a:p>
            <a:pPr>
              <a:defRPr/>
            </a:pPr>
            <a:r>
              <a:rPr lang="en-US" sz="3600" b="1" dirty="0" smtClean="0">
                <a:solidFill>
                  <a:srgbClr val="000000"/>
                </a:solidFill>
                <a:latin typeface="Arial" charset="0"/>
                <a:ea typeface="ＭＳ Ｐゴシック" charset="0"/>
                <a:cs typeface="ＭＳ Ｐゴシック" charset="0"/>
              </a:rPr>
              <a:t>"I </a:t>
            </a:r>
            <a:r>
              <a:rPr lang="en-US" sz="3600" b="1" dirty="0">
                <a:solidFill>
                  <a:srgbClr val="000000"/>
                </a:solidFill>
                <a:latin typeface="Arial" charset="0"/>
                <a:ea typeface="ＭＳ Ｐゴシック" charset="0"/>
                <a:cs typeface="ＭＳ Ｐゴシック" charset="0"/>
              </a:rPr>
              <a:t>have seen everything in this meaningless life, including the death of good young people and the long life of wicked people</a:t>
            </a:r>
            <a:r>
              <a:rPr lang="en-US" sz="3600" b="1" dirty="0" smtClean="0">
                <a:solidFill>
                  <a:srgbClr val="000000"/>
                </a:solidFill>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096000"/>
            <a:ext cx="54316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600" b="1" dirty="0" smtClean="0">
                <a:solidFill>
                  <a:srgbClr val="000000"/>
                </a:solidFill>
                <a:latin typeface="Arial"/>
                <a:cs typeface="Arial"/>
              </a:rPr>
              <a:t>Eccl. 7:15 </a:t>
            </a:r>
            <a:r>
              <a:rPr lang="en-US" sz="3200" b="1" dirty="0" smtClean="0">
                <a:solidFill>
                  <a:srgbClr val="000000"/>
                </a:solidFill>
                <a:latin typeface="Arial"/>
                <a:cs typeface="Arial"/>
              </a:rPr>
              <a:t>NLT</a:t>
            </a:r>
            <a:endParaRPr lang="en-US" sz="3600" b="1" dirty="0">
              <a:solidFill>
                <a:srgbClr val="000000"/>
              </a:solidFill>
              <a:latin typeface="Arial"/>
              <a:cs typeface="Arial"/>
            </a:endParaRPr>
          </a:p>
        </p:txBody>
      </p:sp>
    </p:spTree>
    <p:extLst>
      <p:ext uri="{BB962C8B-B14F-4D97-AF65-F5344CB8AC3E}">
        <p14:creationId xmlns:p14="http://schemas.microsoft.com/office/powerpoint/2010/main" val="34716805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67393"/>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Righteous Live Long?</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015581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67393"/>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Wicked are Short-Lived?</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20800" y="1183054"/>
            <a:ext cx="6502400" cy="5156200"/>
          </a:xfrm>
          <a:prstGeom prst="rect">
            <a:avLst/>
          </a:prstGeom>
        </p:spPr>
      </p:pic>
    </p:spTree>
    <p:extLst>
      <p:ext uri="{BB962C8B-B14F-4D97-AF65-F5344CB8AC3E}">
        <p14:creationId xmlns:p14="http://schemas.microsoft.com/office/powerpoint/2010/main" val="34819720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On a Plane…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157653"/>
            <a:ext cx="9117235" cy="4488961"/>
          </a:xfrm>
          <a:prstGeom prst="rect">
            <a:avLst/>
          </a:prstGeom>
        </p:spPr>
      </p:pic>
    </p:spTree>
    <p:extLst>
      <p:ext uri="{BB962C8B-B14F-4D97-AF65-F5344CB8AC3E}">
        <p14:creationId xmlns:p14="http://schemas.microsoft.com/office/powerpoint/2010/main" val="36240699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b="1" dirty="0"/>
              <a:t>What is your main goal in </a:t>
            </a:r>
            <a:r>
              <a:rPr lang="en-US" b="1" dirty="0" smtClean="0"/>
              <a:t>life</a:t>
            </a:r>
            <a:r>
              <a:rPr lang="en-SG" b="1" dirty="0" smtClean="0"/>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1836319"/>
            <a:ext cx="7620000" cy="3810000"/>
          </a:xfrm>
          <a:prstGeom prst="rect">
            <a:avLst/>
          </a:prstGeom>
        </p:spPr>
      </p:pic>
    </p:spTree>
    <p:extLst>
      <p:ext uri="{BB962C8B-B14F-4D97-AF65-F5344CB8AC3E}">
        <p14:creationId xmlns:p14="http://schemas.microsoft.com/office/powerpoint/2010/main" val="3353235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09387"/>
            <a:ext cx="9118512" cy="6048613"/>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The </a:t>
            </a:r>
            <a:r>
              <a:rPr lang="en-US" b="1" dirty="0">
                <a:effectLst>
                  <a:glow rad="127000">
                    <a:schemeClr val="tx1"/>
                  </a:glow>
                </a:effectLst>
                <a:latin typeface="Arial" charset="0"/>
                <a:ea typeface="ＭＳ Ｐゴシック" charset="0"/>
                <a:cs typeface="ＭＳ Ｐゴシック" charset="0"/>
              </a:rPr>
              <a:t>Solution: </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effectLst>
                  <a:glow rad="127000">
                    <a:schemeClr val="tx1"/>
                  </a:glow>
                </a:effectLst>
                <a:latin typeface="Arial" charset="0"/>
                <a:ea typeface="ＭＳ Ｐゴシック" charset="0"/>
                <a:cs typeface="ＭＳ Ｐゴシック" charset="0"/>
              </a:rPr>
              <a:t>depend on righteousness or </a:t>
            </a:r>
            <a:r>
              <a:rPr lang="en-US" b="1" dirty="0" smtClean="0">
                <a:effectLst>
                  <a:glow rad="127000">
                    <a:schemeClr val="tx1"/>
                  </a:glow>
                </a:effectLst>
                <a:latin typeface="Arial" charset="0"/>
                <a:ea typeface="ＭＳ Ｐゴシック" charset="0"/>
                <a:cs typeface="ＭＳ Ｐゴシック" charset="0"/>
              </a:rPr>
              <a:t>sinfulness </a:t>
            </a:r>
            <a:r>
              <a:rPr lang="en-US" b="1" dirty="0">
                <a:effectLst>
                  <a:glow rad="127000">
                    <a:schemeClr val="tx1"/>
                  </a:glow>
                </a:effectLst>
                <a:latin typeface="Arial" charset="0"/>
                <a:ea typeface="ＭＳ Ｐゴシック" charset="0"/>
                <a:cs typeface="ＭＳ Ｐゴシック" charset="0"/>
              </a:rPr>
              <a:t>(7:16-18</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941303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4184" y="1637462"/>
            <a:ext cx="7958058" cy="483001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324363"/>
          </a:xfrm>
          <a:effectLst/>
          <a:extLst/>
        </p:spPr>
        <p:txBody>
          <a:bodyPr anchor="t"/>
          <a:lstStyle/>
          <a:p>
            <a:pPr algn="l">
              <a:defRPr/>
            </a:pPr>
            <a:r>
              <a:rPr lang="en-US" sz="4000" b="1" dirty="0" smtClean="0">
                <a:solidFill>
                  <a:srgbClr val="000000"/>
                </a:solidFill>
                <a:latin typeface="Arial" charset="0"/>
                <a:ea typeface="ＭＳ Ｐゴシック" charset="0"/>
                <a:cs typeface="ＭＳ Ｐゴシック" charset="0"/>
              </a:rPr>
              <a:t>"So don</a:t>
            </a:r>
            <a:r>
              <a:rPr lang="fr-FR" sz="4000" b="1" dirty="0" smtClean="0">
                <a:solidFill>
                  <a:srgbClr val="000000"/>
                </a:solidFill>
                <a:latin typeface="Arial" charset="0"/>
                <a:ea typeface="ＭＳ Ｐゴシック" charset="0"/>
                <a:cs typeface="ＭＳ Ｐゴシック" charset="0"/>
              </a:rPr>
              <a:t>'</a:t>
            </a:r>
            <a:r>
              <a:rPr lang="en-US" sz="4000" b="1" dirty="0" smtClean="0">
                <a:solidFill>
                  <a:srgbClr val="000000"/>
                </a:solidFill>
                <a:latin typeface="Arial" charset="0"/>
                <a:ea typeface="ＭＳ Ｐゴシック" charset="0"/>
                <a:cs typeface="ＭＳ Ｐゴシック" charset="0"/>
              </a:rPr>
              <a:t>t </a:t>
            </a:r>
            <a:r>
              <a:rPr lang="en-US" sz="4000" b="1" dirty="0">
                <a:solidFill>
                  <a:srgbClr val="000000"/>
                </a:solidFill>
                <a:latin typeface="Arial" charset="0"/>
                <a:ea typeface="ＭＳ Ｐゴシック" charset="0"/>
                <a:cs typeface="ＭＳ Ｐゴシック" charset="0"/>
              </a:rPr>
              <a:t>be </a:t>
            </a:r>
            <a:r>
              <a:rPr lang="en-US" sz="4000" b="1" dirty="0">
                <a:solidFill>
                  <a:srgbClr val="0000FF"/>
                </a:solidFill>
                <a:latin typeface="Arial" charset="0"/>
                <a:ea typeface="ＭＳ Ｐゴシック" charset="0"/>
                <a:cs typeface="ＭＳ Ｐゴシック" charset="0"/>
              </a:rPr>
              <a:t>too good</a:t>
            </a:r>
            <a:r>
              <a:rPr lang="en-US" sz="4000" b="1" dirty="0">
                <a:solidFill>
                  <a:srgbClr val="000000"/>
                </a:solidFill>
                <a:latin typeface="Arial" charset="0"/>
                <a:ea typeface="ＭＳ Ｐゴシック" charset="0"/>
                <a:cs typeface="ＭＳ Ｐゴシック" charset="0"/>
              </a:rPr>
              <a:t> or </a:t>
            </a:r>
            <a:r>
              <a:rPr lang="en-US" sz="4000" b="1" dirty="0">
                <a:solidFill>
                  <a:srgbClr val="0000FF"/>
                </a:solidFill>
                <a:latin typeface="Arial" charset="0"/>
                <a:ea typeface="ＭＳ Ｐゴシック" charset="0"/>
                <a:cs typeface="ＭＳ Ｐゴシック" charset="0"/>
              </a:rPr>
              <a:t>too wise</a:t>
            </a:r>
            <a:r>
              <a:rPr lang="en-US" sz="4000" b="1" dirty="0">
                <a:solidFill>
                  <a:srgbClr val="000000"/>
                </a:solidFill>
                <a:latin typeface="Arial" charset="0"/>
                <a:ea typeface="ＭＳ Ｐゴシック" charset="0"/>
                <a:cs typeface="ＭＳ Ｐゴシック" charset="0"/>
              </a:rPr>
              <a:t>! Why destroy yourself</a:t>
            </a:r>
            <a:r>
              <a:rPr lang="en-US" sz="4000" b="1" dirty="0" smtClean="0">
                <a:solidFill>
                  <a:srgbClr val="000000"/>
                </a:solidFill>
                <a:latin typeface="Arial" charset="0"/>
                <a:ea typeface="ＭＳ Ｐゴシック" charset="0"/>
                <a:cs typeface="ＭＳ Ｐゴシック" charset="0"/>
              </a:rPr>
              <a:t>?" (7:16 </a:t>
            </a:r>
            <a:r>
              <a:rPr lang="en-US" sz="3600" b="1" dirty="0" smtClean="0">
                <a:solidFill>
                  <a:srgbClr val="000000"/>
                </a:solidFill>
                <a:latin typeface="Arial" charset="0"/>
                <a:ea typeface="ＭＳ Ｐゴシック" charset="0"/>
                <a:cs typeface="ＭＳ Ｐゴシック" charset="0"/>
              </a:rPr>
              <a:t>NLT</a:t>
            </a:r>
            <a:r>
              <a:rPr lang="en-US" sz="4000" b="1" dirty="0" smtClean="0">
                <a:solidFill>
                  <a:srgbClr val="000000"/>
                </a:solidFill>
                <a:latin typeface="Arial" charset="0"/>
                <a:ea typeface="ＭＳ Ｐゴシック" charset="0"/>
                <a:cs typeface="ＭＳ Ｐゴシック" charset="0"/>
              </a:rPr>
              <a:t>).</a:t>
            </a:r>
            <a:endParaRPr lang="en-US" sz="40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solidFill>
            <a:schemeClr val="bg1"/>
          </a:solid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dirty="0" smtClean="0">
                <a:solidFill>
                  <a:srgbClr val="000000"/>
                </a:solidFill>
                <a:latin typeface="Arial"/>
                <a:cs typeface="Arial"/>
              </a:rPr>
              <a:t>"Here comes Mr. </a:t>
            </a:r>
            <a:r>
              <a:rPr lang="fr-FR" sz="2800" b="1" dirty="0" smtClean="0">
                <a:solidFill>
                  <a:srgbClr val="000000"/>
                </a:solidFill>
                <a:latin typeface="Arial"/>
                <a:cs typeface="Arial"/>
              </a:rPr>
              <a:t>'</a:t>
            </a:r>
            <a:r>
              <a:rPr lang="en-US" sz="2800" b="1" dirty="0" smtClean="0">
                <a:solidFill>
                  <a:srgbClr val="000000"/>
                </a:solidFill>
                <a:latin typeface="Arial"/>
                <a:cs typeface="Arial"/>
              </a:rPr>
              <a:t>holier-than-thou.</a:t>
            </a:r>
            <a:r>
              <a:rPr lang="fr-FR" sz="2800" b="1" dirty="0" smtClean="0">
                <a:solidFill>
                  <a:srgbClr val="000000"/>
                </a:solidFill>
                <a:latin typeface="Arial"/>
                <a:cs typeface="Arial"/>
              </a:rPr>
              <a:t>'"</a:t>
            </a:r>
            <a:endParaRPr lang="en-US" sz="2800" b="1" dirty="0">
              <a:solidFill>
                <a:srgbClr val="000000"/>
              </a:solidFill>
              <a:latin typeface="Arial"/>
              <a:cs typeface="Arial"/>
            </a:endParaRPr>
          </a:p>
        </p:txBody>
      </p:sp>
      <p:grpSp>
        <p:nvGrpSpPr>
          <p:cNvPr id="6" name="Group 5"/>
          <p:cNvGrpSpPr/>
          <p:nvPr/>
        </p:nvGrpSpPr>
        <p:grpSpPr>
          <a:xfrm>
            <a:off x="2715853" y="1307783"/>
            <a:ext cx="6428146" cy="4499998"/>
            <a:chOff x="2715853" y="1307783"/>
            <a:chExt cx="6428146" cy="4499998"/>
          </a:xfrm>
        </p:grpSpPr>
        <p:sp>
          <p:nvSpPr>
            <p:cNvPr id="3" name="Rounded Rectangular Callout 2"/>
            <p:cNvSpPr/>
            <p:nvPr/>
          </p:nvSpPr>
          <p:spPr bwMode="auto">
            <a:xfrm>
              <a:off x="2715853" y="1307783"/>
              <a:ext cx="6428146" cy="4499998"/>
            </a:xfrm>
            <a:prstGeom prst="wedgeRoundRectCallout">
              <a:avLst>
                <a:gd name="adj1" fmla="val -62560"/>
                <a:gd name="adj2" fmla="val -53084"/>
                <a:gd name="adj3" fmla="val 16667"/>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TextBox 4"/>
            <p:cNvSpPr txBox="1"/>
            <p:nvPr/>
          </p:nvSpPr>
          <p:spPr>
            <a:xfrm>
              <a:off x="2898115" y="1524978"/>
              <a:ext cx="6145178" cy="3970318"/>
            </a:xfrm>
            <a:prstGeom prst="rect">
              <a:avLst/>
            </a:prstGeom>
            <a:noFill/>
          </p:spPr>
          <p:txBody>
            <a:bodyPr wrap="square" rtlCol="0">
              <a:spAutoFit/>
            </a:bodyPr>
            <a:lstStyle/>
            <a:p>
              <a:r>
                <a:rPr lang="en-US" sz="2800" b="1" dirty="0" smtClean="0">
                  <a:solidFill>
                    <a:srgbClr val="FFFFFF"/>
                  </a:solidFill>
                  <a:latin typeface="Arial"/>
                  <a:cs typeface="Arial"/>
                </a:rPr>
                <a:t>"Though </a:t>
              </a:r>
              <a:r>
                <a:rPr lang="en-US" sz="2800" b="1" dirty="0">
                  <a:solidFill>
                    <a:srgbClr val="FFFFFF"/>
                  </a:solidFill>
                  <a:latin typeface="Arial"/>
                  <a:cs typeface="Arial"/>
                </a:rPr>
                <a:t>almost universally interpreted [translated] in the sense of </a:t>
              </a:r>
              <a:r>
                <a:rPr lang="en-US" sz="2800" b="1" dirty="0" smtClean="0">
                  <a:solidFill>
                    <a:srgbClr val="FFFFFF"/>
                  </a:solidFill>
                  <a:latin typeface="Arial"/>
                  <a:cs typeface="Arial"/>
                </a:rPr>
                <a:t>"destroy </a:t>
              </a:r>
              <a:r>
                <a:rPr lang="en-US" sz="2800" b="1" dirty="0">
                  <a:solidFill>
                    <a:srgbClr val="FFFFFF"/>
                  </a:solidFill>
                  <a:latin typeface="Arial"/>
                  <a:cs typeface="Arial"/>
                </a:rPr>
                <a:t>[NIV] or ruin [NASB] oneself</a:t>
              </a:r>
              <a:r>
                <a:rPr lang="en-US" sz="2800" b="1" dirty="0" smtClean="0">
                  <a:solidFill>
                    <a:srgbClr val="FFFFFF"/>
                  </a:solidFill>
                  <a:latin typeface="Arial"/>
                  <a:cs typeface="Arial"/>
                </a:rPr>
                <a:t>,</a:t>
              </a:r>
              <a:r>
                <a:rPr lang="fr-FR" sz="2800" b="1" dirty="0" smtClean="0">
                  <a:solidFill>
                    <a:srgbClr val="FFFFFF"/>
                  </a:solidFill>
                  <a:latin typeface="Arial"/>
                  <a:cs typeface="Arial"/>
                </a:rPr>
                <a:t>'</a:t>
              </a:r>
              <a:r>
                <a:rPr lang="en-US" sz="2800" b="1" dirty="0" smtClean="0">
                  <a:solidFill>
                    <a:srgbClr val="FFFFFF"/>
                  </a:solidFill>
                  <a:latin typeface="Arial"/>
                  <a:cs typeface="Arial"/>
                </a:rPr>
                <a:t> </a:t>
              </a:r>
              <a:r>
                <a:rPr lang="en-US" sz="2800" b="1" dirty="0">
                  <a:solidFill>
                    <a:srgbClr val="FFFFFF"/>
                  </a:solidFill>
                  <a:latin typeface="Arial"/>
                  <a:cs typeface="Arial"/>
                </a:rPr>
                <a:t>the verb in this form never means this elsewhere.  Instead it means </a:t>
              </a:r>
              <a:r>
                <a:rPr lang="fr-FR" sz="2800" b="1" dirty="0" smtClean="0">
                  <a:solidFill>
                    <a:srgbClr val="FFFFFF"/>
                  </a:solidFill>
                  <a:latin typeface="Arial"/>
                  <a:cs typeface="Arial"/>
                </a:rPr>
                <a:t>'</a:t>
              </a:r>
              <a:r>
                <a:rPr lang="en-US" sz="2800" b="1" dirty="0" smtClean="0">
                  <a:solidFill>
                    <a:srgbClr val="FFFFFF"/>
                  </a:solidFill>
                  <a:latin typeface="Arial"/>
                  <a:cs typeface="Arial"/>
                </a:rPr>
                <a:t>to </a:t>
              </a:r>
              <a:r>
                <a:rPr lang="en-US" sz="2800" b="1" dirty="0">
                  <a:solidFill>
                    <a:srgbClr val="FFFFFF"/>
                  </a:solidFill>
                  <a:latin typeface="Arial"/>
                  <a:cs typeface="Arial"/>
                </a:rPr>
                <a:t>be appalled or </a:t>
              </a:r>
              <a:r>
                <a:rPr lang="en-US" sz="2800" b="1" dirty="0" smtClean="0">
                  <a:solidFill>
                    <a:srgbClr val="FFFFFF"/>
                  </a:solidFill>
                  <a:latin typeface="Arial"/>
                  <a:cs typeface="Arial"/>
                </a:rPr>
                <a:t>astounded</a:t>
              </a:r>
              <a:r>
                <a:rPr lang="fr-FR" sz="2800" b="1" dirty="0" smtClean="0">
                  <a:solidFill>
                    <a:srgbClr val="FFFFFF"/>
                  </a:solidFill>
                  <a:latin typeface="Arial"/>
                  <a:cs typeface="Arial"/>
                </a:rPr>
                <a:t>'</a:t>
              </a:r>
              <a:r>
                <a:rPr lang="en-US" sz="2800" b="1" dirty="0" smtClean="0">
                  <a:solidFill>
                    <a:srgbClr val="FFFFFF"/>
                  </a:solidFill>
                  <a:latin typeface="Arial"/>
                  <a:cs typeface="Arial"/>
                </a:rPr>
                <a:t> </a:t>
              </a:r>
              <a:r>
                <a:rPr lang="en-US" sz="2800" b="1" dirty="0">
                  <a:solidFill>
                    <a:srgbClr val="FFFFFF"/>
                  </a:solidFill>
                  <a:latin typeface="Arial"/>
                  <a:cs typeface="Arial"/>
                </a:rPr>
                <a:t>(cf. Dan. 8:27, </a:t>
              </a:r>
              <a:r>
                <a:rPr lang="fr-FR" sz="2800" b="1" dirty="0" smtClean="0">
                  <a:solidFill>
                    <a:srgbClr val="FFFFFF"/>
                  </a:solidFill>
                  <a:latin typeface="Arial"/>
                  <a:cs typeface="Arial"/>
                </a:rPr>
                <a:t>'</a:t>
              </a:r>
              <a:r>
                <a:rPr lang="en-US" sz="2800" b="1" dirty="0" smtClean="0">
                  <a:solidFill>
                    <a:srgbClr val="FFFFFF"/>
                  </a:solidFill>
                  <a:latin typeface="Arial"/>
                  <a:cs typeface="Arial"/>
                </a:rPr>
                <a:t>appalled</a:t>
              </a:r>
              <a:r>
                <a:rPr lang="fr-FR" sz="2800" b="1" dirty="0" smtClean="0">
                  <a:solidFill>
                    <a:srgbClr val="FFFFFF"/>
                  </a:solidFill>
                  <a:latin typeface="Arial"/>
                  <a:cs typeface="Arial"/>
                </a:rPr>
                <a:t>'</a:t>
              </a:r>
              <a:r>
                <a:rPr lang="en-US" sz="2800" b="1" dirty="0" smtClean="0">
                  <a:solidFill>
                    <a:srgbClr val="FFFFFF"/>
                  </a:solidFill>
                  <a:latin typeface="Arial"/>
                  <a:cs typeface="Arial"/>
                </a:rPr>
                <a:t>; </a:t>
              </a:r>
              <a:r>
                <a:rPr lang="en-US" sz="2800" b="1" dirty="0">
                  <a:solidFill>
                    <a:srgbClr val="FFFFFF"/>
                  </a:solidFill>
                  <a:latin typeface="Arial"/>
                  <a:cs typeface="Arial"/>
                </a:rPr>
                <a:t>Ps. 143:4, </a:t>
              </a:r>
              <a:r>
                <a:rPr lang="fr-FR" sz="2800" b="1" dirty="0" smtClean="0">
                  <a:solidFill>
                    <a:srgbClr val="FFFFFF"/>
                  </a:solidFill>
                  <a:latin typeface="Arial"/>
                  <a:cs typeface="Arial"/>
                </a:rPr>
                <a:t>'</a:t>
              </a:r>
              <a:r>
                <a:rPr lang="en-US" sz="2800" b="1" dirty="0" smtClean="0">
                  <a:solidFill>
                    <a:srgbClr val="FFFFFF"/>
                  </a:solidFill>
                  <a:latin typeface="Arial"/>
                  <a:cs typeface="Arial"/>
                </a:rPr>
                <a:t>dismayed</a:t>
              </a:r>
              <a:r>
                <a:rPr lang="fr-FR" sz="2800" b="1" dirty="0" smtClean="0">
                  <a:solidFill>
                    <a:srgbClr val="FFFFFF"/>
                  </a:solidFill>
                  <a:latin typeface="Arial"/>
                  <a:cs typeface="Arial"/>
                </a:rPr>
                <a:t>'</a:t>
              </a:r>
              <a:r>
                <a:rPr lang="en-US" sz="2800" b="1" dirty="0" smtClean="0">
                  <a:solidFill>
                    <a:srgbClr val="FFFFFF"/>
                  </a:solidFill>
                  <a:latin typeface="Arial"/>
                  <a:cs typeface="Arial"/>
                </a:rPr>
                <a:t>)" </a:t>
              </a:r>
              <a:endParaRPr lang="en-US" sz="2800" b="1" dirty="0">
                <a:solidFill>
                  <a:srgbClr val="FFFFFF"/>
                </a:solidFill>
                <a:latin typeface="Arial"/>
                <a:cs typeface="Arial"/>
              </a:endParaRPr>
            </a:p>
            <a:p>
              <a:pPr algn="r"/>
              <a:r>
                <a:rPr lang="en-US" sz="2800" b="1" dirty="0" smtClean="0">
                  <a:solidFill>
                    <a:srgbClr val="FFFFFF"/>
                  </a:solidFill>
                  <a:latin typeface="Arial"/>
                  <a:cs typeface="Arial"/>
                </a:rPr>
                <a:t>(</a:t>
              </a:r>
              <a:r>
                <a:rPr lang="en-US" sz="2800" b="1" dirty="0">
                  <a:solidFill>
                    <a:srgbClr val="FFFFFF"/>
                  </a:solidFill>
                  <a:latin typeface="Arial"/>
                  <a:cs typeface="Arial"/>
                </a:rPr>
                <a:t>Glenn, BKC, 994). </a:t>
              </a:r>
            </a:p>
          </p:txBody>
        </p:sp>
      </p:grpSp>
    </p:spTree>
    <p:extLst>
      <p:ext uri="{BB962C8B-B14F-4D97-AF65-F5344CB8AC3E}">
        <p14:creationId xmlns:p14="http://schemas.microsoft.com/office/powerpoint/2010/main" val="7655862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687" y="1689742"/>
            <a:ext cx="9029252" cy="5168258"/>
          </a:xfrm>
          <a:prstGeom prst="rect">
            <a:avLst/>
          </a:prstGeom>
        </p:spPr>
      </p:pic>
      <p:sp>
        <p:nvSpPr>
          <p:cNvPr id="900098" name="Rectangle 2"/>
          <p:cNvSpPr>
            <a:spLocks noGrp="1" noChangeArrowheads="1"/>
          </p:cNvSpPr>
          <p:nvPr>
            <p:ph type="ctrTitle"/>
          </p:nvPr>
        </p:nvSpPr>
        <p:spPr>
          <a:xfrm>
            <a:off x="0" y="0"/>
            <a:ext cx="9144000" cy="2439518"/>
          </a:xfrm>
          <a:effectLst>
            <a:outerShdw blurRad="63500" dist="35921" dir="2700000" algn="ctr" rotWithShape="0">
              <a:schemeClr val="tx2">
                <a:alpha val="74998"/>
              </a:schemeClr>
            </a:outerShdw>
          </a:effectLst>
          <a:extLst/>
        </p:spPr>
        <p:txBody>
          <a:bodyPr/>
          <a:lstStyle/>
          <a:p>
            <a:pPr>
              <a:defRPr/>
            </a:pPr>
            <a:r>
              <a:rPr lang="en-US" sz="9600" b="1" dirty="0" smtClean="0">
                <a:effectLst>
                  <a:glow rad="127000">
                    <a:schemeClr val="tx1"/>
                  </a:glow>
                </a:effectLst>
                <a:latin typeface="Arial" charset="0"/>
                <a:ea typeface="ＭＳ Ｐゴシック" charset="0"/>
                <a:cs typeface="ＭＳ Ｐゴシック" charset="0"/>
              </a:rPr>
              <a:t>1987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783679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1433531"/>
            <a:ext cx="9120141" cy="545978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5846" y="-16581"/>
            <a:ext cx="8968153" cy="2517503"/>
          </a:xfrm>
          <a:effectLst/>
          <a:extLst/>
        </p:spPr>
        <p:txBody>
          <a:bodyPr/>
          <a:lstStyle/>
          <a:p>
            <a:pPr algn="r">
              <a:defRPr/>
            </a:pPr>
            <a:r>
              <a:rPr lang="en-US" sz="4000" b="1" dirty="0" smtClean="0">
                <a:solidFill>
                  <a:srgbClr val="000000"/>
                </a:solidFill>
                <a:latin typeface="Arial" charset="0"/>
                <a:ea typeface="ＭＳ Ｐゴシック" charset="0"/>
                <a:cs typeface="ＭＳ Ｐゴシック" charset="0"/>
              </a:rPr>
              <a:t>"On </a:t>
            </a:r>
            <a:r>
              <a:rPr lang="en-US" sz="4000" b="1" dirty="0">
                <a:solidFill>
                  <a:srgbClr val="000000"/>
                </a:solidFill>
                <a:latin typeface="Arial" charset="0"/>
                <a:ea typeface="ＭＳ Ｐゴシック" charset="0"/>
                <a:cs typeface="ＭＳ Ｐゴシック" charset="0"/>
              </a:rPr>
              <a:t>the other hand, </a:t>
            </a:r>
            <a:r>
              <a:rPr lang="en-US" sz="4000" b="1" dirty="0" smtClean="0">
                <a:solidFill>
                  <a:srgbClr val="000000"/>
                </a:solidFill>
                <a:latin typeface="Arial" charset="0"/>
                <a:ea typeface="ＭＳ Ｐゴシック" charset="0"/>
                <a:cs typeface="ＭＳ Ｐゴシック" charset="0"/>
              </a:rPr>
              <a:t>don</a:t>
            </a:r>
            <a:r>
              <a:rPr lang="fr-FR" sz="4000" b="1" dirty="0" smtClean="0">
                <a:solidFill>
                  <a:srgbClr val="000000"/>
                </a:solidFill>
                <a:latin typeface="Arial" charset="0"/>
                <a:ea typeface="ＭＳ Ｐゴシック" charset="0"/>
                <a:cs typeface="ＭＳ Ｐゴシック" charset="0"/>
              </a:rPr>
              <a:t>'</a:t>
            </a:r>
            <a:r>
              <a:rPr lang="en-US" sz="4000" b="1" dirty="0" smtClean="0">
                <a:solidFill>
                  <a:srgbClr val="000000"/>
                </a:solidFill>
                <a:latin typeface="Arial" charset="0"/>
                <a:ea typeface="ＭＳ Ｐゴシック" charset="0"/>
                <a:cs typeface="ＭＳ Ｐゴシック" charset="0"/>
              </a:rPr>
              <a:t>t </a:t>
            </a:r>
            <a:r>
              <a:rPr lang="en-US" sz="4000" b="1" dirty="0">
                <a:solidFill>
                  <a:srgbClr val="000000"/>
                </a:solidFill>
                <a:latin typeface="Arial" charset="0"/>
                <a:ea typeface="ＭＳ Ｐゴシック" charset="0"/>
                <a:cs typeface="ＭＳ Ｐゴシック" charset="0"/>
              </a:rPr>
              <a:t>be </a:t>
            </a:r>
            <a:r>
              <a:rPr lang="en-US" sz="4000" b="1" dirty="0" smtClean="0">
                <a:solidFill>
                  <a:srgbClr val="000000"/>
                </a:solidFill>
                <a:latin typeface="Arial" charset="0"/>
                <a:ea typeface="ＭＳ Ｐゴシック" charset="0"/>
                <a:cs typeface="ＭＳ Ｐゴシック" charset="0"/>
              </a:rPr>
              <a:t/>
            </a:r>
            <a:br>
              <a:rPr lang="en-US" sz="4000" b="1" dirty="0" smtClean="0">
                <a:solidFill>
                  <a:srgbClr val="000000"/>
                </a:solidFill>
                <a:latin typeface="Arial" charset="0"/>
                <a:ea typeface="ＭＳ Ｐゴシック" charset="0"/>
                <a:cs typeface="ＭＳ Ｐゴシック" charset="0"/>
              </a:rPr>
            </a:br>
            <a:r>
              <a:rPr lang="en-US" sz="4000" b="1" dirty="0" smtClean="0">
                <a:solidFill>
                  <a:srgbClr val="FF0000"/>
                </a:solidFill>
                <a:latin typeface="Arial" charset="0"/>
                <a:ea typeface="ＭＳ Ｐゴシック" charset="0"/>
                <a:cs typeface="ＭＳ Ｐゴシック" charset="0"/>
              </a:rPr>
              <a:t>too </a:t>
            </a:r>
            <a:r>
              <a:rPr lang="en-US" sz="4000" b="1" dirty="0">
                <a:solidFill>
                  <a:srgbClr val="FF0000"/>
                </a:solidFill>
                <a:latin typeface="Arial" charset="0"/>
                <a:ea typeface="ＭＳ Ｐゴシック" charset="0"/>
                <a:cs typeface="ＭＳ Ｐゴシック" charset="0"/>
              </a:rPr>
              <a:t>wicked </a:t>
            </a:r>
            <a:r>
              <a:rPr lang="en-US" sz="4000" b="1" dirty="0">
                <a:solidFill>
                  <a:srgbClr val="000000"/>
                </a:solidFill>
                <a:latin typeface="Arial" charset="0"/>
                <a:ea typeface="ＭＳ Ｐゴシック" charset="0"/>
                <a:cs typeface="ＭＳ Ｐゴシック" charset="0"/>
              </a:rPr>
              <a:t>either. </a:t>
            </a:r>
            <a:r>
              <a:rPr lang="en-US" sz="4000" b="1" dirty="0" smtClean="0">
                <a:solidFill>
                  <a:srgbClr val="000000"/>
                </a:solidFill>
                <a:latin typeface="Arial" charset="0"/>
                <a:ea typeface="ＭＳ Ｐゴシック" charset="0"/>
                <a:cs typeface="ＭＳ Ｐゴシック" charset="0"/>
              </a:rPr>
              <a:t>Don</a:t>
            </a:r>
            <a:r>
              <a:rPr lang="fr-FR" sz="4000" b="1" dirty="0" smtClean="0">
                <a:solidFill>
                  <a:srgbClr val="000000"/>
                </a:solidFill>
                <a:latin typeface="Arial" charset="0"/>
                <a:ea typeface="ＭＳ Ｐゴシック" charset="0"/>
                <a:cs typeface="ＭＳ Ｐゴシック" charset="0"/>
              </a:rPr>
              <a:t>'</a:t>
            </a:r>
            <a:r>
              <a:rPr lang="en-US" sz="4000" b="1" dirty="0" smtClean="0">
                <a:solidFill>
                  <a:srgbClr val="000000"/>
                </a:solidFill>
                <a:latin typeface="Arial" charset="0"/>
                <a:ea typeface="ＭＳ Ｐゴシック" charset="0"/>
                <a:cs typeface="ＭＳ Ｐゴシック" charset="0"/>
              </a:rPr>
              <a:t>t </a:t>
            </a:r>
            <a:r>
              <a:rPr lang="en-US" sz="4000" b="1" dirty="0">
                <a:solidFill>
                  <a:srgbClr val="000000"/>
                </a:solidFill>
                <a:latin typeface="Arial" charset="0"/>
                <a:ea typeface="ＭＳ Ｐゴシック" charset="0"/>
                <a:cs typeface="ＭＳ Ｐゴシック" charset="0"/>
              </a:rPr>
              <a:t>be a fool! Why die before your time</a:t>
            </a:r>
            <a:r>
              <a:rPr lang="en-US" sz="4000" b="1" dirty="0" smtClean="0">
                <a:solidFill>
                  <a:srgbClr val="000000"/>
                </a:solidFill>
                <a:latin typeface="Arial" charset="0"/>
                <a:ea typeface="ＭＳ Ｐゴシック" charset="0"/>
                <a:cs typeface="ＭＳ Ｐゴシック" charset="0"/>
              </a:rPr>
              <a:t>?" </a:t>
            </a:r>
            <a:br>
              <a:rPr lang="en-US" sz="4000" b="1" dirty="0" smtClean="0">
                <a:solidFill>
                  <a:srgbClr val="000000"/>
                </a:solidFill>
                <a:latin typeface="Arial" charset="0"/>
                <a:ea typeface="ＭＳ Ｐゴシック" charset="0"/>
                <a:cs typeface="ＭＳ Ｐゴシック" charset="0"/>
              </a:rPr>
            </a:br>
            <a:r>
              <a:rPr lang="en-US" sz="4000" b="1" dirty="0" smtClean="0">
                <a:solidFill>
                  <a:srgbClr val="000000"/>
                </a:solidFill>
                <a:latin typeface="Arial" charset="0"/>
                <a:ea typeface="ＭＳ Ｐゴシック" charset="0"/>
                <a:cs typeface="ＭＳ Ｐゴシック" charset="0"/>
              </a:rPr>
              <a:t>(7:17 </a:t>
            </a:r>
            <a:r>
              <a:rPr lang="en-US" sz="3600" b="1" dirty="0" smtClean="0">
                <a:solidFill>
                  <a:srgbClr val="000000"/>
                </a:solidFill>
                <a:latin typeface="Arial" charset="0"/>
                <a:ea typeface="ＭＳ Ｐゴシック" charset="0"/>
                <a:cs typeface="ＭＳ Ｐゴシック" charset="0"/>
              </a:rPr>
              <a:t>NLT</a:t>
            </a:r>
            <a:r>
              <a:rPr lang="en-US" sz="4000" b="1" dirty="0" smtClean="0">
                <a:solidFill>
                  <a:srgbClr val="000000"/>
                </a:solidFill>
                <a:latin typeface="Arial" charset="0"/>
                <a:ea typeface="ＭＳ Ｐゴシック" charset="0"/>
                <a:cs typeface="ＭＳ Ｐゴシック" charset="0"/>
              </a:rPr>
              <a:t>).</a:t>
            </a:r>
            <a:endParaRPr lang="en-US" sz="40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5878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926" y="-16580"/>
            <a:ext cx="3538847" cy="3885196"/>
          </a:xfrm>
          <a:effectLst/>
          <a:extLst/>
        </p:spPr>
        <p:txBody>
          <a:bodyPr anchor="t"/>
          <a:lstStyle/>
          <a:p>
            <a:pPr algn="l">
              <a:defRPr/>
            </a:pPr>
            <a:r>
              <a:rPr lang="en-US" sz="4000" b="1" dirty="0" smtClean="0">
                <a:solidFill>
                  <a:srgbClr val="000000"/>
                </a:solidFill>
                <a:latin typeface="Arial" charset="0"/>
                <a:ea typeface="ＭＳ Ｐゴシック" charset="0"/>
                <a:cs typeface="ＭＳ Ｐゴシック" charset="0"/>
              </a:rPr>
              <a:t>"So don</a:t>
            </a:r>
            <a:r>
              <a:rPr lang="fr-FR" sz="4000" b="1" dirty="0" smtClean="0">
                <a:solidFill>
                  <a:srgbClr val="000000"/>
                </a:solidFill>
                <a:latin typeface="Arial" charset="0"/>
                <a:ea typeface="ＭＳ Ｐゴシック" charset="0"/>
                <a:cs typeface="ＭＳ Ｐゴシック" charset="0"/>
              </a:rPr>
              <a:t>'</a:t>
            </a:r>
            <a:r>
              <a:rPr lang="en-US" sz="4000" b="1" dirty="0" smtClean="0">
                <a:solidFill>
                  <a:srgbClr val="000000"/>
                </a:solidFill>
                <a:latin typeface="Arial" charset="0"/>
                <a:ea typeface="ＭＳ Ｐゴシック" charset="0"/>
                <a:cs typeface="ＭＳ Ｐゴシック" charset="0"/>
              </a:rPr>
              <a:t>t </a:t>
            </a:r>
            <a:r>
              <a:rPr lang="en-US" sz="4000" b="1" dirty="0">
                <a:solidFill>
                  <a:srgbClr val="000000"/>
                </a:solidFill>
                <a:latin typeface="Arial" charset="0"/>
                <a:ea typeface="ＭＳ Ｐゴシック" charset="0"/>
                <a:cs typeface="ＭＳ Ｐゴシック" charset="0"/>
              </a:rPr>
              <a:t>be </a:t>
            </a:r>
            <a:r>
              <a:rPr lang="en-US" sz="4000" b="1" dirty="0">
                <a:solidFill>
                  <a:srgbClr val="0000FF"/>
                </a:solidFill>
                <a:latin typeface="Arial" charset="0"/>
                <a:ea typeface="ＭＳ Ｐゴシック" charset="0"/>
                <a:cs typeface="ＭＳ Ｐゴシック" charset="0"/>
              </a:rPr>
              <a:t>too good </a:t>
            </a:r>
            <a:r>
              <a:rPr lang="en-US" sz="4000" b="1" dirty="0">
                <a:solidFill>
                  <a:srgbClr val="000000"/>
                </a:solidFill>
                <a:latin typeface="Arial" charset="0"/>
                <a:ea typeface="ＭＳ Ｐゴシック" charset="0"/>
                <a:cs typeface="ＭＳ Ｐゴシック" charset="0"/>
              </a:rPr>
              <a:t>or </a:t>
            </a:r>
            <a:r>
              <a:rPr lang="en-US" sz="4000" b="1" dirty="0">
                <a:solidFill>
                  <a:srgbClr val="0000FF"/>
                </a:solidFill>
                <a:latin typeface="Arial" charset="0"/>
                <a:ea typeface="ＭＳ Ｐゴシック" charset="0"/>
                <a:cs typeface="ＭＳ Ｐゴシック" charset="0"/>
              </a:rPr>
              <a:t>too wise</a:t>
            </a:r>
            <a:r>
              <a:rPr lang="en-US" sz="4000" b="1" dirty="0">
                <a:solidFill>
                  <a:srgbClr val="000000"/>
                </a:solidFill>
                <a:latin typeface="Arial" charset="0"/>
                <a:ea typeface="ＭＳ Ｐゴシック" charset="0"/>
                <a:cs typeface="ＭＳ Ｐゴシック" charset="0"/>
              </a:rPr>
              <a:t>! Why </a:t>
            </a:r>
            <a:r>
              <a:rPr lang="en-US" sz="4000" b="1" i="1" dirty="0" smtClean="0">
                <a:solidFill>
                  <a:srgbClr val="800000"/>
                </a:solidFill>
                <a:latin typeface="Arial" charset="0"/>
                <a:ea typeface="ＭＳ Ｐゴシック" charset="0"/>
                <a:cs typeface="ＭＳ Ｐゴシック" charset="0"/>
              </a:rPr>
              <a:t>astound</a:t>
            </a:r>
            <a:r>
              <a:rPr lang="en-US" sz="4000" b="1" dirty="0" smtClean="0">
                <a:solidFill>
                  <a:srgbClr val="800000"/>
                </a:solidFill>
                <a:latin typeface="Arial" charset="0"/>
                <a:ea typeface="ＭＳ Ｐゴシック" charset="0"/>
                <a:cs typeface="ＭＳ Ｐゴシック" charset="0"/>
              </a:rPr>
              <a:t> </a:t>
            </a:r>
            <a:r>
              <a:rPr lang="en-US" sz="4000" b="1" dirty="0" smtClean="0">
                <a:solidFill>
                  <a:srgbClr val="000000"/>
                </a:solidFill>
                <a:latin typeface="Arial" charset="0"/>
                <a:ea typeface="ＭＳ Ｐゴシック" charset="0"/>
                <a:cs typeface="ＭＳ Ｐゴシック" charset="0"/>
              </a:rPr>
              <a:t>yourself?" </a:t>
            </a:r>
            <a:br>
              <a:rPr lang="en-US" sz="4000" b="1" dirty="0" smtClean="0">
                <a:solidFill>
                  <a:srgbClr val="000000"/>
                </a:solidFill>
                <a:latin typeface="Arial" charset="0"/>
                <a:ea typeface="ＭＳ Ｐゴシック" charset="0"/>
                <a:cs typeface="ＭＳ Ｐゴシック" charset="0"/>
              </a:rPr>
            </a:br>
            <a:r>
              <a:rPr lang="en-US" sz="4000" b="1" dirty="0" smtClean="0">
                <a:solidFill>
                  <a:srgbClr val="000000"/>
                </a:solidFill>
                <a:latin typeface="Arial" charset="0"/>
                <a:ea typeface="ＭＳ Ｐゴシック" charset="0"/>
                <a:cs typeface="ＭＳ Ｐゴシック" charset="0"/>
              </a:rPr>
              <a:t>(7:16).</a:t>
            </a:r>
            <a:endParaRPr lang="en-US" sz="4000" b="1" dirty="0">
              <a:solidFill>
                <a:srgbClr val="000000"/>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907692" y="-16581"/>
            <a:ext cx="5236308" cy="3975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smtClean="0">
                <a:solidFill>
                  <a:srgbClr val="000000"/>
                </a:solidFill>
                <a:latin typeface="Arial" charset="0"/>
                <a:ea typeface="ＭＳ Ｐゴシック" charset="0"/>
                <a:cs typeface="ＭＳ Ｐゴシック" charset="0"/>
              </a:rPr>
              <a:t>"On the other hand, don</a:t>
            </a:r>
            <a:r>
              <a:rPr lang="fr-FR" sz="4000" b="1" dirty="0" smtClean="0">
                <a:solidFill>
                  <a:srgbClr val="000000"/>
                </a:solidFill>
                <a:latin typeface="Arial" charset="0"/>
                <a:ea typeface="ＭＳ Ｐゴシック" charset="0"/>
                <a:cs typeface="ＭＳ Ｐゴシック" charset="0"/>
              </a:rPr>
              <a:t>'</a:t>
            </a:r>
            <a:r>
              <a:rPr lang="en-US" sz="4000" b="1" dirty="0" smtClean="0">
                <a:solidFill>
                  <a:srgbClr val="000000"/>
                </a:solidFill>
                <a:latin typeface="Arial" charset="0"/>
                <a:ea typeface="ＭＳ Ｐゴシック" charset="0"/>
                <a:cs typeface="ＭＳ Ｐゴシック" charset="0"/>
              </a:rPr>
              <a:t>t be </a:t>
            </a:r>
            <a:r>
              <a:rPr lang="en-US" sz="4000" b="1" dirty="0" smtClean="0">
                <a:solidFill>
                  <a:srgbClr val="FF0000"/>
                </a:solidFill>
                <a:latin typeface="Arial" charset="0"/>
                <a:ea typeface="ＭＳ Ｐゴシック" charset="0"/>
                <a:cs typeface="ＭＳ Ｐゴシック" charset="0"/>
              </a:rPr>
              <a:t>too wicked </a:t>
            </a:r>
            <a:r>
              <a:rPr lang="en-US" sz="4000" b="1" dirty="0" smtClean="0">
                <a:solidFill>
                  <a:srgbClr val="000000"/>
                </a:solidFill>
                <a:latin typeface="Arial" charset="0"/>
                <a:ea typeface="ＭＳ Ｐゴシック" charset="0"/>
                <a:cs typeface="ＭＳ Ｐゴシック" charset="0"/>
              </a:rPr>
              <a:t>either. Don</a:t>
            </a:r>
            <a:r>
              <a:rPr lang="fr-FR" sz="4000" b="1" dirty="0" smtClean="0">
                <a:solidFill>
                  <a:srgbClr val="000000"/>
                </a:solidFill>
                <a:latin typeface="Arial" charset="0"/>
                <a:ea typeface="ＭＳ Ｐゴシック" charset="0"/>
                <a:cs typeface="ＭＳ Ｐゴシック" charset="0"/>
              </a:rPr>
              <a:t>'</a:t>
            </a:r>
            <a:r>
              <a:rPr lang="en-US" sz="4000" b="1" dirty="0" smtClean="0">
                <a:solidFill>
                  <a:srgbClr val="000000"/>
                </a:solidFill>
                <a:latin typeface="Arial" charset="0"/>
                <a:ea typeface="ＭＳ Ｐゴシック" charset="0"/>
                <a:cs typeface="ＭＳ Ｐゴシック" charset="0"/>
              </a:rPr>
              <a:t>t be a fool! Why die before your time?" </a:t>
            </a:r>
            <a:br>
              <a:rPr lang="en-US" sz="4000" b="1" dirty="0" smtClean="0">
                <a:solidFill>
                  <a:srgbClr val="000000"/>
                </a:solidFill>
                <a:latin typeface="Arial" charset="0"/>
                <a:ea typeface="ＭＳ Ｐゴシック" charset="0"/>
                <a:cs typeface="ＭＳ Ｐゴシック" charset="0"/>
              </a:rPr>
            </a:br>
            <a:r>
              <a:rPr lang="en-US" sz="4000" b="1" dirty="0" smtClean="0">
                <a:solidFill>
                  <a:srgbClr val="000000"/>
                </a:solidFill>
                <a:latin typeface="Arial" charset="0"/>
                <a:ea typeface="ＭＳ Ｐゴシック" charset="0"/>
                <a:cs typeface="ＭＳ Ｐゴシック" charset="0"/>
              </a:rPr>
              <a:t>(7:17 </a:t>
            </a:r>
            <a:r>
              <a:rPr lang="en-US" sz="3600" b="1" dirty="0" smtClean="0">
                <a:solidFill>
                  <a:srgbClr val="000000"/>
                </a:solidFill>
                <a:latin typeface="Arial" charset="0"/>
                <a:ea typeface="ＭＳ Ｐゴシック" charset="0"/>
                <a:cs typeface="ＭＳ Ｐゴシック" charset="0"/>
              </a:rPr>
              <a:t>NLT</a:t>
            </a:r>
            <a:r>
              <a:rPr lang="en-US" sz="4000" b="1" dirty="0" smtClean="0">
                <a:solidFill>
                  <a:srgbClr val="000000"/>
                </a:solidFill>
                <a:latin typeface="Arial" charset="0"/>
                <a:ea typeface="ＭＳ Ｐゴシック" charset="0"/>
                <a:cs typeface="ＭＳ Ｐゴシック" charset="0"/>
              </a:rPr>
              <a:t>).</a:t>
            </a:r>
            <a:endParaRPr lang="en-US" sz="4000" b="1" dirty="0">
              <a:solidFill>
                <a:srgbClr val="000000"/>
              </a:solidFill>
              <a:latin typeface="Arial" charset="0"/>
              <a:ea typeface="ＭＳ Ｐゴシック" charset="0"/>
              <a:cs typeface="ＭＳ Ｐゴシック" charset="0"/>
            </a:endParaRPr>
          </a:p>
        </p:txBody>
      </p:sp>
      <p:sp>
        <p:nvSpPr>
          <p:cNvPr id="2" name="Left-Right Arrow 1"/>
          <p:cNvSpPr/>
          <p:nvPr/>
        </p:nvSpPr>
        <p:spPr bwMode="auto">
          <a:xfrm>
            <a:off x="2879307" y="1056286"/>
            <a:ext cx="1508808" cy="1031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2"/>
          <p:cNvSpPr txBox="1">
            <a:spLocks noChangeArrowheads="1"/>
          </p:cNvSpPr>
          <p:nvPr/>
        </p:nvSpPr>
        <p:spPr bwMode="auto">
          <a:xfrm>
            <a:off x="0" y="4552462"/>
            <a:ext cx="9144000" cy="2239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000000"/>
                </a:solidFill>
                <a:latin typeface="Arial" charset="0"/>
                <a:ea typeface="ＭＳ Ｐゴシック" charset="0"/>
                <a:cs typeface="ＭＳ Ｐゴシック" charset="0"/>
              </a:rPr>
              <a:t>"Pay </a:t>
            </a:r>
            <a:r>
              <a:rPr lang="en-US" sz="4000" b="1" dirty="0">
                <a:solidFill>
                  <a:srgbClr val="000000"/>
                </a:solidFill>
                <a:latin typeface="Arial" charset="0"/>
                <a:ea typeface="ＭＳ Ｐゴシック" charset="0"/>
                <a:cs typeface="ＭＳ Ｐゴシック" charset="0"/>
              </a:rPr>
              <a:t>attention to these instructions, for anyone who fears God will avoid both </a:t>
            </a:r>
            <a:r>
              <a:rPr lang="en-US" sz="4000" b="1" dirty="0" smtClean="0">
                <a:solidFill>
                  <a:srgbClr val="000000"/>
                </a:solidFill>
                <a:latin typeface="Arial" charset="0"/>
                <a:ea typeface="ＭＳ Ｐゴシック" charset="0"/>
                <a:cs typeface="ＭＳ Ｐゴシック" charset="0"/>
              </a:rPr>
              <a:t>extremes" (7:18 </a:t>
            </a:r>
            <a:r>
              <a:rPr lang="en-US" sz="3600" b="1" dirty="0" smtClean="0">
                <a:solidFill>
                  <a:srgbClr val="000000"/>
                </a:solidFill>
                <a:latin typeface="Arial" charset="0"/>
                <a:ea typeface="ＭＳ Ｐゴシック" charset="0"/>
                <a:cs typeface="ＭＳ Ｐゴシック" charset="0"/>
              </a:rPr>
              <a:t>NLT</a:t>
            </a:r>
            <a:r>
              <a:rPr lang="en-US" sz="4000" b="1" dirty="0" smtClean="0">
                <a:solidFill>
                  <a:srgbClr val="000000"/>
                </a:solidFill>
                <a:latin typeface="Arial" charset="0"/>
                <a:ea typeface="ＭＳ Ｐゴシック" charset="0"/>
                <a:cs typeface="ＭＳ Ｐゴシック" charset="0"/>
              </a:rPr>
              <a:t>).</a:t>
            </a:r>
            <a:endParaRPr lang="en-US" sz="4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274540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0529"/>
            <a:ext cx="9147990" cy="611608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1569009"/>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Wisdom is </a:t>
            </a:r>
            <a:r>
              <a:rPr lang="en-US" b="1" dirty="0">
                <a:solidFill>
                  <a:srgbClr val="FFFF00"/>
                </a:solidFill>
                <a:effectLst>
                  <a:glow rad="127000">
                    <a:schemeClr val="tx1"/>
                  </a:glow>
                </a:effectLst>
                <a:latin typeface="Arial" charset="0"/>
                <a:ea typeface="ＭＳ Ｐゴシック" charset="0"/>
                <a:cs typeface="ＭＳ Ｐゴシック" charset="0"/>
              </a:rPr>
              <a:t>balanced</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Avoid </a:t>
            </a:r>
            <a:r>
              <a:rPr lang="en-US" sz="3600" b="1" dirty="0">
                <a:effectLst>
                  <a:glow rad="127000">
                    <a:schemeClr val="tx1"/>
                  </a:glow>
                </a:effectLst>
                <a:latin typeface="Arial" charset="0"/>
                <a:ea typeface="ＭＳ Ｐゴシック" charset="0"/>
                <a:cs typeface="ＭＳ Ｐゴシック" charset="0"/>
              </a:rPr>
              <a:t>the extremes of depending on righteousness and living in sin (7:15-18</a:t>
            </a:r>
            <a:r>
              <a:rPr lang="en-US" sz="3600" b="1" dirty="0" smtClean="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0734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26708"/>
            <a:ext cx="9144000" cy="430784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II</a:t>
            </a:r>
            <a:r>
              <a:rPr lang="en-US" b="1" dirty="0">
                <a:effectLst>
                  <a:glow rad="127000">
                    <a:schemeClr val="tx1"/>
                  </a:glow>
                </a:effectLst>
                <a:latin typeface="Arial" charset="0"/>
                <a:ea typeface="ＭＳ Ｐゴシック" charset="0"/>
                <a:cs typeface="ＭＳ Ｐゴシック" charset="0"/>
              </a:rPr>
              <a:t>. Wisdom is </a:t>
            </a:r>
            <a:r>
              <a:rPr lang="en-US" b="1" dirty="0" smtClean="0">
                <a:solidFill>
                  <a:srgbClr val="FFFF00"/>
                </a:solidFill>
                <a:effectLst>
                  <a:glow rad="127000">
                    <a:schemeClr val="tx1"/>
                  </a:glow>
                </a:effectLst>
                <a:latin typeface="Arial" charset="0"/>
                <a:ea typeface="ＭＳ Ｐゴシック" charset="0"/>
                <a:cs typeface="ＭＳ Ｐゴシック" charset="0"/>
              </a:rPr>
              <a:t>strong</a:t>
            </a:r>
            <a:r>
              <a:rPr lang="en-US" b="1" dirty="0" smtClean="0">
                <a:effectLst>
                  <a:glow rad="127000">
                    <a:schemeClr val="tx1"/>
                  </a:glow>
                </a:effectLst>
                <a:latin typeface="Arial" charset="0"/>
                <a:ea typeface="ＭＳ Ｐゴシック" charset="0"/>
                <a:cs typeface="ＭＳ Ｐゴシック" charset="0"/>
              </a:rPr>
              <a:t>: </a:t>
            </a:r>
            <a:br>
              <a:rPr lang="en-US"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Avoid </a:t>
            </a:r>
            <a:r>
              <a:rPr lang="en-US" sz="3600" b="1" dirty="0">
                <a:effectLst>
                  <a:glow rad="127000">
                    <a:schemeClr val="tx1"/>
                  </a:glow>
                </a:effectLst>
                <a:latin typeface="Arial" charset="0"/>
                <a:ea typeface="ＭＳ Ｐゴシック" charset="0"/>
                <a:cs typeface="ＭＳ Ｐゴシック" charset="0"/>
              </a:rPr>
              <a:t>the weakness from blindness to your own faults (7:19-</a:t>
            </a:r>
            <a:r>
              <a:rPr lang="en-US" sz="3600" b="1" dirty="0" smtClean="0">
                <a:effectLst>
                  <a:glow rad="127000">
                    <a:schemeClr val="tx1"/>
                  </a:glow>
                </a:effectLst>
                <a:latin typeface="Arial" charset="0"/>
                <a:ea typeface="ＭＳ Ｐゴシック" charset="0"/>
                <a:cs typeface="ＭＳ Ｐゴシック" charset="0"/>
              </a:rPr>
              <a:t>22).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05397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Scroll 2"/>
          <p:cNvSpPr/>
          <p:nvPr/>
        </p:nvSpPr>
        <p:spPr bwMode="auto">
          <a:xfrm>
            <a:off x="-113161" y="2716164"/>
            <a:ext cx="3155922" cy="3319756"/>
          </a:xfrm>
          <a:prstGeom prst="verticalScroll">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"One </a:t>
            </a:r>
            <a:r>
              <a:rPr lang="en-US" sz="3600" b="1" dirty="0">
                <a:effectLst>
                  <a:glow rad="127000">
                    <a:schemeClr val="tx1"/>
                  </a:glow>
                </a:effectLst>
                <a:latin typeface="Arial" charset="0"/>
                <a:ea typeface="ＭＳ Ｐゴシック" charset="0"/>
                <a:cs typeface="ＭＳ Ｐゴシック" charset="0"/>
              </a:rPr>
              <a:t>wise person is stronger than ten leading citizens of a town</a:t>
            </a:r>
            <a:r>
              <a:rPr lang="en-US" sz="3600" b="1" dirty="0" smtClean="0">
                <a:effectLst>
                  <a:glow rad="127000">
                    <a:schemeClr val="tx1"/>
                  </a:glow>
                </a:effectLst>
                <a:latin typeface="Arial" charset="0"/>
                <a:ea typeface="ＭＳ Ｐゴシック" charset="0"/>
                <a:cs typeface="ＭＳ Ｐゴシック" charset="0"/>
              </a:rPr>
              <a:t>!" (7:19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242796" y="2837451"/>
            <a:ext cx="4774482" cy="2928349"/>
          </a:xfrm>
          <a:prstGeom prst="rect">
            <a:avLst/>
          </a:prstGeom>
        </p:spPr>
      </p:pic>
      <p:sp>
        <p:nvSpPr>
          <p:cNvPr id="5" name="Rectangle 2"/>
          <p:cNvSpPr txBox="1">
            <a:spLocks noChangeArrowheads="1"/>
          </p:cNvSpPr>
          <p:nvPr/>
        </p:nvSpPr>
        <p:spPr bwMode="auto">
          <a:xfrm>
            <a:off x="201168" y="3007732"/>
            <a:ext cx="2639505" cy="26132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One wise person</a:t>
            </a:r>
            <a:endParaRPr lang="en-US" sz="48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137470" y="3060378"/>
            <a:ext cx="2639505" cy="26132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smtClean="0">
                <a:effectLst>
                  <a:glow rad="127000">
                    <a:schemeClr val="tx1"/>
                  </a:glow>
                </a:effectLst>
                <a:latin typeface="Arial" charset="0"/>
                <a:ea typeface="ＭＳ Ｐゴシック" charset="0"/>
                <a:cs typeface="ＭＳ Ｐゴシック" charset="0"/>
              </a:rPr>
              <a:t>&gt;</a:t>
            </a:r>
            <a:endParaRPr lang="en-US" sz="115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24482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54380"/>
            <a:ext cx="9144000" cy="6103620"/>
          </a:xfrm>
          <a:prstGeom prst="rect">
            <a:avLst/>
          </a:prstGeom>
        </p:spPr>
      </p:pic>
      <p:sp>
        <p:nvSpPr>
          <p:cNvPr id="5" name="Rectangle 2"/>
          <p:cNvSpPr txBox="1">
            <a:spLocks noChangeArrowheads="1"/>
          </p:cNvSpPr>
          <p:nvPr/>
        </p:nvSpPr>
        <p:spPr bwMode="auto">
          <a:xfrm>
            <a:off x="0" y="1277400"/>
            <a:ext cx="3433341" cy="5580600"/>
          </a:xfrm>
          <a:prstGeom prst="rect">
            <a:avLst/>
          </a:prstGeom>
          <a:solidFill>
            <a:schemeClr val="tx2"/>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Wisdom avoids </a:t>
            </a:r>
            <a:r>
              <a:rPr lang="en-US" sz="3600" b="1" dirty="0">
                <a:effectLst>
                  <a:glow rad="127000">
                    <a:schemeClr val="tx1"/>
                  </a:glow>
                </a:effectLst>
                <a:latin typeface="Arial" charset="0"/>
                <a:ea typeface="ＭＳ Ｐゴシック" charset="0"/>
                <a:cs typeface="ＭＳ Ｐゴシック" charset="0"/>
              </a:rPr>
              <a:t>perfectionism: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endParaRPr lang="en-US" sz="3600" b="1" dirty="0" smtClean="0">
              <a:effectLst>
                <a:glow rad="127000">
                  <a:schemeClr val="tx1"/>
                </a:glow>
              </a:effectLst>
              <a:latin typeface="Arial" charset="0"/>
              <a:ea typeface="ＭＳ Ｐゴシック" charset="0"/>
              <a:cs typeface="ＭＳ Ｐゴシック" charset="0"/>
            </a:endParaRPr>
          </a:p>
          <a:p>
            <a:pPr>
              <a:defRPr/>
            </a:pPr>
            <a:r>
              <a:rPr lang="en-US" sz="3600" b="1" dirty="0" smtClean="0">
                <a:effectLst>
                  <a:glow rad="127000">
                    <a:schemeClr val="tx1"/>
                  </a:glow>
                </a:effectLst>
                <a:latin typeface="Arial" charset="0"/>
                <a:ea typeface="ＭＳ Ｐゴシック" charset="0"/>
                <a:cs typeface="ＭＳ Ｐゴシック" charset="0"/>
              </a:rPr>
              <a:t>"Not </a:t>
            </a:r>
            <a:r>
              <a:rPr lang="en-US" sz="3600" b="1" dirty="0">
                <a:effectLst>
                  <a:glow rad="127000">
                    <a:schemeClr val="tx1"/>
                  </a:glow>
                </a:effectLst>
                <a:latin typeface="Arial" charset="0"/>
                <a:ea typeface="ＭＳ Ｐゴシック" charset="0"/>
                <a:cs typeface="ＭＳ Ｐゴシック" charset="0"/>
              </a:rPr>
              <a:t>a single person on earth is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always </a:t>
            </a:r>
            <a:r>
              <a:rPr lang="en-US" sz="3600" b="1" dirty="0">
                <a:effectLst>
                  <a:glow rad="127000">
                    <a:schemeClr val="tx1"/>
                  </a:glow>
                </a:effectLst>
                <a:latin typeface="Arial" charset="0"/>
                <a:ea typeface="ＭＳ Ｐゴシック" charset="0"/>
                <a:cs typeface="ＭＳ Ｐゴシック" charset="0"/>
              </a:rPr>
              <a:t>good and never </a:t>
            </a:r>
            <a:r>
              <a:rPr lang="en-US" sz="3600" b="1" dirty="0" smtClean="0">
                <a:effectLst>
                  <a:glow rad="127000">
                    <a:schemeClr val="tx1"/>
                  </a:glow>
                </a:effectLst>
                <a:latin typeface="Arial" charset="0"/>
                <a:ea typeface="ＭＳ Ｐゴシック" charset="0"/>
                <a:cs typeface="ＭＳ Ｐゴシック" charset="0"/>
              </a:rPr>
              <a:t>sins" (7:20).</a:t>
            </a:r>
            <a:endParaRPr lang="en-US" sz="3600"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966" y="-22261"/>
            <a:ext cx="9036496" cy="1411226"/>
          </a:xfr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p>
            <a:pPr defTabSz="457200"/>
            <a:r>
              <a:rPr lang="en-US" sz="3600" b="1" kern="1200" dirty="0">
                <a:effectLst>
                  <a:glow rad="127000">
                    <a:schemeClr val="tx1"/>
                  </a:glow>
                </a:effectLst>
                <a:latin typeface="Arial" charset="0"/>
                <a:ea typeface="ＭＳ Ｐゴシック" charset="0"/>
                <a:cs typeface="ＭＳ Ｐゴシック" charset="0"/>
              </a:rPr>
              <a:t>Wisdom gives strength to see our weaknesses (7:20-</a:t>
            </a:r>
            <a:r>
              <a:rPr lang="en-US" sz="3600" b="1" kern="1200" dirty="0" smtClean="0">
                <a:effectLst>
                  <a:glow rad="127000">
                    <a:schemeClr val="tx1"/>
                  </a:glow>
                </a:effectLst>
                <a:latin typeface="Arial" charset="0"/>
                <a:ea typeface="ＭＳ Ｐゴシック" charset="0"/>
                <a:cs typeface="ＭＳ Ｐゴシック" charset="0"/>
              </a:rPr>
              <a:t>22 </a:t>
            </a:r>
            <a:r>
              <a:rPr lang="en-US" sz="3200" b="1" kern="1200" dirty="0" smtClean="0">
                <a:effectLst>
                  <a:glow rad="127000">
                    <a:schemeClr val="tx1"/>
                  </a:glow>
                </a:effectLst>
                <a:latin typeface="Arial" charset="0"/>
                <a:ea typeface="ＭＳ Ｐゴシック" charset="0"/>
                <a:cs typeface="ＭＳ Ｐゴシック" charset="0"/>
              </a:rPr>
              <a:t>NLT</a:t>
            </a:r>
            <a:r>
              <a:rPr lang="en-US" sz="3600" b="1" kern="1200" dirty="0" smtClean="0">
                <a:effectLst>
                  <a:glow rad="127000">
                    <a:schemeClr val="tx1"/>
                  </a:glow>
                </a:effectLst>
                <a:latin typeface="Arial" charset="0"/>
                <a:ea typeface="ＭＳ Ｐゴシック" charset="0"/>
                <a:cs typeface="ＭＳ Ｐゴシック" charset="0"/>
              </a:rPr>
              <a:t>)</a:t>
            </a:r>
            <a:r>
              <a:rPr lang="en-US" sz="3600" b="1" kern="1200"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254728" y="1277400"/>
            <a:ext cx="5889272" cy="5580600"/>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Wisdom handles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criticism </a:t>
            </a:r>
            <a:r>
              <a:rPr lang="en-US" sz="3600" b="1" dirty="0">
                <a:effectLst>
                  <a:glow rad="127000">
                    <a:schemeClr val="tx1"/>
                  </a:glow>
                </a:effectLst>
                <a:latin typeface="Arial" charset="0"/>
                <a:ea typeface="ＭＳ Ｐゴシック" charset="0"/>
                <a:cs typeface="ＭＳ Ｐゴシック" charset="0"/>
              </a:rPr>
              <a:t>without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judging: </a:t>
            </a:r>
            <a:br>
              <a:rPr lang="en-US" sz="3600" b="1" dirty="0" smtClean="0">
                <a:effectLst>
                  <a:glow rad="127000">
                    <a:schemeClr val="tx1"/>
                  </a:glow>
                </a:effectLst>
                <a:latin typeface="Arial" charset="0"/>
                <a:ea typeface="ＭＳ Ｐゴシック" charset="0"/>
                <a:cs typeface="ＭＳ Ｐゴシック" charset="0"/>
              </a:rPr>
            </a:br>
            <a:endParaRPr lang="en-US" sz="3600" b="1" dirty="0" smtClean="0">
              <a:effectLst>
                <a:glow rad="127000">
                  <a:schemeClr val="tx1"/>
                </a:glow>
              </a:effectLst>
              <a:latin typeface="Arial" charset="0"/>
              <a:ea typeface="ＭＳ Ｐゴシック" charset="0"/>
              <a:cs typeface="ＭＳ Ｐゴシック" charset="0"/>
            </a:endParaRPr>
          </a:p>
          <a:p>
            <a:pPr>
              <a:defRPr/>
            </a:pPr>
            <a:r>
              <a:rPr lang="en-US" sz="3600" b="1" dirty="0" smtClean="0">
                <a:effectLst>
                  <a:glow rad="127000">
                    <a:schemeClr val="tx1"/>
                  </a:glow>
                </a:effectLst>
                <a:latin typeface="Arial" charset="0"/>
                <a:ea typeface="ＭＳ Ｐゴシック" charset="0"/>
                <a:cs typeface="ＭＳ Ｐゴシック" charset="0"/>
              </a:rPr>
              <a:t>"Don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eavesdrop on others—you may hear your servant curse you.  </a:t>
            </a:r>
            <a:r>
              <a:rPr lang="en-US" sz="3600" b="1" baseline="30000" dirty="0" smtClean="0">
                <a:effectLst>
                  <a:glow rad="127000">
                    <a:schemeClr val="tx1"/>
                  </a:glow>
                </a:effectLst>
                <a:latin typeface="Arial" charset="0"/>
                <a:ea typeface="ＭＳ Ｐゴシック" charset="0"/>
                <a:cs typeface="ＭＳ Ｐゴシック" charset="0"/>
              </a:rPr>
              <a:t>22</a:t>
            </a: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you know how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often </a:t>
            </a:r>
            <a:r>
              <a:rPr lang="en-US" sz="3600" b="1" dirty="0">
                <a:effectLst>
                  <a:glow rad="127000">
                    <a:schemeClr val="tx1"/>
                  </a:glow>
                </a:effectLst>
                <a:latin typeface="Arial" charset="0"/>
                <a:ea typeface="ＭＳ Ｐゴシック" charset="0"/>
                <a:cs typeface="ＭＳ Ｐゴシック" charset="0"/>
              </a:rPr>
              <a:t>you yourself have cursed </a:t>
            </a:r>
            <a:r>
              <a:rPr lang="en-US" sz="3600" b="1" dirty="0" smtClean="0">
                <a:effectLst>
                  <a:glow rad="127000">
                    <a:schemeClr val="tx1"/>
                  </a:glow>
                </a:effectLst>
                <a:latin typeface="Arial" charset="0"/>
                <a:ea typeface="ＭＳ Ｐゴシック" charset="0"/>
                <a:cs typeface="ＭＳ Ｐゴシック" charset="0"/>
              </a:rPr>
              <a:t>others" (7:21-22).</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814689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0529"/>
            <a:ext cx="9147990" cy="611608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1569009"/>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Wisdom is </a:t>
            </a:r>
            <a:r>
              <a:rPr lang="en-US" b="1" dirty="0">
                <a:solidFill>
                  <a:srgbClr val="FFFF00"/>
                </a:solidFill>
                <a:effectLst>
                  <a:glow rad="127000">
                    <a:schemeClr val="tx1"/>
                  </a:glow>
                </a:effectLst>
                <a:latin typeface="Arial" charset="0"/>
                <a:ea typeface="ＭＳ Ｐゴシック" charset="0"/>
                <a:cs typeface="ＭＳ Ｐゴシック" charset="0"/>
              </a:rPr>
              <a:t>balanced</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Avoid </a:t>
            </a:r>
            <a:r>
              <a:rPr lang="en-US" sz="3600" b="1" dirty="0">
                <a:effectLst>
                  <a:glow rad="127000">
                    <a:schemeClr val="tx1"/>
                  </a:glow>
                </a:effectLst>
                <a:latin typeface="Arial" charset="0"/>
                <a:ea typeface="ＭＳ Ｐゴシック" charset="0"/>
                <a:cs typeface="ＭＳ Ｐゴシック" charset="0"/>
              </a:rPr>
              <a:t>the extremes of depending on righteousness and living in sin (7:15-18</a:t>
            </a:r>
            <a:r>
              <a:rPr lang="en-US" sz="3600" b="1" dirty="0" smtClean="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911710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5121" y="116632"/>
            <a:ext cx="3976146" cy="4568150"/>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Solomon Sought Wisdom</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753288" y="-32151"/>
            <a:ext cx="4390712" cy="7008703"/>
          </a:xfrm>
          <a:prstGeom prst="rect">
            <a:avLst/>
          </a:prstGeom>
        </p:spPr>
      </p:pic>
    </p:spTree>
    <p:extLst>
      <p:ext uri="{BB962C8B-B14F-4D97-AF65-F5344CB8AC3E}">
        <p14:creationId xmlns:p14="http://schemas.microsoft.com/office/powerpoint/2010/main" val="34295442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26708"/>
            <a:ext cx="9144000" cy="430784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II</a:t>
            </a:r>
            <a:r>
              <a:rPr lang="en-US" b="1" dirty="0">
                <a:effectLst>
                  <a:glow rad="127000">
                    <a:schemeClr val="tx1"/>
                  </a:glow>
                </a:effectLst>
                <a:latin typeface="Arial" charset="0"/>
                <a:ea typeface="ＭＳ Ｐゴシック" charset="0"/>
                <a:cs typeface="ＭＳ Ｐゴシック" charset="0"/>
              </a:rPr>
              <a:t>. Wisdom is </a:t>
            </a:r>
            <a:r>
              <a:rPr lang="en-US" b="1" dirty="0" smtClean="0">
                <a:solidFill>
                  <a:srgbClr val="FFFF00"/>
                </a:solidFill>
                <a:effectLst>
                  <a:glow rad="127000">
                    <a:schemeClr val="tx1"/>
                  </a:glow>
                </a:effectLst>
                <a:latin typeface="Arial" charset="0"/>
                <a:ea typeface="ＭＳ Ｐゴシック" charset="0"/>
                <a:cs typeface="ＭＳ Ｐゴシック" charset="0"/>
              </a:rPr>
              <a:t>strong</a:t>
            </a:r>
            <a:r>
              <a:rPr lang="en-US" b="1" dirty="0" smtClean="0">
                <a:effectLst>
                  <a:glow rad="127000">
                    <a:schemeClr val="tx1"/>
                  </a:glow>
                </a:effectLst>
                <a:latin typeface="Arial" charset="0"/>
                <a:ea typeface="ＭＳ Ｐゴシック" charset="0"/>
                <a:cs typeface="ＭＳ Ｐゴシック" charset="0"/>
              </a:rPr>
              <a:t>: </a:t>
            </a:r>
            <a:br>
              <a:rPr lang="en-US"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Avoid </a:t>
            </a:r>
            <a:r>
              <a:rPr lang="en-US" sz="3600" b="1" dirty="0">
                <a:effectLst>
                  <a:glow rad="127000">
                    <a:schemeClr val="tx1"/>
                  </a:glow>
                </a:effectLst>
                <a:latin typeface="Arial" charset="0"/>
                <a:ea typeface="ＭＳ Ｐゴシック" charset="0"/>
                <a:cs typeface="ＭＳ Ｐゴシック" charset="0"/>
              </a:rPr>
              <a:t>the weakness from blindness to your own faults (7:19-</a:t>
            </a:r>
            <a:r>
              <a:rPr lang="en-US" sz="3600" b="1" dirty="0" smtClean="0">
                <a:effectLst>
                  <a:glow rad="127000">
                    <a:schemeClr val="tx1"/>
                  </a:glow>
                </a:effectLst>
                <a:latin typeface="Arial" charset="0"/>
                <a:ea typeface="ＭＳ Ｐゴシック" charset="0"/>
                <a:cs typeface="ＭＳ Ｐゴシック" charset="0"/>
              </a:rPr>
              <a:t>22).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31819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III</a:t>
            </a:r>
            <a:r>
              <a:rPr lang="en-US" b="1" dirty="0">
                <a:effectLst>
                  <a:glow rad="127000">
                    <a:schemeClr val="tx1"/>
                  </a:glow>
                </a:effectLst>
                <a:latin typeface="Arial" charset="0"/>
                <a:ea typeface="ＭＳ Ｐゴシック" charset="0"/>
                <a:cs typeface="ＭＳ Ｐゴシック" charset="0"/>
              </a:rPr>
              <a:t>. Wisdom is </a:t>
            </a:r>
            <a:r>
              <a:rPr lang="en-US" b="1" dirty="0" smtClean="0">
                <a:solidFill>
                  <a:srgbClr val="FFFF00"/>
                </a:solidFill>
                <a:effectLst>
                  <a:glow rad="127000">
                    <a:schemeClr val="tx1"/>
                  </a:glow>
                </a:effectLst>
                <a:latin typeface="Arial" charset="0"/>
                <a:ea typeface="ＭＳ Ｐゴシック" charset="0"/>
                <a:cs typeface="ＭＳ Ｐゴシック" charset="0"/>
              </a:rPr>
              <a:t>insightful</a:t>
            </a:r>
            <a:r>
              <a:rPr lang="en-US" b="1" dirty="0" smtClean="0">
                <a:effectLst>
                  <a:glow rad="127000">
                    <a:schemeClr val="tx1"/>
                  </a:glow>
                </a:effectLst>
                <a:latin typeface="Arial" charset="0"/>
                <a:ea typeface="ＭＳ Ｐゴシック" charset="0"/>
                <a:cs typeface="ＭＳ Ｐゴシック" charset="0"/>
              </a:rPr>
              <a:t>: </a:t>
            </a:r>
            <a:br>
              <a:rPr lang="en-US" b="1" dirty="0" smtClean="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Avoid thinking you have all the answers but still show insight (7:23-</a:t>
            </a:r>
            <a:r>
              <a:rPr lang="en-US" sz="3600" b="1" dirty="0" smtClean="0">
                <a:effectLst>
                  <a:glow rad="127000">
                    <a:schemeClr val="tx1"/>
                  </a:glow>
                </a:effectLst>
                <a:latin typeface="Arial" charset="0"/>
                <a:ea typeface="ＭＳ Ｐゴシック" charset="0"/>
                <a:cs typeface="ＭＳ Ｐゴシック" charset="0"/>
              </a:rPr>
              <a:t>29). </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490897" y="2100698"/>
            <a:ext cx="5550988" cy="4250658"/>
          </a:xfrm>
          <a:prstGeom prst="rect">
            <a:avLst/>
          </a:prstGeom>
        </p:spPr>
      </p:pic>
    </p:spTree>
    <p:extLst>
      <p:ext uri="{BB962C8B-B14F-4D97-AF65-F5344CB8AC3E}">
        <p14:creationId xmlns:p14="http://schemas.microsoft.com/office/powerpoint/2010/main" val="8544209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46" y="1207184"/>
            <a:ext cx="9041306" cy="5650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290132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have </a:t>
            </a:r>
            <a:r>
              <a:rPr lang="en-US" sz="3600" b="1" dirty="0">
                <a:solidFill>
                  <a:srgbClr val="FFFF00"/>
                </a:solidFill>
                <a:effectLst>
                  <a:glow rad="127000">
                    <a:schemeClr val="tx1"/>
                  </a:glow>
                </a:effectLst>
                <a:latin typeface="Arial" charset="0"/>
                <a:ea typeface="ＭＳ Ｐゴシック" charset="0"/>
                <a:cs typeface="ＭＳ Ｐゴシック" charset="0"/>
              </a:rPr>
              <a:t>always tried my best</a:t>
            </a:r>
            <a:r>
              <a:rPr lang="en-US" sz="3600" b="1" dirty="0">
                <a:effectLst>
                  <a:glow rad="127000">
                    <a:schemeClr val="tx1"/>
                  </a:glow>
                </a:effectLst>
                <a:latin typeface="Arial" charset="0"/>
                <a:ea typeface="ＭＳ Ｐゴシック" charset="0"/>
                <a:cs typeface="ＭＳ Ｐゴシック" charset="0"/>
              </a:rPr>
              <a:t> to let wisdom guide my thoughts and actions. I said to myself,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am determined to be wise</a:t>
            </a: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But it </a:t>
            </a:r>
            <a:r>
              <a:rPr lang="en-US" sz="3600" b="1" dirty="0" err="1" smtClean="0">
                <a:effectLst>
                  <a:glow rad="127000">
                    <a:schemeClr val="tx1"/>
                  </a:glow>
                </a:effectLst>
                <a:latin typeface="Arial" charset="0"/>
                <a:ea typeface="ＭＳ Ｐゴシック" charset="0"/>
                <a:cs typeface="ＭＳ Ｐゴシック" charset="0"/>
              </a:rPr>
              <a:t>didn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work.  </a:t>
            </a:r>
            <a:r>
              <a:rPr lang="en-US" sz="3600" b="1" baseline="30000" dirty="0" smtClean="0">
                <a:effectLst>
                  <a:glow rad="127000">
                    <a:schemeClr val="tx1"/>
                  </a:glow>
                </a:effectLst>
                <a:latin typeface="Arial" charset="0"/>
                <a:ea typeface="ＭＳ Ｐゴシック" charset="0"/>
                <a:cs typeface="ＭＳ Ｐゴシック" charset="0"/>
              </a:rPr>
              <a:t>24</a:t>
            </a:r>
            <a:r>
              <a:rPr lang="en-US" sz="3600" b="1" dirty="0" smtClean="0">
                <a:solidFill>
                  <a:srgbClr val="CCFFCC"/>
                </a:solidFill>
                <a:effectLst>
                  <a:glow rad="127000">
                    <a:schemeClr val="tx1"/>
                  </a:glow>
                </a:effectLst>
                <a:latin typeface="Arial" charset="0"/>
                <a:ea typeface="ＭＳ Ｐゴシック" charset="0"/>
                <a:cs typeface="ＭＳ Ｐゴシック" charset="0"/>
              </a:rPr>
              <a:t>Wisdom </a:t>
            </a:r>
            <a:r>
              <a:rPr lang="en-US" sz="3600" b="1" dirty="0">
                <a:solidFill>
                  <a:srgbClr val="CCFFCC"/>
                </a:solidFill>
                <a:effectLst>
                  <a:glow rad="127000">
                    <a:schemeClr val="tx1"/>
                  </a:glow>
                </a:effectLst>
                <a:latin typeface="Arial" charset="0"/>
                <a:ea typeface="ＭＳ Ｐゴシック" charset="0"/>
                <a:cs typeface="ＭＳ Ｐゴシック" charset="0"/>
              </a:rPr>
              <a:t>is always distant</a:t>
            </a:r>
            <a:r>
              <a:rPr lang="en-US" sz="3600" b="1" dirty="0">
                <a:effectLst>
                  <a:glow rad="127000">
                    <a:schemeClr val="tx1"/>
                  </a:glow>
                </a:effectLst>
                <a:latin typeface="Arial" charset="0"/>
                <a:ea typeface="ＭＳ Ｐゴシック" charset="0"/>
                <a:cs typeface="ＭＳ Ｐゴシック" charset="0"/>
              </a:rPr>
              <a:t> and difficult to </a:t>
            </a:r>
            <a:r>
              <a:rPr lang="en-US" sz="3600" b="1" dirty="0" smtClean="0">
                <a:effectLst>
                  <a:glow rad="127000">
                    <a:schemeClr val="tx1"/>
                  </a:glow>
                </a:effectLst>
                <a:latin typeface="Arial" charset="0"/>
                <a:ea typeface="ＭＳ Ｐゴシック" charset="0"/>
                <a:cs typeface="ＭＳ Ｐゴシック" charset="0"/>
              </a:rPr>
              <a:t>find </a:t>
            </a:r>
            <a:r>
              <a:rPr lang="en-US" sz="3600" b="1" dirty="0">
                <a:effectLst>
                  <a:glow rad="127000">
                    <a:schemeClr val="tx1"/>
                  </a:glow>
                </a:effectLst>
                <a:latin typeface="Arial" charset="0"/>
                <a:ea typeface="ＭＳ Ｐゴシック" charset="0"/>
                <a:cs typeface="ＭＳ Ｐゴシック" charset="0"/>
              </a:rPr>
              <a:t>(7:23-24 </a:t>
            </a:r>
            <a:r>
              <a:rPr lang="en-US" sz="3200" b="1" dirty="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504" y="3753937"/>
            <a:ext cx="9036496" cy="29726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solidFill>
                  <a:srgbClr val="FFFF00"/>
                </a:solidFill>
                <a:effectLst>
                  <a:glow rad="127000">
                    <a:schemeClr val="tx1"/>
                  </a:glow>
                </a:effectLst>
                <a:latin typeface="Arial" charset="0"/>
                <a:ea typeface="ＭＳ Ｐゴシック" charset="0"/>
                <a:cs typeface="ＭＳ Ｐゴシック" charset="0"/>
              </a:rPr>
              <a:t>I </a:t>
            </a:r>
            <a:r>
              <a:rPr lang="en-US" sz="3600" b="1" dirty="0">
                <a:solidFill>
                  <a:srgbClr val="FFFF00"/>
                </a:solidFill>
                <a:effectLst>
                  <a:glow rad="127000">
                    <a:schemeClr val="tx1"/>
                  </a:glow>
                </a:effectLst>
                <a:latin typeface="Arial" charset="0"/>
                <a:ea typeface="ＭＳ Ｐゴシック" charset="0"/>
                <a:cs typeface="ＭＳ Ｐゴシック" charset="0"/>
              </a:rPr>
              <a:t>tested all this </a:t>
            </a:r>
            <a:r>
              <a:rPr lang="en-US" sz="3600" b="1" dirty="0">
                <a:effectLst>
                  <a:glow rad="127000">
                    <a:schemeClr val="tx1"/>
                  </a:glow>
                </a:effectLst>
                <a:latin typeface="Arial" charset="0"/>
                <a:ea typeface="ＭＳ Ｐゴシック" charset="0"/>
                <a:cs typeface="ＭＳ Ｐゴシック" charset="0"/>
              </a:rPr>
              <a:t>with wisdom, and I said,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will be wise</a:t>
            </a: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but </a:t>
            </a:r>
            <a:r>
              <a:rPr lang="en-US" sz="3600" b="1" dirty="0">
                <a:effectLst>
                  <a:glow rad="127000">
                    <a:schemeClr val="tx1"/>
                  </a:glow>
                </a:effectLst>
                <a:latin typeface="Arial" charset="0"/>
                <a:ea typeface="ＭＳ Ｐゴシック" charset="0"/>
                <a:cs typeface="ＭＳ Ｐゴシック" charset="0"/>
              </a:rPr>
              <a:t>it was far from me.  </a:t>
            </a:r>
            <a:r>
              <a:rPr lang="en-US" sz="3600" b="1" baseline="30000" dirty="0" smtClean="0">
                <a:effectLst>
                  <a:glow rad="127000">
                    <a:schemeClr val="tx1"/>
                  </a:glow>
                </a:effectLst>
                <a:latin typeface="Arial" charset="0"/>
                <a:ea typeface="ＭＳ Ｐゴシック" charset="0"/>
                <a:cs typeface="ＭＳ Ｐゴシック" charset="0"/>
              </a:rPr>
              <a:t>24</a:t>
            </a:r>
            <a:r>
              <a:rPr lang="en-US" sz="3600" b="1" dirty="0" smtClean="0">
                <a:solidFill>
                  <a:srgbClr val="CCFFCC"/>
                </a:solidFill>
                <a:effectLst>
                  <a:glow rad="127000">
                    <a:schemeClr val="tx1"/>
                  </a:glow>
                </a:effectLst>
                <a:latin typeface="Arial" charset="0"/>
                <a:ea typeface="ＭＳ Ｐゴシック" charset="0"/>
                <a:cs typeface="ＭＳ Ｐゴシック" charset="0"/>
              </a:rPr>
              <a:t>What </a:t>
            </a:r>
            <a:r>
              <a:rPr lang="en-US" sz="3600" b="1" dirty="0">
                <a:solidFill>
                  <a:srgbClr val="CCFFCC"/>
                </a:solidFill>
                <a:effectLst>
                  <a:glow rad="127000">
                    <a:schemeClr val="tx1"/>
                  </a:glow>
                </a:effectLst>
                <a:latin typeface="Arial" charset="0"/>
                <a:ea typeface="ＭＳ Ｐゴシック" charset="0"/>
                <a:cs typeface="ＭＳ Ｐゴシック" charset="0"/>
              </a:rPr>
              <a:t>has been is remote</a:t>
            </a:r>
            <a:r>
              <a:rPr lang="en-US" sz="3600" b="1" dirty="0">
                <a:effectLst>
                  <a:glow rad="127000">
                    <a:schemeClr val="tx1"/>
                  </a:glow>
                </a:effectLst>
                <a:latin typeface="Arial" charset="0"/>
                <a:ea typeface="ＭＳ Ｐゴシック" charset="0"/>
                <a:cs typeface="ＭＳ Ｐゴシック" charset="0"/>
              </a:rPr>
              <a:t> and </a:t>
            </a:r>
            <a:r>
              <a:rPr lang="en-US" sz="3600" b="1" dirty="0" smtClean="0">
                <a:effectLst>
                  <a:glow rad="127000">
                    <a:schemeClr val="tx1"/>
                  </a:glow>
                </a:effectLst>
                <a:latin typeface="Arial" charset="0"/>
                <a:ea typeface="ＭＳ Ｐゴシック" charset="0"/>
                <a:cs typeface="ＭＳ Ｐゴシック" charset="0"/>
              </a:rPr>
              <a:t>exceedingly mysterious</a:t>
            </a:r>
            <a:r>
              <a:rPr lang="en-US" sz="3600" b="1" dirty="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Who </a:t>
            </a:r>
            <a:r>
              <a:rPr lang="en-US" sz="3600" b="1" dirty="0">
                <a:effectLst>
                  <a:glow rad="127000">
                    <a:schemeClr val="tx1"/>
                  </a:glow>
                </a:effectLst>
                <a:latin typeface="Arial" charset="0"/>
                <a:ea typeface="ＭＳ Ｐゴシック" charset="0"/>
                <a:cs typeface="ＭＳ Ｐゴシック" charset="0"/>
              </a:rPr>
              <a:t>can discover it</a:t>
            </a:r>
            <a:r>
              <a:rPr lang="en-US" sz="3600" b="1" dirty="0" smtClean="0">
                <a:effectLst>
                  <a:glow rad="127000">
                    <a:schemeClr val="tx1"/>
                  </a:glow>
                </a:effectLst>
                <a:latin typeface="Arial" charset="0"/>
                <a:ea typeface="ＭＳ Ｐゴシック" charset="0"/>
                <a:cs typeface="ＭＳ Ｐゴシック" charset="0"/>
              </a:rPr>
              <a:t>?" (7:23-24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74521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46" y="1207184"/>
            <a:ext cx="9041306" cy="5650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732779"/>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searched everywhere, determined to find wisdom and to understand the reason for things. I was determined to prove to myself that wickedness is stupid and that foolishness is </a:t>
            </a:r>
            <a:r>
              <a:rPr lang="en-US" sz="3600" b="1" dirty="0" smtClean="0">
                <a:effectLst>
                  <a:glow rad="127000">
                    <a:schemeClr val="tx1"/>
                  </a:glow>
                </a:effectLst>
                <a:latin typeface="Arial" charset="0"/>
                <a:ea typeface="ＭＳ Ｐゴシック" charset="0"/>
                <a:cs typeface="ＭＳ Ｐゴシック" charset="0"/>
              </a:rPr>
              <a:t>madness" </a:t>
            </a:r>
            <a:r>
              <a:rPr lang="en-US" sz="3600" b="1" dirty="0">
                <a:effectLst>
                  <a:glow rad="127000">
                    <a:schemeClr val="tx1"/>
                  </a:glow>
                </a:effectLst>
                <a:latin typeface="Arial" charset="0"/>
                <a:ea typeface="ＭＳ Ｐゴシック" charset="0"/>
                <a:cs typeface="ＭＳ Ｐゴシック" charset="0"/>
              </a:rPr>
              <a:t>(7</a:t>
            </a:r>
            <a:r>
              <a:rPr lang="en-US" sz="3600" b="1" dirty="0" smtClean="0">
                <a:effectLst>
                  <a:glow rad="127000">
                    <a:schemeClr val="tx1"/>
                  </a:glow>
                </a:effectLst>
                <a:latin typeface="Arial" charset="0"/>
                <a:ea typeface="ＭＳ Ｐゴシック" charset="0"/>
                <a:cs typeface="ＭＳ Ｐゴシック" charset="0"/>
              </a:rPr>
              <a:t>:25 </a:t>
            </a:r>
            <a:r>
              <a:rPr lang="en-US" sz="3600" b="1" dirty="0">
                <a:effectLst>
                  <a:glow rad="127000">
                    <a:schemeClr val="tx1"/>
                  </a:glow>
                </a:effectLst>
                <a:latin typeface="Arial" charset="0"/>
                <a:ea typeface="ＭＳ Ｐゴシック" charset="0"/>
                <a:cs typeface="ＭＳ Ｐゴシック" charset="0"/>
              </a:rPr>
              <a:t>NLT).</a:t>
            </a:r>
          </a:p>
        </p:txBody>
      </p:sp>
      <p:sp>
        <p:nvSpPr>
          <p:cNvPr id="5" name="Rectangle 2"/>
          <p:cNvSpPr txBox="1">
            <a:spLocks noChangeArrowheads="1"/>
          </p:cNvSpPr>
          <p:nvPr/>
        </p:nvSpPr>
        <p:spPr bwMode="auto">
          <a:xfrm>
            <a:off x="29956" y="3849412"/>
            <a:ext cx="9036496" cy="26775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I </a:t>
            </a:r>
            <a:r>
              <a:rPr lang="en-US" sz="3600" b="1" dirty="0" smtClean="0">
                <a:effectLst>
                  <a:glow rad="127000">
                    <a:schemeClr val="tx1"/>
                  </a:glow>
                </a:effectLst>
                <a:latin typeface="Arial" charset="0"/>
                <a:ea typeface="ＭＳ Ｐゴシック" charset="0"/>
                <a:cs typeface="ＭＳ Ｐゴシック" charset="0"/>
              </a:rPr>
              <a:t>directed </a:t>
            </a:r>
            <a:r>
              <a:rPr lang="en-US" sz="3600" b="1" dirty="0">
                <a:effectLst>
                  <a:glow rad="127000">
                    <a:schemeClr val="tx1"/>
                  </a:glow>
                </a:effectLst>
                <a:latin typeface="Arial" charset="0"/>
                <a:ea typeface="ＭＳ Ｐゴシック" charset="0"/>
                <a:cs typeface="ＭＳ Ｐゴシック" charset="0"/>
              </a:rPr>
              <a:t>my </a:t>
            </a:r>
            <a:r>
              <a:rPr lang="en-US" sz="3600" b="1" dirty="0" smtClean="0">
                <a:effectLst>
                  <a:glow rad="127000">
                    <a:schemeClr val="tx1"/>
                  </a:glow>
                </a:effectLst>
                <a:latin typeface="Arial" charset="0"/>
                <a:ea typeface="ＭＳ Ｐゴシック" charset="0"/>
                <a:cs typeface="ＭＳ Ｐゴシック" charset="0"/>
              </a:rPr>
              <a:t>mind </a:t>
            </a:r>
            <a:r>
              <a:rPr lang="en-US" sz="3600" b="1" dirty="0">
                <a:effectLst>
                  <a:glow rad="127000">
                    <a:schemeClr val="tx1"/>
                  </a:glow>
                </a:effectLst>
                <a:latin typeface="Arial" charset="0"/>
                <a:ea typeface="ＭＳ Ｐゴシック" charset="0"/>
                <a:cs typeface="ＭＳ Ｐゴシック" charset="0"/>
              </a:rPr>
              <a:t>to know, to investigate and to seek </a:t>
            </a:r>
            <a:r>
              <a:rPr lang="en-US" sz="3600" b="1" dirty="0">
                <a:solidFill>
                  <a:srgbClr val="FFFF00"/>
                </a:solidFill>
                <a:effectLst>
                  <a:glow rad="127000">
                    <a:schemeClr val="tx1"/>
                  </a:glow>
                </a:effectLst>
                <a:latin typeface="Arial" charset="0"/>
                <a:ea typeface="ＭＳ Ｐゴシック" charset="0"/>
                <a:cs typeface="ＭＳ Ｐゴシック" charset="0"/>
              </a:rPr>
              <a:t>wisdom</a:t>
            </a:r>
            <a:r>
              <a:rPr lang="en-US" sz="3600" b="1" dirty="0">
                <a:effectLst>
                  <a:glow rad="127000">
                    <a:schemeClr val="tx1"/>
                  </a:glow>
                </a:effectLst>
                <a:latin typeface="Arial" charset="0"/>
                <a:ea typeface="ＭＳ Ｐゴシック" charset="0"/>
                <a:cs typeface="ＭＳ Ｐゴシック" charset="0"/>
              </a:rPr>
              <a:t> and an explanation, and to know the evil of </a:t>
            </a:r>
            <a:r>
              <a:rPr lang="en-US" sz="3600" b="1" dirty="0">
                <a:solidFill>
                  <a:srgbClr val="FFFF00"/>
                </a:solidFill>
                <a:effectLst>
                  <a:glow rad="127000">
                    <a:schemeClr val="tx1"/>
                  </a:glow>
                </a:effectLst>
                <a:latin typeface="Arial" charset="0"/>
                <a:ea typeface="ＭＳ Ｐゴシック" charset="0"/>
                <a:cs typeface="ＭＳ Ｐゴシック" charset="0"/>
              </a:rPr>
              <a:t>folly</a:t>
            </a:r>
            <a:r>
              <a:rPr lang="en-US" sz="3600" b="1" dirty="0">
                <a:effectLst>
                  <a:glow rad="127000">
                    <a:schemeClr val="tx1"/>
                  </a:glow>
                </a:effectLst>
                <a:latin typeface="Arial" charset="0"/>
                <a:ea typeface="ＭＳ Ｐゴシック" charset="0"/>
                <a:cs typeface="ＭＳ Ｐゴシック" charset="0"/>
              </a:rPr>
              <a:t> and the foolishness of </a:t>
            </a:r>
            <a:r>
              <a:rPr lang="en-US" sz="3600" b="1" dirty="0" smtClean="0">
                <a:solidFill>
                  <a:srgbClr val="FFFF00"/>
                </a:solidFill>
                <a:effectLst>
                  <a:glow rad="127000">
                    <a:schemeClr val="tx1"/>
                  </a:glow>
                </a:effectLst>
                <a:latin typeface="Arial" charset="0"/>
                <a:ea typeface="ＭＳ Ｐゴシック" charset="0"/>
                <a:cs typeface="ＭＳ Ｐゴシック" charset="0"/>
              </a:rPr>
              <a:t>madness</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(7:25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102860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492500" cy="2324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231362" y="116632"/>
            <a:ext cx="5912638" cy="6350843"/>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discovered that a seductive woman is a trap more bitter than death. Her passion is a snare, and her soft hands are chains. Those who are pleasing to God will escape her, but sinners will be caught in her </a:t>
            </a:r>
            <a:r>
              <a:rPr lang="en-US" sz="3600" b="1" dirty="0" smtClean="0">
                <a:effectLst>
                  <a:glow rad="127000">
                    <a:schemeClr val="tx1"/>
                  </a:glow>
                </a:effectLst>
                <a:latin typeface="Arial" charset="0"/>
                <a:ea typeface="ＭＳ Ｐゴシック" charset="0"/>
                <a:cs typeface="ＭＳ Ｐゴシック" charset="0"/>
              </a:rPr>
              <a:t>snare" (7:26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rot="16200000">
            <a:off x="-321168" y="3495296"/>
            <a:ext cx="4084285" cy="2450571"/>
          </a:xfrm>
          <a:prstGeom prst="rect">
            <a:avLst/>
          </a:prstGeom>
        </p:spPr>
      </p:pic>
    </p:spTree>
    <p:extLst>
      <p:ext uri="{BB962C8B-B14F-4D97-AF65-F5344CB8AC3E}">
        <p14:creationId xmlns:p14="http://schemas.microsoft.com/office/powerpoint/2010/main" val="2212409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Wisdom avoids sex outside of marriage (7:26</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009541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290132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This </a:t>
            </a:r>
            <a:r>
              <a:rPr lang="en-US" sz="3600" b="1" dirty="0">
                <a:effectLst>
                  <a:glow rad="127000">
                    <a:schemeClr val="tx1"/>
                  </a:glow>
                </a:effectLst>
                <a:latin typeface="Arial" charset="0"/>
                <a:ea typeface="ＭＳ Ｐゴシック" charset="0"/>
                <a:cs typeface="ＭＳ Ｐゴシック" charset="0"/>
              </a:rPr>
              <a:t>is my conclusion</a:t>
            </a: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says the Teacher.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discovered this after looking at the matter from every possible angle.  </a:t>
            </a:r>
            <a:r>
              <a:rPr lang="en-US" sz="3600" b="1" baseline="30000" dirty="0" smtClean="0">
                <a:effectLst>
                  <a:glow rad="127000">
                    <a:schemeClr val="tx1"/>
                  </a:glow>
                </a:effectLst>
                <a:latin typeface="Arial" charset="0"/>
                <a:ea typeface="ＭＳ Ｐゴシック" charset="0"/>
                <a:cs typeface="ＭＳ Ｐゴシック" charset="0"/>
              </a:rPr>
              <a:t>28</a:t>
            </a:r>
            <a:r>
              <a:rPr lang="en-US" sz="3600" b="1" dirty="0" smtClean="0">
                <a:effectLst>
                  <a:glow rad="127000">
                    <a:schemeClr val="tx1"/>
                  </a:glow>
                </a:effectLst>
                <a:latin typeface="Arial" charset="0"/>
                <a:ea typeface="ＭＳ Ｐゴシック" charset="0"/>
                <a:cs typeface="ＭＳ Ｐゴシック" charset="0"/>
              </a:rPr>
              <a:t>Though </a:t>
            </a:r>
            <a:r>
              <a:rPr lang="en-US" sz="3600" b="1" dirty="0">
                <a:effectLst>
                  <a:glow rad="127000">
                    <a:schemeClr val="tx1"/>
                  </a:glow>
                </a:effectLst>
                <a:latin typeface="Arial" charset="0"/>
                <a:ea typeface="ＭＳ Ｐゴシック" charset="0"/>
                <a:cs typeface="ＭＳ Ｐゴシック" charset="0"/>
              </a:rPr>
              <a:t>I have searched repeatedly, I have not found what I was looking </a:t>
            </a:r>
            <a:r>
              <a:rPr lang="en-US" sz="3600" b="1" dirty="0" smtClean="0">
                <a:effectLst>
                  <a:glow rad="127000">
                    <a:schemeClr val="tx1"/>
                  </a:glow>
                </a:effectLst>
                <a:latin typeface="Arial" charset="0"/>
                <a:ea typeface="ＭＳ Ｐゴシック" charset="0"/>
                <a:cs typeface="ＭＳ Ｐゴシック" charset="0"/>
              </a:rPr>
              <a:t>for.</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504" y="2841205"/>
            <a:ext cx="9036496" cy="34502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00"/>
                </a:solidFill>
              </a:rPr>
              <a:t>Only one out of a thousand men is virtuous, but not one woman!</a:t>
            </a:r>
            <a:r>
              <a:rPr lang="en-US" dirty="0"/>
              <a:t>  </a:t>
            </a:r>
            <a:r>
              <a:rPr lang="en-US" baseline="30000" dirty="0" smtClean="0"/>
              <a:t>29</a:t>
            </a:r>
            <a:r>
              <a:rPr lang="en-US" dirty="0" smtClean="0"/>
              <a:t>But </a:t>
            </a:r>
            <a:r>
              <a:rPr lang="en-US" dirty="0"/>
              <a:t>I did find this: God created people to be virtuous, but they have each turned to follow their own downward </a:t>
            </a:r>
            <a:r>
              <a:rPr lang="en-US" dirty="0" smtClean="0"/>
              <a:t>path" </a:t>
            </a:r>
            <a:br>
              <a:rPr lang="en-US" dirty="0" smtClean="0"/>
            </a:br>
            <a:r>
              <a:rPr lang="en-US" dirty="0" smtClean="0"/>
              <a:t>(</a:t>
            </a:r>
            <a:r>
              <a:rPr lang="en-US" dirty="0"/>
              <a:t>7:</a:t>
            </a:r>
            <a:r>
              <a:rPr lang="en-US" dirty="0" smtClean="0"/>
              <a:t>27-29 </a:t>
            </a:r>
            <a:r>
              <a:rPr lang="en-US" dirty="0"/>
              <a:t>NLT).</a:t>
            </a:r>
          </a:p>
        </p:txBody>
      </p:sp>
    </p:spTree>
    <p:extLst>
      <p:ext uri="{BB962C8B-B14F-4D97-AF65-F5344CB8AC3E}">
        <p14:creationId xmlns:p14="http://schemas.microsoft.com/office/powerpoint/2010/main" val="30259559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30072"/>
          </a:xfrm>
          <a:effectLst>
            <a:outerShdw blurRad="63500" dist="35921" dir="2700000" algn="ctr" rotWithShape="0">
              <a:schemeClr val="tx2">
                <a:alpha val="74998"/>
              </a:schemeClr>
            </a:outerShdw>
          </a:effectLst>
          <a:extLst/>
        </p:spPr>
        <p:txBody>
          <a:bodyPr anchor="t"/>
          <a:lstStyle/>
          <a:p>
            <a:pPr>
              <a:defRPr/>
            </a:pPr>
            <a:r>
              <a:rPr lang="en-US" sz="3600" b="1" dirty="0" smtClean="0">
                <a:solidFill>
                  <a:srgbClr val="FFFF00"/>
                </a:solidFill>
                <a:effectLst>
                  <a:glow rad="127000">
                    <a:schemeClr val="tx1"/>
                  </a:glow>
                </a:effectLst>
                <a:latin typeface="Arial" charset="0"/>
                <a:ea typeface="ＭＳ Ｐゴシック" charset="0"/>
                <a:cs typeface="ＭＳ Ｐゴシック" charset="0"/>
              </a:rPr>
              <a:t>"Only </a:t>
            </a:r>
            <a:r>
              <a:rPr lang="en-US" sz="3600" b="1" dirty="0">
                <a:solidFill>
                  <a:srgbClr val="FFFF00"/>
                </a:solidFill>
                <a:effectLst>
                  <a:glow rad="127000">
                    <a:schemeClr val="tx1"/>
                  </a:glow>
                </a:effectLst>
                <a:latin typeface="Arial" charset="0"/>
                <a:ea typeface="ＭＳ Ｐゴシック" charset="0"/>
                <a:cs typeface="ＭＳ Ｐゴシック" charset="0"/>
              </a:rPr>
              <a:t>one out of a thousand men is virtuous, but not one </a:t>
            </a:r>
            <a:r>
              <a:rPr lang="en-US" sz="3600" b="1" dirty="0" smtClean="0">
                <a:solidFill>
                  <a:srgbClr val="FFFF00"/>
                </a:solidFill>
                <a:effectLst>
                  <a:glow rad="127000">
                    <a:schemeClr val="tx1"/>
                  </a:glow>
                </a:effectLst>
                <a:latin typeface="Arial" charset="0"/>
                <a:ea typeface="ＭＳ Ｐゴシック" charset="0"/>
                <a:cs typeface="ＭＳ Ｐゴシック" charset="0"/>
              </a:rPr>
              <a:t>woman"!?!?!?!</a:t>
            </a:r>
            <a:endParaRPr lang="en-US" sz="36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274" y="1546706"/>
            <a:ext cx="9135726" cy="1211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t>Solomon looked at a thousand people and </a:t>
            </a:r>
            <a:r>
              <a:rPr lang="en-US" sz="3200" dirty="0">
                <a:solidFill>
                  <a:srgbClr val="FFFF00"/>
                </a:solidFill>
              </a:rPr>
              <a:t>found one man</a:t>
            </a:r>
            <a:r>
              <a:rPr lang="en-US" sz="3200" dirty="0"/>
              <a:t> and no women (NAU</a:t>
            </a:r>
            <a:r>
              <a:rPr lang="en-US" sz="3200" dirty="0" smtClean="0"/>
              <a:t>)</a:t>
            </a:r>
            <a:r>
              <a:rPr lang="en-US" sz="3200" dirty="0"/>
              <a:t>?</a:t>
            </a:r>
          </a:p>
        </p:txBody>
      </p:sp>
      <p:sp>
        <p:nvSpPr>
          <p:cNvPr id="6" name="Rectangle 2"/>
          <p:cNvSpPr txBox="1">
            <a:spLocks noChangeArrowheads="1"/>
          </p:cNvSpPr>
          <p:nvPr/>
        </p:nvSpPr>
        <p:spPr bwMode="auto">
          <a:xfrm>
            <a:off x="0" y="2758082"/>
            <a:ext cx="9135726" cy="1211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t>Solomon </a:t>
            </a:r>
            <a:r>
              <a:rPr lang="en-US" sz="3200" dirty="0">
                <a:solidFill>
                  <a:srgbClr val="FFFF00"/>
                </a:solidFill>
              </a:rPr>
              <a:t>found one upright man</a:t>
            </a:r>
            <a:r>
              <a:rPr lang="en-US" sz="3200" dirty="0"/>
              <a:t> and no upright women in a thousand (</a:t>
            </a:r>
            <a:r>
              <a:rPr lang="en-US" sz="3200" dirty="0" smtClean="0"/>
              <a:t>NIV)?</a:t>
            </a:r>
            <a:endParaRPr lang="en-US" sz="3200" dirty="0"/>
          </a:p>
        </p:txBody>
      </p:sp>
      <p:sp>
        <p:nvSpPr>
          <p:cNvPr id="7" name="Rectangle 2"/>
          <p:cNvSpPr txBox="1">
            <a:spLocks noChangeArrowheads="1"/>
          </p:cNvSpPr>
          <p:nvPr/>
        </p:nvSpPr>
        <p:spPr bwMode="auto">
          <a:xfrm>
            <a:off x="0" y="3969458"/>
            <a:ext cx="9135726" cy="23403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t>Solomon found only </a:t>
            </a:r>
            <a:r>
              <a:rPr lang="en-US" sz="3200" dirty="0">
                <a:solidFill>
                  <a:srgbClr val="FFFF00"/>
                </a:solidFill>
              </a:rPr>
              <a:t>one man in a thousand who could answer his questions</a:t>
            </a:r>
            <a:r>
              <a:rPr lang="en-US" sz="3200" dirty="0"/>
              <a:t> and no women who could provide him fulfillment (Swindoll, </a:t>
            </a:r>
            <a:r>
              <a:rPr lang="en-US" sz="3200" i="1" dirty="0"/>
              <a:t>LOTRE</a:t>
            </a:r>
            <a:r>
              <a:rPr lang="en-US" sz="3200" dirty="0"/>
              <a:t> Study Guide, 73). </a:t>
            </a:r>
          </a:p>
        </p:txBody>
      </p:sp>
    </p:spTree>
    <p:extLst>
      <p:ext uri="{BB962C8B-B14F-4D97-AF65-F5344CB8AC3E}">
        <p14:creationId xmlns:p14="http://schemas.microsoft.com/office/powerpoint/2010/main" val="12241798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30072"/>
          </a:xfrm>
          <a:effectLst>
            <a:outerShdw blurRad="63500" dist="35921" dir="2700000" algn="ctr" rotWithShape="0">
              <a:schemeClr val="tx2">
                <a:alpha val="74998"/>
              </a:schemeClr>
            </a:outerShdw>
          </a:effectLst>
          <a:extLst/>
        </p:spPr>
        <p:txBody>
          <a:bodyPr anchor="t"/>
          <a:lstStyle/>
          <a:p>
            <a:pPr>
              <a:defRPr/>
            </a:pPr>
            <a:r>
              <a:rPr lang="en-US" sz="3600" b="1" dirty="0" smtClean="0">
                <a:solidFill>
                  <a:srgbClr val="FFFF00"/>
                </a:solidFill>
                <a:effectLst>
                  <a:glow rad="127000">
                    <a:schemeClr val="tx1"/>
                  </a:glow>
                </a:effectLst>
                <a:latin typeface="Arial" charset="0"/>
                <a:ea typeface="ＭＳ Ｐゴシック" charset="0"/>
                <a:cs typeface="ＭＳ Ｐゴシック" charset="0"/>
              </a:rPr>
              <a:t>"Only </a:t>
            </a:r>
            <a:r>
              <a:rPr lang="en-US" sz="3600" b="1" dirty="0">
                <a:solidFill>
                  <a:srgbClr val="FFFF00"/>
                </a:solidFill>
                <a:effectLst>
                  <a:glow rad="127000">
                    <a:schemeClr val="tx1"/>
                  </a:glow>
                </a:effectLst>
                <a:latin typeface="Arial" charset="0"/>
                <a:ea typeface="ＭＳ Ｐゴシック" charset="0"/>
                <a:cs typeface="ＭＳ Ｐゴシック" charset="0"/>
              </a:rPr>
              <a:t>one out of a thousand men is virtuous, but not one </a:t>
            </a:r>
            <a:r>
              <a:rPr lang="en-US" sz="3600" b="1" dirty="0" smtClean="0">
                <a:solidFill>
                  <a:srgbClr val="FFFF00"/>
                </a:solidFill>
                <a:effectLst>
                  <a:glow rad="127000">
                    <a:schemeClr val="tx1"/>
                  </a:glow>
                </a:effectLst>
                <a:latin typeface="Arial" charset="0"/>
                <a:ea typeface="ＭＳ Ｐゴシック" charset="0"/>
                <a:cs typeface="ＭＳ Ｐゴシック" charset="0"/>
              </a:rPr>
              <a:t>woman"!?!?!?!</a:t>
            </a:r>
            <a:endParaRPr lang="en-US" sz="36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274" y="1546706"/>
            <a:ext cx="9135726" cy="1211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solidFill>
                  <a:srgbClr val="FFFFFF"/>
                </a:solidFill>
                <a:effectLst>
                  <a:glow rad="127000">
                    <a:srgbClr val="000000"/>
                  </a:glow>
                </a:effectLst>
              </a:rPr>
              <a:t>Solomon found </a:t>
            </a:r>
            <a:r>
              <a:rPr lang="en-US" sz="3200" dirty="0" smtClean="0">
                <a:solidFill>
                  <a:srgbClr val="FFFFFF"/>
                </a:solidFill>
                <a:effectLst>
                  <a:glow rad="127000">
                    <a:srgbClr val="000000"/>
                  </a:glow>
                </a:effectLst>
              </a:rPr>
              <a:t>one </a:t>
            </a:r>
            <a:r>
              <a:rPr lang="en-US" sz="3200" dirty="0">
                <a:solidFill>
                  <a:srgbClr val="FFFFFF"/>
                </a:solidFill>
                <a:effectLst>
                  <a:glow rad="127000">
                    <a:srgbClr val="000000"/>
                  </a:glow>
                </a:effectLst>
              </a:rPr>
              <a:t>in a </a:t>
            </a:r>
            <a:r>
              <a:rPr lang="en-US" sz="3200" dirty="0" smtClean="0">
                <a:solidFill>
                  <a:srgbClr val="FFFFFF"/>
                </a:solidFill>
                <a:effectLst>
                  <a:glow rad="127000">
                    <a:srgbClr val="000000"/>
                  </a:glow>
                </a:effectLst>
              </a:rPr>
              <a:t>thousand wise men </a:t>
            </a:r>
            <a:r>
              <a:rPr lang="en-US" sz="3200" dirty="0">
                <a:solidFill>
                  <a:srgbClr val="FFFFFF"/>
                </a:solidFill>
                <a:effectLst>
                  <a:glow rad="127000">
                    <a:srgbClr val="000000"/>
                  </a:glow>
                </a:effectLst>
              </a:rPr>
              <a:t>but </a:t>
            </a:r>
            <a:r>
              <a:rPr lang="en-US" sz="3200" dirty="0">
                <a:solidFill>
                  <a:srgbClr val="FFFF00"/>
                </a:solidFill>
                <a:effectLst>
                  <a:glow rad="127000">
                    <a:srgbClr val="000000"/>
                  </a:glow>
                </a:effectLst>
              </a:rPr>
              <a:t>not a single wise woman in his harem</a:t>
            </a:r>
            <a:r>
              <a:rPr lang="en-US" sz="3200" dirty="0">
                <a:solidFill>
                  <a:srgbClr val="FFFFFF"/>
                </a:solidFill>
                <a:effectLst>
                  <a:glow rad="127000">
                    <a:srgbClr val="000000"/>
                  </a:glow>
                </a:effectLst>
              </a:rPr>
              <a:t> of one thousand pagan wives and concubines (cf. 1 Kings 11:1-11</a:t>
            </a:r>
            <a:r>
              <a:rPr lang="en-US" sz="3200" dirty="0" smtClean="0">
                <a:solidFill>
                  <a:srgbClr val="FFFFFF"/>
                </a:solidFill>
                <a:effectLst>
                  <a:glow rad="127000">
                    <a:srgbClr val="000000"/>
                  </a:glow>
                </a:effectLst>
              </a:rPr>
              <a:t>)?</a:t>
            </a:r>
            <a:endParaRPr lang="en-US" sz="3200" dirty="0">
              <a:solidFill>
                <a:srgbClr val="FFFFFF"/>
              </a:solidFill>
              <a:effectLst>
                <a:glow rad="127000">
                  <a:srgbClr val="000000"/>
                </a:glow>
              </a:effectLst>
            </a:endParaRPr>
          </a:p>
        </p:txBody>
      </p:sp>
      <p:sp>
        <p:nvSpPr>
          <p:cNvPr id="6" name="Rectangle 2"/>
          <p:cNvSpPr txBox="1">
            <a:spLocks noChangeArrowheads="1"/>
          </p:cNvSpPr>
          <p:nvPr/>
        </p:nvSpPr>
        <p:spPr bwMode="auto">
          <a:xfrm>
            <a:off x="0" y="3770038"/>
            <a:ext cx="9135726" cy="1805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solidFill>
                  <a:srgbClr val="FFFFFF"/>
                </a:solidFill>
                <a:effectLst>
                  <a:glow rad="127000">
                    <a:srgbClr val="000000"/>
                  </a:glow>
                </a:effectLst>
              </a:rPr>
              <a:t>Solomon </a:t>
            </a:r>
            <a:r>
              <a:rPr lang="en-US" sz="3200" dirty="0" err="1" smtClean="0">
                <a:solidFill>
                  <a:srgbClr val="FFFF00"/>
                </a:solidFill>
                <a:effectLst>
                  <a:glow rad="127000">
                    <a:srgbClr val="000000"/>
                  </a:glow>
                </a:effectLst>
              </a:rPr>
              <a:t>isn</a:t>
            </a:r>
            <a:r>
              <a:rPr lang="fr-FR" sz="3200" dirty="0" smtClean="0">
                <a:solidFill>
                  <a:srgbClr val="FFFF00"/>
                </a:solidFill>
                <a:effectLst>
                  <a:glow rad="127000">
                    <a:srgbClr val="000000"/>
                  </a:glow>
                </a:effectLst>
              </a:rPr>
              <a:t>'</a:t>
            </a:r>
            <a:r>
              <a:rPr lang="en-US" sz="3200" dirty="0" smtClean="0">
                <a:solidFill>
                  <a:srgbClr val="FFFF00"/>
                </a:solidFill>
                <a:effectLst>
                  <a:glow rad="127000">
                    <a:srgbClr val="000000"/>
                  </a:glow>
                </a:effectLst>
              </a:rPr>
              <a:t>t </a:t>
            </a:r>
            <a:r>
              <a:rPr lang="en-US" sz="3200" dirty="0">
                <a:solidFill>
                  <a:srgbClr val="FFFF00"/>
                </a:solidFill>
                <a:effectLst>
                  <a:glow rad="127000">
                    <a:srgbClr val="000000"/>
                  </a:glow>
                </a:effectLst>
              </a:rPr>
              <a:t>comparing men and women at all </a:t>
            </a:r>
            <a:r>
              <a:rPr lang="en-US" sz="3200" dirty="0">
                <a:solidFill>
                  <a:srgbClr val="FFFFFF"/>
                </a:solidFill>
                <a:effectLst>
                  <a:glow rad="127000">
                    <a:srgbClr val="000000"/>
                  </a:glow>
                </a:effectLst>
              </a:rPr>
              <a:t>but only drawing a complementary </a:t>
            </a:r>
            <a:r>
              <a:rPr lang="en-US" sz="3200" dirty="0" smtClean="0">
                <a:solidFill>
                  <a:srgbClr val="FFFFFF"/>
                </a:solidFill>
                <a:effectLst>
                  <a:glow rad="127000">
                    <a:srgbClr val="000000"/>
                  </a:glow>
                </a:effectLst>
              </a:rPr>
              <a:t>parallelism.</a:t>
            </a:r>
            <a:endParaRPr lang="en-US" sz="3200" dirty="0">
              <a:solidFill>
                <a:srgbClr val="FFFFFF"/>
              </a:solidFill>
              <a:effectLst>
                <a:glow rad="127000">
                  <a:srgbClr val="000000"/>
                </a:glow>
              </a:effectLst>
            </a:endParaRPr>
          </a:p>
        </p:txBody>
      </p:sp>
    </p:spTree>
    <p:extLst>
      <p:ext uri="{BB962C8B-B14F-4D97-AF65-F5344CB8AC3E}">
        <p14:creationId xmlns:p14="http://schemas.microsoft.com/office/powerpoint/2010/main" val="6784640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30072"/>
          </a:xfrm>
          <a:effectLst>
            <a:outerShdw blurRad="63500" dist="35921" dir="2700000" algn="ctr" rotWithShape="0">
              <a:schemeClr val="tx2">
                <a:alpha val="74998"/>
              </a:schemeClr>
            </a:outerShdw>
          </a:effectLst>
          <a:extLst/>
        </p:spPr>
        <p:txBody>
          <a:bodyPr anchor="t"/>
          <a:lstStyle/>
          <a:p>
            <a:pPr>
              <a:defRPr/>
            </a:pPr>
            <a:r>
              <a:rPr lang="en-US" sz="3600" b="1" dirty="0" smtClean="0">
                <a:solidFill>
                  <a:srgbClr val="FFFF00"/>
                </a:solidFill>
                <a:effectLst>
                  <a:glow rad="127000">
                    <a:schemeClr val="tx1"/>
                  </a:glow>
                </a:effectLst>
                <a:latin typeface="Arial" charset="0"/>
                <a:ea typeface="ＭＳ Ｐゴシック" charset="0"/>
                <a:cs typeface="ＭＳ Ｐゴシック" charset="0"/>
              </a:rPr>
              <a:t>"Only </a:t>
            </a:r>
            <a:r>
              <a:rPr lang="en-US" sz="3600" b="1" dirty="0">
                <a:solidFill>
                  <a:srgbClr val="FFFF00"/>
                </a:solidFill>
                <a:effectLst>
                  <a:glow rad="127000">
                    <a:schemeClr val="tx1"/>
                  </a:glow>
                </a:effectLst>
                <a:latin typeface="Arial" charset="0"/>
                <a:ea typeface="ＭＳ Ｐゴシック" charset="0"/>
                <a:cs typeface="ＭＳ Ｐゴシック" charset="0"/>
              </a:rPr>
              <a:t>one out of a thousand men is virtuous, but not one </a:t>
            </a:r>
            <a:r>
              <a:rPr lang="en-US" sz="3600" b="1" dirty="0" smtClean="0">
                <a:solidFill>
                  <a:srgbClr val="FFFF00"/>
                </a:solidFill>
                <a:effectLst>
                  <a:glow rad="127000">
                    <a:schemeClr val="tx1"/>
                  </a:glow>
                </a:effectLst>
                <a:latin typeface="Arial" charset="0"/>
                <a:ea typeface="ＭＳ Ｐゴシック" charset="0"/>
                <a:cs typeface="ＭＳ Ｐゴシック" charset="0"/>
              </a:rPr>
              <a:t>woman"!?!?!?!</a:t>
            </a:r>
            <a:endParaRPr lang="en-US" sz="36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274" y="1348285"/>
            <a:ext cx="9135726" cy="55171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solidFill>
                  <a:srgbClr val="FFFFFF"/>
                </a:solidFill>
                <a:effectLst>
                  <a:glow rad="127000">
                    <a:srgbClr val="000000"/>
                  </a:glow>
                </a:effectLst>
              </a:rPr>
              <a:t>The word here is not the normal word </a:t>
            </a:r>
            <a:r>
              <a:rPr lang="en-US" sz="3200" i="1" dirty="0" err="1">
                <a:solidFill>
                  <a:srgbClr val="FFFFFF"/>
                </a:solidFill>
                <a:effectLst>
                  <a:glow rad="127000">
                    <a:srgbClr val="000000"/>
                  </a:glow>
                </a:effectLst>
              </a:rPr>
              <a:t>ish</a:t>
            </a:r>
            <a:r>
              <a:rPr lang="en-US" sz="3200" dirty="0">
                <a:solidFill>
                  <a:srgbClr val="FFFFFF"/>
                </a:solidFill>
                <a:effectLst>
                  <a:glow rad="127000">
                    <a:srgbClr val="000000"/>
                  </a:glow>
                </a:effectLst>
              </a:rPr>
              <a:t> for </a:t>
            </a:r>
            <a:r>
              <a:rPr lang="en-US" sz="3200" dirty="0" smtClean="0">
                <a:solidFill>
                  <a:srgbClr val="FFFFFF"/>
                </a:solidFill>
                <a:effectLst>
                  <a:glow rad="127000">
                    <a:srgbClr val="000000"/>
                  </a:glow>
                </a:effectLst>
              </a:rPr>
              <a:t>"man</a:t>
            </a:r>
            <a:r>
              <a:rPr lang="en-US" sz="3200" dirty="0">
                <a:solidFill>
                  <a:srgbClr val="FFFFFF"/>
                </a:solidFill>
                <a:effectLst>
                  <a:glow rad="127000">
                    <a:srgbClr val="000000"/>
                  </a:glow>
                </a:effectLst>
              </a:rPr>
              <a:t>/</a:t>
            </a:r>
            <a:r>
              <a:rPr lang="en-US" sz="3200" dirty="0" smtClean="0">
                <a:solidFill>
                  <a:srgbClr val="FFFFFF"/>
                </a:solidFill>
                <a:effectLst>
                  <a:glow rad="127000">
                    <a:srgbClr val="000000"/>
                  </a:glow>
                </a:effectLst>
              </a:rPr>
              <a:t>husband" </a:t>
            </a:r>
            <a:r>
              <a:rPr lang="en-US" sz="3200" dirty="0">
                <a:solidFill>
                  <a:srgbClr val="FFFFFF"/>
                </a:solidFill>
                <a:effectLst>
                  <a:glow rad="127000">
                    <a:srgbClr val="000000"/>
                  </a:glow>
                </a:effectLst>
              </a:rPr>
              <a:t>but </a:t>
            </a:r>
            <a:r>
              <a:rPr lang="en-US" sz="3200" dirty="0" smtClean="0">
                <a:solidFill>
                  <a:srgbClr val="FFFFFF"/>
                </a:solidFill>
                <a:effectLst>
                  <a:glow rad="127000">
                    <a:srgbClr val="000000"/>
                  </a:glow>
                </a:effectLst>
              </a:rPr>
              <a:t>it</a:t>
            </a:r>
            <a:r>
              <a:rPr lang="fr-FR" sz="3200" dirty="0" smtClean="0">
                <a:solidFill>
                  <a:srgbClr val="FFFFFF"/>
                </a:solidFill>
                <a:effectLst>
                  <a:glow rad="127000">
                    <a:srgbClr val="000000"/>
                  </a:glow>
                </a:effectLst>
              </a:rPr>
              <a:t>'</a:t>
            </a:r>
            <a:r>
              <a:rPr lang="en-US" sz="3200" dirty="0" smtClean="0">
                <a:solidFill>
                  <a:srgbClr val="FFFFFF"/>
                </a:solidFill>
                <a:effectLst>
                  <a:glow rad="127000">
                    <a:srgbClr val="000000"/>
                  </a:glow>
                </a:effectLst>
              </a:rPr>
              <a:t>s </a:t>
            </a:r>
            <a:r>
              <a:rPr lang="en-US" sz="3200" i="1" dirty="0" err="1">
                <a:solidFill>
                  <a:srgbClr val="FFFFFF"/>
                </a:solidFill>
                <a:effectLst>
                  <a:glow rad="127000">
                    <a:srgbClr val="000000"/>
                  </a:glow>
                </a:effectLst>
              </a:rPr>
              <a:t>adam</a:t>
            </a:r>
            <a:r>
              <a:rPr lang="en-US" sz="3200" dirty="0">
                <a:solidFill>
                  <a:srgbClr val="FFFFFF"/>
                </a:solidFill>
                <a:effectLst>
                  <a:glow rad="127000">
                    <a:srgbClr val="000000"/>
                  </a:glow>
                </a:effectLst>
              </a:rPr>
              <a:t>, generic for </a:t>
            </a:r>
            <a:r>
              <a:rPr lang="en-US" sz="3200" dirty="0" smtClean="0">
                <a:solidFill>
                  <a:srgbClr val="FFFFFF"/>
                </a:solidFill>
                <a:effectLst>
                  <a:glow rad="127000">
                    <a:srgbClr val="000000"/>
                  </a:glow>
                </a:effectLst>
              </a:rPr>
              <a:t>"man</a:t>
            </a:r>
            <a:r>
              <a:rPr lang="en-US" sz="3200" dirty="0">
                <a:solidFill>
                  <a:srgbClr val="FFFFFF"/>
                </a:solidFill>
                <a:effectLst>
                  <a:glow rad="127000">
                    <a:srgbClr val="000000"/>
                  </a:glow>
                </a:effectLst>
              </a:rPr>
              <a:t>[kind]</a:t>
            </a:r>
            <a:r>
              <a:rPr lang="en-US" sz="3200" dirty="0" smtClean="0">
                <a:solidFill>
                  <a:srgbClr val="FFFFFF"/>
                </a:solidFill>
                <a:effectLst>
                  <a:glow rad="127000">
                    <a:srgbClr val="000000"/>
                  </a:glow>
                </a:effectLst>
              </a:rPr>
              <a:t>."  </a:t>
            </a:r>
            <a:r>
              <a:rPr lang="en-US" sz="3200" dirty="0">
                <a:solidFill>
                  <a:srgbClr val="FFFFFF"/>
                </a:solidFill>
                <a:effectLst>
                  <a:glow rad="127000">
                    <a:srgbClr val="000000"/>
                  </a:glow>
                </a:effectLst>
              </a:rPr>
              <a:t>So one human being in a thousand is truly wise (7:28b). </a:t>
            </a:r>
            <a:endParaRPr lang="en-US" sz="3200" dirty="0" smtClean="0">
              <a:solidFill>
                <a:srgbClr val="FFFFFF"/>
              </a:solidFill>
              <a:effectLst>
                <a:glow rad="127000">
                  <a:srgbClr val="000000"/>
                </a:glow>
              </a:effectLst>
            </a:endParaRPr>
          </a:p>
          <a:p>
            <a:endParaRPr lang="en-US" sz="3200" dirty="0">
              <a:solidFill>
                <a:srgbClr val="FFFFFF"/>
              </a:solidFill>
              <a:effectLst>
                <a:glow rad="127000">
                  <a:srgbClr val="000000"/>
                </a:glow>
              </a:effectLst>
            </a:endParaRPr>
          </a:p>
          <a:p>
            <a:r>
              <a:rPr lang="en-US" sz="3200" dirty="0" smtClean="0">
                <a:solidFill>
                  <a:srgbClr val="FFFFFF"/>
                </a:solidFill>
                <a:effectLst>
                  <a:glow rad="127000">
                    <a:srgbClr val="000000"/>
                  </a:glow>
                </a:effectLst>
              </a:rPr>
              <a:t>The </a:t>
            </a:r>
            <a:r>
              <a:rPr lang="en-US" sz="3200" dirty="0">
                <a:solidFill>
                  <a:srgbClr val="FFFFFF"/>
                </a:solidFill>
                <a:effectLst>
                  <a:glow rad="127000">
                    <a:srgbClr val="000000"/>
                  </a:glow>
                </a:effectLst>
              </a:rPr>
              <a:t>climax of the point is that </a:t>
            </a:r>
            <a:r>
              <a:rPr lang="en-US" sz="3200" dirty="0" smtClean="0">
                <a:solidFill>
                  <a:srgbClr val="FFFFFF"/>
                </a:solidFill>
                <a:effectLst>
                  <a:glow rad="127000">
                    <a:srgbClr val="000000"/>
                  </a:glow>
                </a:effectLst>
              </a:rPr>
              <a:t>"such </a:t>
            </a:r>
            <a:r>
              <a:rPr lang="en-US" sz="3200" dirty="0">
                <a:solidFill>
                  <a:srgbClr val="FFFFFF"/>
                </a:solidFill>
                <a:effectLst>
                  <a:glow rad="127000">
                    <a:srgbClr val="000000"/>
                  </a:glow>
                </a:effectLst>
              </a:rPr>
              <a:t>people—both men and women—are not only scarce but are nonexistent… This is supported by the fact that </a:t>
            </a:r>
            <a:r>
              <a:rPr lang="fr-FR" sz="3200" dirty="0" smtClean="0">
                <a:solidFill>
                  <a:srgbClr val="FFFFFF"/>
                </a:solidFill>
                <a:effectLst>
                  <a:glow rad="127000">
                    <a:srgbClr val="000000"/>
                  </a:glow>
                </a:effectLst>
              </a:rPr>
              <a:t>'</a:t>
            </a:r>
            <a:r>
              <a:rPr lang="en-US" sz="3200" dirty="0" smtClean="0">
                <a:solidFill>
                  <a:srgbClr val="FFFFFF"/>
                </a:solidFill>
                <a:effectLst>
                  <a:glow rad="127000">
                    <a:srgbClr val="000000"/>
                  </a:glow>
                </a:effectLst>
              </a:rPr>
              <a:t>men</a:t>
            </a:r>
            <a:r>
              <a:rPr lang="fr-FR" sz="3200" dirty="0" smtClean="0">
                <a:solidFill>
                  <a:srgbClr val="FFFFFF"/>
                </a:solidFill>
                <a:effectLst>
                  <a:glow rad="127000">
                    <a:srgbClr val="000000"/>
                  </a:glow>
                </a:effectLst>
              </a:rPr>
              <a:t>'</a:t>
            </a:r>
            <a:r>
              <a:rPr lang="en-US" sz="3200" dirty="0" smtClean="0">
                <a:solidFill>
                  <a:srgbClr val="FFFFFF"/>
                </a:solidFill>
                <a:effectLst>
                  <a:glow rad="127000">
                    <a:srgbClr val="000000"/>
                  </a:glow>
                </a:effectLst>
              </a:rPr>
              <a:t> </a:t>
            </a:r>
            <a:r>
              <a:rPr lang="en-US" sz="3200" dirty="0">
                <a:solidFill>
                  <a:srgbClr val="FFFFFF"/>
                </a:solidFill>
                <a:effectLst>
                  <a:glow rad="127000">
                    <a:srgbClr val="000000"/>
                  </a:glow>
                </a:effectLst>
              </a:rPr>
              <a:t>in Ecclesiastes 7:29 is </a:t>
            </a:r>
            <a:r>
              <a:rPr lang="fr-FR" sz="3200" dirty="0" smtClean="0">
                <a:solidFill>
                  <a:srgbClr val="FFFFFF"/>
                </a:solidFill>
                <a:effectLst>
                  <a:glow rad="127000">
                    <a:srgbClr val="000000"/>
                  </a:glow>
                </a:effectLst>
              </a:rPr>
              <a:t>'</a:t>
            </a:r>
            <a:r>
              <a:rPr lang="en-US" sz="3200" dirty="0" smtClean="0">
                <a:solidFill>
                  <a:srgbClr val="FFFFFF"/>
                </a:solidFill>
                <a:effectLst>
                  <a:glow rad="127000">
                    <a:srgbClr val="000000"/>
                  </a:glow>
                </a:effectLst>
              </a:rPr>
              <a:t>they</a:t>
            </a:r>
            <a:r>
              <a:rPr lang="fr-FR" sz="3200" dirty="0" smtClean="0">
                <a:solidFill>
                  <a:srgbClr val="FFFFFF"/>
                </a:solidFill>
                <a:effectLst>
                  <a:glow rad="127000">
                    <a:srgbClr val="000000"/>
                  </a:glow>
                </a:effectLst>
              </a:rPr>
              <a:t>'</a:t>
            </a:r>
            <a:r>
              <a:rPr lang="en-US" sz="3200" dirty="0" smtClean="0">
                <a:solidFill>
                  <a:srgbClr val="FFFFFF"/>
                </a:solidFill>
                <a:effectLst>
                  <a:glow rad="127000">
                    <a:srgbClr val="000000"/>
                  </a:glow>
                </a:effectLst>
              </a:rPr>
              <a:t> </a:t>
            </a:r>
            <a:r>
              <a:rPr lang="en-US" sz="3200" dirty="0">
                <a:solidFill>
                  <a:srgbClr val="FFFFFF"/>
                </a:solidFill>
                <a:effectLst>
                  <a:glow rad="127000">
                    <a:srgbClr val="000000"/>
                  </a:glow>
                </a:effectLst>
              </a:rPr>
              <a:t>in Hebrew (i.e., both men and women</a:t>
            </a:r>
            <a:r>
              <a:rPr lang="en-US" sz="3200" dirty="0" smtClean="0">
                <a:solidFill>
                  <a:srgbClr val="FFFFFF"/>
                </a:solidFill>
                <a:effectLst>
                  <a:glow rad="127000">
                    <a:srgbClr val="000000"/>
                  </a:glow>
                </a:effectLst>
              </a:rPr>
              <a:t>)" </a:t>
            </a:r>
            <a:r>
              <a:rPr lang="en-US" sz="3200" dirty="0">
                <a:solidFill>
                  <a:srgbClr val="FFFFFF"/>
                </a:solidFill>
                <a:effectLst>
                  <a:glow rad="127000">
                    <a:srgbClr val="000000"/>
                  </a:glow>
                </a:effectLst>
              </a:rPr>
              <a:t>(Glenn, </a:t>
            </a:r>
            <a:r>
              <a:rPr lang="en-US" sz="3200" i="1" dirty="0">
                <a:solidFill>
                  <a:srgbClr val="FFFFFF"/>
                </a:solidFill>
                <a:effectLst>
                  <a:glow rad="127000">
                    <a:srgbClr val="000000"/>
                  </a:glow>
                </a:effectLst>
              </a:rPr>
              <a:t>BKC</a:t>
            </a:r>
            <a:r>
              <a:rPr lang="en-US" sz="3200" dirty="0">
                <a:solidFill>
                  <a:srgbClr val="FFFFFF"/>
                </a:solidFill>
                <a:effectLst>
                  <a:glow rad="127000">
                    <a:srgbClr val="000000"/>
                  </a:glow>
                </a:effectLst>
              </a:rPr>
              <a:t>, 1:996). </a:t>
            </a:r>
          </a:p>
        </p:txBody>
      </p:sp>
    </p:spTree>
    <p:extLst>
      <p:ext uri="{BB962C8B-B14F-4D97-AF65-F5344CB8AC3E}">
        <p14:creationId xmlns:p14="http://schemas.microsoft.com/office/powerpoint/2010/main" val="3270665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57484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290132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This </a:t>
            </a:r>
            <a:r>
              <a:rPr lang="en-US" sz="3600" b="1" dirty="0">
                <a:effectLst>
                  <a:glow rad="127000">
                    <a:schemeClr val="tx1"/>
                  </a:glow>
                </a:effectLst>
                <a:latin typeface="Arial" charset="0"/>
                <a:ea typeface="ＭＳ Ｐゴシック" charset="0"/>
                <a:cs typeface="ＭＳ Ｐゴシック" charset="0"/>
              </a:rPr>
              <a:t>is my conclusion</a:t>
            </a: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says the Teacher.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discovered this after looking at the matter from every possible angle.  </a:t>
            </a:r>
            <a:r>
              <a:rPr lang="en-US" sz="3600" b="1" baseline="30000" dirty="0" smtClean="0">
                <a:effectLst>
                  <a:glow rad="127000">
                    <a:schemeClr val="tx1"/>
                  </a:glow>
                </a:effectLst>
                <a:latin typeface="Arial" charset="0"/>
                <a:ea typeface="ＭＳ Ｐゴシック" charset="0"/>
                <a:cs typeface="ＭＳ Ｐゴシック" charset="0"/>
              </a:rPr>
              <a:t>28</a:t>
            </a:r>
            <a:r>
              <a:rPr lang="en-US" sz="3600" b="1" dirty="0" smtClean="0">
                <a:effectLst>
                  <a:glow rad="127000">
                    <a:schemeClr val="tx1"/>
                  </a:glow>
                </a:effectLst>
                <a:latin typeface="Arial" charset="0"/>
                <a:ea typeface="ＭＳ Ｐゴシック" charset="0"/>
                <a:cs typeface="ＭＳ Ｐゴシック" charset="0"/>
              </a:rPr>
              <a:t>Though </a:t>
            </a:r>
            <a:r>
              <a:rPr lang="en-US" sz="3600" b="1" dirty="0">
                <a:effectLst>
                  <a:glow rad="127000">
                    <a:schemeClr val="tx1"/>
                  </a:glow>
                </a:effectLst>
                <a:latin typeface="Arial" charset="0"/>
                <a:ea typeface="ＭＳ Ｐゴシック" charset="0"/>
                <a:cs typeface="ＭＳ Ｐゴシック" charset="0"/>
              </a:rPr>
              <a:t>I have searched repeatedly, I have not found what I was looking </a:t>
            </a:r>
            <a:r>
              <a:rPr lang="en-US" sz="3600" b="1" dirty="0" smtClean="0">
                <a:effectLst>
                  <a:glow rad="127000">
                    <a:schemeClr val="tx1"/>
                  </a:glow>
                </a:effectLst>
                <a:latin typeface="Arial" charset="0"/>
                <a:ea typeface="ＭＳ Ｐゴシック" charset="0"/>
                <a:cs typeface="ＭＳ Ｐゴシック" charset="0"/>
              </a:rPr>
              <a:t>for.</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504" y="2841205"/>
            <a:ext cx="9036496" cy="34502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00"/>
                </a:solidFill>
                <a:effectLst>
                  <a:glow rad="127000">
                    <a:srgbClr val="000000"/>
                  </a:glow>
                </a:effectLst>
              </a:rPr>
              <a:t>Only one out of a thousand men is virtuous, but not one woman!</a:t>
            </a:r>
            <a:r>
              <a:rPr lang="en-US" dirty="0">
                <a:solidFill>
                  <a:srgbClr val="FFFFFF"/>
                </a:solidFill>
                <a:effectLst>
                  <a:glow rad="127000">
                    <a:srgbClr val="000000"/>
                  </a:glow>
                </a:effectLst>
              </a:rPr>
              <a:t>  </a:t>
            </a:r>
            <a:r>
              <a:rPr lang="en-US" baseline="30000" dirty="0" smtClean="0">
                <a:solidFill>
                  <a:srgbClr val="FFFFFF"/>
                </a:solidFill>
                <a:effectLst>
                  <a:glow rad="127000">
                    <a:srgbClr val="000000"/>
                  </a:glow>
                </a:effectLst>
              </a:rPr>
              <a:t>29</a:t>
            </a:r>
            <a:r>
              <a:rPr lang="en-US" dirty="0" smtClean="0">
                <a:solidFill>
                  <a:srgbClr val="FFFFFF"/>
                </a:solidFill>
                <a:effectLst>
                  <a:glow rad="127000">
                    <a:srgbClr val="000000"/>
                  </a:glow>
                </a:effectLst>
              </a:rPr>
              <a:t>But </a:t>
            </a:r>
            <a:r>
              <a:rPr lang="en-US" dirty="0">
                <a:solidFill>
                  <a:srgbClr val="FFFFFF"/>
                </a:solidFill>
                <a:effectLst>
                  <a:glow rad="127000">
                    <a:srgbClr val="000000"/>
                  </a:glow>
                </a:effectLst>
              </a:rPr>
              <a:t>I did find this: God created people to be virtuous, but </a:t>
            </a:r>
            <a:r>
              <a:rPr lang="en-US" dirty="0">
                <a:solidFill>
                  <a:srgbClr val="FFFF00"/>
                </a:solidFill>
                <a:effectLst>
                  <a:glow rad="127000">
                    <a:srgbClr val="000000"/>
                  </a:glow>
                </a:effectLst>
              </a:rPr>
              <a:t>they</a:t>
            </a:r>
            <a:r>
              <a:rPr lang="en-US" dirty="0">
                <a:solidFill>
                  <a:srgbClr val="FFFFFF"/>
                </a:solidFill>
                <a:effectLst>
                  <a:glow rad="127000">
                    <a:srgbClr val="000000"/>
                  </a:glow>
                </a:effectLst>
              </a:rPr>
              <a:t> have each turned to follow their own downward </a:t>
            </a:r>
            <a:r>
              <a:rPr lang="en-US" dirty="0" smtClean="0">
                <a:solidFill>
                  <a:srgbClr val="FFFFFF"/>
                </a:solidFill>
                <a:effectLst>
                  <a:glow rad="127000">
                    <a:srgbClr val="000000"/>
                  </a:glow>
                </a:effectLst>
              </a:rPr>
              <a:t>path" </a:t>
            </a:r>
            <a:br>
              <a:rPr lang="en-US" dirty="0" smtClean="0">
                <a:solidFill>
                  <a:srgbClr val="FFFFFF"/>
                </a:solidFill>
                <a:effectLst>
                  <a:glow rad="127000">
                    <a:srgbClr val="000000"/>
                  </a:glow>
                </a:effectLst>
              </a:rPr>
            </a:br>
            <a:r>
              <a:rPr lang="en-US" dirty="0" smtClean="0">
                <a:solidFill>
                  <a:srgbClr val="FFFFFF"/>
                </a:solidFill>
                <a:effectLst>
                  <a:glow rad="127000">
                    <a:srgbClr val="000000"/>
                  </a:glow>
                </a:effectLst>
              </a:rPr>
              <a:t>(</a:t>
            </a:r>
            <a:r>
              <a:rPr lang="en-US" dirty="0">
                <a:solidFill>
                  <a:srgbClr val="FFFFFF"/>
                </a:solidFill>
                <a:effectLst>
                  <a:glow rad="127000">
                    <a:srgbClr val="000000"/>
                  </a:glow>
                </a:effectLst>
              </a:rPr>
              <a:t>7:</a:t>
            </a:r>
            <a:r>
              <a:rPr lang="en-US" dirty="0" smtClean="0">
                <a:solidFill>
                  <a:srgbClr val="FFFFFF"/>
                </a:solidFill>
                <a:effectLst>
                  <a:glow rad="127000">
                    <a:srgbClr val="000000"/>
                  </a:glow>
                </a:effectLst>
              </a:rPr>
              <a:t>27-29 </a:t>
            </a:r>
            <a:r>
              <a:rPr lang="en-US" dirty="0">
                <a:solidFill>
                  <a:srgbClr val="FFFFFF"/>
                </a:solidFill>
                <a:effectLst>
                  <a:glow rad="127000">
                    <a:srgbClr val="000000"/>
                  </a:glow>
                </a:effectLst>
              </a:rPr>
              <a:t>NLT).</a:t>
            </a:r>
          </a:p>
        </p:txBody>
      </p:sp>
    </p:spTree>
    <p:extLst>
      <p:ext uri="{BB962C8B-B14F-4D97-AF65-F5344CB8AC3E}">
        <p14:creationId xmlns:p14="http://schemas.microsoft.com/office/powerpoint/2010/main" val="1902558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53210" y="178635"/>
            <a:ext cx="4662677" cy="4662677"/>
          </a:xfrm>
          <a:prstGeom prst="rect">
            <a:avLst/>
          </a:prstGeom>
        </p:spPr>
      </p:pic>
      <p:sp>
        <p:nvSpPr>
          <p:cNvPr id="900098" name="Rectangle 2"/>
          <p:cNvSpPr>
            <a:spLocks noGrp="1" noChangeArrowheads="1"/>
          </p:cNvSpPr>
          <p:nvPr>
            <p:ph type="ctrTitle"/>
          </p:nvPr>
        </p:nvSpPr>
        <p:spPr>
          <a:xfrm>
            <a:off x="0" y="4862724"/>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are the </a:t>
            </a:r>
            <a:r>
              <a:rPr lang="en-US" sz="5400" b="1" dirty="0">
                <a:solidFill>
                  <a:srgbClr val="FFFF00"/>
                </a:solidFill>
                <a:effectLst>
                  <a:glow rad="127000">
                    <a:schemeClr val="tx1"/>
                  </a:glow>
                </a:effectLst>
                <a:latin typeface="Arial" charset="0"/>
                <a:ea typeface="ＭＳ Ｐゴシック" charset="0"/>
                <a:cs typeface="ＭＳ Ｐゴシック" charset="0"/>
              </a:rPr>
              <a:t>qualities</a:t>
            </a:r>
            <a:r>
              <a:rPr lang="en-US" sz="5400" b="1" dirty="0">
                <a:effectLst>
                  <a:glow rad="127000">
                    <a:schemeClr val="tx1"/>
                  </a:glow>
                </a:effectLst>
                <a:latin typeface="Arial" charset="0"/>
                <a:ea typeface="ＭＳ Ｐゴシック" charset="0"/>
                <a:cs typeface="ＭＳ Ｐゴシック" charset="0"/>
              </a:rPr>
              <a:t> of </a:t>
            </a:r>
            <a:r>
              <a:rPr lang="en-US" sz="5400" b="1" dirty="0" smtClean="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0999606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0182"/>
            <a:ext cx="9036496" cy="623751"/>
          </a:xfrm>
          <a:effectLst>
            <a:outerShdw blurRad="63500" dist="35921" dir="2700000" algn="ctr" rotWithShape="0">
              <a:schemeClr val="tx2">
                <a:alpha val="74998"/>
              </a:schemeClr>
            </a:outerShdw>
          </a:effectLst>
          <a:ex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0" y="740383"/>
            <a:ext cx="9144000" cy="6117617"/>
          </a:xfrm>
          <a:prstGeom prst="rect">
            <a:avLst/>
          </a:prstGeom>
        </p:spPr>
      </p:pic>
      <p:sp>
        <p:nvSpPr>
          <p:cNvPr id="5" name="Rectangle 2"/>
          <p:cNvSpPr txBox="1">
            <a:spLocks noChangeArrowheads="1"/>
          </p:cNvSpPr>
          <p:nvPr/>
        </p:nvSpPr>
        <p:spPr bwMode="auto">
          <a:xfrm>
            <a:off x="0" y="29358"/>
            <a:ext cx="4051495" cy="6828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Wisdom is </a:t>
            </a:r>
            <a:r>
              <a:rPr lang="en-US" sz="4800" b="1" dirty="0">
                <a:solidFill>
                  <a:srgbClr val="FFFF00"/>
                </a:solidFill>
                <a:effectLst>
                  <a:glow rad="127000">
                    <a:schemeClr val="tx1"/>
                  </a:glow>
                </a:effectLst>
                <a:latin typeface="Arial" charset="0"/>
                <a:ea typeface="ＭＳ Ｐゴシック" charset="0"/>
                <a:cs typeface="ＭＳ Ｐゴシック" charset="0"/>
              </a:rPr>
              <a:t>balanced, strong, </a:t>
            </a:r>
            <a:r>
              <a:rPr lang="en-US" sz="4800" b="1" dirty="0" smtClean="0">
                <a:solidFill>
                  <a:srgbClr val="FFFF00"/>
                </a:solidFill>
                <a:effectLst>
                  <a:glow rad="127000">
                    <a:schemeClr val="tx1"/>
                  </a:glow>
                </a:effectLst>
                <a:latin typeface="Arial" charset="0"/>
                <a:ea typeface="ＭＳ Ｐゴシック" charset="0"/>
                <a:cs typeface="ＭＳ Ｐゴシック" charset="0"/>
              </a:rPr>
              <a:t/>
            </a:r>
            <a:br>
              <a:rPr lang="en-US" sz="4800" b="1" dirty="0" smtClean="0">
                <a:solidFill>
                  <a:srgbClr val="FFFF00"/>
                </a:solidFill>
                <a:effectLst>
                  <a:glow rad="127000">
                    <a:schemeClr val="tx1"/>
                  </a:glow>
                </a:effectLst>
                <a:latin typeface="Arial" charset="0"/>
                <a:ea typeface="ＭＳ Ｐゴシック" charset="0"/>
                <a:cs typeface="ＭＳ Ｐゴシック" charset="0"/>
              </a:rPr>
            </a:br>
            <a:r>
              <a:rPr lang="en-US" sz="4800" b="1" dirty="0" smtClean="0">
                <a:solidFill>
                  <a:srgbClr val="FFFFFF"/>
                </a:solidFill>
                <a:effectLst>
                  <a:glow rad="127000">
                    <a:schemeClr val="tx1"/>
                  </a:glow>
                </a:effectLst>
                <a:latin typeface="Arial" charset="0"/>
                <a:ea typeface="ＭＳ Ｐゴシック" charset="0"/>
                <a:cs typeface="ＭＳ Ｐゴシック" charset="0"/>
              </a:rPr>
              <a:t>and</a:t>
            </a:r>
            <a:r>
              <a:rPr lang="en-US" sz="4800" b="1" dirty="0" smtClean="0">
                <a:solidFill>
                  <a:srgbClr val="FFFF00"/>
                </a:solidFill>
                <a:effectLst>
                  <a:glow rad="127000">
                    <a:schemeClr val="tx1"/>
                  </a:glow>
                </a:effectLst>
                <a:latin typeface="Arial" charset="0"/>
                <a:ea typeface="ＭＳ Ｐゴシック" charset="0"/>
                <a:cs typeface="ＭＳ Ｐゴシック" charset="0"/>
              </a:rPr>
              <a:t> insightful.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66479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37660"/>
            <a:ext cx="9144000" cy="99944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Questions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
            <a:ext cx="9144000" cy="5143500"/>
          </a:xfrm>
          <a:prstGeom prst="rect">
            <a:avLst/>
          </a:prstGeom>
        </p:spPr>
      </p:pic>
      <p:sp>
        <p:nvSpPr>
          <p:cNvPr id="4" name="Rectangle 2"/>
          <p:cNvSpPr txBox="1">
            <a:spLocks noChangeArrowheads="1"/>
          </p:cNvSpPr>
          <p:nvPr/>
        </p:nvSpPr>
        <p:spPr bwMode="auto">
          <a:xfrm>
            <a:off x="0" y="29358"/>
            <a:ext cx="9144000" cy="51014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00"/>
                </a:solidFill>
                <a:effectLst>
                  <a:glow rad="127000">
                    <a:schemeClr val="tx1"/>
                  </a:glow>
                </a:effectLst>
                <a:latin typeface="Arial" charset="0"/>
                <a:ea typeface="ＭＳ Ｐゴシック" charset="0"/>
                <a:cs typeface="ＭＳ Ｐゴシック" charset="0"/>
              </a:rPr>
              <a:t>Balance</a:t>
            </a:r>
            <a:r>
              <a:rPr lang="en-US" b="1" dirty="0">
                <a:effectLst>
                  <a:glow rad="127000">
                    <a:schemeClr val="tx1"/>
                  </a:glow>
                </a:effectLst>
                <a:latin typeface="Arial" charset="0"/>
                <a:ea typeface="ＭＳ Ｐゴシック" charset="0"/>
                <a:cs typeface="ＭＳ Ｐゴシック" charset="0"/>
              </a:rPr>
              <a:t>: Is wisdom guarding me from extremes?</a:t>
            </a:r>
          </a:p>
          <a:p>
            <a:pPr>
              <a:defRPr/>
            </a:pPr>
            <a:r>
              <a:rPr lang="en-US" b="1" dirty="0">
                <a:solidFill>
                  <a:srgbClr val="FFFF00"/>
                </a:solidFill>
                <a:effectLst>
                  <a:glow rad="127000">
                    <a:schemeClr val="tx1"/>
                  </a:glow>
                </a:effectLst>
                <a:latin typeface="Arial" charset="0"/>
                <a:ea typeface="ＭＳ Ｐゴシック" charset="0"/>
                <a:cs typeface="ＭＳ Ｐゴシック" charset="0"/>
              </a:rPr>
              <a:t>Strength</a:t>
            </a:r>
            <a:r>
              <a:rPr lang="en-US" b="1" dirty="0">
                <a:effectLst>
                  <a:glow rad="127000">
                    <a:schemeClr val="tx1"/>
                  </a:glow>
                </a:effectLst>
                <a:latin typeface="Arial" charset="0"/>
                <a:ea typeface="ＭＳ Ｐゴシック" charset="0"/>
                <a:cs typeface="ＭＳ Ｐゴシック" charset="0"/>
              </a:rPr>
              <a:t>: Is wisdom keeping me stable?</a:t>
            </a:r>
          </a:p>
          <a:p>
            <a:pPr>
              <a:defRPr/>
            </a:pPr>
            <a:r>
              <a:rPr lang="en-US" b="1" dirty="0">
                <a:solidFill>
                  <a:srgbClr val="FFFF00"/>
                </a:solidFill>
                <a:effectLst>
                  <a:glow rad="127000">
                    <a:schemeClr val="tx1"/>
                  </a:glow>
                </a:effectLst>
                <a:latin typeface="Arial" charset="0"/>
                <a:ea typeface="ＭＳ Ｐゴシック" charset="0"/>
                <a:cs typeface="ＭＳ Ｐゴシック" charset="0"/>
              </a:rPr>
              <a:t>Insight</a:t>
            </a:r>
            <a:r>
              <a:rPr lang="en-US" b="1" dirty="0">
                <a:effectLst>
                  <a:glow rad="127000">
                    <a:schemeClr val="tx1"/>
                  </a:glow>
                </a:effectLst>
                <a:latin typeface="Arial" charset="0"/>
                <a:ea typeface="ＭＳ Ｐゴシック" charset="0"/>
                <a:cs typeface="ＭＳ Ｐゴシック" charset="0"/>
              </a:rPr>
              <a:t>: Is wisdom clearing my mind to see reality?</a:t>
            </a:r>
          </a:p>
        </p:txBody>
      </p:sp>
      <p:sp>
        <p:nvSpPr>
          <p:cNvPr id="5" name="Rectangle 2"/>
          <p:cNvSpPr txBox="1">
            <a:spLocks noChangeArrowheads="1"/>
          </p:cNvSpPr>
          <p:nvPr/>
        </p:nvSpPr>
        <p:spPr bwMode="auto">
          <a:xfrm>
            <a:off x="0" y="6365703"/>
            <a:ext cx="9144000" cy="4922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effectLst>
                  <a:glow rad="127000">
                    <a:schemeClr val="tx1"/>
                  </a:glow>
                </a:effectLst>
                <a:latin typeface="Arial" charset="0"/>
                <a:ea typeface="ＭＳ Ｐゴシック" charset="0"/>
                <a:cs typeface="ＭＳ Ｐゴシック" charset="0"/>
              </a:rPr>
              <a:t>(Swindoll, </a:t>
            </a:r>
            <a:r>
              <a:rPr lang="en-US" sz="2400" b="1" i="1" dirty="0" smtClean="0">
                <a:effectLst>
                  <a:glow rad="127000">
                    <a:schemeClr val="tx1"/>
                  </a:glow>
                </a:effectLst>
                <a:latin typeface="Arial" charset="0"/>
                <a:ea typeface="ＭＳ Ｐゴシック" charset="0"/>
                <a:cs typeface="ＭＳ Ｐゴシック" charset="0"/>
              </a:rPr>
              <a:t>Living on the Ragged Edge Study Guide</a:t>
            </a:r>
            <a:r>
              <a:rPr lang="en-US" sz="2400" b="1" dirty="0" smtClean="0">
                <a:effectLst>
                  <a:glow rad="127000">
                    <a:schemeClr val="tx1"/>
                  </a:glow>
                </a:effectLst>
                <a:latin typeface="Arial" charset="0"/>
                <a:ea typeface="ＭＳ Ｐゴシック" charset="0"/>
                <a:cs typeface="ＭＳ Ｐゴシック" charset="0"/>
              </a:rPr>
              <a:t>, 73). </a:t>
            </a:r>
            <a:endParaRPr lang="en-US" sz="2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8757517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75271"/>
            <a:ext cx="9144000" cy="2432430"/>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ragged-edge question is not: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Will </a:t>
            </a:r>
            <a:r>
              <a:rPr lang="en-US" sz="3600" b="1" dirty="0">
                <a:effectLst>
                  <a:glow rad="127000">
                    <a:schemeClr val="tx1"/>
                  </a:glow>
                </a:effectLst>
                <a:latin typeface="Arial" charset="0"/>
                <a:ea typeface="ＭＳ Ｐゴシック" charset="0"/>
                <a:cs typeface="ＭＳ Ｐゴシック" charset="0"/>
              </a:rPr>
              <a:t>His wisdom work?  But rather: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Are </a:t>
            </a:r>
            <a:r>
              <a:rPr lang="en-US" sz="3600" b="1" dirty="0">
                <a:effectLst>
                  <a:glow rad="127000">
                    <a:schemeClr val="tx1"/>
                  </a:glow>
                </a:effectLst>
                <a:latin typeface="Arial" charset="0"/>
                <a:ea typeface="ＭＳ Ｐゴシック" charset="0"/>
                <a:cs typeface="ＭＳ Ｐゴシック" charset="0"/>
              </a:rPr>
              <a:t>we putting His wisdom to work</a:t>
            </a:r>
            <a:r>
              <a:rPr lang="en-US" sz="3600" b="1" dirty="0" smtClean="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845275"/>
            <a:ext cx="9144000" cy="10127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(Swindoll, </a:t>
            </a:r>
            <a:r>
              <a:rPr lang="en-US" sz="3200" b="1" i="1" dirty="0" smtClean="0">
                <a:effectLst>
                  <a:glow rad="127000">
                    <a:schemeClr val="tx1"/>
                  </a:glow>
                </a:effectLst>
                <a:latin typeface="Arial" charset="0"/>
                <a:ea typeface="ＭＳ Ｐゴシック" charset="0"/>
                <a:cs typeface="ＭＳ Ｐゴシック" charset="0"/>
              </a:rPr>
              <a:t>Living on the Ragged Edge</a:t>
            </a:r>
            <a:r>
              <a:rPr lang="en-US" sz="3200" b="1" dirty="0" smtClean="0">
                <a:effectLst>
                  <a:glow rad="127000">
                    <a:schemeClr val="tx1"/>
                  </a:glow>
                </a:effectLst>
                <a:latin typeface="Arial" charset="0"/>
                <a:ea typeface="ＭＳ Ｐゴシック" charset="0"/>
                <a:cs typeface="ＭＳ Ｐゴシック" charset="0"/>
              </a:rPr>
              <a:t>, 218). </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779912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38314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53210" y="178635"/>
            <a:ext cx="4662677" cy="4662677"/>
          </a:xfrm>
          <a:prstGeom prst="rect">
            <a:avLst/>
          </a:prstGeom>
        </p:spPr>
      </p:pic>
      <p:sp>
        <p:nvSpPr>
          <p:cNvPr id="900098" name="Rectangle 2"/>
          <p:cNvSpPr>
            <a:spLocks noGrp="1" noChangeArrowheads="1"/>
          </p:cNvSpPr>
          <p:nvPr>
            <p:ph type="ctrTitle"/>
          </p:nvPr>
        </p:nvSpPr>
        <p:spPr>
          <a:xfrm>
            <a:off x="0" y="4862724"/>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are the </a:t>
            </a:r>
            <a:r>
              <a:rPr lang="en-US" sz="5400" b="1" dirty="0">
                <a:solidFill>
                  <a:srgbClr val="FFFF00"/>
                </a:solidFill>
                <a:effectLst>
                  <a:glow rad="127000">
                    <a:schemeClr val="tx1"/>
                  </a:glow>
                </a:effectLst>
                <a:latin typeface="Arial" charset="0"/>
                <a:ea typeface="ＭＳ Ｐゴシック" charset="0"/>
                <a:cs typeface="ＭＳ Ｐゴシック" charset="0"/>
              </a:rPr>
              <a:t>qualities</a:t>
            </a:r>
            <a:r>
              <a:rPr lang="en-US" sz="5400" b="1" dirty="0">
                <a:effectLst>
                  <a:glow rad="127000">
                    <a:schemeClr val="tx1"/>
                  </a:glow>
                </a:effectLst>
                <a:latin typeface="Arial" charset="0"/>
                <a:ea typeface="ＭＳ Ｐゴシック" charset="0"/>
                <a:cs typeface="ＭＳ Ｐゴシック" charset="0"/>
              </a:rPr>
              <a:t> of </a:t>
            </a:r>
            <a:r>
              <a:rPr lang="en-US" sz="5400" b="1" dirty="0" smtClean="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559610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45389" y="368300"/>
            <a:ext cx="6868687" cy="108012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White Background</a:t>
            </a:r>
            <a:endParaRPr lang="en-US" b="1" dirty="0">
              <a:effectLst>
                <a:glow rad="127000">
                  <a:schemeClr val="tx1"/>
                </a:glow>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273224"/>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a:cs typeface="Arial"/>
              </a:rPr>
              <a:t>Website</a:t>
            </a:r>
            <a:endParaRPr lang="en-US" sz="4000" b="1" dirty="0">
              <a:solidFill>
                <a:srgbClr val="000000"/>
              </a:solidFill>
              <a:latin typeface="Arial"/>
              <a:cs typeface="Arial"/>
            </a:endParaRPr>
          </a:p>
        </p:txBody>
      </p:sp>
      <p:pic>
        <p:nvPicPr>
          <p:cNvPr id="2" name="Picture 1"/>
          <p:cNvPicPr>
            <a:picLocks noChangeAspect="1"/>
          </p:cNvPicPr>
          <p:nvPr/>
        </p:nvPicPr>
        <p:blipFill>
          <a:blip r:embed="rId3"/>
          <a:stretch>
            <a:fillRect/>
          </a:stretch>
        </p:blipFill>
        <p:spPr>
          <a:xfrm>
            <a:off x="277675" y="0"/>
            <a:ext cx="6864012" cy="6864012"/>
          </a:xfrm>
          <a:prstGeom prst="rect">
            <a:avLst/>
          </a:prstGeom>
        </p:spPr>
      </p:pic>
    </p:spTree>
    <p:extLst>
      <p:ext uri="{BB962C8B-B14F-4D97-AF65-F5344CB8AC3E}">
        <p14:creationId xmlns:p14="http://schemas.microsoft.com/office/powerpoint/2010/main" val="176243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99231" y="-16580"/>
            <a:ext cx="8144768" cy="1080120"/>
          </a:xfrm>
          <a:effectLst/>
          <a:extLst/>
        </p:spPr>
        <p:txBody>
          <a:bodyPr/>
          <a:lstStyle/>
          <a:p>
            <a:pPr algn="l">
              <a:defRPr/>
            </a:pPr>
            <a:r>
              <a:rPr lang="en-US" b="1" dirty="0" smtClean="0">
                <a:solidFill>
                  <a:srgbClr val="000000"/>
                </a:solidFill>
                <a:latin typeface="Arial" charset="0"/>
                <a:ea typeface="ＭＳ Ｐゴシック" charset="0"/>
                <a:cs typeface="ＭＳ Ｐゴシック" charset="0"/>
              </a:rPr>
              <a:t>Wisdom is Practical</a:t>
            </a:r>
            <a:endParaRPr lang="en-US" b="1" dirty="0">
              <a:solidFill>
                <a:srgbClr val="000000"/>
              </a:solidFill>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3733778" y="3035300"/>
            <a:ext cx="5715000" cy="3822700"/>
          </a:xfrm>
          <a:prstGeom prst="rect">
            <a:avLst/>
          </a:prstGeom>
        </p:spPr>
      </p:pic>
      <p:sp>
        <p:nvSpPr>
          <p:cNvPr id="100357" name="TextBox 2"/>
          <p:cNvSpPr txBox="1">
            <a:spLocks noChangeArrowheads="1"/>
          </p:cNvSpPr>
          <p:nvPr/>
        </p:nvSpPr>
        <p:spPr bwMode="auto">
          <a:xfrm>
            <a:off x="-1" y="1290918"/>
            <a:ext cx="666153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200" b="1" dirty="0" smtClean="0">
                <a:solidFill>
                  <a:srgbClr val="000000"/>
                </a:solidFill>
                <a:latin typeface="Arial"/>
                <a:cs typeface="Arial"/>
              </a:rPr>
              <a:t>"Biblical </a:t>
            </a:r>
            <a:r>
              <a:rPr lang="en-US" sz="3200" b="1" dirty="0">
                <a:solidFill>
                  <a:srgbClr val="000000"/>
                </a:solidFill>
                <a:latin typeface="Arial"/>
                <a:cs typeface="Arial"/>
              </a:rPr>
              <a:t>wisdom includes the art of being skillful and successful in </a:t>
            </a:r>
            <a:r>
              <a:rPr lang="en-US" sz="3200" b="1" dirty="0" smtClean="0">
                <a:solidFill>
                  <a:srgbClr val="000000"/>
                </a:solidFill>
                <a:latin typeface="Arial"/>
                <a:cs typeface="Arial"/>
              </a:rPr>
              <a:t>one</a:t>
            </a:r>
            <a:r>
              <a:rPr lang="fr-FR" sz="3200" b="1" dirty="0" smtClean="0">
                <a:solidFill>
                  <a:srgbClr val="000000"/>
                </a:solidFill>
                <a:latin typeface="Arial"/>
                <a:cs typeface="Arial"/>
              </a:rPr>
              <a:t>'</a:t>
            </a:r>
            <a:r>
              <a:rPr lang="en-US" sz="3200" b="1" dirty="0" smtClean="0">
                <a:solidFill>
                  <a:srgbClr val="000000"/>
                </a:solidFill>
                <a:latin typeface="Arial"/>
                <a:cs typeface="Arial"/>
              </a:rPr>
              <a:t>s </a:t>
            </a:r>
            <a:r>
              <a:rPr lang="en-US" sz="3200" b="1" dirty="0">
                <a:solidFill>
                  <a:srgbClr val="000000"/>
                </a:solidFill>
                <a:latin typeface="Arial"/>
                <a:cs typeface="Arial"/>
              </a:rPr>
              <a:t>relationships and responsibilities in life… An individual is </a:t>
            </a:r>
            <a:r>
              <a:rPr lang="fr-FR" sz="3200" b="1" dirty="0" smtClean="0">
                <a:solidFill>
                  <a:srgbClr val="000000"/>
                </a:solidFill>
                <a:latin typeface="Arial"/>
                <a:cs typeface="Arial"/>
              </a:rPr>
              <a:t>'</a:t>
            </a:r>
            <a:r>
              <a:rPr lang="en-US" sz="3200" b="1" dirty="0" smtClean="0">
                <a:solidFill>
                  <a:srgbClr val="000000"/>
                </a:solidFill>
                <a:latin typeface="Arial"/>
                <a:cs typeface="Arial"/>
              </a:rPr>
              <a:t>successful</a:t>
            </a:r>
            <a:r>
              <a:rPr lang="fr-FR" sz="3200" b="1" dirty="0" smtClean="0">
                <a:solidFill>
                  <a:srgbClr val="000000"/>
                </a:solidFill>
                <a:latin typeface="Arial"/>
                <a:cs typeface="Arial"/>
              </a:rPr>
              <a:t>'</a:t>
            </a:r>
            <a:r>
              <a:rPr lang="en-US" sz="3200" b="1" dirty="0" smtClean="0">
                <a:solidFill>
                  <a:srgbClr val="000000"/>
                </a:solidFill>
                <a:latin typeface="Arial"/>
                <a:cs typeface="Arial"/>
              </a:rPr>
              <a:t> </a:t>
            </a:r>
            <a:r>
              <a:rPr lang="en-US" sz="3200" b="1" dirty="0">
                <a:solidFill>
                  <a:srgbClr val="000000"/>
                </a:solidFill>
                <a:latin typeface="Arial"/>
                <a:cs typeface="Arial"/>
              </a:rPr>
              <a:t>as he directs his life in accord with </a:t>
            </a:r>
            <a:r>
              <a:rPr lang="en-US" sz="3200" b="1" dirty="0" smtClean="0">
                <a:solidFill>
                  <a:srgbClr val="000000"/>
                </a:solidFill>
                <a:latin typeface="Arial"/>
                <a:cs typeface="Arial"/>
              </a:rPr>
              <a:t>God</a:t>
            </a:r>
            <a:r>
              <a:rPr lang="fr-FR" sz="3200" b="1" dirty="0" smtClean="0">
                <a:solidFill>
                  <a:srgbClr val="000000"/>
                </a:solidFill>
                <a:latin typeface="Arial"/>
                <a:cs typeface="Arial"/>
              </a:rPr>
              <a:t>'</a:t>
            </a:r>
            <a:r>
              <a:rPr lang="en-US" sz="3200" b="1" dirty="0" smtClean="0">
                <a:solidFill>
                  <a:srgbClr val="000000"/>
                </a:solidFill>
                <a:latin typeface="Arial"/>
                <a:cs typeface="Arial"/>
              </a:rPr>
              <a:t>s </a:t>
            </a:r>
            <a:r>
              <a:rPr lang="en-US" sz="3200" b="1" dirty="0">
                <a:solidFill>
                  <a:srgbClr val="000000"/>
                </a:solidFill>
                <a:latin typeface="Arial"/>
                <a:cs typeface="Arial"/>
              </a:rPr>
              <a:t>divine design, His plans for the </a:t>
            </a:r>
            <a:r>
              <a:rPr lang="en-US" sz="3200" b="1" dirty="0" smtClean="0">
                <a:solidFill>
                  <a:srgbClr val="000000"/>
                </a:solidFill>
                <a:latin typeface="Arial"/>
                <a:cs typeface="Arial"/>
              </a:rPr>
              <a:t>world."</a:t>
            </a:r>
            <a:endParaRPr lang="en-US" sz="3200" b="1" dirty="0">
              <a:solidFill>
                <a:srgbClr val="000000"/>
              </a:solidFill>
              <a:latin typeface="Arial"/>
              <a:cs typeface="Arial"/>
            </a:endParaRPr>
          </a:p>
        </p:txBody>
      </p:sp>
      <p:sp>
        <p:nvSpPr>
          <p:cNvPr id="7" name="TextBox 2"/>
          <p:cNvSpPr txBox="1">
            <a:spLocks noChangeArrowheads="1"/>
          </p:cNvSpPr>
          <p:nvPr/>
        </p:nvSpPr>
        <p:spPr bwMode="auto">
          <a:xfrm>
            <a:off x="1" y="5695681"/>
            <a:ext cx="41318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a:cs typeface="Arial"/>
              </a:rPr>
              <a:t>Roy B. Zuck</a:t>
            </a:r>
            <a:r>
              <a:rPr lang="en-US" b="1" dirty="0">
                <a:solidFill>
                  <a:srgbClr val="000000"/>
                </a:solidFill>
                <a:latin typeface="Arial"/>
                <a:cs typeface="Arial"/>
              </a:rPr>
              <a:t>, </a:t>
            </a:r>
            <a:r>
              <a:rPr lang="en-US" b="1" i="1" dirty="0">
                <a:solidFill>
                  <a:srgbClr val="000000"/>
                </a:solidFill>
                <a:latin typeface="Arial"/>
                <a:cs typeface="Arial"/>
              </a:rPr>
              <a:t>A Biblical Theology of the OT</a:t>
            </a:r>
            <a:r>
              <a:rPr lang="en-US" b="1" dirty="0">
                <a:solidFill>
                  <a:srgbClr val="000000"/>
                </a:solidFill>
                <a:latin typeface="Arial"/>
                <a:cs typeface="Arial"/>
              </a:rPr>
              <a:t>, </a:t>
            </a:r>
            <a:r>
              <a:rPr lang="en-US" b="1" dirty="0" smtClean="0">
                <a:solidFill>
                  <a:srgbClr val="000000"/>
                </a:solidFill>
                <a:latin typeface="Arial"/>
                <a:cs typeface="Arial"/>
              </a:rPr>
              <a:t>213 </a:t>
            </a:r>
            <a:endParaRPr lang="en-US" b="1" dirty="0">
              <a:solidFill>
                <a:srgbClr val="000000"/>
              </a:solidFill>
              <a:latin typeface="Arial"/>
              <a:cs typeface="Arial"/>
            </a:endParaRPr>
          </a:p>
        </p:txBody>
      </p:sp>
    </p:spTree>
    <p:extLst>
      <p:ext uri="{BB962C8B-B14F-4D97-AF65-F5344CB8AC3E}">
        <p14:creationId xmlns:p14="http://schemas.microsoft.com/office/powerpoint/2010/main" val="4223913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043837" cy="6858000"/>
          </a:xfrm>
          <a:prstGeom prst="rect">
            <a:avLst/>
          </a:prstGeom>
        </p:spPr>
      </p:pic>
    </p:spTree>
    <p:extLst>
      <p:ext uri="{BB962C8B-B14F-4D97-AF65-F5344CB8AC3E}">
        <p14:creationId xmlns:p14="http://schemas.microsoft.com/office/powerpoint/2010/main" val="35260088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Why </a:t>
            </a:r>
            <a:r>
              <a:rPr lang="en-US" sz="5400" b="1" dirty="0">
                <a:effectLst>
                  <a:glow rad="127000">
                    <a:schemeClr val="tx1"/>
                  </a:glow>
                </a:effectLst>
                <a:latin typeface="Arial" charset="0"/>
                <a:ea typeface="ＭＳ Ｐゴシック" charset="0"/>
                <a:cs typeface="ＭＳ Ｐゴシック" charset="0"/>
              </a:rPr>
              <a:t>should we trust in </a:t>
            </a:r>
            <a:r>
              <a:rPr lang="en-US" sz="5400" b="1" dirty="0" smtClean="0">
                <a:effectLst>
                  <a:glow rad="127000">
                    <a:schemeClr val="tx1"/>
                  </a:glow>
                </a:effectLst>
                <a:latin typeface="Arial" charset="0"/>
                <a:ea typeface="ＭＳ Ｐゴシック" charset="0"/>
                <a:cs typeface="ＭＳ Ｐゴシック" charset="0"/>
              </a:rPr>
              <a:t>God</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t>
            </a:r>
            <a:r>
              <a:rPr lang="en-US" sz="5400" b="1" dirty="0">
                <a:solidFill>
                  <a:srgbClr val="FFFF00"/>
                </a:solidFill>
                <a:effectLst>
                  <a:glow rad="127000">
                    <a:schemeClr val="tx1"/>
                  </a:glow>
                </a:effectLst>
                <a:latin typeface="Arial" charset="0"/>
                <a:ea typeface="ＭＳ Ｐゴシック" charset="0"/>
                <a:cs typeface="ＭＳ Ｐゴシック" charset="0"/>
              </a:rPr>
              <a:t>plan</a:t>
            </a:r>
            <a:r>
              <a:rPr lang="en-US" sz="5400" b="1" dirty="0">
                <a:effectLst>
                  <a:glow rad="127000">
                    <a:schemeClr val="tx1"/>
                  </a:glow>
                </a:effectLst>
                <a:latin typeface="Arial" charset="0"/>
                <a:ea typeface="ＭＳ Ｐゴシック" charset="0"/>
                <a:cs typeface="ＭＳ Ｐゴシック" charset="0"/>
              </a:rPr>
              <a:t> for our </a:t>
            </a:r>
            <a:r>
              <a:rPr lang="en-US" sz="5400" b="1" dirty="0" smtClean="0">
                <a:effectLst>
                  <a:glow rad="127000">
                    <a:schemeClr val="tx1"/>
                  </a:glow>
                </a:effectLst>
                <a:latin typeface="Arial" charset="0"/>
                <a:ea typeface="ＭＳ Ｐゴシック" charset="0"/>
                <a:cs typeface="ＭＳ Ｐゴシック" charset="0"/>
              </a:rPr>
              <a:t>lives?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7000" y="299479"/>
            <a:ext cx="6350000" cy="4229100"/>
          </a:xfrm>
          <a:prstGeom prst="rect">
            <a:avLst/>
          </a:prstGeom>
        </p:spPr>
      </p:pic>
      <p:sp>
        <p:nvSpPr>
          <p:cNvPr id="4" name="Rectangle 2"/>
          <p:cNvSpPr txBox="1">
            <a:spLocks noChangeArrowheads="1"/>
          </p:cNvSpPr>
          <p:nvPr/>
        </p:nvSpPr>
        <p:spPr bwMode="auto">
          <a:xfrm rot="20198540">
            <a:off x="2841474" y="2555678"/>
            <a:ext cx="6549100" cy="1352268"/>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smtClean="0">
                <a:effectLst>
                  <a:glow rad="127000">
                    <a:schemeClr val="tx1"/>
                  </a:glow>
                </a:effectLst>
                <a:latin typeface="Arial" charset="0"/>
                <a:ea typeface="ＭＳ Ｐゴシック" charset="0"/>
                <a:cs typeface="ＭＳ Ｐゴシック" charset="0"/>
              </a:rPr>
              <a:t>2 reasons</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08342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1069</TotalTime>
  <Words>2558</Words>
  <Application>Microsoft Macintosh PowerPoint</Application>
  <PresentationFormat>On-screen Show (4:3)</PresentationFormat>
  <Paragraphs>243</Paragraphs>
  <Slides>46</Slides>
  <Notes>44</Notes>
  <HiddenSlides>0</HiddenSlides>
  <MMClips>0</MMClip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49_Blank Presentation</vt:lpstr>
      <vt:lpstr>46_Blank Presentation</vt:lpstr>
      <vt:lpstr>Strategic</vt:lpstr>
      <vt:lpstr>Signs of Real Wisdom</vt:lpstr>
      <vt:lpstr>What is your main goal in life?</vt:lpstr>
      <vt:lpstr>Solomon Sought Wisdom</vt:lpstr>
      <vt:lpstr>Wisdom</vt:lpstr>
      <vt:lpstr>What are the qualities of wisdom?</vt:lpstr>
      <vt:lpstr>White Background</vt:lpstr>
      <vt:lpstr>Wisdom is Practical</vt:lpstr>
      <vt:lpstr>Title</vt:lpstr>
      <vt:lpstr>Why should we trust in God's plan for our lives?</vt:lpstr>
      <vt:lpstr>God's plan is unchanging  and you are ignorant of it.</vt:lpstr>
      <vt:lpstr>Title</vt:lpstr>
      <vt:lpstr>Title</vt:lpstr>
      <vt:lpstr>What are the qualities of wisdom?</vt:lpstr>
      <vt:lpstr>I. Wisdom is balanced:  Avoid the extremes of depending on righteousness and living in sin (7:15-18). </vt:lpstr>
      <vt:lpstr>The Wicked &amp; Godly</vt:lpstr>
      <vt:lpstr>"I have seen everything in this meaningless life, including the death of good young people and the long life of wicked people."</vt:lpstr>
      <vt:lpstr>The Righteous Live Long?</vt:lpstr>
      <vt:lpstr>The Wicked are Short-Lived?</vt:lpstr>
      <vt:lpstr>On a Plane…</vt:lpstr>
      <vt:lpstr>The Solution:  Don't depend on righteousness or sinfulness (7:16-18).</vt:lpstr>
      <vt:lpstr>"So don't be too good or too wise! Why destroy yourself?" (7:16 NLT).</vt:lpstr>
      <vt:lpstr>1987</vt:lpstr>
      <vt:lpstr>"On the other hand, don't be  too wicked either. Don't be a fool! Why die before your time?"  (7:17 NLT).</vt:lpstr>
      <vt:lpstr>"So don't be too good or too wise! Why astound yourself?"  (7:16).</vt:lpstr>
      <vt:lpstr>I. Wisdom is balanced:  Avoid the extremes of depending on righteousness and living in sin (7:15-18). </vt:lpstr>
      <vt:lpstr>II. Wisdom is strong:  Avoid the weakness from blindness to your own faults (7:19-22). </vt:lpstr>
      <vt:lpstr>"One wise person is stronger than ten leading citizens of a town!" (7:19 NLT).</vt:lpstr>
      <vt:lpstr>Wisdom gives strength to see our weaknesses (7:20-22 NLT).</vt:lpstr>
      <vt:lpstr>I. Wisdom is balanced:  Avoid the extremes of depending on righteousness and living in sin (7:15-18). </vt:lpstr>
      <vt:lpstr>II. Wisdom is strong:  Avoid the weakness from blindness to your own faults (7:19-22). </vt:lpstr>
      <vt:lpstr>III. Wisdom is insightful:  Avoid thinking you have all the answers but still show insight (7:23-29). </vt:lpstr>
      <vt:lpstr>"I have always tried my best to let wisdom guide my thoughts and actions. I said to myself, 'I am determined to be wise.' But it didn't work.  24Wisdom is always distant and difficult to find (7:23-24 NLT).</vt:lpstr>
      <vt:lpstr>I searched everywhere, determined to find wisdom and to understand the reason for things. I was determined to prove to myself that wickedness is stupid and that foolishness is madness" (7:25 NLT).</vt:lpstr>
      <vt:lpstr>"I discovered that a seductive woman is a trap more bitter than death. Her passion is a snare, and her soft hands are chains. Those who are pleasing to God will escape her, but sinners will be caught in her snare" (7:26 NLT).</vt:lpstr>
      <vt:lpstr>Wisdom avoids sex outside of marriage (7:26).</vt:lpstr>
      <vt:lpstr>"'This is my conclusion,' says the Teacher. 'I discovered this after looking at the matter from every possible angle.  28Though I have searched repeatedly, I have not found what I was looking for.</vt:lpstr>
      <vt:lpstr>"Only one out of a thousand men is virtuous, but not one woman"!?!?!?!</vt:lpstr>
      <vt:lpstr>"Only one out of a thousand men is virtuous, but not one woman"!?!?!?!</vt:lpstr>
      <vt:lpstr>"Only one out of a thousand men is virtuous, but not one woman"!?!?!?!</vt:lpstr>
      <vt:lpstr>"'This is my conclusion,' says the Teacher. 'I discovered this after looking at the matter from every possible angle.  28Though I have searched repeatedly, I have not found what I was looking for.</vt:lpstr>
      <vt:lpstr>What are the qualities of wisdom?</vt:lpstr>
      <vt:lpstr>Main Idea</vt:lpstr>
      <vt:lpstr>Questions</vt:lpstr>
      <vt:lpstr>"The ragged-edge question is not:  Will His wisdom work?  But rather:  Are we putting His wisdom to work?" </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85</cp:revision>
  <dcterms:created xsi:type="dcterms:W3CDTF">2014-08-02T06:39:19Z</dcterms:created>
  <dcterms:modified xsi:type="dcterms:W3CDTF">2018-08-04T06:32:48Z</dcterms:modified>
</cp:coreProperties>
</file>