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1" r:id="rId3"/>
  </p:sldMasterIdLst>
  <p:notesMasterIdLst>
    <p:notesMasterId r:id="rId65"/>
  </p:notesMasterIdLst>
  <p:sldIdLst>
    <p:sldId id="257" r:id="rId4"/>
    <p:sldId id="376" r:id="rId5"/>
    <p:sldId id="258" r:id="rId6"/>
    <p:sldId id="260" r:id="rId7"/>
    <p:sldId id="379" r:id="rId8"/>
    <p:sldId id="317" r:id="rId9"/>
    <p:sldId id="278" r:id="rId10"/>
    <p:sldId id="259" r:id="rId11"/>
    <p:sldId id="353" r:id="rId12"/>
    <p:sldId id="378" r:id="rId13"/>
    <p:sldId id="368" r:id="rId14"/>
    <p:sldId id="381" r:id="rId15"/>
    <p:sldId id="287" r:id="rId16"/>
    <p:sldId id="382" r:id="rId17"/>
    <p:sldId id="417" r:id="rId18"/>
    <p:sldId id="416" r:id="rId19"/>
    <p:sldId id="415" r:id="rId20"/>
    <p:sldId id="433" r:id="rId21"/>
    <p:sldId id="419" r:id="rId22"/>
    <p:sldId id="405" r:id="rId23"/>
    <p:sldId id="420" r:id="rId24"/>
    <p:sldId id="374" r:id="rId25"/>
    <p:sldId id="383" r:id="rId26"/>
    <p:sldId id="384" r:id="rId27"/>
    <p:sldId id="434" r:id="rId28"/>
    <p:sldId id="421" r:id="rId29"/>
    <p:sldId id="380" r:id="rId30"/>
    <p:sldId id="429" r:id="rId31"/>
    <p:sldId id="422" r:id="rId32"/>
    <p:sldId id="423" r:id="rId33"/>
    <p:sldId id="424" r:id="rId34"/>
    <p:sldId id="298" r:id="rId35"/>
    <p:sldId id="426" r:id="rId36"/>
    <p:sldId id="391" r:id="rId37"/>
    <p:sldId id="297" r:id="rId38"/>
    <p:sldId id="389" r:id="rId39"/>
    <p:sldId id="425" r:id="rId40"/>
    <p:sldId id="388" r:id="rId41"/>
    <p:sldId id="274" r:id="rId42"/>
    <p:sldId id="280" r:id="rId43"/>
    <p:sldId id="293" r:id="rId44"/>
    <p:sldId id="340" r:id="rId45"/>
    <p:sldId id="333" r:id="rId46"/>
    <p:sldId id="427" r:id="rId47"/>
    <p:sldId id="428" r:id="rId48"/>
    <p:sldId id="311" r:id="rId49"/>
    <p:sldId id="290" r:id="rId50"/>
    <p:sldId id="262" r:id="rId51"/>
    <p:sldId id="261" r:id="rId52"/>
    <p:sldId id="294" r:id="rId53"/>
    <p:sldId id="372" r:id="rId54"/>
    <p:sldId id="390" r:id="rId55"/>
    <p:sldId id="430" r:id="rId56"/>
    <p:sldId id="295" r:id="rId57"/>
    <p:sldId id="432" r:id="rId58"/>
    <p:sldId id="431" r:id="rId59"/>
    <p:sldId id="296" r:id="rId60"/>
    <p:sldId id="277" r:id="rId61"/>
    <p:sldId id="414" r:id="rId62"/>
    <p:sldId id="276" r:id="rId63"/>
    <p:sldId id="435"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68950" autoAdjust="0"/>
  </p:normalViewPr>
  <p:slideViewPr>
    <p:cSldViewPr snapToGrid="0" snapToObjects="1">
      <p:cViewPr varScale="1">
        <p:scale>
          <a:sx n="73" d="100"/>
          <a:sy n="73" d="100"/>
        </p:scale>
        <p:origin x="-64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4/8/18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ynaija.com/teen/having-parents-issues-check-this-guide-for-teens-to-understanding-their-parents/" TargetMode="External"/><Relationship Id="rId4" Type="http://schemas.openxmlformats.org/officeDocument/2006/relationships/hyperlink" Target="http://ynaija.com/teen/category/inspired/" TargetMode="External"/><Relationship Id="rId5" Type="http://schemas.openxmlformats.org/officeDocument/2006/relationships/hyperlink" Target="http://ynaija.com/teen/tag/a-guide-for-teens-to-understanding-their-parents-must-read/" TargetMode="External"/><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"This section is characterized the repetition of the phrases </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do(</a:t>
            </a:r>
            <a:r>
              <a:rPr lang="en-US" sz="1200" kern="1200" dirty="0" err="1" smtClean="0">
                <a:solidFill>
                  <a:schemeClr val="tx1"/>
                </a:solidFill>
                <a:effectLst/>
                <a:latin typeface="+mn-lt"/>
                <a:ea typeface="+mn-ea"/>
                <a:cs typeface="+mn-cs"/>
              </a:rPr>
              <a:t>es</a:t>
            </a:r>
            <a:r>
              <a:rPr lang="en-US" sz="1200" kern="1200" dirty="0" smtClean="0">
                <a:solidFill>
                  <a:schemeClr val="tx1"/>
                </a:solidFill>
                <a:effectLst/>
                <a:latin typeface="+mn-lt"/>
                <a:ea typeface="+mn-ea"/>
                <a:cs typeface="+mn-cs"/>
              </a:rPr>
              <a:t>) not/cannot know</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(6:12; 9:1, 12: 10:14; 11:2, 6) and </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do(</a:t>
            </a:r>
            <a:r>
              <a:rPr lang="en-US" sz="1200" kern="1200" dirty="0" err="1" smtClean="0">
                <a:solidFill>
                  <a:schemeClr val="tx1"/>
                </a:solidFill>
                <a:effectLst/>
                <a:latin typeface="+mn-lt"/>
                <a:ea typeface="+mn-ea"/>
                <a:cs typeface="+mn-cs"/>
              </a:rPr>
              <a:t>es</a:t>
            </a:r>
            <a:r>
              <a:rPr lang="en-US" sz="1200" kern="1200" dirty="0" smtClean="0">
                <a:solidFill>
                  <a:schemeClr val="tx1"/>
                </a:solidFill>
                <a:effectLst/>
                <a:latin typeface="+mn-lt"/>
                <a:ea typeface="+mn-ea"/>
                <a:cs typeface="+mn-cs"/>
              </a:rPr>
              <a:t>) not/cannot discover</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(7:14, 24,28; 8:17).  As many commentators note, this section is characterized by many imperatives, recommendations, and commendations (e.g., "it is good," 7:18; or "X is better than Y"; 7:2,5; 9:16,19).  This second half of the book thus contains much practical advice on how to live.  However, this advice is given in the light of constant reminders of man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ignorance of the providence of God (i.e., "What God has done," 7:13; cf. 8:17) and what the future holds (e.g., 9:1; 10:14; 11:2).  This advice is intended to encourage people to fear God (7:18; 8:12; 12:13) and lead lives that please Him (7:26; cf. 2:26)" (Glenn, </a:t>
            </a:r>
            <a:r>
              <a:rPr lang="en-US" sz="1200" i="1" kern="1200" dirty="0" smtClean="0">
                <a:solidFill>
                  <a:schemeClr val="tx1"/>
                </a:solidFill>
                <a:effectLst/>
                <a:latin typeface="+mn-lt"/>
                <a:ea typeface="+mn-ea"/>
                <a:cs typeface="+mn-cs"/>
              </a:rPr>
              <a:t>BKC</a:t>
            </a:r>
            <a:r>
              <a:rPr lang="en-US" sz="1200" kern="1200" dirty="0" smtClean="0">
                <a:solidFill>
                  <a:schemeClr val="tx1"/>
                </a:solidFill>
                <a:effectLst/>
                <a:latin typeface="+mn-lt"/>
                <a:ea typeface="+mn-ea"/>
                <a:cs typeface="+mn-cs"/>
              </a:rPr>
              <a:t>, 1:991)</a:t>
            </a:r>
            <a:r>
              <a:rPr lang="en-SG" dirty="0" smtClean="0">
                <a:effectLst/>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Today we idolize people who can put a ball through a net better than others, or can run faster or lift more weight, or whatever sport it might be.  We also idolize people who make a living pretending to be someone else.  That’s called being an actor or actress</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the Ancient Near East had a prominent emphasis on wisdom.  Each society prided itself on its “aged sages”—men of wisdom who declared and wrote literature that helped people with life’s thorny issues.  Ecclesiastes is a prime example of such wisdom, and…</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Today's text gives </a:t>
            </a:r>
            <a:r>
              <a:rPr lang="en-US" sz="1200" i="1" kern="1200" dirty="0" smtClean="0">
                <a:solidFill>
                  <a:schemeClr val="tx1"/>
                </a:solidFill>
                <a:effectLst/>
                <a:latin typeface="+mn-lt"/>
                <a:ea typeface="+mn-ea"/>
                <a:cs typeface="+mn-cs"/>
              </a:rPr>
              <a:t>two reasons</a:t>
            </a:r>
            <a:r>
              <a:rPr lang="en-US" sz="1200" kern="1200" dirty="0" smtClean="0">
                <a:solidFill>
                  <a:schemeClr val="tx1"/>
                </a:solidFill>
                <a:effectLst/>
                <a:latin typeface="+mn-lt"/>
                <a:ea typeface="+mn-ea"/>
                <a:cs typeface="+mn-cs"/>
              </a:rPr>
              <a:t> we should trust in God’s plan for our lives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You can try to change many things in your life, but God ultimately decides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God won’t change His plan despite our arguing with Him (6:10-11).</a:t>
            </a:r>
            <a:r>
              <a:rPr lang="en-SG" dirty="0" smtClean="0">
                <a:effectLst/>
              </a:rPr>
              <a:t>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smtClean="0"/>
              <a:t>Really? So this fish can breathe air?</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“You can be whatever you want!” Really?  Then why aren’t we all happy?  Don’t all people want to be happy?</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“Be what you want to be!”  Really?  Can I be the best shot-putter in the world?  I don’t think so!  God hasn’t given me the muscle mass.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We are fleeting and ignorant of the future (6:12</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None of knows the future—and it’s a good thing!</a:t>
            </a:r>
          </a:p>
          <a:p>
            <a:r>
              <a:rPr lang="en-US" dirty="0" smtClean="0"/>
              <a:t>If we knew the difficulties ahead, then we would live dreading the future.</a:t>
            </a:r>
          </a:p>
          <a:p>
            <a:r>
              <a:rPr lang="en-US" dirty="0" smtClean="0"/>
              <a:t>If we knew the blessings ahead, I doubt we would enjoy life now.</a:t>
            </a: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dirty="0" smtClean="0"/>
              <a:t>So </a:t>
            </a:r>
            <a:r>
              <a:rPr lang="en-US" sz="1200" kern="1200" dirty="0" smtClean="0">
                <a:solidFill>
                  <a:schemeClr val="tx1"/>
                </a:solidFill>
                <a:effectLst/>
                <a:latin typeface="+mn-lt"/>
                <a:ea typeface="+mn-ea"/>
                <a:cs typeface="+mn-cs"/>
              </a:rPr>
              <a:t>why trust God?  Solomon has said we should trust him because he has planned all events and won’t change them.  Now he gives a second reason to trust God’s plans for our lives…</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Trust God, even though you can’t explain why "good times roll" and "not-so-good times roll."</a:t>
            </a:r>
            <a:r>
              <a:rPr lang="en-SG" dirty="0" smtClean="0">
                <a:effectLst/>
              </a:rPr>
              <a:t>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wise know that </a:t>
            </a:r>
            <a:r>
              <a:rPr lang="en-US" sz="1200" i="1" kern="1200" dirty="0" smtClean="0">
                <a:solidFill>
                  <a:schemeClr val="tx1"/>
                </a:solidFill>
                <a:effectLst/>
                <a:latin typeface="+mn-lt"/>
                <a:ea typeface="+mn-ea"/>
                <a:cs typeface="+mn-cs"/>
              </a:rPr>
              <a:t>character is better</a:t>
            </a:r>
            <a:r>
              <a:rPr lang="en-US" sz="1200" kern="1200" dirty="0" smtClean="0">
                <a:solidFill>
                  <a:schemeClr val="tx1"/>
                </a:solidFill>
                <a:effectLst/>
                <a:latin typeface="+mn-lt"/>
                <a:ea typeface="+mn-ea"/>
                <a:cs typeface="+mn-cs"/>
              </a:rPr>
              <a:t> than outward characteristics (7:1a).</a:t>
            </a:r>
            <a:r>
              <a:rPr lang="en-SG" dirty="0" smtClean="0">
                <a:effectLst/>
              </a:rPr>
              <a:t> </a:t>
            </a:r>
          </a:p>
          <a:p>
            <a:r>
              <a:rPr lang="en-SG" dirty="0" smtClean="0"/>
              <a:t>Wow, I better be careful here since two of our key members are managers with Chanel!  Of course, I think that Valentin and Jieun would agree that…</a:t>
            </a:r>
          </a:p>
          <a:p>
            <a:r>
              <a:rPr lang="en-SG" dirty="0" smtClean="0"/>
              <a:t>Having a good reputation is more important than just smelling nice.</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That future will include some pleasant things—the joy you will experience, maybe a pay raise, or reconciled relationship—but you won’t experience that right now.</a:t>
            </a:r>
          </a:p>
          <a:p>
            <a:endParaRPr lang="en-US" dirty="0" smtClean="0">
              <a:cs typeface="ＭＳ Ｐゴシック" charset="0"/>
            </a:endParaRPr>
          </a:p>
          <a:p>
            <a:r>
              <a:rPr lang="en-US" dirty="0" smtClean="0">
                <a:cs typeface="ＭＳ Ｐゴシック" charset="0"/>
              </a:rPr>
              <a:t>That future also will include some tough times—perhaps grief, maybe some difficult relationships, sickness, or heartache—and if you knew right now that these difficulties were coming, I suspect you might live more anxiously today.</a:t>
            </a:r>
          </a:p>
          <a:p>
            <a:endParaRPr lang="en-US" dirty="0" smtClean="0">
              <a:cs typeface="ＭＳ Ｐゴシック" charset="0"/>
            </a:endParaRPr>
          </a:p>
          <a:p>
            <a:r>
              <a:rPr lang="en-US" dirty="0" smtClean="0">
                <a:cs typeface="ＭＳ Ｐゴシック" charset="0"/>
              </a:rPr>
              <a:t>Isn’t living in ignorance better?  We tend to think that knowledge brings blessing, so we try to increase our knowledge.  However, there is a rest that comes from not knowing not the details of our future, but knowing that we can trust God with our lives.  </a:t>
            </a:r>
          </a:p>
          <a:p>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Attending a funeral is better than gorging at a feast because this reminder of one's own end prompts him to soberness and wisdom (7:2; cf. Ps. 90:12)</a:t>
            </a:r>
            <a:r>
              <a:rPr lang="en-SG" dirty="0" smtClean="0">
                <a:effectLst/>
              </a:rPr>
              <a:t>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wise reflect upon the brevity of their lives (7:1b-4).</a:t>
            </a:r>
            <a:r>
              <a:rPr lang="en-SG" dirty="0" smtClean="0">
                <a:effectLst/>
              </a:rPr>
              <a:t>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 don’t have many regrets in raising my three sons, but one is that I wish I took them out of school to go to funerals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1" dirty="0" smtClean="0"/>
              <a:t>Having parents issues? Check this guide for teens to understanding their parents</a:t>
            </a:r>
          </a:p>
          <a:p>
            <a:r>
              <a:rPr lang="en-US" dirty="0" smtClean="0">
                <a:hlinkClick r:id="rId3" tooltip="Permalink to Having parents issues? Check this guide for teens to understanding their parents"/>
              </a:rPr>
              <a:t>January 21, 2014</a:t>
            </a:r>
            <a:r>
              <a:rPr lang="en-US" dirty="0" smtClean="0">
                <a:hlinkClick r:id="rId4"/>
              </a:rPr>
              <a:t>Inspired</a:t>
            </a:r>
            <a:r>
              <a:rPr lang="en-US" dirty="0" smtClean="0">
                <a:hlinkClick r:id="rId5"/>
              </a:rPr>
              <a:t>A guide for teens to understanding their parents (MUST READ)</a:t>
            </a:r>
            <a:r>
              <a:rPr lang="en-US" dirty="0" smtClean="0"/>
              <a:t> </a:t>
            </a:r>
          </a:p>
          <a:p>
            <a:r>
              <a:rPr lang="en-US" dirty="0" smtClean="0"/>
              <a:t>by </a:t>
            </a:r>
            <a:r>
              <a:rPr lang="en-US" b="1" dirty="0" smtClean="0"/>
              <a:t>Sharon </a:t>
            </a:r>
            <a:r>
              <a:rPr lang="en-US" b="1" dirty="0" err="1" smtClean="0"/>
              <a:t>Nton</a:t>
            </a:r>
            <a:r>
              <a:rPr lang="en-US" b="1" dirty="0" smtClean="0"/>
              <a:t> </a:t>
            </a:r>
            <a:r>
              <a:rPr lang="en-US" b="1" dirty="0" err="1" smtClean="0"/>
              <a:t>Ntan</a:t>
            </a:r>
            <a:endParaRPr lang="en-US" dirty="0" smtClean="0"/>
          </a:p>
          <a:p>
            <a:r>
              <a:rPr lang="en-US" dirty="0" smtClean="0"/>
              <a:t>Parents – there</a:t>
            </a:r>
            <a:r>
              <a:rPr lang="fr-FR" dirty="0" smtClean="0"/>
              <a:t>'</a:t>
            </a:r>
            <a:r>
              <a:rPr lang="en-US" dirty="0" smtClean="0"/>
              <a:t>s no escaping them! You live with them, eat with them, you sleep in the same house with them. You</a:t>
            </a:r>
            <a:r>
              <a:rPr lang="fr-FR" dirty="0" smtClean="0"/>
              <a:t>'</a:t>
            </a:r>
            <a:r>
              <a:rPr lang="en-US" dirty="0" err="1" smtClean="0"/>
              <a:t>ve</a:t>
            </a:r>
            <a:r>
              <a:rPr lang="en-US" dirty="0" smtClean="0"/>
              <a:t> observed firsthand what they are like and no doubt have come to the conclusion: parents are "strange and different". They don</a:t>
            </a:r>
            <a:r>
              <a:rPr lang="fr-FR" dirty="0" smtClean="0"/>
              <a:t>'</a:t>
            </a:r>
            <a:r>
              <a:rPr lang="en-US" dirty="0" smtClean="0"/>
              <a:t>t talk like you talk. "How in the world do I get along with these people ?!" you ask.</a:t>
            </a:r>
          </a:p>
          <a:p>
            <a:r>
              <a:rPr lang="en-US" dirty="0" smtClean="0"/>
              <a:t>Getting along with your parents is a very real task you have to face as a teenager. It</a:t>
            </a:r>
            <a:r>
              <a:rPr lang="fr-FR" dirty="0" smtClean="0"/>
              <a:t>'</a:t>
            </a:r>
            <a:r>
              <a:rPr lang="en-US" dirty="0" smtClean="0"/>
              <a:t>s a part of your life, and it has a great impact and bearing on the rest of your life.. How you act and react when you are with your family will determine how you relate to other people in the future.</a:t>
            </a:r>
          </a:p>
          <a:p>
            <a:r>
              <a:rPr lang="en-US" dirty="0" smtClean="0"/>
              <a:t>You may really have your life together when you</a:t>
            </a:r>
            <a:r>
              <a:rPr lang="fr-FR" dirty="0" smtClean="0"/>
              <a:t>'</a:t>
            </a:r>
            <a:r>
              <a:rPr lang="en-US" dirty="0" smtClean="0"/>
              <a:t>re with your friends, but when you get home, it</a:t>
            </a:r>
            <a:r>
              <a:rPr lang="fr-FR" dirty="0" smtClean="0"/>
              <a:t>'</a:t>
            </a:r>
            <a:r>
              <a:rPr lang="en-US" dirty="0" smtClean="0"/>
              <a:t>s crazy. It</a:t>
            </a:r>
            <a:r>
              <a:rPr lang="fr-FR" dirty="0" smtClean="0"/>
              <a:t>'</a:t>
            </a:r>
            <a:r>
              <a:rPr lang="en-US" dirty="0" smtClean="0"/>
              <a:t>s a hair-tearing, plate-throwing, name-calling experience. It</a:t>
            </a:r>
            <a:r>
              <a:rPr lang="fr-FR" dirty="0" smtClean="0"/>
              <a:t>'</a:t>
            </a:r>
            <a:r>
              <a:rPr lang="en-US" dirty="0" smtClean="0"/>
              <a:t>s a mess! And it</a:t>
            </a:r>
            <a:r>
              <a:rPr lang="fr-FR" dirty="0" smtClean="0"/>
              <a:t>'</a:t>
            </a:r>
            <a:r>
              <a:rPr lang="en-US" dirty="0" smtClean="0"/>
              <a:t>s not right because home ought to be where all your training begins and counts.</a:t>
            </a:r>
          </a:p>
          <a:p>
            <a:r>
              <a:rPr lang="en-US" dirty="0" smtClean="0"/>
              <a:t>So what can you do? The answers are as listed and explained below.</a:t>
            </a:r>
          </a:p>
          <a:p>
            <a:r>
              <a:rPr lang="en-US" dirty="0" smtClean="0"/>
              <a:t>1. </a:t>
            </a:r>
            <a:r>
              <a:rPr lang="en-US" b="1" dirty="0" smtClean="0"/>
              <a:t>Listen to your parents</a:t>
            </a:r>
            <a:r>
              <a:rPr lang="en-US" dirty="0" smtClean="0"/>
              <a:t/>
            </a:r>
            <a:br>
              <a:rPr lang="en-US" dirty="0" smtClean="0"/>
            </a:br>
            <a:r>
              <a:rPr lang="en-US" dirty="0" smtClean="0"/>
              <a:t>Many people say there is a generation gap in the world today. There is no generation gap – there is a communication gap.</a:t>
            </a:r>
            <a:br>
              <a:rPr lang="en-US" dirty="0" smtClean="0"/>
            </a:br>
            <a:r>
              <a:rPr lang="en-US" dirty="0" smtClean="0"/>
              <a:t>The first step to getting along with your parents is to close up that communication gap. This is appropriate, because you should carry on a lot of conversations with your parents. If you don</a:t>
            </a:r>
            <a:r>
              <a:rPr lang="fr-FR" dirty="0" smtClean="0"/>
              <a:t>'</a:t>
            </a:r>
            <a:r>
              <a:rPr lang="en-US" dirty="0" smtClean="0"/>
              <a:t>t, you miss a great privilege.</a:t>
            </a:r>
          </a:p>
          <a:p>
            <a:r>
              <a:rPr lang="en-US" dirty="0" smtClean="0"/>
              <a:t>Listening to your parents is as easy as closing them out. Do you ever turn off the switch? Your parents start talking and </a:t>
            </a:r>
            <a:r>
              <a:rPr lang="en-US" i="1" dirty="0" smtClean="0"/>
              <a:t>click!</a:t>
            </a:r>
            <a:r>
              <a:rPr lang="en-US" dirty="0" smtClean="0"/>
              <a:t> You shut them off. What would happen if you had a friend who turned the switch off when you were telling them something important? Exactly! As you train yourself to listen to your parents, you train yourself to listen to others. If you love someone, you are willing to listen to what they have to say. Not listening expresses the opposite. It tells the people talking to you that you think they should shut up or you think their words or thoughts are worthless. Listen to your parents if you want them to listen to you. Do not interrupt them when they are speaking.</a:t>
            </a:r>
          </a:p>
          <a:p>
            <a:endParaRPr lang="en-US" dirty="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The NLT renders “oppression” as “extortion” here, which is too narrow a meaning.  “</a:t>
            </a:r>
            <a:r>
              <a:rPr lang="en-US" sz="1200" b="0" i="0" u="none" strike="noStrike" kern="1200" baseline="0" dirty="0" smtClean="0">
                <a:solidFill>
                  <a:schemeClr val="tx1"/>
                </a:solidFill>
                <a:latin typeface="+mn-lt"/>
                <a:ea typeface="+mn-ea"/>
                <a:cs typeface="+mn-cs"/>
              </a:rPr>
              <a:t>Oppression (the normal meaning of this word rather than </a:t>
            </a:r>
            <a:r>
              <a:rPr lang="en-US" sz="1200" b="1" i="0" u="none" strike="noStrike" kern="1200" baseline="0" dirty="0" smtClean="0">
                <a:solidFill>
                  <a:schemeClr val="tx1"/>
                </a:solidFill>
                <a:latin typeface="+mn-lt"/>
                <a:ea typeface="+mn-ea"/>
                <a:cs typeface="+mn-cs"/>
              </a:rPr>
              <a:t>extortion;</a:t>
            </a:r>
            <a:r>
              <a:rPr lang="en-US" sz="1200" b="0" i="0" u="none" strike="noStrike" kern="1200" baseline="0" dirty="0" smtClean="0">
                <a:solidFill>
                  <a:schemeClr val="tx1"/>
                </a:solidFill>
                <a:latin typeface="+mn-lt"/>
                <a:ea typeface="+mn-ea"/>
                <a:cs typeface="+mn-cs"/>
              </a:rPr>
              <a:t> cf. 4:1; 5:8) might turn him </a:t>
            </a:r>
            <a:r>
              <a:rPr lang="en-US" sz="1200" b="1" i="0" u="none" strike="noStrike" kern="1200" baseline="0" dirty="0" smtClean="0">
                <a:solidFill>
                  <a:schemeClr val="tx1"/>
                </a:solidFill>
                <a:latin typeface="+mn-lt"/>
                <a:ea typeface="+mn-ea"/>
                <a:cs typeface="+mn-cs"/>
              </a:rPr>
              <a:t>into a fool</a:t>
            </a:r>
            <a:r>
              <a:rPr lang="en-US" sz="1200" b="0" i="0" u="none" strike="noStrike" kern="1200" baseline="0" dirty="0" smtClean="0">
                <a:solidFill>
                  <a:schemeClr val="tx1"/>
                </a:solidFill>
                <a:latin typeface="+mn-lt"/>
                <a:ea typeface="+mn-ea"/>
                <a:cs typeface="+mn-cs"/>
              </a:rPr>
              <a:t>” (BKC).</a:t>
            </a:r>
            <a:endParaRPr lang="en-US" dirty="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This is why we must avoid bribes.  Our hearts can become very corrupt from bribes! </a:t>
            </a:r>
          </a:p>
          <a:p>
            <a:endParaRPr lang="en-US"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Philippine policeman once stopped our truck with a harp on the roof for supposedly violating a top load permit law.  So we showed him our top load permit.  He told us, “That is not valid.  You can pay me the fine now or wait three hours in line down at the police station and pay it there.”  We looked closely at his badge to get his police identity number.  Then he covered it and said, “I let you by just this one time!”</a:t>
            </a:r>
            <a:r>
              <a:rPr lang="en-SG" dirty="0" smtClean="0">
                <a:effectLst/>
              </a:rPr>
              <a:t> </a:t>
            </a:r>
            <a:endParaRPr lang="en-US" dirty="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Wisdom plus prosperity is good (7:11</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Wisdom and prosperity both provide protection (7:12a</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Wisdom is superior to prosperity since generally a wise man lives longer than does a [rich] fool (7:12b; cf. 7:17; Prov. 13:14).</a:t>
            </a:r>
            <a:r>
              <a:rPr lang="en-SG" dirty="0" smtClean="0">
                <a:effectLst/>
              </a:rPr>
              <a:t> </a:t>
            </a:r>
          </a:p>
          <a:p>
            <a:endParaRPr lang="en-SG" dirty="0" smtClean="0">
              <a:effectLst/>
              <a:cs typeface="ＭＳ Ｐゴシック" charset="0"/>
            </a:endParaRPr>
          </a:p>
          <a:p>
            <a:r>
              <a:rPr lang="en-US" sz="1200" b="1" i="0" u="none" strike="noStrike" kern="1200" baseline="0" dirty="0" smtClean="0">
                <a:solidFill>
                  <a:schemeClr val="tx1"/>
                </a:solidFill>
                <a:latin typeface="+mn-lt"/>
                <a:ea typeface="+mn-ea"/>
                <a:cs typeface="+mn-cs"/>
              </a:rPr>
              <a:t>Prov. 13:14</a:t>
            </a:r>
            <a:r>
              <a:rPr lang="en-US" sz="1200" b="0" i="0" u="none" strike="noStrike" kern="1200" baseline="0" dirty="0" smtClean="0">
                <a:solidFill>
                  <a:schemeClr val="tx1"/>
                </a:solidFill>
                <a:latin typeface="+mn-lt"/>
                <a:ea typeface="+mn-ea"/>
                <a:cs typeface="+mn-cs"/>
              </a:rPr>
              <a:t>    	 The instruction of the wise is like a life-giving fountain; </a:t>
            </a:r>
          </a:p>
          <a:p>
            <a:r>
              <a:rPr lang="en-US" sz="1200" b="0" i="0" u="none" strike="noStrike" kern="1200" baseline="0" dirty="0" smtClean="0">
                <a:solidFill>
                  <a:schemeClr val="tx1"/>
                </a:solidFill>
                <a:latin typeface="+mn-lt"/>
                <a:ea typeface="+mn-ea"/>
                <a:cs typeface="+mn-cs"/>
              </a:rPr>
              <a:t>		 those who accept it avoid the snares of death.</a:t>
            </a:r>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5C3C99E-9F6F-EA4B-96D5-17783EFFFA1D}" type="slidenum">
              <a:rPr lang="en-US" sz="1200">
                <a:solidFill>
                  <a:prstClr val="black"/>
                </a:solidFill>
              </a:rPr>
              <a:pPr/>
              <a:t>5</a:t>
            </a:fld>
            <a:endParaRPr lang="en-US" sz="1200">
              <a:solidFill>
                <a:prstClr val="black"/>
              </a:solidFill>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Although people find fault with God's ways they can't change them (7:13)</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Rejoice in prosperity (7:14a)</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Recognize God's sovereignty in adversity (7:14b)</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God made prosperity and adversity so our ignorance of the future will cause us to trust God (7:14c).</a:t>
            </a:r>
            <a:r>
              <a:rPr lang="en-SG" dirty="0" smtClean="0">
                <a:effectLst/>
              </a:rPr>
              <a:t> </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Trust the Lord’s will even though you can’t figure it out (MI restated)!</a:t>
            </a:r>
            <a:r>
              <a:rPr lang="en-SG" dirty="0" smtClean="0">
                <a:effectLst/>
              </a:rPr>
              <a:t> </a:t>
            </a:r>
            <a:endParaRPr lang="en-US" dirty="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Trust God’s wise plan because </a:t>
            </a:r>
            <a:r>
              <a:rPr lang="en-US" sz="1200" i="1" kern="1200" dirty="0" smtClean="0">
                <a:solidFill>
                  <a:schemeClr val="tx1"/>
                </a:solidFill>
                <a:effectLst/>
                <a:latin typeface="+mn-lt"/>
                <a:ea typeface="+mn-ea"/>
                <a:cs typeface="+mn-cs"/>
              </a:rPr>
              <a:t>his plan is already set!</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Trust God’s wise plan because </a:t>
            </a:r>
            <a:r>
              <a:rPr lang="en-US" sz="1200" i="1" kern="1200" dirty="0" smtClean="0">
                <a:solidFill>
                  <a:schemeClr val="tx1"/>
                </a:solidFill>
                <a:effectLst/>
                <a:latin typeface="+mn-lt"/>
                <a:ea typeface="+mn-ea"/>
                <a:cs typeface="+mn-cs"/>
              </a:rPr>
              <a:t>you don’t know your future</a:t>
            </a:r>
            <a:r>
              <a:rPr lang="en-US" sz="1200" kern="1200" dirty="0" smtClean="0">
                <a:solidFill>
                  <a:schemeClr val="tx1"/>
                </a:solidFill>
                <a:effectLst/>
                <a:latin typeface="+mn-lt"/>
                <a:ea typeface="+mn-ea"/>
                <a:cs typeface="+mn-cs"/>
              </a:rPr>
              <a:t>—whether the good times or the bad times in life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God has planned the future, so wisdom finds refuge in trusting in plan.</a:t>
            </a:r>
          </a:p>
          <a:p>
            <a:r>
              <a:rPr lang="en-US" dirty="0" smtClean="0">
                <a:cs typeface="ＭＳ Ｐゴシック" charset="0"/>
              </a:rPr>
              <a:t>	Wise people rest about their future marriage partner.</a:t>
            </a:r>
          </a:p>
          <a:p>
            <a:r>
              <a:rPr lang="en-US" dirty="0" smtClean="0">
                <a:cs typeface="ＭＳ Ｐゴシック" charset="0"/>
              </a:rPr>
              <a:t>	Wise people rest about their future ministry.</a:t>
            </a:r>
          </a:p>
          <a:p>
            <a:r>
              <a:rPr lang="en-US" dirty="0" smtClean="0">
                <a:cs typeface="ＭＳ Ｐゴシック" charset="0"/>
              </a:rPr>
              <a:t>	Wise people rest about their children’s future.</a:t>
            </a:r>
          </a:p>
          <a:p>
            <a:endParaRPr lang="en-US" dirty="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Rest in Your Future Trials and Good Times: Since God is author of both the good times and the bad times, wisdom trusts that God has purposes beyond human understanding.</a:t>
            </a:r>
          </a:p>
          <a:p>
            <a:r>
              <a:rPr lang="en-US" dirty="0" smtClean="0">
                <a:cs typeface="ＭＳ Ｐゴシック" charset="0"/>
              </a:rPr>
              <a:t>	The wise person learns what God wanted from trials.</a:t>
            </a:r>
          </a:p>
          <a:p>
            <a:r>
              <a:rPr lang="en-US" dirty="0" smtClean="0">
                <a:cs typeface="ＭＳ Ｐゴシック" charset="0"/>
              </a:rPr>
              <a:t>	The wise person sees that the present good times also come from God.</a:t>
            </a:r>
            <a:endParaRPr lang="en-US" dirty="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emphasis in the book up to this point has been to speak a lot about work</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Solomon has told us that a life pursuit of only work, projects, and money is futile.  He has warned of being a workaholic and materialist</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So why is this latter part of the book on wisdom in the Bible</a:t>
            </a:r>
            <a:r>
              <a:rPr lang="en-SG" sz="1200" kern="1200" dirty="0" smtClean="0">
                <a:solidFill>
                  <a:schemeClr val="tx1"/>
                </a:solidFill>
                <a:effectLst/>
                <a:latin typeface="+mn-lt"/>
                <a:ea typeface="+mn-ea"/>
                <a:cs typeface="+mn-cs"/>
              </a:rPr>
              <a:t>?</a:t>
            </a:r>
            <a:endParaRPr lang="en-US" dirty="0" smtClean="0">
              <a:cs typeface="ＭＳ Ｐゴシック" charset="0"/>
            </a:endParaRPr>
          </a:p>
          <a:p>
            <a:endParaRPr lang="en-US" dirty="0" smtClean="0">
              <a:cs typeface="ＭＳ Ｐゴシック" charset="0"/>
            </a:endParaRPr>
          </a:p>
          <a:p>
            <a:r>
              <a:rPr lang="en-US" sz="1200" kern="1200" dirty="0" smtClean="0">
                <a:solidFill>
                  <a:schemeClr val="tx1"/>
                </a:solidFill>
                <a:effectLst/>
                <a:latin typeface="+mn-lt"/>
                <a:ea typeface="+mn-ea"/>
                <a:cs typeface="+mn-cs"/>
              </a:rPr>
              <a:t>Some might think, “I agree.  Life is more important than just work.  What really makes life worthwhile is wisdom!”  So now the topic shifts to addressing wisdom itself—but it will surprise you</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3A445E6-BBF0-C849-81A7-0F8BB570292D}"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60418" name="Rectangle 1026"/>
          <p:cNvSpPr>
            <a:spLocks noGrp="1" noRot="1" noChangeAspect="1" noChangeArrowheads="1"/>
          </p:cNvSpPr>
          <p:nvPr>
            <p:ph type="sldImg"/>
          </p:nvPr>
        </p:nvSpPr>
        <p:spPr>
          <a:solidFill>
            <a:srgbClr val="FFFFFF"/>
          </a:solidFill>
          <a:ln/>
        </p:spPr>
      </p:sp>
      <p:sp>
        <p:nvSpPr>
          <p:cNvPr id="60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32981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02890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3798156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762015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1758749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36472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331058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332399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803370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410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3627918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62942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410796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6E9FFD-29F9-774D-9B7C-750C060F5C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2010117"/>
      </p:ext>
    </p:extLst>
  </p:cSld>
  <p:clrMapOvr>
    <a:masterClrMapping/>
  </p:clrMapOvr>
  <p:transition xmlns:p14="http://schemas.microsoft.com/office/powerpoint/2010/mai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60ED6B-EE65-BD44-83C7-9642C497D2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96143"/>
      </p:ext>
    </p:extLst>
  </p:cSld>
  <p:clrMapOvr>
    <a:masterClrMapping/>
  </p:clrMapOvr>
  <p:transition xmlns:p14="http://schemas.microsoft.com/office/powerpoint/2010/main" spd="slow">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1824BF-1403-4046-BFF4-438993E810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2588849"/>
      </p:ext>
    </p:extLst>
  </p:cSld>
  <p:clrMapOvr>
    <a:masterClrMapping/>
  </p:clrMapOvr>
  <p:transition xmlns:p14="http://schemas.microsoft.com/office/powerpoint/2010/mai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9EFC49-0D4A-E444-83B4-1ED3E5720F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1382087"/>
      </p:ext>
    </p:extLst>
  </p:cSld>
  <p:clrMapOvr>
    <a:masterClrMapping/>
  </p:clrMapOvr>
  <p:transition xmlns:p14="http://schemas.microsoft.com/office/powerpoint/2010/main" spd="slow">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9B62FE-1CEC-D147-90F2-86292ABD7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347678"/>
      </p:ext>
    </p:extLst>
  </p:cSld>
  <p:clrMapOvr>
    <a:masterClrMapping/>
  </p:clrMapOvr>
  <p:transition xmlns:p14="http://schemas.microsoft.com/office/powerpoint/2010/main" spd="slow">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8499C24-EFF1-5B4D-94CB-CF04F9E643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37764"/>
      </p:ext>
    </p:extLst>
  </p:cSld>
  <p:clrMapOvr>
    <a:masterClrMapping/>
  </p:clrMapOvr>
  <p:transition xmlns:p14="http://schemas.microsoft.com/office/powerpoint/2010/main" spd="slow">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CED074-35F2-1543-9023-4C58546A4D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300214"/>
      </p:ext>
    </p:extLst>
  </p:cSld>
  <p:clrMapOvr>
    <a:masterClrMapping/>
  </p:clrMapOvr>
  <p:transition xmlns:p14="http://schemas.microsoft.com/office/powerpoint/2010/main" spd="slow">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767C17-9968-EC4D-83BB-08E54B750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9249856"/>
      </p:ext>
    </p:extLst>
  </p:cSld>
  <p:clrMapOvr>
    <a:masterClrMapping/>
  </p:clrMapOvr>
  <p:transition xmlns:p14="http://schemas.microsoft.com/office/powerpoint/2010/main" spd="slow">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51F6C0-50E9-CC47-AF4D-2F497AA586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414996"/>
      </p:ext>
    </p:extLst>
  </p:cSld>
  <p:clrMapOvr>
    <a:masterClrMapping/>
  </p:clrMapOvr>
  <p:transition xmlns:p14="http://schemas.microsoft.com/office/powerpoint/2010/main" spd="slow">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4BC76F-D3DF-D944-BC62-9A2F353E09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11415"/>
      </p:ext>
    </p:extLst>
  </p:cSld>
  <p:clrMapOvr>
    <a:masterClrMapping/>
  </p:clrMapOvr>
  <p:transition xmlns:p14="http://schemas.microsoft.com/office/powerpoint/2010/main" spd="slow">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954FE1-96FC-174C-AB1E-6A2AE43F5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1661483"/>
      </p:ext>
    </p:extLst>
  </p:cSld>
  <p:clrMapOvr>
    <a:masterClrMapping/>
  </p:clrMapOvr>
  <p:transition xmlns:p14="http://schemas.microsoft.com/office/powerpoint/2010/mai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97785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F5F5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defTabSz="914400" eaLnBrk="0" fontAlgn="base" hangingPunct="0">
              <a:spcBef>
                <a:spcPct val="0"/>
              </a:spcBef>
              <a:spcAft>
                <a:spcPct val="0"/>
              </a:spcAft>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ctr" defTabSz="914400" eaLnBrk="0" fontAlgn="base" hangingPunct="0">
              <a:spcBef>
                <a:spcPct val="0"/>
              </a:spcBef>
              <a:spcAft>
                <a:spcPct val="0"/>
              </a:spcAft>
              <a:defRPr/>
            </a:pPr>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5B310F74-CEEC-5C47-B366-F01B08E7E3A8}"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7279923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xmlns:p14="http://schemas.microsoft.com/office/powerpoint/2010/main" spd="slow">
    <p:fade thruBlk="1"/>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alpha val="43137"/>
              </a:srgbClr>
            </a:outerShdw>
          </a:effectLst>
          <a:latin typeface="Arial"/>
          <a:ea typeface="Geneva" charset="-128"/>
          <a:cs typeface="Arial"/>
        </a:defRPr>
      </a:lvl2pPr>
      <a:lvl3pPr marL="1143000" indent="-228600" algn="l" rtl="0" eaLnBrk="0" fontAlgn="base" hangingPunct="0">
        <a:spcBef>
          <a:spcPct val="20000"/>
        </a:spcBef>
        <a:spcAft>
          <a:spcPct val="0"/>
        </a:spcAft>
        <a:buChar char="•"/>
        <a:defRPr sz="2400">
          <a:solidFill>
            <a:srgbClr val="FFFFFF"/>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Microsoft_Word_97_-_2004_Document1.doc"/><Relationship Id="rId5"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1400" y="0"/>
            <a:ext cx="6899593" cy="6858000"/>
          </a:xfrm>
          <a:prstGeom prst="rect">
            <a:avLst/>
          </a:prstGeom>
        </p:spPr>
      </p:pic>
      <p:sp>
        <p:nvSpPr>
          <p:cNvPr id="8" name="Rectangle 2"/>
          <p:cNvSpPr txBox="1">
            <a:spLocks noChangeArrowheads="1"/>
          </p:cNvSpPr>
          <p:nvPr/>
        </p:nvSpPr>
        <p:spPr bwMode="auto">
          <a:xfrm>
            <a:off x="2104" y="436403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i="1" dirty="0" smtClean="0">
                <a:solidFill>
                  <a:srgbClr val="FFFFFF"/>
                </a:solidFill>
                <a:effectLst>
                  <a:glow rad="127000">
                    <a:srgbClr val="000000"/>
                  </a:glow>
                </a:effectLst>
                <a:latin typeface="Arial" charset="0"/>
                <a:ea typeface="ＭＳ Ｐゴシック" charset="0"/>
                <a:cs typeface="ＭＳ Ｐゴシック" charset="0"/>
              </a:rPr>
              <a:t>Ecclesiastes 6:10–7:14</a:t>
            </a:r>
            <a:endParaRPr lang="en-US"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04" y="-137774"/>
            <a:ext cx="9144000" cy="2541032"/>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Wisdom in the Ups &amp; Downs</a:t>
            </a:r>
            <a:endParaRPr lang="en-US" sz="48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8099" y="11861"/>
            <a:ext cx="8707808" cy="6846139"/>
          </a:xfrm>
          <a:prstGeom prst="rect">
            <a:avLst/>
          </a:prstGeom>
        </p:spPr>
      </p:pic>
      <p:sp>
        <p:nvSpPr>
          <p:cNvPr id="900098" name="Rectangle 2"/>
          <p:cNvSpPr>
            <a:spLocks noGrp="1" noChangeArrowheads="1"/>
          </p:cNvSpPr>
          <p:nvPr>
            <p:ph type="ctrTitle"/>
          </p:nvPr>
        </p:nvSpPr>
        <p:spPr>
          <a:xfrm>
            <a:off x="0" y="-16951"/>
            <a:ext cx="9144000" cy="1075360"/>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Emphases of 6:10–11:6</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885208"/>
            <a:ext cx="9144000" cy="10562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"do(</a:t>
            </a:r>
            <a:r>
              <a:rPr lang="en-US" b="1" dirty="0" err="1" smtClean="0">
                <a:effectLst>
                  <a:glow rad="127000">
                    <a:schemeClr val="tx1"/>
                  </a:glow>
                </a:effectLst>
                <a:latin typeface="Arial" charset="0"/>
                <a:ea typeface="ＭＳ Ｐゴシック" charset="0"/>
                <a:cs typeface="ＭＳ Ｐゴシック" charset="0"/>
              </a:rPr>
              <a:t>es</a:t>
            </a:r>
            <a:r>
              <a:rPr lang="en-US" b="1" dirty="0" smtClean="0">
                <a:effectLst>
                  <a:glow rad="127000">
                    <a:schemeClr val="tx1"/>
                  </a:glow>
                </a:effectLst>
                <a:latin typeface="Arial" charset="0"/>
                <a:ea typeface="ＭＳ Ｐゴシック" charset="0"/>
                <a:cs typeface="ＭＳ Ｐゴシック" charset="0"/>
              </a:rPr>
              <a:t>) not or cannot know"</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99010"/>
            <a:ext cx="9144000" cy="10562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"do(</a:t>
            </a:r>
            <a:r>
              <a:rPr lang="en-US" b="1" dirty="0" err="1" smtClean="0">
                <a:effectLst>
                  <a:glow rad="127000">
                    <a:schemeClr val="tx1"/>
                  </a:glow>
                </a:effectLst>
                <a:latin typeface="Arial" charset="0"/>
                <a:ea typeface="ＭＳ Ｐゴシック" charset="0"/>
                <a:cs typeface="ＭＳ Ｐゴシック" charset="0"/>
              </a:rPr>
              <a:t>es</a:t>
            </a:r>
            <a:r>
              <a:rPr lang="en-US" b="1" dirty="0" smtClean="0">
                <a:effectLst>
                  <a:glow rad="127000">
                    <a:schemeClr val="tx1"/>
                  </a:glow>
                </a:effectLst>
                <a:latin typeface="Arial" charset="0"/>
                <a:ea typeface="ＭＳ Ｐゴシック" charset="0"/>
                <a:cs typeface="ＭＳ Ｐゴシック" charset="0"/>
              </a:rPr>
              <a:t>) not or cannot discover"</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2312812"/>
            <a:ext cx="9144000" cy="10562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"it is good"</a:t>
            </a:r>
            <a:endParaRPr lang="en-US"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3026614"/>
            <a:ext cx="9144000" cy="10562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"X is better than Y"</a:t>
            </a:r>
            <a:endParaRPr lang="en-US"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3740416"/>
            <a:ext cx="9144000" cy="10562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"what God has done"</a:t>
            </a:r>
            <a:endParaRPr lang="en-US"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454218"/>
            <a:ext cx="9144000" cy="10562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what the future holds</a:t>
            </a:r>
            <a:endParaRPr lang="en-US" b="1" dirty="0">
              <a:effectLst>
                <a:glow rad="127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5168020"/>
            <a:ext cx="9144000" cy="10562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fear God</a:t>
            </a:r>
            <a:endParaRPr lang="en-US" b="1" dirty="0">
              <a:effectLst>
                <a:glow rad="1270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5881825"/>
            <a:ext cx="9144000" cy="10562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please Him</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57242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111409"/>
            <a:ext cx="4829340" cy="373469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292012" y="0"/>
            <a:ext cx="4584025" cy="1009367"/>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Heroes</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4"/>
          <a:stretch>
            <a:fillRect/>
          </a:stretch>
        </p:blipFill>
        <p:spPr>
          <a:xfrm>
            <a:off x="4059723" y="3605443"/>
            <a:ext cx="5420927" cy="3252557"/>
          </a:xfrm>
          <a:prstGeom prst="rect">
            <a:avLst/>
          </a:prstGeom>
        </p:spPr>
      </p:pic>
      <p:sp>
        <p:nvSpPr>
          <p:cNvPr id="5" name="Rectangle 2"/>
          <p:cNvSpPr txBox="1">
            <a:spLocks noChangeArrowheads="1"/>
          </p:cNvSpPr>
          <p:nvPr/>
        </p:nvSpPr>
        <p:spPr bwMode="auto">
          <a:xfrm>
            <a:off x="0" y="869613"/>
            <a:ext cx="4584025" cy="23850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Today:</a:t>
            </a:r>
          </a:p>
          <a:p>
            <a:pPr>
              <a:defRPr/>
            </a:pPr>
            <a:r>
              <a:rPr lang="en-US" sz="3600" b="1" dirty="0" smtClean="0">
                <a:effectLst>
                  <a:glow rad="127000">
                    <a:schemeClr val="tx1"/>
                  </a:glow>
                </a:effectLst>
                <a:latin typeface="Arial" charset="0"/>
                <a:ea typeface="ＭＳ Ｐゴシック" charset="0"/>
                <a:cs typeface="ＭＳ Ｐゴシック" charset="0"/>
              </a:rPr>
              <a:t>Sports &amp; Actors</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4867755"/>
            <a:ext cx="4675709" cy="1990245"/>
          </a:xfrm>
          <a:prstGeom prst="rect">
            <a:avLst/>
          </a:prstGeom>
        </p:spPr>
      </p:pic>
      <p:sp>
        <p:nvSpPr>
          <p:cNvPr id="8" name="Rectangle 2"/>
          <p:cNvSpPr txBox="1">
            <a:spLocks noChangeArrowheads="1"/>
          </p:cNvSpPr>
          <p:nvPr/>
        </p:nvSpPr>
        <p:spPr bwMode="auto">
          <a:xfrm>
            <a:off x="4829340" y="869613"/>
            <a:ext cx="4584025" cy="23850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Ancient Near East: Wisdom</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229020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Why </a:t>
            </a:r>
            <a:r>
              <a:rPr lang="en-US" sz="5400" b="1" dirty="0">
                <a:effectLst>
                  <a:glow rad="127000">
                    <a:schemeClr val="tx1"/>
                  </a:glow>
                </a:effectLst>
                <a:latin typeface="Arial" charset="0"/>
                <a:ea typeface="ＭＳ Ｐゴシック" charset="0"/>
                <a:cs typeface="ＭＳ Ｐゴシック" charset="0"/>
              </a:rPr>
              <a:t>should we trust in </a:t>
            </a:r>
            <a:r>
              <a:rPr lang="en-US" sz="5400" b="1" dirty="0" smtClean="0">
                <a:effectLst>
                  <a:glow rad="127000">
                    <a:schemeClr val="tx1"/>
                  </a:glow>
                </a:effectLst>
                <a:latin typeface="Arial" charset="0"/>
                <a:ea typeface="ＭＳ Ｐゴシック" charset="0"/>
                <a:cs typeface="ＭＳ Ｐゴシック" charset="0"/>
              </a:rPr>
              <a:t>God</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a:t>
            </a:r>
            <a:r>
              <a:rPr lang="en-US" sz="5400" b="1" dirty="0">
                <a:solidFill>
                  <a:srgbClr val="FFFF00"/>
                </a:solidFill>
                <a:effectLst>
                  <a:glow rad="127000">
                    <a:schemeClr val="tx1"/>
                  </a:glow>
                </a:effectLst>
                <a:latin typeface="Arial" charset="0"/>
                <a:ea typeface="ＭＳ Ｐゴシック" charset="0"/>
                <a:cs typeface="ＭＳ Ｐゴシック" charset="0"/>
              </a:rPr>
              <a:t>plan</a:t>
            </a:r>
            <a:r>
              <a:rPr lang="en-US" sz="5400" b="1" dirty="0">
                <a:effectLst>
                  <a:glow rad="127000">
                    <a:schemeClr val="tx1"/>
                  </a:glow>
                </a:effectLst>
                <a:latin typeface="Arial" charset="0"/>
                <a:ea typeface="ＭＳ Ｐゴシック" charset="0"/>
                <a:cs typeface="ＭＳ Ｐゴシック" charset="0"/>
              </a:rPr>
              <a:t> for our </a:t>
            </a:r>
            <a:r>
              <a:rPr lang="en-US" sz="5400" b="1" dirty="0" smtClean="0">
                <a:effectLst>
                  <a:glow rad="127000">
                    <a:schemeClr val="tx1"/>
                  </a:glow>
                </a:effectLst>
                <a:latin typeface="Arial" charset="0"/>
                <a:ea typeface="ＭＳ Ｐゴシック" charset="0"/>
                <a:cs typeface="ＭＳ Ｐゴシック" charset="0"/>
              </a:rPr>
              <a:t>lives?</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397000" y="299479"/>
            <a:ext cx="6350000" cy="4229100"/>
          </a:xfrm>
          <a:prstGeom prst="rect">
            <a:avLst/>
          </a:prstGeom>
        </p:spPr>
      </p:pic>
      <p:sp>
        <p:nvSpPr>
          <p:cNvPr id="4" name="Rectangle 2"/>
          <p:cNvSpPr txBox="1">
            <a:spLocks noChangeArrowheads="1"/>
          </p:cNvSpPr>
          <p:nvPr/>
        </p:nvSpPr>
        <p:spPr bwMode="auto">
          <a:xfrm rot="20198540">
            <a:off x="2813525" y="2126926"/>
            <a:ext cx="6549100" cy="2080341"/>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smtClean="0">
                <a:effectLst>
                  <a:glow rad="127000">
                    <a:schemeClr val="tx1"/>
                  </a:glow>
                </a:effectLst>
                <a:latin typeface="Arial" charset="0"/>
                <a:ea typeface="ＭＳ Ｐゴシック" charset="0"/>
                <a:cs typeface="ＭＳ Ｐゴシック" charset="0"/>
              </a:rPr>
              <a:t>2 reasons </a:t>
            </a:r>
            <a:br>
              <a:rPr lang="en-US" sz="72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(Eccl. 6</a:t>
            </a:r>
            <a:r>
              <a:rPr lang="en-US" sz="5400" b="1" dirty="0">
                <a:effectLst>
                  <a:glow rad="127000">
                    <a:schemeClr val="tx1"/>
                  </a:glow>
                </a:effectLst>
                <a:latin typeface="Arial" charset="0"/>
                <a:ea typeface="ＭＳ Ｐゴシック" charset="0"/>
                <a:cs typeface="ＭＳ Ｐゴシック" charset="0"/>
              </a:rPr>
              <a:t>:10–7:</a:t>
            </a:r>
            <a:r>
              <a:rPr lang="en-US" sz="5400" b="1" dirty="0" smtClean="0">
                <a:effectLst>
                  <a:glow rad="127000">
                    <a:schemeClr val="tx1"/>
                  </a:glow>
                </a:effectLst>
                <a:latin typeface="Arial" charset="0"/>
                <a:ea typeface="ＭＳ Ｐゴシック" charset="0"/>
                <a:cs typeface="ＭＳ Ｐゴシック" charset="0"/>
              </a:rPr>
              <a:t>14)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111680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96935"/>
            <a:ext cx="9100698" cy="606106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3509"/>
            <a:ext cx="9144000" cy="1946386"/>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a:t>
            </a:r>
            <a:r>
              <a:rPr lang="en-US" b="1" dirty="0">
                <a:effectLst>
                  <a:glow rad="127000">
                    <a:schemeClr val="tx1"/>
                  </a:glow>
                </a:effectLst>
                <a:latin typeface="Arial" charset="0"/>
                <a:ea typeface="ＭＳ Ｐゴシック" charset="0"/>
                <a:cs typeface="ＭＳ Ｐゴシック" charset="0"/>
              </a:rPr>
              <a:t>. God has </a:t>
            </a:r>
            <a:r>
              <a:rPr lang="en-US" b="1" dirty="0">
                <a:solidFill>
                  <a:srgbClr val="FFFF00"/>
                </a:solidFill>
                <a:effectLst>
                  <a:glow rad="127000">
                    <a:schemeClr val="tx1"/>
                  </a:glow>
                </a:effectLst>
                <a:latin typeface="Arial" charset="0"/>
                <a:ea typeface="ＭＳ Ｐゴシック" charset="0"/>
                <a:cs typeface="ＭＳ Ｐゴシック" charset="0"/>
              </a:rPr>
              <a:t>planned</a:t>
            </a:r>
            <a:r>
              <a:rPr lang="en-US" b="1" dirty="0">
                <a:effectLst>
                  <a:glow rad="127000">
                    <a:schemeClr val="tx1"/>
                  </a:glow>
                </a:effectLst>
                <a:latin typeface="Arial" charset="0"/>
                <a:ea typeface="ＭＳ Ｐゴシック" charset="0"/>
                <a:cs typeface="ＭＳ Ｐゴシック" charset="0"/>
              </a:rPr>
              <a:t> all events and </a:t>
            </a:r>
            <a:r>
              <a:rPr lang="en-US" b="1" dirty="0" smtClean="0">
                <a:effectLst>
                  <a:glow rad="127000">
                    <a:schemeClr val="tx1"/>
                  </a:glow>
                </a:effectLst>
                <a:latin typeface="Arial" charset="0"/>
                <a:ea typeface="ＭＳ Ｐゴシック" charset="0"/>
                <a:cs typeface="ＭＳ Ｐゴシック" charset="0"/>
              </a:rPr>
              <a:t>won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a:t>
            </a:r>
            <a:r>
              <a:rPr lang="en-US" b="1" dirty="0">
                <a:solidFill>
                  <a:srgbClr val="FFFF00"/>
                </a:solidFill>
                <a:effectLst>
                  <a:glow rad="127000">
                    <a:schemeClr val="tx1"/>
                  </a:glow>
                </a:effectLst>
                <a:latin typeface="Arial" charset="0"/>
                <a:ea typeface="ＭＳ Ｐゴシック" charset="0"/>
                <a:cs typeface="ＭＳ Ｐゴシック" charset="0"/>
              </a:rPr>
              <a:t>change</a:t>
            </a:r>
            <a:r>
              <a:rPr lang="en-US" b="1" dirty="0">
                <a:effectLst>
                  <a:glow rad="127000">
                    <a:schemeClr val="tx1"/>
                  </a:glow>
                </a:effectLst>
                <a:latin typeface="Arial" charset="0"/>
                <a:ea typeface="ＭＳ Ｐゴシック" charset="0"/>
                <a:cs typeface="ＭＳ Ｐゴシック" charset="0"/>
              </a:rPr>
              <a:t> them (6:10-</a:t>
            </a:r>
            <a:r>
              <a:rPr lang="en-US" b="1" dirty="0" smtClean="0">
                <a:effectLst>
                  <a:glow rad="127000">
                    <a:schemeClr val="tx1"/>
                  </a:glow>
                </a:effectLst>
                <a:latin typeface="Arial" charset="0"/>
                <a:ea typeface="ＭＳ Ｐゴシック" charset="0"/>
                <a:cs typeface="ＭＳ Ｐゴシック" charset="0"/>
              </a:rPr>
              <a:t>12)</a:t>
            </a:r>
            <a:r>
              <a:rPr lang="en-US"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622693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
            <a:ext cx="9144000" cy="608647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411406"/>
            <a:ext cx="9144000" cy="46750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"Everything </a:t>
            </a:r>
            <a:r>
              <a:rPr lang="en-US" sz="3600" b="1" dirty="0">
                <a:effectLst>
                  <a:glow rad="127000">
                    <a:schemeClr val="tx1"/>
                  </a:glow>
                </a:effectLst>
                <a:latin typeface="Arial" charset="0"/>
                <a:ea typeface="ＭＳ Ｐゴシック" charset="0"/>
                <a:cs typeface="ＭＳ Ｐゴシック" charset="0"/>
              </a:rPr>
              <a:t>has already been decided.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It </a:t>
            </a:r>
            <a:r>
              <a:rPr lang="en-US" sz="3600" b="1" dirty="0">
                <a:effectLst>
                  <a:glow rad="127000">
                    <a:schemeClr val="tx1"/>
                  </a:glow>
                </a:effectLst>
                <a:latin typeface="Arial" charset="0"/>
                <a:ea typeface="ＭＳ Ｐゴシック" charset="0"/>
                <a:cs typeface="ＭＳ Ｐゴシック" charset="0"/>
              </a:rPr>
              <a:t>was known long ago what each person would be. So </a:t>
            </a:r>
            <a:r>
              <a:rPr lang="en-US" sz="3600" b="1" dirty="0" smtClean="0">
                <a:effectLst>
                  <a:glow rad="127000">
                    <a:schemeClr val="tx1"/>
                  </a:glow>
                </a:effectLst>
                <a:latin typeface="Arial" charset="0"/>
                <a:ea typeface="ＭＳ Ｐゴシック" charset="0"/>
                <a:cs typeface="ＭＳ Ｐゴシック" charset="0"/>
              </a:rPr>
              <a:t>there</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no use arguing with God about your destiny.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r>
            <a:br>
              <a:rPr lang="en-US" sz="3600" b="1" dirty="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more words you speak, the less they mean. So what good are they</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(6:10-11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408998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02005" y="5580"/>
            <a:ext cx="4559974" cy="6852420"/>
          </a:xfrm>
          <a:prstGeom prst="rect">
            <a:avLst/>
          </a:prstGeom>
        </p:spPr>
      </p:pic>
      <p:sp>
        <p:nvSpPr>
          <p:cNvPr id="900098" name="Rectangle 2"/>
          <p:cNvSpPr>
            <a:spLocks noGrp="1" noChangeArrowheads="1"/>
          </p:cNvSpPr>
          <p:nvPr>
            <p:ph type="ctrTitle"/>
          </p:nvPr>
        </p:nvSpPr>
        <p:spPr>
          <a:xfrm>
            <a:off x="187596" y="-38403"/>
            <a:ext cx="3217956" cy="6600529"/>
          </a:xfrm>
          <a:solidFill>
            <a:srgbClr val="000000"/>
          </a:solidFill>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 Lie of Our Age…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828793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900098" name="Rectangle 2"/>
          <p:cNvSpPr>
            <a:spLocks noGrp="1" noChangeArrowheads="1"/>
          </p:cNvSpPr>
          <p:nvPr>
            <p:ph type="ctrTitle"/>
          </p:nvPr>
        </p:nvSpPr>
        <p:spPr>
          <a:xfrm>
            <a:off x="2254250" y="1508125"/>
            <a:ext cx="6826250" cy="3921125"/>
          </a:xfrm>
          <a:solidFill>
            <a:srgbClr val="000000"/>
          </a:solidFill>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"You can have anything in this world you want, if you want it badly enough and you</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re willing to pay the price" — Mary Kay Ash</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50510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125" y="810873"/>
            <a:ext cx="3635376" cy="4819341"/>
          </a:xfrm>
          <a:prstGeom prst="rect">
            <a:avLst/>
          </a:prstGeom>
        </p:spPr>
      </p:pic>
      <p:sp>
        <p:nvSpPr>
          <p:cNvPr id="3" name="Title 2"/>
          <p:cNvSpPr>
            <a:spLocks noGrp="1"/>
          </p:cNvSpPr>
          <p:nvPr>
            <p:ph type="ctrTitle"/>
          </p:nvPr>
        </p:nvSpPr>
        <p:spPr>
          <a:xfrm>
            <a:off x="3778251" y="239373"/>
            <a:ext cx="5172075" cy="6175375"/>
          </a:xfrm>
          <a:noFill/>
        </p:spPr>
        <p:txBody>
          <a:bodyPr/>
          <a:lstStyle/>
          <a:p>
            <a:r>
              <a:rPr lang="en-US" sz="3600" b="1" dirty="0" smtClean="0"/>
              <a:t>"You </a:t>
            </a:r>
            <a:r>
              <a:rPr lang="en-US" sz="3600" b="1" dirty="0"/>
              <a:t>can have anything you want if you want it desperately enough.  You must want it with </a:t>
            </a:r>
            <a:r>
              <a:rPr lang="en-US" sz="3600" b="1" dirty="0" smtClean="0"/>
              <a:t>an exuberance that erupts </a:t>
            </a:r>
            <a:r>
              <a:rPr lang="en-US" sz="3600" b="1" dirty="0"/>
              <a:t>through the skin and joins the </a:t>
            </a:r>
            <a:r>
              <a:rPr lang="en-US" sz="3600" b="1" dirty="0" smtClean="0"/>
              <a:t>energy that </a:t>
            </a:r>
            <a:r>
              <a:rPr lang="en-US" sz="3600" b="1" dirty="0"/>
              <a:t>created the world</a:t>
            </a:r>
            <a:r>
              <a:rPr lang="en-US" sz="3600" b="1" dirty="0" smtClean="0"/>
              <a:t>."</a:t>
            </a:r>
            <a:r>
              <a:rPr lang="en-US" sz="3600" b="1" dirty="0"/>
              <a:t/>
            </a:r>
            <a:br>
              <a:rPr lang="en-US" sz="3600" b="1" dirty="0"/>
            </a:br>
            <a:r>
              <a:rPr lang="en-US" sz="3600" b="1" dirty="0"/>
              <a:t>—Sheila </a:t>
            </a:r>
            <a:r>
              <a:rPr lang="en-US" sz="3600" b="1" dirty="0" smtClean="0"/>
              <a:t>Graham</a:t>
            </a:r>
            <a:endParaRPr lang="en-US" sz="3600" b="1" dirty="0"/>
          </a:p>
        </p:txBody>
      </p:sp>
    </p:spTree>
    <p:extLst>
      <p:ext uri="{BB962C8B-B14F-4D97-AF65-F5344CB8AC3E}">
        <p14:creationId xmlns:p14="http://schemas.microsoft.com/office/powerpoint/2010/main" val="39425319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350" y="0"/>
            <a:ext cx="6858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270250" y="44613"/>
            <a:ext cx="5873750" cy="3749512"/>
          </a:xfrm>
          <a:solidFill>
            <a:schemeClr val="bg1"/>
          </a:solidFill>
          <a:effectLst/>
          <a:extLst/>
        </p:spPr>
        <p:txBody>
          <a:bodyPr/>
          <a:lstStyle/>
          <a:p>
            <a:pPr>
              <a:defRPr/>
            </a:pPr>
            <a:r>
              <a:rPr lang="en-US" sz="4000" b="1" dirty="0" smtClean="0">
                <a:solidFill>
                  <a:srgbClr val="000000"/>
                </a:solidFill>
                <a:latin typeface="Arial" charset="0"/>
                <a:ea typeface="ＭＳ Ｐゴシック" charset="0"/>
                <a:cs typeface="ＭＳ Ｐゴシック" charset="0"/>
              </a:rPr>
              <a:t>"You </a:t>
            </a:r>
            <a:r>
              <a:rPr lang="en-US" sz="4000" b="1" dirty="0">
                <a:solidFill>
                  <a:srgbClr val="000000"/>
                </a:solidFill>
                <a:latin typeface="Arial" charset="0"/>
                <a:ea typeface="ＭＳ Ｐゴシック" charset="0"/>
                <a:cs typeface="ＭＳ Ｐゴシック" charset="0"/>
              </a:rPr>
              <a:t>can have anything you want in life if you dress for </a:t>
            </a:r>
            <a:r>
              <a:rPr lang="en-US" sz="4000" b="1" dirty="0" smtClean="0">
                <a:solidFill>
                  <a:srgbClr val="000000"/>
                </a:solidFill>
                <a:latin typeface="Arial" charset="0"/>
                <a:ea typeface="ＭＳ Ｐゴシック" charset="0"/>
                <a:cs typeface="ＭＳ Ｐゴシック" charset="0"/>
              </a:rPr>
              <a:t>it"</a:t>
            </a:r>
            <a:r>
              <a:rPr lang="en-US" sz="4000" b="1" dirty="0">
                <a:solidFill>
                  <a:srgbClr val="000000"/>
                </a:solidFill>
                <a:latin typeface="Arial" charset="0"/>
                <a:ea typeface="ＭＳ Ｐゴシック" charset="0"/>
                <a:cs typeface="ＭＳ Ｐゴシック" charset="0"/>
              </a:rPr>
              <a:t/>
            </a:r>
            <a:br>
              <a:rPr lang="en-US" sz="4000" b="1" dirty="0">
                <a:solidFill>
                  <a:srgbClr val="000000"/>
                </a:solidFill>
                <a:latin typeface="Arial" charset="0"/>
                <a:ea typeface="ＭＳ Ｐゴシック" charset="0"/>
                <a:cs typeface="ＭＳ Ｐゴシック" charset="0"/>
              </a:rPr>
            </a:br>
            <a:r>
              <a:rPr lang="en-US" sz="4000" b="1" dirty="0">
                <a:solidFill>
                  <a:srgbClr val="000000"/>
                </a:solidFill>
                <a:latin typeface="Arial" charset="0"/>
                <a:ea typeface="ＭＳ Ｐゴシック" charset="0"/>
                <a:cs typeface="ＭＳ Ｐゴシック" charset="0"/>
              </a:rPr>
              <a:t>—Edith Head</a:t>
            </a:r>
            <a:endParaRPr lang="en-US" sz="4000" b="1" dirty="0">
              <a:solidFill>
                <a:srgbClr val="000000"/>
              </a:solidFill>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4"/>
          <a:stretch>
            <a:fillRect/>
          </a:stretch>
        </p:blipFill>
        <p:spPr>
          <a:xfrm>
            <a:off x="9853564" y="1545391"/>
            <a:ext cx="9144000" cy="4303059"/>
          </a:xfrm>
          <a:prstGeom prst="rect">
            <a:avLst/>
          </a:prstGeom>
        </p:spPr>
      </p:pic>
    </p:spTree>
    <p:extLst>
      <p:ext uri="{BB962C8B-B14F-4D97-AF65-F5344CB8AC3E}">
        <p14:creationId xmlns:p14="http://schemas.microsoft.com/office/powerpoint/2010/main" val="23313539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900098" name="Rectangle 2"/>
          <p:cNvSpPr>
            <a:spLocks noGrp="1" noChangeArrowheads="1"/>
          </p:cNvSpPr>
          <p:nvPr>
            <p:ph type="ctrTitle"/>
          </p:nvPr>
        </p:nvSpPr>
        <p:spPr>
          <a:xfrm>
            <a:off x="2841626" y="1686558"/>
            <a:ext cx="6159499" cy="3791251"/>
          </a:xfrm>
          <a:solidFill>
            <a:srgbClr val="000000"/>
          </a:solidFill>
          <a:effectLst/>
          <a:extLst/>
        </p:spPr>
        <p:txBody>
          <a:bodyPr/>
          <a:lstStyle/>
          <a:p>
            <a:pPr lvl="0" defTabSz="457200" eaLnBrk="1" fontAlgn="auto" hangingPunct="1">
              <a:spcBef>
                <a:spcPts val="0"/>
              </a:spcBef>
              <a:spcAft>
                <a:spcPts val="0"/>
              </a:spcAft>
              <a:defRPr/>
            </a:pPr>
            <a:r>
              <a:rPr lang="en-US" sz="3600" b="1" kern="1200" dirty="0">
                <a:effectLst>
                  <a:glow rad="127000">
                    <a:srgbClr val="000000"/>
                  </a:glow>
                </a:effectLst>
                <a:latin typeface="Arial" charset="0"/>
                <a:ea typeface="ＭＳ Ｐゴシック" charset="0"/>
                <a:cs typeface="ＭＳ Ｐゴシック" charset="0"/>
              </a:rPr>
              <a:t>"Anything you really want, you can attain, if you really go after it." </a:t>
            </a:r>
            <a:br>
              <a:rPr lang="en-US" sz="3600" b="1" kern="1200" dirty="0">
                <a:effectLst>
                  <a:glow rad="127000">
                    <a:srgbClr val="000000"/>
                  </a:glow>
                </a:effectLst>
                <a:latin typeface="Arial" charset="0"/>
                <a:ea typeface="ＭＳ Ｐゴシック" charset="0"/>
                <a:cs typeface="ＭＳ Ｐゴシック" charset="0"/>
              </a:rPr>
            </a:br>
            <a:r>
              <a:rPr lang="en-US" sz="3600" b="1" kern="1200" dirty="0">
                <a:effectLst>
                  <a:glow rad="127000">
                    <a:srgbClr val="000000"/>
                  </a:glow>
                </a:effectLst>
                <a:latin typeface="Arial" charset="0"/>
                <a:ea typeface="ＭＳ Ｐゴシック" charset="0"/>
                <a:cs typeface="ＭＳ Ｐゴシック" charset="0"/>
              </a:rPr>
              <a:t>— Wayne Dyer</a:t>
            </a:r>
          </a:p>
        </p:txBody>
      </p:sp>
    </p:spTree>
    <p:extLst>
      <p:ext uri="{BB962C8B-B14F-4D97-AF65-F5344CB8AC3E}">
        <p14:creationId xmlns:p14="http://schemas.microsoft.com/office/powerpoint/2010/main" val="357732166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04200" y="1232759"/>
            <a:ext cx="6032093" cy="5049723"/>
          </a:xfrm>
          <a:prstGeom prst="rect">
            <a:avLst/>
          </a:prstGeom>
        </p:spPr>
      </p:pic>
      <p:sp>
        <p:nvSpPr>
          <p:cNvPr id="6" name="TextBox 2"/>
          <p:cNvSpPr txBox="1">
            <a:spLocks noChangeArrowheads="1"/>
          </p:cNvSpPr>
          <p:nvPr/>
        </p:nvSpPr>
        <p:spPr bwMode="auto">
          <a:xfrm>
            <a:off x="821793" y="5182966"/>
            <a:ext cx="77696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3200" b="1" dirty="0" smtClean="0">
                <a:solidFill>
                  <a:srgbClr val="000000"/>
                </a:solidFill>
                <a:latin typeface="Arial"/>
                <a:cs typeface="Arial"/>
              </a:rPr>
              <a:t>Yes?  Or No?</a:t>
            </a:r>
          </a:p>
          <a:p>
            <a:pPr algn="ctr" defTabSz="914400" eaLnBrk="0" fontAlgn="base" hangingPunct="0">
              <a:spcBef>
                <a:spcPct val="0"/>
              </a:spcBef>
              <a:spcAft>
                <a:spcPct val="0"/>
              </a:spcAft>
            </a:pPr>
            <a:r>
              <a:rPr lang="en-US" sz="3200" b="1" dirty="0" smtClean="0">
                <a:solidFill>
                  <a:srgbClr val="000000"/>
                </a:solidFill>
                <a:latin typeface="Arial"/>
                <a:cs typeface="Arial"/>
              </a:rPr>
              <a:t>Why?</a:t>
            </a:r>
            <a:endParaRPr lang="en-US" sz="3200" b="1" dirty="0">
              <a:solidFill>
                <a:srgbClr val="000000"/>
              </a:solidFill>
              <a:latin typeface="Arial"/>
              <a:cs typeface="Arial"/>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3999" cy="2527778"/>
          </a:xfrm>
          <a:effectLst/>
          <a:extLst/>
        </p:spPr>
        <p:txBody>
          <a:bodyPr/>
          <a:lstStyle/>
          <a:p>
            <a:pPr>
              <a:defRPr/>
            </a:pPr>
            <a:r>
              <a:rPr lang="en-US" sz="3600" b="1" dirty="0">
                <a:solidFill>
                  <a:srgbClr val="000000"/>
                </a:solidFill>
                <a:latin typeface="Arial" charset="0"/>
                <a:ea typeface="ＭＳ Ｐゴシック" charset="0"/>
                <a:cs typeface="ＭＳ Ｐゴシック" charset="0"/>
              </a:rPr>
              <a:t>If you could, </a:t>
            </a:r>
            <a:r>
              <a:rPr lang="en-US" sz="3600" b="1" i="1" dirty="0">
                <a:solidFill>
                  <a:srgbClr val="0000FF"/>
                </a:solidFill>
                <a:latin typeface="Arial" charset="0"/>
                <a:ea typeface="ＭＳ Ｐゴシック" charset="0"/>
                <a:cs typeface="ＭＳ Ｐゴシック" charset="0"/>
              </a:rPr>
              <a:t>would you like to know </a:t>
            </a:r>
            <a:r>
              <a:rPr lang="en-US" sz="3600" b="1" dirty="0">
                <a:solidFill>
                  <a:srgbClr val="000000"/>
                </a:solidFill>
                <a:latin typeface="Arial" charset="0"/>
                <a:ea typeface="ＭＳ Ｐゴシック" charset="0"/>
                <a:cs typeface="ＭＳ Ｐゴシック" charset="0"/>
              </a:rPr>
              <a:t>what would happen in the next year of your life? </a:t>
            </a:r>
            <a:endParaRPr lang="en-US" sz="36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198727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203" y="-56165"/>
            <a:ext cx="9163201" cy="687724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5061113"/>
            <a:ext cx="9143999" cy="1759965"/>
          </a:xfrm>
          <a:solidFill>
            <a:schemeClr val="bg1"/>
          </a:solidFill>
          <a:effectLst/>
          <a:extLst/>
        </p:spPr>
        <p:txBody>
          <a:bodyPr/>
          <a:lstStyle/>
          <a:p>
            <a:pPr>
              <a:defRPr/>
            </a:pPr>
            <a:r>
              <a:rPr lang="en-US" sz="3600" b="1" i="1" dirty="0" smtClean="0">
                <a:solidFill>
                  <a:srgbClr val="000000"/>
                </a:solidFill>
                <a:effectLst/>
                <a:latin typeface="Arial" charset="0"/>
                <a:ea typeface="ＭＳ Ｐゴシック" charset="0"/>
                <a:cs typeface="ＭＳ Ｐゴシック" charset="0"/>
              </a:rPr>
              <a:t>"You can be anything you want to be—no limits"</a:t>
            </a:r>
            <a:endParaRPr lang="en-US" sz="3600" b="1" i="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501535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15857" y="1"/>
            <a:ext cx="3828141" cy="6821078"/>
          </a:xfrm>
          <a:solidFill>
            <a:schemeClr val="bg1"/>
          </a:solidFill>
          <a:effectLst/>
          <a:extLst/>
        </p:spPr>
        <p:txBody>
          <a:bodyPr/>
          <a:lstStyle/>
          <a:p>
            <a:pPr>
              <a:defRPr/>
            </a:pPr>
            <a:r>
              <a:rPr lang="en-US" sz="4000" b="1" i="1" dirty="0" smtClean="0">
                <a:solidFill>
                  <a:srgbClr val="000000"/>
                </a:solidFill>
                <a:effectLst/>
                <a:latin typeface="Arial" charset="0"/>
                <a:ea typeface="ＭＳ Ｐゴシック" charset="0"/>
                <a:cs typeface="ＭＳ Ｐゴシック" charset="0"/>
              </a:rPr>
              <a:t>"When you grow up, you can be anything you want!"</a:t>
            </a:r>
            <a:endParaRPr lang="en-US" sz="4000" b="1" i="1" dirty="0">
              <a:solidFill>
                <a:srgbClr val="000000"/>
              </a:solidFill>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36922"/>
            <a:ext cx="5143500" cy="6858000"/>
          </a:xfrm>
          <a:prstGeom prst="rect">
            <a:avLst/>
          </a:prstGeom>
        </p:spPr>
      </p:pic>
    </p:spTree>
    <p:extLst>
      <p:ext uri="{BB962C8B-B14F-4D97-AF65-F5344CB8AC3E}">
        <p14:creationId xmlns:p14="http://schemas.microsoft.com/office/powerpoint/2010/main" val="1629709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294774"/>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None of us really believes that we can control our </a:t>
            </a:r>
            <a:r>
              <a:rPr lang="en-US" sz="3600" b="1" dirty="0" smtClean="0">
                <a:effectLst>
                  <a:glow rad="127000">
                    <a:schemeClr val="tx1"/>
                  </a:glow>
                </a:effectLst>
                <a:latin typeface="Arial" charset="0"/>
                <a:ea typeface="ＭＳ Ｐゴシック" charset="0"/>
                <a:cs typeface="ＭＳ Ｐゴシック" charset="0"/>
              </a:rPr>
              <a:t>lives.</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57280"/>
            <a:ext cx="9144000" cy="4980689"/>
          </a:xfrm>
          <a:prstGeom prst="rect">
            <a:avLst/>
          </a:prstGeom>
        </p:spPr>
      </p:pic>
      <p:sp>
        <p:nvSpPr>
          <p:cNvPr id="5" name="Rectangle 2"/>
          <p:cNvSpPr txBox="1">
            <a:spLocks noChangeArrowheads="1"/>
          </p:cNvSpPr>
          <p:nvPr/>
        </p:nvSpPr>
        <p:spPr bwMode="auto">
          <a:xfrm>
            <a:off x="2489200" y="1841740"/>
            <a:ext cx="6654800" cy="46750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"Happiness and freedom begin with a clear understanding of one principle. Some things are within your control. And some things are not."</a:t>
            </a:r>
          </a:p>
          <a:p>
            <a:pPr>
              <a:defRPr/>
            </a:pPr>
            <a:endParaRPr lang="en-US" sz="3600" b="1" dirty="0">
              <a:effectLst>
                <a:glow rad="127000">
                  <a:schemeClr val="tx1"/>
                </a:glow>
              </a:effectLst>
              <a:latin typeface="Arial" charset="0"/>
              <a:ea typeface="ＭＳ Ｐゴシック" charset="0"/>
              <a:cs typeface="ＭＳ Ｐゴシック" charset="0"/>
            </a:endParaRPr>
          </a:p>
          <a:p>
            <a:pPr>
              <a:defRPr/>
            </a:pPr>
            <a:r>
              <a:rPr lang="en-US" sz="3600" b="1" dirty="0" smtClean="0">
                <a:effectLst>
                  <a:glow rad="127000">
                    <a:schemeClr val="tx1"/>
                  </a:glow>
                </a:effectLst>
                <a:latin typeface="Arial" charset="0"/>
                <a:ea typeface="ＭＳ Ｐゴシック" charset="0"/>
                <a:cs typeface="ＭＳ Ｐゴシック" charset="0"/>
              </a:rPr>
              <a:t>—Epictetus</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91908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85124"/>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"In </a:t>
            </a:r>
            <a:r>
              <a:rPr lang="en-US" sz="3600" b="1" dirty="0">
                <a:effectLst>
                  <a:glow rad="127000">
                    <a:schemeClr val="tx1"/>
                  </a:glow>
                </a:effectLst>
                <a:latin typeface="Arial" charset="0"/>
                <a:ea typeface="ＭＳ Ｐゴシック" charset="0"/>
                <a:cs typeface="ＭＳ Ｐゴシック" charset="0"/>
              </a:rPr>
              <a:t>the few days of our meaningless lives, who knows how our days can best be spent? Our lives are like a shadow. Who can tell what will happen on this earth after we are gone</a:t>
            </a:r>
            <a:r>
              <a:rPr lang="en-US" sz="3600" b="1" dirty="0" smtClean="0">
                <a:effectLst>
                  <a:glow rad="127000">
                    <a:schemeClr val="tx1"/>
                  </a:glow>
                </a:effectLst>
                <a:latin typeface="Arial" charset="0"/>
                <a:ea typeface="ＭＳ Ｐゴシック" charset="0"/>
                <a:cs typeface="ＭＳ Ｐゴシック" charset="0"/>
              </a:rPr>
              <a:t>?" (6:12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50971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22036"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5953222" cy="2232247"/>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None of knows the future—and </a:t>
            </a:r>
            <a:r>
              <a:rPr lang="en-US" b="1" dirty="0" smtClean="0">
                <a:effectLst>
                  <a:glow rad="127000">
                    <a:schemeClr val="tx1"/>
                  </a:glow>
                </a:effectLst>
                <a:latin typeface="Arial" charset="0"/>
                <a:ea typeface="ＭＳ Ｐゴシック" charset="0"/>
                <a:cs typeface="ＭＳ Ｐゴシック" charset="0"/>
              </a:rPr>
              <a:t>it</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a:t>
            </a:r>
            <a:r>
              <a:rPr lang="en-US" b="1" dirty="0">
                <a:effectLst>
                  <a:glow rad="127000">
                    <a:schemeClr val="tx1"/>
                  </a:glow>
                </a:effectLst>
                <a:latin typeface="Arial" charset="0"/>
                <a:ea typeface="ＭＳ Ｐゴシック" charset="0"/>
                <a:cs typeface="ＭＳ Ｐゴシック" charset="0"/>
              </a:rPr>
              <a:t>a good </a:t>
            </a:r>
            <a:r>
              <a:rPr lang="en-US" b="1" dirty="0" smtClean="0">
                <a:effectLst>
                  <a:glow rad="127000">
                    <a:schemeClr val="tx1"/>
                  </a:glow>
                </a:effectLst>
                <a:latin typeface="Arial" charset="0"/>
                <a:ea typeface="ＭＳ Ｐゴシック" charset="0"/>
                <a:cs typeface="ＭＳ Ｐゴシック" charset="0"/>
              </a:rPr>
              <a:t>thing!</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05188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Why </a:t>
            </a:r>
            <a:r>
              <a:rPr lang="en-US" sz="5400" b="1" dirty="0">
                <a:effectLst>
                  <a:glow rad="127000">
                    <a:schemeClr val="tx1"/>
                  </a:glow>
                </a:effectLst>
                <a:latin typeface="Arial" charset="0"/>
                <a:ea typeface="ＭＳ Ｐゴシック" charset="0"/>
                <a:cs typeface="ＭＳ Ｐゴシック" charset="0"/>
              </a:rPr>
              <a:t>should we trust in </a:t>
            </a:r>
            <a:r>
              <a:rPr lang="en-US" sz="5400" b="1" dirty="0" smtClean="0">
                <a:effectLst>
                  <a:glow rad="127000">
                    <a:schemeClr val="tx1"/>
                  </a:glow>
                </a:effectLst>
                <a:latin typeface="Arial" charset="0"/>
                <a:ea typeface="ＭＳ Ｐゴシック" charset="0"/>
                <a:cs typeface="ＭＳ Ｐゴシック" charset="0"/>
              </a:rPr>
              <a:t>God</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a:t>
            </a:r>
            <a:r>
              <a:rPr lang="en-US" sz="5400" b="1" dirty="0">
                <a:solidFill>
                  <a:srgbClr val="FFFF00"/>
                </a:solidFill>
                <a:effectLst>
                  <a:glow rad="127000">
                    <a:schemeClr val="tx1"/>
                  </a:glow>
                </a:effectLst>
                <a:latin typeface="Arial" charset="0"/>
                <a:ea typeface="ＭＳ Ｐゴシック" charset="0"/>
                <a:cs typeface="ＭＳ Ｐゴシック" charset="0"/>
              </a:rPr>
              <a:t>plan</a:t>
            </a:r>
            <a:r>
              <a:rPr lang="en-US" sz="5400" b="1" dirty="0">
                <a:effectLst>
                  <a:glow rad="127000">
                    <a:schemeClr val="tx1"/>
                  </a:glow>
                </a:effectLst>
                <a:latin typeface="Arial" charset="0"/>
                <a:ea typeface="ＭＳ Ｐゴシック" charset="0"/>
                <a:cs typeface="ＭＳ Ｐゴシック" charset="0"/>
              </a:rPr>
              <a:t> for our </a:t>
            </a:r>
            <a:r>
              <a:rPr lang="en-US" sz="5400" b="1" dirty="0" smtClean="0">
                <a:effectLst>
                  <a:glow rad="127000">
                    <a:schemeClr val="tx1"/>
                  </a:glow>
                </a:effectLst>
                <a:latin typeface="Arial" charset="0"/>
                <a:ea typeface="ＭＳ Ｐゴシック" charset="0"/>
                <a:cs typeface="ＭＳ Ｐゴシック" charset="0"/>
              </a:rPr>
              <a:t>lives?</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397000" y="299479"/>
            <a:ext cx="6350000" cy="4229100"/>
          </a:xfrm>
          <a:prstGeom prst="rect">
            <a:avLst/>
          </a:prstGeom>
        </p:spPr>
      </p:pic>
    </p:spTree>
    <p:extLst>
      <p:ext uri="{BB962C8B-B14F-4D97-AF65-F5344CB8AC3E}">
        <p14:creationId xmlns:p14="http://schemas.microsoft.com/office/powerpoint/2010/main" val="227445507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96935"/>
            <a:ext cx="9100698" cy="606106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3509"/>
            <a:ext cx="9144000" cy="1946386"/>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a:t>
            </a:r>
            <a:r>
              <a:rPr lang="en-US" b="1" dirty="0">
                <a:effectLst>
                  <a:glow rad="127000">
                    <a:schemeClr val="tx1"/>
                  </a:glow>
                </a:effectLst>
                <a:latin typeface="Arial" charset="0"/>
                <a:ea typeface="ＭＳ Ｐゴシック" charset="0"/>
                <a:cs typeface="ＭＳ Ｐゴシック" charset="0"/>
              </a:rPr>
              <a:t>. God has </a:t>
            </a:r>
            <a:r>
              <a:rPr lang="en-US" b="1" dirty="0">
                <a:solidFill>
                  <a:srgbClr val="FFFF00"/>
                </a:solidFill>
                <a:effectLst>
                  <a:glow rad="127000">
                    <a:schemeClr val="tx1"/>
                  </a:glow>
                </a:effectLst>
                <a:latin typeface="Arial" charset="0"/>
                <a:ea typeface="ＭＳ Ｐゴシック" charset="0"/>
                <a:cs typeface="ＭＳ Ｐゴシック" charset="0"/>
              </a:rPr>
              <a:t>planned</a:t>
            </a:r>
            <a:r>
              <a:rPr lang="en-US" b="1" dirty="0">
                <a:effectLst>
                  <a:glow rad="127000">
                    <a:schemeClr val="tx1"/>
                  </a:glow>
                </a:effectLst>
                <a:latin typeface="Arial" charset="0"/>
                <a:ea typeface="ＭＳ Ｐゴシック" charset="0"/>
                <a:cs typeface="ＭＳ Ｐゴシック" charset="0"/>
              </a:rPr>
              <a:t> all events and </a:t>
            </a:r>
            <a:r>
              <a:rPr lang="en-US" b="1" dirty="0" smtClean="0">
                <a:effectLst>
                  <a:glow rad="127000">
                    <a:schemeClr val="tx1"/>
                  </a:glow>
                </a:effectLst>
                <a:latin typeface="Arial" charset="0"/>
                <a:ea typeface="ＭＳ Ｐゴシック" charset="0"/>
                <a:cs typeface="ＭＳ Ｐゴシック" charset="0"/>
              </a:rPr>
              <a:t>won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a:t>
            </a:r>
            <a:r>
              <a:rPr lang="en-US" b="1" dirty="0">
                <a:solidFill>
                  <a:srgbClr val="FFFF00"/>
                </a:solidFill>
                <a:effectLst>
                  <a:glow rad="127000">
                    <a:schemeClr val="tx1"/>
                  </a:glow>
                </a:effectLst>
                <a:latin typeface="Arial" charset="0"/>
                <a:ea typeface="ＭＳ Ｐゴシック" charset="0"/>
                <a:cs typeface="ＭＳ Ｐゴシック" charset="0"/>
              </a:rPr>
              <a:t>change</a:t>
            </a:r>
            <a:r>
              <a:rPr lang="en-US" b="1" dirty="0">
                <a:effectLst>
                  <a:glow rad="127000">
                    <a:schemeClr val="tx1"/>
                  </a:glow>
                </a:effectLst>
                <a:latin typeface="Arial" charset="0"/>
                <a:ea typeface="ＭＳ Ｐゴシック" charset="0"/>
                <a:cs typeface="ＭＳ Ｐゴシック" charset="0"/>
              </a:rPr>
              <a:t> them (6:10-</a:t>
            </a:r>
            <a:r>
              <a:rPr lang="en-US" b="1" dirty="0" smtClean="0">
                <a:effectLst>
                  <a:glow rad="127000">
                    <a:schemeClr val="tx1"/>
                  </a:glow>
                </a:effectLst>
                <a:latin typeface="Arial" charset="0"/>
                <a:ea typeface="ＭＳ Ｐゴシック" charset="0"/>
                <a:cs typeface="ＭＳ Ｐゴシック" charset="0"/>
              </a:rPr>
              <a:t>12)</a:t>
            </a:r>
            <a:r>
              <a:rPr lang="en-US"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9287320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5715"/>
            <a:ext cx="9140869" cy="685926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41239" y="179080"/>
            <a:ext cx="3861659" cy="4868680"/>
          </a:xfrm>
          <a:effectLst>
            <a:outerShdw blurRad="63500" dist="35921" dir="2700000" algn="ctr" rotWithShape="0">
              <a:schemeClr val="tx2">
                <a:alpha val="74998"/>
              </a:schemeClr>
            </a:outerShdw>
          </a:effectLst>
          <a:extLst/>
        </p:spPr>
        <p:txBody>
          <a:bodyPr anchor="t"/>
          <a:lstStyle/>
          <a:p>
            <a:pPr>
              <a:defRPr/>
            </a:pPr>
            <a:r>
              <a:rPr lang="en-US" b="1" dirty="0" smtClean="0">
                <a:effectLst>
                  <a:glow rad="266700">
                    <a:schemeClr val="tx1"/>
                  </a:glow>
                </a:effectLst>
                <a:latin typeface="Arial" charset="0"/>
                <a:ea typeface="ＭＳ Ｐゴシック" charset="0"/>
                <a:cs typeface="ＭＳ Ｐゴシック" charset="0"/>
              </a:rPr>
              <a:t>II. </a:t>
            </a:r>
            <a:r>
              <a:rPr lang="en-US" b="1" dirty="0">
                <a:effectLst>
                  <a:glow rad="266700">
                    <a:schemeClr val="tx1"/>
                  </a:glow>
                </a:effectLst>
                <a:latin typeface="Arial" charset="0"/>
                <a:ea typeface="ＭＳ Ｐゴシック" charset="0"/>
                <a:cs typeface="ＭＳ Ｐゴシック" charset="0"/>
              </a:rPr>
              <a:t>We </a:t>
            </a:r>
            <a:r>
              <a:rPr lang="en-US" b="1" dirty="0" smtClean="0">
                <a:effectLst>
                  <a:glow rad="266700">
                    <a:schemeClr val="tx1"/>
                  </a:glow>
                </a:effectLst>
                <a:latin typeface="Arial" charset="0"/>
                <a:ea typeface="ＭＳ Ｐゴシック" charset="0"/>
                <a:cs typeface="ＭＳ Ｐゴシック" charset="0"/>
              </a:rPr>
              <a:t>don</a:t>
            </a:r>
            <a:r>
              <a:rPr lang="fr-FR" b="1" dirty="0" smtClean="0">
                <a:effectLst>
                  <a:glow rad="266700">
                    <a:schemeClr val="tx1"/>
                  </a:glow>
                </a:effectLst>
                <a:latin typeface="Arial" charset="0"/>
                <a:ea typeface="ＭＳ Ｐゴシック" charset="0"/>
                <a:cs typeface="ＭＳ Ｐゴシック" charset="0"/>
              </a:rPr>
              <a:t>'</a:t>
            </a:r>
            <a:r>
              <a:rPr lang="en-US" b="1" dirty="0" smtClean="0">
                <a:effectLst>
                  <a:glow rad="266700">
                    <a:schemeClr val="tx1"/>
                  </a:glow>
                </a:effectLst>
                <a:latin typeface="Arial" charset="0"/>
                <a:ea typeface="ＭＳ Ｐゴシック" charset="0"/>
                <a:cs typeface="ＭＳ Ｐゴシック" charset="0"/>
              </a:rPr>
              <a:t>t </a:t>
            </a:r>
            <a:r>
              <a:rPr lang="en-US" b="1" dirty="0">
                <a:effectLst>
                  <a:glow rad="266700">
                    <a:schemeClr val="tx1"/>
                  </a:glow>
                </a:effectLst>
                <a:latin typeface="Arial" charset="0"/>
                <a:ea typeface="ＭＳ Ｐゴシック" charset="0"/>
                <a:cs typeface="ＭＳ Ｐゴシック" charset="0"/>
              </a:rPr>
              <a:t>know why </a:t>
            </a:r>
            <a:r>
              <a:rPr lang="en-US" b="1" dirty="0">
                <a:solidFill>
                  <a:srgbClr val="FFFF00"/>
                </a:solidFill>
                <a:effectLst>
                  <a:glow rad="266700">
                    <a:schemeClr val="tx1"/>
                  </a:glow>
                </a:effectLst>
                <a:latin typeface="Arial" charset="0"/>
                <a:ea typeface="ＭＳ Ｐゴシック" charset="0"/>
                <a:cs typeface="ＭＳ Ｐゴシック" charset="0"/>
              </a:rPr>
              <a:t>easy</a:t>
            </a:r>
            <a:r>
              <a:rPr lang="en-US" b="1" dirty="0">
                <a:effectLst>
                  <a:glow rad="266700">
                    <a:schemeClr val="tx1"/>
                  </a:glow>
                </a:effectLst>
                <a:latin typeface="Arial" charset="0"/>
                <a:ea typeface="ＭＳ Ｐゴシック" charset="0"/>
                <a:cs typeface="ＭＳ Ｐゴシック" charset="0"/>
              </a:rPr>
              <a:t> and </a:t>
            </a:r>
            <a:r>
              <a:rPr lang="en-US" b="1" dirty="0">
                <a:solidFill>
                  <a:srgbClr val="FFFF00"/>
                </a:solidFill>
                <a:effectLst>
                  <a:glow rad="266700">
                    <a:schemeClr val="tx1"/>
                  </a:glow>
                </a:effectLst>
                <a:latin typeface="Arial" charset="0"/>
                <a:ea typeface="ＭＳ Ｐゴシック" charset="0"/>
                <a:cs typeface="ＭＳ Ｐゴシック" charset="0"/>
              </a:rPr>
              <a:t>tough</a:t>
            </a:r>
            <a:r>
              <a:rPr lang="en-US" b="1" dirty="0">
                <a:effectLst>
                  <a:glow rad="266700">
                    <a:schemeClr val="tx1"/>
                  </a:glow>
                </a:effectLst>
                <a:latin typeface="Arial" charset="0"/>
                <a:ea typeface="ＭＳ Ｐゴシック" charset="0"/>
                <a:cs typeface="ＭＳ Ｐゴシック" charset="0"/>
              </a:rPr>
              <a:t> times come our way (7:1-</a:t>
            </a:r>
            <a:r>
              <a:rPr lang="en-US" b="1" dirty="0" smtClean="0">
                <a:effectLst>
                  <a:glow rad="266700">
                    <a:schemeClr val="tx1"/>
                  </a:glow>
                </a:effectLst>
                <a:latin typeface="Arial" charset="0"/>
                <a:ea typeface="ＭＳ Ｐゴシック" charset="0"/>
                <a:cs typeface="ＭＳ Ｐゴシック" charset="0"/>
              </a:rPr>
              <a:t>14)</a:t>
            </a:r>
            <a:r>
              <a:rPr lang="en-US" b="1" dirty="0">
                <a:effectLst>
                  <a:glow rad="2667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42782784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457200"/>
            <a:ext cx="8128000" cy="59436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wise gain wisdom from adversity (7:1-</a:t>
            </a:r>
            <a:r>
              <a:rPr lang="en-US" sz="3600" b="1" dirty="0" smtClean="0">
                <a:effectLst>
                  <a:glow rad="127000">
                    <a:schemeClr val="tx1"/>
                  </a:glow>
                </a:effectLst>
                <a:latin typeface="Arial" charset="0"/>
                <a:ea typeface="ＭＳ Ｐゴシック" charset="0"/>
                <a:cs typeface="ＭＳ Ｐゴシック" charset="0"/>
              </a:rPr>
              <a:t>10).</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140283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8532" y="872670"/>
            <a:ext cx="9172533" cy="5949043"/>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 </a:t>
            </a:r>
            <a:r>
              <a:rPr lang="en-US" sz="3600" b="1" dirty="0">
                <a:effectLst>
                  <a:glow rad="127000">
                    <a:schemeClr val="tx1"/>
                  </a:glow>
                </a:effectLst>
                <a:latin typeface="Arial" charset="0"/>
                <a:ea typeface="ＭＳ Ｐゴシック" charset="0"/>
                <a:cs typeface="ＭＳ Ｐゴシック" charset="0"/>
              </a:rPr>
              <a:t>good reputation is more valuable than costly </a:t>
            </a:r>
            <a:r>
              <a:rPr lang="en-US" sz="3600" b="1" dirty="0" smtClean="0">
                <a:effectLst>
                  <a:glow rad="127000">
                    <a:schemeClr val="tx1"/>
                  </a:glow>
                </a:effectLst>
                <a:latin typeface="Arial" charset="0"/>
                <a:ea typeface="ＭＳ Ｐゴシック" charset="0"/>
                <a:cs typeface="ＭＳ Ｐゴシック" charset="0"/>
              </a:rPr>
              <a:t>perfume" (7:1a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596381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9144000" cy="2016125"/>
          </a:xfrm>
          <a:effectLst>
            <a:outerShdw blurRad="63500" dist="35921" dir="2700000" algn="ctr" rotWithShape="0">
              <a:schemeClr val="tx2">
                <a:alpha val="74998"/>
              </a:schemeClr>
            </a:outerShdw>
          </a:effectLst>
          <a:extLst/>
        </p:spPr>
        <p:txBody>
          <a:bodyPr/>
          <a:lstStyle/>
          <a:p>
            <a:pPr>
              <a:defRPr/>
            </a:pPr>
            <a:r>
              <a:rPr lang="en-US" sz="3600" b="1" dirty="0">
                <a:effectLst>
                  <a:glow rad="127000">
                    <a:schemeClr val="tx1"/>
                  </a:glow>
                </a:effectLst>
                <a:latin typeface="Arial" charset="0"/>
                <a:ea typeface="ＭＳ Ｐゴシック" charset="0"/>
                <a:cs typeface="ＭＳ Ｐゴシック" charset="0"/>
              </a:rPr>
              <a:t>Do you think that knowing your future would make you more secure, more peaceful, and more </a:t>
            </a:r>
            <a:r>
              <a:rPr lang="en-US" sz="3600" b="1" dirty="0" smtClean="0">
                <a:effectLst>
                  <a:glow rad="127000">
                    <a:schemeClr val="tx1"/>
                  </a:glow>
                </a:effectLst>
                <a:latin typeface="Arial" charset="0"/>
                <a:ea typeface="ＭＳ Ｐゴシック" charset="0"/>
                <a:cs typeface="ＭＳ Ｐゴシック" charset="0"/>
              </a:rPr>
              <a:t>joyful?</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371369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90108" y="2573035"/>
            <a:ext cx="6435814" cy="4287861"/>
          </a:xfrm>
          <a:prstGeom prst="rect">
            <a:avLst/>
          </a:prstGeom>
        </p:spPr>
      </p:pic>
      <p:pic>
        <p:nvPicPr>
          <p:cNvPr id="6" name="Picture 5"/>
          <p:cNvPicPr>
            <a:picLocks noChangeAspect="1"/>
          </p:cNvPicPr>
          <p:nvPr/>
        </p:nvPicPr>
        <p:blipFill>
          <a:blip r:embed="rId4"/>
          <a:stretch>
            <a:fillRect/>
          </a:stretch>
        </p:blipFill>
        <p:spPr>
          <a:xfrm>
            <a:off x="0" y="2559422"/>
            <a:ext cx="4499450" cy="430147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143" y="0"/>
            <a:ext cx="9144000" cy="5660571"/>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the day you die is better than the day you are born. </a:t>
            </a:r>
            <a:r>
              <a:rPr lang="en-US" sz="3600" b="1" baseline="30000" dirty="0" smtClean="0">
                <a:effectLst>
                  <a:glow rad="127000">
                    <a:schemeClr val="tx1"/>
                  </a:glow>
                </a:effectLst>
                <a:latin typeface="Arial" charset="0"/>
                <a:ea typeface="ＭＳ Ｐゴシック" charset="0"/>
                <a:cs typeface="ＭＳ Ｐゴシック" charset="0"/>
              </a:rPr>
              <a:t>2</a:t>
            </a:r>
            <a:r>
              <a:rPr lang="en-US" sz="3600" b="1" dirty="0" smtClean="0">
                <a:effectLst>
                  <a:glow rad="127000">
                    <a:schemeClr val="tx1"/>
                  </a:glow>
                </a:effectLst>
                <a:latin typeface="Arial" charset="0"/>
                <a:ea typeface="ＭＳ Ｐゴシック" charset="0"/>
                <a:cs typeface="ＭＳ Ｐゴシック" charset="0"/>
              </a:rPr>
              <a:t>Better </a:t>
            </a:r>
            <a:r>
              <a:rPr lang="en-US" sz="3600" b="1" dirty="0">
                <a:effectLst>
                  <a:glow rad="127000">
                    <a:schemeClr val="tx1"/>
                  </a:glow>
                </a:effectLst>
                <a:latin typeface="Arial" charset="0"/>
                <a:ea typeface="ＭＳ Ｐゴシック" charset="0"/>
                <a:cs typeface="ＭＳ Ｐゴシック" charset="0"/>
              </a:rPr>
              <a:t>to spend your time at funerals than at parties. </a:t>
            </a:r>
            <a:r>
              <a:rPr lang="en-US" sz="3600" b="1" dirty="0" smtClean="0">
                <a:effectLst>
                  <a:glow rad="127000">
                    <a:schemeClr val="tx1"/>
                  </a:glow>
                </a:effectLst>
                <a:latin typeface="Arial" charset="0"/>
                <a:ea typeface="ＭＳ Ｐゴシック" charset="0"/>
                <a:cs typeface="ＭＳ Ｐゴシック" charset="0"/>
              </a:rPr>
              <a:t>After </a:t>
            </a:r>
            <a:r>
              <a:rPr lang="en-US" sz="3600" b="1" dirty="0">
                <a:effectLst>
                  <a:glow rad="127000">
                    <a:schemeClr val="tx1"/>
                  </a:glow>
                </a:effectLst>
                <a:latin typeface="Arial" charset="0"/>
                <a:ea typeface="ＭＳ Ｐゴシック" charset="0"/>
                <a:cs typeface="ＭＳ Ｐゴシック" charset="0"/>
              </a:rPr>
              <a:t>all, everyone dies</a:t>
            </a:r>
            <a:r>
              <a:rPr lang="en-US" sz="3600" b="1" dirty="0" smtClean="0">
                <a:effectLst>
                  <a:glow rad="127000">
                    <a:schemeClr val="tx1"/>
                  </a:glow>
                </a:effectLst>
                <a:latin typeface="Arial" charset="0"/>
                <a:ea typeface="ＭＳ Ｐゴシック" charset="0"/>
                <a:cs typeface="ＭＳ Ｐゴシック" charset="0"/>
              </a:rPr>
              <a:t>—so </a:t>
            </a:r>
            <a:r>
              <a:rPr lang="en-US" sz="3600" b="1" dirty="0">
                <a:effectLst>
                  <a:glow rad="127000">
                    <a:schemeClr val="tx1"/>
                  </a:glow>
                </a:effectLst>
                <a:latin typeface="Arial" charset="0"/>
                <a:ea typeface="ＭＳ Ｐゴシック" charset="0"/>
                <a:cs typeface="ＭＳ Ｐゴシック" charset="0"/>
              </a:rPr>
              <a:t>the living should take this to </a:t>
            </a:r>
            <a:r>
              <a:rPr lang="en-US" sz="3600" b="1" dirty="0" smtClean="0">
                <a:effectLst>
                  <a:glow rad="127000">
                    <a:schemeClr val="tx1"/>
                  </a:glow>
                </a:effectLst>
                <a:latin typeface="Arial" charset="0"/>
                <a:ea typeface="ＭＳ Ｐゴシック" charset="0"/>
                <a:cs typeface="ＭＳ Ｐゴシック" charset="0"/>
              </a:rPr>
              <a:t>heart</a:t>
            </a:r>
            <a:r>
              <a:rPr lang="en-US" sz="3600" b="1" dirty="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(7</a:t>
            </a:r>
            <a:r>
              <a:rPr lang="en-US" sz="3600" b="1" dirty="0" smtClean="0">
                <a:effectLst>
                  <a:glow rad="127000">
                    <a:schemeClr val="tx1"/>
                  </a:glow>
                </a:effectLst>
                <a:latin typeface="Arial" charset="0"/>
                <a:ea typeface="ＭＳ Ｐゴシック" charset="0"/>
                <a:cs typeface="ＭＳ Ｐゴシック" charset="0"/>
              </a:rPr>
              <a:t>:1b-2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112339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90108" y="2573035"/>
            <a:ext cx="6435814" cy="4287861"/>
          </a:xfrm>
          <a:prstGeom prst="rect">
            <a:avLst/>
          </a:prstGeom>
        </p:spPr>
      </p:pic>
      <p:pic>
        <p:nvPicPr>
          <p:cNvPr id="6" name="Picture 5"/>
          <p:cNvPicPr>
            <a:picLocks noChangeAspect="1"/>
          </p:cNvPicPr>
          <p:nvPr/>
        </p:nvPicPr>
        <p:blipFill>
          <a:blip r:embed="rId4"/>
          <a:stretch>
            <a:fillRect/>
          </a:stretch>
        </p:blipFill>
        <p:spPr>
          <a:xfrm>
            <a:off x="0" y="2559422"/>
            <a:ext cx="4499450" cy="430147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143" y="0"/>
            <a:ext cx="9144000" cy="2975429"/>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"Sorrow </a:t>
            </a:r>
            <a:r>
              <a:rPr lang="en-US" sz="3600" b="1" dirty="0">
                <a:effectLst>
                  <a:glow rad="127000">
                    <a:schemeClr val="tx1"/>
                  </a:glow>
                </a:effectLst>
                <a:latin typeface="Arial" charset="0"/>
                <a:ea typeface="ＭＳ Ｐゴシック" charset="0"/>
                <a:cs typeface="ＭＳ Ｐゴシック" charset="0"/>
              </a:rPr>
              <a:t>is better than laughter</a:t>
            </a:r>
            <a:r>
              <a:rPr lang="en-US" sz="3600" b="1" dirty="0" smtClean="0">
                <a:effectLst>
                  <a:glow rad="127000">
                    <a:schemeClr val="tx1"/>
                  </a:glow>
                </a:effectLst>
                <a:latin typeface="Arial" charset="0"/>
                <a:ea typeface="ＭＳ Ｐゴシック" charset="0"/>
                <a:cs typeface="ＭＳ Ｐゴシック" charset="0"/>
              </a:rPr>
              <a:t>, for </a:t>
            </a:r>
            <a:r>
              <a:rPr lang="en-US" sz="3600" b="1" dirty="0">
                <a:effectLst>
                  <a:glow rad="127000">
                    <a:schemeClr val="tx1"/>
                  </a:glow>
                </a:effectLst>
                <a:latin typeface="Arial" charset="0"/>
                <a:ea typeface="ＭＳ Ｐゴシック" charset="0"/>
                <a:cs typeface="ＭＳ Ｐゴシック" charset="0"/>
              </a:rPr>
              <a:t>sadness has a refining influence on </a:t>
            </a:r>
            <a:r>
              <a:rPr lang="en-US" sz="3600" b="1" dirty="0" smtClean="0">
                <a:effectLst>
                  <a:glow rad="127000">
                    <a:schemeClr val="tx1"/>
                  </a:glow>
                </a:effectLst>
                <a:latin typeface="Arial" charset="0"/>
                <a:ea typeface="ＭＳ Ｐゴシック" charset="0"/>
                <a:cs typeface="ＭＳ Ｐゴシック" charset="0"/>
              </a:rPr>
              <a:t>us</a:t>
            </a:r>
            <a:r>
              <a:rPr lang="en-US" sz="3600" b="1" dirty="0">
                <a:effectLst>
                  <a:glow rad="127000">
                    <a:schemeClr val="tx1"/>
                  </a:glow>
                </a:effectLst>
                <a:latin typeface="Arial" charset="0"/>
                <a:ea typeface="ＭＳ Ｐゴシック" charset="0"/>
                <a:cs typeface="ＭＳ Ｐゴシック" charset="0"/>
              </a:rPr>
              <a:t>. </a:t>
            </a:r>
            <a:r>
              <a:rPr lang="en-US" sz="3600" b="1" baseline="30000" dirty="0" smtClean="0">
                <a:effectLst>
                  <a:glow rad="127000">
                    <a:schemeClr val="tx1"/>
                  </a:glow>
                </a:effectLst>
                <a:latin typeface="Arial" charset="0"/>
                <a:ea typeface="ＭＳ Ｐゴシック" charset="0"/>
                <a:cs typeface="ＭＳ Ｐゴシック" charset="0"/>
              </a:rPr>
              <a:t>4</a:t>
            </a:r>
            <a:r>
              <a:rPr lang="en-US" sz="3600" b="1" dirty="0" smtClean="0">
                <a:effectLst>
                  <a:glow rad="127000">
                    <a:schemeClr val="tx1"/>
                  </a:glow>
                </a:effectLst>
                <a:latin typeface="Arial" charset="0"/>
                <a:ea typeface="ＭＳ Ｐゴシック" charset="0"/>
                <a:cs typeface="ＭＳ Ｐゴシック" charset="0"/>
              </a:rPr>
              <a:t>A </a:t>
            </a:r>
            <a:r>
              <a:rPr lang="en-US" sz="3600" b="1" dirty="0">
                <a:effectLst>
                  <a:glow rad="127000">
                    <a:schemeClr val="tx1"/>
                  </a:glow>
                </a:effectLst>
                <a:latin typeface="Arial" charset="0"/>
                <a:ea typeface="ＭＳ Ｐゴシック" charset="0"/>
                <a:cs typeface="ＭＳ Ｐゴシック" charset="0"/>
              </a:rPr>
              <a:t>wise person thinks a lot about death, </a:t>
            </a:r>
            <a:r>
              <a:rPr lang="en-US" sz="3600" b="1" dirty="0" smtClean="0">
                <a:effectLst>
                  <a:glow rad="127000">
                    <a:schemeClr val="tx1"/>
                  </a:glow>
                </a:effectLst>
                <a:latin typeface="Arial" charset="0"/>
                <a:ea typeface="ＭＳ Ｐゴシック" charset="0"/>
                <a:cs typeface="ＭＳ Ｐゴシック" charset="0"/>
              </a:rPr>
              <a:t>while </a:t>
            </a:r>
            <a:r>
              <a:rPr lang="en-US" sz="3600" b="1" dirty="0">
                <a:effectLst>
                  <a:glow rad="127000">
                    <a:schemeClr val="tx1"/>
                  </a:glow>
                </a:effectLst>
                <a:latin typeface="Arial" charset="0"/>
                <a:ea typeface="ＭＳ Ｐゴシック" charset="0"/>
                <a:cs typeface="ＭＳ Ｐゴシック" charset="0"/>
              </a:rPr>
              <a:t>a fool thinks only about having a good </a:t>
            </a:r>
            <a:r>
              <a:rPr lang="en-US" sz="3600" b="1" dirty="0" smtClean="0">
                <a:effectLst>
                  <a:glow rad="127000">
                    <a:schemeClr val="tx1"/>
                  </a:glow>
                </a:effectLst>
                <a:latin typeface="Arial" charset="0"/>
                <a:ea typeface="ＭＳ Ｐゴシック" charset="0"/>
                <a:cs typeface="ＭＳ Ｐゴシック" charset="0"/>
              </a:rPr>
              <a:t>time" (7:3-4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074051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299"/>
            <a:ext cx="9144000" cy="6858000"/>
          </a:xfrm>
          <a:prstGeom prst="rect">
            <a:avLst/>
          </a:prstGeom>
        </p:spPr>
      </p:pic>
      <p:sp>
        <p:nvSpPr>
          <p:cNvPr id="900098" name="Rectangle 2"/>
          <p:cNvSpPr>
            <a:spLocks noGrp="1" noChangeArrowheads="1"/>
          </p:cNvSpPr>
          <p:nvPr>
            <p:ph type="ctrTitle"/>
          </p:nvPr>
        </p:nvSpPr>
        <p:spPr>
          <a:xfrm>
            <a:off x="0" y="6069326"/>
            <a:ext cx="9144000" cy="807811"/>
          </a:xfrm>
          <a:solidFill>
            <a:schemeClr val="tx1"/>
          </a:solidFill>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Help children deal with death.</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474137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02846"/>
            <a:ext cx="9144000" cy="967393"/>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The wise listen to rebuke (7:5-6)</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 y="2086429"/>
            <a:ext cx="9184617" cy="4784270"/>
          </a:xfrm>
          <a:prstGeom prst="rect">
            <a:avLst/>
          </a:prstGeom>
        </p:spPr>
      </p:pic>
    </p:spTree>
    <p:extLst>
      <p:ext uri="{BB962C8B-B14F-4D97-AF65-F5344CB8AC3E}">
        <p14:creationId xmlns:p14="http://schemas.microsoft.com/office/powerpoint/2010/main" val="891886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780143"/>
            <a:ext cx="9159891" cy="607785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4000" cy="1487714"/>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"Better </a:t>
            </a:r>
            <a:r>
              <a:rPr lang="en-US" sz="3600" b="1" dirty="0">
                <a:effectLst>
                  <a:glow rad="127000">
                    <a:schemeClr val="tx1"/>
                  </a:glow>
                </a:effectLst>
                <a:latin typeface="Arial" charset="0"/>
                <a:ea typeface="ＭＳ Ｐゴシック" charset="0"/>
                <a:cs typeface="ＭＳ Ｐゴシック" charset="0"/>
              </a:rPr>
              <a:t>to be criticized by a wise </a:t>
            </a:r>
            <a:r>
              <a:rPr lang="en-US" sz="3600" b="1" dirty="0" smtClean="0">
                <a:effectLst>
                  <a:glow rad="127000">
                    <a:schemeClr val="tx1"/>
                  </a:glow>
                </a:effectLst>
                <a:latin typeface="Arial" charset="0"/>
                <a:ea typeface="ＭＳ Ｐゴシック" charset="0"/>
                <a:cs typeface="ＭＳ Ｐゴシック" charset="0"/>
              </a:rPr>
              <a:t>person than </a:t>
            </a:r>
            <a:r>
              <a:rPr lang="en-US" sz="3600" b="1" dirty="0">
                <a:effectLst>
                  <a:glow rad="127000">
                    <a:schemeClr val="tx1"/>
                  </a:glow>
                </a:effectLst>
                <a:latin typeface="Arial" charset="0"/>
                <a:ea typeface="ＭＳ Ｐゴシック" charset="0"/>
                <a:cs typeface="ＭＳ Ｐゴシック" charset="0"/>
              </a:rPr>
              <a:t>to be praised by a </a:t>
            </a:r>
            <a:r>
              <a:rPr lang="en-US" sz="3600" b="1" dirty="0" smtClean="0">
                <a:effectLst>
                  <a:glow rad="127000">
                    <a:schemeClr val="tx1"/>
                  </a:glow>
                </a:effectLst>
                <a:latin typeface="Arial" charset="0"/>
                <a:ea typeface="ＭＳ Ｐゴシック" charset="0"/>
                <a:cs typeface="ＭＳ Ｐゴシック" charset="0"/>
              </a:rPr>
              <a:t>fool" (7:5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523442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87458" cy="6077857"/>
          </a:xfrm>
          <a:prstGeom prst="rect">
            <a:avLst/>
          </a:prstGeom>
        </p:spPr>
      </p:pic>
      <p:sp>
        <p:nvSpPr>
          <p:cNvPr id="900098" name="Rectangle 2"/>
          <p:cNvSpPr>
            <a:spLocks noGrp="1" noChangeArrowheads="1"/>
          </p:cNvSpPr>
          <p:nvPr>
            <p:ph type="ctrTitle"/>
          </p:nvPr>
        </p:nvSpPr>
        <p:spPr>
          <a:xfrm>
            <a:off x="0" y="5969001"/>
            <a:ext cx="9144000" cy="898525"/>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Listen to your parents</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71604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6633"/>
            <a:ext cx="9144000" cy="12803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 open rebuke is better than hidden love!" (Prov. 27:5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508000" y="1888672"/>
            <a:ext cx="8128000" cy="4749800"/>
          </a:xfrm>
          <a:prstGeom prst="rect">
            <a:avLst/>
          </a:prstGeom>
        </p:spPr>
      </p:pic>
    </p:spTree>
    <p:extLst>
      <p:ext uri="{BB962C8B-B14F-4D97-AF65-F5344CB8AC3E}">
        <p14:creationId xmlns:p14="http://schemas.microsoft.com/office/powerpoint/2010/main" val="9201615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98286"/>
            <a:ext cx="9103796" cy="6059714"/>
          </a:xfrm>
          <a:prstGeom prst="rect">
            <a:avLst/>
          </a:prstGeom>
        </p:spPr>
      </p:pic>
      <p:sp>
        <p:nvSpPr>
          <p:cNvPr id="900098" name="Rectangle 2"/>
          <p:cNvSpPr>
            <a:spLocks noGrp="1" noChangeArrowheads="1"/>
          </p:cNvSpPr>
          <p:nvPr>
            <p:ph type="ctrTitle"/>
          </p:nvPr>
        </p:nvSpPr>
        <p:spPr>
          <a:xfrm>
            <a:off x="0" y="116633"/>
            <a:ext cx="9144000" cy="12803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"…Be quick to listen, slow to speak…"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(James 1:19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646193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 fool</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laughter is quickly gone, </a:t>
            </a:r>
            <a:r>
              <a:rPr lang="en-US" sz="3600" b="1" dirty="0" smtClean="0">
                <a:effectLst>
                  <a:glow rad="127000">
                    <a:schemeClr val="tx1"/>
                  </a:glow>
                </a:effectLst>
                <a:latin typeface="Arial" charset="0"/>
                <a:ea typeface="ＭＳ Ｐゴシック" charset="0"/>
                <a:cs typeface="ＭＳ Ｐゴシック" charset="0"/>
              </a:rPr>
              <a:t>like </a:t>
            </a:r>
            <a:r>
              <a:rPr lang="en-US" sz="3600" b="1" dirty="0">
                <a:effectLst>
                  <a:glow rad="127000">
                    <a:schemeClr val="tx1"/>
                  </a:glow>
                </a:effectLst>
                <a:latin typeface="Arial" charset="0"/>
                <a:ea typeface="ＭＳ Ｐゴシック" charset="0"/>
                <a:cs typeface="ＭＳ Ｐゴシック" charset="0"/>
              </a:rPr>
              <a:t>thorns crackling in a fire</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This also is </a:t>
            </a:r>
            <a:r>
              <a:rPr lang="en-US" sz="3600" b="1" dirty="0" smtClean="0">
                <a:effectLst>
                  <a:glow rad="127000">
                    <a:schemeClr val="tx1"/>
                  </a:glow>
                </a:effectLst>
                <a:latin typeface="Arial" charset="0"/>
                <a:ea typeface="ＭＳ Ｐゴシック" charset="0"/>
                <a:cs typeface="ＭＳ Ｐゴシック" charset="0"/>
              </a:rPr>
              <a:t>meaningless" (7:6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160918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0287" y="749806"/>
            <a:ext cx="8454571" cy="7541478"/>
          </a:xfrm>
          <a:prstGeom prst="rect">
            <a:avLst/>
          </a:prstGeom>
        </p:spPr>
      </p:pic>
      <p:sp>
        <p:nvSpPr>
          <p:cNvPr id="900098" name="Rectangle 2"/>
          <p:cNvSpPr>
            <a:spLocks noGrp="1" noChangeArrowheads="1"/>
          </p:cNvSpPr>
          <p:nvPr>
            <p:ph type="ctrTitle"/>
          </p:nvPr>
        </p:nvSpPr>
        <p:spPr>
          <a:xfrm>
            <a:off x="0" y="19720"/>
            <a:ext cx="9144000" cy="2232248"/>
          </a:xfrm>
          <a:noFill/>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The wise submit to both prosperous and adverse circumstances (7:7-10). </a:t>
            </a:r>
          </a:p>
        </p:txBody>
      </p:sp>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116285"/>
            <a:ext cx="9144000" cy="1816539"/>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If there are no ups and downs in your life it means you are dead.</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405397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Why </a:t>
            </a:r>
            <a:r>
              <a:rPr lang="en-US" sz="5400" b="1" dirty="0">
                <a:effectLst>
                  <a:glow rad="127000">
                    <a:schemeClr val="tx1"/>
                  </a:glow>
                </a:effectLst>
                <a:latin typeface="Arial" charset="0"/>
                <a:ea typeface="ＭＳ Ｐゴシック" charset="0"/>
                <a:cs typeface="ＭＳ Ｐゴシック" charset="0"/>
              </a:rPr>
              <a:t>should we trust in </a:t>
            </a:r>
            <a:r>
              <a:rPr lang="en-US" sz="5400" b="1" dirty="0" smtClean="0">
                <a:effectLst>
                  <a:glow rad="127000">
                    <a:schemeClr val="tx1"/>
                  </a:glow>
                </a:effectLst>
                <a:latin typeface="Arial" charset="0"/>
                <a:ea typeface="ＭＳ Ｐゴシック" charset="0"/>
                <a:cs typeface="ＭＳ Ｐゴシック" charset="0"/>
              </a:rPr>
              <a:t>God</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a:t>
            </a:r>
            <a:r>
              <a:rPr lang="en-US" sz="5400" b="1" dirty="0">
                <a:solidFill>
                  <a:srgbClr val="FFFF00"/>
                </a:solidFill>
                <a:effectLst>
                  <a:glow rad="127000">
                    <a:schemeClr val="tx1"/>
                  </a:glow>
                </a:effectLst>
                <a:latin typeface="Arial" charset="0"/>
                <a:ea typeface="ＭＳ Ｐゴシック" charset="0"/>
                <a:cs typeface="ＭＳ Ｐゴシック" charset="0"/>
              </a:rPr>
              <a:t>plan</a:t>
            </a:r>
            <a:r>
              <a:rPr lang="en-US" sz="5400" b="1" dirty="0">
                <a:effectLst>
                  <a:glow rad="127000">
                    <a:schemeClr val="tx1"/>
                  </a:glow>
                </a:effectLst>
                <a:latin typeface="Arial" charset="0"/>
                <a:ea typeface="ＭＳ Ｐゴシック" charset="0"/>
                <a:cs typeface="ＭＳ Ｐゴシック" charset="0"/>
              </a:rPr>
              <a:t> for our </a:t>
            </a:r>
            <a:r>
              <a:rPr lang="en-US" sz="5400" b="1" dirty="0" smtClean="0">
                <a:effectLst>
                  <a:glow rad="127000">
                    <a:schemeClr val="tx1"/>
                  </a:glow>
                </a:effectLst>
                <a:latin typeface="Arial" charset="0"/>
                <a:ea typeface="ＭＳ Ｐゴシック" charset="0"/>
                <a:cs typeface="ＭＳ Ｐゴシック" charset="0"/>
              </a:rPr>
              <a:t>lives?</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397000" y="299479"/>
            <a:ext cx="6350000" cy="4229100"/>
          </a:xfrm>
          <a:prstGeom prst="rect">
            <a:avLst/>
          </a:prstGeom>
        </p:spPr>
      </p:pic>
    </p:spTree>
    <p:extLst>
      <p:ext uri="{BB962C8B-B14F-4D97-AF65-F5344CB8AC3E}">
        <p14:creationId xmlns:p14="http://schemas.microsoft.com/office/powerpoint/2010/main" val="237717459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Life is a roller coaster</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532358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7800"/>
            <a:ext cx="9144000" cy="648081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"For oppression </a:t>
            </a:r>
            <a:r>
              <a:rPr lang="en-US" sz="3600" b="1" dirty="0">
                <a:effectLst>
                  <a:glow rad="127000">
                    <a:schemeClr val="tx1"/>
                  </a:glow>
                </a:effectLst>
                <a:latin typeface="Arial" charset="0"/>
                <a:ea typeface="ＭＳ Ｐゴシック" charset="0"/>
                <a:cs typeface="ＭＳ Ｐゴシック" charset="0"/>
              </a:rPr>
              <a:t>makes a wise man mad, </a:t>
            </a: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a </a:t>
            </a:r>
            <a:r>
              <a:rPr lang="en-US" sz="3600" b="1" dirty="0" smtClean="0">
                <a:effectLst>
                  <a:glow rad="127000">
                    <a:schemeClr val="tx1"/>
                  </a:glow>
                </a:effectLst>
                <a:latin typeface="Arial" charset="0"/>
                <a:ea typeface="ＭＳ Ｐゴシック" charset="0"/>
                <a:cs typeface="ＭＳ Ｐゴシック" charset="0"/>
              </a:rPr>
              <a:t>bribe corrupts </a:t>
            </a:r>
            <a:r>
              <a:rPr lang="en-US" sz="3600" b="1" dirty="0">
                <a:effectLst>
                  <a:glow rad="127000">
                    <a:schemeClr val="tx1"/>
                  </a:glow>
                </a:effectLst>
                <a:latin typeface="Arial" charset="0"/>
                <a:ea typeface="ＭＳ Ｐゴシック" charset="0"/>
                <a:cs typeface="ＭＳ Ｐゴシック" charset="0"/>
              </a:rPr>
              <a:t>the </a:t>
            </a:r>
            <a:r>
              <a:rPr lang="en-US" sz="3600" b="1" dirty="0" smtClean="0">
                <a:effectLst>
                  <a:glow rad="127000">
                    <a:schemeClr val="tx1"/>
                  </a:glow>
                </a:effectLst>
                <a:latin typeface="Arial" charset="0"/>
                <a:ea typeface="ＭＳ Ｐゴシック" charset="0"/>
                <a:cs typeface="ＭＳ Ｐゴシック" charset="0"/>
              </a:rPr>
              <a:t>heart" (7:7 </a:t>
            </a:r>
            <a:r>
              <a:rPr lang="en-US" sz="3200" b="1" dirty="0" smtClean="0">
                <a:effectLst>
                  <a:glow rad="127000">
                    <a:schemeClr val="tx1"/>
                  </a:glow>
                </a:effectLst>
                <a:latin typeface="Arial" charset="0"/>
                <a:ea typeface="ＭＳ Ｐゴシック" charset="0"/>
                <a:cs typeface="ＭＳ Ｐゴシック" charset="0"/>
              </a:rPr>
              <a:t>NAU</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5400"/>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An oppressive situation can tempt one to anger and </a:t>
            </a:r>
            <a:r>
              <a:rPr lang="en-US" sz="4000" b="1" dirty="0" smtClean="0">
                <a:effectLst>
                  <a:glow rad="127000">
                    <a:schemeClr val="tx1"/>
                  </a:glow>
                </a:effectLst>
                <a:latin typeface="Arial" charset="0"/>
                <a:ea typeface="ＭＳ Ｐゴシック" charset="0"/>
                <a:cs typeface="ＭＳ Ｐゴシック" charset="0"/>
              </a:rPr>
              <a:t>greed.</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2206304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469"/>
            <a:ext cx="9144000" cy="6845531"/>
          </a:xfrm>
          <a:prstGeom prst="rect">
            <a:avLst/>
          </a:prstGeom>
        </p:spPr>
      </p:pic>
      <p:sp>
        <p:nvSpPr>
          <p:cNvPr id="900098" name="Rectangle 2"/>
          <p:cNvSpPr>
            <a:spLocks noGrp="1" noChangeArrowheads="1"/>
          </p:cNvSpPr>
          <p:nvPr>
            <p:ph type="ctrTitle"/>
          </p:nvPr>
        </p:nvSpPr>
        <p:spPr>
          <a:xfrm>
            <a:off x="179020" y="74155"/>
            <a:ext cx="4590143" cy="6783845"/>
          </a:xfrm>
          <a:effectLst>
            <a:outerShdw blurRad="63500" dist="35921" dir="2700000" algn="ctr" rotWithShape="0">
              <a:schemeClr val="tx2">
                <a:alpha val="74998"/>
              </a:schemeClr>
            </a:outerShdw>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"Injustice </a:t>
            </a:r>
            <a:r>
              <a:rPr lang="en-US" sz="4000" b="1" dirty="0">
                <a:effectLst>
                  <a:glow rad="127000">
                    <a:schemeClr val="tx1"/>
                  </a:glow>
                </a:effectLst>
                <a:latin typeface="Arial" charset="0"/>
                <a:ea typeface="ＭＳ Ｐゴシック" charset="0"/>
                <a:cs typeface="ＭＳ Ｐゴシック" charset="0"/>
              </a:rPr>
              <a:t>anywhere is a threat to justice </a:t>
            </a:r>
            <a:r>
              <a:rPr lang="en-US" sz="4000" b="1" dirty="0" smtClean="0">
                <a:effectLst>
                  <a:glow rad="127000">
                    <a:schemeClr val="tx1"/>
                  </a:glow>
                </a:effectLst>
                <a:latin typeface="Arial" charset="0"/>
                <a:ea typeface="ＭＳ Ｐゴシック" charset="0"/>
                <a:cs typeface="ＭＳ Ｐゴシック" charset="0"/>
              </a:rPr>
              <a:t>everywhere" —Martin Luther King</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1550741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2435" y="264563"/>
            <a:ext cx="8775159" cy="62727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97966" y="368300"/>
            <a:ext cx="4513267" cy="6350843"/>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This </a:t>
            </a:r>
            <a:r>
              <a:rPr lang="en-US" sz="3600" b="1" dirty="0">
                <a:effectLst>
                  <a:glow rad="127000">
                    <a:schemeClr val="tx1"/>
                  </a:glow>
                </a:effectLst>
                <a:latin typeface="Arial" charset="0"/>
                <a:ea typeface="ＭＳ Ｐゴシック" charset="0"/>
                <a:cs typeface="ＭＳ Ｐゴシック" charset="0"/>
              </a:rPr>
              <a:t>is the most dangerous animal in the world.  It is responsible for MILLIONS of deaths every year.  By its side, a great white shark swims </a:t>
            </a:r>
            <a:r>
              <a:rPr lang="en-US" sz="3600" b="1" dirty="0" smtClean="0">
                <a:effectLst>
                  <a:glow rad="127000">
                    <a:schemeClr val="tx1"/>
                  </a:glow>
                </a:effectLst>
                <a:latin typeface="Arial" charset="0"/>
                <a:ea typeface="ＭＳ Ｐゴシック" charset="0"/>
                <a:cs typeface="ＭＳ Ｐゴシック" charset="0"/>
              </a:rPr>
              <a:t>peacefully</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9772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429" y="-1"/>
            <a:ext cx="9291342" cy="4717143"/>
          </a:xfrm>
          <a:prstGeom prst="rect">
            <a:avLst/>
          </a:prstGeom>
        </p:spPr>
      </p:pic>
      <p:sp>
        <p:nvSpPr>
          <p:cNvPr id="900098" name="Rectangle 2"/>
          <p:cNvSpPr>
            <a:spLocks noGrp="1" noChangeArrowheads="1"/>
          </p:cNvSpPr>
          <p:nvPr>
            <p:ph type="ctrTitle"/>
          </p:nvPr>
        </p:nvSpPr>
        <p:spPr>
          <a:xfrm>
            <a:off x="-54428" y="3937000"/>
            <a:ext cx="9198428" cy="2803526"/>
          </a:xfrm>
          <a:solidFill>
            <a:srgbClr val="000000"/>
          </a:solidFill>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"…a bribe corrupts the heart" (7b)</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1148194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1218" y="707570"/>
            <a:ext cx="9036496" cy="143328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"Finishing </a:t>
            </a:r>
            <a:r>
              <a:rPr lang="en-US" sz="3600" b="1" dirty="0">
                <a:effectLst>
                  <a:glow rad="127000">
                    <a:schemeClr val="tx1"/>
                  </a:glow>
                </a:effectLst>
                <a:latin typeface="Arial" charset="0"/>
                <a:ea typeface="ＭＳ Ｐゴシック" charset="0"/>
                <a:cs typeface="ＭＳ Ｐゴシック" charset="0"/>
              </a:rPr>
              <a:t>is better than </a:t>
            </a:r>
            <a:r>
              <a:rPr lang="en-US" sz="3600" b="1" dirty="0" smtClean="0">
                <a:effectLst>
                  <a:glow rad="127000">
                    <a:schemeClr val="tx1"/>
                  </a:glow>
                </a:effectLst>
                <a:latin typeface="Arial" charset="0"/>
                <a:ea typeface="ＭＳ Ｐゴシック" charset="0"/>
                <a:cs typeface="ＭＳ Ｐゴシック" charset="0"/>
              </a:rPr>
              <a:t>starting.</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2159000"/>
            <a:ext cx="9095619" cy="3410857"/>
          </a:xfrm>
          <a:prstGeom prst="rect">
            <a:avLst/>
          </a:prstGeom>
        </p:spPr>
      </p:pic>
      <p:sp>
        <p:nvSpPr>
          <p:cNvPr id="5" name="Rectangle 2"/>
          <p:cNvSpPr txBox="1">
            <a:spLocks noChangeArrowheads="1"/>
          </p:cNvSpPr>
          <p:nvPr/>
        </p:nvSpPr>
        <p:spPr bwMode="auto">
          <a:xfrm>
            <a:off x="-1" y="5914570"/>
            <a:ext cx="9036496" cy="9434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Patience is better than pride" (7:8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196029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4009" y="0"/>
            <a:ext cx="568259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68299"/>
            <a:ext cx="4209142" cy="3967843"/>
          </a:xfrm>
          <a:effectLst/>
          <a:extLst/>
        </p:spPr>
        <p:txBody>
          <a:bodyPr/>
          <a:lstStyle/>
          <a:p>
            <a:pPr>
              <a:defRPr/>
            </a:pPr>
            <a:r>
              <a:rPr lang="en-US" sz="3600" b="1" dirty="0" smtClean="0">
                <a:solidFill>
                  <a:schemeClr val="tx2"/>
                </a:solidFill>
                <a:effectLst/>
                <a:latin typeface="Arial" charset="0"/>
                <a:ea typeface="ＭＳ Ｐゴシック" charset="0"/>
                <a:cs typeface="ＭＳ Ｐゴシック" charset="0"/>
              </a:rPr>
              <a:t>"Control </a:t>
            </a:r>
            <a:r>
              <a:rPr lang="en-US" sz="3600" b="1" dirty="0">
                <a:solidFill>
                  <a:schemeClr val="tx2"/>
                </a:solidFill>
                <a:effectLst/>
                <a:latin typeface="Arial" charset="0"/>
                <a:ea typeface="ＭＳ Ｐゴシック" charset="0"/>
                <a:cs typeface="ＭＳ Ｐゴシック" charset="0"/>
              </a:rPr>
              <a:t>your temper, </a:t>
            </a:r>
            <a:r>
              <a:rPr lang="en-US" sz="3600" b="1" dirty="0" smtClean="0">
                <a:solidFill>
                  <a:schemeClr val="tx2"/>
                </a:solidFill>
                <a:effectLst/>
                <a:latin typeface="Arial" charset="0"/>
                <a:ea typeface="ＭＳ Ｐゴシック" charset="0"/>
                <a:cs typeface="ＭＳ Ｐゴシック" charset="0"/>
              </a:rPr>
              <a:t>for </a:t>
            </a:r>
            <a:r>
              <a:rPr lang="en-US" sz="3600" b="1" dirty="0">
                <a:solidFill>
                  <a:schemeClr val="tx2"/>
                </a:solidFill>
                <a:effectLst/>
                <a:latin typeface="Arial" charset="0"/>
                <a:ea typeface="ＭＳ Ｐゴシック" charset="0"/>
                <a:cs typeface="ＭＳ Ｐゴシック" charset="0"/>
              </a:rPr>
              <a:t>anger labels you a </a:t>
            </a:r>
            <a:r>
              <a:rPr lang="en-US" sz="3600" b="1" dirty="0" smtClean="0">
                <a:solidFill>
                  <a:schemeClr val="tx2"/>
                </a:solidFill>
                <a:effectLst/>
                <a:latin typeface="Arial" charset="0"/>
                <a:ea typeface="ＭＳ Ｐゴシック" charset="0"/>
                <a:cs typeface="ＭＳ Ｐゴシック" charset="0"/>
              </a:rPr>
              <a:t>fool" </a:t>
            </a:r>
            <a:br>
              <a:rPr lang="en-US" sz="3600" b="1" dirty="0" smtClean="0">
                <a:solidFill>
                  <a:schemeClr val="tx2"/>
                </a:solidFill>
                <a:effectLst/>
                <a:latin typeface="Arial" charset="0"/>
                <a:ea typeface="ＭＳ Ｐゴシック" charset="0"/>
                <a:cs typeface="ＭＳ Ｐゴシック" charset="0"/>
              </a:rPr>
            </a:br>
            <a:r>
              <a:rPr lang="en-US" sz="3600" b="1" dirty="0" smtClean="0">
                <a:solidFill>
                  <a:schemeClr val="tx2"/>
                </a:solidFill>
                <a:effectLst/>
                <a:latin typeface="Arial" charset="0"/>
                <a:ea typeface="ＭＳ Ｐゴシック" charset="0"/>
                <a:cs typeface="ＭＳ Ｐゴシック" charset="0"/>
              </a:rPr>
              <a:t>(7:9 </a:t>
            </a:r>
            <a:r>
              <a:rPr lang="en-US" sz="3200" b="1" dirty="0" smtClean="0">
                <a:solidFill>
                  <a:schemeClr val="tx2"/>
                </a:solidFill>
                <a:effectLst/>
                <a:latin typeface="Arial" charset="0"/>
                <a:ea typeface="ＭＳ Ｐゴシック" charset="0"/>
                <a:cs typeface="ＭＳ Ｐゴシック" charset="0"/>
              </a:rPr>
              <a:t>NLT</a:t>
            </a:r>
            <a:r>
              <a:rPr lang="en-US" sz="3600" b="1" dirty="0" smtClean="0">
                <a:solidFill>
                  <a:schemeClr val="tx2"/>
                </a:solidFill>
                <a:effectLst/>
                <a:latin typeface="Arial" charset="0"/>
                <a:ea typeface="ＭＳ Ｐゴシック" charset="0"/>
                <a:cs typeface="ＭＳ Ｐゴシック" charset="0"/>
              </a:rPr>
              <a:t>).</a:t>
            </a:r>
            <a:endParaRPr lang="en-US" sz="3600" b="1"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434429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522514"/>
            <a:ext cx="7924800" cy="4457700"/>
          </a:xfrm>
          <a:prstGeom prst="rect">
            <a:avLst/>
          </a:prstGeom>
        </p:spPr>
      </p:pic>
      <p:sp>
        <p:nvSpPr>
          <p:cNvPr id="900098" name="Rectangle 2"/>
          <p:cNvSpPr>
            <a:spLocks noGrp="1" noChangeArrowheads="1"/>
          </p:cNvSpPr>
          <p:nvPr>
            <p:ph type="ctrTitle"/>
          </p:nvPr>
        </p:nvSpPr>
        <p:spPr>
          <a:xfrm>
            <a:off x="-20986" y="4754998"/>
            <a:ext cx="9180287" cy="2016125"/>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"Don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long for </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 good old days.</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This </a:t>
            </a:r>
            <a:r>
              <a:rPr lang="en-US" sz="3600" b="1" dirty="0">
                <a:effectLst>
                  <a:glow rad="127000">
                    <a:schemeClr val="tx1"/>
                  </a:glow>
                </a:effectLst>
                <a:latin typeface="Arial" charset="0"/>
                <a:ea typeface="ＭＳ Ｐゴシック" charset="0"/>
                <a:cs typeface="ＭＳ Ｐゴシック" charset="0"/>
              </a:rPr>
              <a:t>is not </a:t>
            </a:r>
            <a:r>
              <a:rPr lang="en-US" sz="3600" b="1" dirty="0" smtClean="0">
                <a:effectLst>
                  <a:glow rad="127000">
                    <a:schemeClr val="tx1"/>
                  </a:glow>
                </a:effectLst>
                <a:latin typeface="Arial" charset="0"/>
                <a:ea typeface="ＭＳ Ｐゴシック" charset="0"/>
                <a:cs typeface="ＭＳ Ｐゴシック" charset="0"/>
              </a:rPr>
              <a:t>wise" (7:10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4368645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7000" y="1422400"/>
            <a:ext cx="6350000" cy="5435600"/>
          </a:xfrm>
          <a:prstGeom prst="rect">
            <a:avLst/>
          </a:prstGeom>
        </p:spPr>
      </p:pic>
      <p:sp>
        <p:nvSpPr>
          <p:cNvPr id="900098" name="Rectangle 2"/>
          <p:cNvSpPr>
            <a:spLocks noGrp="1" noChangeArrowheads="1"/>
          </p:cNvSpPr>
          <p:nvPr>
            <p:ph type="ctrTitle"/>
          </p:nvPr>
        </p:nvSpPr>
        <p:spPr>
          <a:xfrm>
            <a:off x="0" y="0"/>
            <a:ext cx="9144000" cy="1422400"/>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The wise benefit </a:t>
            </a:r>
            <a:r>
              <a:rPr lang="en-US" sz="4000" b="1" dirty="0">
                <a:effectLst>
                  <a:glow rad="127000">
                    <a:schemeClr val="tx1"/>
                  </a:glow>
                </a:effectLst>
                <a:latin typeface="Arial" charset="0"/>
                <a:ea typeface="ＭＳ Ｐゴシック" charset="0"/>
                <a:cs typeface="ＭＳ Ｐゴシック" charset="0"/>
              </a:rPr>
              <a:t>from prosperity (7:11-12</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495288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70" y="0"/>
            <a:ext cx="9145570" cy="5121519"/>
          </a:xfrm>
          <a:prstGeom prst="rect">
            <a:avLst/>
          </a:prstGeom>
        </p:spPr>
      </p:pic>
      <p:sp>
        <p:nvSpPr>
          <p:cNvPr id="900098" name="Rectangle 2"/>
          <p:cNvSpPr>
            <a:spLocks noGrp="1" noChangeArrowheads="1"/>
          </p:cNvSpPr>
          <p:nvPr>
            <p:ph type="ctrTitle"/>
          </p:nvPr>
        </p:nvSpPr>
        <p:spPr>
          <a:xfrm>
            <a:off x="-1570" y="3635375"/>
            <a:ext cx="9144000" cy="3222625"/>
          </a:xfr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p>
            <a:r>
              <a:rPr lang="en-US" sz="3600" b="1" dirty="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"Wisdom </a:t>
            </a:r>
            <a:r>
              <a:rPr lang="en-US" sz="3600" b="1" dirty="0">
                <a:effectLst>
                  <a:glow rad="127000">
                    <a:schemeClr val="tx1"/>
                  </a:glow>
                </a:effectLst>
                <a:latin typeface="Arial" charset="0"/>
                <a:ea typeface="ＭＳ Ｐゴシック" charset="0"/>
                <a:cs typeface="ＭＳ Ｐゴシック" charset="0"/>
              </a:rPr>
              <a:t>is even better when </a:t>
            </a:r>
            <a:r>
              <a:rPr lang="en-US" sz="3600" b="1" dirty="0" smtClean="0">
                <a:effectLst>
                  <a:glow rad="127000">
                    <a:schemeClr val="tx1"/>
                  </a:glow>
                </a:effectLst>
                <a:latin typeface="Arial" charset="0"/>
                <a:ea typeface="ＭＳ Ｐゴシック" charset="0"/>
                <a:cs typeface="ＭＳ Ｐゴシック" charset="0"/>
              </a:rPr>
              <a:t>you have </a:t>
            </a:r>
            <a:r>
              <a:rPr lang="en-US" sz="3600" b="1" dirty="0">
                <a:effectLst>
                  <a:glow rad="127000">
                    <a:schemeClr val="tx1"/>
                  </a:glow>
                </a:effectLst>
                <a:latin typeface="Arial" charset="0"/>
                <a:ea typeface="ＭＳ Ｐゴシック" charset="0"/>
                <a:cs typeface="ＭＳ Ｐゴシック" charset="0"/>
              </a:rPr>
              <a:t>money. B</a:t>
            </a:r>
            <a:r>
              <a:rPr lang="en-US" sz="3600" b="1" dirty="0" smtClean="0">
                <a:effectLst>
                  <a:glow rad="127000">
                    <a:schemeClr val="tx1"/>
                  </a:glow>
                </a:effectLst>
                <a:latin typeface="Arial" charset="0"/>
                <a:ea typeface="ＭＳ Ｐゴシック" charset="0"/>
                <a:cs typeface="ＭＳ Ｐゴシック" charset="0"/>
              </a:rPr>
              <a:t>oth </a:t>
            </a:r>
            <a:r>
              <a:rPr lang="en-US" sz="3600" b="1" dirty="0">
                <a:effectLst>
                  <a:glow rad="127000">
                    <a:schemeClr val="tx1"/>
                  </a:glow>
                </a:effectLst>
                <a:latin typeface="Arial" charset="0"/>
                <a:ea typeface="ＭＳ Ｐゴシック" charset="0"/>
                <a:cs typeface="ＭＳ Ｐゴシック" charset="0"/>
              </a:rPr>
              <a:t>are a benefit </a:t>
            </a:r>
            <a:r>
              <a:rPr lang="en-US" sz="3600" b="1" dirty="0" smtClean="0">
                <a:effectLst>
                  <a:glow rad="127000">
                    <a:schemeClr val="tx1"/>
                  </a:glow>
                </a:effectLst>
                <a:latin typeface="Arial" charset="0"/>
                <a:ea typeface="ＭＳ Ｐゴシック" charset="0"/>
                <a:cs typeface="ＭＳ Ｐゴシック" charset="0"/>
              </a:rPr>
              <a:t>as you go through </a:t>
            </a:r>
            <a:r>
              <a:rPr lang="en-US" sz="3600" b="1" dirty="0">
                <a:effectLst>
                  <a:glow rad="127000">
                    <a:schemeClr val="tx1"/>
                  </a:glow>
                </a:effectLst>
                <a:latin typeface="Arial" charset="0"/>
                <a:ea typeface="ＭＳ Ｐゴシック" charset="0"/>
                <a:cs typeface="ＭＳ Ｐゴシック" charset="0"/>
              </a:rPr>
              <a:t>life. </a:t>
            </a:r>
            <a:r>
              <a:rPr lang="en-US" sz="3600" b="1" baseline="30000" dirty="0" smtClean="0">
                <a:effectLst>
                  <a:glow rad="127000">
                    <a:schemeClr val="tx1"/>
                  </a:glow>
                </a:effectLst>
                <a:latin typeface="Arial" charset="0"/>
                <a:ea typeface="ＭＳ Ｐゴシック" charset="0"/>
                <a:cs typeface="ＭＳ Ｐゴシック" charset="0"/>
              </a:rPr>
              <a:t>12</a:t>
            </a:r>
            <a:r>
              <a:rPr lang="en-US" sz="3600" b="1" dirty="0" smtClean="0">
                <a:effectLst>
                  <a:glow rad="127000">
                    <a:schemeClr val="tx1"/>
                  </a:glow>
                </a:effectLst>
                <a:latin typeface="Arial" charset="0"/>
                <a:ea typeface="ＭＳ Ｐゴシック" charset="0"/>
                <a:cs typeface="ＭＳ Ｐゴシック" charset="0"/>
              </a:rPr>
              <a:t>Wisdom </a:t>
            </a:r>
            <a:r>
              <a:rPr lang="en-US" sz="3600" b="1" dirty="0">
                <a:effectLst>
                  <a:glow rad="127000">
                    <a:schemeClr val="tx1"/>
                  </a:glow>
                </a:effectLst>
                <a:latin typeface="Arial" charset="0"/>
                <a:ea typeface="ＭＳ Ｐゴシック" charset="0"/>
                <a:cs typeface="ＭＳ Ｐゴシック" charset="0"/>
              </a:rPr>
              <a:t>and money can get you almost anything, </a:t>
            </a: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only wisdom can save your </a:t>
            </a:r>
            <a:r>
              <a:rPr lang="en-US" sz="3600" b="1" dirty="0" smtClean="0">
                <a:effectLst>
                  <a:glow rad="127000">
                    <a:schemeClr val="tx1"/>
                  </a:glow>
                </a:effectLst>
                <a:latin typeface="Arial" charset="0"/>
                <a:ea typeface="ＭＳ Ｐゴシック" charset="0"/>
                <a:cs typeface="ＭＳ Ｐゴシック" charset="0"/>
              </a:rPr>
              <a:t>life" (7:11-12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 </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676208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83330" name="Rectangle 1"/>
          <p:cNvSpPr>
            <a:spLocks noChangeArrowheads="1"/>
          </p:cNvSpPr>
          <p:nvPr/>
        </p:nvSpPr>
        <p:spPr bwMode="auto">
          <a:xfrm>
            <a:off x="0" y="1196975"/>
            <a:ext cx="9144000" cy="5661025"/>
          </a:xfrm>
          <a:prstGeom prst="rect">
            <a:avLst/>
          </a:prstGeom>
          <a:solidFill>
            <a:srgbClr val="CCFFCC"/>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aphicFrame>
        <p:nvGraphicFramePr>
          <p:cNvPr id="483331" name="Object 2"/>
          <p:cNvGraphicFramePr>
            <a:graphicFrameLocks noChangeAspect="1"/>
          </p:cNvGraphicFramePr>
          <p:nvPr>
            <p:extLst>
              <p:ext uri="{D42A27DB-BD31-4B8C-83A1-F6EECF244321}">
                <p14:modId xmlns:p14="http://schemas.microsoft.com/office/powerpoint/2010/main" val="502150534"/>
              </p:ext>
            </p:extLst>
          </p:nvPr>
        </p:nvGraphicFramePr>
        <p:xfrm>
          <a:off x="-179388" y="823913"/>
          <a:ext cx="9704388" cy="6551612"/>
        </p:xfrm>
        <a:graphic>
          <a:graphicData uri="http://schemas.openxmlformats.org/presentationml/2006/ole">
            <mc:AlternateContent xmlns:mc="http://schemas.openxmlformats.org/markup-compatibility/2006">
              <mc:Choice xmlns:v="urn:schemas-microsoft-com:vml" Requires="v">
                <p:oleObj spid="_x0000_s15426" name="Document" r:id="rId4" imgW="6286500" imgH="3949700" progId="Word.Document.8">
                  <p:embed/>
                </p:oleObj>
              </mc:Choice>
              <mc:Fallback>
                <p:oleObj name="Document" r:id="rId4" imgW="6286500" imgH="3949700" progId="Word.Document.8">
                  <p:embed/>
                  <p:pic>
                    <p:nvPicPr>
                      <p:cNvPr id="0" name=""/>
                      <p:cNvPicPr>
                        <a:picLocks noChangeAspect="1" noChangeArrowheads="1"/>
                      </p:cNvPicPr>
                      <p:nvPr/>
                    </p:nvPicPr>
                    <p:blipFill>
                      <a:blip r:embed="rId5"/>
                      <a:srcRect/>
                      <a:stretch>
                        <a:fillRect/>
                      </a:stretch>
                    </p:blipFill>
                    <p:spPr bwMode="auto">
                      <a:xfrm>
                        <a:off x="-179388" y="823913"/>
                        <a:ext cx="9704388" cy="6551612"/>
                      </a:xfrm>
                      <a:prstGeom prst="rect">
                        <a:avLst/>
                      </a:prstGeom>
                      <a:noFill/>
                      <a:ln>
                        <a:noFill/>
                      </a:ln>
                    </p:spPr>
                  </p:pic>
                </p:oleObj>
              </mc:Fallback>
            </mc:AlternateContent>
          </a:graphicData>
        </a:graphic>
      </p:graphicFrame>
      <p:sp>
        <p:nvSpPr>
          <p:cNvPr id="131075" name="Rectangle 2"/>
          <p:cNvSpPr>
            <a:spLocks noGrp="1" noChangeArrowheads="1"/>
          </p:cNvSpPr>
          <p:nvPr>
            <p:ph type="title"/>
          </p:nvPr>
        </p:nvSpPr>
        <p:spPr>
          <a:xfrm>
            <a:off x="755650" y="190079"/>
            <a:ext cx="7772400" cy="496887"/>
          </a:xfrm>
        </p:spPr>
        <p:txBody>
          <a:bodyPr/>
          <a:lstStyle/>
          <a:p>
            <a:pPr>
              <a:defRPr/>
            </a:pPr>
            <a:r>
              <a:rPr lang="en-US" sz="4000" b="1" dirty="0" smtClean="0">
                <a:latin typeface="Arial" charset="0"/>
                <a:cs typeface="Arial" charset="0"/>
              </a:rPr>
              <a:t>Ecclesiastes Overview</a:t>
            </a:r>
            <a:endParaRPr lang="en-US" sz="4000" b="1" dirty="0">
              <a:latin typeface="Arial" charset="0"/>
              <a:cs typeface="Arial" charset="0"/>
            </a:endParaRPr>
          </a:p>
        </p:txBody>
      </p:sp>
      <p:sp>
        <p:nvSpPr>
          <p:cNvPr id="483333" name="TextBox 5"/>
          <p:cNvSpPr txBox="1">
            <a:spLocks noChangeArrowheads="1"/>
          </p:cNvSpPr>
          <p:nvPr/>
        </p:nvSpPr>
        <p:spPr bwMode="auto">
          <a:xfrm>
            <a:off x="83058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smtClean="0">
                <a:solidFill>
                  <a:srgbClr val="FFFFFF"/>
                </a:solidFill>
                <a:latin typeface="Arial" charset="0"/>
                <a:cs typeface="Arial" charset="0"/>
              </a:rPr>
              <a:t>403</a:t>
            </a:r>
          </a:p>
        </p:txBody>
      </p:sp>
    </p:spTree>
    <p:extLst>
      <p:ext uri="{BB962C8B-B14F-4D97-AF65-F5344CB8AC3E}">
        <p14:creationId xmlns:p14="http://schemas.microsoft.com/office/powerpoint/2010/main" val="96548173"/>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The wise rest </a:t>
            </a:r>
            <a:r>
              <a:rPr lang="en-US" sz="3600" b="1" dirty="0">
                <a:effectLst>
                  <a:glow rad="127000">
                    <a:schemeClr val="tx1"/>
                  </a:glow>
                </a:effectLst>
                <a:latin typeface="Arial" charset="0"/>
                <a:ea typeface="ＭＳ Ｐゴシック" charset="0"/>
                <a:cs typeface="ＭＳ Ｐゴシック" charset="0"/>
              </a:rPr>
              <a:t>in </a:t>
            </a:r>
            <a:r>
              <a:rPr lang="en-US" sz="3600" b="1" dirty="0" smtClean="0">
                <a:effectLst>
                  <a:glow rad="127000">
                    <a:schemeClr val="tx1"/>
                  </a:glow>
                </a:effectLst>
                <a:latin typeface="Arial" charset="0"/>
                <a:ea typeface="ＭＳ Ｐゴシック" charset="0"/>
                <a:cs typeface="ＭＳ Ｐゴシック" charset="0"/>
              </a:rPr>
              <a:t>God</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plan </a:t>
            </a:r>
            <a:r>
              <a:rPr lang="en-US" sz="3600" b="1" dirty="0" smtClean="0">
                <a:effectLst>
                  <a:glow rad="127000">
                    <a:schemeClr val="tx1"/>
                  </a:glow>
                </a:effectLst>
                <a:latin typeface="Arial" charset="0"/>
                <a:ea typeface="ＭＳ Ｐゴシック" charset="0"/>
                <a:cs typeface="ＭＳ Ｐゴシック" charset="0"/>
              </a:rPr>
              <a:t>for prosperity </a:t>
            </a:r>
            <a:r>
              <a:rPr lang="en-US" sz="3600" b="1" dirty="0">
                <a:effectLst>
                  <a:glow rad="127000">
                    <a:schemeClr val="tx1"/>
                  </a:glow>
                </a:effectLst>
                <a:latin typeface="Arial" charset="0"/>
                <a:ea typeface="ＭＳ Ｐゴシック" charset="0"/>
                <a:cs typeface="ＭＳ Ｐゴシック" charset="0"/>
              </a:rPr>
              <a:t>and adversity (7:13-14). </a:t>
            </a:r>
          </a:p>
        </p:txBody>
      </p:sp>
      <p:pic>
        <p:nvPicPr>
          <p:cNvPr id="2" name="Picture 1"/>
          <p:cNvPicPr>
            <a:picLocks noChangeAspect="1"/>
          </p:cNvPicPr>
          <p:nvPr/>
        </p:nvPicPr>
        <p:blipFill>
          <a:blip r:embed="rId3"/>
          <a:stretch>
            <a:fillRect/>
          </a:stretch>
        </p:blipFill>
        <p:spPr>
          <a:xfrm>
            <a:off x="0" y="0"/>
            <a:ext cx="9144000" cy="4828032"/>
          </a:xfrm>
          <a:prstGeom prst="rect">
            <a:avLst/>
          </a:prstGeom>
        </p:spPr>
      </p:pic>
    </p:spTree>
    <p:extLst>
      <p:ext uri="{BB962C8B-B14F-4D97-AF65-F5344CB8AC3E}">
        <p14:creationId xmlns:p14="http://schemas.microsoft.com/office/powerpoint/2010/main" val="411980735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"Accept </a:t>
            </a:r>
            <a:r>
              <a:rPr lang="en-US" sz="3600" b="1" dirty="0">
                <a:effectLst>
                  <a:glow rad="127000">
                    <a:schemeClr val="tx1"/>
                  </a:glow>
                </a:effectLst>
                <a:latin typeface="Arial" charset="0"/>
                <a:ea typeface="ＭＳ Ｐゴシック" charset="0"/>
                <a:cs typeface="ＭＳ Ｐゴシック" charset="0"/>
              </a:rPr>
              <a:t>the way God does things, </a:t>
            </a: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who can straighten what he </a:t>
            </a:r>
            <a:r>
              <a:rPr lang="en-US" sz="3600" b="1" dirty="0" smtClean="0">
                <a:effectLst>
                  <a:glow rad="127000">
                    <a:schemeClr val="tx1"/>
                  </a:glow>
                </a:effectLst>
                <a:latin typeface="Arial" charset="0"/>
                <a:ea typeface="ＭＳ Ｐゴシック" charset="0"/>
                <a:cs typeface="ＭＳ Ｐゴシック" charset="0"/>
              </a:rPr>
              <a:t>has made </a:t>
            </a:r>
            <a:r>
              <a:rPr lang="en-US" sz="3600" b="1" dirty="0">
                <a:effectLst>
                  <a:glow rad="127000">
                    <a:schemeClr val="tx1"/>
                  </a:glow>
                </a:effectLst>
                <a:latin typeface="Arial" charset="0"/>
                <a:ea typeface="ＭＳ Ｐゴシック" charset="0"/>
                <a:cs typeface="ＭＳ Ｐゴシック" charset="0"/>
              </a:rPr>
              <a:t>crooked</a:t>
            </a:r>
            <a:r>
              <a:rPr lang="en-US" sz="3600" b="1" dirty="0" smtClean="0">
                <a:effectLst>
                  <a:glow rad="127000">
                    <a:schemeClr val="tx1"/>
                  </a:glow>
                </a:effectLst>
                <a:latin typeface="Arial" charset="0"/>
                <a:ea typeface="ＭＳ Ｐゴシック" charset="0"/>
                <a:cs typeface="ＭＳ Ｐゴシック" charset="0"/>
              </a:rPr>
              <a:t>?" (7:13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51000" y="2348879"/>
            <a:ext cx="6077857" cy="4558393"/>
          </a:xfrm>
          <a:prstGeom prst="rect">
            <a:avLst/>
          </a:prstGeom>
        </p:spPr>
      </p:pic>
    </p:spTree>
    <p:extLst>
      <p:ext uri="{BB962C8B-B14F-4D97-AF65-F5344CB8AC3E}">
        <p14:creationId xmlns:p14="http://schemas.microsoft.com/office/powerpoint/2010/main" val="3991908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2995"/>
            <a:ext cx="9110575" cy="701099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5339523"/>
            <a:ext cx="9036496" cy="1183384"/>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Remember </a:t>
            </a:r>
            <a:r>
              <a:rPr lang="en-US" sz="3600" b="1" dirty="0">
                <a:effectLst>
                  <a:glow rad="127000">
                    <a:schemeClr val="tx1"/>
                  </a:glow>
                </a:effectLst>
                <a:latin typeface="Arial" charset="0"/>
                <a:ea typeface="ＭＳ Ｐゴシック" charset="0"/>
                <a:cs typeface="ＭＳ Ｐゴシック" charset="0"/>
              </a:rPr>
              <a:t>that nothing is certain in this </a:t>
            </a:r>
            <a:r>
              <a:rPr lang="en-US" sz="3600" b="1" dirty="0" smtClean="0">
                <a:effectLst>
                  <a:glow rad="127000">
                    <a:schemeClr val="tx1"/>
                  </a:glow>
                </a:effectLst>
                <a:latin typeface="Arial" charset="0"/>
                <a:ea typeface="ＭＳ Ｐゴシック" charset="0"/>
                <a:cs typeface="ＭＳ Ｐゴシック" charset="0"/>
              </a:rPr>
              <a:t>life" (7:14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0"/>
            <a:ext cx="9036496" cy="22322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"Enjoy prosperity while you can,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but when hard times strike, realize that both come from God.</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304369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Why </a:t>
            </a:r>
            <a:r>
              <a:rPr lang="en-US" sz="5400" b="1" dirty="0">
                <a:effectLst>
                  <a:glow rad="127000">
                    <a:schemeClr val="tx1"/>
                  </a:glow>
                </a:effectLst>
                <a:latin typeface="Arial" charset="0"/>
                <a:ea typeface="ＭＳ Ｐゴシック" charset="0"/>
                <a:cs typeface="ＭＳ Ｐゴシック" charset="0"/>
              </a:rPr>
              <a:t>should we trust in </a:t>
            </a:r>
            <a:r>
              <a:rPr lang="en-US" sz="5400" b="1" dirty="0" smtClean="0">
                <a:effectLst>
                  <a:glow rad="127000">
                    <a:schemeClr val="tx1"/>
                  </a:glow>
                </a:effectLst>
                <a:latin typeface="Arial" charset="0"/>
                <a:ea typeface="ＭＳ Ｐゴシック" charset="0"/>
                <a:cs typeface="ＭＳ Ｐゴシック" charset="0"/>
              </a:rPr>
              <a:t>God</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a:t>
            </a:r>
            <a:r>
              <a:rPr lang="en-US" sz="5400" b="1" dirty="0">
                <a:solidFill>
                  <a:srgbClr val="FFFF00"/>
                </a:solidFill>
                <a:effectLst>
                  <a:glow rad="127000">
                    <a:schemeClr val="tx1"/>
                  </a:glow>
                </a:effectLst>
                <a:latin typeface="Arial" charset="0"/>
                <a:ea typeface="ＭＳ Ｐゴシック" charset="0"/>
                <a:cs typeface="ＭＳ Ｐゴシック" charset="0"/>
              </a:rPr>
              <a:t>plan</a:t>
            </a:r>
            <a:r>
              <a:rPr lang="en-US" sz="5400" b="1" dirty="0">
                <a:effectLst>
                  <a:glow rad="127000">
                    <a:schemeClr val="tx1"/>
                  </a:glow>
                </a:effectLst>
                <a:latin typeface="Arial" charset="0"/>
                <a:ea typeface="ＭＳ Ｐゴシック" charset="0"/>
                <a:cs typeface="ＭＳ Ｐゴシック" charset="0"/>
              </a:rPr>
              <a:t> for our </a:t>
            </a:r>
            <a:r>
              <a:rPr lang="en-US" sz="5400" b="1" dirty="0" smtClean="0">
                <a:effectLst>
                  <a:glow rad="127000">
                    <a:schemeClr val="tx1"/>
                  </a:glow>
                </a:effectLst>
                <a:latin typeface="Arial" charset="0"/>
                <a:ea typeface="ＭＳ Ｐゴシック" charset="0"/>
                <a:cs typeface="ＭＳ Ｐゴシック" charset="0"/>
              </a:rPr>
              <a:t>lives?</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397000" y="299479"/>
            <a:ext cx="6350000" cy="4229100"/>
          </a:xfrm>
          <a:prstGeom prst="rect">
            <a:avLst/>
          </a:prstGeom>
        </p:spPr>
      </p:pic>
      <p:sp>
        <p:nvSpPr>
          <p:cNvPr id="4" name="Rectangle 2"/>
          <p:cNvSpPr txBox="1">
            <a:spLocks noChangeArrowheads="1"/>
          </p:cNvSpPr>
          <p:nvPr/>
        </p:nvSpPr>
        <p:spPr bwMode="auto">
          <a:xfrm rot="20198540">
            <a:off x="2841474" y="2555678"/>
            <a:ext cx="6549100" cy="1352268"/>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smtClean="0">
                <a:effectLst>
                  <a:glow rad="127000">
                    <a:schemeClr val="tx1"/>
                  </a:glow>
                </a:effectLst>
                <a:latin typeface="Arial" charset="0"/>
                <a:ea typeface="ＭＳ Ｐゴシック" charset="0"/>
                <a:cs typeface="ＭＳ Ｐゴシック" charset="0"/>
              </a:rPr>
              <a:t>2 reasons</a:t>
            </a:r>
            <a:endParaRPr lang="en-US" sz="7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5977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682" y="539750"/>
            <a:ext cx="9105318" cy="4581657"/>
          </a:xfrm>
          <a:prstGeom prst="rect">
            <a:avLst/>
          </a:prstGeom>
        </p:spPr>
      </p:pic>
      <p:sp>
        <p:nvSpPr>
          <p:cNvPr id="900098" name="Rectangle 2"/>
          <p:cNvSpPr>
            <a:spLocks noGrp="1" noChangeArrowheads="1"/>
          </p:cNvSpPr>
          <p:nvPr>
            <p:ph type="ctrTitle"/>
          </p:nvPr>
        </p:nvSpPr>
        <p:spPr>
          <a:xfrm>
            <a:off x="0" y="5107730"/>
            <a:ext cx="9144000" cy="1661089"/>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God</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a:t>
            </a:r>
            <a:r>
              <a:rPr lang="en-US" b="1" dirty="0">
                <a:effectLst>
                  <a:glow rad="127000">
                    <a:schemeClr val="tx1"/>
                  </a:glow>
                </a:effectLst>
                <a:latin typeface="Arial" charset="0"/>
                <a:ea typeface="ＭＳ Ｐゴシック" charset="0"/>
                <a:cs typeface="ＭＳ Ｐゴシック" charset="0"/>
              </a:rPr>
              <a:t>plan is </a:t>
            </a:r>
            <a:r>
              <a:rPr lang="en-US" b="1" dirty="0">
                <a:solidFill>
                  <a:srgbClr val="FFFF00"/>
                </a:solidFill>
                <a:effectLst>
                  <a:glow rad="127000">
                    <a:schemeClr val="tx1"/>
                  </a:glow>
                </a:effectLst>
                <a:latin typeface="Arial" charset="0"/>
                <a:ea typeface="ＭＳ Ｐゴシック" charset="0"/>
                <a:cs typeface="ＭＳ Ｐゴシック" charset="0"/>
              </a:rPr>
              <a:t>unchanging</a:t>
            </a:r>
            <a:r>
              <a:rPr lang="en-US" b="1" dirty="0">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and </a:t>
            </a:r>
            <a:r>
              <a:rPr lang="en-US" b="1" dirty="0">
                <a:effectLst>
                  <a:glow rad="127000">
                    <a:schemeClr val="tx1"/>
                  </a:glow>
                </a:effectLst>
                <a:latin typeface="Arial" charset="0"/>
                <a:ea typeface="ＭＳ Ｐゴシック" charset="0"/>
                <a:cs typeface="ＭＳ Ｐゴシック" charset="0"/>
              </a:rPr>
              <a:t>you are </a:t>
            </a:r>
            <a:r>
              <a:rPr lang="en-US" b="1" dirty="0">
                <a:solidFill>
                  <a:srgbClr val="FFFF00"/>
                </a:solidFill>
                <a:effectLst>
                  <a:glow rad="127000">
                    <a:schemeClr val="tx1"/>
                  </a:glow>
                </a:effectLst>
                <a:latin typeface="Arial" charset="0"/>
                <a:ea typeface="ＭＳ Ｐゴシック" charset="0"/>
                <a:cs typeface="ＭＳ Ｐゴシック" charset="0"/>
              </a:rPr>
              <a:t>ignorant</a:t>
            </a:r>
            <a:r>
              <a:rPr lang="en-US" b="1" dirty="0">
                <a:effectLst>
                  <a:glow rad="127000">
                    <a:schemeClr val="tx1"/>
                  </a:glow>
                </a:effectLst>
                <a:latin typeface="Arial" charset="0"/>
                <a:ea typeface="ＭＳ Ｐゴシック" charset="0"/>
                <a:cs typeface="ＭＳ Ｐゴシック" charset="0"/>
              </a:rPr>
              <a:t> of </a:t>
            </a:r>
            <a:r>
              <a:rPr lang="en-US" b="1" dirty="0" smtClean="0">
                <a:effectLst>
                  <a:glow rad="127000">
                    <a:schemeClr val="tx1"/>
                  </a:glow>
                </a:effectLst>
                <a:latin typeface="Arial" charset="0"/>
                <a:ea typeface="ＭＳ Ｐゴシック" charset="0"/>
                <a:cs typeface="ＭＳ Ｐゴシック" charset="0"/>
              </a:rPr>
              <a:t>it.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8682" y="-31751"/>
            <a:ext cx="9144000" cy="889001"/>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The Main Idea of 6:10–7:14</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8682" y="890202"/>
            <a:ext cx="9144000" cy="8407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smtClean="0">
                <a:effectLst>
                  <a:glow rad="127000">
                    <a:schemeClr val="tx1"/>
                  </a:glow>
                </a:effectLst>
                <a:latin typeface="Arial" charset="0"/>
                <a:ea typeface="ＭＳ Ｐゴシック" charset="0"/>
                <a:cs typeface="ＭＳ Ｐゴシック" charset="0"/>
              </a:rPr>
              <a:t>Why trust in God</a:t>
            </a:r>
            <a:r>
              <a:rPr lang="fr-FR" b="1" i="1" dirty="0" smtClean="0">
                <a:effectLst>
                  <a:glow rad="127000">
                    <a:schemeClr val="tx1"/>
                  </a:glow>
                </a:effectLst>
                <a:latin typeface="Arial" charset="0"/>
                <a:ea typeface="ＭＳ Ｐゴシック" charset="0"/>
                <a:cs typeface="ＭＳ Ｐゴシック" charset="0"/>
              </a:rPr>
              <a:t>'</a:t>
            </a:r>
            <a:r>
              <a:rPr lang="en-US" b="1" i="1" dirty="0" smtClean="0">
                <a:effectLst>
                  <a:glow rad="127000">
                    <a:schemeClr val="tx1"/>
                  </a:glow>
                </a:effectLst>
                <a:latin typeface="Arial" charset="0"/>
                <a:ea typeface="ＭＳ Ｐゴシック" charset="0"/>
                <a:cs typeface="ＭＳ Ｐゴシック" charset="0"/>
              </a:rPr>
              <a:t>s plan?</a:t>
            </a:r>
            <a:endParaRPr lang="en-US"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3347666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96935"/>
            <a:ext cx="9100698" cy="606106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3509"/>
            <a:ext cx="9144000" cy="1946386"/>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a:t>
            </a:r>
            <a:r>
              <a:rPr lang="en-US" b="1" dirty="0">
                <a:effectLst>
                  <a:glow rad="127000">
                    <a:schemeClr val="tx1"/>
                  </a:glow>
                </a:effectLst>
                <a:latin typeface="Arial" charset="0"/>
                <a:ea typeface="ＭＳ Ｐゴシック" charset="0"/>
                <a:cs typeface="ＭＳ Ｐゴシック" charset="0"/>
              </a:rPr>
              <a:t>. God has </a:t>
            </a:r>
            <a:r>
              <a:rPr lang="en-US" b="1" dirty="0">
                <a:solidFill>
                  <a:srgbClr val="FFFF00"/>
                </a:solidFill>
                <a:effectLst>
                  <a:glow rad="127000">
                    <a:schemeClr val="tx1"/>
                  </a:glow>
                </a:effectLst>
                <a:latin typeface="Arial" charset="0"/>
                <a:ea typeface="ＭＳ Ｐゴシック" charset="0"/>
                <a:cs typeface="ＭＳ Ｐゴシック" charset="0"/>
              </a:rPr>
              <a:t>planned</a:t>
            </a:r>
            <a:r>
              <a:rPr lang="en-US" b="1" dirty="0">
                <a:effectLst>
                  <a:glow rad="127000">
                    <a:schemeClr val="tx1"/>
                  </a:glow>
                </a:effectLst>
                <a:latin typeface="Arial" charset="0"/>
                <a:ea typeface="ＭＳ Ｐゴシック" charset="0"/>
                <a:cs typeface="ＭＳ Ｐゴシック" charset="0"/>
              </a:rPr>
              <a:t> all events and </a:t>
            </a:r>
            <a:r>
              <a:rPr lang="en-US" b="1" dirty="0" smtClean="0">
                <a:effectLst>
                  <a:glow rad="127000">
                    <a:schemeClr val="tx1"/>
                  </a:glow>
                </a:effectLst>
                <a:latin typeface="Arial" charset="0"/>
                <a:ea typeface="ＭＳ Ｐゴシック" charset="0"/>
                <a:cs typeface="ＭＳ Ｐゴシック" charset="0"/>
              </a:rPr>
              <a:t>won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a:t>
            </a:r>
            <a:r>
              <a:rPr lang="en-US" b="1" dirty="0">
                <a:solidFill>
                  <a:srgbClr val="FFFF00"/>
                </a:solidFill>
                <a:effectLst>
                  <a:glow rad="127000">
                    <a:schemeClr val="tx1"/>
                  </a:glow>
                </a:effectLst>
                <a:latin typeface="Arial" charset="0"/>
                <a:ea typeface="ＭＳ Ｐゴシック" charset="0"/>
                <a:cs typeface="ＭＳ Ｐゴシック" charset="0"/>
              </a:rPr>
              <a:t>change</a:t>
            </a:r>
            <a:r>
              <a:rPr lang="en-US" b="1" dirty="0">
                <a:effectLst>
                  <a:glow rad="127000">
                    <a:schemeClr val="tx1"/>
                  </a:glow>
                </a:effectLst>
                <a:latin typeface="Arial" charset="0"/>
                <a:ea typeface="ＭＳ Ｐゴシック" charset="0"/>
                <a:cs typeface="ＭＳ Ｐゴシック" charset="0"/>
              </a:rPr>
              <a:t> them (6:10-</a:t>
            </a:r>
            <a:r>
              <a:rPr lang="en-US" b="1" dirty="0" smtClean="0">
                <a:effectLst>
                  <a:glow rad="127000">
                    <a:schemeClr val="tx1"/>
                  </a:glow>
                </a:effectLst>
                <a:latin typeface="Arial" charset="0"/>
                <a:ea typeface="ＭＳ Ｐゴシック" charset="0"/>
                <a:cs typeface="ＭＳ Ｐゴシック" charset="0"/>
              </a:rPr>
              <a:t>12)</a:t>
            </a:r>
            <a:r>
              <a:rPr lang="en-US"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1799553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5715"/>
            <a:ext cx="9140869" cy="685926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41239" y="179080"/>
            <a:ext cx="3861659" cy="4868680"/>
          </a:xfrm>
          <a:effectLst>
            <a:outerShdw blurRad="63500" dist="35921" dir="2700000" algn="ctr" rotWithShape="0">
              <a:schemeClr val="tx2">
                <a:alpha val="74998"/>
              </a:schemeClr>
            </a:outerShdw>
          </a:effectLst>
          <a:extLst/>
        </p:spPr>
        <p:txBody>
          <a:bodyPr anchor="t"/>
          <a:lstStyle/>
          <a:p>
            <a:pPr>
              <a:defRPr/>
            </a:pPr>
            <a:r>
              <a:rPr lang="en-US" b="1" dirty="0" smtClean="0">
                <a:effectLst>
                  <a:glow rad="266700">
                    <a:schemeClr val="tx1"/>
                  </a:glow>
                </a:effectLst>
                <a:latin typeface="Arial" charset="0"/>
                <a:ea typeface="ＭＳ Ｐゴシック" charset="0"/>
                <a:cs typeface="ＭＳ Ｐゴシック" charset="0"/>
              </a:rPr>
              <a:t>II. </a:t>
            </a:r>
            <a:r>
              <a:rPr lang="en-US" b="1" dirty="0">
                <a:effectLst>
                  <a:glow rad="266700">
                    <a:schemeClr val="tx1"/>
                  </a:glow>
                </a:effectLst>
                <a:latin typeface="Arial" charset="0"/>
                <a:ea typeface="ＭＳ Ｐゴシック" charset="0"/>
                <a:cs typeface="ＭＳ Ｐゴシック" charset="0"/>
              </a:rPr>
              <a:t>We </a:t>
            </a:r>
            <a:r>
              <a:rPr lang="en-US" b="1" dirty="0" smtClean="0">
                <a:effectLst>
                  <a:glow rad="266700">
                    <a:schemeClr val="tx1"/>
                  </a:glow>
                </a:effectLst>
                <a:latin typeface="Arial" charset="0"/>
                <a:ea typeface="ＭＳ Ｐゴシック" charset="0"/>
                <a:cs typeface="ＭＳ Ｐゴシック" charset="0"/>
              </a:rPr>
              <a:t>don</a:t>
            </a:r>
            <a:r>
              <a:rPr lang="fr-FR" b="1" dirty="0" smtClean="0">
                <a:effectLst>
                  <a:glow rad="266700">
                    <a:schemeClr val="tx1"/>
                  </a:glow>
                </a:effectLst>
                <a:latin typeface="Arial" charset="0"/>
                <a:ea typeface="ＭＳ Ｐゴシック" charset="0"/>
                <a:cs typeface="ＭＳ Ｐゴシック" charset="0"/>
              </a:rPr>
              <a:t>'</a:t>
            </a:r>
            <a:r>
              <a:rPr lang="en-US" b="1" dirty="0" smtClean="0">
                <a:effectLst>
                  <a:glow rad="266700">
                    <a:schemeClr val="tx1"/>
                  </a:glow>
                </a:effectLst>
                <a:latin typeface="Arial" charset="0"/>
                <a:ea typeface="ＭＳ Ｐゴシック" charset="0"/>
                <a:cs typeface="ＭＳ Ｐゴシック" charset="0"/>
              </a:rPr>
              <a:t>t </a:t>
            </a:r>
            <a:r>
              <a:rPr lang="en-US" b="1" dirty="0">
                <a:effectLst>
                  <a:glow rad="266700">
                    <a:schemeClr val="tx1"/>
                  </a:glow>
                </a:effectLst>
                <a:latin typeface="Arial" charset="0"/>
                <a:ea typeface="ＭＳ Ｐゴシック" charset="0"/>
                <a:cs typeface="ＭＳ Ｐゴシック" charset="0"/>
              </a:rPr>
              <a:t>know why </a:t>
            </a:r>
            <a:r>
              <a:rPr lang="en-US" b="1" dirty="0">
                <a:solidFill>
                  <a:srgbClr val="FFFF00"/>
                </a:solidFill>
                <a:effectLst>
                  <a:glow rad="266700">
                    <a:schemeClr val="tx1"/>
                  </a:glow>
                </a:effectLst>
                <a:latin typeface="Arial" charset="0"/>
                <a:ea typeface="ＭＳ Ｐゴシック" charset="0"/>
                <a:cs typeface="ＭＳ Ｐゴシック" charset="0"/>
              </a:rPr>
              <a:t>easy</a:t>
            </a:r>
            <a:r>
              <a:rPr lang="en-US" b="1" dirty="0">
                <a:effectLst>
                  <a:glow rad="266700">
                    <a:schemeClr val="tx1"/>
                  </a:glow>
                </a:effectLst>
                <a:latin typeface="Arial" charset="0"/>
                <a:ea typeface="ＭＳ Ｐゴシック" charset="0"/>
                <a:cs typeface="ＭＳ Ｐゴシック" charset="0"/>
              </a:rPr>
              <a:t> and </a:t>
            </a:r>
            <a:r>
              <a:rPr lang="en-US" b="1" dirty="0">
                <a:solidFill>
                  <a:srgbClr val="FFFF00"/>
                </a:solidFill>
                <a:effectLst>
                  <a:glow rad="266700">
                    <a:schemeClr val="tx1"/>
                  </a:glow>
                </a:effectLst>
                <a:latin typeface="Arial" charset="0"/>
                <a:ea typeface="ＭＳ Ｐゴシック" charset="0"/>
                <a:cs typeface="ＭＳ Ｐゴシック" charset="0"/>
              </a:rPr>
              <a:t>tough</a:t>
            </a:r>
            <a:r>
              <a:rPr lang="en-US" b="1" dirty="0">
                <a:effectLst>
                  <a:glow rad="266700">
                    <a:schemeClr val="tx1"/>
                  </a:glow>
                </a:effectLst>
                <a:latin typeface="Arial" charset="0"/>
                <a:ea typeface="ＭＳ Ｐゴシック" charset="0"/>
                <a:cs typeface="ＭＳ Ｐゴシック" charset="0"/>
              </a:rPr>
              <a:t> times come our way (7:1-</a:t>
            </a:r>
            <a:r>
              <a:rPr lang="en-US" b="1" dirty="0" smtClean="0">
                <a:effectLst>
                  <a:glow rad="266700">
                    <a:schemeClr val="tx1"/>
                  </a:glow>
                </a:effectLst>
                <a:latin typeface="Arial" charset="0"/>
                <a:ea typeface="ＭＳ Ｐゴシック" charset="0"/>
                <a:cs typeface="ＭＳ Ｐゴシック" charset="0"/>
              </a:rPr>
              <a:t>14)</a:t>
            </a:r>
            <a:r>
              <a:rPr lang="en-US" b="1" dirty="0">
                <a:effectLst>
                  <a:glow rad="2667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42317630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87341"/>
          </a:xfrm>
          <a:prstGeom prst="rect">
            <a:avLst/>
          </a:prstGeom>
        </p:spPr>
      </p:pic>
      <p:sp>
        <p:nvSpPr>
          <p:cNvPr id="900098" name="Rectangle 2"/>
          <p:cNvSpPr>
            <a:spLocks noGrp="1" noChangeArrowheads="1"/>
          </p:cNvSpPr>
          <p:nvPr>
            <p:ph type="ctrTitle"/>
          </p:nvPr>
        </p:nvSpPr>
        <p:spPr>
          <a:xfrm>
            <a:off x="0" y="5333999"/>
            <a:ext cx="9144000" cy="124323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Rest in your future.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521001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048000"/>
            <a:ext cx="3810000" cy="3810000"/>
          </a:xfrm>
          <a:prstGeom prst="rect">
            <a:avLst/>
          </a:prstGeom>
        </p:spPr>
      </p:pic>
      <p:sp>
        <p:nvSpPr>
          <p:cNvPr id="900098" name="Rectangle 2"/>
          <p:cNvSpPr>
            <a:spLocks noGrp="1" noChangeArrowheads="1"/>
          </p:cNvSpPr>
          <p:nvPr>
            <p:ph type="ctrTitle"/>
          </p:nvPr>
        </p:nvSpPr>
        <p:spPr>
          <a:xfrm>
            <a:off x="3508375" y="0"/>
            <a:ext cx="5635624" cy="6858000"/>
          </a:xfrm>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Since God is author of both the good times and the bad times, wisdom trusts that God has purposes beyond human </a:t>
            </a:r>
            <a:r>
              <a:rPr lang="en-US" sz="4000" b="1" dirty="0" smtClean="0">
                <a:effectLst>
                  <a:glow rad="127000">
                    <a:schemeClr val="tx1"/>
                  </a:glow>
                </a:effectLst>
                <a:latin typeface="Arial" charset="0"/>
                <a:ea typeface="ＭＳ Ｐゴシック" charset="0"/>
                <a:cs typeface="ＭＳ Ｐゴシック" charset="0"/>
              </a:rPr>
              <a:t>understanding. </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4232508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02658"/>
            <a:ext cx="9144000" cy="5559552"/>
          </a:xfrm>
          <a:prstGeom prst="rect">
            <a:avLst/>
          </a:prstGeom>
        </p:spPr>
      </p:pic>
      <p:sp>
        <p:nvSpPr>
          <p:cNvPr id="900098" name="Rectangle 2"/>
          <p:cNvSpPr>
            <a:spLocks noGrp="1" noChangeArrowheads="1"/>
          </p:cNvSpPr>
          <p:nvPr>
            <p:ph type="ctrTitle"/>
          </p:nvPr>
        </p:nvSpPr>
        <p:spPr>
          <a:xfrm>
            <a:off x="2540000" y="185132"/>
            <a:ext cx="6603999" cy="3334582"/>
          </a:xfrm>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How is God telling you to </a:t>
            </a:r>
            <a:r>
              <a:rPr lang="en-US" sz="4000" b="1" dirty="0" smtClean="0">
                <a:effectLst>
                  <a:glow rad="127000">
                    <a:schemeClr val="tx1"/>
                  </a:glow>
                </a:effectLst>
                <a:latin typeface="Arial" charset="0"/>
                <a:ea typeface="ＭＳ Ｐゴシック" charset="0"/>
                <a:cs typeface="ＭＳ Ｐゴシック" charset="0"/>
              </a:rPr>
              <a:t/>
            </a:r>
            <a:br>
              <a:rPr lang="en-US" sz="4000" b="1" dirty="0" smtClean="0">
                <a:effectLst>
                  <a:glow rad="127000">
                    <a:schemeClr val="tx1"/>
                  </a:glow>
                </a:effectLst>
                <a:latin typeface="Arial" charset="0"/>
                <a:ea typeface="ＭＳ Ｐゴシック" charset="0"/>
                <a:cs typeface="ＭＳ Ｐゴシック" charset="0"/>
              </a:rPr>
            </a:br>
            <a:r>
              <a:rPr lang="en-US" sz="8000" b="1" i="1" dirty="0" smtClean="0">
                <a:effectLst>
                  <a:glow rad="127000">
                    <a:schemeClr val="tx1"/>
                  </a:glow>
                </a:effectLst>
                <a:latin typeface="Apple Chancery"/>
                <a:ea typeface="ＭＳ Ｐゴシック" charset="0"/>
                <a:cs typeface="Apple Chancery"/>
              </a:rPr>
              <a:t>rest</a:t>
            </a:r>
            <a:r>
              <a:rPr lang="en-US" sz="8000" b="1" dirty="0" smtClean="0">
                <a:effectLst>
                  <a:glow rad="127000">
                    <a:schemeClr val="tx1"/>
                  </a:glow>
                </a:effectLst>
                <a:latin typeface="Arial" charset="0"/>
                <a:ea typeface="ＭＳ Ｐゴシック" charset="0"/>
                <a:cs typeface="ＭＳ Ｐゴシック" charset="0"/>
              </a:rPr>
              <a:t> </a:t>
            </a:r>
            <a:r>
              <a:rPr lang="en-US" sz="4000" b="1" dirty="0" smtClean="0">
                <a:effectLst>
                  <a:glow rad="127000">
                    <a:schemeClr val="tx1"/>
                  </a:glow>
                </a:effectLst>
                <a:latin typeface="Arial" charset="0"/>
                <a:ea typeface="ＭＳ Ｐゴシック" charset="0"/>
                <a:cs typeface="ＭＳ Ｐゴシック" charset="0"/>
              </a:rPr>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in </a:t>
            </a:r>
            <a:r>
              <a:rPr lang="en-US" sz="4000" b="1" dirty="0">
                <a:effectLst>
                  <a:glow rad="127000">
                    <a:schemeClr val="tx1"/>
                  </a:glow>
                </a:effectLst>
                <a:latin typeface="Arial" charset="0"/>
                <a:ea typeface="ＭＳ Ｐゴシック" charset="0"/>
                <a:cs typeface="ＭＳ Ｐゴシック" charset="0"/>
              </a:rPr>
              <a:t>your </a:t>
            </a:r>
            <a:r>
              <a:rPr lang="en-US" sz="4000" b="1" dirty="0" smtClean="0">
                <a:effectLst>
                  <a:glow rad="127000">
                    <a:schemeClr val="tx1"/>
                  </a:glow>
                </a:effectLst>
                <a:latin typeface="Arial" charset="0"/>
                <a:ea typeface="ＭＳ Ｐゴシック" charset="0"/>
                <a:cs typeface="ＭＳ Ｐゴシック" charset="0"/>
              </a:rPr>
              <a:t>ignorance of your future?</a:t>
            </a:r>
            <a:endParaRPr lang="en-US" sz="4000" b="1" dirty="0">
              <a:effectLst>
                <a:glow rad="127000">
                  <a:schemeClr val="tx1"/>
                </a:glow>
              </a:effectLst>
              <a:latin typeface="Arial" charset="0"/>
              <a:ea typeface="ＭＳ Ｐゴシック" charset="0"/>
              <a:cs typeface="ＭＳ Ｐゴシック" charset="0"/>
            </a:endParaRPr>
          </a:p>
        </p:txBody>
      </p:sp>
      <p:sp>
        <p:nvSpPr>
          <p:cNvPr id="3" name="TextBox 2"/>
          <p:cNvSpPr txBox="1"/>
          <p:nvPr/>
        </p:nvSpPr>
        <p:spPr>
          <a:xfrm>
            <a:off x="3066143" y="718457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140000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Work</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4780230"/>
          </a:xfrm>
          <a:prstGeom prst="rect">
            <a:avLst/>
          </a:prstGeom>
        </p:spPr>
      </p:pic>
    </p:spTree>
    <p:extLst>
      <p:ext uri="{BB962C8B-B14F-4D97-AF65-F5344CB8AC3E}">
        <p14:creationId xmlns:p14="http://schemas.microsoft.com/office/powerpoint/2010/main" val="126690673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4627739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020540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45389" y="368300"/>
            <a:ext cx="6868687" cy="1080120"/>
          </a:xfrm>
          <a:effectLst/>
          <a:extLst/>
        </p:spPr>
        <p:txBody>
          <a:bodyPr/>
          <a:lstStyle/>
          <a:p>
            <a:pPr>
              <a:defRPr/>
            </a:pPr>
            <a:r>
              <a:rPr lang="en-US" b="1" dirty="0" smtClean="0">
                <a:solidFill>
                  <a:srgbClr val="000000"/>
                </a:solidFill>
                <a:effectLst/>
                <a:latin typeface="Arial" charset="0"/>
                <a:ea typeface="ＭＳ Ｐゴシック" charset="0"/>
                <a:cs typeface="ＭＳ Ｐゴシック" charset="0"/>
              </a:rPr>
              <a:t>Materialism</a:t>
            </a:r>
            <a:endParaRPr lang="en-US" b="1" dirty="0">
              <a:solidFill>
                <a:srgbClr val="000000"/>
              </a:solidFill>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513843" y="1757393"/>
            <a:ext cx="5588565" cy="4046121"/>
          </a:xfrm>
          <a:prstGeom prst="rect">
            <a:avLst/>
          </a:prstGeom>
        </p:spPr>
      </p:pic>
    </p:spTree>
    <p:extLst>
      <p:ext uri="{BB962C8B-B14F-4D97-AF65-F5344CB8AC3E}">
        <p14:creationId xmlns:p14="http://schemas.microsoft.com/office/powerpoint/2010/main" val="1054587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0"/>
            <a:ext cx="85725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341692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Our Study in Ecclesiastes</a:t>
            </a:r>
            <a:endParaRPr lang="en-US" b="1" i="1" dirty="0">
              <a:effectLst>
                <a:glow rad="8763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Work &amp; Wisdom Don</a:t>
            </a:r>
            <a:r>
              <a:rPr lang="fr-FR" b="1" dirty="0" smtClean="0">
                <a:solidFill>
                  <a:srgbClr val="FFFFFF"/>
                </a:solidFill>
                <a:effectLst>
                  <a:glow rad="127000">
                    <a:srgbClr val="000000"/>
                  </a:glow>
                </a:effectLst>
                <a:latin typeface="Arial" charset="0"/>
                <a:ea typeface="ＭＳ Ｐゴシック" charset="0"/>
                <a:cs typeface="ＭＳ Ｐゴシック" charset="0"/>
              </a:rPr>
              <a:t>'</a:t>
            </a:r>
            <a:r>
              <a:rPr lang="en-US" b="1" dirty="0" smtClean="0">
                <a:solidFill>
                  <a:srgbClr val="FFFFFF"/>
                </a:solidFill>
                <a:effectLst>
                  <a:glow rad="127000">
                    <a:srgbClr val="000000"/>
                  </a:glow>
                </a:effectLst>
                <a:latin typeface="Arial" charset="0"/>
                <a:ea typeface="ＭＳ Ｐゴシック" charset="0"/>
                <a:cs typeface="ＭＳ Ｐゴシック" charset="0"/>
              </a:rPr>
              <a:t>t Last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77173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1339</TotalTime>
  <Words>2789</Words>
  <Application>Microsoft Macintosh PowerPoint</Application>
  <PresentationFormat>On-screen Show (4:3)</PresentationFormat>
  <Paragraphs>217</Paragraphs>
  <Slides>61</Slides>
  <Notes>60</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61</vt:i4>
      </vt:variant>
    </vt:vector>
  </HeadingPairs>
  <TitlesOfParts>
    <vt:vector size="65" baseType="lpstr">
      <vt:lpstr>49_Blank Presentation</vt:lpstr>
      <vt:lpstr>46_Blank Presentation</vt:lpstr>
      <vt:lpstr>Default Design</vt:lpstr>
      <vt:lpstr>Document</vt:lpstr>
      <vt:lpstr>Wisdom in the Ups &amp; Downs</vt:lpstr>
      <vt:lpstr>If you could, would you like to know what would happen in the next year of your life? </vt:lpstr>
      <vt:lpstr>Do you think that knowing your future would make you more secure, more peaceful, and more joyful?</vt:lpstr>
      <vt:lpstr>Why should we trust in God's plan for our lives?</vt:lpstr>
      <vt:lpstr>Ecclesiastes Overview</vt:lpstr>
      <vt:lpstr>Work</vt:lpstr>
      <vt:lpstr>Materialism</vt:lpstr>
      <vt:lpstr>Wisdom</vt:lpstr>
      <vt:lpstr>Our Study in Ecclesiastes</vt:lpstr>
      <vt:lpstr>Emphases of 6:10–11:6</vt:lpstr>
      <vt:lpstr>Heroes</vt:lpstr>
      <vt:lpstr>Why should we trust in God's plan for our lives?</vt:lpstr>
      <vt:lpstr>I. God has planned all events and won't change them (6:10-12). </vt:lpstr>
      <vt:lpstr>"Everything has already been decided.  It was known long ago what each person would be. So there's no use arguing with God about your destiny.   The more words you speak, the less they mean. So what good are they?"  (6:10-11 NLT).</vt:lpstr>
      <vt:lpstr>A Lie of Our Age…</vt:lpstr>
      <vt:lpstr>"You can have anything in this world you want, if you want it badly enough and you're willing to pay the price" — Mary Kay Ash</vt:lpstr>
      <vt:lpstr>"You can have anything you want if you want it desperately enough.  You must want it with an exuberance that erupts through the skin and joins the energy that created the world." —Sheila Graham</vt:lpstr>
      <vt:lpstr>"You can have anything you want in life if you dress for it" —Edith Head</vt:lpstr>
      <vt:lpstr>"Anything you really want, you can attain, if you really go after it."  — Wayne Dyer</vt:lpstr>
      <vt:lpstr>"You can be anything you want to be—no limits"</vt:lpstr>
      <vt:lpstr>"When you grow up, you can be anything you want!"</vt:lpstr>
      <vt:lpstr>None of us really believes that we can control our lives.</vt:lpstr>
      <vt:lpstr>"In the few days of our meaningless lives, who knows how our days can best be spent? Our lives are like a shadow. Who can tell what will happen on this earth after we are gone?" (6:12 NLT).</vt:lpstr>
      <vt:lpstr>None of knows the future—and it's a good thing!</vt:lpstr>
      <vt:lpstr>Why should we trust in God's plan for our lives?</vt:lpstr>
      <vt:lpstr>I. God has planned all events and won't change them (6:10-12). </vt:lpstr>
      <vt:lpstr>II. We don't know why easy and tough times come our way (7:1-14). </vt:lpstr>
      <vt:lpstr>The wise gain wisdom from adversity (7:1-10).</vt:lpstr>
      <vt:lpstr>"A good reputation is more valuable than costly perfume" (7:1a NLT).</vt:lpstr>
      <vt:lpstr>"And the day you die is better than the day you are born. 2Better to spend your time at funerals than at parties. After all, everyone dies—so the living should take this to heart"  (7:1b-2 NLT)</vt:lpstr>
      <vt:lpstr>"Sorrow is better than laughter, for sadness has a refining influence on us. 4A wise person thinks a lot about death, while a fool thinks only about having a good time" (7:3-4 NLT).</vt:lpstr>
      <vt:lpstr>Help children deal with death.</vt:lpstr>
      <vt:lpstr>The wise listen to rebuke (7:5-6)</vt:lpstr>
      <vt:lpstr>"Better to be criticized by a wise person than to be praised by a fool" (7:5 NLT).</vt:lpstr>
      <vt:lpstr>Listen to your parents</vt:lpstr>
      <vt:lpstr>"An open rebuke is better than hidden love!" (Prov. 27:5 NLT).</vt:lpstr>
      <vt:lpstr>"…Be quick to listen, slow to speak…"  (James 1:19 NLT).</vt:lpstr>
      <vt:lpstr>"A fool's laughter is quickly gone, like thorns crackling in a fire. This also is meaningless" (7:6 NLT).</vt:lpstr>
      <vt:lpstr>The wise submit to both prosperous and adverse circumstances (7:7-10). </vt:lpstr>
      <vt:lpstr>Life is a roller coaster</vt:lpstr>
      <vt:lpstr>"For oppression makes a wise man mad, and a bribe corrupts the heart" (7:7 NAU)</vt:lpstr>
      <vt:lpstr>"Injustice anywhere is a threat to justice everywhere" —Martin Luther King</vt:lpstr>
      <vt:lpstr>This is the most dangerous animal in the world.  It is responsible for MILLIONS of deaths every year.  By its side, a great white shark swims peacefully</vt:lpstr>
      <vt:lpstr>"…a bribe corrupts the heart" (7b)</vt:lpstr>
      <vt:lpstr>"Finishing is better than starting.</vt:lpstr>
      <vt:lpstr>"Control your temper, for anger labels you a fool"  (7:9 NLT).</vt:lpstr>
      <vt:lpstr>"Don't long for 'the good old days.'  This is not wise" (7:10 NLT).</vt:lpstr>
      <vt:lpstr>The wise benefit from prosperity (7:11-12).</vt:lpstr>
      <vt:lpstr> "Wisdom is even better when you have money. Both are a benefit as you go through life. 12Wisdom and money can get you almost anything, but only wisdom can save your life" (7:11-12 NLT). </vt:lpstr>
      <vt:lpstr>The wise rest in God's plan for prosperity and adversity (7:13-14). </vt:lpstr>
      <vt:lpstr>"Accept the way God does things, for who can straighten what he has made crooked?" (7:13 NLT).</vt:lpstr>
      <vt:lpstr>Remember that nothing is certain in this life" (7:14 NLT).</vt:lpstr>
      <vt:lpstr>Why should we trust in God's plan for our lives?</vt:lpstr>
      <vt:lpstr>God's plan is unchanging  and you are ignorant of it.</vt:lpstr>
      <vt:lpstr>I. God has planned all events and won't change them (6:10-12). </vt:lpstr>
      <vt:lpstr>II. We don't know why easy and tough times come our way (7:1-14). </vt:lpstr>
      <vt:lpstr>Rest in your future.</vt:lpstr>
      <vt:lpstr>Since God is author of both the good times and the bad times, wisdom trusts that God has purposes beyond human understanding. </vt:lpstr>
      <vt:lpstr>How is God telling you to  rest  in your ignorance of your future?</vt:lpstr>
      <vt:lpstr>Black</vt:lpstr>
      <vt:lpstr>OT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79</cp:revision>
  <dcterms:created xsi:type="dcterms:W3CDTF">2014-08-02T06:39:19Z</dcterms:created>
  <dcterms:modified xsi:type="dcterms:W3CDTF">2018-08-04T06:23:45Z</dcterms:modified>
</cp:coreProperties>
</file>