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4" r:id="rId5"/>
  </p:sldMasterIdLst>
  <p:notesMasterIdLst>
    <p:notesMasterId r:id="rId58"/>
  </p:notesMasterIdLst>
  <p:handoutMasterIdLst>
    <p:handoutMasterId r:id="rId59"/>
  </p:handoutMasterIdLst>
  <p:sldIdLst>
    <p:sldId id="606" r:id="rId6"/>
    <p:sldId id="525" r:id="rId7"/>
    <p:sldId id="557" r:id="rId8"/>
    <p:sldId id="558" r:id="rId9"/>
    <p:sldId id="562" r:id="rId10"/>
    <p:sldId id="561" r:id="rId11"/>
    <p:sldId id="559" r:id="rId12"/>
    <p:sldId id="565" r:id="rId13"/>
    <p:sldId id="568" r:id="rId14"/>
    <p:sldId id="569" r:id="rId15"/>
    <p:sldId id="570" r:id="rId16"/>
    <p:sldId id="566" r:id="rId17"/>
    <p:sldId id="571" r:id="rId18"/>
    <p:sldId id="567" r:id="rId19"/>
    <p:sldId id="572" r:id="rId20"/>
    <p:sldId id="560" r:id="rId21"/>
    <p:sldId id="485" r:id="rId22"/>
    <p:sldId id="564" r:id="rId23"/>
    <p:sldId id="573" r:id="rId24"/>
    <p:sldId id="340" r:id="rId25"/>
    <p:sldId id="484" r:id="rId26"/>
    <p:sldId id="477" r:id="rId27"/>
    <p:sldId id="576" r:id="rId28"/>
    <p:sldId id="436" r:id="rId29"/>
    <p:sldId id="585" r:id="rId30"/>
    <p:sldId id="588" r:id="rId31"/>
    <p:sldId id="587" r:id="rId32"/>
    <p:sldId id="586" r:id="rId33"/>
    <p:sldId id="584" r:id="rId34"/>
    <p:sldId id="590" r:id="rId35"/>
    <p:sldId id="593" r:id="rId36"/>
    <p:sldId id="595" r:id="rId37"/>
    <p:sldId id="596" r:id="rId38"/>
    <p:sldId id="577" r:id="rId39"/>
    <p:sldId id="578" r:id="rId40"/>
    <p:sldId id="579" r:id="rId41"/>
    <p:sldId id="598" r:id="rId42"/>
    <p:sldId id="597" r:id="rId43"/>
    <p:sldId id="582" r:id="rId44"/>
    <p:sldId id="580" r:id="rId45"/>
    <p:sldId id="599" r:id="rId46"/>
    <p:sldId id="601" r:id="rId47"/>
    <p:sldId id="581" r:id="rId48"/>
    <p:sldId id="602" r:id="rId49"/>
    <p:sldId id="603" r:id="rId50"/>
    <p:sldId id="539" r:id="rId51"/>
    <p:sldId id="604" r:id="rId52"/>
    <p:sldId id="554" r:id="rId53"/>
    <p:sldId id="605" r:id="rId54"/>
    <p:sldId id="400" r:id="rId55"/>
    <p:sldId id="267"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9AD"/>
    <a:srgbClr val="D9EDEC"/>
    <a:srgbClr val="F3EFD2"/>
    <a:srgbClr val="234544"/>
    <a:srgbClr val="66B2B0"/>
    <a:srgbClr val="FEF4EA"/>
    <a:srgbClr val="802000"/>
    <a:srgbClr val="EFC176"/>
    <a:srgbClr val="F39891"/>
    <a:srgbClr val="FD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89" autoAdjust="0"/>
    <p:restoredTop sz="85092" autoAdjust="0"/>
  </p:normalViewPr>
  <p:slideViewPr>
    <p:cSldViewPr snapToGrid="0">
      <p:cViewPr varScale="1">
        <p:scale>
          <a:sx n="59" d="100"/>
          <a:sy n="59" d="100"/>
        </p:scale>
        <p:origin x="200" y="1776"/>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50" d="100"/>
        <a:sy n="50" d="100"/>
      </p:scale>
      <p:origin x="0" y="-11246"/>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2/14/26</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2/14/26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73975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FA4E1-9606-FD2E-3279-45A8CC932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3C699-DD72-5DBA-77F4-24D6B0312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1B420-8D86-534C-6FB7-3DC0774315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5225A-2407-486B-F231-B0A1E73C7B5C}"/>
              </a:ext>
            </a:extLst>
          </p:cNvPr>
          <p:cNvSpPr>
            <a:spLocks noGrp="1"/>
          </p:cNvSpPr>
          <p:nvPr>
            <p:ph type="sldNum" sz="quarter" idx="5"/>
          </p:nvPr>
        </p:nvSpPr>
        <p:spPr/>
        <p:txBody>
          <a:bodyPr/>
          <a:lstStyle/>
          <a:p>
            <a:fld id="{8B990660-4B7D-4C11-96DB-B19FFA8CA93C}" type="slidenum">
              <a:rPr lang="en-US" smtClean="0"/>
              <a:t>46</a:t>
            </a:fld>
            <a:endParaRPr lang="en-US" dirty="0"/>
          </a:p>
        </p:txBody>
      </p:sp>
    </p:spTree>
    <p:extLst>
      <p:ext uri="{BB962C8B-B14F-4D97-AF65-F5344CB8AC3E}">
        <p14:creationId xmlns:p14="http://schemas.microsoft.com/office/powerpoint/2010/main" val="64333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F4612-C0D3-DB98-E09A-6F2F4D401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ED575-2F5C-5CBA-148B-60346FD76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18BD0-7D0C-86AC-DE13-30B2BED66C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E947E-567B-A878-A673-2F6518837FE9}"/>
              </a:ext>
            </a:extLst>
          </p:cNvPr>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149212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493B7-FA42-B6AC-712D-DFDD5CB01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34777-AA75-A3D1-AD57-EB150ACAA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23FBB-7C8E-1A92-3BC2-B71680AF4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1694B-7A65-FE16-FCBA-1A8F6FA7AD37}"/>
              </a:ext>
            </a:extLst>
          </p:cNvPr>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3613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96A-F781-4956-8D51-1E36996D9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9AF09-2C53-BE43-A02B-DB0F6A4DB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0A7D9-9568-118B-EC29-90670D564A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2AAD4-FB53-6EF9-C0CF-837F5BAA483E}"/>
              </a:ext>
            </a:extLst>
          </p:cNvPr>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428264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29</a:t>
            </a:fld>
            <a:endParaRPr lang="en-US" dirty="0"/>
          </a:p>
        </p:txBody>
      </p:sp>
    </p:spTree>
    <p:extLst>
      <p:ext uri="{BB962C8B-B14F-4D97-AF65-F5344CB8AC3E}">
        <p14:creationId xmlns:p14="http://schemas.microsoft.com/office/powerpoint/2010/main" val="358332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CA6F-844D-0773-245D-1DC5810B5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E5FDD-DF98-DABF-C179-722C6501D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E7DE3-B914-20F7-F35C-2BD449059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D717B-F1C3-796F-852C-EF4EFDFCFFEE}"/>
              </a:ext>
            </a:extLst>
          </p:cNvPr>
          <p:cNvSpPr>
            <a:spLocks noGrp="1"/>
          </p:cNvSpPr>
          <p:nvPr>
            <p:ph type="sldNum" sz="quarter" idx="5"/>
          </p:nvPr>
        </p:nvSpPr>
        <p:spPr/>
        <p:txBody>
          <a:bodyPr/>
          <a:lstStyle/>
          <a:p>
            <a:fld id="{8B990660-4B7D-4C11-96DB-B19FFA8CA93C}" type="slidenum">
              <a:rPr lang="en-US" smtClean="0"/>
              <a:t>30</a:t>
            </a:fld>
            <a:endParaRPr lang="en-US" dirty="0"/>
          </a:p>
        </p:txBody>
      </p:sp>
    </p:spTree>
    <p:extLst>
      <p:ext uri="{BB962C8B-B14F-4D97-AF65-F5344CB8AC3E}">
        <p14:creationId xmlns:p14="http://schemas.microsoft.com/office/powerpoint/2010/main" val="173226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0F3B8-C9C3-705D-8D5A-35D4AC6DE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A26C6-18C4-9906-0261-C64B64A0F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52F37-16CF-4B1E-4687-D5638F2F6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B0F4A-63AE-7B01-9B58-F18BE4595733}"/>
              </a:ext>
            </a:extLst>
          </p:cNvPr>
          <p:cNvSpPr>
            <a:spLocks noGrp="1"/>
          </p:cNvSpPr>
          <p:nvPr>
            <p:ph type="sldNum" sz="quarter" idx="5"/>
          </p:nvPr>
        </p:nvSpPr>
        <p:spPr/>
        <p:txBody>
          <a:bodyPr/>
          <a:lstStyle/>
          <a:p>
            <a:fld id="{8B990660-4B7D-4C11-96DB-B19FFA8CA93C}" type="slidenum">
              <a:rPr lang="en-US" smtClean="0"/>
              <a:t>31</a:t>
            </a:fld>
            <a:endParaRPr lang="en-US" dirty="0"/>
          </a:p>
        </p:txBody>
      </p:sp>
    </p:spTree>
    <p:extLst>
      <p:ext uri="{BB962C8B-B14F-4D97-AF65-F5344CB8AC3E}">
        <p14:creationId xmlns:p14="http://schemas.microsoft.com/office/powerpoint/2010/main" val="386792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8E60-1DD0-EE09-A08E-6E128E241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7A5E4-E76F-C97D-AAAF-A8B4E1307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12467-B178-AC1D-23DF-982F26B83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C3D50D-3971-CBE0-EA7E-0D61F4BFC7EB}"/>
              </a:ext>
            </a:extLst>
          </p:cNvPr>
          <p:cNvSpPr>
            <a:spLocks noGrp="1"/>
          </p:cNvSpPr>
          <p:nvPr>
            <p:ph type="sldNum" sz="quarter" idx="5"/>
          </p:nvPr>
        </p:nvSpPr>
        <p:spPr/>
        <p:txBody>
          <a:bodyPr/>
          <a:lstStyle/>
          <a:p>
            <a:fld id="{8B990660-4B7D-4C11-96DB-B19FFA8CA93C}" type="slidenum">
              <a:rPr lang="en-US" smtClean="0"/>
              <a:t>32</a:t>
            </a:fld>
            <a:endParaRPr lang="en-US" dirty="0"/>
          </a:p>
        </p:txBody>
      </p:sp>
    </p:spTree>
    <p:extLst>
      <p:ext uri="{BB962C8B-B14F-4D97-AF65-F5344CB8AC3E}">
        <p14:creationId xmlns:p14="http://schemas.microsoft.com/office/powerpoint/2010/main" val="359131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DB514-3313-CC16-273A-56A34F03B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676FD-15E7-68A4-88CC-45B4BFAE0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2DB9C-258E-D4FF-1CAD-1B0D6649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732DC-D324-72AF-AC98-3D7F48E89075}"/>
              </a:ext>
            </a:extLst>
          </p:cNvPr>
          <p:cNvSpPr>
            <a:spLocks noGrp="1"/>
          </p:cNvSpPr>
          <p:nvPr>
            <p:ph type="sldNum" sz="quarter" idx="5"/>
          </p:nvPr>
        </p:nvSpPr>
        <p:spPr/>
        <p:txBody>
          <a:bodyPr/>
          <a:lstStyle/>
          <a:p>
            <a:fld id="{8B990660-4B7D-4C11-96DB-B19FFA8CA93C}" type="slidenum">
              <a:rPr lang="en-US" smtClean="0"/>
              <a:t>33</a:t>
            </a:fld>
            <a:endParaRPr lang="en-US" dirty="0"/>
          </a:p>
        </p:txBody>
      </p:sp>
    </p:spTree>
    <p:extLst>
      <p:ext uri="{BB962C8B-B14F-4D97-AF65-F5344CB8AC3E}">
        <p14:creationId xmlns:p14="http://schemas.microsoft.com/office/powerpoint/2010/main" val="4018623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7" name="Picture 6">
            <a:extLst>
              <a:ext uri="{FF2B5EF4-FFF2-40B4-BE49-F238E27FC236}">
                <a16:creationId xmlns:a16="http://schemas.microsoft.com/office/drawing/2014/main" id="{27D83F37-7785-19A4-C90C-92DFD2BB046A}"/>
              </a:ext>
            </a:extLst>
          </p:cNvPr>
          <p:cNvPicPr>
            <a:picLocks noChangeAspect="1"/>
          </p:cNvPicPr>
          <p:nvPr userDrawn="1"/>
        </p:nvPicPr>
        <p:blipFill>
          <a:blip r:embed="rId2">
            <a:clrChange>
              <a:clrFrom>
                <a:srgbClr val="FFFFFF"/>
              </a:clrFrom>
              <a:clrTo>
                <a:srgbClr val="FFFFFF">
                  <a:alpha val="0"/>
                </a:srgbClr>
              </a:clrTo>
            </a:clrChange>
          </a:blip>
          <a:srcRect l="50000"/>
          <a:stretch>
            <a:fillRect/>
          </a:stretch>
        </p:blipFill>
        <p:spPr>
          <a:xfrm>
            <a:off x="0" y="308610"/>
            <a:ext cx="4080774" cy="6549390"/>
          </a:xfrm>
          <a:prstGeom prst="rect">
            <a:avLst/>
          </a:prstGeom>
        </p:spPr>
      </p:pic>
    </p:spTree>
    <p:extLst>
      <p:ext uri="{BB962C8B-B14F-4D97-AF65-F5344CB8AC3E}">
        <p14:creationId xmlns:p14="http://schemas.microsoft.com/office/powerpoint/2010/main" val="38395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ble 2">
    <p:spTree>
      <p:nvGrpSpPr>
        <p:cNvPr id="1" name=""/>
        <p:cNvGrpSpPr/>
        <p:nvPr/>
      </p:nvGrpSpPr>
      <p:grpSpPr>
        <a:xfrm>
          <a:off x="0" y="0"/>
          <a:ext cx="0" cy="0"/>
          <a:chOff x="0" y="0"/>
          <a:chExt cx="0" cy="0"/>
        </a:xfrm>
      </p:grpSpPr>
      <p:pic>
        <p:nvPicPr>
          <p:cNvPr id="3" name="Picture 2" descr="A group of colorful rectangular objects&#10;&#10;AI-generated content may be incorrect.">
            <a:extLst>
              <a:ext uri="{FF2B5EF4-FFF2-40B4-BE49-F238E27FC236}">
                <a16:creationId xmlns:a16="http://schemas.microsoft.com/office/drawing/2014/main" id="{9FE08884-AD16-EC8A-54AC-E7531AEA0390}"/>
              </a:ext>
            </a:extLst>
          </p:cNvPr>
          <p:cNvPicPr>
            <a:picLocks noChangeAspect="1"/>
          </p:cNvPicPr>
          <p:nvPr userDrawn="1"/>
        </p:nvPicPr>
        <p:blipFill>
          <a:blip r:embed="rId2">
            <a:clrChange>
              <a:clrFrom>
                <a:srgbClr val="7F7F7F"/>
              </a:clrFrom>
              <a:clrTo>
                <a:srgbClr val="7F7F7F">
                  <a:alpha val="0"/>
                </a:srgbClr>
              </a:clrTo>
            </a:clrChange>
          </a:blip>
          <a:stretch>
            <a:fillRect/>
          </a:stretch>
        </p:blipFill>
        <p:spPr>
          <a:xfrm>
            <a:off x="9171708" y="5092864"/>
            <a:ext cx="3002755" cy="1765136"/>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22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lumMod val="25000"/>
            <a:lumOff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8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2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city skyline with a body of water&#10;&#10;AI-generated content may be incorrect.">
            <a:extLst>
              <a:ext uri="{FF2B5EF4-FFF2-40B4-BE49-F238E27FC236}">
                <a16:creationId xmlns:a16="http://schemas.microsoft.com/office/drawing/2014/main" id="{74B6F558-A72F-FA04-2C8D-82FEA3D4C95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46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7A5F5-CEFB-0F94-CD7D-7279919AEB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Tree>
    <p:extLst>
      <p:ext uri="{BB962C8B-B14F-4D97-AF65-F5344CB8AC3E}">
        <p14:creationId xmlns:p14="http://schemas.microsoft.com/office/powerpoint/2010/main" val="32756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1C3B57-B7FE-C00B-942B-F5A90315E5D9}"/>
              </a:ext>
            </a:extLst>
          </p:cNvPr>
          <p:cNvPicPr>
            <a:picLocks noChangeAspect="1"/>
          </p:cNvPicPr>
          <p:nvPr userDrawn="1"/>
        </p:nvPicPr>
        <p:blipFill>
          <a:blip r:embed="rId2" cstate="email">
            <a:extLst>
              <a:ext uri="{28A0092B-C50C-407E-A947-70E740481C1C}">
                <a14:useLocalDpi xmlns:a14="http://schemas.microsoft.com/office/drawing/2010/main"/>
              </a:ext>
            </a:extLst>
          </a:blip>
          <a:srcRect l="18778"/>
          <a:stretch>
            <a:fillRect/>
          </a:stretch>
        </p:blipFill>
        <p:spPr>
          <a:xfrm>
            <a:off x="3705225" y="0"/>
            <a:ext cx="8486775" cy="6871447"/>
          </a:xfrm>
          <a:prstGeom prst="rect">
            <a:avLst/>
          </a:prstGeom>
        </p:spPr>
      </p:pic>
      <p:pic>
        <p:nvPicPr>
          <p:cNvPr id="2" name="Picture 1">
            <a:extLst>
              <a:ext uri="{FF2B5EF4-FFF2-40B4-BE49-F238E27FC236}">
                <a16:creationId xmlns:a16="http://schemas.microsoft.com/office/drawing/2014/main" id="{41C810CC-4C25-613D-7E97-1F6855FC7BE0}"/>
              </a:ext>
            </a:extLst>
          </p:cNvPr>
          <p:cNvPicPr>
            <a:picLocks noChangeAspect="1"/>
          </p:cNvPicPr>
          <p:nvPr userDrawn="1"/>
        </p:nvPicPr>
        <p:blipFill>
          <a:blip r:embed="rId2" cstate="email">
            <a:extLst>
              <a:ext uri="{28A0092B-C50C-407E-A947-70E740481C1C}">
                <a14:useLocalDpi xmlns:a14="http://schemas.microsoft.com/office/drawing/2010/main"/>
              </a:ext>
            </a:extLst>
          </a:blip>
          <a:srcRect r="81222"/>
          <a:stretch>
            <a:fillRect/>
          </a:stretch>
        </p:blipFill>
        <p:spPr>
          <a:xfrm>
            <a:off x="0" y="0"/>
            <a:ext cx="3705226" cy="6871447"/>
          </a:xfrm>
          <a:prstGeom prst="rect">
            <a:avLst/>
          </a:prstGeom>
        </p:spPr>
      </p:pic>
    </p:spTree>
    <p:extLst>
      <p:ext uri="{BB962C8B-B14F-4D97-AF65-F5344CB8AC3E}">
        <p14:creationId xmlns:p14="http://schemas.microsoft.com/office/powerpoint/2010/main" val="401311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EF4E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47553-827F-F0C6-31BD-8B07B39D0A8D}"/>
              </a:ext>
              <a:ext uri="{C183D7F6-B498-43B3-948B-1728B52AA6E4}">
                <adec:decorative xmlns:adec="http://schemas.microsoft.com/office/drawing/2017/decorative" val="1"/>
              </a:ext>
            </a:extLst>
          </p:cNvPr>
          <p:cNvSpPr/>
          <p:nvPr userDrawn="1"/>
        </p:nvSpPr>
        <p:spPr>
          <a:xfrm>
            <a:off x="0" y="6370320"/>
            <a:ext cx="12192000" cy="487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16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FEF4E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47553-827F-F0C6-31BD-8B07B39D0A8D}"/>
              </a:ext>
              <a:ext uri="{C183D7F6-B498-43B3-948B-1728B52AA6E4}">
                <adec:decorative xmlns:adec="http://schemas.microsoft.com/office/drawing/2017/decorative" val="1"/>
              </a:ext>
            </a:extLst>
          </p:cNvPr>
          <p:cNvSpPr/>
          <p:nvPr userDrawn="1"/>
        </p:nvSpPr>
        <p:spPr>
          <a:xfrm>
            <a:off x="0" y="6370320"/>
            <a:ext cx="12192000" cy="487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6892084-4EEA-2A44-9360-5D0A94BE93A5}"/>
              </a:ext>
            </a:extLst>
          </p:cNvPr>
          <p:cNvSpPr/>
          <p:nvPr userDrawn="1"/>
        </p:nvSpPr>
        <p:spPr>
          <a:xfrm>
            <a:off x="6096001" y="0"/>
            <a:ext cx="6096000" cy="6370320"/>
          </a:xfrm>
          <a:prstGeom prst="rect">
            <a:avLst/>
          </a:prstGeom>
          <a:solidFill>
            <a:srgbClr val="D9E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66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D9EDE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47553-827F-F0C6-31BD-8B07B39D0A8D}"/>
              </a:ext>
              <a:ext uri="{C183D7F6-B498-43B3-948B-1728B52AA6E4}">
                <adec:decorative xmlns:adec="http://schemas.microsoft.com/office/drawing/2017/decorative" val="1"/>
              </a:ext>
            </a:extLst>
          </p:cNvPr>
          <p:cNvSpPr/>
          <p:nvPr userDrawn="1"/>
        </p:nvSpPr>
        <p:spPr>
          <a:xfrm>
            <a:off x="0" y="6370320"/>
            <a:ext cx="12192000" cy="48768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31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6" name="Picture 5">
            <a:extLst>
              <a:ext uri="{FF2B5EF4-FFF2-40B4-BE49-F238E27FC236}">
                <a16:creationId xmlns:a16="http://schemas.microsoft.com/office/drawing/2014/main" id="{2032A76E-0791-2FB4-E465-C8C93BF79160}"/>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1122743"/>
            <a:ext cx="3629025" cy="5735257"/>
          </a:xfrm>
          <a:prstGeom prst="rect">
            <a:avLst/>
          </a:prstGeom>
        </p:spPr>
      </p:pic>
    </p:spTree>
    <p:extLst>
      <p:ext uri="{BB962C8B-B14F-4D97-AF65-F5344CB8AC3E}">
        <p14:creationId xmlns:p14="http://schemas.microsoft.com/office/powerpoint/2010/main" val="37416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154A46-0F8F-13C5-D49E-3F4A9E095779}"/>
              </a:ext>
              <a:ext uri="{C183D7F6-B498-43B3-948B-1728B52AA6E4}">
                <adec:decorative xmlns:adec="http://schemas.microsoft.com/office/drawing/2017/decorative" val="1"/>
              </a:ext>
            </a:extLst>
          </p:cNvPr>
          <p:cNvSpPr/>
          <p:nvPr userDrawn="1"/>
        </p:nvSpPr>
        <p:spPr>
          <a:xfrm>
            <a:off x="6096000" y="6370320"/>
            <a:ext cx="6096000" cy="487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9">
            <a:extLst>
              <a:ext uri="{FF2B5EF4-FFF2-40B4-BE49-F238E27FC236}">
                <a16:creationId xmlns:a16="http://schemas.microsoft.com/office/drawing/2014/main" id="{BEE67180-14A2-EF27-8F89-BA33C9964C67}"/>
              </a:ext>
            </a:extLst>
          </p:cNvPr>
          <p:cNvSpPr>
            <a:spLocks noGrp="1"/>
          </p:cNvSpPr>
          <p:nvPr>
            <p:ph type="pic" sz="quarter" idx="10"/>
          </p:nvPr>
        </p:nvSpPr>
        <p:spPr>
          <a:xfrm>
            <a:off x="-15240" y="-15239"/>
            <a:ext cx="6096000" cy="638556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106891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509118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17928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232193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407143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53753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901543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966006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963877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453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B82AEA-EE9A-F603-27DE-2BB69A5EE614}"/>
              </a:ext>
              <a:ext uri="{C183D7F6-B498-43B3-948B-1728B52AA6E4}">
                <adec:decorative xmlns:adec="http://schemas.microsoft.com/office/drawing/2017/decorative" val="1"/>
              </a:ext>
            </a:extLst>
          </p:cNvPr>
          <p:cNvSpPr/>
          <p:nvPr userDrawn="1"/>
        </p:nvSpPr>
        <p:spPr>
          <a:xfrm>
            <a:off x="-1" y="6370320"/>
            <a:ext cx="12192000" cy="487680"/>
          </a:xfrm>
          <a:prstGeom prst="rect">
            <a:avLst/>
          </a:prstGeom>
          <a:solidFill>
            <a:srgbClr val="F29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ct val="90000"/>
              </a:lnSpc>
              <a:spcBef>
                <a:spcPts val="0"/>
              </a:spcBef>
              <a:spcAft>
                <a:spcPts val="0"/>
              </a:spcAft>
              <a:buFont typeface="Arial" panose="020B0604020202020204" pitchFamily="34" charset="0"/>
              <a:buChar char="•"/>
              <a:defRPr sz="3600"/>
            </a:lvl1pPr>
            <a:lvl2pPr marL="800100" indent="-342900">
              <a:lnSpc>
                <a:spcPct val="90000"/>
              </a:lnSpc>
              <a:spcBef>
                <a:spcPts val="0"/>
              </a:spcBef>
              <a:spcAft>
                <a:spcPts val="0"/>
              </a:spcAft>
              <a:buFont typeface="Arial" panose="020B0604020202020204" pitchFamily="34" charset="0"/>
              <a:buChar char="•"/>
              <a:defRPr sz="3600"/>
            </a:lvl2pPr>
            <a:lvl3pPr marL="1257300" indent="-342900">
              <a:lnSpc>
                <a:spcPct val="90000"/>
              </a:lnSpc>
              <a:spcBef>
                <a:spcPts val="0"/>
              </a:spcBef>
              <a:spcAft>
                <a:spcPts val="0"/>
              </a:spcAft>
              <a:buFont typeface="Arial" panose="020B0604020202020204" pitchFamily="34" charset="0"/>
              <a:buChar char="•"/>
              <a:defRPr sz="3600"/>
            </a:lvl3pPr>
            <a:lvl4pPr marL="1714500" indent="-342900">
              <a:lnSpc>
                <a:spcPts val="2400"/>
              </a:lnSpc>
              <a:buFont typeface="Arial" panose="020B0604020202020204" pitchFamily="34" charset="0"/>
              <a:buChar char="•"/>
              <a:defRPr sz="3600"/>
            </a:lvl4pPr>
            <a:lvl5pPr marL="2171700" indent="-342900">
              <a:lnSpc>
                <a:spcPts val="2400"/>
              </a:lnSpc>
              <a:buFont typeface="Arial" panose="020B0604020202020204" pitchFamily="34" charset="0"/>
              <a:buChar char="•"/>
              <a:defRPr sz="3600"/>
            </a:lvl5pPr>
          </a:lstStyle>
          <a:p>
            <a:pPr lvl="0"/>
            <a:r>
              <a:rPr lang="en-US" dirty="0"/>
              <a:t>Click to add text</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E5809527-BAD7-5889-DC24-0E76480C37EB}"/>
              </a:ext>
            </a:extLst>
          </p:cNvPr>
          <p:cNvPicPr>
            <a:picLocks noChangeAspect="1"/>
          </p:cNvPicPr>
          <p:nvPr userDrawn="1"/>
        </p:nvPicPr>
        <p:blipFill>
          <a:blip r:embed="rId2">
            <a:clrChange>
              <a:clrFrom>
                <a:srgbClr val="FFFFFF"/>
              </a:clrFrom>
              <a:clrTo>
                <a:srgbClr val="FFFFFF">
                  <a:alpha val="0"/>
                </a:srgbClr>
              </a:clrTo>
            </a:clrChange>
          </a:blip>
          <a:srcRect r="58014"/>
          <a:stretch>
            <a:fillRect/>
          </a:stretch>
        </p:blipFill>
        <p:spPr>
          <a:xfrm>
            <a:off x="9296400" y="154305"/>
            <a:ext cx="2895599" cy="6549390"/>
          </a:xfrm>
          <a:prstGeom prst="rect">
            <a:avLst/>
          </a:prstGeom>
        </p:spPr>
      </p:pic>
    </p:spTree>
    <p:extLst>
      <p:ext uri="{BB962C8B-B14F-4D97-AF65-F5344CB8AC3E}">
        <p14:creationId xmlns:p14="http://schemas.microsoft.com/office/powerpoint/2010/main" val="31612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21640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098430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63240" y="441960"/>
            <a:ext cx="867465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3109893" y="4068392"/>
            <a:ext cx="8580388"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5" name="Picture 4">
            <a:extLst>
              <a:ext uri="{FF2B5EF4-FFF2-40B4-BE49-F238E27FC236}">
                <a16:creationId xmlns:a16="http://schemas.microsoft.com/office/drawing/2014/main" id="{2FABAC23-9E0E-FDCD-07E0-F7F793637EF0}"/>
              </a:ext>
            </a:extLst>
          </p:cNvPr>
          <p:cNvPicPr>
            <a:picLocks noChangeAspect="1"/>
          </p:cNvPicPr>
          <p:nvPr userDrawn="1"/>
        </p:nvPicPr>
        <p:blipFill>
          <a:blip r:embed="rId2">
            <a:clrChange>
              <a:clrFrom>
                <a:srgbClr val="FFFFFF"/>
              </a:clrFrom>
              <a:clrTo>
                <a:srgbClr val="FFFFFF">
                  <a:alpha val="0"/>
                </a:srgbClr>
              </a:clrTo>
            </a:clrChange>
          </a:blip>
          <a:srcRect l="50000"/>
          <a:stretch>
            <a:fillRect/>
          </a:stretch>
        </p:blipFill>
        <p:spPr>
          <a:xfrm>
            <a:off x="0" y="308610"/>
            <a:ext cx="2819400" cy="6549390"/>
          </a:xfrm>
          <a:prstGeom prst="rect">
            <a:avLst/>
          </a:prstGeom>
        </p:spPr>
      </p:pic>
    </p:spTree>
    <p:extLst>
      <p:ext uri="{BB962C8B-B14F-4D97-AF65-F5344CB8AC3E}">
        <p14:creationId xmlns:p14="http://schemas.microsoft.com/office/powerpoint/2010/main" val="331876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274319" y="441960"/>
            <a:ext cx="8808721"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288014" y="4068392"/>
            <a:ext cx="871299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3" name="Picture 2">
            <a:extLst>
              <a:ext uri="{FF2B5EF4-FFF2-40B4-BE49-F238E27FC236}">
                <a16:creationId xmlns:a16="http://schemas.microsoft.com/office/drawing/2014/main" id="{F2E92FB9-CD10-6D76-9C08-80BC9698B22D}"/>
              </a:ext>
            </a:extLst>
          </p:cNvPr>
          <p:cNvPicPr>
            <a:picLocks noChangeAspect="1"/>
          </p:cNvPicPr>
          <p:nvPr userDrawn="1"/>
        </p:nvPicPr>
        <p:blipFill>
          <a:blip r:embed="rId2">
            <a:clrChange>
              <a:clrFrom>
                <a:srgbClr val="FFFFFF"/>
              </a:clrFrom>
              <a:clrTo>
                <a:srgbClr val="FFFFFF">
                  <a:alpha val="0"/>
                </a:srgbClr>
              </a:clrTo>
            </a:clrChange>
          </a:blip>
          <a:srcRect r="57282"/>
          <a:stretch>
            <a:fillRect/>
          </a:stretch>
        </p:blipFill>
        <p:spPr>
          <a:xfrm>
            <a:off x="9250680" y="308610"/>
            <a:ext cx="2941320" cy="6549390"/>
          </a:xfrm>
          <a:prstGeom prst="rect">
            <a:avLst/>
          </a:prstGeom>
        </p:spPr>
      </p:pic>
    </p:spTree>
    <p:extLst>
      <p:ext uri="{BB962C8B-B14F-4D97-AF65-F5344CB8AC3E}">
        <p14:creationId xmlns:p14="http://schemas.microsoft.com/office/powerpoint/2010/main" val="28743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274114-3EF1-30BB-63B5-68E559C38AB7}"/>
              </a:ext>
            </a:extLst>
          </p:cNvPr>
          <p:cNvPicPr>
            <a:picLocks noChangeAspect="1"/>
          </p:cNvPicPr>
          <p:nvPr userDrawn="1"/>
        </p:nvPicPr>
        <p:blipFill>
          <a:blip r:embed="rId2">
            <a:clrChange>
              <a:clrFrom>
                <a:srgbClr val="FFFFFF"/>
              </a:clrFrom>
              <a:clrTo>
                <a:srgbClr val="FFFFFF">
                  <a:alpha val="0"/>
                </a:srgbClr>
              </a:clrTo>
            </a:clrChange>
          </a:blip>
          <a:srcRect r="57271" b="50000"/>
          <a:stretch>
            <a:fillRect/>
          </a:stretch>
        </p:blipFill>
        <p:spPr>
          <a:xfrm>
            <a:off x="9067800" y="3583305"/>
            <a:ext cx="3124200" cy="3274695"/>
          </a:xfrm>
          <a:prstGeom prst="rect">
            <a:avLst/>
          </a:prstGeom>
        </p:spPr>
      </p:pic>
    </p:spTree>
    <p:extLst>
      <p:ext uri="{BB962C8B-B14F-4D97-AF65-F5344CB8AC3E}">
        <p14:creationId xmlns:p14="http://schemas.microsoft.com/office/powerpoint/2010/main" val="7782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CE7D246-5FB4-AA73-9A03-A7E06203AEE8}"/>
              </a:ext>
            </a:extLst>
          </p:cNvPr>
          <p:cNvPicPr>
            <a:picLocks noChangeAspect="1"/>
          </p:cNvPicPr>
          <p:nvPr userDrawn="1"/>
        </p:nvPicPr>
        <p:blipFill>
          <a:blip r:embed="rId2">
            <a:clrChange>
              <a:clrFrom>
                <a:srgbClr val="FFFFFF"/>
              </a:clrFrom>
              <a:clrTo>
                <a:srgbClr val="FFFFFF">
                  <a:alpha val="0"/>
                </a:srgbClr>
              </a:clrTo>
            </a:clrChange>
          </a:blip>
          <a:srcRect l="61725" b="62022"/>
          <a:stretch>
            <a:fillRect/>
          </a:stretch>
        </p:blipFill>
        <p:spPr>
          <a:xfrm>
            <a:off x="-1" y="4370692"/>
            <a:ext cx="3123851" cy="2487308"/>
          </a:xfrm>
          <a:prstGeom prst="rect">
            <a:avLst/>
          </a:prstGeom>
        </p:spPr>
      </p:pic>
    </p:spTree>
    <p:extLst>
      <p:ext uri="{BB962C8B-B14F-4D97-AF65-F5344CB8AC3E}">
        <p14:creationId xmlns:p14="http://schemas.microsoft.com/office/powerpoint/2010/main" val="440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pic>
        <p:nvPicPr>
          <p:cNvPr id="3" name="Picture 2">
            <a:extLst>
              <a:ext uri="{FF2B5EF4-FFF2-40B4-BE49-F238E27FC236}">
                <a16:creationId xmlns:a16="http://schemas.microsoft.com/office/drawing/2014/main" id="{E029EA57-4DC8-42C5-CD2A-6F29D3F9D489}"/>
              </a:ext>
            </a:extLst>
          </p:cNvPr>
          <p:cNvPicPr>
            <a:picLocks noChangeAspect="1"/>
          </p:cNvPicPr>
          <p:nvPr userDrawn="1"/>
        </p:nvPicPr>
        <p:blipFill>
          <a:blip r:embed="rId2">
            <a:clrChange>
              <a:clrFrom>
                <a:srgbClr val="FFFFFF"/>
              </a:clrFrom>
              <a:clrTo>
                <a:srgbClr val="FFFFFF">
                  <a:alpha val="0"/>
                </a:srgbClr>
              </a:clrTo>
            </a:clrChange>
          </a:blip>
          <a:srcRect r="56909" b="37868"/>
          <a:stretch>
            <a:fillRect/>
          </a:stretch>
        </p:blipFill>
        <p:spPr>
          <a:xfrm>
            <a:off x="8675106" y="2788729"/>
            <a:ext cx="3516894" cy="4069271"/>
          </a:xfrm>
          <a:prstGeom prst="rect">
            <a:avLst/>
          </a:prstGeom>
        </p:spPr>
      </p:pic>
    </p:spTree>
    <p:extLst>
      <p:ext uri="{BB962C8B-B14F-4D97-AF65-F5344CB8AC3E}">
        <p14:creationId xmlns:p14="http://schemas.microsoft.com/office/powerpoint/2010/main" val="382815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pic>
        <p:nvPicPr>
          <p:cNvPr id="3" name="Picture 2" descr="A colorful rectangular objects on a gray surface&#10;&#10;AI-generated content may be incorrect.">
            <a:extLst>
              <a:ext uri="{FF2B5EF4-FFF2-40B4-BE49-F238E27FC236}">
                <a16:creationId xmlns:a16="http://schemas.microsoft.com/office/drawing/2014/main" id="{9DF04AAE-CF43-6A8B-4756-C699A348C300}"/>
              </a:ext>
            </a:extLst>
          </p:cNvPr>
          <p:cNvPicPr>
            <a:picLocks noChangeAspect="1"/>
          </p:cNvPicPr>
          <p:nvPr userDrawn="1"/>
        </p:nvPicPr>
        <p:blipFill>
          <a:blip r:embed="rId2" cstate="email">
            <a:clrChange>
              <a:clrFrom>
                <a:srgbClr val="7F7F7F"/>
              </a:clrFrom>
              <a:clrTo>
                <a:srgbClr val="7F7F7F">
                  <a:alpha val="0"/>
                </a:srgbClr>
              </a:clrTo>
            </a:clrChange>
            <a:extLst>
              <a:ext uri="{28A0092B-C50C-407E-A947-70E740481C1C}">
                <a14:useLocalDpi xmlns:a14="http://schemas.microsoft.com/office/drawing/2010/main"/>
              </a:ext>
            </a:extLst>
          </a:blip>
          <a:srcRect/>
          <a:stretch>
            <a:fillRect/>
          </a:stretch>
        </p:blipFill>
        <p:spPr>
          <a:xfrm>
            <a:off x="5472544" y="0"/>
            <a:ext cx="6719456" cy="1495426"/>
          </a:xfrm>
          <a:prstGeom prst="rect">
            <a:avLst/>
          </a:prstGeom>
        </p:spPr>
      </p:pic>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666" r:id="rId3"/>
    <p:sldLayoutId id="2147483698" r:id="rId4"/>
    <p:sldLayoutId id="2147483718" r:id="rId5"/>
    <p:sldLayoutId id="2147483712" r:id="rId6"/>
    <p:sldLayoutId id="2147483699" r:id="rId7"/>
    <p:sldLayoutId id="2147483705" r:id="rId8"/>
    <p:sldLayoutId id="2147483701" r:id="rId9"/>
    <p:sldLayoutId id="2147483706" r:id="rId10"/>
    <p:sldLayoutId id="2147483710" r:id="rId11"/>
    <p:sldLayoutId id="2147483707" r:id="rId12"/>
    <p:sldLayoutId id="2147483723" r:id="rId13"/>
    <p:sldLayoutId id="2147483721" r:id="rId14"/>
    <p:sldLayoutId id="2147483720" r:id="rId15"/>
    <p:sldLayoutId id="2147483711" r:id="rId16"/>
    <p:sldLayoutId id="2147483719" r:id="rId17"/>
    <p:sldLayoutId id="2147483722" r:id="rId18"/>
    <p:sldLayoutId id="2147483695" r:id="rId19"/>
    <p:sldLayoutId id="214748371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8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117172186"/>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4474591" y="622498"/>
            <a:ext cx="7717409" cy="3410675"/>
          </a:xfrm>
        </p:spPr>
        <p:txBody>
          <a:bodyPr>
            <a:normAutofit/>
          </a:bodyPr>
          <a:lstStyle/>
          <a:p>
            <a:pPr algn="ctr">
              <a:lnSpc>
                <a:spcPct val="95000"/>
              </a:lnSpc>
              <a:spcAft>
                <a:spcPts val="1800"/>
              </a:spcAft>
            </a:pPr>
            <a:r>
              <a:rPr lang="en-US" sz="6000" cap="none" dirty="0">
                <a:latin typeface="Arial Black" panose="020B0A04020102020204" pitchFamily="34" charset="0"/>
              </a:rPr>
              <a:t>Humble-Hearted Sanity</a:t>
            </a:r>
            <a:endParaRPr lang="en-US" sz="4800" b="0" i="1" cap="none" dirty="0"/>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4474591" y="4342712"/>
            <a:ext cx="7717409" cy="2197590"/>
          </a:xfrm>
        </p:spPr>
        <p:txBody>
          <a:bodyPr>
            <a:normAutofit/>
          </a:bodyPr>
          <a:lstStyle/>
          <a:p>
            <a:pPr algn="ctr"/>
            <a:r>
              <a:rPr lang="en-US" sz="3600" dirty="0"/>
              <a:t>Ecclesiastes 11:7–12:14</a:t>
            </a:r>
          </a:p>
        </p:txBody>
      </p:sp>
      <p:sp>
        <p:nvSpPr>
          <p:cNvPr id="3" name="Rectangle 2">
            <a:extLst>
              <a:ext uri="{FF2B5EF4-FFF2-40B4-BE49-F238E27FC236}">
                <a16:creationId xmlns:a16="http://schemas.microsoft.com/office/drawing/2014/main" id="{F7A48399-CD91-6A12-AE6D-84CE2858FC0A}"/>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620805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41AFD6BA-C800-2C22-7BB6-16205F7FE0F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8DBFC06-9CCB-C63F-4742-B34085D5EE2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960782"/>
            <a:ext cx="4458620" cy="5015948"/>
          </a:xfrm>
          <a:prstGeom prst="rect">
            <a:avLst/>
          </a:prstGeom>
          <a:effectLst>
            <a:softEdge rad="88900"/>
          </a:effectLst>
        </p:spPr>
      </p:pic>
      <p:sp>
        <p:nvSpPr>
          <p:cNvPr id="4" name="TextBox 3">
            <a:extLst>
              <a:ext uri="{FF2B5EF4-FFF2-40B4-BE49-F238E27FC236}">
                <a16:creationId xmlns:a16="http://schemas.microsoft.com/office/drawing/2014/main" id="{3E25999D-5C47-B452-AF90-464E26EF0CCB}"/>
              </a:ext>
            </a:extLst>
          </p:cNvPr>
          <p:cNvSpPr txBox="1"/>
          <p:nvPr/>
        </p:nvSpPr>
        <p:spPr>
          <a:xfrm>
            <a:off x="4956312" y="1663962"/>
            <a:ext cx="7089913" cy="4031873"/>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For ever since the world was created, people have seen the earth and sky. Through everything God made, they can clearly see his invisible qualities—his eternal power and divine nature. So they have no excuse for not knowing God. </a:t>
            </a:r>
          </a:p>
        </p:txBody>
      </p:sp>
      <p:sp>
        <p:nvSpPr>
          <p:cNvPr id="6" name="TextBox 5">
            <a:extLst>
              <a:ext uri="{FF2B5EF4-FFF2-40B4-BE49-F238E27FC236}">
                <a16:creationId xmlns:a16="http://schemas.microsoft.com/office/drawing/2014/main" id="{9A241891-B5DB-9B7C-F1C8-4768D358B538}"/>
              </a:ext>
            </a:extLst>
          </p:cNvPr>
          <p:cNvSpPr txBox="1"/>
          <p:nvPr/>
        </p:nvSpPr>
        <p:spPr>
          <a:xfrm>
            <a:off x="6377608" y="834887"/>
            <a:ext cx="4247322" cy="769441"/>
          </a:xfrm>
          <a:prstGeom prst="rect">
            <a:avLst/>
          </a:prstGeom>
          <a:noFill/>
        </p:spPr>
        <p:txBody>
          <a:bodyPr wrap="square">
            <a:spAutoFit/>
          </a:bodyPr>
          <a:lstStyle/>
          <a:p>
            <a:pPr algn="ctr"/>
            <a:r>
              <a:rPr lang="en-US" sz="4400" dirty="0">
                <a:latin typeface="Arial Rounded MT Bold" panose="020F0704030504030204" pitchFamily="34" charset="0"/>
              </a:rPr>
              <a:t>Romans 1:20</a:t>
            </a:r>
          </a:p>
        </p:txBody>
      </p:sp>
    </p:spTree>
    <p:extLst>
      <p:ext uri="{BB962C8B-B14F-4D97-AF65-F5344CB8AC3E}">
        <p14:creationId xmlns:p14="http://schemas.microsoft.com/office/powerpoint/2010/main" val="657424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505F75FB-D32F-CA3B-DE5C-A5B8BC81008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3E8D272-8DAB-9602-F13A-0CDED0A15BC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65C6EDCB-B786-A7D8-B469-73AD61FAFD95}"/>
              </a:ext>
            </a:extLst>
          </p:cNvPr>
          <p:cNvSpPr txBox="1"/>
          <p:nvPr/>
        </p:nvSpPr>
        <p:spPr>
          <a:xfrm>
            <a:off x="4837043" y="1479707"/>
            <a:ext cx="7089913" cy="2308324"/>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Evidence of God</a:t>
            </a:r>
          </a:p>
          <a:p>
            <a:pPr algn="ctr"/>
            <a:r>
              <a:rPr lang="en-US" sz="4800" b="1" dirty="0">
                <a:latin typeface="Arial" panose="020B0604020202020204" pitchFamily="34" charset="0"/>
                <a:cs typeface="Arial" panose="020B0604020202020204" pitchFamily="34" charset="0"/>
              </a:rPr>
              <a:t> </a:t>
            </a:r>
          </a:p>
          <a:p>
            <a:pPr algn="ctr"/>
            <a:r>
              <a:rPr lang="en-US" sz="4800" b="1" dirty="0">
                <a:latin typeface="Arial" panose="020B0604020202020204" pitchFamily="34" charset="0"/>
                <a:cs typeface="Arial" panose="020B0604020202020204" pitchFamily="34" charset="0"/>
              </a:rPr>
              <a:t>Injustice in the world</a:t>
            </a:r>
          </a:p>
        </p:txBody>
      </p:sp>
      <p:sp>
        <p:nvSpPr>
          <p:cNvPr id="5" name="TextBox 4">
            <a:extLst>
              <a:ext uri="{FF2B5EF4-FFF2-40B4-BE49-F238E27FC236}">
                <a16:creationId xmlns:a16="http://schemas.microsoft.com/office/drawing/2014/main" id="{CF79564B-A667-9EF6-9362-1799BCFE6AE2}"/>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Solomon’s Dilemma</a:t>
            </a:r>
          </a:p>
        </p:txBody>
      </p:sp>
    </p:spTree>
    <p:extLst>
      <p:ext uri="{BB962C8B-B14F-4D97-AF65-F5344CB8AC3E}">
        <p14:creationId xmlns:p14="http://schemas.microsoft.com/office/powerpoint/2010/main" val="201039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F33003E8-FA09-F21E-516C-81E4837145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359BD95-5E1E-2DEE-579D-236B51FEA24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39FA3403-F72D-2C09-EE43-AFBB66B6A91F}"/>
              </a:ext>
            </a:extLst>
          </p:cNvPr>
          <p:cNvSpPr txBox="1"/>
          <p:nvPr/>
        </p:nvSpPr>
        <p:spPr>
          <a:xfrm>
            <a:off x="4956313" y="125895"/>
            <a:ext cx="7089913" cy="452431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And when I think </a:t>
            </a:r>
          </a:p>
          <a:p>
            <a:r>
              <a:rPr lang="en-US" sz="3200" b="1" dirty="0">
                <a:latin typeface="Arial" panose="020B0604020202020204" pitchFamily="34" charset="0"/>
                <a:cs typeface="Arial" panose="020B0604020202020204" pitchFamily="34" charset="0"/>
              </a:rPr>
              <a:t>that God His Son not sparing</a:t>
            </a:r>
          </a:p>
          <a:p>
            <a:r>
              <a:rPr lang="en-US" sz="3200" b="1" dirty="0">
                <a:latin typeface="Arial" panose="020B0604020202020204" pitchFamily="34" charset="0"/>
                <a:cs typeface="Arial" panose="020B0604020202020204" pitchFamily="34" charset="0"/>
              </a:rPr>
              <a:t>Sent Him to die </a:t>
            </a:r>
          </a:p>
          <a:p>
            <a:r>
              <a:rPr lang="en-US" sz="3200" b="1" dirty="0">
                <a:latin typeface="Arial" panose="020B0604020202020204" pitchFamily="34" charset="0"/>
                <a:cs typeface="Arial" panose="020B0604020202020204" pitchFamily="34" charset="0"/>
              </a:rPr>
              <a:t>I scarce can take it in</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That on the Cross </a:t>
            </a:r>
          </a:p>
          <a:p>
            <a:r>
              <a:rPr lang="en-US" sz="3200" b="1" dirty="0">
                <a:latin typeface="Arial" panose="020B0604020202020204" pitchFamily="34" charset="0"/>
                <a:cs typeface="Arial" panose="020B0604020202020204" pitchFamily="34" charset="0"/>
              </a:rPr>
              <a:t>my burden gladly bearing</a:t>
            </a:r>
          </a:p>
          <a:p>
            <a:r>
              <a:rPr lang="en-US" sz="3200" b="1" dirty="0">
                <a:latin typeface="Arial" panose="020B0604020202020204" pitchFamily="34" charset="0"/>
                <a:cs typeface="Arial" panose="020B0604020202020204" pitchFamily="34" charset="0"/>
              </a:rPr>
              <a:t>He bled and died </a:t>
            </a:r>
          </a:p>
          <a:p>
            <a:r>
              <a:rPr lang="en-US" sz="3200" b="1" dirty="0">
                <a:latin typeface="Arial" panose="020B0604020202020204" pitchFamily="34" charset="0"/>
                <a:cs typeface="Arial" panose="020B0604020202020204" pitchFamily="34" charset="0"/>
              </a:rPr>
              <a:t>to take away my sin</a:t>
            </a:r>
          </a:p>
        </p:txBody>
      </p:sp>
      <p:sp>
        <p:nvSpPr>
          <p:cNvPr id="3" name="TextBox 2">
            <a:extLst>
              <a:ext uri="{FF2B5EF4-FFF2-40B4-BE49-F238E27FC236}">
                <a16:creationId xmlns:a16="http://schemas.microsoft.com/office/drawing/2014/main" id="{6DDF8925-02A3-5160-4EA4-5BD765ACB784}"/>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God’s Answer </a:t>
            </a:r>
          </a:p>
        </p:txBody>
      </p:sp>
    </p:spTree>
    <p:extLst>
      <p:ext uri="{BB962C8B-B14F-4D97-AF65-F5344CB8AC3E}">
        <p14:creationId xmlns:p14="http://schemas.microsoft.com/office/powerpoint/2010/main" val="528528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703EFAF3-0A08-38D8-3A62-26280853DA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85FB44-1805-1401-E54C-997A1696107C}"/>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God’s Answer </a:t>
            </a:r>
          </a:p>
        </p:txBody>
      </p:sp>
      <p:sp>
        <p:nvSpPr>
          <p:cNvPr id="6" name="TextBox 5">
            <a:extLst>
              <a:ext uri="{FF2B5EF4-FFF2-40B4-BE49-F238E27FC236}">
                <a16:creationId xmlns:a16="http://schemas.microsoft.com/office/drawing/2014/main" id="{4729EC79-6973-A6F4-2167-A3D3C302E928}"/>
              </a:ext>
            </a:extLst>
          </p:cNvPr>
          <p:cNvSpPr txBox="1"/>
          <p:nvPr/>
        </p:nvSpPr>
        <p:spPr>
          <a:xfrm>
            <a:off x="5207508" y="112820"/>
            <a:ext cx="6984492" cy="5283498"/>
          </a:xfrm>
          <a:prstGeom prst="rect">
            <a:avLst/>
          </a:prstGeom>
          <a:noFill/>
        </p:spPr>
        <p:txBody>
          <a:bodyPr wrap="square">
            <a:spAutoFit/>
          </a:bodyPr>
          <a:lstStyle/>
          <a:p>
            <a:pPr marR="0">
              <a:lnSpc>
                <a:spcPct val="90000"/>
              </a:lnSpc>
              <a:spcAft>
                <a:spcPts val="800"/>
              </a:spcAft>
              <a:buNone/>
            </a:pPr>
            <a:r>
              <a:rPr lang="en-US" sz="3600" b="1" kern="100" dirty="0">
                <a:latin typeface="Arial" panose="020B0604020202020204" pitchFamily="34" charset="0"/>
                <a:ea typeface="Aptos" panose="020B0004020202020204" pitchFamily="34" charset="0"/>
                <a:cs typeface="Arial" panose="020B0604020202020204" pitchFamily="34" charset="0"/>
              </a:rPr>
              <a:t>Gen 12 </a:t>
            </a:r>
            <a:r>
              <a:rPr lang="en-US" sz="3600" b="1" kern="100" baseline="30000" dirty="0">
                <a:effectLst/>
                <a:latin typeface="Arial" panose="020B0604020202020204" pitchFamily="34" charset="0"/>
                <a:ea typeface="Aptos" panose="020B0004020202020204" pitchFamily="34" charset="0"/>
                <a:cs typeface="Arial" panose="020B0604020202020204" pitchFamily="34" charset="0"/>
              </a:rPr>
              <a:t>3 </a:t>
            </a:r>
            <a:r>
              <a:rPr lang="en-US" sz="3600" b="1" kern="100" dirty="0">
                <a:effectLst/>
                <a:latin typeface="Arial" panose="020B0604020202020204" pitchFamily="34" charset="0"/>
                <a:ea typeface="Aptos" panose="020B0004020202020204" pitchFamily="34" charset="0"/>
                <a:cs typeface="Arial" panose="020B0604020202020204" pitchFamily="34" charset="0"/>
              </a:rPr>
              <a:t>I will bless those who bless you, and him who dishonors you I will curse, and in you all the families of the earth shall be blessed.”</a:t>
            </a:r>
          </a:p>
          <a:p>
            <a:pPr marR="0">
              <a:lnSpc>
                <a:spcPct val="90000"/>
              </a:lnSpc>
              <a:spcAft>
                <a:spcPts val="800"/>
              </a:spcAft>
              <a:buNone/>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R="0">
              <a:lnSpc>
                <a:spcPct val="90000"/>
              </a:lnSpc>
              <a:spcAft>
                <a:spcPts val="800"/>
              </a:spcAft>
              <a:buNone/>
            </a:pPr>
            <a:r>
              <a:rPr lang="en-US" sz="3600" b="1" kern="100" dirty="0">
                <a:latin typeface="Arial" panose="020B0604020202020204" pitchFamily="34" charset="0"/>
                <a:ea typeface="Aptos" panose="020B0004020202020204" pitchFamily="34" charset="0"/>
                <a:cs typeface="Arial" panose="020B0604020202020204" pitchFamily="34" charset="0"/>
              </a:rPr>
              <a:t>Gen 22 </a:t>
            </a:r>
            <a:r>
              <a:rPr lang="en-US" sz="3600" b="1" kern="100" baseline="30000" dirty="0">
                <a:effectLst/>
                <a:latin typeface="Arial" panose="020B0604020202020204" pitchFamily="34" charset="0"/>
                <a:ea typeface="Aptos" panose="020B0004020202020204" pitchFamily="34" charset="0"/>
                <a:cs typeface="Arial" panose="020B0604020202020204" pitchFamily="34" charset="0"/>
              </a:rPr>
              <a:t>18 </a:t>
            </a:r>
            <a:r>
              <a:rPr lang="en-US" sz="3600" b="1" kern="100" dirty="0">
                <a:effectLst/>
                <a:latin typeface="Arial" panose="020B0604020202020204" pitchFamily="34" charset="0"/>
                <a:ea typeface="Aptos" panose="020B0004020202020204" pitchFamily="34" charset="0"/>
                <a:cs typeface="Arial" panose="020B0604020202020204" pitchFamily="34" charset="0"/>
              </a:rPr>
              <a:t>and in your offspring shall all the nations of the earth be blessed, because you have obeyed my voice.”</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AA73E8F-17EA-F49C-DA77-A0CE6576E05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Tree>
    <p:extLst>
      <p:ext uri="{BB962C8B-B14F-4D97-AF65-F5344CB8AC3E}">
        <p14:creationId xmlns:p14="http://schemas.microsoft.com/office/powerpoint/2010/main" val="39876823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1C277369-F676-D459-7F1A-7BEC4E904C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F81C98-8678-93AA-8CA1-2994A42E84C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3423E7F1-5BC9-F1D6-4A8A-3B273E574F8B}"/>
              </a:ext>
            </a:extLst>
          </p:cNvPr>
          <p:cNvSpPr txBox="1"/>
          <p:nvPr/>
        </p:nvSpPr>
        <p:spPr>
          <a:xfrm>
            <a:off x="4956313" y="125895"/>
            <a:ext cx="7089913" cy="452431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When Christ shall come </a:t>
            </a:r>
          </a:p>
          <a:p>
            <a:r>
              <a:rPr lang="en-US" sz="3200" b="1" dirty="0">
                <a:latin typeface="Arial" panose="020B0604020202020204" pitchFamily="34" charset="0"/>
                <a:cs typeface="Arial" panose="020B0604020202020204" pitchFamily="34" charset="0"/>
              </a:rPr>
              <a:t>with shout of acclamation</a:t>
            </a:r>
          </a:p>
          <a:p>
            <a:r>
              <a:rPr lang="en-US" sz="3200" b="1" dirty="0">
                <a:latin typeface="Arial" panose="020B0604020202020204" pitchFamily="34" charset="0"/>
                <a:cs typeface="Arial" panose="020B0604020202020204" pitchFamily="34" charset="0"/>
              </a:rPr>
              <a:t>And take me home</a:t>
            </a:r>
          </a:p>
          <a:p>
            <a:r>
              <a:rPr lang="en-US" sz="3200" b="1" dirty="0">
                <a:latin typeface="Arial" panose="020B0604020202020204" pitchFamily="34" charset="0"/>
                <a:cs typeface="Arial" panose="020B0604020202020204" pitchFamily="34" charset="0"/>
              </a:rPr>
              <a:t>what joy shall fill my heart</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Then shall I bow</a:t>
            </a:r>
          </a:p>
          <a:p>
            <a:r>
              <a:rPr lang="en-US" sz="3200" b="1" dirty="0">
                <a:latin typeface="Arial" panose="020B0604020202020204" pitchFamily="34" charset="0"/>
                <a:cs typeface="Arial" panose="020B0604020202020204" pitchFamily="34" charset="0"/>
              </a:rPr>
              <a:t> in humble adoration</a:t>
            </a:r>
          </a:p>
          <a:p>
            <a:r>
              <a:rPr lang="en-US" sz="3200" b="1" dirty="0">
                <a:latin typeface="Arial" panose="020B0604020202020204" pitchFamily="34" charset="0"/>
                <a:cs typeface="Arial" panose="020B0604020202020204" pitchFamily="34" charset="0"/>
              </a:rPr>
              <a:t>And there proclaim </a:t>
            </a:r>
          </a:p>
          <a:p>
            <a:r>
              <a:rPr lang="en-US" sz="3200" b="1" dirty="0">
                <a:latin typeface="Arial" panose="020B0604020202020204" pitchFamily="34" charset="0"/>
                <a:cs typeface="Arial" panose="020B0604020202020204" pitchFamily="34" charset="0"/>
              </a:rPr>
              <a:t>my God how great Thou art</a:t>
            </a:r>
          </a:p>
        </p:txBody>
      </p:sp>
      <p:sp>
        <p:nvSpPr>
          <p:cNvPr id="3" name="TextBox 2">
            <a:extLst>
              <a:ext uri="{FF2B5EF4-FFF2-40B4-BE49-F238E27FC236}">
                <a16:creationId xmlns:a16="http://schemas.microsoft.com/office/drawing/2014/main" id="{A290774A-08D1-8C8C-CE71-9634AC2FC8CE}"/>
              </a:ext>
            </a:extLst>
          </p:cNvPr>
          <p:cNvSpPr txBox="1"/>
          <p:nvPr/>
        </p:nvSpPr>
        <p:spPr>
          <a:xfrm>
            <a:off x="0" y="5699298"/>
            <a:ext cx="5208104" cy="769441"/>
          </a:xfrm>
          <a:prstGeom prst="rect">
            <a:avLst/>
          </a:prstGeom>
          <a:noFill/>
        </p:spPr>
        <p:txBody>
          <a:bodyPr wrap="square">
            <a:spAutoFit/>
          </a:bodyPr>
          <a:lstStyle/>
          <a:p>
            <a:pPr lvl="1"/>
            <a:r>
              <a:rPr lang="en-US" sz="4400" dirty="0">
                <a:latin typeface="Arial Rounded MT Bold" panose="020F0704030504030204" pitchFamily="34" charset="0"/>
              </a:rPr>
              <a:t>Our Response</a:t>
            </a:r>
          </a:p>
        </p:txBody>
      </p:sp>
      <p:sp>
        <p:nvSpPr>
          <p:cNvPr id="5" name="TextBox 4">
            <a:extLst>
              <a:ext uri="{FF2B5EF4-FFF2-40B4-BE49-F238E27FC236}">
                <a16:creationId xmlns:a16="http://schemas.microsoft.com/office/drawing/2014/main" id="{D5FDCFA8-2F3D-940D-12CE-56385198F49D}"/>
              </a:ext>
            </a:extLst>
          </p:cNvPr>
          <p:cNvSpPr txBox="1"/>
          <p:nvPr/>
        </p:nvSpPr>
        <p:spPr>
          <a:xfrm>
            <a:off x="4855029" y="5344840"/>
            <a:ext cx="6969719" cy="1323439"/>
          </a:xfrm>
          <a:prstGeom prst="rect">
            <a:avLst/>
          </a:prstGeom>
          <a:solidFill>
            <a:schemeClr val="tx2"/>
          </a:solidFill>
          <a:effectLst>
            <a:softEdge rad="50800"/>
          </a:effectLst>
        </p:spPr>
        <p:txBody>
          <a:bodyPr wrap="square">
            <a:spAutoFit/>
          </a:bodyPr>
          <a:lstStyle/>
          <a:p>
            <a:r>
              <a:rPr lang="en-US" sz="4000" b="1" i="1" dirty="0">
                <a:solidFill>
                  <a:schemeClr val="bg1"/>
                </a:solidFill>
                <a:latin typeface="Arial" panose="020B0604020202020204" pitchFamily="34" charset="0"/>
                <a:cs typeface="Arial" panose="020B0604020202020204" pitchFamily="34" charset="0"/>
              </a:rPr>
              <a:t>a call to stand in awe and worship before the Creator!</a:t>
            </a:r>
          </a:p>
        </p:txBody>
      </p:sp>
    </p:spTree>
    <p:extLst>
      <p:ext uri="{BB962C8B-B14F-4D97-AF65-F5344CB8AC3E}">
        <p14:creationId xmlns:p14="http://schemas.microsoft.com/office/powerpoint/2010/main" val="4071472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F6790056-D07B-4741-0535-B5CA731215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6AA743-9530-6E2B-30DB-2748832B5FAD}"/>
              </a:ext>
            </a:extLst>
          </p:cNvPr>
          <p:cNvSpPr txBox="1"/>
          <p:nvPr/>
        </p:nvSpPr>
        <p:spPr>
          <a:xfrm>
            <a:off x="0" y="5283285"/>
            <a:ext cx="5024628" cy="1446550"/>
          </a:xfrm>
          <a:prstGeom prst="rect">
            <a:avLst/>
          </a:prstGeom>
          <a:noFill/>
        </p:spPr>
        <p:txBody>
          <a:bodyPr wrap="square">
            <a:spAutoFit/>
          </a:bodyPr>
          <a:lstStyle/>
          <a:p>
            <a:pPr lvl="1"/>
            <a:r>
              <a:rPr lang="en-US" sz="4400" dirty="0">
                <a:latin typeface="Arial Rounded MT Bold" panose="020F0704030504030204" pitchFamily="34" charset="0"/>
              </a:rPr>
              <a:t>Solomon’s </a:t>
            </a:r>
          </a:p>
          <a:p>
            <a:pPr lvl="1"/>
            <a:r>
              <a:rPr lang="en-US" sz="4400" dirty="0">
                <a:latin typeface="Arial Rounded MT Bold" panose="020F0704030504030204" pitchFamily="34" charset="0"/>
              </a:rPr>
              <a:t>Response</a:t>
            </a:r>
          </a:p>
        </p:txBody>
      </p:sp>
      <p:sp>
        <p:nvSpPr>
          <p:cNvPr id="7" name="TextBox 6">
            <a:extLst>
              <a:ext uri="{FF2B5EF4-FFF2-40B4-BE49-F238E27FC236}">
                <a16:creationId xmlns:a16="http://schemas.microsoft.com/office/drawing/2014/main" id="{8FDE373D-37D6-FAA9-7CF6-9BCCE12BCC6B}"/>
              </a:ext>
            </a:extLst>
          </p:cNvPr>
          <p:cNvSpPr txBox="1"/>
          <p:nvPr/>
        </p:nvSpPr>
        <p:spPr>
          <a:xfrm>
            <a:off x="5024628" y="389261"/>
            <a:ext cx="7066920" cy="4183709"/>
          </a:xfrm>
          <a:prstGeom prst="rect">
            <a:avLst/>
          </a:prstGeom>
          <a:noFill/>
        </p:spPr>
        <p:txBody>
          <a:bodyPr wrap="square">
            <a:spAutoFit/>
          </a:bodyPr>
          <a:lstStyle/>
          <a:p>
            <a:pPr marR="0">
              <a:lnSpc>
                <a:spcPct val="90000"/>
              </a:lnSpc>
              <a:spcAft>
                <a:spcPts val="800"/>
              </a:spcAft>
              <a:buNone/>
            </a:pPr>
            <a:r>
              <a:rPr lang="en-US" sz="3600" b="1" kern="100" baseline="30000" dirty="0">
                <a:effectLst/>
                <a:latin typeface="Arial" panose="020B0604020202020204" pitchFamily="34" charset="0"/>
                <a:ea typeface="Aptos" panose="020B0004020202020204" pitchFamily="34" charset="0"/>
                <a:cs typeface="Arial" panose="020B0604020202020204" pitchFamily="34" charset="0"/>
              </a:rPr>
              <a:t>13 </a:t>
            </a:r>
            <a:r>
              <a:rPr lang="en-US" sz="3600" b="1" kern="100" dirty="0">
                <a:effectLst/>
                <a:latin typeface="Arial" panose="020B0604020202020204" pitchFamily="34" charset="0"/>
                <a:ea typeface="Aptos" panose="020B0004020202020204" pitchFamily="34" charset="0"/>
                <a:cs typeface="Arial" panose="020B0604020202020204" pitchFamily="34" charset="0"/>
              </a:rPr>
              <a:t>The end of the matter; all has been heard. Fear God and keep his commandments, for this is the whole duty of man. </a:t>
            </a:r>
            <a:r>
              <a:rPr lang="en-US" sz="3600" b="1" kern="100" baseline="30000" dirty="0">
                <a:latin typeface="Arial" panose="020B0604020202020204" pitchFamily="34" charset="0"/>
                <a:ea typeface="Aptos" panose="020B0004020202020204" pitchFamily="34" charset="0"/>
                <a:cs typeface="Arial" panose="020B0604020202020204" pitchFamily="34" charset="0"/>
              </a:rPr>
              <a:t>14 </a:t>
            </a:r>
            <a:r>
              <a:rPr lang="en-US" sz="3600" b="1" kern="100" dirty="0">
                <a:latin typeface="Arial" panose="020B0604020202020204" pitchFamily="34" charset="0"/>
                <a:ea typeface="Aptos" panose="020B0004020202020204" pitchFamily="34" charset="0"/>
                <a:cs typeface="Arial" panose="020B0604020202020204" pitchFamily="34" charset="0"/>
              </a:rPr>
              <a:t>For </a:t>
            </a:r>
            <a:r>
              <a:rPr lang="en-US" sz="3600" b="1" kern="100" dirty="0">
                <a:effectLst/>
                <a:latin typeface="Arial" panose="020B0604020202020204" pitchFamily="34" charset="0"/>
                <a:ea typeface="Aptos" panose="020B0004020202020204" pitchFamily="34" charset="0"/>
                <a:cs typeface="Arial" panose="020B0604020202020204" pitchFamily="34" charset="0"/>
              </a:rPr>
              <a:t>God will bring every deed into judgment, with every secret thing, whether good or evil.</a:t>
            </a:r>
          </a:p>
          <a:p>
            <a:pPr marR="0">
              <a:lnSpc>
                <a:spcPct val="90000"/>
              </a:lnSpc>
              <a:spcAft>
                <a:spcPts val="800"/>
              </a:spcAft>
              <a:buNone/>
            </a:pPr>
            <a:r>
              <a:rPr lang="en-US" sz="3600" b="1" kern="100" dirty="0">
                <a:latin typeface="Arial" panose="020B0604020202020204" pitchFamily="34" charset="0"/>
                <a:ea typeface="Aptos" panose="020B0004020202020204" pitchFamily="34" charset="0"/>
                <a:cs typeface="Arial" panose="020B0604020202020204" pitchFamily="34" charset="0"/>
              </a:rPr>
              <a:t>Eccl 12:13-15 (ESV)</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DE019AD-8B49-2D7F-FE7C-861BD1D4341B}"/>
              </a:ext>
            </a:extLst>
          </p:cNvPr>
          <p:cNvSpPr txBox="1"/>
          <p:nvPr/>
        </p:nvSpPr>
        <p:spPr>
          <a:xfrm>
            <a:off x="4855029" y="5344840"/>
            <a:ext cx="6969719" cy="1323439"/>
          </a:xfrm>
          <a:prstGeom prst="rect">
            <a:avLst/>
          </a:prstGeom>
          <a:solidFill>
            <a:schemeClr val="tx2"/>
          </a:solidFill>
          <a:effectLst>
            <a:softEdge rad="50800"/>
          </a:effectLst>
        </p:spPr>
        <p:txBody>
          <a:bodyPr wrap="square">
            <a:spAutoFit/>
          </a:bodyPr>
          <a:lstStyle/>
          <a:p>
            <a:r>
              <a:rPr lang="en-US" sz="4000" b="1" i="1" dirty="0">
                <a:solidFill>
                  <a:schemeClr val="bg1"/>
                </a:solidFill>
                <a:latin typeface="Arial" panose="020B0604020202020204" pitchFamily="34" charset="0"/>
                <a:cs typeface="Arial" panose="020B0604020202020204" pitchFamily="34" charset="0"/>
              </a:rPr>
              <a:t>a call to stand in awe and worship before the Creator!</a:t>
            </a:r>
          </a:p>
        </p:txBody>
      </p:sp>
      <p:pic>
        <p:nvPicPr>
          <p:cNvPr id="6" name="Picture 5">
            <a:extLst>
              <a:ext uri="{FF2B5EF4-FFF2-40B4-BE49-F238E27FC236}">
                <a16:creationId xmlns:a16="http://schemas.microsoft.com/office/drawing/2014/main" id="{4BFA655F-2544-7B72-8E8E-41A9ED0E221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Tree>
    <p:extLst>
      <p:ext uri="{BB962C8B-B14F-4D97-AF65-F5344CB8AC3E}">
        <p14:creationId xmlns:p14="http://schemas.microsoft.com/office/powerpoint/2010/main" val="3153138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C7062-39B2-7B51-9C5C-3608380317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4D6A20-C772-3CAF-82F5-4682198AE2B0}"/>
              </a:ext>
            </a:extLst>
          </p:cNvPr>
          <p:cNvPicPr>
            <a:picLocks noChangeAspect="1"/>
          </p:cNvPicPr>
          <p:nvPr/>
        </p:nvPicPr>
        <p:blipFill>
          <a:blip r:embed="rId2"/>
          <a:stretch>
            <a:fillRect/>
          </a:stretch>
        </p:blipFill>
        <p:spPr>
          <a:xfrm>
            <a:off x="0" y="0"/>
            <a:ext cx="12290376" cy="6858000"/>
          </a:xfrm>
          <a:prstGeom prst="rect">
            <a:avLst/>
          </a:prstGeom>
        </p:spPr>
      </p:pic>
      <p:sp>
        <p:nvSpPr>
          <p:cNvPr id="5" name="TextBox 4">
            <a:extLst>
              <a:ext uri="{FF2B5EF4-FFF2-40B4-BE49-F238E27FC236}">
                <a16:creationId xmlns:a16="http://schemas.microsoft.com/office/drawing/2014/main" id="{55666E5C-872A-EA99-031B-9589DD7BFB13}"/>
              </a:ext>
            </a:extLst>
          </p:cNvPr>
          <p:cNvSpPr txBox="1"/>
          <p:nvPr/>
        </p:nvSpPr>
        <p:spPr>
          <a:xfrm>
            <a:off x="95559" y="5515175"/>
            <a:ext cx="7810191" cy="1311256"/>
          </a:xfrm>
          <a:prstGeom prst="rect">
            <a:avLst/>
          </a:prstGeom>
          <a:noFill/>
        </p:spPr>
        <p:txBody>
          <a:bodyPr wrap="square">
            <a:spAutoFit/>
          </a:bodyPr>
          <a:lstStyle/>
          <a:p>
            <a:pPr defTabSz="182880">
              <a:lnSpc>
                <a:spcPct val="90000"/>
              </a:lnSpc>
            </a:pPr>
            <a:r>
              <a:rPr lang="en-US" sz="2800" b="1" dirty="0">
                <a:solidFill>
                  <a:schemeClr val="bg1"/>
                </a:solidFill>
                <a:effectLst>
                  <a:glow rad="127000">
                    <a:schemeClr val="tx1"/>
                  </a:glow>
                </a:effectLst>
                <a:latin typeface="Aptos" panose="020B0004020202020204" pitchFamily="34" charset="0"/>
                <a:ea typeface="Aptos" panose="020B0004020202020204" pitchFamily="34" charset="0"/>
                <a:cs typeface="Times New Roman" panose="02020603050405020304" pitchFamily="18" charset="0"/>
              </a:rPr>
              <a:t>Eccl 	1:1-11						   11	verses					Author</a:t>
            </a:r>
          </a:p>
          <a:p>
            <a:pPr defTabSz="182880">
              <a:lnSpc>
                <a:spcPct val="90000"/>
              </a:lnSpc>
            </a:pPr>
            <a:r>
              <a:rPr lang="en-US" sz="3200" b="1" dirty="0">
                <a:solidFill>
                  <a:srgbClr val="FFFF00"/>
                </a:solidFill>
                <a:effectLst>
                  <a:glow rad="127000">
                    <a:schemeClr val="tx1"/>
                  </a:glow>
                </a:effectLst>
                <a:latin typeface="Aptos" panose="020B0004020202020204" pitchFamily="34" charset="0"/>
                <a:ea typeface="Aptos" panose="020B0004020202020204" pitchFamily="34" charset="0"/>
                <a:cs typeface="Times New Roman" panose="02020603050405020304" pitchFamily="18" charset="0"/>
              </a:rPr>
              <a:t>Eccl	1:12-12:7		204	verses			Solomon</a:t>
            </a:r>
          </a:p>
          <a:p>
            <a:pPr defTabSz="182880">
              <a:lnSpc>
                <a:spcPct val="90000"/>
              </a:lnSpc>
            </a:pPr>
            <a:r>
              <a:rPr lang="en-US" sz="2800" b="1" dirty="0">
                <a:solidFill>
                  <a:schemeClr val="bg1"/>
                </a:solidFill>
                <a:effectLst>
                  <a:glow rad="127000">
                    <a:schemeClr val="tx1"/>
                  </a:glow>
                </a:effectLst>
                <a:latin typeface="Aptos" panose="020B0004020202020204" pitchFamily="34" charset="0"/>
                <a:ea typeface="Aptos" panose="020B0004020202020204" pitchFamily="34" charset="0"/>
                <a:cs typeface="Times New Roman" panose="02020603050405020304" pitchFamily="18" charset="0"/>
              </a:rPr>
              <a:t>Eccl 	12:8-14 						   7	verses					Author</a:t>
            </a:r>
            <a:endParaRPr lang="en-US" sz="2800" b="1" dirty="0">
              <a:solidFill>
                <a:schemeClr val="bg1"/>
              </a:solidFill>
              <a:effectLst>
                <a:glow rad="127000">
                  <a:schemeClr val="tx1"/>
                </a:glow>
              </a:effectLst>
            </a:endParaRPr>
          </a:p>
        </p:txBody>
      </p:sp>
    </p:spTree>
    <p:extLst>
      <p:ext uri="{BB962C8B-B14F-4D97-AF65-F5344CB8AC3E}">
        <p14:creationId xmlns:p14="http://schemas.microsoft.com/office/powerpoint/2010/main" val="1405743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4866F-AEC2-FC4F-7C13-CF508B97C26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F97FCF-A777-D796-A8F9-E2FCAB06AD9F}"/>
              </a:ext>
            </a:extLst>
          </p:cNvPr>
          <p:cNvSpPr txBox="1"/>
          <p:nvPr/>
        </p:nvSpPr>
        <p:spPr>
          <a:xfrm>
            <a:off x="2902226" y="1827425"/>
            <a:ext cx="9289774" cy="2255426"/>
          </a:xfrm>
          <a:prstGeom prst="rect">
            <a:avLst/>
          </a:prstGeom>
          <a:noFill/>
        </p:spPr>
        <p:txBody>
          <a:bodyPr wrap="square">
            <a:spAutoFit/>
          </a:bodyPr>
          <a:lstStyle/>
          <a:p>
            <a:pPr marL="0" marR="0" defTabSz="228600">
              <a:lnSpc>
                <a:spcPct val="90000"/>
              </a:lnSpc>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Section 1: Futility of living in a Frustrating World</a:t>
            </a:r>
          </a:p>
          <a:p>
            <a:pPr marL="0" marR="0" defTabSz="228600">
              <a:lnSpc>
                <a:spcPct val="90000"/>
              </a:lnSpc>
              <a:buNone/>
            </a:pPr>
            <a:r>
              <a:rPr lang="en-US" sz="2800" b="1" kern="100" dirty="0">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(Teacher's Search for meaning of life)</a:t>
            </a:r>
          </a:p>
          <a:p>
            <a:pPr marL="800100" lvl="1" indent="-342900" defTabSz="228600">
              <a:lnSpc>
                <a:spcPct val="90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Eccl 1-2				Genius Level Depression</a:t>
            </a:r>
          </a:p>
          <a:p>
            <a:pPr marL="800100" lvl="1" indent="-342900" defTabSz="228600">
              <a:lnSpc>
                <a:spcPct val="90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Eccl 3:1-5:1</a:t>
            </a:r>
            <a:r>
              <a:rPr lang="en-US" sz="2400" kern="100" dirty="0">
                <a:latin typeface="Aptos" panose="020B0004020202020204" pitchFamily="34" charset="0"/>
                <a:ea typeface="Aptos" panose="020B0004020202020204" pitchFamily="34" charset="0"/>
                <a:cs typeface="Times New Roman" panose="02020603050405020304" pitchFamily="18" charset="0"/>
              </a:rPr>
              <a:t>		Time Marches, Justice Crawls</a:t>
            </a:r>
          </a:p>
          <a:p>
            <a:pPr marL="800100" lvl="1" indent="-342900" defTabSz="228600">
              <a:lnSpc>
                <a:spcPct val="90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Eccl 5:1-6:9		Full Hands, Empty Lives</a:t>
            </a:r>
            <a:br>
              <a:rPr lang="en-US" sz="2800" kern="100" dirty="0">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DED5698F-6F48-1AF8-BF74-64D3007543EF}"/>
              </a:ext>
            </a:extLst>
          </p:cNvPr>
          <p:cNvSpPr>
            <a:spLocks noGrp="1"/>
          </p:cNvSpPr>
          <p:nvPr>
            <p:ph type="ctrTitle"/>
          </p:nvPr>
        </p:nvSpPr>
        <p:spPr>
          <a:xfrm>
            <a:off x="1388962" y="110027"/>
            <a:ext cx="10315358" cy="1307293"/>
          </a:xfrm>
        </p:spPr>
        <p:txBody>
          <a:bodyPr anchor="t">
            <a:normAutofit/>
          </a:bodyPr>
          <a:lstStyle/>
          <a:p>
            <a:pPr algn="r">
              <a:lnSpc>
                <a:spcPct val="100000"/>
              </a:lnSpc>
              <a:spcAft>
                <a:spcPts val="300"/>
              </a:spcAft>
            </a:pPr>
            <a:r>
              <a:rPr lang="en-US" sz="6600" cap="none" dirty="0">
                <a:latin typeface="Aptos Black" panose="020B0004020202020204" pitchFamily="34" charset="0"/>
              </a:rPr>
              <a:t>Without God, Life Stinks!</a:t>
            </a:r>
          </a:p>
        </p:txBody>
      </p:sp>
      <p:sp>
        <p:nvSpPr>
          <p:cNvPr id="6" name="Title 2">
            <a:extLst>
              <a:ext uri="{FF2B5EF4-FFF2-40B4-BE49-F238E27FC236}">
                <a16:creationId xmlns:a16="http://schemas.microsoft.com/office/drawing/2014/main" id="{0001E81F-6767-1A4B-EBB6-562BE83B1748}"/>
              </a:ext>
            </a:extLst>
          </p:cNvPr>
          <p:cNvSpPr txBox="1">
            <a:spLocks/>
          </p:cNvSpPr>
          <p:nvPr/>
        </p:nvSpPr>
        <p:spPr>
          <a:xfrm>
            <a:off x="7208520" y="997225"/>
            <a:ext cx="4495800" cy="10210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r">
              <a:lnSpc>
                <a:spcPct val="100000"/>
              </a:lnSpc>
              <a:spcAft>
                <a:spcPts val="300"/>
              </a:spcAft>
            </a:pPr>
            <a:r>
              <a:rPr lang="en-US" sz="4800" b="0" cap="none" dirty="0">
                <a:latin typeface="Aptos Display" panose="020B0004020202020204" pitchFamily="34" charset="0"/>
                <a:cs typeface="Arial" panose="020B0604020202020204" pitchFamily="34" charset="0"/>
              </a:rPr>
              <a:t>Ecclesiastes</a:t>
            </a:r>
            <a:endParaRPr lang="en-US" sz="6600" b="0" cap="none" dirty="0">
              <a:latin typeface="Aptos Display"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30A7F1-61E1-6745-87C9-AEB3BEAAC702}"/>
              </a:ext>
            </a:extLst>
          </p:cNvPr>
          <p:cNvSpPr txBox="1"/>
          <p:nvPr/>
        </p:nvSpPr>
        <p:spPr>
          <a:xfrm>
            <a:off x="2902226" y="4137846"/>
            <a:ext cx="9289774" cy="2199641"/>
          </a:xfrm>
          <a:prstGeom prst="rect">
            <a:avLst/>
          </a:prstGeom>
          <a:noFill/>
        </p:spPr>
        <p:txBody>
          <a:bodyPr wrap="square">
            <a:spAutoFit/>
          </a:bodyPr>
          <a:lstStyle/>
          <a:p>
            <a:pPr marL="0" marR="0">
              <a:lnSpc>
                <a:spcPct val="90000"/>
              </a:lnSpc>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Section 2: Faithful Living in a Frustrating World</a:t>
            </a:r>
          </a:p>
          <a:p>
            <a:pPr marL="0" marR="0">
              <a:lnSpc>
                <a:spcPct val="90000"/>
              </a:lnSpc>
              <a:buNone/>
            </a:pPr>
            <a:r>
              <a:rPr lang="en-US" sz="2800" b="1" kern="100" dirty="0">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(Teacher’s Advice)</a:t>
            </a:r>
          </a:p>
          <a:p>
            <a:pPr marL="800100" lvl="1" indent="-342900" defTabSz="228600">
              <a:lnSpc>
                <a:spcPct val="90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Eccl 6:10-8:17		When Wisdom Comes Up Short</a:t>
            </a:r>
          </a:p>
          <a:p>
            <a:pPr marL="800100" lvl="1" indent="-342900" defTabSz="228600">
              <a:lnSpc>
                <a:spcPct val="90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Eccl 9:1-11:6			Death Levels All, But Life Still Calls</a:t>
            </a:r>
          </a:p>
          <a:p>
            <a:pPr marL="800100" lvl="1" indent="-342900" defTabSz="228600">
              <a:lnSpc>
                <a:spcPct val="90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Eccl 11:7–12:14	Humble-Hearted Sanity</a:t>
            </a:r>
          </a:p>
          <a:p>
            <a:pPr marL="800100" lvl="1" indent="-342900" defTabSz="228600">
              <a:lnSpc>
                <a:spcPct val="90000"/>
              </a:lnSpc>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2754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8635-FCE3-BC90-D6E4-52D55C039A0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BC8B1CB-4E76-0DFE-B567-42EB3C54C8BB}"/>
              </a:ext>
            </a:extLst>
          </p:cNvPr>
          <p:cNvSpPr txBox="1"/>
          <p:nvPr/>
        </p:nvSpPr>
        <p:spPr>
          <a:xfrm>
            <a:off x="2902226" y="1827425"/>
            <a:ext cx="9289774" cy="2421625"/>
          </a:xfrm>
          <a:prstGeom prst="rect">
            <a:avLst/>
          </a:prstGeom>
          <a:noFill/>
        </p:spPr>
        <p:txBody>
          <a:bodyPr wrap="square">
            <a:spAutoFit/>
          </a:bodyPr>
          <a:lstStyle/>
          <a:p>
            <a:pPr marL="0" marR="0" defTabSz="22860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Section 1: Futility of living in a Frustrating World</a:t>
            </a:r>
          </a:p>
          <a:p>
            <a:pPr marL="0" marR="0" defTabSz="22860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(Teacher's Search for meaning of life)</a:t>
            </a:r>
          </a:p>
          <a:p>
            <a:pPr lvl="2" defTabSz="228600">
              <a:lnSpc>
                <a:spcPct val="90000"/>
              </a:lnSpc>
            </a:pPr>
            <a:r>
              <a:rPr lang="en-US" sz="2800" b="1" kern="100" dirty="0">
                <a:latin typeface="Aptos" panose="020B0004020202020204" pitchFamily="34" charset="0"/>
                <a:ea typeface="Aptos" panose="020B0004020202020204" pitchFamily="34" charset="0"/>
                <a:cs typeface="Times New Roman" panose="02020603050405020304" pitchFamily="18" charset="0"/>
              </a:rPr>
              <a:t>Ch 1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a:t>
            </a:r>
            <a:r>
              <a:rPr lang="en-US" sz="2800" b="1" kern="100" dirty="0">
                <a:latin typeface="Aptos" panose="020B0004020202020204" pitchFamily="34" charset="0"/>
                <a:ea typeface="Aptos" panose="020B0004020202020204" pitchFamily="34" charset="0"/>
                <a:cs typeface="Times New Roman" panose="02020603050405020304" pitchFamily="18" charset="0"/>
              </a:rPr>
              <a:t> These are the words of the Teacher, King David’s son, who ruled in Jerusalem.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2</a:t>
            </a:r>
            <a:r>
              <a:rPr lang="en-US" sz="2800" b="1" kern="100" dirty="0">
                <a:latin typeface="Aptos" panose="020B0004020202020204" pitchFamily="34" charset="0"/>
                <a:ea typeface="Aptos" panose="020B0004020202020204" pitchFamily="34" charset="0"/>
                <a:cs typeface="Times New Roman" panose="02020603050405020304" pitchFamily="18" charset="0"/>
              </a:rPr>
              <a:t> “Everything is meaningless,” says the Teacher, “completely meaningless!”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711D322B-C6C0-41EB-5D02-CD30A8231F0E}"/>
              </a:ext>
            </a:extLst>
          </p:cNvPr>
          <p:cNvSpPr>
            <a:spLocks noGrp="1"/>
          </p:cNvSpPr>
          <p:nvPr>
            <p:ph type="ctrTitle"/>
          </p:nvPr>
        </p:nvSpPr>
        <p:spPr>
          <a:xfrm>
            <a:off x="1388962" y="110027"/>
            <a:ext cx="10315358" cy="1307293"/>
          </a:xfrm>
        </p:spPr>
        <p:txBody>
          <a:bodyPr anchor="t">
            <a:normAutofit/>
          </a:bodyPr>
          <a:lstStyle/>
          <a:p>
            <a:pPr algn="r">
              <a:lnSpc>
                <a:spcPct val="100000"/>
              </a:lnSpc>
              <a:spcAft>
                <a:spcPts val="300"/>
              </a:spcAft>
            </a:pPr>
            <a:r>
              <a:rPr lang="en-US" sz="6600" cap="none" dirty="0">
                <a:latin typeface="Aptos Black" panose="020B0004020202020204" pitchFamily="34" charset="0"/>
              </a:rPr>
              <a:t>Without God, Life Stinks!</a:t>
            </a:r>
          </a:p>
        </p:txBody>
      </p:sp>
      <p:sp>
        <p:nvSpPr>
          <p:cNvPr id="6" name="Title 2">
            <a:extLst>
              <a:ext uri="{FF2B5EF4-FFF2-40B4-BE49-F238E27FC236}">
                <a16:creationId xmlns:a16="http://schemas.microsoft.com/office/drawing/2014/main" id="{27296AA6-4E44-C46E-B37C-E62F0812442A}"/>
              </a:ext>
            </a:extLst>
          </p:cNvPr>
          <p:cNvSpPr txBox="1">
            <a:spLocks/>
          </p:cNvSpPr>
          <p:nvPr/>
        </p:nvSpPr>
        <p:spPr>
          <a:xfrm>
            <a:off x="7208520" y="997225"/>
            <a:ext cx="4495800" cy="10210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r">
              <a:lnSpc>
                <a:spcPct val="100000"/>
              </a:lnSpc>
              <a:spcAft>
                <a:spcPts val="300"/>
              </a:spcAft>
            </a:pPr>
            <a:r>
              <a:rPr lang="en-US" sz="4800" b="0" cap="none" dirty="0">
                <a:latin typeface="Aptos Display" panose="020B0004020202020204" pitchFamily="34" charset="0"/>
                <a:cs typeface="Arial" panose="020B0604020202020204" pitchFamily="34" charset="0"/>
              </a:rPr>
              <a:t>Ecclesiastes</a:t>
            </a:r>
            <a:endParaRPr lang="en-US" sz="6600" b="0" cap="none" dirty="0">
              <a:latin typeface="Aptos Display"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CE8264-FF68-F46A-2A8F-34F31043F942}"/>
              </a:ext>
            </a:extLst>
          </p:cNvPr>
          <p:cNvSpPr txBox="1"/>
          <p:nvPr/>
        </p:nvSpPr>
        <p:spPr>
          <a:xfrm>
            <a:off x="2902226" y="4137846"/>
            <a:ext cx="9289774" cy="2809423"/>
          </a:xfrm>
          <a:prstGeom prst="rect">
            <a:avLst/>
          </a:prstGeom>
          <a:noFill/>
        </p:spPr>
        <p:txBody>
          <a:bodyPr wrap="square">
            <a:spAutoFit/>
          </a:bodyPr>
          <a:lstStyle/>
          <a:p>
            <a:pPr marL="0" marR="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Section 2: Faithful Living in a Frustrating World</a:t>
            </a:r>
          </a:p>
          <a:p>
            <a:pPr marL="0" marR="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(Teacher’s Advice)</a:t>
            </a:r>
          </a:p>
          <a:p>
            <a:pPr lvl="2" defTabSz="228600">
              <a:lnSpc>
                <a:spcPct val="90000"/>
              </a:lnSpc>
            </a:pPr>
            <a:r>
              <a:rPr lang="en-US" sz="2800" b="1" kern="100" dirty="0">
                <a:latin typeface="Aptos" panose="020B0004020202020204" pitchFamily="34" charset="0"/>
                <a:ea typeface="Aptos" panose="020B0004020202020204" pitchFamily="34" charset="0"/>
                <a:cs typeface="Times New Roman" panose="02020603050405020304" pitchFamily="18" charset="0"/>
              </a:rPr>
              <a:t>Ch 12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13</a:t>
            </a:r>
            <a:r>
              <a:rPr lang="en-US" sz="2800" b="1" kern="100" dirty="0">
                <a:latin typeface="Aptos" panose="020B0004020202020204" pitchFamily="34" charset="0"/>
                <a:ea typeface="Aptos" panose="020B0004020202020204" pitchFamily="34" charset="0"/>
                <a:cs typeface="Times New Roman" panose="02020603050405020304" pitchFamily="18" charset="0"/>
              </a:rPr>
              <a:t> That’s the whole story. Here now is my final conclusion: Fear God and obey his commands, for this is everyone’s duty.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14</a:t>
            </a:r>
            <a:r>
              <a:rPr lang="en-US" sz="2800" b="1" kern="100" dirty="0">
                <a:latin typeface="Aptos" panose="020B0004020202020204" pitchFamily="34" charset="0"/>
                <a:ea typeface="Aptos" panose="020B0004020202020204" pitchFamily="34" charset="0"/>
                <a:cs typeface="Times New Roman" panose="02020603050405020304" pitchFamily="18" charset="0"/>
              </a:rPr>
              <a:t> God will judge us for everything we do, including every secret thing, whether good or bad.</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0008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91B80093-4DD7-B8A1-06DC-56388CAACE7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3D9559-92C5-36EB-9BE8-A2CA680C2FD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ABBF341F-110D-71AA-41CD-0FB809FDBA05}"/>
              </a:ext>
            </a:extLst>
          </p:cNvPr>
          <p:cNvSpPr txBox="1"/>
          <p:nvPr/>
        </p:nvSpPr>
        <p:spPr>
          <a:xfrm>
            <a:off x="4956313" y="125895"/>
            <a:ext cx="7089913" cy="4801314"/>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I look around</a:t>
            </a:r>
          </a:p>
          <a:p>
            <a:r>
              <a:rPr lang="en-US" sz="3600" b="1" dirty="0">
                <a:latin typeface="Arial" panose="020B0604020202020204" pitchFamily="34" charset="0"/>
                <a:cs typeface="Arial" panose="020B0604020202020204" pitchFamily="34" charset="0"/>
              </a:rPr>
              <a:t>and see the world’s affliction,</a:t>
            </a:r>
          </a:p>
          <a:p>
            <a:r>
              <a:rPr lang="en-US" sz="3600" b="1" dirty="0">
                <a:latin typeface="Arial" panose="020B0604020202020204" pitchFamily="34" charset="0"/>
                <a:cs typeface="Arial" panose="020B0604020202020204" pitchFamily="34" charset="0"/>
              </a:rPr>
              <a:t>Life's not made fair</a:t>
            </a:r>
          </a:p>
          <a:p>
            <a:r>
              <a:rPr lang="en-US" sz="3600" b="1" dirty="0">
                <a:latin typeface="Arial" panose="020B0604020202020204" pitchFamily="34" charset="0"/>
                <a:cs typeface="Arial" panose="020B0604020202020204" pitchFamily="34" charset="0"/>
              </a:rPr>
              <a:t>it seems like chasing wind</a:t>
            </a:r>
          </a:p>
          <a:p>
            <a:endParaRPr lang="en-US" b="1" dirty="0">
              <a:latin typeface="Arial" panose="020B0604020202020204" pitchFamily="34" charset="0"/>
              <a:cs typeface="Arial" panose="020B0604020202020204" pitchFamily="34" charset="0"/>
            </a:endParaRPr>
          </a:p>
          <a:p>
            <a:r>
              <a:rPr lang="en-US" sz="3600" b="1" dirty="0" err="1">
                <a:latin typeface="Arial" panose="020B0604020202020204" pitchFamily="34" charset="0"/>
                <a:cs typeface="Arial" panose="020B0604020202020204" pitchFamily="34" charset="0"/>
              </a:rPr>
              <a:t>I</a:t>
            </a:r>
            <a:r>
              <a:rPr lang="en-US" sz="3600" b="1" dirty="0">
                <a:latin typeface="Arial" panose="020B0604020202020204" pitchFamily="34" charset="0"/>
                <a:cs typeface="Arial" panose="020B0604020202020204" pitchFamily="34" charset="0"/>
              </a:rPr>
              <a:t> hear your word,</a:t>
            </a:r>
          </a:p>
          <a:p>
            <a:r>
              <a:rPr lang="en-US" sz="3600" b="1" dirty="0">
                <a:latin typeface="Arial" panose="020B0604020202020204" pitchFamily="34" charset="0"/>
                <a:cs typeface="Arial" panose="020B0604020202020204" pitchFamily="34" charset="0"/>
              </a:rPr>
              <a:t>your faithful wisdom calling</a:t>
            </a:r>
          </a:p>
          <a:p>
            <a:r>
              <a:rPr lang="en-US" sz="3600" b="1" dirty="0">
                <a:latin typeface="Arial" panose="020B0604020202020204" pitchFamily="34" charset="0"/>
                <a:cs typeface="Arial" panose="020B0604020202020204" pitchFamily="34" charset="0"/>
              </a:rPr>
              <a:t>To fear my God,</a:t>
            </a:r>
          </a:p>
          <a:p>
            <a:r>
              <a:rPr lang="en-US" sz="3600" b="1" dirty="0">
                <a:latin typeface="Arial" panose="020B0604020202020204" pitchFamily="34" charset="0"/>
                <a:cs typeface="Arial" panose="020B0604020202020204" pitchFamily="34" charset="0"/>
              </a:rPr>
              <a:t>obey and choose his joy.</a:t>
            </a:r>
          </a:p>
        </p:txBody>
      </p:sp>
      <p:sp>
        <p:nvSpPr>
          <p:cNvPr id="3" name="TextBox 2">
            <a:extLst>
              <a:ext uri="{FF2B5EF4-FFF2-40B4-BE49-F238E27FC236}">
                <a16:creationId xmlns:a16="http://schemas.microsoft.com/office/drawing/2014/main" id="{F86C5EDA-435C-F85B-50C1-FCC7383BAFEE}"/>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Ecclesiastes in Song</a:t>
            </a:r>
          </a:p>
        </p:txBody>
      </p:sp>
      <p:sp>
        <p:nvSpPr>
          <p:cNvPr id="6" name="TextBox 5">
            <a:extLst>
              <a:ext uri="{FF2B5EF4-FFF2-40B4-BE49-F238E27FC236}">
                <a16:creationId xmlns:a16="http://schemas.microsoft.com/office/drawing/2014/main" id="{B3BE4044-8432-F519-4309-7C28F10A230B}"/>
              </a:ext>
            </a:extLst>
          </p:cNvPr>
          <p:cNvSpPr txBox="1"/>
          <p:nvPr/>
        </p:nvSpPr>
        <p:spPr>
          <a:xfrm>
            <a:off x="5453269" y="4961444"/>
            <a:ext cx="6096000" cy="523220"/>
          </a:xfrm>
          <a:prstGeom prst="rect">
            <a:avLst/>
          </a:prstGeom>
          <a:noFill/>
        </p:spPr>
        <p:txBody>
          <a:bodyPr wrap="square">
            <a:spAutoFit/>
          </a:bodyPr>
          <a:lstStyle/>
          <a:p>
            <a:r>
              <a:rPr lang="en-US" sz="2800" b="1" i="1" dirty="0"/>
              <a:t>Sing to tune of “How Great Thou Art” </a:t>
            </a:r>
          </a:p>
        </p:txBody>
      </p:sp>
    </p:spTree>
    <p:extLst>
      <p:ext uri="{BB962C8B-B14F-4D97-AF65-F5344CB8AC3E}">
        <p14:creationId xmlns:p14="http://schemas.microsoft.com/office/powerpoint/2010/main" val="1856764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3126-6DB9-CB58-4958-2F7A95BDFC6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D147148-7FC5-910E-0AB4-B5C492C4353A}"/>
              </a:ext>
            </a:extLst>
          </p:cNvPr>
          <p:cNvPicPr>
            <a:picLocks noChangeAspect="1"/>
          </p:cNvPicPr>
          <p:nvPr/>
        </p:nvPicPr>
        <p:blipFill>
          <a:blip r:embed="rId3"/>
          <a:srcRect r="888" b="-1"/>
          <a:stretch>
            <a:fillRect/>
          </a:stretch>
        </p:blipFill>
        <p:spPr>
          <a:xfrm>
            <a:off x="0" y="0"/>
            <a:ext cx="12191980" cy="6857990"/>
          </a:xfrm>
          <a:prstGeom prst="rect">
            <a:avLst/>
          </a:prstGeom>
          <a:noFill/>
        </p:spPr>
      </p:pic>
    </p:spTree>
    <p:extLst>
      <p:ext uri="{BB962C8B-B14F-4D97-AF65-F5344CB8AC3E}">
        <p14:creationId xmlns:p14="http://schemas.microsoft.com/office/powerpoint/2010/main" val="193384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4474591" y="622498"/>
            <a:ext cx="7717409" cy="3410675"/>
          </a:xfrm>
        </p:spPr>
        <p:txBody>
          <a:bodyPr>
            <a:normAutofit/>
          </a:bodyPr>
          <a:lstStyle/>
          <a:p>
            <a:pPr algn="ctr">
              <a:lnSpc>
                <a:spcPct val="95000"/>
              </a:lnSpc>
              <a:spcAft>
                <a:spcPts val="1800"/>
              </a:spcAft>
            </a:pPr>
            <a:r>
              <a:rPr lang="en-US" sz="6000" cap="none" dirty="0">
                <a:latin typeface="Arial Black" panose="020B0A04020102020204" pitchFamily="34" charset="0"/>
              </a:rPr>
              <a:t>Humble-Hearted Sanity</a:t>
            </a:r>
            <a:endParaRPr lang="en-US" sz="4800" b="0" i="1" cap="none" dirty="0"/>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4474591" y="4342712"/>
            <a:ext cx="7717409" cy="2197590"/>
          </a:xfrm>
        </p:spPr>
        <p:txBody>
          <a:bodyPr>
            <a:normAutofit/>
          </a:bodyPr>
          <a:lstStyle/>
          <a:p>
            <a:pPr algn="ctr"/>
            <a:r>
              <a:rPr lang="en-US" sz="3600" dirty="0"/>
              <a:t>Ecclesiastes 11:7–12:14</a:t>
            </a:r>
          </a:p>
        </p:txBody>
      </p:sp>
    </p:spTree>
    <p:extLst>
      <p:ext uri="{BB962C8B-B14F-4D97-AF65-F5344CB8AC3E}">
        <p14:creationId xmlns:p14="http://schemas.microsoft.com/office/powerpoint/2010/main" val="4043390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DAA1D-8906-E5D5-4FD8-B852DC98EDF7}"/>
              </a:ext>
            </a:extLst>
          </p:cNvPr>
          <p:cNvPicPr>
            <a:picLocks noChangeAspect="1"/>
          </p:cNvPicPr>
          <p:nvPr/>
        </p:nvPicPr>
        <p:blipFill>
          <a:blip r:embed="rId2">
            <a:clrChange>
              <a:clrFrom>
                <a:srgbClr val="FFFFFF"/>
              </a:clrFrom>
              <a:clrTo>
                <a:srgbClr val="FFFFFF">
                  <a:alpha val="0"/>
                </a:srgbClr>
              </a:clrTo>
            </a:clrChange>
          </a:blip>
          <a:srcRect l="-417" t="14565" r="1" b="14805"/>
          <a:stretch>
            <a:fillRect/>
          </a:stretch>
        </p:blipFill>
        <p:spPr>
          <a:xfrm>
            <a:off x="0" y="-23447"/>
            <a:ext cx="12192000" cy="6881447"/>
          </a:xfrm>
          <a:prstGeom prst="rect">
            <a:avLst/>
          </a:prstGeom>
        </p:spPr>
      </p:pic>
      <p:sp>
        <p:nvSpPr>
          <p:cNvPr id="3" name="Title 2">
            <a:extLst>
              <a:ext uri="{FF2B5EF4-FFF2-40B4-BE49-F238E27FC236}">
                <a16:creationId xmlns:a16="http://schemas.microsoft.com/office/drawing/2014/main" id="{375B2C0C-388F-D4D4-74F0-9522B10521FA}"/>
              </a:ext>
            </a:extLst>
          </p:cNvPr>
          <p:cNvSpPr>
            <a:spLocks noGrp="1"/>
          </p:cNvSpPr>
          <p:nvPr>
            <p:ph type="title" idx="4294967295"/>
          </p:nvPr>
        </p:nvSpPr>
        <p:spPr>
          <a:xfrm>
            <a:off x="0" y="-23446"/>
            <a:ext cx="12192000" cy="3802966"/>
          </a:xfrm>
          <a:gradFill>
            <a:gsLst>
              <a:gs pos="100000">
                <a:schemeClr val="bg1">
                  <a:alpha val="0"/>
                </a:schemeClr>
              </a:gs>
              <a:gs pos="26000">
                <a:schemeClr val="bg1"/>
              </a:gs>
            </a:gsLst>
            <a:lin ang="5400000" scaled="1"/>
          </a:gradFill>
        </p:spPr>
        <p:txBody>
          <a:bodyPr anchor="t">
            <a:normAutofit/>
          </a:bodyPr>
          <a:lstStyle/>
          <a:p>
            <a:pPr algn="ctr"/>
            <a:r>
              <a:rPr lang="en-US" sz="5400" cap="none" dirty="0">
                <a:solidFill>
                  <a:schemeClr val="tx1">
                    <a:lumMod val="95000"/>
                    <a:lumOff val="5000"/>
                  </a:schemeClr>
                </a:solidFill>
                <a:effectLst>
                  <a:glow rad="127000">
                    <a:schemeClr val="bg1"/>
                  </a:glow>
                </a:effectLst>
              </a:rPr>
              <a:t>Humble Hearted Sanity</a:t>
            </a:r>
            <a:br>
              <a:rPr lang="en-US" sz="5400" cap="none" dirty="0">
                <a:solidFill>
                  <a:schemeClr val="tx1">
                    <a:lumMod val="95000"/>
                    <a:lumOff val="5000"/>
                  </a:schemeClr>
                </a:solidFill>
                <a:effectLst>
                  <a:glow rad="127000">
                    <a:schemeClr val="bg1"/>
                  </a:glow>
                </a:effectLst>
              </a:rPr>
            </a:br>
            <a:r>
              <a:rPr lang="en-US" sz="5400" cap="none" dirty="0">
                <a:solidFill>
                  <a:schemeClr val="tx1">
                    <a:lumMod val="95000"/>
                    <a:lumOff val="5000"/>
                  </a:schemeClr>
                </a:solidFill>
                <a:effectLst>
                  <a:glow rad="127000">
                    <a:schemeClr val="bg1"/>
                  </a:glow>
                </a:effectLst>
              </a:rPr>
              <a:t> is Found in Fearing God, </a:t>
            </a:r>
            <a:br>
              <a:rPr lang="en-US" sz="5400" cap="none" dirty="0">
                <a:solidFill>
                  <a:schemeClr val="tx1">
                    <a:lumMod val="95000"/>
                    <a:lumOff val="5000"/>
                  </a:schemeClr>
                </a:solidFill>
                <a:effectLst>
                  <a:glow rad="127000">
                    <a:schemeClr val="bg1"/>
                  </a:glow>
                </a:effectLst>
              </a:rPr>
            </a:br>
            <a:r>
              <a:rPr lang="en-US" sz="5400" cap="none" dirty="0">
                <a:solidFill>
                  <a:schemeClr val="tx1">
                    <a:lumMod val="95000"/>
                    <a:lumOff val="5000"/>
                  </a:schemeClr>
                </a:solidFill>
                <a:effectLst>
                  <a:glow rad="127000">
                    <a:schemeClr val="bg1"/>
                  </a:glow>
                </a:effectLst>
              </a:rPr>
              <a:t>not Following the World</a:t>
            </a:r>
            <a:br>
              <a:rPr lang="en-US" sz="5400" cap="none" dirty="0">
                <a:solidFill>
                  <a:schemeClr val="tx1">
                    <a:lumMod val="95000"/>
                    <a:lumOff val="5000"/>
                  </a:schemeClr>
                </a:solidFill>
                <a:effectLst>
                  <a:glow rad="127000">
                    <a:schemeClr val="bg1"/>
                  </a:glow>
                </a:effectLst>
              </a:rPr>
            </a:br>
            <a:endParaRPr lang="en-US" sz="5400" cap="none" dirty="0">
              <a:solidFill>
                <a:schemeClr val="tx1">
                  <a:lumMod val="95000"/>
                  <a:lumOff val="5000"/>
                </a:schemeClr>
              </a:solidFill>
              <a:effectLst>
                <a:glow rad="127000">
                  <a:schemeClr val="bg1"/>
                </a:glow>
              </a:effectLst>
            </a:endParaRPr>
          </a:p>
        </p:txBody>
      </p:sp>
    </p:spTree>
    <p:extLst>
      <p:ext uri="{BB962C8B-B14F-4D97-AF65-F5344CB8AC3E}">
        <p14:creationId xmlns:p14="http://schemas.microsoft.com/office/powerpoint/2010/main" val="20978073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83B8-A8C5-4D34-9AAE-335A2C692B93}"/>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925C970C-7F03-E3D8-130E-4560FAD5FC92}"/>
              </a:ext>
            </a:extLst>
          </p:cNvPr>
          <p:cNvSpPr txBox="1">
            <a:spLocks/>
          </p:cNvSpPr>
          <p:nvPr/>
        </p:nvSpPr>
        <p:spPr>
          <a:xfrm>
            <a:off x="114300" y="116112"/>
            <a:ext cx="12077700" cy="16822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1. Rejoice and Remember  		(11:7–12:7)</a:t>
            </a:r>
          </a:p>
          <a:p>
            <a:pPr marL="457200" lvl="1" indent="0">
              <a:lnSpc>
                <a:spcPct val="85000"/>
              </a:lnSpc>
              <a:spcBef>
                <a:spcPts val="0"/>
              </a:spcBef>
              <a:buNone/>
            </a:pPr>
            <a:r>
              <a:rPr lang="en-US" sz="3400" i="1" dirty="0">
                <a:latin typeface="Avenir Next LT Pro" panose="020B0504020202020204" pitchFamily="34" charset="0"/>
              </a:rPr>
              <a:t>Solomon’s summary / epilogue</a:t>
            </a:r>
          </a:p>
        </p:txBody>
      </p:sp>
      <p:sp>
        <p:nvSpPr>
          <p:cNvPr id="2" name="Text Placeholder 4">
            <a:extLst>
              <a:ext uri="{FF2B5EF4-FFF2-40B4-BE49-F238E27FC236}">
                <a16:creationId xmlns:a16="http://schemas.microsoft.com/office/drawing/2014/main" id="{2CB2F14A-1703-41CC-F779-59784731683A}"/>
              </a:ext>
            </a:extLst>
          </p:cNvPr>
          <p:cNvSpPr txBox="1">
            <a:spLocks/>
          </p:cNvSpPr>
          <p:nvPr/>
        </p:nvSpPr>
        <p:spPr>
          <a:xfrm>
            <a:off x="114300" y="1441133"/>
            <a:ext cx="12077700" cy="1182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2. The Bottom Line 				(12:8-14)</a:t>
            </a:r>
          </a:p>
          <a:p>
            <a:pPr marL="457200" lvl="1" indent="0">
              <a:lnSpc>
                <a:spcPct val="85000"/>
              </a:lnSpc>
              <a:spcBef>
                <a:spcPts val="0"/>
              </a:spcBef>
              <a:buNone/>
            </a:pPr>
            <a:r>
              <a:rPr lang="en-US" sz="3400" i="1" dirty="0">
                <a:latin typeface="Avenir Next LT Pro" panose="020B0504020202020204" pitchFamily="34" charset="0"/>
              </a:rPr>
              <a:t>Author’s summary / epilogue)</a:t>
            </a:r>
          </a:p>
        </p:txBody>
      </p:sp>
      <p:sp>
        <p:nvSpPr>
          <p:cNvPr id="5" name="Title 1">
            <a:extLst>
              <a:ext uri="{FF2B5EF4-FFF2-40B4-BE49-F238E27FC236}">
                <a16:creationId xmlns:a16="http://schemas.microsoft.com/office/drawing/2014/main" id="{4C57DC90-89CF-FCB7-F5CB-0FC4516F949A}"/>
              </a:ext>
            </a:extLst>
          </p:cNvPr>
          <p:cNvSpPr txBox="1">
            <a:spLocks/>
          </p:cNvSpPr>
          <p:nvPr/>
        </p:nvSpPr>
        <p:spPr>
          <a:xfrm>
            <a:off x="-1" y="5857461"/>
            <a:ext cx="8759687" cy="602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b="1" kern="1200" cap="all" baseline="0">
                <a:solidFill>
                  <a:schemeClr val="tx1"/>
                </a:solidFill>
                <a:latin typeface="Arial" panose="020B0604020202020204" pitchFamily="34" charset="0"/>
                <a:ea typeface="+mj-ea"/>
                <a:cs typeface="Arial" panose="020B0604020202020204" pitchFamily="34" charset="0"/>
              </a:defRPr>
            </a:lvl1pPr>
          </a:lstStyle>
          <a:p>
            <a:pPr algn="r"/>
            <a:r>
              <a:rPr lang="en-US" sz="3600" cap="none" spc="-150" dirty="0">
                <a:latin typeface="Arial Black" panose="020B0A04020102020204" pitchFamily="34" charset="0"/>
              </a:rPr>
              <a:t>Humble-Hearted Sanity</a:t>
            </a:r>
            <a:endParaRPr lang="en-ZA" sz="4400" i="1" cap="none" spc="-150" dirty="0"/>
          </a:p>
        </p:txBody>
      </p:sp>
      <p:sp>
        <p:nvSpPr>
          <p:cNvPr id="7" name="Text Placeholder 4">
            <a:extLst>
              <a:ext uri="{FF2B5EF4-FFF2-40B4-BE49-F238E27FC236}">
                <a16:creationId xmlns:a16="http://schemas.microsoft.com/office/drawing/2014/main" id="{349E2F75-A657-E5D9-91C0-63EA1A1A5BF2}"/>
              </a:ext>
            </a:extLst>
          </p:cNvPr>
          <p:cNvSpPr txBox="1">
            <a:spLocks/>
          </p:cNvSpPr>
          <p:nvPr/>
        </p:nvSpPr>
        <p:spPr>
          <a:xfrm>
            <a:off x="0" y="6220084"/>
            <a:ext cx="8269356" cy="71120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200" dirty="0"/>
              <a:t>Ecclesiastes 11:7–12:14</a:t>
            </a:r>
          </a:p>
        </p:txBody>
      </p:sp>
    </p:spTree>
    <p:extLst>
      <p:ext uri="{BB962C8B-B14F-4D97-AF65-F5344CB8AC3E}">
        <p14:creationId xmlns:p14="http://schemas.microsoft.com/office/powerpoint/2010/main" val="1918704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8000-CC1E-97EB-789D-1E33863EEDE0}"/>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3C06698D-6FE9-BAE5-286D-0C902FB0EF50}"/>
              </a:ext>
            </a:extLst>
          </p:cNvPr>
          <p:cNvSpPr txBox="1">
            <a:spLocks/>
          </p:cNvSpPr>
          <p:nvPr/>
        </p:nvSpPr>
        <p:spPr>
          <a:xfrm>
            <a:off x="114300" y="1075055"/>
            <a:ext cx="9915386" cy="2407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5000"/>
              </a:lnSpc>
              <a:spcBef>
                <a:spcPts val="600"/>
              </a:spcBef>
              <a:buNone/>
            </a:pPr>
            <a:r>
              <a:rPr lang="en-US" sz="3400" dirty="0">
                <a:latin typeface="Avenir Next LT Pro" panose="020B0504020202020204" pitchFamily="34" charset="0"/>
              </a:rPr>
              <a:t>A.	Life Is Sweet				(11:7-8a, 9a)</a:t>
            </a:r>
          </a:p>
          <a:p>
            <a:pPr marL="457200" lvl="1" indent="0">
              <a:lnSpc>
                <a:spcPct val="85000"/>
              </a:lnSpc>
              <a:spcBef>
                <a:spcPts val="600"/>
              </a:spcBef>
              <a:buNone/>
            </a:pPr>
            <a:r>
              <a:rPr lang="en-US" sz="3400" dirty="0">
                <a:latin typeface="Avenir Next LT Pro" panose="020B0504020202020204" pitchFamily="34" charset="0"/>
              </a:rPr>
              <a:t>B.	Dark Days Are Certain		(11:8b</a:t>
            </a:r>
          </a:p>
          <a:p>
            <a:pPr marL="457200" lvl="1" indent="0">
              <a:lnSpc>
                <a:spcPct val="85000"/>
              </a:lnSpc>
              <a:spcBef>
                <a:spcPts val="600"/>
              </a:spcBef>
              <a:buNone/>
            </a:pPr>
            <a:r>
              <a:rPr lang="en-US" sz="3400" dirty="0">
                <a:latin typeface="Avenir Next LT Pro" panose="020B0504020202020204" pitchFamily="34" charset="0"/>
              </a:rPr>
              <a:t>C.	Joy has Boundaries		(11:9b:10)</a:t>
            </a:r>
          </a:p>
          <a:p>
            <a:pPr marL="457200" lvl="1" indent="0">
              <a:lnSpc>
                <a:spcPct val="85000"/>
              </a:lnSpc>
              <a:spcBef>
                <a:spcPts val="600"/>
              </a:spcBef>
              <a:buNone/>
            </a:pPr>
            <a:r>
              <a:rPr lang="en-US" sz="3400" dirty="0">
                <a:latin typeface="Avenir Next LT Pro" panose="020B0504020202020204" pitchFamily="34" charset="0"/>
              </a:rPr>
              <a:t>D.	Remember Before It’s Gone	(12:1-7)</a:t>
            </a:r>
          </a:p>
          <a:p>
            <a:pPr marL="457200" lvl="1" indent="0">
              <a:lnSpc>
                <a:spcPct val="85000"/>
              </a:lnSpc>
              <a:spcBef>
                <a:spcPts val="0"/>
              </a:spcBef>
              <a:buNone/>
            </a:pPr>
            <a:endParaRPr lang="en-US" sz="3400" i="1" dirty="0">
              <a:latin typeface="Avenir Next LT Pro" panose="020B0504020202020204" pitchFamily="34" charset="0"/>
            </a:endParaRPr>
          </a:p>
        </p:txBody>
      </p:sp>
      <p:sp>
        <p:nvSpPr>
          <p:cNvPr id="2" name="Text Placeholder 4">
            <a:extLst>
              <a:ext uri="{FF2B5EF4-FFF2-40B4-BE49-F238E27FC236}">
                <a16:creationId xmlns:a16="http://schemas.microsoft.com/office/drawing/2014/main" id="{BAE4DE2A-DE64-7877-F6C4-146EB7791530}"/>
              </a:ext>
            </a:extLst>
          </p:cNvPr>
          <p:cNvSpPr txBox="1">
            <a:spLocks/>
          </p:cNvSpPr>
          <p:nvPr/>
        </p:nvSpPr>
        <p:spPr>
          <a:xfrm>
            <a:off x="114300" y="3387928"/>
            <a:ext cx="12077700" cy="1182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2. The Bottom Line 				(12:8-14)</a:t>
            </a:r>
          </a:p>
          <a:p>
            <a:pPr marL="457200" lvl="1" indent="0">
              <a:lnSpc>
                <a:spcPct val="85000"/>
              </a:lnSpc>
              <a:spcBef>
                <a:spcPts val="0"/>
              </a:spcBef>
              <a:buNone/>
            </a:pPr>
            <a:r>
              <a:rPr lang="en-US" sz="3400" i="1" dirty="0">
                <a:latin typeface="Avenir Next LT Pro" panose="020B0504020202020204" pitchFamily="34" charset="0"/>
              </a:rPr>
              <a:t>Author’s summary / epilogue)</a:t>
            </a:r>
          </a:p>
        </p:txBody>
      </p:sp>
      <p:sp>
        <p:nvSpPr>
          <p:cNvPr id="5" name="Text Placeholder 4">
            <a:extLst>
              <a:ext uri="{FF2B5EF4-FFF2-40B4-BE49-F238E27FC236}">
                <a16:creationId xmlns:a16="http://schemas.microsoft.com/office/drawing/2014/main" id="{373EE0AF-C01A-6803-A114-A58CA6FE36C9}"/>
              </a:ext>
            </a:extLst>
          </p:cNvPr>
          <p:cNvSpPr txBox="1">
            <a:spLocks/>
          </p:cNvSpPr>
          <p:nvPr/>
        </p:nvSpPr>
        <p:spPr>
          <a:xfrm>
            <a:off x="114300" y="116112"/>
            <a:ext cx="12077700" cy="12250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1. Rejoice and Remember  		(11:7-12:7)</a:t>
            </a:r>
          </a:p>
          <a:p>
            <a:pPr marL="457200" lvl="1" indent="0">
              <a:lnSpc>
                <a:spcPct val="85000"/>
              </a:lnSpc>
              <a:spcBef>
                <a:spcPts val="0"/>
              </a:spcBef>
              <a:buNone/>
            </a:pPr>
            <a:r>
              <a:rPr lang="en-US" sz="3400" i="1" dirty="0">
                <a:latin typeface="Avenir Next LT Pro" panose="020B0504020202020204" pitchFamily="34" charset="0"/>
              </a:rPr>
              <a:t>Solomon’s summary / epilogue</a:t>
            </a:r>
          </a:p>
        </p:txBody>
      </p:sp>
      <p:sp>
        <p:nvSpPr>
          <p:cNvPr id="3" name="Title 1">
            <a:extLst>
              <a:ext uri="{FF2B5EF4-FFF2-40B4-BE49-F238E27FC236}">
                <a16:creationId xmlns:a16="http://schemas.microsoft.com/office/drawing/2014/main" id="{3324AEB6-9387-8B20-47BE-CE1A1BAD1CE6}"/>
              </a:ext>
            </a:extLst>
          </p:cNvPr>
          <p:cNvSpPr txBox="1">
            <a:spLocks/>
          </p:cNvSpPr>
          <p:nvPr/>
        </p:nvSpPr>
        <p:spPr>
          <a:xfrm>
            <a:off x="-1" y="5857461"/>
            <a:ext cx="8759687" cy="602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b="1" kern="1200" cap="all" baseline="0">
                <a:solidFill>
                  <a:schemeClr val="tx1"/>
                </a:solidFill>
                <a:latin typeface="Arial" panose="020B0604020202020204" pitchFamily="34" charset="0"/>
                <a:ea typeface="+mj-ea"/>
                <a:cs typeface="Arial" panose="020B0604020202020204" pitchFamily="34" charset="0"/>
              </a:defRPr>
            </a:lvl1pPr>
          </a:lstStyle>
          <a:p>
            <a:pPr algn="r"/>
            <a:r>
              <a:rPr lang="en-US" sz="3600" cap="none" spc="-150" dirty="0">
                <a:latin typeface="Arial Black" panose="020B0A04020102020204" pitchFamily="34" charset="0"/>
              </a:rPr>
              <a:t>Humble-Hearted Sanity</a:t>
            </a:r>
            <a:endParaRPr lang="en-ZA" sz="4400" i="1" cap="none" spc="-150" dirty="0"/>
          </a:p>
        </p:txBody>
      </p:sp>
      <p:sp>
        <p:nvSpPr>
          <p:cNvPr id="8" name="Text Placeholder 4">
            <a:extLst>
              <a:ext uri="{FF2B5EF4-FFF2-40B4-BE49-F238E27FC236}">
                <a16:creationId xmlns:a16="http://schemas.microsoft.com/office/drawing/2014/main" id="{88B5BC61-F806-6978-E395-22383DA511FC}"/>
              </a:ext>
            </a:extLst>
          </p:cNvPr>
          <p:cNvSpPr txBox="1">
            <a:spLocks/>
          </p:cNvSpPr>
          <p:nvPr/>
        </p:nvSpPr>
        <p:spPr>
          <a:xfrm>
            <a:off x="0" y="6220084"/>
            <a:ext cx="8269356" cy="71120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200" dirty="0"/>
              <a:t>Ecclesiastes 11:7–12:14</a:t>
            </a:r>
          </a:p>
        </p:txBody>
      </p:sp>
    </p:spTree>
    <p:extLst>
      <p:ext uri="{BB962C8B-B14F-4D97-AF65-F5344CB8AC3E}">
        <p14:creationId xmlns:p14="http://schemas.microsoft.com/office/powerpoint/2010/main" val="1171203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151F-729E-39BF-07D0-B0FCB2294A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7779A4-186D-3338-A70B-03CAF8026AD2}"/>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12:7-10</a:t>
            </a:r>
          </a:p>
        </p:txBody>
      </p:sp>
      <p:sp>
        <p:nvSpPr>
          <p:cNvPr id="6" name="TextBox 5">
            <a:extLst>
              <a:ext uri="{FF2B5EF4-FFF2-40B4-BE49-F238E27FC236}">
                <a16:creationId xmlns:a16="http://schemas.microsoft.com/office/drawing/2014/main" id="{A7AE1D19-1EE1-5450-2290-0C96B2710E9C}"/>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Rejoice</a:t>
            </a:r>
          </a:p>
        </p:txBody>
      </p:sp>
      <p:sp>
        <p:nvSpPr>
          <p:cNvPr id="5" name="TextBox 4">
            <a:extLst>
              <a:ext uri="{FF2B5EF4-FFF2-40B4-BE49-F238E27FC236}">
                <a16:creationId xmlns:a16="http://schemas.microsoft.com/office/drawing/2014/main" id="{8587664E-8C7D-B4C1-EFA3-FE9DA5064BAD}"/>
              </a:ext>
            </a:extLst>
          </p:cNvPr>
          <p:cNvSpPr txBox="1"/>
          <p:nvPr/>
        </p:nvSpPr>
        <p:spPr>
          <a:xfrm>
            <a:off x="22859" y="0"/>
            <a:ext cx="12169141" cy="5940088"/>
          </a:xfrm>
          <a:prstGeom prst="rect">
            <a:avLst/>
          </a:prstGeom>
          <a:noFill/>
        </p:spPr>
        <p:txBody>
          <a:bodyPr wrap="square">
            <a:spAutoFit/>
          </a:bodyPr>
          <a:lstStyle/>
          <a:p>
            <a:pPr algn="l">
              <a:lnSpc>
                <a:spcPct val="90000"/>
              </a:lnSpc>
              <a:spcAft>
                <a:spcPts val="1200"/>
              </a:spcAft>
              <a:buNone/>
            </a:pPr>
            <a:r>
              <a:rPr lang="en-US" sz="4000" b="1" i="0" spc="-150" baseline="30000" dirty="0">
                <a:solidFill>
                  <a:srgbClr val="000000"/>
                </a:solidFill>
                <a:effectLst/>
                <a:latin typeface="Arial" panose="020B0604020202020204" pitchFamily="34" charset="0"/>
                <a:cs typeface="Arial" panose="020B0604020202020204" pitchFamily="34" charset="0"/>
              </a:rPr>
              <a:t>7 </a:t>
            </a:r>
            <a:r>
              <a:rPr lang="en-US" sz="4000" b="0" i="0" spc="-150" dirty="0">
                <a:solidFill>
                  <a:srgbClr val="000000"/>
                </a:solidFill>
                <a:effectLst/>
                <a:latin typeface="Arial" panose="020B0604020202020204" pitchFamily="34" charset="0"/>
                <a:cs typeface="Arial" panose="020B0604020202020204" pitchFamily="34" charset="0"/>
              </a:rPr>
              <a:t>Light is sweet; how pleasant to see a new day dawning.</a:t>
            </a:r>
          </a:p>
          <a:p>
            <a:pPr algn="l">
              <a:lnSpc>
                <a:spcPct val="90000"/>
              </a:lnSpc>
              <a:spcAft>
                <a:spcPts val="1200"/>
              </a:spcAft>
              <a:buNone/>
            </a:pPr>
            <a:r>
              <a:rPr lang="en-US" sz="4000" b="1" i="0" spc="-150" baseline="30000" dirty="0">
                <a:solidFill>
                  <a:srgbClr val="000000"/>
                </a:solidFill>
                <a:effectLst/>
                <a:latin typeface="Arial" panose="020B0604020202020204" pitchFamily="34" charset="0"/>
                <a:cs typeface="Arial" panose="020B0604020202020204" pitchFamily="34" charset="0"/>
              </a:rPr>
              <a:t>8 </a:t>
            </a:r>
            <a:r>
              <a:rPr lang="en-US" sz="4000" b="0" i="0" spc="-150" dirty="0">
                <a:solidFill>
                  <a:srgbClr val="000000"/>
                </a:solidFill>
                <a:effectLst/>
                <a:latin typeface="Arial" panose="020B0604020202020204" pitchFamily="34" charset="0"/>
                <a:cs typeface="Arial" panose="020B0604020202020204" pitchFamily="34" charset="0"/>
              </a:rPr>
              <a:t>When people live to be very old, let them rejoice in every day of life. But let them also remember there will be many dark days. Everything still to come is meaningless.</a:t>
            </a:r>
          </a:p>
          <a:p>
            <a:pPr algn="l">
              <a:lnSpc>
                <a:spcPct val="90000"/>
              </a:lnSpc>
              <a:buNone/>
            </a:pP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Young people, it’s wonderful to be young! Enjoy every minute of it. Do everything you want to do; take it all in. But remember that you must give an account to God for everything you do.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So refuse to worry, and keep your body healthy. But remember that youth, with a whole life before you, is meaningless.</a:t>
            </a:r>
          </a:p>
        </p:txBody>
      </p:sp>
    </p:spTree>
    <p:extLst>
      <p:ext uri="{BB962C8B-B14F-4D97-AF65-F5344CB8AC3E}">
        <p14:creationId xmlns:p14="http://schemas.microsoft.com/office/powerpoint/2010/main" val="3297019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C2AB-8B9A-491E-4E7E-5E1CAB7D9C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5C4271-3F86-D8EE-3BEF-824DE27FD1AB}"/>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12:7-8a,9a</a:t>
            </a:r>
          </a:p>
        </p:txBody>
      </p:sp>
      <p:sp>
        <p:nvSpPr>
          <p:cNvPr id="6" name="TextBox 5">
            <a:extLst>
              <a:ext uri="{FF2B5EF4-FFF2-40B4-BE49-F238E27FC236}">
                <a16:creationId xmlns:a16="http://schemas.microsoft.com/office/drawing/2014/main" id="{D5ACD1FD-0C88-0EE2-DFB9-BD98256EF6E3}"/>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Life Is Sweet</a:t>
            </a:r>
          </a:p>
        </p:txBody>
      </p:sp>
      <p:sp>
        <p:nvSpPr>
          <p:cNvPr id="5" name="TextBox 4">
            <a:extLst>
              <a:ext uri="{FF2B5EF4-FFF2-40B4-BE49-F238E27FC236}">
                <a16:creationId xmlns:a16="http://schemas.microsoft.com/office/drawing/2014/main" id="{D26FCC87-764A-29A1-22BA-0A8FAFD1333A}"/>
              </a:ext>
            </a:extLst>
          </p:cNvPr>
          <p:cNvSpPr txBox="1"/>
          <p:nvPr/>
        </p:nvSpPr>
        <p:spPr>
          <a:xfrm>
            <a:off x="22859" y="0"/>
            <a:ext cx="12169141" cy="2862322"/>
          </a:xfrm>
          <a:prstGeom prst="rect">
            <a:avLst/>
          </a:prstGeom>
          <a:noFill/>
        </p:spPr>
        <p:txBody>
          <a:bodyPr wrap="square">
            <a:spAutoFit/>
          </a:bodyPr>
          <a:lstStyle/>
          <a:p>
            <a:pPr>
              <a:lnSpc>
                <a:spcPct val="90000"/>
              </a:lnSpc>
            </a:pP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Light is sweet; how pleasant to see a new day dawning. </a:t>
            </a:r>
            <a:r>
              <a:rPr lang="en-US" sz="4000" b="1" baseline="30000" dirty="0">
                <a:solidFill>
                  <a:srgbClr val="000000"/>
                </a:solidFill>
                <a:latin typeface="Arial" panose="020B0604020202020204" pitchFamily="34" charset="0"/>
                <a:cs typeface="Arial" panose="020B0604020202020204" pitchFamily="34" charset="0"/>
              </a:rPr>
              <a:t>8 </a:t>
            </a:r>
            <a:r>
              <a:rPr lang="en-US" sz="4000" dirty="0">
                <a:solidFill>
                  <a:srgbClr val="000000"/>
                </a:solidFill>
                <a:latin typeface="Arial" panose="020B0604020202020204" pitchFamily="34" charset="0"/>
                <a:cs typeface="Arial" panose="020B0604020202020204" pitchFamily="34" charset="0"/>
              </a:rPr>
              <a:t>When people live to be very old, let them rejoice in every day of life.      …</a:t>
            </a:r>
            <a:r>
              <a:rPr lang="en-US" sz="4000" b="1" baseline="30000" dirty="0">
                <a:solidFill>
                  <a:srgbClr val="000000"/>
                </a:solidFill>
                <a:latin typeface="Arial" panose="020B0604020202020204" pitchFamily="34" charset="0"/>
                <a:cs typeface="Arial" panose="020B0604020202020204" pitchFamily="34" charset="0"/>
              </a:rPr>
              <a:t> 9 </a:t>
            </a:r>
            <a:r>
              <a:rPr lang="en-US" sz="4000" dirty="0">
                <a:solidFill>
                  <a:srgbClr val="000000"/>
                </a:solidFill>
                <a:latin typeface="Arial" panose="020B0604020202020204" pitchFamily="34" charset="0"/>
                <a:cs typeface="Arial" panose="020B0604020202020204" pitchFamily="34" charset="0"/>
              </a:rPr>
              <a:t>Young people, it’s wonderful to be young! Enjoy every minute of it. Do everything you want to do; take it all in. </a:t>
            </a:r>
            <a:endParaRPr lang="en-US" sz="4000" b="0" i="0" dirty="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38DF66E-4F8E-F6A4-C1F8-81B897F407A9}"/>
              </a:ext>
            </a:extLst>
          </p:cNvPr>
          <p:cNvSpPr txBox="1"/>
          <p:nvPr/>
        </p:nvSpPr>
        <p:spPr>
          <a:xfrm>
            <a:off x="392595" y="2817270"/>
            <a:ext cx="2370483" cy="3539430"/>
          </a:xfrm>
          <a:prstGeom prst="rect">
            <a:avLst/>
          </a:prstGeom>
          <a:noFill/>
        </p:spPr>
        <p:txBody>
          <a:bodyPr wrap="square">
            <a:spAutoFit/>
          </a:bodyPr>
          <a:lstStyle/>
          <a:p>
            <a:r>
              <a:rPr lang="pt-BR" sz="3200" b="1" dirty="0">
                <a:latin typeface="Arial" panose="020B0604020202020204" pitchFamily="34" charset="0"/>
                <a:cs typeface="Arial" panose="020B0604020202020204" pitchFamily="34" charset="0"/>
              </a:rPr>
              <a:t>2:24-25</a:t>
            </a:r>
          </a:p>
          <a:p>
            <a:r>
              <a:rPr lang="pt-BR" sz="3200" b="1" dirty="0">
                <a:latin typeface="Arial" panose="020B0604020202020204" pitchFamily="34" charset="0"/>
                <a:cs typeface="Arial" panose="020B0604020202020204" pitchFamily="34" charset="0"/>
              </a:rPr>
              <a:t>3:12-13</a:t>
            </a:r>
          </a:p>
          <a:p>
            <a:r>
              <a:rPr lang="pt-BR" sz="3200" b="1" dirty="0">
                <a:latin typeface="Arial" panose="020B0604020202020204" pitchFamily="34" charset="0"/>
                <a:cs typeface="Arial" panose="020B0604020202020204" pitchFamily="34" charset="0"/>
              </a:rPr>
              <a:t>3:22</a:t>
            </a:r>
          </a:p>
          <a:p>
            <a:r>
              <a:rPr lang="pt-BR" sz="3200" b="1" dirty="0">
                <a:latin typeface="Arial" panose="020B0604020202020204" pitchFamily="34" charset="0"/>
                <a:cs typeface="Arial" panose="020B0604020202020204" pitchFamily="34" charset="0"/>
              </a:rPr>
              <a:t>5:18-19</a:t>
            </a:r>
          </a:p>
          <a:p>
            <a:r>
              <a:rPr lang="pt-BR" sz="3200" b="1" dirty="0">
                <a:latin typeface="Arial" panose="020B0604020202020204" pitchFamily="34" charset="0"/>
                <a:cs typeface="Arial" panose="020B0604020202020204" pitchFamily="34" charset="0"/>
              </a:rPr>
              <a:t>8:15</a:t>
            </a:r>
          </a:p>
          <a:p>
            <a:r>
              <a:rPr lang="pt-BR" sz="3200" b="1" dirty="0">
                <a:latin typeface="Arial" panose="020B0604020202020204" pitchFamily="34" charset="0"/>
                <a:cs typeface="Arial" panose="020B0604020202020204" pitchFamily="34" charset="0"/>
              </a:rPr>
              <a:t>9:7-9</a:t>
            </a:r>
          </a:p>
          <a:p>
            <a:r>
              <a:rPr lang="pt-BR" sz="3200" b="1" dirty="0">
                <a:latin typeface="Arial" panose="020B0604020202020204" pitchFamily="34" charset="0"/>
                <a:cs typeface="Arial" panose="020B0604020202020204" pitchFamily="34" charset="0"/>
              </a:rPr>
              <a:t>11:7-8a</a:t>
            </a:r>
            <a:endParaRPr lang="en-US" sz="3200" b="1" dirty="0">
              <a:latin typeface="Arial" panose="020B0604020202020204" pitchFamily="34" charset="0"/>
              <a:cs typeface="Arial" panose="020B0604020202020204" pitchFamily="34" charset="0"/>
            </a:endParaRPr>
          </a:p>
        </p:txBody>
      </p:sp>
      <p:sp>
        <p:nvSpPr>
          <p:cNvPr id="9" name="Right Brace 8">
            <a:extLst>
              <a:ext uri="{FF2B5EF4-FFF2-40B4-BE49-F238E27FC236}">
                <a16:creationId xmlns:a16="http://schemas.microsoft.com/office/drawing/2014/main" id="{D1A4DDCD-B2FC-0CE2-BC0A-EAEA82FE4BC7}"/>
              </a:ext>
            </a:extLst>
          </p:cNvPr>
          <p:cNvSpPr/>
          <p:nvPr/>
        </p:nvSpPr>
        <p:spPr>
          <a:xfrm>
            <a:off x="2421834" y="2970962"/>
            <a:ext cx="682487" cy="327936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648E0E8-8580-7F95-7B6A-05BD85FEFD2A}"/>
              </a:ext>
            </a:extLst>
          </p:cNvPr>
          <p:cNvSpPr txBox="1"/>
          <p:nvPr/>
        </p:nvSpPr>
        <p:spPr>
          <a:xfrm>
            <a:off x="3350578" y="4259805"/>
            <a:ext cx="3904373" cy="757130"/>
          </a:xfrm>
          <a:prstGeom prst="rect">
            <a:avLst/>
          </a:prstGeom>
          <a:noFill/>
        </p:spPr>
        <p:txBody>
          <a:bodyPr wrap="square">
            <a:spAutoFit/>
          </a:bodyPr>
          <a:lstStyle/>
          <a:p>
            <a:pPr>
              <a:lnSpc>
                <a:spcPct val="90000"/>
              </a:lnSpc>
            </a:pPr>
            <a:r>
              <a:rPr lang="en-US" sz="4800" b="1" dirty="0">
                <a:solidFill>
                  <a:srgbClr val="000000"/>
                </a:solidFill>
                <a:latin typeface="Arial" panose="020B0604020202020204" pitchFamily="34" charset="0"/>
                <a:cs typeface="Arial" panose="020B0604020202020204" pitchFamily="34" charset="0"/>
              </a:rPr>
              <a:t>Enjoy Life!</a:t>
            </a:r>
            <a:endParaRPr lang="en-US" sz="48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031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1F95-B638-805B-FC4C-6777769658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EF2EB1A-FAA5-9BE5-8C66-6A714DAB8618}"/>
              </a:ext>
            </a:extLst>
          </p:cNvPr>
          <p:cNvSpPr txBox="1"/>
          <p:nvPr/>
        </p:nvSpPr>
        <p:spPr>
          <a:xfrm>
            <a:off x="246821" y="216791"/>
            <a:ext cx="2370483" cy="4093428"/>
          </a:xfrm>
          <a:prstGeom prst="rect">
            <a:avLst/>
          </a:prstGeom>
          <a:noFill/>
        </p:spPr>
        <p:txBody>
          <a:bodyPr wrap="square">
            <a:spAutoFit/>
          </a:bodyPr>
          <a:lstStyle/>
          <a:p>
            <a:r>
              <a:rPr lang="pt-BR" sz="3600" dirty="0">
                <a:latin typeface="Arial" panose="020B0604020202020204" pitchFamily="34" charset="0"/>
                <a:cs typeface="Arial" panose="020B0604020202020204" pitchFamily="34" charset="0"/>
              </a:rPr>
              <a:t>2:24-25</a:t>
            </a:r>
          </a:p>
          <a:p>
            <a:r>
              <a:rPr lang="pt-BR" sz="3600" dirty="0">
                <a:latin typeface="Arial" panose="020B0604020202020204" pitchFamily="34" charset="0"/>
                <a:cs typeface="Arial" panose="020B0604020202020204" pitchFamily="34" charset="0"/>
              </a:rPr>
              <a:t>3:12-13</a:t>
            </a:r>
          </a:p>
          <a:p>
            <a:r>
              <a:rPr lang="pt-BR" sz="3600" dirty="0">
                <a:latin typeface="Arial" panose="020B0604020202020204" pitchFamily="34" charset="0"/>
                <a:cs typeface="Arial" panose="020B0604020202020204" pitchFamily="34" charset="0"/>
              </a:rPr>
              <a:t>3:22</a:t>
            </a:r>
          </a:p>
          <a:p>
            <a:r>
              <a:rPr lang="pt-BR" sz="3600" dirty="0">
                <a:latin typeface="Arial" panose="020B0604020202020204" pitchFamily="34" charset="0"/>
                <a:cs typeface="Arial" panose="020B0604020202020204" pitchFamily="34" charset="0"/>
              </a:rPr>
              <a:t>5:18-19</a:t>
            </a:r>
          </a:p>
          <a:p>
            <a:r>
              <a:rPr lang="pt-BR" sz="3600" dirty="0">
                <a:latin typeface="Arial" panose="020B0604020202020204" pitchFamily="34" charset="0"/>
                <a:cs typeface="Arial" panose="020B0604020202020204" pitchFamily="34" charset="0"/>
              </a:rPr>
              <a:t>8:15</a:t>
            </a:r>
          </a:p>
          <a:p>
            <a:r>
              <a:rPr lang="pt-BR" sz="3600" dirty="0">
                <a:latin typeface="Arial" panose="020B0604020202020204" pitchFamily="34" charset="0"/>
                <a:cs typeface="Arial" panose="020B0604020202020204" pitchFamily="34" charset="0"/>
              </a:rPr>
              <a:t>9:7-9</a:t>
            </a:r>
          </a:p>
          <a:p>
            <a:r>
              <a:rPr lang="pt-BR" sz="4400" dirty="0">
                <a:latin typeface="Arial" panose="020B0604020202020204" pitchFamily="34" charset="0"/>
                <a:cs typeface="Arial" panose="020B0604020202020204" pitchFamily="34" charset="0"/>
              </a:rPr>
              <a:t>11:7-8a</a:t>
            </a:r>
            <a:endParaRPr lang="en-US"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528D17D-D7CC-F241-F7D2-FB098AD10359}"/>
              </a:ext>
            </a:extLst>
          </p:cNvPr>
          <p:cNvSpPr txBox="1"/>
          <p:nvPr/>
        </p:nvSpPr>
        <p:spPr>
          <a:xfrm>
            <a:off x="2617303" y="216791"/>
            <a:ext cx="9157929" cy="4093428"/>
          </a:xfrm>
          <a:prstGeom prst="rect">
            <a:avLst/>
          </a:prstGeom>
          <a:noFill/>
        </p:spPr>
        <p:txBody>
          <a:bodyPr wrap="square">
            <a:spAutoFit/>
          </a:bodyPr>
          <a:lstStyle/>
          <a:p>
            <a:r>
              <a:rPr lang="pt-BR" sz="3600" i="1" dirty="0">
                <a:latin typeface="Arial" panose="020B0604020202020204" pitchFamily="34" charset="0"/>
                <a:cs typeface="Arial" panose="020B0604020202020204" pitchFamily="34" charset="0"/>
              </a:rPr>
              <a:t>statement</a:t>
            </a:r>
          </a:p>
          <a:p>
            <a:r>
              <a:rPr lang="pt-BR" sz="3600" dirty="0">
                <a:latin typeface="Arial" panose="020B0604020202020204" pitchFamily="34" charset="0"/>
                <a:cs typeface="Arial" panose="020B0604020202020204" pitchFamily="34" charset="0"/>
              </a:rPr>
              <a:t> </a:t>
            </a:r>
          </a:p>
          <a:p>
            <a:r>
              <a:rPr lang="pt-BR" sz="3600" dirty="0">
                <a:latin typeface="Arial" panose="020B0604020202020204" pitchFamily="34" charset="0"/>
                <a:cs typeface="Arial" panose="020B0604020202020204" pitchFamily="34" charset="0"/>
              </a:rPr>
              <a:t>affirmation</a:t>
            </a:r>
          </a:p>
          <a:p>
            <a:r>
              <a:rPr lang="pt-BR" sz="3600" dirty="0">
                <a:latin typeface="Arial" panose="020B0604020202020204" pitchFamily="34" charset="0"/>
                <a:cs typeface="Arial" panose="020B0604020202020204" pitchFamily="34" charset="0"/>
              </a:rPr>
              <a:t> </a:t>
            </a:r>
          </a:p>
          <a:p>
            <a:r>
              <a:rPr lang="pt-BR" sz="3600" b="1" dirty="0">
                <a:latin typeface="Arial" panose="020B0604020202020204" pitchFamily="34" charset="0"/>
                <a:cs typeface="Arial" panose="020B0604020202020204" pitchFamily="34" charset="0"/>
              </a:rPr>
              <a:t>RECOMMENDATION</a:t>
            </a:r>
          </a:p>
          <a:p>
            <a:r>
              <a:rPr lang="pt-BR" sz="3800" dirty="0">
                <a:latin typeface="Arial Black" panose="020B0A04020102020204" pitchFamily="34" charset="0"/>
                <a:cs typeface="Arial" panose="020B0604020202020204" pitchFamily="34" charset="0"/>
              </a:rPr>
              <a:t>COMMAND</a:t>
            </a:r>
          </a:p>
          <a:p>
            <a:r>
              <a:rPr lang="pt-BR" sz="4400" b="1" dirty="0">
                <a:latin typeface="Arial Black" panose="020B0A04020102020204" pitchFamily="34" charset="0"/>
                <a:cs typeface="Arial" panose="020B0604020202020204" pitchFamily="34" charset="0"/>
              </a:rPr>
              <a:t>EXECUTIVE SUMMARY</a:t>
            </a:r>
          </a:p>
        </p:txBody>
      </p:sp>
      <p:sp>
        <p:nvSpPr>
          <p:cNvPr id="4" name="Right Brace 3">
            <a:extLst>
              <a:ext uri="{FF2B5EF4-FFF2-40B4-BE49-F238E27FC236}">
                <a16:creationId xmlns:a16="http://schemas.microsoft.com/office/drawing/2014/main" id="{81BF630B-AC66-7A5F-9806-EE16C8520FB0}"/>
              </a:ext>
            </a:extLst>
          </p:cNvPr>
          <p:cNvSpPr/>
          <p:nvPr/>
        </p:nvSpPr>
        <p:spPr>
          <a:xfrm>
            <a:off x="1918254" y="847560"/>
            <a:ext cx="682487" cy="15908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6AA2220-FEBE-7EF7-6140-CB55F06699AE}"/>
              </a:ext>
            </a:extLst>
          </p:cNvPr>
          <p:cNvSpPr txBox="1"/>
          <p:nvPr/>
        </p:nvSpPr>
        <p:spPr>
          <a:xfrm>
            <a:off x="2220686" y="5657289"/>
            <a:ext cx="5233545" cy="923330"/>
          </a:xfrm>
          <a:prstGeom prst="rect">
            <a:avLst/>
          </a:prstGeom>
          <a:noFill/>
        </p:spPr>
        <p:txBody>
          <a:bodyPr wrap="square">
            <a:spAutoFit/>
          </a:bodyPr>
          <a:lstStyle/>
          <a:p>
            <a:pPr algn="ctr">
              <a:lnSpc>
                <a:spcPct val="90000"/>
              </a:lnSpc>
            </a:pPr>
            <a:r>
              <a:rPr lang="en-US" sz="6000" b="1" dirty="0">
                <a:solidFill>
                  <a:srgbClr val="000000"/>
                </a:solidFill>
                <a:latin typeface="Arial" panose="020B0604020202020204" pitchFamily="34" charset="0"/>
                <a:cs typeface="Arial" panose="020B0604020202020204" pitchFamily="34" charset="0"/>
              </a:rPr>
              <a:t>Enjoy Life!</a:t>
            </a:r>
            <a:endParaRPr lang="en-US" sz="60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217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929C-0906-B61D-BC12-884348E29B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732B9A-00BB-8A13-9150-C9901641B661}"/>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12:8b</a:t>
            </a:r>
          </a:p>
        </p:txBody>
      </p:sp>
      <p:sp>
        <p:nvSpPr>
          <p:cNvPr id="6" name="TextBox 5">
            <a:extLst>
              <a:ext uri="{FF2B5EF4-FFF2-40B4-BE49-F238E27FC236}">
                <a16:creationId xmlns:a16="http://schemas.microsoft.com/office/drawing/2014/main" id="{8E07E4CE-9C66-CF69-5C23-624213771FC3}"/>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Dark Days Are Certain</a:t>
            </a:r>
          </a:p>
        </p:txBody>
      </p:sp>
      <p:sp>
        <p:nvSpPr>
          <p:cNvPr id="5" name="TextBox 4">
            <a:extLst>
              <a:ext uri="{FF2B5EF4-FFF2-40B4-BE49-F238E27FC236}">
                <a16:creationId xmlns:a16="http://schemas.microsoft.com/office/drawing/2014/main" id="{1D5F5A78-F170-8BA2-2C98-E3D2E9B1F88F}"/>
              </a:ext>
            </a:extLst>
          </p:cNvPr>
          <p:cNvSpPr txBox="1"/>
          <p:nvPr/>
        </p:nvSpPr>
        <p:spPr>
          <a:xfrm>
            <a:off x="22859" y="0"/>
            <a:ext cx="12169141" cy="2862322"/>
          </a:xfrm>
          <a:prstGeom prst="rect">
            <a:avLst/>
          </a:prstGeom>
          <a:noFill/>
        </p:spPr>
        <p:txBody>
          <a:bodyPr wrap="square">
            <a:spAutoFit/>
          </a:bodyPr>
          <a:lstStyle/>
          <a:p>
            <a:pPr algn="l">
              <a:lnSpc>
                <a:spcPct val="90000"/>
              </a:lnSpc>
              <a:buNone/>
            </a:pPr>
            <a:r>
              <a:rPr lang="en-US" sz="4000" b="1" i="0" baseline="30000" dirty="0">
                <a:solidFill>
                  <a:schemeClr val="bg1">
                    <a:lumMod val="65000"/>
                  </a:schemeClr>
                </a:solidFill>
                <a:effectLst/>
                <a:latin typeface="Arial" panose="020B0604020202020204" pitchFamily="34" charset="0"/>
                <a:cs typeface="Arial" panose="020B0604020202020204" pitchFamily="34" charset="0"/>
              </a:rPr>
              <a:t>7 </a:t>
            </a:r>
            <a:r>
              <a:rPr lang="en-US" sz="4000" b="0" i="0" dirty="0">
                <a:solidFill>
                  <a:schemeClr val="bg1">
                    <a:lumMod val="65000"/>
                  </a:schemeClr>
                </a:solidFill>
                <a:effectLst/>
                <a:latin typeface="Arial" panose="020B0604020202020204" pitchFamily="34" charset="0"/>
                <a:cs typeface="Arial" panose="020B0604020202020204" pitchFamily="34" charset="0"/>
              </a:rPr>
              <a:t>Light is sweet; how pleasant to see a new day dawning. </a:t>
            </a:r>
            <a:r>
              <a:rPr lang="en-US" sz="4000" b="1" i="0" baseline="30000" dirty="0">
                <a:solidFill>
                  <a:schemeClr val="bg1">
                    <a:lumMod val="65000"/>
                  </a:schemeClr>
                </a:solidFill>
                <a:effectLst/>
                <a:latin typeface="Arial" panose="020B0604020202020204" pitchFamily="34" charset="0"/>
                <a:cs typeface="Arial" panose="020B0604020202020204" pitchFamily="34" charset="0"/>
              </a:rPr>
              <a:t>8 </a:t>
            </a:r>
            <a:r>
              <a:rPr lang="en-US" sz="4000" b="0" i="0" dirty="0">
                <a:solidFill>
                  <a:schemeClr val="bg1">
                    <a:lumMod val="65000"/>
                  </a:schemeClr>
                </a:solidFill>
                <a:effectLst/>
                <a:latin typeface="Arial" panose="020B0604020202020204" pitchFamily="34" charset="0"/>
                <a:cs typeface="Arial" panose="020B0604020202020204" pitchFamily="34" charset="0"/>
              </a:rPr>
              <a:t>When people live to be very old, let them rejoice in every day of life. </a:t>
            </a:r>
            <a:r>
              <a:rPr lang="en-US" sz="4000" b="0" i="0" dirty="0">
                <a:solidFill>
                  <a:srgbClr val="000000"/>
                </a:solidFill>
                <a:effectLst/>
                <a:latin typeface="Arial" panose="020B0604020202020204" pitchFamily="34" charset="0"/>
                <a:cs typeface="Arial" panose="020B0604020202020204" pitchFamily="34" charset="0"/>
              </a:rPr>
              <a:t>But let them also remember there will be many dark days. Everything still to come is meaningless.</a:t>
            </a:r>
          </a:p>
        </p:txBody>
      </p:sp>
    </p:spTree>
    <p:extLst>
      <p:ext uri="{BB962C8B-B14F-4D97-AF65-F5344CB8AC3E}">
        <p14:creationId xmlns:p14="http://schemas.microsoft.com/office/powerpoint/2010/main" val="3109757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CFB4-91F9-8C64-DE01-A1A825E7D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709530-9B19-06D6-949A-4F588ABEF584}"/>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12:9-10</a:t>
            </a:r>
          </a:p>
        </p:txBody>
      </p:sp>
      <p:sp>
        <p:nvSpPr>
          <p:cNvPr id="6" name="TextBox 5">
            <a:extLst>
              <a:ext uri="{FF2B5EF4-FFF2-40B4-BE49-F238E27FC236}">
                <a16:creationId xmlns:a16="http://schemas.microsoft.com/office/drawing/2014/main" id="{00F467E3-B13F-10FC-6F60-2AE7E8D96718}"/>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Joy has Boundaries</a:t>
            </a:r>
          </a:p>
        </p:txBody>
      </p:sp>
      <p:sp>
        <p:nvSpPr>
          <p:cNvPr id="5" name="TextBox 4">
            <a:extLst>
              <a:ext uri="{FF2B5EF4-FFF2-40B4-BE49-F238E27FC236}">
                <a16:creationId xmlns:a16="http://schemas.microsoft.com/office/drawing/2014/main" id="{71884184-E2E7-A7EF-675A-DA93A064834F}"/>
              </a:ext>
            </a:extLst>
          </p:cNvPr>
          <p:cNvSpPr txBox="1"/>
          <p:nvPr/>
        </p:nvSpPr>
        <p:spPr>
          <a:xfrm>
            <a:off x="22859" y="0"/>
            <a:ext cx="12169141" cy="3416320"/>
          </a:xfrm>
          <a:prstGeom prst="rect">
            <a:avLst/>
          </a:prstGeom>
          <a:noFill/>
        </p:spPr>
        <p:txBody>
          <a:bodyPr wrap="square">
            <a:spAutoFit/>
          </a:bodyPr>
          <a:lstStyle/>
          <a:p>
            <a:pPr algn="l">
              <a:lnSpc>
                <a:spcPct val="90000"/>
              </a:lnSpc>
              <a:buNone/>
            </a:pP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Young people, it’s wonderful to be young! Enjoy every minute of it. Do everything you want to do; take it all in. But remember that you must give an account to God for everything you do.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So refuse to worry, and keep your body healthy. But remember that youth, with a whole life before you, is meaningless.</a:t>
            </a:r>
          </a:p>
        </p:txBody>
      </p:sp>
    </p:spTree>
    <p:extLst>
      <p:ext uri="{BB962C8B-B14F-4D97-AF65-F5344CB8AC3E}">
        <p14:creationId xmlns:p14="http://schemas.microsoft.com/office/powerpoint/2010/main" val="1249733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8BDE-46A0-8094-B444-72E69629EE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2EB7DD-F35C-7633-0B4F-42DCABBF0BAD}"/>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12:1-7</a:t>
            </a:r>
          </a:p>
        </p:txBody>
      </p:sp>
      <p:sp>
        <p:nvSpPr>
          <p:cNvPr id="6" name="TextBox 5">
            <a:extLst>
              <a:ext uri="{FF2B5EF4-FFF2-40B4-BE49-F238E27FC236}">
                <a16:creationId xmlns:a16="http://schemas.microsoft.com/office/drawing/2014/main" id="{017F787F-76D8-0F07-1D19-A00C9BBA6896}"/>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Remember Before It’s Gone</a:t>
            </a:r>
          </a:p>
        </p:txBody>
      </p:sp>
      <p:sp>
        <p:nvSpPr>
          <p:cNvPr id="4" name="TextBox 3">
            <a:extLst>
              <a:ext uri="{FF2B5EF4-FFF2-40B4-BE49-F238E27FC236}">
                <a16:creationId xmlns:a16="http://schemas.microsoft.com/office/drawing/2014/main" id="{CF2319CF-0469-808F-22CF-AD255841D57C}"/>
              </a:ext>
            </a:extLst>
          </p:cNvPr>
          <p:cNvSpPr txBox="1"/>
          <p:nvPr/>
        </p:nvSpPr>
        <p:spPr>
          <a:xfrm>
            <a:off x="22859" y="685545"/>
            <a:ext cx="12169141" cy="5632311"/>
          </a:xfrm>
          <a:prstGeom prst="rect">
            <a:avLst/>
          </a:prstGeom>
          <a:noFill/>
        </p:spPr>
        <p:txBody>
          <a:bodyPr wrap="square">
            <a:spAutoFit/>
          </a:bodyPr>
          <a:lstStyle/>
          <a:p>
            <a:pPr>
              <a:lnSpc>
                <a:spcPct val="90000"/>
              </a:lnSpc>
            </a:pPr>
            <a:r>
              <a:rPr lang="en-US" sz="2500" b="1" i="0" baseline="30000" dirty="0">
                <a:effectLst/>
                <a:latin typeface="Arial" panose="020B0604020202020204" pitchFamily="34" charset="0"/>
                <a:cs typeface="Arial" panose="020B0604020202020204" pitchFamily="34" charset="0"/>
              </a:rPr>
              <a:t>2 </a:t>
            </a:r>
            <a:r>
              <a:rPr lang="en-US" sz="2500" b="0" i="0" dirty="0">
                <a:effectLst/>
                <a:latin typeface="Arial" panose="020B0604020202020204" pitchFamily="34" charset="0"/>
                <a:cs typeface="Arial" panose="020B0604020202020204" pitchFamily="34" charset="0"/>
              </a:rPr>
              <a:t>Remember him before the light of the sun, moon, and stars is dim to your old eyes, and rain clouds continually darken your sky. </a:t>
            </a:r>
            <a:r>
              <a:rPr lang="en-US" sz="2500" b="1" i="0" baseline="30000" dirty="0">
                <a:effectLst/>
                <a:latin typeface="Arial" panose="020B0604020202020204" pitchFamily="34" charset="0"/>
                <a:cs typeface="Arial" panose="020B0604020202020204" pitchFamily="34" charset="0"/>
              </a:rPr>
              <a:t>3 </a:t>
            </a:r>
            <a:r>
              <a:rPr lang="en-US" sz="2500" b="0" i="0" dirty="0">
                <a:effectLst/>
                <a:latin typeface="Arial" panose="020B0604020202020204" pitchFamily="34" charset="0"/>
                <a:cs typeface="Arial" panose="020B0604020202020204" pitchFamily="34" charset="0"/>
              </a:rPr>
              <a:t>Remember him before your legs—the guards of your house—start to tremble; and before your shoulders—the strong men—stoop. Remember him before your teeth—your few remaining servants—stop grinding; and before your eyes—the women looking through the windows—see dimly. </a:t>
            </a:r>
            <a:r>
              <a:rPr lang="en-US" sz="2500" b="1" baseline="30000" dirty="0">
                <a:latin typeface="Arial" panose="020B0604020202020204" pitchFamily="34" charset="0"/>
                <a:cs typeface="Arial" panose="020B0604020202020204" pitchFamily="34" charset="0"/>
              </a:rPr>
              <a:t>4 </a:t>
            </a:r>
            <a:r>
              <a:rPr lang="en-US" sz="2500" dirty="0">
                <a:latin typeface="Arial" panose="020B0604020202020204" pitchFamily="34" charset="0"/>
                <a:cs typeface="Arial" panose="020B0604020202020204" pitchFamily="34" charset="0"/>
              </a:rPr>
              <a:t>Remember him before the door to life’s opportunities is closed and the sound of work fades. Now you rise at the first chirping of the birds, but then all their sounds will grow faint. </a:t>
            </a:r>
            <a:r>
              <a:rPr lang="en-US" sz="2500" b="1" baseline="30000" dirty="0">
                <a:latin typeface="Arial" panose="020B0604020202020204" pitchFamily="34" charset="0"/>
                <a:cs typeface="Arial" panose="020B0604020202020204" pitchFamily="34" charset="0"/>
              </a:rPr>
              <a:t>5 </a:t>
            </a:r>
            <a:r>
              <a:rPr lang="en-US" sz="2500" dirty="0">
                <a:latin typeface="Arial" panose="020B0604020202020204" pitchFamily="34" charset="0"/>
                <a:cs typeface="Arial" panose="020B0604020202020204" pitchFamily="34" charset="0"/>
              </a:rPr>
              <a:t>Remember him before you become fearful of falling and worry about danger in the streets; before your hair turns white like an almond tree in bloom, and you drag along without energy like a dying grasshopper, and the caperberry no longer inspires sexual desire. Remember him before you near the grave, your everlasting home, when the mourners will weep at your funeral.</a:t>
            </a:r>
          </a:p>
          <a:p>
            <a:pPr>
              <a:lnSpc>
                <a:spcPct val="90000"/>
              </a:lnSpc>
            </a:pPr>
            <a:r>
              <a:rPr lang="en-US" sz="2500" b="1" baseline="30000" dirty="0">
                <a:latin typeface="Arial" panose="020B0604020202020204" pitchFamily="34" charset="0"/>
                <a:cs typeface="Arial" panose="020B0604020202020204" pitchFamily="34" charset="0"/>
              </a:rPr>
              <a:t>6 </a:t>
            </a:r>
            <a:r>
              <a:rPr lang="en-US" sz="2500" dirty="0">
                <a:latin typeface="Arial" panose="020B0604020202020204" pitchFamily="34" charset="0"/>
                <a:cs typeface="Arial" panose="020B0604020202020204" pitchFamily="34" charset="0"/>
              </a:rPr>
              <a:t>Yes, remember your Creator now while you are young, before the silver cord of life snaps and the golden bowl is broken. Don’t wait until the water jar is smashed at the spring and the pulley is broken at the well. </a:t>
            </a:r>
            <a:r>
              <a:rPr lang="en-US" sz="2500" b="1" baseline="30000" dirty="0">
                <a:latin typeface="Arial" panose="020B0604020202020204" pitchFamily="34" charset="0"/>
                <a:cs typeface="Arial" panose="020B0604020202020204" pitchFamily="34" charset="0"/>
              </a:rPr>
              <a:t>7 </a:t>
            </a:r>
            <a:r>
              <a:rPr lang="en-US" sz="2500" dirty="0">
                <a:latin typeface="Arial" panose="020B0604020202020204" pitchFamily="34" charset="0"/>
                <a:cs typeface="Arial" panose="020B0604020202020204" pitchFamily="34" charset="0"/>
              </a:rPr>
              <a:t>For then the dust will return to the earth, and the spirit will return to God who gave it.</a:t>
            </a:r>
          </a:p>
        </p:txBody>
      </p:sp>
      <p:sp>
        <p:nvSpPr>
          <p:cNvPr id="7" name="TextBox 6">
            <a:extLst>
              <a:ext uri="{FF2B5EF4-FFF2-40B4-BE49-F238E27FC236}">
                <a16:creationId xmlns:a16="http://schemas.microsoft.com/office/drawing/2014/main" id="{7D7D222B-1CF7-070D-B51E-9A4D624D6C57}"/>
              </a:ext>
            </a:extLst>
          </p:cNvPr>
          <p:cNvSpPr txBox="1"/>
          <p:nvPr/>
        </p:nvSpPr>
        <p:spPr>
          <a:xfrm>
            <a:off x="22859" y="0"/>
            <a:ext cx="12169141" cy="784830"/>
          </a:xfrm>
          <a:prstGeom prst="rect">
            <a:avLst/>
          </a:prstGeom>
          <a:noFill/>
        </p:spPr>
        <p:txBody>
          <a:bodyPr wrap="square">
            <a:spAutoFit/>
          </a:bodyPr>
          <a:lstStyle/>
          <a:p>
            <a:pPr>
              <a:lnSpc>
                <a:spcPct val="90000"/>
              </a:lnSpc>
            </a:pPr>
            <a:r>
              <a:rPr lang="en-US" sz="2500" b="1" i="0" dirty="0">
                <a:effectLst/>
                <a:latin typeface="Arial" panose="020B0604020202020204" pitchFamily="34" charset="0"/>
                <a:cs typeface="Arial" panose="020B0604020202020204" pitchFamily="34" charset="0"/>
              </a:rPr>
              <a:t>Ch 12 </a:t>
            </a:r>
            <a:r>
              <a:rPr lang="en-US" sz="2500" b="1" baseline="30000" dirty="0">
                <a:latin typeface="Arial" panose="020B0604020202020204" pitchFamily="34" charset="0"/>
                <a:cs typeface="Arial" panose="020B0604020202020204" pitchFamily="34" charset="0"/>
              </a:rPr>
              <a:t>1</a:t>
            </a:r>
            <a:r>
              <a:rPr lang="en-US" sz="2500" b="1" dirty="0">
                <a:latin typeface="Arial" panose="020B0604020202020204" pitchFamily="34" charset="0"/>
                <a:cs typeface="Arial" panose="020B0604020202020204" pitchFamily="34" charset="0"/>
              </a:rPr>
              <a:t> </a:t>
            </a:r>
            <a:r>
              <a:rPr lang="en-US" sz="2500" b="0" i="0" dirty="0">
                <a:effectLst/>
                <a:latin typeface="Arial" panose="020B0604020202020204" pitchFamily="34" charset="0"/>
                <a:cs typeface="Arial" panose="020B0604020202020204" pitchFamily="34" charset="0"/>
              </a:rPr>
              <a:t>Don’t let the excitement of youth cause you to forget your Creator. Honor him in your youth before you grow old and say, “Life is not pleasant anymore.”</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441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0FF1199-5DB9-BF04-4CFE-A2CDEF1B08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D13B77-D878-E939-918E-5DED721EEE9B}"/>
              </a:ext>
            </a:extLst>
          </p:cNvPr>
          <p:cNvPicPr>
            <a:picLocks noChangeAspect="1"/>
          </p:cNvPicPr>
          <p:nvPr/>
        </p:nvPicPr>
        <p:blipFill>
          <a:blip r:embed="rId5"/>
          <a:stretch>
            <a:fillRect/>
          </a:stretch>
        </p:blipFill>
        <p:spPr>
          <a:xfrm>
            <a:off x="120650" y="135030"/>
            <a:ext cx="11950700" cy="4959540"/>
          </a:xfrm>
          <a:prstGeom prst="rect">
            <a:avLst/>
          </a:prstGeom>
          <a:noFill/>
        </p:spPr>
      </p:pic>
      <p:sp>
        <p:nvSpPr>
          <p:cNvPr id="7" name="TextBox 6">
            <a:extLst>
              <a:ext uri="{FF2B5EF4-FFF2-40B4-BE49-F238E27FC236}">
                <a16:creationId xmlns:a16="http://schemas.microsoft.com/office/drawing/2014/main" id="{C282DAA4-5323-55F2-8625-CA4901FF5577}"/>
              </a:ext>
            </a:extLst>
          </p:cNvPr>
          <p:cNvSpPr txBox="1"/>
          <p:nvPr/>
        </p:nvSpPr>
        <p:spPr>
          <a:xfrm>
            <a:off x="0" y="5328238"/>
            <a:ext cx="6096000" cy="646331"/>
          </a:xfrm>
          <a:prstGeom prst="rect">
            <a:avLst/>
          </a:prstGeom>
          <a:noFill/>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A Watched Pot Never Boils</a:t>
            </a:r>
          </a:p>
        </p:txBody>
      </p:sp>
      <p:sp>
        <p:nvSpPr>
          <p:cNvPr id="8" name="TextBox 7">
            <a:extLst>
              <a:ext uri="{FF2B5EF4-FFF2-40B4-BE49-F238E27FC236}">
                <a16:creationId xmlns:a16="http://schemas.microsoft.com/office/drawing/2014/main" id="{B198BD51-9110-E1C8-DC8A-3E1B3D0440DD}"/>
              </a:ext>
            </a:extLst>
          </p:cNvPr>
          <p:cNvSpPr txBox="1"/>
          <p:nvPr/>
        </p:nvSpPr>
        <p:spPr>
          <a:xfrm>
            <a:off x="6096000" y="5238771"/>
            <a:ext cx="6096000" cy="646331"/>
          </a:xfrm>
          <a:prstGeom prst="rect">
            <a:avLst/>
          </a:prstGeom>
          <a:noFill/>
        </p:spPr>
        <p:txBody>
          <a:bodyPr wrap="square">
            <a:spAutoFit/>
          </a:bodyPr>
          <a:lstStyle/>
          <a:p>
            <a:pPr algn="ctr"/>
            <a:r>
              <a:rPr lang="zh-CN" altLang="en-US" sz="3600" b="1" dirty="0">
                <a:solidFill>
                  <a:schemeClr val="bg1"/>
                </a:solidFill>
                <a:latin typeface="Arial" panose="020B0604020202020204" pitchFamily="34" charset="0"/>
                <a:cs typeface="Arial" panose="020B0604020202020204" pitchFamily="34" charset="0"/>
              </a:rPr>
              <a:t>心急吃不了热豆腐 </a:t>
            </a:r>
            <a:endParaRPr lang="en-US" sz="36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300DF48-7704-916F-690F-1CC41A380F30}"/>
              </a:ext>
            </a:extLst>
          </p:cNvPr>
          <p:cNvSpPr txBox="1"/>
          <p:nvPr/>
        </p:nvSpPr>
        <p:spPr>
          <a:xfrm>
            <a:off x="5975350" y="5780782"/>
            <a:ext cx="6096000" cy="1077218"/>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A hurried heart </a:t>
            </a:r>
          </a:p>
          <a:p>
            <a:pPr algn="ctr"/>
            <a:r>
              <a:rPr lang="en-US" sz="3200" b="1" dirty="0">
                <a:solidFill>
                  <a:schemeClr val="bg1"/>
                </a:solidFill>
                <a:latin typeface="Arial" panose="020B0604020202020204" pitchFamily="34" charset="0"/>
                <a:cs typeface="Arial" panose="020B0604020202020204" pitchFamily="34" charset="0"/>
              </a:rPr>
              <a:t>can't eat hot tofu</a:t>
            </a:r>
          </a:p>
        </p:txBody>
      </p:sp>
      <p:pic>
        <p:nvPicPr>
          <p:cNvPr id="11" name="hot tofu">
            <a:hlinkClick r:id="" action="ppaction://media"/>
            <a:extLst>
              <a:ext uri="{FF2B5EF4-FFF2-40B4-BE49-F238E27FC236}">
                <a16:creationId xmlns:a16="http://schemas.microsoft.com/office/drawing/2014/main" id="{69FD2B05-9F43-DC1C-1A1F-D4CC09B02E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0632" y="6235608"/>
            <a:ext cx="487362" cy="487362"/>
          </a:xfrm>
          <a:prstGeom prst="rect">
            <a:avLst/>
          </a:prstGeom>
        </p:spPr>
      </p:pic>
      <p:pic>
        <p:nvPicPr>
          <p:cNvPr id="12" name="hot tofu">
            <a:hlinkClick r:id="" action="ppaction://media"/>
            <a:extLst>
              <a:ext uri="{FF2B5EF4-FFF2-40B4-BE49-F238E27FC236}">
                <a16:creationId xmlns:a16="http://schemas.microsoft.com/office/drawing/2014/main" id="{5F4709FD-1416-E997-7432-480435EC90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0632" y="6235608"/>
            <a:ext cx="487362" cy="487362"/>
          </a:xfrm>
          <a:prstGeom prst="rect">
            <a:avLst/>
          </a:prstGeom>
        </p:spPr>
      </p:pic>
    </p:spTree>
    <p:extLst>
      <p:ext uri="{BB962C8B-B14F-4D97-AF65-F5344CB8AC3E}">
        <p14:creationId xmlns:p14="http://schemas.microsoft.com/office/powerpoint/2010/main" val="1714145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004" fill="hold"/>
                                        <p:tgtEl>
                                          <p:spTgt spid="11"/>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004" fill="hold"/>
                                        <p:tgtEl>
                                          <p:spTgt spid="12"/>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6" fill="hold" display="0">
                  <p:stCondLst>
                    <p:cond delay="indefinite"/>
                  </p:stCondLst>
                  <p:endCondLst>
                    <p:cond evt="onStopAudio" delay="0">
                      <p:tgtEl>
                        <p:sldTgt/>
                      </p:tgtEl>
                    </p:cond>
                  </p:endCondLst>
                </p:cTn>
                <p:tgtEl>
                  <p:spTgt spid="11"/>
                </p:tgtEl>
              </p:cMediaNode>
            </p:audio>
            <p:audio>
              <p:cMediaNode vol="100000">
                <p:cTn id="27" fill="hold" display="0">
                  <p:stCondLst>
                    <p:cond delay="indefinite"/>
                  </p:stCondLst>
                  <p:endCondLst>
                    <p:cond evt="onStopAudio" delay="0">
                      <p:tgtEl>
                        <p:sldTgt/>
                      </p:tgtEl>
                    </p:cond>
                  </p:endCondLst>
                </p:cTn>
                <p:tgtEl>
                  <p:spTgt spid="12"/>
                </p:tgtEl>
              </p:cMediaNode>
            </p:audio>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3EAA-FB4D-4A18-1E57-90370A75088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B6DF4DB-067B-5776-BD3C-FD6AF1E8AFAB}"/>
              </a:ext>
            </a:extLst>
          </p:cNvPr>
          <p:cNvSpPr txBox="1"/>
          <p:nvPr/>
        </p:nvSpPr>
        <p:spPr>
          <a:xfrm>
            <a:off x="2902226" y="1827425"/>
            <a:ext cx="9289774" cy="870431"/>
          </a:xfrm>
          <a:prstGeom prst="rect">
            <a:avLst/>
          </a:prstGeom>
          <a:noFill/>
        </p:spPr>
        <p:txBody>
          <a:bodyPr wrap="square">
            <a:spAutoFit/>
          </a:bodyPr>
          <a:lstStyle/>
          <a:p>
            <a:pPr marL="0" marR="0" defTabSz="22860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Section 1: Futility of living in a Frustrating World</a:t>
            </a:r>
          </a:p>
          <a:p>
            <a:pPr marL="0" marR="0" defTabSz="22860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(Teacher's Search for meaning of life)</a:t>
            </a:r>
            <a:endParaRPr lang="en-US" sz="2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81EA2F22-E719-E5AD-FEF0-ABB40B6BE7C7}"/>
              </a:ext>
            </a:extLst>
          </p:cNvPr>
          <p:cNvSpPr>
            <a:spLocks noGrp="1"/>
          </p:cNvSpPr>
          <p:nvPr>
            <p:ph type="ctrTitle"/>
          </p:nvPr>
        </p:nvSpPr>
        <p:spPr>
          <a:xfrm>
            <a:off x="1388962" y="110027"/>
            <a:ext cx="10315358" cy="1307293"/>
          </a:xfrm>
        </p:spPr>
        <p:txBody>
          <a:bodyPr anchor="t">
            <a:normAutofit/>
          </a:bodyPr>
          <a:lstStyle/>
          <a:p>
            <a:pPr algn="r">
              <a:lnSpc>
                <a:spcPct val="100000"/>
              </a:lnSpc>
              <a:spcAft>
                <a:spcPts val="300"/>
              </a:spcAft>
            </a:pPr>
            <a:r>
              <a:rPr lang="en-US" sz="6600" cap="none" dirty="0">
                <a:latin typeface="Aptos Black" panose="020B0004020202020204" pitchFamily="34" charset="0"/>
              </a:rPr>
              <a:t>Without God, Life Stinks!</a:t>
            </a:r>
          </a:p>
        </p:txBody>
      </p:sp>
      <p:sp>
        <p:nvSpPr>
          <p:cNvPr id="6" name="Title 2">
            <a:extLst>
              <a:ext uri="{FF2B5EF4-FFF2-40B4-BE49-F238E27FC236}">
                <a16:creationId xmlns:a16="http://schemas.microsoft.com/office/drawing/2014/main" id="{D63A6D71-D43C-83EC-9451-DBF2FA0FC64D}"/>
              </a:ext>
            </a:extLst>
          </p:cNvPr>
          <p:cNvSpPr txBox="1">
            <a:spLocks/>
          </p:cNvSpPr>
          <p:nvPr/>
        </p:nvSpPr>
        <p:spPr>
          <a:xfrm>
            <a:off x="7208520" y="997225"/>
            <a:ext cx="4495800" cy="10210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r">
              <a:lnSpc>
                <a:spcPct val="100000"/>
              </a:lnSpc>
              <a:spcAft>
                <a:spcPts val="300"/>
              </a:spcAft>
            </a:pPr>
            <a:r>
              <a:rPr lang="en-US" sz="4800" b="0" cap="none" dirty="0">
                <a:latin typeface="Aptos Display" panose="020B0004020202020204" pitchFamily="34" charset="0"/>
                <a:cs typeface="Arial" panose="020B0604020202020204" pitchFamily="34" charset="0"/>
              </a:rPr>
              <a:t>Ecclesiastes</a:t>
            </a:r>
            <a:endParaRPr lang="en-US" sz="6600" b="0" cap="none" dirty="0">
              <a:latin typeface="Aptos Display"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2D161F-9342-57EC-6935-EAD66D9CB26B}"/>
              </a:ext>
            </a:extLst>
          </p:cNvPr>
          <p:cNvSpPr txBox="1"/>
          <p:nvPr/>
        </p:nvSpPr>
        <p:spPr>
          <a:xfrm>
            <a:off x="2902226" y="4137846"/>
            <a:ext cx="9289774" cy="870431"/>
          </a:xfrm>
          <a:prstGeom prst="rect">
            <a:avLst/>
          </a:prstGeom>
          <a:noFill/>
        </p:spPr>
        <p:txBody>
          <a:bodyPr wrap="square">
            <a:spAutoFit/>
          </a:bodyPr>
          <a:lstStyle/>
          <a:p>
            <a:pPr marL="0" marR="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Section 2: Faithful Living in a Frustrating World</a:t>
            </a:r>
          </a:p>
          <a:p>
            <a:pPr marL="0" marR="0">
              <a:lnSpc>
                <a:spcPct val="90000"/>
              </a:lnSpc>
              <a:buNone/>
            </a:pPr>
            <a:r>
              <a:rPr lang="en-US" sz="2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(Teacher’s Advice)</a:t>
            </a:r>
            <a:endParaRPr lang="en-US" sz="2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3A9A23C-3092-5DA8-812B-829A0D6E787C}"/>
              </a:ext>
            </a:extLst>
          </p:cNvPr>
          <p:cNvSpPr txBox="1"/>
          <p:nvPr/>
        </p:nvSpPr>
        <p:spPr>
          <a:xfrm>
            <a:off x="2903221" y="2597390"/>
            <a:ext cx="9289774" cy="1646028"/>
          </a:xfrm>
          <a:prstGeom prst="rect">
            <a:avLst/>
          </a:prstGeom>
          <a:noFill/>
        </p:spPr>
        <p:txBody>
          <a:bodyPr wrap="square">
            <a:spAutoFit/>
          </a:bodyPr>
          <a:lstStyle/>
          <a:p>
            <a:pPr lvl="2" defTabSz="228600">
              <a:lnSpc>
                <a:spcPct val="90000"/>
              </a:lnSpc>
            </a:pPr>
            <a:r>
              <a:rPr lang="en-US" sz="2800" b="1" kern="100" dirty="0">
                <a:latin typeface="Aptos" panose="020B0004020202020204" pitchFamily="34" charset="0"/>
                <a:ea typeface="Aptos" panose="020B0004020202020204" pitchFamily="34" charset="0"/>
                <a:cs typeface="Times New Roman" panose="02020603050405020304" pitchFamily="18" charset="0"/>
              </a:rPr>
              <a:t>Ch 1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a:t>
            </a:r>
            <a:r>
              <a:rPr lang="en-US" sz="2800" b="1" kern="100" dirty="0">
                <a:latin typeface="Aptos" panose="020B0004020202020204" pitchFamily="34" charset="0"/>
                <a:ea typeface="Aptos" panose="020B0004020202020204" pitchFamily="34" charset="0"/>
                <a:cs typeface="Times New Roman" panose="02020603050405020304" pitchFamily="18" charset="0"/>
              </a:rPr>
              <a:t> These are the words of the Teacher, King David’s son, who ruled in Jerusalem.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2</a:t>
            </a:r>
            <a:r>
              <a:rPr lang="en-US" sz="2800" b="1" kern="100" dirty="0">
                <a:latin typeface="Aptos" panose="020B0004020202020204" pitchFamily="34" charset="0"/>
                <a:ea typeface="Aptos" panose="020B0004020202020204" pitchFamily="34" charset="0"/>
                <a:cs typeface="Times New Roman" panose="02020603050405020304" pitchFamily="18" charset="0"/>
              </a:rPr>
              <a:t> “Everything is meaningless,” says the Teacher, “completely meaningless!” (NLT)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0BF78E-5931-F436-1660-B6264C6C68DE}"/>
              </a:ext>
            </a:extLst>
          </p:cNvPr>
          <p:cNvSpPr txBox="1"/>
          <p:nvPr/>
        </p:nvSpPr>
        <p:spPr>
          <a:xfrm>
            <a:off x="2902226" y="4907727"/>
            <a:ext cx="9289774" cy="2033827"/>
          </a:xfrm>
          <a:prstGeom prst="rect">
            <a:avLst/>
          </a:prstGeom>
          <a:noFill/>
        </p:spPr>
        <p:txBody>
          <a:bodyPr wrap="square">
            <a:spAutoFit/>
          </a:bodyPr>
          <a:lstStyle/>
          <a:p>
            <a:pPr lvl="2" defTabSz="228600">
              <a:lnSpc>
                <a:spcPct val="90000"/>
              </a:lnSpc>
            </a:pPr>
            <a:r>
              <a:rPr lang="en-US" sz="2800" b="1" kern="100" dirty="0">
                <a:latin typeface="Aptos" panose="020B0004020202020204" pitchFamily="34" charset="0"/>
                <a:ea typeface="Aptos" panose="020B0004020202020204" pitchFamily="34" charset="0"/>
                <a:cs typeface="Times New Roman" panose="02020603050405020304" pitchFamily="18" charset="0"/>
              </a:rPr>
              <a:t>Ch 12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13</a:t>
            </a:r>
            <a:r>
              <a:rPr lang="en-US" sz="2800" b="1" kern="100" dirty="0">
                <a:latin typeface="Aptos" panose="020B0004020202020204" pitchFamily="34" charset="0"/>
                <a:ea typeface="Aptos" panose="020B0004020202020204" pitchFamily="34" charset="0"/>
                <a:cs typeface="Times New Roman" panose="02020603050405020304" pitchFamily="18" charset="0"/>
              </a:rPr>
              <a:t> That’s the whole story. Here now is my final conclusion: Fear God and obey his commands, for this is everyone’s duty. </a:t>
            </a:r>
            <a:r>
              <a:rPr lang="en-US" sz="2800" b="1" kern="100" baseline="30000" dirty="0">
                <a:latin typeface="Aptos" panose="020B0004020202020204" pitchFamily="34" charset="0"/>
                <a:ea typeface="Aptos" panose="020B0004020202020204" pitchFamily="34" charset="0"/>
                <a:cs typeface="Times New Roman" panose="02020603050405020304" pitchFamily="18" charset="0"/>
              </a:rPr>
              <a:t>14</a:t>
            </a:r>
            <a:r>
              <a:rPr lang="en-US" sz="2800" b="1" kern="100" dirty="0">
                <a:latin typeface="Aptos" panose="020B0004020202020204" pitchFamily="34" charset="0"/>
                <a:ea typeface="Aptos" panose="020B0004020202020204" pitchFamily="34" charset="0"/>
                <a:cs typeface="Times New Roman" panose="02020603050405020304" pitchFamily="18" charset="0"/>
              </a:rPr>
              <a:t> God will judge us for everything we do, including every secret thing, whether good or bad. (NLT)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32268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3079-1B03-3CDA-AE8F-4302CC9B1E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607F6B-E9E4-6760-23C0-8C9B278AA2B6}"/>
              </a:ext>
            </a:extLst>
          </p:cNvPr>
          <p:cNvSpPr txBox="1"/>
          <p:nvPr/>
        </p:nvSpPr>
        <p:spPr>
          <a:xfrm>
            <a:off x="-785854" y="0"/>
            <a:ext cx="6881854" cy="2677656"/>
          </a:xfrm>
          <a:prstGeom prst="rect">
            <a:avLst/>
          </a:prstGeom>
          <a:noFill/>
        </p:spPr>
        <p:txBody>
          <a:bodyPr wrap="square">
            <a:spAutoFit/>
          </a:bodyPr>
          <a:lstStyle/>
          <a:p>
            <a:pPr lvl="2" defTabSz="228600"/>
            <a:r>
              <a:rPr lang="en-US" sz="2800" b="1" kern="100" dirty="0">
                <a:latin typeface="Arial" panose="020B0604020202020204" pitchFamily="34" charset="0"/>
                <a:ea typeface="Aptos" panose="020B0004020202020204" pitchFamily="34" charset="0"/>
                <a:cs typeface="Arial" panose="020B0604020202020204" pitchFamily="34" charset="0"/>
              </a:rPr>
              <a:t>Ch 1 </a:t>
            </a:r>
            <a:r>
              <a:rPr lang="en-US" sz="2800" b="1" kern="100" baseline="30000" dirty="0">
                <a:latin typeface="Arial" panose="020B0604020202020204" pitchFamily="34" charset="0"/>
                <a:ea typeface="Aptos" panose="020B0004020202020204" pitchFamily="34" charset="0"/>
                <a:cs typeface="Arial" panose="020B0604020202020204" pitchFamily="34" charset="0"/>
              </a:rPr>
              <a:t>1</a:t>
            </a:r>
            <a:r>
              <a:rPr lang="en-US" sz="2800" b="1" kern="100" dirty="0">
                <a:latin typeface="Arial" panose="020B0604020202020204" pitchFamily="34" charset="0"/>
                <a:ea typeface="Aptos" panose="020B0004020202020204" pitchFamily="34" charset="0"/>
                <a:cs typeface="Arial" panose="020B0604020202020204" pitchFamily="34" charset="0"/>
              </a:rPr>
              <a:t> These are the words of the Teacher, King David’s son, who ruled in Jerusalem.  </a:t>
            </a:r>
            <a:r>
              <a:rPr lang="en-US" sz="2800" b="1" kern="100" baseline="30000" dirty="0">
                <a:latin typeface="Arial" panose="020B0604020202020204" pitchFamily="34" charset="0"/>
                <a:ea typeface="Aptos" panose="020B0004020202020204" pitchFamily="34" charset="0"/>
                <a:cs typeface="Arial" panose="020B0604020202020204" pitchFamily="34" charset="0"/>
              </a:rPr>
              <a:t>2</a:t>
            </a:r>
            <a:r>
              <a:rPr lang="en-US" sz="2800" b="1" kern="100" dirty="0">
                <a:latin typeface="Arial" panose="020B0604020202020204" pitchFamily="34" charset="0"/>
                <a:ea typeface="Aptos" panose="020B0004020202020204" pitchFamily="34" charset="0"/>
                <a:cs typeface="Arial" panose="020B0604020202020204" pitchFamily="34" charset="0"/>
              </a:rPr>
              <a:t> “Everything is meaningless,” says the Teacher, “completely meaningless!” (NLT)</a:t>
            </a:r>
            <a:endParaRPr lang="en-US" sz="2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20DD26-A137-DB8A-023F-3FB64D27C42B}"/>
              </a:ext>
            </a:extLst>
          </p:cNvPr>
          <p:cNvSpPr txBox="1"/>
          <p:nvPr/>
        </p:nvSpPr>
        <p:spPr>
          <a:xfrm>
            <a:off x="-785854" y="3189897"/>
            <a:ext cx="6881854" cy="3108543"/>
          </a:xfrm>
          <a:prstGeom prst="rect">
            <a:avLst/>
          </a:prstGeom>
          <a:noFill/>
        </p:spPr>
        <p:txBody>
          <a:bodyPr wrap="square">
            <a:spAutoFit/>
          </a:bodyPr>
          <a:lstStyle/>
          <a:p>
            <a:pPr lvl="2" defTabSz="228600"/>
            <a:r>
              <a:rPr lang="en-US" sz="2800" b="1" kern="100" dirty="0">
                <a:latin typeface="Arial" panose="020B0604020202020204" pitchFamily="34" charset="0"/>
                <a:ea typeface="Aptos" panose="020B0004020202020204" pitchFamily="34" charset="0"/>
                <a:cs typeface="Arial" panose="020B0604020202020204" pitchFamily="34" charset="0"/>
              </a:rPr>
              <a:t>Ch 12 </a:t>
            </a:r>
            <a:r>
              <a:rPr lang="en-US" sz="2800" b="1" kern="100" baseline="30000" dirty="0">
                <a:latin typeface="Arial" panose="020B0604020202020204" pitchFamily="34" charset="0"/>
                <a:ea typeface="Aptos" panose="020B0004020202020204" pitchFamily="34" charset="0"/>
                <a:cs typeface="Arial" panose="020B0604020202020204" pitchFamily="34" charset="0"/>
              </a:rPr>
              <a:t>13</a:t>
            </a:r>
            <a:r>
              <a:rPr lang="en-US" sz="2800" b="1" kern="100" dirty="0">
                <a:latin typeface="Arial" panose="020B0604020202020204" pitchFamily="34" charset="0"/>
                <a:ea typeface="Aptos" panose="020B0004020202020204" pitchFamily="34" charset="0"/>
                <a:cs typeface="Arial" panose="020B0604020202020204" pitchFamily="34" charset="0"/>
              </a:rPr>
              <a:t> That’s the whole story. Here now is my final conclusion: Fear God </a:t>
            </a:r>
            <a:r>
              <a:rPr lang="en-US" sz="2800" b="1" kern="100" spc="-150" dirty="0">
                <a:latin typeface="Arial" panose="020B0604020202020204" pitchFamily="34" charset="0"/>
                <a:ea typeface="Aptos" panose="020B0004020202020204" pitchFamily="34" charset="0"/>
                <a:cs typeface="Arial" panose="020B0604020202020204" pitchFamily="34" charset="0"/>
              </a:rPr>
              <a:t>and obey </a:t>
            </a:r>
            <a:r>
              <a:rPr lang="en-US" sz="2800" b="1" kern="100" dirty="0">
                <a:latin typeface="Arial" panose="020B0604020202020204" pitchFamily="34" charset="0"/>
                <a:ea typeface="Aptos" panose="020B0004020202020204" pitchFamily="34" charset="0"/>
                <a:cs typeface="Arial" panose="020B0604020202020204" pitchFamily="34" charset="0"/>
              </a:rPr>
              <a:t>his commands, for this is everyone’s duty. </a:t>
            </a:r>
            <a:r>
              <a:rPr lang="en-US" sz="2800" b="1" kern="100" baseline="30000" dirty="0">
                <a:latin typeface="Arial" panose="020B0604020202020204" pitchFamily="34" charset="0"/>
                <a:ea typeface="Aptos" panose="020B0004020202020204" pitchFamily="34" charset="0"/>
                <a:cs typeface="Arial" panose="020B0604020202020204" pitchFamily="34" charset="0"/>
              </a:rPr>
              <a:t>14</a:t>
            </a:r>
            <a:r>
              <a:rPr lang="en-US" sz="2800" b="1" kern="100" dirty="0">
                <a:latin typeface="Arial" panose="020B0604020202020204" pitchFamily="34" charset="0"/>
                <a:ea typeface="Aptos" panose="020B0004020202020204" pitchFamily="34" charset="0"/>
                <a:cs typeface="Arial" panose="020B0604020202020204" pitchFamily="34" charset="0"/>
              </a:rPr>
              <a:t> God will judge us for everything we do, including every secret thing, whether good or bad. (NLT)</a:t>
            </a:r>
            <a:endParaRPr lang="en-US" sz="2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5DD01F-A00F-1B3C-DD10-203B0159A12B}"/>
              </a:ext>
              <a:ext uri="{C183D7F6-B498-43B3-948B-1728B52AA6E4}">
                <adec:decorative xmlns:adec="http://schemas.microsoft.com/office/drawing/2017/decorative" val="1"/>
              </a:ext>
            </a:extLst>
          </p:cNvPr>
          <p:cNvSpPr/>
          <p:nvPr/>
        </p:nvSpPr>
        <p:spPr>
          <a:xfrm>
            <a:off x="6096000" y="6370320"/>
            <a:ext cx="6096000" cy="48768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537883-EC49-0354-DB2A-FF871F4D209A}"/>
              </a:ext>
            </a:extLst>
          </p:cNvPr>
          <p:cNvSpPr txBox="1"/>
          <p:nvPr/>
        </p:nvSpPr>
        <p:spPr>
          <a:xfrm>
            <a:off x="22859" y="6397843"/>
            <a:ext cx="6096001"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Author’s Summary</a:t>
            </a:r>
          </a:p>
        </p:txBody>
      </p:sp>
    </p:spTree>
    <p:extLst>
      <p:ext uri="{BB962C8B-B14F-4D97-AF65-F5344CB8AC3E}">
        <p14:creationId xmlns:p14="http://schemas.microsoft.com/office/powerpoint/2010/main" val="31779198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0787B-B201-4DD1-3689-2F56A71073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F4E0C2-11E2-A0A6-94CC-22990BF7DAC0}"/>
              </a:ext>
            </a:extLst>
          </p:cNvPr>
          <p:cNvSpPr txBox="1"/>
          <p:nvPr/>
        </p:nvSpPr>
        <p:spPr>
          <a:xfrm>
            <a:off x="-785854" y="0"/>
            <a:ext cx="6881854" cy="2677656"/>
          </a:xfrm>
          <a:prstGeom prst="rect">
            <a:avLst/>
          </a:prstGeom>
          <a:noFill/>
        </p:spPr>
        <p:txBody>
          <a:bodyPr wrap="square">
            <a:spAutoFit/>
          </a:bodyPr>
          <a:lstStyle/>
          <a:p>
            <a:pPr lvl="2" defTabSz="228600"/>
            <a:r>
              <a:rPr lang="en-US" sz="2800" b="1" kern="100" dirty="0">
                <a:latin typeface="Arial" panose="020B0604020202020204" pitchFamily="34" charset="0"/>
                <a:ea typeface="Aptos" panose="020B0004020202020204" pitchFamily="34" charset="0"/>
                <a:cs typeface="Arial" panose="020B0604020202020204" pitchFamily="34" charset="0"/>
              </a:rPr>
              <a:t>Ch 1 </a:t>
            </a:r>
            <a:r>
              <a:rPr lang="en-US" sz="2800" b="1" kern="100" baseline="30000" dirty="0">
                <a:latin typeface="Arial" panose="020B0604020202020204" pitchFamily="34" charset="0"/>
                <a:ea typeface="Aptos" panose="020B0004020202020204" pitchFamily="34" charset="0"/>
                <a:cs typeface="Arial" panose="020B0604020202020204" pitchFamily="34" charset="0"/>
              </a:rPr>
              <a:t>1</a:t>
            </a:r>
            <a:r>
              <a:rPr lang="en-US" sz="2800" b="1" kern="100" dirty="0">
                <a:latin typeface="Arial" panose="020B0604020202020204" pitchFamily="34" charset="0"/>
                <a:ea typeface="Aptos" panose="020B0004020202020204" pitchFamily="34" charset="0"/>
                <a:cs typeface="Arial" panose="020B0604020202020204" pitchFamily="34" charset="0"/>
              </a:rPr>
              <a:t> These are the words of the Teacher, King David’s son, who ruled in Jerusalem.  </a:t>
            </a:r>
            <a:r>
              <a:rPr lang="en-US" sz="2800" b="1" kern="100" baseline="30000" dirty="0">
                <a:latin typeface="Arial" panose="020B0604020202020204" pitchFamily="34" charset="0"/>
                <a:ea typeface="Aptos" panose="020B0004020202020204" pitchFamily="34" charset="0"/>
                <a:cs typeface="Arial" panose="020B0604020202020204" pitchFamily="34" charset="0"/>
              </a:rPr>
              <a:t>2</a:t>
            </a:r>
            <a:r>
              <a:rPr lang="en-US" sz="2800" b="1" kern="100" dirty="0">
                <a:latin typeface="Arial" panose="020B0604020202020204" pitchFamily="34" charset="0"/>
                <a:ea typeface="Aptos" panose="020B0004020202020204" pitchFamily="34" charset="0"/>
                <a:cs typeface="Arial" panose="020B0604020202020204" pitchFamily="34" charset="0"/>
              </a:rPr>
              <a:t> “Everything is meaningless,” says the Teacher, “completely meaningless!” (NLT)</a:t>
            </a:r>
            <a:endParaRPr lang="en-US" sz="2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E472E3-CD27-CAF1-2823-7BD6FAD98FD3}"/>
              </a:ext>
            </a:extLst>
          </p:cNvPr>
          <p:cNvSpPr txBox="1"/>
          <p:nvPr/>
        </p:nvSpPr>
        <p:spPr>
          <a:xfrm>
            <a:off x="-785854" y="3189897"/>
            <a:ext cx="6881854" cy="3108543"/>
          </a:xfrm>
          <a:prstGeom prst="rect">
            <a:avLst/>
          </a:prstGeom>
          <a:noFill/>
        </p:spPr>
        <p:txBody>
          <a:bodyPr wrap="square">
            <a:spAutoFit/>
          </a:bodyPr>
          <a:lstStyle/>
          <a:p>
            <a:pPr lvl="2" defTabSz="228600"/>
            <a:r>
              <a:rPr lang="en-US" sz="2800" b="1" kern="100" dirty="0">
                <a:latin typeface="Arial" panose="020B0604020202020204" pitchFamily="34" charset="0"/>
                <a:ea typeface="Aptos" panose="020B0004020202020204" pitchFamily="34" charset="0"/>
                <a:cs typeface="Arial" panose="020B0604020202020204" pitchFamily="34" charset="0"/>
              </a:rPr>
              <a:t>Ch 12 </a:t>
            </a:r>
            <a:r>
              <a:rPr lang="en-US" sz="2800" b="1" kern="100" baseline="30000" dirty="0">
                <a:latin typeface="Arial" panose="020B0604020202020204" pitchFamily="34" charset="0"/>
                <a:ea typeface="Aptos" panose="020B0004020202020204" pitchFamily="34" charset="0"/>
                <a:cs typeface="Arial" panose="020B0604020202020204" pitchFamily="34" charset="0"/>
              </a:rPr>
              <a:t>13</a:t>
            </a:r>
            <a:r>
              <a:rPr lang="en-US" sz="2800" b="1" kern="100" dirty="0">
                <a:latin typeface="Arial" panose="020B0604020202020204" pitchFamily="34" charset="0"/>
                <a:ea typeface="Aptos" panose="020B0004020202020204" pitchFamily="34" charset="0"/>
                <a:cs typeface="Arial" panose="020B0604020202020204" pitchFamily="34" charset="0"/>
              </a:rPr>
              <a:t> That’s the whole story. Here now is my final conclusion: Fear God </a:t>
            </a:r>
            <a:r>
              <a:rPr lang="en-US" sz="2800" b="1" kern="100" spc="-150" dirty="0">
                <a:latin typeface="Arial" panose="020B0604020202020204" pitchFamily="34" charset="0"/>
                <a:ea typeface="Aptos" panose="020B0004020202020204" pitchFamily="34" charset="0"/>
                <a:cs typeface="Arial" panose="020B0604020202020204" pitchFamily="34" charset="0"/>
              </a:rPr>
              <a:t>and obey </a:t>
            </a:r>
            <a:r>
              <a:rPr lang="en-US" sz="2800" b="1" kern="100" dirty="0">
                <a:latin typeface="Arial" panose="020B0604020202020204" pitchFamily="34" charset="0"/>
                <a:ea typeface="Aptos" panose="020B0004020202020204" pitchFamily="34" charset="0"/>
                <a:cs typeface="Arial" panose="020B0604020202020204" pitchFamily="34" charset="0"/>
              </a:rPr>
              <a:t>his commands, for this is everyone’s duty. </a:t>
            </a:r>
            <a:r>
              <a:rPr lang="en-US" sz="2800" b="1" kern="100" baseline="30000" dirty="0">
                <a:latin typeface="Arial" panose="020B0604020202020204" pitchFamily="34" charset="0"/>
                <a:ea typeface="Aptos" panose="020B0004020202020204" pitchFamily="34" charset="0"/>
                <a:cs typeface="Arial" panose="020B0604020202020204" pitchFamily="34" charset="0"/>
              </a:rPr>
              <a:t>14</a:t>
            </a:r>
            <a:r>
              <a:rPr lang="en-US" sz="2800" b="1" kern="100" dirty="0">
                <a:latin typeface="Arial" panose="020B0604020202020204" pitchFamily="34" charset="0"/>
                <a:ea typeface="Aptos" panose="020B0004020202020204" pitchFamily="34" charset="0"/>
                <a:cs typeface="Arial" panose="020B0604020202020204" pitchFamily="34" charset="0"/>
              </a:rPr>
              <a:t> God will judge us for everything we do, including every secret thing, whether good or bad. (NLT)</a:t>
            </a:r>
            <a:endParaRPr lang="en-US" sz="2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6787ED2-1806-AD00-446B-5E63DC3A1B4E}"/>
              </a:ext>
            </a:extLst>
          </p:cNvPr>
          <p:cNvSpPr txBox="1"/>
          <p:nvPr/>
        </p:nvSpPr>
        <p:spPr>
          <a:xfrm>
            <a:off x="6096000" y="7230"/>
            <a:ext cx="6096000" cy="2677656"/>
          </a:xfrm>
          <a:prstGeom prst="rect">
            <a:avLst/>
          </a:prstGeom>
          <a:noFill/>
        </p:spPr>
        <p:txBody>
          <a:bodyPr wrap="square">
            <a:spAutoFit/>
          </a:bodyPr>
          <a:lstStyle/>
          <a:p>
            <a:r>
              <a:rPr lang="en-US" sz="2800" b="1" kern="100" dirty="0">
                <a:latin typeface="Arial" panose="020B0604020202020204" pitchFamily="34" charset="0"/>
                <a:ea typeface="Aptos" panose="020B0004020202020204" pitchFamily="34" charset="0"/>
                <a:cs typeface="Arial" panose="020B0604020202020204" pitchFamily="34" charset="0"/>
              </a:rPr>
              <a:t>Ch 1 </a:t>
            </a:r>
            <a:r>
              <a:rPr lang="en-US" sz="2800" b="1" i="0" baseline="30000" dirty="0">
                <a:solidFill>
                  <a:srgbClr val="000000"/>
                </a:solidFill>
                <a:effectLst/>
                <a:latin typeface="Arial" panose="020B0604020202020204" pitchFamily="34" charset="0"/>
                <a:cs typeface="Arial" panose="020B0604020202020204" pitchFamily="34" charset="0"/>
              </a:rPr>
              <a:t>12 </a:t>
            </a:r>
            <a:r>
              <a:rPr lang="en-US" sz="2800" b="1" i="0" dirty="0">
                <a:solidFill>
                  <a:srgbClr val="000000"/>
                </a:solidFill>
                <a:effectLst/>
                <a:latin typeface="Arial" panose="020B0604020202020204" pitchFamily="34" charset="0"/>
                <a:cs typeface="Arial" panose="020B0604020202020204" pitchFamily="34" charset="0"/>
              </a:rPr>
              <a:t>I, the Teacher, was king of Israel, and I lived in Jerusalem. …. </a:t>
            </a:r>
            <a:r>
              <a:rPr lang="en-US" sz="2800" b="1" i="0" baseline="30000" dirty="0">
                <a:solidFill>
                  <a:srgbClr val="000000"/>
                </a:solidFill>
                <a:effectLst/>
                <a:latin typeface="Arial" panose="020B0604020202020204" pitchFamily="34" charset="0"/>
                <a:cs typeface="Arial" panose="020B0604020202020204" pitchFamily="34" charset="0"/>
              </a:rPr>
              <a:t>14 </a:t>
            </a:r>
            <a:r>
              <a:rPr lang="en-US" sz="2800" b="1" i="0" dirty="0">
                <a:solidFill>
                  <a:srgbClr val="000000"/>
                </a:solidFill>
                <a:effectLst/>
                <a:latin typeface="Arial" panose="020B0604020202020204" pitchFamily="34" charset="0"/>
                <a:cs typeface="Arial" panose="020B0604020202020204" pitchFamily="34" charset="0"/>
              </a:rPr>
              <a:t>I observed everything going on under the sun, and really, it is all meaningless—like chasing the wind. (NLT)</a:t>
            </a:r>
            <a:endParaRPr lang="en-US" sz="28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FE16AEC-29F9-9036-FD81-3ADD88C3873B}"/>
              </a:ext>
              <a:ext uri="{C183D7F6-B498-43B3-948B-1728B52AA6E4}">
                <adec:decorative xmlns:adec="http://schemas.microsoft.com/office/drawing/2017/decorative" val="1"/>
              </a:ext>
            </a:extLst>
          </p:cNvPr>
          <p:cNvSpPr/>
          <p:nvPr/>
        </p:nvSpPr>
        <p:spPr>
          <a:xfrm>
            <a:off x="6096000" y="6370320"/>
            <a:ext cx="6096000" cy="48768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B409EC-3988-6C7C-44BE-4D87029CAE11}"/>
              </a:ext>
            </a:extLst>
          </p:cNvPr>
          <p:cNvSpPr txBox="1"/>
          <p:nvPr/>
        </p:nvSpPr>
        <p:spPr>
          <a:xfrm>
            <a:off x="6096000" y="3189897"/>
            <a:ext cx="5993296" cy="2246769"/>
          </a:xfrm>
          <a:prstGeom prst="rect">
            <a:avLst/>
          </a:prstGeom>
          <a:noFill/>
        </p:spPr>
        <p:txBody>
          <a:bodyPr wrap="square">
            <a:spAutoFit/>
          </a:bodyPr>
          <a:lstStyle/>
          <a:p>
            <a:r>
              <a:rPr lang="en-US" sz="2800" b="1" kern="100" dirty="0">
                <a:latin typeface="Arial" panose="020B0604020202020204" pitchFamily="34" charset="0"/>
                <a:ea typeface="Aptos" panose="020B0004020202020204" pitchFamily="34" charset="0"/>
                <a:cs typeface="Arial" panose="020B0604020202020204" pitchFamily="34" charset="0"/>
              </a:rPr>
              <a:t>Ch 12 </a:t>
            </a:r>
            <a:r>
              <a:rPr lang="en-US" sz="2800" b="1" baseline="30000" dirty="0">
                <a:solidFill>
                  <a:srgbClr val="000000"/>
                </a:solidFill>
                <a:latin typeface="Arial" panose="020B0604020202020204" pitchFamily="34" charset="0"/>
                <a:cs typeface="Arial" panose="020B0604020202020204" pitchFamily="34" charset="0"/>
              </a:rPr>
              <a:t>1 </a:t>
            </a:r>
            <a:r>
              <a:rPr lang="en-US" sz="2800" b="1" i="0" dirty="0">
                <a:solidFill>
                  <a:srgbClr val="000000"/>
                </a:solidFill>
                <a:effectLst/>
                <a:latin typeface="Arial" panose="020B0604020202020204" pitchFamily="34" charset="0"/>
                <a:cs typeface="Arial" panose="020B0604020202020204" pitchFamily="34" charset="0"/>
              </a:rPr>
              <a:t> Don’t let the excitement of youth cause you to forget your Creator. Honor him in your youth before you grow old and say, “Life is not pleasant anymore.” (NLT)</a:t>
            </a:r>
            <a:endParaRPr lang="en-US"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83BA415-A11D-D109-7C96-ECC83671F289}"/>
              </a:ext>
            </a:extLst>
          </p:cNvPr>
          <p:cNvSpPr txBox="1"/>
          <p:nvPr/>
        </p:nvSpPr>
        <p:spPr>
          <a:xfrm>
            <a:off x="22859" y="6397843"/>
            <a:ext cx="6096001"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Author’s Summary</a:t>
            </a:r>
          </a:p>
        </p:txBody>
      </p:sp>
      <p:sp>
        <p:nvSpPr>
          <p:cNvPr id="12" name="TextBox 11">
            <a:extLst>
              <a:ext uri="{FF2B5EF4-FFF2-40B4-BE49-F238E27FC236}">
                <a16:creationId xmlns:a16="http://schemas.microsoft.com/office/drawing/2014/main" id="{018ABD6F-2447-45EE-4B28-7083BA886921}"/>
              </a:ext>
            </a:extLst>
          </p:cNvPr>
          <p:cNvSpPr txBox="1"/>
          <p:nvPr/>
        </p:nvSpPr>
        <p:spPr>
          <a:xfrm>
            <a:off x="6073140" y="6383271"/>
            <a:ext cx="6096001" cy="489301"/>
          </a:xfrm>
          <a:prstGeom prst="rect">
            <a:avLst/>
          </a:prstGeom>
          <a:noFill/>
        </p:spPr>
        <p:txBody>
          <a:bodyPr wrap="square">
            <a:spAutoFit/>
          </a:bodyPr>
          <a:lstStyle/>
          <a:p>
            <a:pPr>
              <a:lnSpc>
                <a:spcPct val="80000"/>
              </a:lnSpc>
            </a:pPr>
            <a:r>
              <a:rPr lang="en-US" sz="3200" b="1" spc="-150" dirty="0">
                <a:solidFill>
                  <a:schemeClr val="bg1"/>
                </a:solidFill>
                <a:effectLst>
                  <a:glow rad="38100">
                    <a:schemeClr val="tx1">
                      <a:alpha val="40000"/>
                    </a:schemeClr>
                  </a:glow>
                </a:effectLst>
                <a:latin typeface="Avenir Next LT Pro" panose="020B0504020202020204" pitchFamily="34" charset="0"/>
              </a:rPr>
              <a:t>Solomon’s Summary</a:t>
            </a:r>
          </a:p>
        </p:txBody>
      </p:sp>
    </p:spTree>
    <p:extLst>
      <p:ext uri="{BB962C8B-B14F-4D97-AF65-F5344CB8AC3E}">
        <p14:creationId xmlns:p14="http://schemas.microsoft.com/office/powerpoint/2010/main" val="29507315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EB98-425A-EC66-9451-D3774D5C90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24D66B-15E6-F0CC-81F6-0BF17E433294}"/>
              </a:ext>
            </a:extLst>
          </p:cNvPr>
          <p:cNvSpPr txBox="1"/>
          <p:nvPr/>
        </p:nvSpPr>
        <p:spPr>
          <a:xfrm>
            <a:off x="-785854" y="0"/>
            <a:ext cx="6881854" cy="2677656"/>
          </a:xfrm>
          <a:prstGeom prst="rect">
            <a:avLst/>
          </a:prstGeom>
          <a:noFill/>
        </p:spPr>
        <p:txBody>
          <a:bodyPr wrap="square">
            <a:spAutoFit/>
          </a:bodyPr>
          <a:lstStyle/>
          <a:p>
            <a:pPr lvl="2" defTabSz="228600"/>
            <a:r>
              <a:rPr lang="en-US" sz="2800" b="1" kern="1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Ch 1 </a:t>
            </a:r>
            <a:r>
              <a:rPr lang="en-US" sz="2800" b="1" kern="100" baseline="300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1</a:t>
            </a:r>
            <a:r>
              <a:rPr lang="en-US" sz="2800" b="1" kern="1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 These are the words of the Teacher, King David’s son, who ruled in Jerusalem.  </a:t>
            </a:r>
            <a:r>
              <a:rPr lang="en-US" sz="2800" b="1" kern="100" baseline="300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2</a:t>
            </a:r>
            <a:r>
              <a:rPr lang="en-US" sz="2800" b="1" kern="1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 “Everything is meaningless,” says the Teacher, “completely meaningless!” (NLT)</a:t>
            </a:r>
            <a:endParaRPr lang="en-US" sz="2800" b="1" kern="100" dirty="0">
              <a:solidFill>
                <a:schemeClr val="bg1">
                  <a:lumMod val="65000"/>
                </a:schemeClr>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286C59-950A-48CA-3152-01C157A4744B}"/>
              </a:ext>
            </a:extLst>
          </p:cNvPr>
          <p:cNvSpPr txBox="1"/>
          <p:nvPr/>
        </p:nvSpPr>
        <p:spPr>
          <a:xfrm>
            <a:off x="-785854" y="3189897"/>
            <a:ext cx="6881854" cy="3108543"/>
          </a:xfrm>
          <a:prstGeom prst="rect">
            <a:avLst/>
          </a:prstGeom>
          <a:noFill/>
        </p:spPr>
        <p:txBody>
          <a:bodyPr wrap="square">
            <a:spAutoFit/>
          </a:bodyPr>
          <a:lstStyle/>
          <a:p>
            <a:pPr lvl="2" defTabSz="228600"/>
            <a:r>
              <a:rPr lang="en-US" sz="2800" b="1" kern="100" dirty="0">
                <a:latin typeface="Arial" panose="020B0604020202020204" pitchFamily="34" charset="0"/>
                <a:ea typeface="Aptos" panose="020B0004020202020204" pitchFamily="34" charset="0"/>
                <a:cs typeface="Arial" panose="020B0604020202020204" pitchFamily="34" charset="0"/>
              </a:rPr>
              <a:t>Ch 12 </a:t>
            </a:r>
            <a:r>
              <a:rPr lang="en-US" sz="2800" b="1" kern="100" baseline="30000" dirty="0">
                <a:latin typeface="Arial" panose="020B0604020202020204" pitchFamily="34" charset="0"/>
                <a:ea typeface="Aptos" panose="020B0004020202020204" pitchFamily="34" charset="0"/>
                <a:cs typeface="Arial" panose="020B0604020202020204" pitchFamily="34" charset="0"/>
              </a:rPr>
              <a:t>13</a:t>
            </a:r>
            <a:r>
              <a:rPr lang="en-US" sz="2800" b="1" kern="100" dirty="0">
                <a:latin typeface="Arial" panose="020B0604020202020204" pitchFamily="34" charset="0"/>
                <a:ea typeface="Aptos" panose="020B0004020202020204" pitchFamily="34" charset="0"/>
                <a:cs typeface="Arial" panose="020B0604020202020204" pitchFamily="34" charset="0"/>
              </a:rPr>
              <a:t> That’s the whole story. Here now is my final conclusion: </a:t>
            </a:r>
            <a:r>
              <a:rPr lang="en-US" sz="2800" b="1" kern="100" dirty="0">
                <a:highlight>
                  <a:srgbClr val="FFFF00"/>
                </a:highlight>
                <a:latin typeface="Arial" panose="020B0604020202020204" pitchFamily="34" charset="0"/>
                <a:ea typeface="Aptos" panose="020B0004020202020204" pitchFamily="34" charset="0"/>
                <a:cs typeface="Arial" panose="020B0604020202020204" pitchFamily="34" charset="0"/>
              </a:rPr>
              <a:t>Fear God </a:t>
            </a:r>
            <a:r>
              <a:rPr lang="en-US" sz="2800" b="1" kern="100" spc="-150" dirty="0">
                <a:highlight>
                  <a:srgbClr val="FFFF00"/>
                </a:highlight>
                <a:latin typeface="Arial" panose="020B0604020202020204" pitchFamily="34" charset="0"/>
                <a:ea typeface="Aptos" panose="020B0004020202020204" pitchFamily="34" charset="0"/>
                <a:cs typeface="Arial" panose="020B0604020202020204" pitchFamily="34" charset="0"/>
              </a:rPr>
              <a:t>and obey </a:t>
            </a:r>
            <a:r>
              <a:rPr lang="en-US" sz="2800" b="1" kern="100" dirty="0">
                <a:highlight>
                  <a:srgbClr val="FFFF00"/>
                </a:highlight>
                <a:latin typeface="Arial" panose="020B0604020202020204" pitchFamily="34" charset="0"/>
                <a:ea typeface="Aptos" panose="020B0004020202020204" pitchFamily="34" charset="0"/>
                <a:cs typeface="Arial" panose="020B0604020202020204" pitchFamily="34" charset="0"/>
              </a:rPr>
              <a:t>his commands, </a:t>
            </a:r>
            <a:r>
              <a:rPr lang="en-US" sz="2800" b="1" kern="100" dirty="0">
                <a:latin typeface="Arial" panose="020B0604020202020204" pitchFamily="34" charset="0"/>
                <a:ea typeface="Aptos" panose="020B0004020202020204" pitchFamily="34" charset="0"/>
                <a:cs typeface="Arial" panose="020B0604020202020204" pitchFamily="34" charset="0"/>
              </a:rPr>
              <a:t>for this is everyone’s duty. </a:t>
            </a:r>
            <a:r>
              <a:rPr lang="en-US" sz="2800" b="1" kern="100" baseline="30000" dirty="0">
                <a:latin typeface="Arial" panose="020B0604020202020204" pitchFamily="34" charset="0"/>
                <a:ea typeface="Aptos" panose="020B0004020202020204" pitchFamily="34" charset="0"/>
                <a:cs typeface="Arial" panose="020B0604020202020204" pitchFamily="34" charset="0"/>
              </a:rPr>
              <a:t>14</a:t>
            </a:r>
            <a:r>
              <a:rPr lang="en-US" sz="2800" b="1" kern="100" dirty="0">
                <a:latin typeface="Arial" panose="020B0604020202020204" pitchFamily="34" charset="0"/>
                <a:ea typeface="Aptos" panose="020B0004020202020204" pitchFamily="34" charset="0"/>
                <a:cs typeface="Arial" panose="020B0604020202020204" pitchFamily="34" charset="0"/>
              </a:rPr>
              <a:t> God will judge us for everything we do, including every secret thing, whether good or bad. (NLT)</a:t>
            </a:r>
            <a:endParaRPr lang="en-US" sz="2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0605E34-ACB0-6101-0B34-0B5899074DD7}"/>
              </a:ext>
            </a:extLst>
          </p:cNvPr>
          <p:cNvSpPr txBox="1"/>
          <p:nvPr/>
        </p:nvSpPr>
        <p:spPr>
          <a:xfrm>
            <a:off x="6096000" y="7230"/>
            <a:ext cx="6096000" cy="2677656"/>
          </a:xfrm>
          <a:prstGeom prst="rect">
            <a:avLst/>
          </a:prstGeom>
          <a:noFill/>
        </p:spPr>
        <p:txBody>
          <a:bodyPr wrap="square">
            <a:spAutoFit/>
          </a:bodyPr>
          <a:lstStyle/>
          <a:p>
            <a:r>
              <a:rPr lang="en-US" sz="2800" b="1" kern="100" dirty="0">
                <a:solidFill>
                  <a:schemeClr val="bg1">
                    <a:lumMod val="65000"/>
                  </a:schemeClr>
                </a:solidFill>
                <a:latin typeface="Arial" panose="020B0604020202020204" pitchFamily="34" charset="0"/>
                <a:ea typeface="Aptos" panose="020B0004020202020204" pitchFamily="34" charset="0"/>
                <a:cs typeface="Arial" panose="020B0604020202020204" pitchFamily="34" charset="0"/>
              </a:rPr>
              <a:t>Ch 1 </a:t>
            </a:r>
            <a:r>
              <a:rPr lang="en-US" sz="2800" b="1" i="0" baseline="30000" dirty="0">
                <a:solidFill>
                  <a:schemeClr val="bg1">
                    <a:lumMod val="65000"/>
                  </a:schemeClr>
                </a:solidFill>
                <a:effectLst/>
                <a:latin typeface="Arial" panose="020B0604020202020204" pitchFamily="34" charset="0"/>
                <a:cs typeface="Arial" panose="020B0604020202020204" pitchFamily="34" charset="0"/>
              </a:rPr>
              <a:t>12 </a:t>
            </a:r>
            <a:r>
              <a:rPr lang="en-US" sz="2800" b="1" i="0" dirty="0">
                <a:solidFill>
                  <a:schemeClr val="bg1">
                    <a:lumMod val="65000"/>
                  </a:schemeClr>
                </a:solidFill>
                <a:effectLst/>
                <a:latin typeface="Arial" panose="020B0604020202020204" pitchFamily="34" charset="0"/>
                <a:cs typeface="Arial" panose="020B0604020202020204" pitchFamily="34" charset="0"/>
              </a:rPr>
              <a:t>I, the Teacher, was king of Israel, and I lived in Jerusalem. …. </a:t>
            </a:r>
            <a:r>
              <a:rPr lang="en-US" sz="2800" b="1" i="0" baseline="30000" dirty="0">
                <a:solidFill>
                  <a:schemeClr val="bg1">
                    <a:lumMod val="65000"/>
                  </a:schemeClr>
                </a:solidFill>
                <a:effectLst/>
                <a:latin typeface="Arial" panose="020B0604020202020204" pitchFamily="34" charset="0"/>
                <a:cs typeface="Arial" panose="020B0604020202020204" pitchFamily="34" charset="0"/>
              </a:rPr>
              <a:t>14 </a:t>
            </a:r>
            <a:r>
              <a:rPr lang="en-US" sz="2800" b="1" i="0" dirty="0">
                <a:solidFill>
                  <a:schemeClr val="bg1">
                    <a:lumMod val="65000"/>
                  </a:schemeClr>
                </a:solidFill>
                <a:effectLst/>
                <a:latin typeface="Arial" panose="020B0604020202020204" pitchFamily="34" charset="0"/>
                <a:cs typeface="Arial" panose="020B0604020202020204" pitchFamily="34" charset="0"/>
              </a:rPr>
              <a:t>I observed everything going on under the sun, and really, it is all meaningless—like chasing the wind.</a:t>
            </a:r>
            <a:endParaRPr lang="en-US" sz="2800" b="1" dirty="0">
              <a:solidFill>
                <a:schemeClr val="bg1">
                  <a:lumMod val="6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F4594BB-9F5C-B4FC-97F1-5B1926184604}"/>
              </a:ext>
              <a:ext uri="{C183D7F6-B498-43B3-948B-1728B52AA6E4}">
                <adec:decorative xmlns:adec="http://schemas.microsoft.com/office/drawing/2017/decorative" val="1"/>
              </a:ext>
            </a:extLst>
          </p:cNvPr>
          <p:cNvSpPr/>
          <p:nvPr/>
        </p:nvSpPr>
        <p:spPr>
          <a:xfrm>
            <a:off x="6096000" y="6370320"/>
            <a:ext cx="6096000" cy="48768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BF5110C-83FA-6501-97EC-19AD6588FE82}"/>
              </a:ext>
            </a:extLst>
          </p:cNvPr>
          <p:cNvSpPr txBox="1"/>
          <p:nvPr/>
        </p:nvSpPr>
        <p:spPr>
          <a:xfrm>
            <a:off x="22859" y="6397843"/>
            <a:ext cx="6096001"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Author’s Summary</a:t>
            </a:r>
          </a:p>
        </p:txBody>
      </p:sp>
      <p:sp>
        <p:nvSpPr>
          <p:cNvPr id="12" name="TextBox 11">
            <a:extLst>
              <a:ext uri="{FF2B5EF4-FFF2-40B4-BE49-F238E27FC236}">
                <a16:creationId xmlns:a16="http://schemas.microsoft.com/office/drawing/2014/main" id="{3670D209-2741-0440-EAA1-514104D1F34A}"/>
              </a:ext>
            </a:extLst>
          </p:cNvPr>
          <p:cNvSpPr txBox="1"/>
          <p:nvPr/>
        </p:nvSpPr>
        <p:spPr>
          <a:xfrm>
            <a:off x="6073140" y="6383271"/>
            <a:ext cx="6096001" cy="489301"/>
          </a:xfrm>
          <a:prstGeom prst="rect">
            <a:avLst/>
          </a:prstGeom>
          <a:noFill/>
        </p:spPr>
        <p:txBody>
          <a:bodyPr wrap="square">
            <a:spAutoFit/>
          </a:bodyPr>
          <a:lstStyle/>
          <a:p>
            <a:pPr>
              <a:lnSpc>
                <a:spcPct val="80000"/>
              </a:lnSpc>
            </a:pPr>
            <a:r>
              <a:rPr lang="en-US" sz="3200" b="1" spc="-150" dirty="0">
                <a:solidFill>
                  <a:schemeClr val="bg1"/>
                </a:solidFill>
                <a:effectLst>
                  <a:glow rad="38100">
                    <a:schemeClr val="tx1">
                      <a:alpha val="40000"/>
                    </a:schemeClr>
                  </a:glow>
                </a:effectLst>
                <a:latin typeface="Avenir Next LT Pro" panose="020B0504020202020204" pitchFamily="34" charset="0"/>
              </a:rPr>
              <a:t>Solomon’s Summary</a:t>
            </a:r>
          </a:p>
        </p:txBody>
      </p:sp>
      <p:sp>
        <p:nvSpPr>
          <p:cNvPr id="3" name="TextBox 2">
            <a:extLst>
              <a:ext uri="{FF2B5EF4-FFF2-40B4-BE49-F238E27FC236}">
                <a16:creationId xmlns:a16="http://schemas.microsoft.com/office/drawing/2014/main" id="{BA19377E-C3B6-0194-4A37-37AD3555E3B5}"/>
              </a:ext>
            </a:extLst>
          </p:cNvPr>
          <p:cNvSpPr txBox="1"/>
          <p:nvPr/>
        </p:nvSpPr>
        <p:spPr>
          <a:xfrm>
            <a:off x="6096000" y="3189897"/>
            <a:ext cx="5993296" cy="2677656"/>
          </a:xfrm>
          <a:prstGeom prst="rect">
            <a:avLst/>
          </a:prstGeom>
          <a:noFill/>
        </p:spPr>
        <p:txBody>
          <a:bodyPr wrap="square">
            <a:spAutoFit/>
          </a:bodyPr>
          <a:lstStyle/>
          <a:p>
            <a:r>
              <a:rPr lang="en-US" sz="2800" b="1" kern="100" dirty="0">
                <a:latin typeface="Arial" panose="020B0604020202020204" pitchFamily="34" charset="0"/>
                <a:ea typeface="Aptos" panose="020B0004020202020204" pitchFamily="34" charset="0"/>
                <a:cs typeface="Arial" panose="020B0604020202020204" pitchFamily="34" charset="0"/>
              </a:rPr>
              <a:t>Ch 12 </a:t>
            </a:r>
            <a:r>
              <a:rPr lang="en-US" sz="2800" b="1" baseline="30000" dirty="0">
                <a:solidFill>
                  <a:srgbClr val="000000"/>
                </a:solidFill>
                <a:latin typeface="Arial" panose="020B0604020202020204" pitchFamily="34" charset="0"/>
                <a:cs typeface="Arial" panose="020B0604020202020204" pitchFamily="34" charset="0"/>
              </a:rPr>
              <a:t>1 </a:t>
            </a:r>
            <a:r>
              <a:rPr lang="en-US" sz="2800" b="1" i="0" dirty="0">
                <a:solidFill>
                  <a:srgbClr val="000000"/>
                </a:solidFill>
                <a:effectLst/>
                <a:latin typeface="Arial" panose="020B0604020202020204" pitchFamily="34" charset="0"/>
                <a:cs typeface="Arial" panose="020B0604020202020204" pitchFamily="34" charset="0"/>
              </a:rPr>
              <a:t> </a:t>
            </a:r>
            <a:r>
              <a:rPr lang="en-US" sz="2800" b="1" i="0" dirty="0">
                <a:solidFill>
                  <a:srgbClr val="000000"/>
                </a:solidFill>
                <a:effectLst/>
                <a:highlight>
                  <a:srgbClr val="FFFF00"/>
                </a:highlight>
                <a:latin typeface="Arial" panose="020B0604020202020204" pitchFamily="34" charset="0"/>
                <a:cs typeface="Arial" panose="020B0604020202020204" pitchFamily="34" charset="0"/>
              </a:rPr>
              <a:t>Remember also your Creator in the days of your youth, </a:t>
            </a:r>
            <a:r>
              <a:rPr lang="en-US" sz="2800" b="1" i="0" dirty="0">
                <a:solidFill>
                  <a:srgbClr val="000000"/>
                </a:solidFill>
                <a:effectLst/>
                <a:latin typeface="Arial" panose="020B0604020202020204" pitchFamily="34" charset="0"/>
                <a:cs typeface="Arial" panose="020B0604020202020204" pitchFamily="34" charset="0"/>
              </a:rPr>
              <a:t>before the evil days come and the years draw near of which you will say, “I have no pleasure in them”;</a:t>
            </a:r>
          </a:p>
          <a:p>
            <a:r>
              <a:rPr lang="en-US" sz="2800" b="1" dirty="0">
                <a:solidFill>
                  <a:srgbClr val="000000"/>
                </a:solidFill>
                <a:latin typeface="Arial" panose="020B0604020202020204" pitchFamily="34" charset="0"/>
                <a:cs typeface="Arial" panose="020B0604020202020204" pitchFamily="34" charset="0"/>
              </a:rPr>
              <a:t>(ESV)</a:t>
            </a:r>
            <a:endParaRPr lang="en-US" sz="28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1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5A5A-AA71-D5CE-A99B-F6F6E02411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CF1119D-9C9F-5B24-776D-7156F38E19AC}"/>
              </a:ext>
            </a:extLst>
          </p:cNvPr>
          <p:cNvSpPr txBox="1"/>
          <p:nvPr/>
        </p:nvSpPr>
        <p:spPr>
          <a:xfrm>
            <a:off x="22859" y="0"/>
            <a:ext cx="12169141" cy="5576911"/>
          </a:xfrm>
          <a:prstGeom prst="rect">
            <a:avLst/>
          </a:prstGeom>
          <a:noFill/>
        </p:spPr>
        <p:txBody>
          <a:bodyPr wrap="square">
            <a:spAutoFit/>
          </a:bodyPr>
          <a:lstStyle/>
          <a:p>
            <a:pPr>
              <a:lnSpc>
                <a:spcPct val="90000"/>
              </a:lnSpc>
            </a:pPr>
            <a:r>
              <a:rPr lang="en-US" sz="3600" b="1" i="0" baseline="30000" dirty="0">
                <a:solidFill>
                  <a:srgbClr val="000000"/>
                </a:solidFill>
                <a:effectLst/>
                <a:latin typeface="Arial" panose="020B0604020202020204" pitchFamily="34" charset="0"/>
                <a:cs typeface="Arial" panose="020B0604020202020204" pitchFamily="34" charset="0"/>
              </a:rPr>
              <a:t>2 </a:t>
            </a:r>
            <a:r>
              <a:rPr lang="en-US" sz="3600" b="0" i="0" dirty="0">
                <a:solidFill>
                  <a:srgbClr val="000000"/>
                </a:solidFill>
                <a:effectLst/>
                <a:latin typeface="Arial" panose="020B0604020202020204" pitchFamily="34" charset="0"/>
                <a:cs typeface="Arial" panose="020B0604020202020204" pitchFamily="34" charset="0"/>
              </a:rPr>
              <a:t>Remember him before the light of the sun, moon, and stars is dim to your old eyes, and rain clouds continually darken your sky. </a:t>
            </a:r>
            <a:r>
              <a:rPr lang="en-US" sz="3600" b="1" i="0" baseline="30000" dirty="0">
                <a:solidFill>
                  <a:srgbClr val="000000"/>
                </a:solidFill>
                <a:effectLst/>
                <a:latin typeface="Arial" panose="020B0604020202020204" pitchFamily="34" charset="0"/>
                <a:cs typeface="Arial" panose="020B0604020202020204" pitchFamily="34" charset="0"/>
              </a:rPr>
              <a:t>3 </a:t>
            </a:r>
            <a:r>
              <a:rPr lang="en-US" sz="3600" b="0" i="0" dirty="0">
                <a:solidFill>
                  <a:srgbClr val="000000"/>
                </a:solidFill>
                <a:effectLst/>
                <a:latin typeface="Arial" panose="020B0604020202020204" pitchFamily="34" charset="0"/>
                <a:cs typeface="Arial" panose="020B0604020202020204" pitchFamily="34" charset="0"/>
              </a:rPr>
              <a:t>Remember him before your legs—the guards of your house—start to tremble; and before your shoulders—the strong men—stoop. Remember him before your teeth—your few remaining servants—stop grinding; and before your eyes—the women looking through the windows—see dimly. </a:t>
            </a:r>
            <a:r>
              <a:rPr lang="en-US" sz="3600" b="1" baseline="30000" dirty="0">
                <a:solidFill>
                  <a:srgbClr val="000000"/>
                </a:solidFill>
                <a:latin typeface="Arial" panose="020B0604020202020204" pitchFamily="34" charset="0"/>
                <a:cs typeface="Arial" panose="020B0604020202020204" pitchFamily="34" charset="0"/>
              </a:rPr>
              <a:t>4 </a:t>
            </a:r>
            <a:r>
              <a:rPr lang="en-US" sz="3600" dirty="0">
                <a:solidFill>
                  <a:srgbClr val="000000"/>
                </a:solidFill>
                <a:latin typeface="Arial" panose="020B0604020202020204" pitchFamily="34" charset="0"/>
                <a:cs typeface="Arial" panose="020B0604020202020204" pitchFamily="34" charset="0"/>
              </a:rPr>
              <a:t>Remember him before the door to life’s opportunities is closed and the sound of work fades. Now you rise at the first chirping of the birds, but then all their sounds will grow faint. </a:t>
            </a:r>
            <a:endParaRPr lang="en-US" sz="3600" b="0" i="0" dirty="0">
              <a:solidFill>
                <a:srgbClr val="00000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491692-9ECB-A48D-15C4-D6A3C6B201DF}"/>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12:2-4</a:t>
            </a:r>
          </a:p>
        </p:txBody>
      </p:sp>
      <p:sp>
        <p:nvSpPr>
          <p:cNvPr id="8" name="TextBox 7">
            <a:extLst>
              <a:ext uri="{FF2B5EF4-FFF2-40B4-BE49-F238E27FC236}">
                <a16:creationId xmlns:a16="http://schemas.microsoft.com/office/drawing/2014/main" id="{42CD55AC-5D5A-DEAA-B3EC-85010E240CC8}"/>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Remember Before It’s Gone</a:t>
            </a:r>
          </a:p>
        </p:txBody>
      </p:sp>
    </p:spTree>
    <p:extLst>
      <p:ext uri="{BB962C8B-B14F-4D97-AF65-F5344CB8AC3E}">
        <p14:creationId xmlns:p14="http://schemas.microsoft.com/office/powerpoint/2010/main" val="2986040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E441-862D-8DC2-10D0-13085EE7D8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FC3C70-2146-BAA0-F999-2CC8BA0DE6AD}"/>
              </a:ext>
            </a:extLst>
          </p:cNvPr>
          <p:cNvSpPr txBox="1"/>
          <p:nvPr/>
        </p:nvSpPr>
        <p:spPr>
          <a:xfrm>
            <a:off x="22859" y="0"/>
            <a:ext cx="12169141" cy="3582519"/>
          </a:xfrm>
          <a:prstGeom prst="rect">
            <a:avLst/>
          </a:prstGeom>
          <a:noFill/>
        </p:spPr>
        <p:txBody>
          <a:bodyPr wrap="square">
            <a:spAutoFit/>
          </a:bodyPr>
          <a:lstStyle/>
          <a:p>
            <a:pPr algn="l">
              <a:lnSpc>
                <a:spcPct val="90000"/>
              </a:lnSpc>
              <a:buNone/>
            </a:pPr>
            <a:r>
              <a:rPr lang="en-US" sz="3600" b="1" i="0" baseline="30000" dirty="0">
                <a:solidFill>
                  <a:srgbClr val="000000"/>
                </a:solidFill>
                <a:effectLst/>
                <a:latin typeface="Arial" panose="020B0604020202020204" pitchFamily="34" charset="0"/>
                <a:cs typeface="Arial" panose="020B0604020202020204" pitchFamily="34" charset="0"/>
              </a:rPr>
              <a:t>5 </a:t>
            </a:r>
            <a:r>
              <a:rPr lang="en-US" sz="3600" b="0" i="0" dirty="0">
                <a:solidFill>
                  <a:srgbClr val="000000"/>
                </a:solidFill>
                <a:effectLst/>
                <a:latin typeface="Arial" panose="020B0604020202020204" pitchFamily="34" charset="0"/>
                <a:cs typeface="Arial" panose="020B0604020202020204" pitchFamily="34" charset="0"/>
              </a:rPr>
              <a:t>Remember him before you become fearful of falling and worry about danger in the streets; before your hair turns white like an almond tree in bloom, and you drag along without energy like a dying grasshopper, and the caperberry no longer inspires sexual desire. Remember him before you near the grave, your everlasting home, when the mourners will weep at your funeral.</a:t>
            </a:r>
          </a:p>
        </p:txBody>
      </p:sp>
      <p:sp>
        <p:nvSpPr>
          <p:cNvPr id="2" name="TextBox 1">
            <a:extLst>
              <a:ext uri="{FF2B5EF4-FFF2-40B4-BE49-F238E27FC236}">
                <a16:creationId xmlns:a16="http://schemas.microsoft.com/office/drawing/2014/main" id="{2DF78695-B2DC-638F-B0D5-943A990EA97D}"/>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12:5</a:t>
            </a:r>
          </a:p>
        </p:txBody>
      </p:sp>
      <p:sp>
        <p:nvSpPr>
          <p:cNvPr id="4" name="TextBox 3">
            <a:extLst>
              <a:ext uri="{FF2B5EF4-FFF2-40B4-BE49-F238E27FC236}">
                <a16:creationId xmlns:a16="http://schemas.microsoft.com/office/drawing/2014/main" id="{43BA230B-ED19-D33A-7038-3FE4420A9E14}"/>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Remember Before It’s Gone</a:t>
            </a:r>
          </a:p>
        </p:txBody>
      </p:sp>
    </p:spTree>
    <p:extLst>
      <p:ext uri="{BB962C8B-B14F-4D97-AF65-F5344CB8AC3E}">
        <p14:creationId xmlns:p14="http://schemas.microsoft.com/office/powerpoint/2010/main" val="1588698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32E4-9342-3D79-ED9F-588D5FC8DDF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0CCD64D-0FAA-D58D-CFA5-4FFAA59B7B04}"/>
              </a:ext>
            </a:extLst>
          </p:cNvPr>
          <p:cNvSpPr txBox="1"/>
          <p:nvPr/>
        </p:nvSpPr>
        <p:spPr>
          <a:xfrm>
            <a:off x="22859" y="0"/>
            <a:ext cx="12169141" cy="3083921"/>
          </a:xfrm>
          <a:prstGeom prst="rect">
            <a:avLst/>
          </a:prstGeom>
          <a:noFill/>
        </p:spPr>
        <p:txBody>
          <a:bodyPr wrap="square">
            <a:spAutoFit/>
          </a:bodyPr>
          <a:lstStyle/>
          <a:p>
            <a:pPr algn="l">
              <a:lnSpc>
                <a:spcPct val="90000"/>
              </a:lnSpc>
              <a:buNone/>
            </a:pPr>
            <a:r>
              <a:rPr lang="en-US" sz="3600" b="1" i="0" baseline="30000" dirty="0">
                <a:solidFill>
                  <a:srgbClr val="000000"/>
                </a:solidFill>
                <a:effectLst/>
                <a:latin typeface="Arial" panose="020B0604020202020204" pitchFamily="34" charset="0"/>
                <a:cs typeface="Arial" panose="020B0604020202020204" pitchFamily="34" charset="0"/>
              </a:rPr>
              <a:t>6 </a:t>
            </a:r>
            <a:r>
              <a:rPr lang="en-US" sz="3600" b="0" i="0" dirty="0">
                <a:solidFill>
                  <a:srgbClr val="000000"/>
                </a:solidFill>
                <a:effectLst/>
                <a:latin typeface="Arial" panose="020B0604020202020204" pitchFamily="34" charset="0"/>
                <a:cs typeface="Arial" panose="020B0604020202020204" pitchFamily="34" charset="0"/>
              </a:rPr>
              <a:t>Yes, remember your Creator now while you are young, before the silver cord of life snaps and the golden bowl is broken. Don’t wait until the water jar is smashed at the spring and the pulley is broken at the well. </a:t>
            </a:r>
            <a:r>
              <a:rPr lang="en-US" sz="3600" b="1" i="0" baseline="30000" dirty="0">
                <a:solidFill>
                  <a:srgbClr val="000000"/>
                </a:solidFill>
                <a:effectLst/>
                <a:latin typeface="Arial" panose="020B0604020202020204" pitchFamily="34" charset="0"/>
                <a:cs typeface="Arial" panose="020B0604020202020204" pitchFamily="34" charset="0"/>
              </a:rPr>
              <a:t>7 </a:t>
            </a:r>
            <a:r>
              <a:rPr lang="en-US" sz="3600" b="0" i="0" dirty="0">
                <a:solidFill>
                  <a:srgbClr val="000000"/>
                </a:solidFill>
                <a:effectLst/>
                <a:latin typeface="Arial" panose="020B0604020202020204" pitchFamily="34" charset="0"/>
                <a:cs typeface="Arial" panose="020B0604020202020204" pitchFamily="34" charset="0"/>
              </a:rPr>
              <a:t>For then the dust will return to the earth, and the spirit will return to God who gave it.</a:t>
            </a:r>
          </a:p>
        </p:txBody>
      </p:sp>
      <p:sp>
        <p:nvSpPr>
          <p:cNvPr id="2" name="TextBox 1">
            <a:extLst>
              <a:ext uri="{FF2B5EF4-FFF2-40B4-BE49-F238E27FC236}">
                <a16:creationId xmlns:a16="http://schemas.microsoft.com/office/drawing/2014/main" id="{316CB8FE-F88E-346C-FFFB-F8B63858E3AD}"/>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latin typeface="Avenir Next LT Pro" panose="020B0504020202020204" pitchFamily="34" charset="0"/>
              </a:rPr>
              <a:t>Eccl 12:6-7</a:t>
            </a:r>
          </a:p>
        </p:txBody>
      </p:sp>
      <p:sp>
        <p:nvSpPr>
          <p:cNvPr id="4" name="TextBox 3">
            <a:extLst>
              <a:ext uri="{FF2B5EF4-FFF2-40B4-BE49-F238E27FC236}">
                <a16:creationId xmlns:a16="http://schemas.microsoft.com/office/drawing/2014/main" id="{A312B6D3-B398-E4F0-A914-8057F34813BD}"/>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latin typeface="Avenir Next LT Pro" panose="020B0504020202020204" pitchFamily="34" charset="0"/>
              </a:rPr>
              <a:t>Remember Before It’s Gone</a:t>
            </a:r>
          </a:p>
        </p:txBody>
      </p:sp>
    </p:spTree>
    <p:extLst>
      <p:ext uri="{BB962C8B-B14F-4D97-AF65-F5344CB8AC3E}">
        <p14:creationId xmlns:p14="http://schemas.microsoft.com/office/powerpoint/2010/main" val="23011526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A075-CF86-F8C7-018E-1846D069A198}"/>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14EAE337-C9BC-67ED-C601-B647799E6B35}"/>
              </a:ext>
            </a:extLst>
          </p:cNvPr>
          <p:cNvSpPr txBox="1">
            <a:spLocks/>
          </p:cNvSpPr>
          <p:nvPr/>
        </p:nvSpPr>
        <p:spPr>
          <a:xfrm>
            <a:off x="114300" y="1075055"/>
            <a:ext cx="9915386" cy="2407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5000"/>
              </a:lnSpc>
              <a:spcBef>
                <a:spcPts val="600"/>
              </a:spcBef>
              <a:buNone/>
            </a:pPr>
            <a:r>
              <a:rPr lang="en-US" sz="3400" dirty="0">
                <a:latin typeface="Avenir Next LT Pro" panose="020B0504020202020204" pitchFamily="34" charset="0"/>
              </a:rPr>
              <a:t>A.	Life Is Sweet				(11:7-8a, 9a)</a:t>
            </a:r>
          </a:p>
          <a:p>
            <a:pPr marL="457200" lvl="1" indent="0">
              <a:lnSpc>
                <a:spcPct val="85000"/>
              </a:lnSpc>
              <a:spcBef>
                <a:spcPts val="600"/>
              </a:spcBef>
              <a:buNone/>
            </a:pPr>
            <a:r>
              <a:rPr lang="en-US" sz="3400" dirty="0">
                <a:latin typeface="Avenir Next LT Pro" panose="020B0504020202020204" pitchFamily="34" charset="0"/>
              </a:rPr>
              <a:t>B.	Dark Days Are Certain		(11:8b</a:t>
            </a:r>
          </a:p>
          <a:p>
            <a:pPr marL="457200" lvl="1" indent="0">
              <a:lnSpc>
                <a:spcPct val="85000"/>
              </a:lnSpc>
              <a:spcBef>
                <a:spcPts val="600"/>
              </a:spcBef>
              <a:buNone/>
            </a:pPr>
            <a:r>
              <a:rPr lang="en-US" sz="3400" dirty="0">
                <a:latin typeface="Avenir Next LT Pro" panose="020B0504020202020204" pitchFamily="34" charset="0"/>
              </a:rPr>
              <a:t>C.	Joy has Boundaries		(11:9b:10)</a:t>
            </a:r>
          </a:p>
          <a:p>
            <a:pPr marL="457200" lvl="1" indent="0">
              <a:lnSpc>
                <a:spcPct val="85000"/>
              </a:lnSpc>
              <a:spcBef>
                <a:spcPts val="600"/>
              </a:spcBef>
              <a:buNone/>
            </a:pPr>
            <a:r>
              <a:rPr lang="en-US" sz="3400" dirty="0">
                <a:latin typeface="Avenir Next LT Pro" panose="020B0504020202020204" pitchFamily="34" charset="0"/>
              </a:rPr>
              <a:t>D.	Remember Before It’s Gone	(12:1-7)</a:t>
            </a:r>
          </a:p>
          <a:p>
            <a:pPr marL="457200" lvl="1" indent="0">
              <a:lnSpc>
                <a:spcPct val="85000"/>
              </a:lnSpc>
              <a:spcBef>
                <a:spcPts val="0"/>
              </a:spcBef>
              <a:buNone/>
            </a:pPr>
            <a:endParaRPr lang="en-US" sz="3400" i="1" dirty="0">
              <a:latin typeface="Avenir Next LT Pro" panose="020B0504020202020204" pitchFamily="34" charset="0"/>
            </a:endParaRPr>
          </a:p>
        </p:txBody>
      </p:sp>
      <p:sp>
        <p:nvSpPr>
          <p:cNvPr id="4" name="Title 1">
            <a:extLst>
              <a:ext uri="{FF2B5EF4-FFF2-40B4-BE49-F238E27FC236}">
                <a16:creationId xmlns:a16="http://schemas.microsoft.com/office/drawing/2014/main" id="{699B84B9-3556-C341-642B-1F25A43FD858}"/>
              </a:ext>
            </a:extLst>
          </p:cNvPr>
          <p:cNvSpPr txBox="1">
            <a:spLocks/>
          </p:cNvSpPr>
          <p:nvPr/>
        </p:nvSpPr>
        <p:spPr>
          <a:xfrm>
            <a:off x="-1" y="5857461"/>
            <a:ext cx="8759687" cy="602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b="1" kern="1200" cap="all" baseline="0">
                <a:solidFill>
                  <a:schemeClr val="tx1"/>
                </a:solidFill>
                <a:latin typeface="Arial" panose="020B0604020202020204" pitchFamily="34" charset="0"/>
                <a:ea typeface="+mj-ea"/>
                <a:cs typeface="Arial" panose="020B0604020202020204" pitchFamily="34" charset="0"/>
              </a:defRPr>
            </a:lvl1pPr>
          </a:lstStyle>
          <a:p>
            <a:pPr algn="r"/>
            <a:r>
              <a:rPr lang="en-US" sz="3600" cap="none" spc="-150" dirty="0">
                <a:latin typeface="Arial Black" panose="020B0A04020102020204" pitchFamily="34" charset="0"/>
              </a:rPr>
              <a:t>Humble-Hearted Sanity</a:t>
            </a:r>
            <a:endParaRPr lang="en-ZA" sz="4400" i="1" cap="none" spc="-150" dirty="0"/>
          </a:p>
        </p:txBody>
      </p:sp>
      <p:sp>
        <p:nvSpPr>
          <p:cNvPr id="6" name="Text Placeholder 4">
            <a:extLst>
              <a:ext uri="{FF2B5EF4-FFF2-40B4-BE49-F238E27FC236}">
                <a16:creationId xmlns:a16="http://schemas.microsoft.com/office/drawing/2014/main" id="{2DB5AD76-A5CD-3721-4A3B-DC426980E1D6}"/>
              </a:ext>
            </a:extLst>
          </p:cNvPr>
          <p:cNvSpPr txBox="1">
            <a:spLocks/>
          </p:cNvSpPr>
          <p:nvPr/>
        </p:nvSpPr>
        <p:spPr>
          <a:xfrm>
            <a:off x="0" y="6220084"/>
            <a:ext cx="8269356" cy="71120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200" dirty="0"/>
              <a:t>Ecclesiastes 11:7–12:14</a:t>
            </a:r>
          </a:p>
        </p:txBody>
      </p:sp>
      <p:sp>
        <p:nvSpPr>
          <p:cNvPr id="2" name="Text Placeholder 4">
            <a:extLst>
              <a:ext uri="{FF2B5EF4-FFF2-40B4-BE49-F238E27FC236}">
                <a16:creationId xmlns:a16="http://schemas.microsoft.com/office/drawing/2014/main" id="{CD1A6956-6F80-E5C8-C7FB-FE3FC43A0036}"/>
              </a:ext>
            </a:extLst>
          </p:cNvPr>
          <p:cNvSpPr txBox="1">
            <a:spLocks/>
          </p:cNvSpPr>
          <p:nvPr/>
        </p:nvSpPr>
        <p:spPr>
          <a:xfrm>
            <a:off x="114300" y="3387928"/>
            <a:ext cx="12077700" cy="1182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2. The Bottom Line 				(12:8-14)</a:t>
            </a:r>
          </a:p>
          <a:p>
            <a:pPr marL="457200" lvl="1" indent="0">
              <a:lnSpc>
                <a:spcPct val="85000"/>
              </a:lnSpc>
              <a:spcBef>
                <a:spcPts val="0"/>
              </a:spcBef>
              <a:buNone/>
            </a:pPr>
            <a:r>
              <a:rPr lang="en-US" sz="3400" i="1" dirty="0">
                <a:latin typeface="Avenir Next LT Pro" panose="020B0504020202020204" pitchFamily="34" charset="0"/>
              </a:rPr>
              <a:t>Author’s summary / epilogue)</a:t>
            </a:r>
          </a:p>
        </p:txBody>
      </p:sp>
      <p:sp>
        <p:nvSpPr>
          <p:cNvPr id="5" name="Text Placeholder 4">
            <a:extLst>
              <a:ext uri="{FF2B5EF4-FFF2-40B4-BE49-F238E27FC236}">
                <a16:creationId xmlns:a16="http://schemas.microsoft.com/office/drawing/2014/main" id="{0A7A0F1E-715A-8F2E-C390-1714EAC7E60F}"/>
              </a:ext>
            </a:extLst>
          </p:cNvPr>
          <p:cNvSpPr txBox="1">
            <a:spLocks/>
          </p:cNvSpPr>
          <p:nvPr/>
        </p:nvSpPr>
        <p:spPr>
          <a:xfrm>
            <a:off x="114300" y="116112"/>
            <a:ext cx="12077700" cy="12250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1. Rejoice and Remember  		(11:7-12:7)</a:t>
            </a:r>
          </a:p>
          <a:p>
            <a:pPr marL="457200" lvl="1" indent="0">
              <a:lnSpc>
                <a:spcPct val="85000"/>
              </a:lnSpc>
              <a:spcBef>
                <a:spcPts val="0"/>
              </a:spcBef>
              <a:buNone/>
            </a:pPr>
            <a:r>
              <a:rPr lang="en-US" sz="3400" i="1" dirty="0">
                <a:latin typeface="Avenir Next LT Pro" panose="020B0504020202020204" pitchFamily="34" charset="0"/>
              </a:rPr>
              <a:t>Solomon’s summary / epilogue</a:t>
            </a:r>
          </a:p>
        </p:txBody>
      </p:sp>
    </p:spTree>
    <p:extLst>
      <p:ext uri="{BB962C8B-B14F-4D97-AF65-F5344CB8AC3E}">
        <p14:creationId xmlns:p14="http://schemas.microsoft.com/office/powerpoint/2010/main" val="2441851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BDA7-8736-8580-921B-CB6A3D1FFD8C}"/>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D5ED7691-85E0-75E1-7D2D-E904861A6B33}"/>
              </a:ext>
            </a:extLst>
          </p:cNvPr>
          <p:cNvSpPr txBox="1">
            <a:spLocks/>
          </p:cNvSpPr>
          <p:nvPr/>
        </p:nvSpPr>
        <p:spPr>
          <a:xfrm>
            <a:off x="114300" y="2410372"/>
            <a:ext cx="9915386" cy="2407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defTabSz="228600">
              <a:lnSpc>
                <a:spcPct val="85000"/>
              </a:lnSpc>
              <a:spcBef>
                <a:spcPts val="600"/>
              </a:spcBef>
              <a:buNone/>
            </a:pPr>
            <a:r>
              <a:rPr lang="en-US" sz="3400" dirty="0">
                <a:latin typeface="Avenir Next LT Pro" panose="020B0504020202020204" pitchFamily="34" charset="0"/>
              </a:rPr>
              <a:t>A.	Nothing New — Still Vapor								(8)</a:t>
            </a:r>
          </a:p>
          <a:p>
            <a:pPr marL="457200" lvl="1" indent="0" defTabSz="228600">
              <a:lnSpc>
                <a:spcPct val="85000"/>
              </a:lnSpc>
              <a:spcBef>
                <a:spcPts val="600"/>
              </a:spcBef>
              <a:buNone/>
            </a:pPr>
            <a:r>
              <a:rPr lang="en-US" sz="3400" dirty="0">
                <a:latin typeface="Avenir Next LT Pro" panose="020B0504020202020204" pitchFamily="34" charset="0"/>
              </a:rPr>
              <a:t>B.	A Trusted Voice																	(9-10)</a:t>
            </a:r>
          </a:p>
          <a:p>
            <a:pPr marL="457200" lvl="1" indent="0" defTabSz="228600">
              <a:lnSpc>
                <a:spcPct val="85000"/>
              </a:lnSpc>
              <a:spcBef>
                <a:spcPts val="600"/>
              </a:spcBef>
              <a:buNone/>
            </a:pPr>
            <a:r>
              <a:rPr lang="en-US" sz="3400" dirty="0">
                <a:latin typeface="Avenir Next LT Pro" panose="020B0504020202020204" pitchFamily="34" charset="0"/>
              </a:rPr>
              <a:t>C.	Words That Wound and Wake					(11)</a:t>
            </a:r>
          </a:p>
          <a:p>
            <a:pPr marL="457200" lvl="1" indent="0" defTabSz="228600">
              <a:lnSpc>
                <a:spcPct val="85000"/>
              </a:lnSpc>
              <a:spcBef>
                <a:spcPts val="600"/>
              </a:spcBef>
              <a:buNone/>
            </a:pPr>
            <a:r>
              <a:rPr lang="en-US" sz="3400" dirty="0">
                <a:latin typeface="Avenir Next LT Pro" panose="020B0504020202020204" pitchFamily="34" charset="0"/>
              </a:rPr>
              <a:t>D.	Limits to Learning															(12)</a:t>
            </a:r>
          </a:p>
          <a:p>
            <a:pPr marL="457200" lvl="1" indent="0" defTabSz="228600">
              <a:lnSpc>
                <a:spcPct val="85000"/>
              </a:lnSpc>
              <a:spcBef>
                <a:spcPts val="600"/>
              </a:spcBef>
              <a:buNone/>
            </a:pPr>
            <a:r>
              <a:rPr lang="en-US" sz="3400" dirty="0">
                <a:latin typeface="Avenir Next LT Pro" panose="020B0504020202020204" pitchFamily="34" charset="0"/>
              </a:rPr>
              <a:t>E.	The Whole Duty /Wise conclusion	(13-14)</a:t>
            </a:r>
          </a:p>
        </p:txBody>
      </p:sp>
      <p:sp>
        <p:nvSpPr>
          <p:cNvPr id="2" name="Text Placeholder 4">
            <a:extLst>
              <a:ext uri="{FF2B5EF4-FFF2-40B4-BE49-F238E27FC236}">
                <a16:creationId xmlns:a16="http://schemas.microsoft.com/office/drawing/2014/main" id="{21F84847-3C6C-9806-B8DC-FEF82F524B8C}"/>
              </a:ext>
            </a:extLst>
          </p:cNvPr>
          <p:cNvSpPr txBox="1">
            <a:spLocks/>
          </p:cNvSpPr>
          <p:nvPr/>
        </p:nvSpPr>
        <p:spPr>
          <a:xfrm>
            <a:off x="114300" y="1482928"/>
            <a:ext cx="12077700" cy="1182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2. The Bottom Line 				(12:8-14)</a:t>
            </a:r>
          </a:p>
          <a:p>
            <a:pPr marL="457200" lvl="1" indent="0">
              <a:lnSpc>
                <a:spcPct val="85000"/>
              </a:lnSpc>
              <a:spcBef>
                <a:spcPts val="0"/>
              </a:spcBef>
              <a:buNone/>
            </a:pPr>
            <a:r>
              <a:rPr lang="en-US" sz="3400" i="1" dirty="0">
                <a:latin typeface="Avenir Next LT Pro" panose="020B0504020202020204" pitchFamily="34" charset="0"/>
              </a:rPr>
              <a:t>Author’s summary / epilogue)</a:t>
            </a:r>
          </a:p>
        </p:txBody>
      </p:sp>
      <p:sp>
        <p:nvSpPr>
          <p:cNvPr id="5" name="Text Placeholder 4">
            <a:extLst>
              <a:ext uri="{FF2B5EF4-FFF2-40B4-BE49-F238E27FC236}">
                <a16:creationId xmlns:a16="http://schemas.microsoft.com/office/drawing/2014/main" id="{4C109F5B-DEA8-34E7-7048-5262AFC26D44}"/>
              </a:ext>
            </a:extLst>
          </p:cNvPr>
          <p:cNvSpPr txBox="1">
            <a:spLocks/>
          </p:cNvSpPr>
          <p:nvPr/>
        </p:nvSpPr>
        <p:spPr>
          <a:xfrm>
            <a:off x="114300" y="116112"/>
            <a:ext cx="12077700" cy="12250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0"/>
              </a:spcBef>
              <a:buNone/>
            </a:pPr>
            <a:r>
              <a:rPr lang="en-US" sz="3400" b="1" dirty="0">
                <a:latin typeface="Avenir Next LT Pro" panose="020B0504020202020204" pitchFamily="34" charset="0"/>
              </a:rPr>
              <a:t>1. Rejoice and Remember  		(11:7–12:7)</a:t>
            </a:r>
          </a:p>
          <a:p>
            <a:pPr marL="457200" lvl="1" indent="0">
              <a:lnSpc>
                <a:spcPct val="85000"/>
              </a:lnSpc>
              <a:spcBef>
                <a:spcPts val="0"/>
              </a:spcBef>
              <a:buNone/>
            </a:pPr>
            <a:r>
              <a:rPr lang="en-US" sz="3400" i="1" dirty="0">
                <a:latin typeface="Avenir Next LT Pro" panose="020B0504020202020204" pitchFamily="34" charset="0"/>
              </a:rPr>
              <a:t>Solomon’s summary / epilogue</a:t>
            </a:r>
          </a:p>
        </p:txBody>
      </p:sp>
      <p:sp>
        <p:nvSpPr>
          <p:cNvPr id="3" name="Title 1">
            <a:extLst>
              <a:ext uri="{FF2B5EF4-FFF2-40B4-BE49-F238E27FC236}">
                <a16:creationId xmlns:a16="http://schemas.microsoft.com/office/drawing/2014/main" id="{5F776567-32E7-297A-5C61-F1EC760AC4DF}"/>
              </a:ext>
            </a:extLst>
          </p:cNvPr>
          <p:cNvSpPr txBox="1">
            <a:spLocks/>
          </p:cNvSpPr>
          <p:nvPr/>
        </p:nvSpPr>
        <p:spPr>
          <a:xfrm>
            <a:off x="-1" y="5857461"/>
            <a:ext cx="8759687" cy="602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b="1" kern="1200" cap="all" baseline="0">
                <a:solidFill>
                  <a:schemeClr val="tx1"/>
                </a:solidFill>
                <a:latin typeface="Arial" panose="020B0604020202020204" pitchFamily="34" charset="0"/>
                <a:ea typeface="+mj-ea"/>
                <a:cs typeface="Arial" panose="020B0604020202020204" pitchFamily="34" charset="0"/>
              </a:defRPr>
            </a:lvl1pPr>
          </a:lstStyle>
          <a:p>
            <a:pPr algn="r"/>
            <a:r>
              <a:rPr lang="en-US" sz="3600" cap="none" spc="-150" dirty="0">
                <a:latin typeface="Arial Black" panose="020B0A04020102020204" pitchFamily="34" charset="0"/>
              </a:rPr>
              <a:t>Humble-Hearted Sanity</a:t>
            </a:r>
            <a:endParaRPr lang="en-ZA" sz="4400" i="1" cap="none" spc="-150" dirty="0"/>
          </a:p>
        </p:txBody>
      </p:sp>
      <p:sp>
        <p:nvSpPr>
          <p:cNvPr id="8" name="Text Placeholder 4">
            <a:extLst>
              <a:ext uri="{FF2B5EF4-FFF2-40B4-BE49-F238E27FC236}">
                <a16:creationId xmlns:a16="http://schemas.microsoft.com/office/drawing/2014/main" id="{30A3BB38-71B5-863B-D07B-108D5CE14CB0}"/>
              </a:ext>
            </a:extLst>
          </p:cNvPr>
          <p:cNvSpPr txBox="1">
            <a:spLocks/>
          </p:cNvSpPr>
          <p:nvPr/>
        </p:nvSpPr>
        <p:spPr>
          <a:xfrm>
            <a:off x="0" y="6220084"/>
            <a:ext cx="8269356" cy="71120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200" dirty="0"/>
              <a:t>Ecclesiastes 11:7–12:14</a:t>
            </a:r>
          </a:p>
        </p:txBody>
      </p:sp>
    </p:spTree>
    <p:extLst>
      <p:ext uri="{BB962C8B-B14F-4D97-AF65-F5344CB8AC3E}">
        <p14:creationId xmlns:p14="http://schemas.microsoft.com/office/powerpoint/2010/main" val="1220047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BEFA-A6EE-68E2-FCDE-B72B01BB3B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DF33D6-0A5D-2793-9F0B-96224314DD59}"/>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12:8-14</a:t>
            </a:r>
          </a:p>
        </p:txBody>
      </p:sp>
      <p:sp>
        <p:nvSpPr>
          <p:cNvPr id="6" name="TextBox 5">
            <a:extLst>
              <a:ext uri="{FF2B5EF4-FFF2-40B4-BE49-F238E27FC236}">
                <a16:creationId xmlns:a16="http://schemas.microsoft.com/office/drawing/2014/main" id="{B3972195-BD2F-ACE8-5B2A-E3ED4A64CCCC}"/>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The Bottom Line </a:t>
            </a:r>
          </a:p>
        </p:txBody>
      </p:sp>
      <p:sp>
        <p:nvSpPr>
          <p:cNvPr id="5" name="TextBox 4">
            <a:extLst>
              <a:ext uri="{FF2B5EF4-FFF2-40B4-BE49-F238E27FC236}">
                <a16:creationId xmlns:a16="http://schemas.microsoft.com/office/drawing/2014/main" id="{00356921-02D1-83ED-60F3-2D29A122448E}"/>
              </a:ext>
            </a:extLst>
          </p:cNvPr>
          <p:cNvSpPr txBox="1"/>
          <p:nvPr/>
        </p:nvSpPr>
        <p:spPr>
          <a:xfrm>
            <a:off x="22859" y="0"/>
            <a:ext cx="12169141" cy="6532558"/>
          </a:xfrm>
          <a:prstGeom prst="rect">
            <a:avLst/>
          </a:prstGeom>
          <a:noFill/>
        </p:spPr>
        <p:txBody>
          <a:bodyPr wrap="square">
            <a:spAutoFit/>
          </a:bodyPr>
          <a:lstStyle/>
          <a:p>
            <a:pPr algn="l">
              <a:lnSpc>
                <a:spcPct val="90000"/>
              </a:lnSpc>
              <a:buNone/>
            </a:pPr>
            <a:r>
              <a:rPr lang="en-US" sz="3100" b="1" i="0" baseline="30000" dirty="0">
                <a:solidFill>
                  <a:srgbClr val="000000"/>
                </a:solidFill>
                <a:effectLst/>
                <a:latin typeface="Arial" panose="020B0604020202020204" pitchFamily="34" charset="0"/>
                <a:cs typeface="Arial" panose="020B0604020202020204" pitchFamily="34" charset="0"/>
              </a:rPr>
              <a:t>8 </a:t>
            </a:r>
            <a:r>
              <a:rPr lang="en-US" sz="3100" b="0" i="0" dirty="0">
                <a:solidFill>
                  <a:srgbClr val="000000"/>
                </a:solidFill>
                <a:effectLst/>
                <a:latin typeface="Arial" panose="020B0604020202020204" pitchFamily="34" charset="0"/>
                <a:cs typeface="Arial" panose="020B0604020202020204" pitchFamily="34" charset="0"/>
              </a:rPr>
              <a:t>“Everything is meaningless,” says the Teacher, “completely meaningless.”</a:t>
            </a:r>
          </a:p>
          <a:p>
            <a:pPr algn="l">
              <a:lnSpc>
                <a:spcPct val="90000"/>
              </a:lnSpc>
              <a:buNone/>
            </a:pPr>
            <a:r>
              <a:rPr lang="en-US" sz="3100" b="1" i="0" baseline="30000" dirty="0">
                <a:solidFill>
                  <a:srgbClr val="000000"/>
                </a:solidFill>
                <a:effectLst/>
                <a:latin typeface="Arial" panose="020B0604020202020204" pitchFamily="34" charset="0"/>
                <a:cs typeface="Arial" panose="020B0604020202020204" pitchFamily="34" charset="0"/>
              </a:rPr>
              <a:t>9 </a:t>
            </a:r>
            <a:r>
              <a:rPr lang="en-US" sz="3100" b="0" i="0" dirty="0">
                <a:solidFill>
                  <a:srgbClr val="000000"/>
                </a:solidFill>
                <a:effectLst/>
                <a:latin typeface="Arial" panose="020B0604020202020204" pitchFamily="34" charset="0"/>
                <a:cs typeface="Arial" panose="020B0604020202020204" pitchFamily="34" charset="0"/>
              </a:rPr>
              <a:t>Keep this in mind: The Teacher was considered wise, and he taught the people everything he knew. He listened carefully to many proverbs, studying and classifying them. </a:t>
            </a:r>
            <a:r>
              <a:rPr lang="en-US" sz="3100" b="1" i="0" baseline="30000" dirty="0">
                <a:solidFill>
                  <a:srgbClr val="000000"/>
                </a:solidFill>
                <a:effectLst/>
                <a:latin typeface="Arial" panose="020B0604020202020204" pitchFamily="34" charset="0"/>
                <a:cs typeface="Arial" panose="020B0604020202020204" pitchFamily="34" charset="0"/>
              </a:rPr>
              <a:t>10 </a:t>
            </a:r>
            <a:r>
              <a:rPr lang="en-US" sz="3100" b="0" i="0" dirty="0">
                <a:solidFill>
                  <a:srgbClr val="000000"/>
                </a:solidFill>
                <a:effectLst/>
                <a:latin typeface="Arial" panose="020B0604020202020204" pitchFamily="34" charset="0"/>
                <a:cs typeface="Arial" panose="020B0604020202020204" pitchFamily="34" charset="0"/>
              </a:rPr>
              <a:t>The Teacher sought to find just the right words to express truths clearly.</a:t>
            </a:r>
          </a:p>
          <a:p>
            <a:pPr>
              <a:lnSpc>
                <a:spcPct val="90000"/>
              </a:lnSpc>
            </a:pPr>
            <a:r>
              <a:rPr lang="en-US" sz="3100" b="1" baseline="30000" dirty="0">
                <a:solidFill>
                  <a:srgbClr val="000000"/>
                </a:solidFill>
                <a:latin typeface="Arial" panose="020B0604020202020204" pitchFamily="34" charset="0"/>
                <a:cs typeface="Arial" panose="020B0604020202020204" pitchFamily="34" charset="0"/>
              </a:rPr>
              <a:t>11 </a:t>
            </a:r>
            <a:r>
              <a:rPr lang="en-US" sz="3100" dirty="0">
                <a:solidFill>
                  <a:srgbClr val="000000"/>
                </a:solidFill>
                <a:latin typeface="Arial" panose="020B0604020202020204" pitchFamily="34" charset="0"/>
                <a:cs typeface="Arial" panose="020B0604020202020204" pitchFamily="34" charset="0"/>
              </a:rPr>
              <a:t>The words of the wise are like cattle prods—painful but helpful. Their collected sayings are like a nail-studded stick with which a shepherd drives the sheep.</a:t>
            </a:r>
          </a:p>
          <a:p>
            <a:pPr>
              <a:lnSpc>
                <a:spcPct val="90000"/>
              </a:lnSpc>
            </a:pPr>
            <a:r>
              <a:rPr lang="en-US" sz="3100" b="1" baseline="30000" dirty="0">
                <a:solidFill>
                  <a:srgbClr val="000000"/>
                </a:solidFill>
                <a:latin typeface="Arial" panose="020B0604020202020204" pitchFamily="34" charset="0"/>
                <a:cs typeface="Arial" panose="020B0604020202020204" pitchFamily="34" charset="0"/>
              </a:rPr>
              <a:t>12 </a:t>
            </a:r>
            <a:r>
              <a:rPr lang="en-US" sz="3100" dirty="0">
                <a:solidFill>
                  <a:srgbClr val="000000"/>
                </a:solidFill>
                <a:latin typeface="Arial" panose="020B0604020202020204" pitchFamily="34" charset="0"/>
                <a:cs typeface="Arial" panose="020B0604020202020204" pitchFamily="34" charset="0"/>
              </a:rPr>
              <a:t>But, my child,</a:t>
            </a:r>
            <a:r>
              <a:rPr lang="en-US" sz="3100" baseline="30000" dirty="0">
                <a:solidFill>
                  <a:srgbClr val="000000"/>
                </a:solidFill>
                <a:latin typeface="Arial" panose="020B0604020202020204" pitchFamily="34" charset="0"/>
                <a:cs typeface="Arial" panose="020B0604020202020204" pitchFamily="34" charset="0"/>
              </a:rPr>
              <a:t> </a:t>
            </a:r>
            <a:r>
              <a:rPr lang="en-US" sz="3100" dirty="0">
                <a:solidFill>
                  <a:srgbClr val="000000"/>
                </a:solidFill>
                <a:latin typeface="Arial" panose="020B0604020202020204" pitchFamily="34" charset="0"/>
                <a:cs typeface="Arial" panose="020B0604020202020204" pitchFamily="34" charset="0"/>
              </a:rPr>
              <a:t>let me give you some further advice: Be careful, for writing books is endless, and much study wears you out.</a:t>
            </a:r>
          </a:p>
          <a:p>
            <a:pPr>
              <a:lnSpc>
                <a:spcPct val="90000"/>
              </a:lnSpc>
            </a:pPr>
            <a:r>
              <a:rPr lang="en-US" sz="3100" b="1" baseline="30000" dirty="0">
                <a:solidFill>
                  <a:srgbClr val="000000"/>
                </a:solidFill>
                <a:latin typeface="Arial" panose="020B0604020202020204" pitchFamily="34" charset="0"/>
                <a:cs typeface="Arial" panose="020B0604020202020204" pitchFamily="34" charset="0"/>
              </a:rPr>
              <a:t>13 </a:t>
            </a:r>
            <a:r>
              <a:rPr lang="en-US" sz="3100" dirty="0">
                <a:solidFill>
                  <a:srgbClr val="000000"/>
                </a:solidFill>
                <a:latin typeface="Arial" panose="020B0604020202020204" pitchFamily="34" charset="0"/>
                <a:cs typeface="Arial" panose="020B0604020202020204" pitchFamily="34" charset="0"/>
              </a:rPr>
              <a:t>That’s the whole story. Here now is my final conclusion: Fear God and obey his commands, for this is everyone’s duty. </a:t>
            </a:r>
            <a:r>
              <a:rPr lang="en-US" sz="3100" b="1" baseline="30000" dirty="0">
                <a:solidFill>
                  <a:srgbClr val="000000"/>
                </a:solidFill>
                <a:latin typeface="Arial" panose="020B0604020202020204" pitchFamily="34" charset="0"/>
                <a:cs typeface="Arial" panose="020B0604020202020204" pitchFamily="34" charset="0"/>
              </a:rPr>
              <a:t>14 </a:t>
            </a:r>
            <a:r>
              <a:rPr lang="en-US" sz="3100" dirty="0">
                <a:solidFill>
                  <a:srgbClr val="000000"/>
                </a:solidFill>
                <a:latin typeface="Arial" panose="020B0604020202020204" pitchFamily="34" charset="0"/>
                <a:cs typeface="Arial" panose="020B0604020202020204" pitchFamily="34" charset="0"/>
              </a:rPr>
              <a:t>God will judge us for everything we do, including every secret thing, whether good or bad.</a:t>
            </a:r>
            <a:endParaRPr lang="en-US" sz="31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455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0518C95D-2C72-555A-6A3B-D9D9C0DDB623}"/>
              </a:ext>
            </a:extLst>
          </p:cNvPr>
          <p:cNvSpPr/>
          <p:nvPr/>
        </p:nvSpPr>
        <p:spPr>
          <a:xfrm>
            <a:off x="4410986" y="162055"/>
            <a:ext cx="3370027" cy="1580606"/>
          </a:xfrm>
          <a:prstGeom prst="wedgeRoundRectCallout">
            <a:avLst>
              <a:gd name="adj1" fmla="val -77187"/>
              <a:gd name="adj2" fmla="val 30640"/>
              <a:gd name="adj3" fmla="val 16667"/>
            </a:avLst>
          </a:prstGeom>
          <a:solidFill>
            <a:srgbClr val="2345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Where are you going?</a:t>
            </a:r>
          </a:p>
        </p:txBody>
      </p:sp>
      <p:sp>
        <p:nvSpPr>
          <p:cNvPr id="9" name="Speech Bubble: Rectangle with Corners Rounded 8">
            <a:extLst>
              <a:ext uri="{FF2B5EF4-FFF2-40B4-BE49-F238E27FC236}">
                <a16:creationId xmlns:a16="http://schemas.microsoft.com/office/drawing/2014/main" id="{9305D2B7-FC19-CA17-53FF-E842B2D8B619}"/>
              </a:ext>
            </a:extLst>
          </p:cNvPr>
          <p:cNvSpPr/>
          <p:nvPr/>
        </p:nvSpPr>
        <p:spPr>
          <a:xfrm>
            <a:off x="9647583" y="318052"/>
            <a:ext cx="2447012" cy="1262554"/>
          </a:xfrm>
          <a:prstGeom prst="wedgeRoundRectCallout">
            <a:avLst>
              <a:gd name="adj1" fmla="val 7055"/>
              <a:gd name="adj2" fmla="val 97714"/>
              <a:gd name="adj3" fmla="val 16667"/>
            </a:avLst>
          </a:prstGeom>
          <a:solidFill>
            <a:srgbClr val="2345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To get a haircut</a:t>
            </a:r>
          </a:p>
        </p:txBody>
      </p:sp>
    </p:spTree>
    <p:extLst>
      <p:ext uri="{BB962C8B-B14F-4D97-AF65-F5344CB8AC3E}">
        <p14:creationId xmlns:p14="http://schemas.microsoft.com/office/powerpoint/2010/main" val="2875560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1AB5D-AA95-916E-A7A5-F0737922B5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09C221-1C55-6521-3533-580F6E1B893C}"/>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12:8</a:t>
            </a:r>
          </a:p>
        </p:txBody>
      </p:sp>
      <p:sp>
        <p:nvSpPr>
          <p:cNvPr id="6" name="TextBox 5">
            <a:extLst>
              <a:ext uri="{FF2B5EF4-FFF2-40B4-BE49-F238E27FC236}">
                <a16:creationId xmlns:a16="http://schemas.microsoft.com/office/drawing/2014/main" id="{F65176A9-515E-96B1-5A23-AE441953769D}"/>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Nothing New — Still Vapor</a:t>
            </a:r>
          </a:p>
        </p:txBody>
      </p:sp>
      <p:sp>
        <p:nvSpPr>
          <p:cNvPr id="5" name="TextBox 4">
            <a:extLst>
              <a:ext uri="{FF2B5EF4-FFF2-40B4-BE49-F238E27FC236}">
                <a16:creationId xmlns:a16="http://schemas.microsoft.com/office/drawing/2014/main" id="{54694AB9-755E-981B-D065-313E90D9FC40}"/>
              </a:ext>
            </a:extLst>
          </p:cNvPr>
          <p:cNvSpPr txBox="1"/>
          <p:nvPr/>
        </p:nvSpPr>
        <p:spPr>
          <a:xfrm>
            <a:off x="22859" y="0"/>
            <a:ext cx="12169141" cy="1200329"/>
          </a:xfrm>
          <a:prstGeom prst="rect">
            <a:avLst/>
          </a:prstGeom>
          <a:noFill/>
        </p:spPr>
        <p:txBody>
          <a:bodyPr wrap="square">
            <a:spAutoFit/>
          </a:bodyPr>
          <a:lstStyle/>
          <a:p>
            <a:pPr algn="l">
              <a:lnSpc>
                <a:spcPct val="90000"/>
              </a:lnSpc>
              <a:buNone/>
            </a:pPr>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“Everything is meaningless,” says the Teacher, “completely meaningless.”</a:t>
            </a:r>
          </a:p>
        </p:txBody>
      </p:sp>
    </p:spTree>
    <p:extLst>
      <p:ext uri="{BB962C8B-B14F-4D97-AF65-F5344CB8AC3E}">
        <p14:creationId xmlns:p14="http://schemas.microsoft.com/office/powerpoint/2010/main" val="4159883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0561-7FCD-ABF6-1A2D-CD27C812AF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1D3AFB-7BFA-4E7A-68E5-99E893461CB1}"/>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12:9-10</a:t>
            </a:r>
          </a:p>
        </p:txBody>
      </p:sp>
      <p:sp>
        <p:nvSpPr>
          <p:cNvPr id="6" name="TextBox 5">
            <a:extLst>
              <a:ext uri="{FF2B5EF4-FFF2-40B4-BE49-F238E27FC236}">
                <a16:creationId xmlns:a16="http://schemas.microsoft.com/office/drawing/2014/main" id="{0399A327-CD40-04F0-59D8-50F094D41316}"/>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A Trusted Voice</a:t>
            </a:r>
          </a:p>
        </p:txBody>
      </p:sp>
      <p:sp>
        <p:nvSpPr>
          <p:cNvPr id="5" name="TextBox 4">
            <a:extLst>
              <a:ext uri="{FF2B5EF4-FFF2-40B4-BE49-F238E27FC236}">
                <a16:creationId xmlns:a16="http://schemas.microsoft.com/office/drawing/2014/main" id="{94629383-DA52-6F24-59E1-DA3BF145ABFD}"/>
              </a:ext>
            </a:extLst>
          </p:cNvPr>
          <p:cNvSpPr txBox="1"/>
          <p:nvPr/>
        </p:nvSpPr>
        <p:spPr>
          <a:xfrm>
            <a:off x="22859" y="0"/>
            <a:ext cx="12169141" cy="4524315"/>
          </a:xfrm>
          <a:prstGeom prst="rect">
            <a:avLst/>
          </a:prstGeom>
          <a:noFill/>
        </p:spPr>
        <p:txBody>
          <a:bodyPr wrap="square">
            <a:spAutoFit/>
          </a:bodyPr>
          <a:lstStyle/>
          <a:p>
            <a:pPr algn="l">
              <a:lnSpc>
                <a:spcPct val="90000"/>
              </a:lnSpc>
              <a:buNone/>
            </a:pPr>
            <a:r>
              <a:rPr lang="en-US" sz="4000" b="1" i="0" baseline="30000" dirty="0">
                <a:solidFill>
                  <a:schemeClr val="bg1">
                    <a:lumMod val="65000"/>
                  </a:schemeClr>
                </a:solidFill>
                <a:effectLst/>
                <a:latin typeface="Arial" panose="020B0604020202020204" pitchFamily="34" charset="0"/>
                <a:cs typeface="Arial" panose="020B0604020202020204" pitchFamily="34" charset="0"/>
              </a:rPr>
              <a:t>8 </a:t>
            </a:r>
            <a:r>
              <a:rPr lang="en-US" sz="4000" b="0" i="0" dirty="0">
                <a:solidFill>
                  <a:schemeClr val="bg1">
                    <a:lumMod val="65000"/>
                  </a:schemeClr>
                </a:solidFill>
                <a:effectLst/>
                <a:latin typeface="Arial" panose="020B0604020202020204" pitchFamily="34" charset="0"/>
                <a:cs typeface="Arial" panose="020B0604020202020204" pitchFamily="34" charset="0"/>
              </a:rPr>
              <a:t>“Everything is meaningless,” says the Teacher, “completely meaningless.”</a:t>
            </a:r>
          </a:p>
          <a:p>
            <a:pPr algn="l">
              <a:lnSpc>
                <a:spcPct val="90000"/>
              </a:lnSpc>
              <a:buNone/>
            </a:pP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Keep this in mind: The Teacher was considered wise, and he taught the people everything he knew. He listened carefully to many proverbs, studying and classifying them.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The Teacher sought to find just the right words to express truths clearly.</a:t>
            </a:r>
          </a:p>
          <a:p>
            <a:pPr algn="l">
              <a:lnSpc>
                <a:spcPct val="90000"/>
              </a:lnSpc>
              <a:buNone/>
            </a:pP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481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6401-E2DC-9FA8-5F8F-E9923B2B5B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153F34-811B-3B2C-4083-B83436A14DEC}"/>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12:11</a:t>
            </a:r>
          </a:p>
        </p:txBody>
      </p:sp>
      <p:sp>
        <p:nvSpPr>
          <p:cNvPr id="6" name="TextBox 5">
            <a:extLst>
              <a:ext uri="{FF2B5EF4-FFF2-40B4-BE49-F238E27FC236}">
                <a16:creationId xmlns:a16="http://schemas.microsoft.com/office/drawing/2014/main" id="{05A02D6C-EECE-6B37-E29E-90709971F459}"/>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Words That Wound and Wake</a:t>
            </a:r>
          </a:p>
        </p:txBody>
      </p:sp>
      <p:sp>
        <p:nvSpPr>
          <p:cNvPr id="5" name="TextBox 4">
            <a:extLst>
              <a:ext uri="{FF2B5EF4-FFF2-40B4-BE49-F238E27FC236}">
                <a16:creationId xmlns:a16="http://schemas.microsoft.com/office/drawing/2014/main" id="{EE3F49E6-743D-FC64-ED05-C29647308A2B}"/>
              </a:ext>
            </a:extLst>
          </p:cNvPr>
          <p:cNvSpPr txBox="1"/>
          <p:nvPr/>
        </p:nvSpPr>
        <p:spPr>
          <a:xfrm>
            <a:off x="22859" y="0"/>
            <a:ext cx="12169141" cy="6186309"/>
          </a:xfrm>
          <a:prstGeom prst="rect">
            <a:avLst/>
          </a:prstGeom>
          <a:noFill/>
        </p:spPr>
        <p:txBody>
          <a:bodyPr wrap="square">
            <a:spAutoFit/>
          </a:bodyPr>
          <a:lstStyle/>
          <a:p>
            <a:pPr algn="l">
              <a:lnSpc>
                <a:spcPct val="90000"/>
              </a:lnSpc>
              <a:buNone/>
            </a:pPr>
            <a:r>
              <a:rPr lang="en-US" sz="4000" b="1" i="0" baseline="30000" dirty="0">
                <a:solidFill>
                  <a:schemeClr val="bg1">
                    <a:lumMod val="65000"/>
                  </a:schemeClr>
                </a:solidFill>
                <a:effectLst/>
                <a:latin typeface="Arial" panose="020B0604020202020204" pitchFamily="34" charset="0"/>
                <a:cs typeface="Arial" panose="020B0604020202020204" pitchFamily="34" charset="0"/>
              </a:rPr>
              <a:t>8 </a:t>
            </a:r>
            <a:r>
              <a:rPr lang="en-US" sz="4000" b="0" i="0" dirty="0">
                <a:solidFill>
                  <a:schemeClr val="bg1">
                    <a:lumMod val="65000"/>
                  </a:schemeClr>
                </a:solidFill>
                <a:effectLst/>
                <a:latin typeface="Arial" panose="020B0604020202020204" pitchFamily="34" charset="0"/>
                <a:cs typeface="Arial" panose="020B0604020202020204" pitchFamily="34" charset="0"/>
              </a:rPr>
              <a:t>“Everything is meaningless,” says the Teacher, “completely meaningless.”</a:t>
            </a:r>
          </a:p>
          <a:p>
            <a:pPr algn="l">
              <a:lnSpc>
                <a:spcPct val="90000"/>
              </a:lnSpc>
              <a:buNone/>
            </a:pPr>
            <a:r>
              <a:rPr lang="en-US" sz="4000" b="1" i="0" baseline="30000" dirty="0">
                <a:solidFill>
                  <a:schemeClr val="bg1">
                    <a:lumMod val="65000"/>
                  </a:schemeClr>
                </a:solidFill>
                <a:effectLst/>
                <a:latin typeface="Arial" panose="020B0604020202020204" pitchFamily="34" charset="0"/>
                <a:cs typeface="Arial" panose="020B0604020202020204" pitchFamily="34" charset="0"/>
              </a:rPr>
              <a:t>9 </a:t>
            </a:r>
            <a:r>
              <a:rPr lang="en-US" sz="4000" b="0" i="0" dirty="0">
                <a:solidFill>
                  <a:schemeClr val="bg1">
                    <a:lumMod val="65000"/>
                  </a:schemeClr>
                </a:solidFill>
                <a:effectLst/>
                <a:latin typeface="Arial" panose="020B0604020202020204" pitchFamily="34" charset="0"/>
                <a:cs typeface="Arial" panose="020B0604020202020204" pitchFamily="34" charset="0"/>
              </a:rPr>
              <a:t>Keep this in mind: The Teacher was considered wise, and he taught the people everything he knew. He listened carefully to many proverbs, studying and classifying them. </a:t>
            </a:r>
            <a:r>
              <a:rPr lang="en-US" sz="4000" b="1" i="0" baseline="30000" dirty="0">
                <a:solidFill>
                  <a:schemeClr val="bg1">
                    <a:lumMod val="65000"/>
                  </a:schemeClr>
                </a:solidFill>
                <a:effectLst/>
                <a:latin typeface="Arial" panose="020B0604020202020204" pitchFamily="34" charset="0"/>
                <a:cs typeface="Arial" panose="020B0604020202020204" pitchFamily="34" charset="0"/>
              </a:rPr>
              <a:t>10 </a:t>
            </a:r>
            <a:r>
              <a:rPr lang="en-US" sz="4000" b="0" i="0" dirty="0">
                <a:solidFill>
                  <a:schemeClr val="bg1">
                    <a:lumMod val="65000"/>
                  </a:schemeClr>
                </a:solidFill>
                <a:effectLst/>
                <a:latin typeface="Arial" panose="020B0604020202020204" pitchFamily="34" charset="0"/>
                <a:cs typeface="Arial" panose="020B0604020202020204" pitchFamily="34" charset="0"/>
              </a:rPr>
              <a:t>The Teacher sought to find just the right words to express truths clearly.</a:t>
            </a:r>
          </a:p>
          <a:p>
            <a:pPr>
              <a:lnSpc>
                <a:spcPct val="90000"/>
              </a:lnSpc>
            </a:pPr>
            <a:r>
              <a:rPr lang="en-US" sz="4000" b="1" baseline="30000" dirty="0">
                <a:solidFill>
                  <a:srgbClr val="000000"/>
                </a:solidFill>
                <a:latin typeface="Arial" panose="020B0604020202020204" pitchFamily="34" charset="0"/>
                <a:cs typeface="Arial" panose="020B0604020202020204" pitchFamily="34" charset="0"/>
              </a:rPr>
              <a:t>11 </a:t>
            </a:r>
            <a:r>
              <a:rPr lang="en-US" sz="4000" dirty="0">
                <a:solidFill>
                  <a:srgbClr val="000000"/>
                </a:solidFill>
                <a:latin typeface="Arial" panose="020B0604020202020204" pitchFamily="34" charset="0"/>
                <a:cs typeface="Arial" panose="020B0604020202020204" pitchFamily="34" charset="0"/>
              </a:rPr>
              <a:t>The words of the wise are like cattle prods—painful but helpful. Their collected sayings are like a nail-studded stick with which a shepherd drives the sheep.</a:t>
            </a: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848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89C50-36A8-BB5E-D44B-FA31E7A25D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85870B-9403-F54A-410D-CF318DB58C6C}"/>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12:12</a:t>
            </a:r>
          </a:p>
        </p:txBody>
      </p:sp>
      <p:sp>
        <p:nvSpPr>
          <p:cNvPr id="6" name="TextBox 5">
            <a:extLst>
              <a:ext uri="{FF2B5EF4-FFF2-40B4-BE49-F238E27FC236}">
                <a16:creationId xmlns:a16="http://schemas.microsoft.com/office/drawing/2014/main" id="{DD03F0D1-BCA7-2A41-40A1-E635D217FF54}"/>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Limits to Learning</a:t>
            </a:r>
          </a:p>
        </p:txBody>
      </p:sp>
      <p:sp>
        <p:nvSpPr>
          <p:cNvPr id="5" name="TextBox 4">
            <a:extLst>
              <a:ext uri="{FF2B5EF4-FFF2-40B4-BE49-F238E27FC236}">
                <a16:creationId xmlns:a16="http://schemas.microsoft.com/office/drawing/2014/main" id="{85C5F97C-E517-A778-EC23-A7BA02E8FB96}"/>
              </a:ext>
            </a:extLst>
          </p:cNvPr>
          <p:cNvSpPr txBox="1"/>
          <p:nvPr/>
        </p:nvSpPr>
        <p:spPr>
          <a:xfrm>
            <a:off x="22859" y="0"/>
            <a:ext cx="12169141" cy="2308324"/>
          </a:xfrm>
          <a:prstGeom prst="rect">
            <a:avLst/>
          </a:prstGeom>
          <a:noFill/>
        </p:spPr>
        <p:txBody>
          <a:bodyPr wrap="square">
            <a:spAutoFit/>
          </a:bodyPr>
          <a:lstStyle/>
          <a:p>
            <a:pPr algn="l">
              <a:lnSpc>
                <a:spcPct val="90000"/>
              </a:lnSpc>
              <a:buNone/>
            </a:pPr>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But, my child,</a:t>
            </a:r>
            <a:r>
              <a:rPr lang="en-US" sz="4000" baseline="30000" dirty="0">
                <a:solidFill>
                  <a:srgbClr val="000000"/>
                </a:solidFill>
                <a:latin typeface="Arial" panose="020B0604020202020204" pitchFamily="34" charset="0"/>
                <a:cs typeface="Arial" panose="020B0604020202020204" pitchFamily="34" charset="0"/>
              </a:rPr>
              <a:t> </a:t>
            </a:r>
            <a:r>
              <a:rPr lang="en-US" sz="4000" b="0" i="0" dirty="0">
                <a:solidFill>
                  <a:srgbClr val="000000"/>
                </a:solidFill>
                <a:effectLst/>
                <a:latin typeface="Arial" panose="020B0604020202020204" pitchFamily="34" charset="0"/>
                <a:cs typeface="Arial" panose="020B0604020202020204" pitchFamily="34" charset="0"/>
              </a:rPr>
              <a:t>let me give you some further advice: Be careful, for writing books is endless, and much study wears you out.</a:t>
            </a:r>
          </a:p>
          <a:p>
            <a:pPr algn="l">
              <a:lnSpc>
                <a:spcPct val="90000"/>
              </a:lnSpc>
              <a:buNone/>
            </a:pP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004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21474-2BD8-56B0-D7E5-0DF266DC46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34CF9E-3DAD-467B-5E89-021972EFF2E4}"/>
              </a:ext>
            </a:extLst>
          </p:cNvPr>
          <p:cNvSpPr txBox="1"/>
          <p:nvPr/>
        </p:nvSpPr>
        <p:spPr>
          <a:xfrm>
            <a:off x="6488430" y="6414419"/>
            <a:ext cx="5680710" cy="489301"/>
          </a:xfrm>
          <a:prstGeom prst="rect">
            <a:avLst/>
          </a:prstGeom>
          <a:noFill/>
        </p:spPr>
        <p:txBody>
          <a:bodyPr wrap="square">
            <a:spAutoFit/>
          </a:bodyPr>
          <a:lstStyle/>
          <a:p>
            <a:pPr algn="r">
              <a:lnSpc>
                <a:spcPct val="80000"/>
              </a:lnSpc>
            </a:pPr>
            <a:r>
              <a:rPr lang="en-US" sz="3200" b="1" dirty="0">
                <a:solidFill>
                  <a:schemeClr val="bg1"/>
                </a:solidFill>
                <a:latin typeface="Avenir Next LT Pro" panose="020B0504020202020204" pitchFamily="34" charset="0"/>
              </a:rPr>
              <a:t>Eccl 12:13-14</a:t>
            </a:r>
          </a:p>
        </p:txBody>
      </p:sp>
      <p:sp>
        <p:nvSpPr>
          <p:cNvPr id="6" name="TextBox 5">
            <a:extLst>
              <a:ext uri="{FF2B5EF4-FFF2-40B4-BE49-F238E27FC236}">
                <a16:creationId xmlns:a16="http://schemas.microsoft.com/office/drawing/2014/main" id="{A1CEE657-8807-22EB-28FD-B8F550ACE3B5}"/>
              </a:ext>
            </a:extLst>
          </p:cNvPr>
          <p:cNvSpPr txBox="1"/>
          <p:nvPr/>
        </p:nvSpPr>
        <p:spPr>
          <a:xfrm>
            <a:off x="22859" y="6397843"/>
            <a:ext cx="9690983" cy="489301"/>
          </a:xfrm>
          <a:prstGeom prst="rect">
            <a:avLst/>
          </a:prstGeom>
          <a:noFill/>
        </p:spPr>
        <p:txBody>
          <a:bodyPr wrap="square">
            <a:spAutoFit/>
          </a:bodyPr>
          <a:lstStyle/>
          <a:p>
            <a:pPr>
              <a:lnSpc>
                <a:spcPct val="80000"/>
              </a:lnSpc>
            </a:pPr>
            <a:r>
              <a:rPr lang="en-US" sz="3200" b="1" spc="-150" dirty="0">
                <a:solidFill>
                  <a:schemeClr val="bg1"/>
                </a:solidFill>
                <a:latin typeface="Avenir Next LT Pro" panose="020B0504020202020204" pitchFamily="34" charset="0"/>
              </a:rPr>
              <a:t>The Whole Duty / Wise conclusion</a:t>
            </a:r>
          </a:p>
        </p:txBody>
      </p:sp>
      <p:sp>
        <p:nvSpPr>
          <p:cNvPr id="5" name="TextBox 4">
            <a:extLst>
              <a:ext uri="{FF2B5EF4-FFF2-40B4-BE49-F238E27FC236}">
                <a16:creationId xmlns:a16="http://schemas.microsoft.com/office/drawing/2014/main" id="{ED417BB2-7992-BBEC-B124-D0327430D7E2}"/>
              </a:ext>
            </a:extLst>
          </p:cNvPr>
          <p:cNvSpPr txBox="1"/>
          <p:nvPr/>
        </p:nvSpPr>
        <p:spPr>
          <a:xfrm>
            <a:off x="22859" y="0"/>
            <a:ext cx="12169141" cy="5078313"/>
          </a:xfrm>
          <a:prstGeom prst="rect">
            <a:avLst/>
          </a:prstGeom>
          <a:noFill/>
        </p:spPr>
        <p:txBody>
          <a:bodyPr wrap="square">
            <a:spAutoFit/>
          </a:bodyPr>
          <a:lstStyle/>
          <a:p>
            <a:pPr algn="l">
              <a:lnSpc>
                <a:spcPct val="90000"/>
              </a:lnSpc>
              <a:buNone/>
            </a:pPr>
            <a:r>
              <a:rPr lang="en-US" sz="4000" b="1" i="0" baseline="30000" dirty="0">
                <a:solidFill>
                  <a:schemeClr val="bg1">
                    <a:lumMod val="65000"/>
                  </a:schemeClr>
                </a:solidFill>
                <a:effectLst/>
                <a:latin typeface="Arial" panose="020B0604020202020204" pitchFamily="34" charset="0"/>
                <a:cs typeface="Arial" panose="020B0604020202020204" pitchFamily="34" charset="0"/>
              </a:rPr>
              <a:t>12 </a:t>
            </a:r>
            <a:r>
              <a:rPr lang="en-US" sz="4000" b="0" i="0" dirty="0">
                <a:solidFill>
                  <a:schemeClr val="bg1">
                    <a:lumMod val="65000"/>
                  </a:schemeClr>
                </a:solidFill>
                <a:effectLst/>
                <a:latin typeface="Arial" panose="020B0604020202020204" pitchFamily="34" charset="0"/>
                <a:cs typeface="Arial" panose="020B0604020202020204" pitchFamily="34" charset="0"/>
              </a:rPr>
              <a:t>But, my child,</a:t>
            </a:r>
            <a:r>
              <a:rPr lang="en-US" sz="4000" baseline="30000" dirty="0">
                <a:solidFill>
                  <a:schemeClr val="bg1">
                    <a:lumMod val="65000"/>
                  </a:schemeClr>
                </a:solidFill>
                <a:latin typeface="Arial" panose="020B0604020202020204" pitchFamily="34" charset="0"/>
                <a:cs typeface="Arial" panose="020B0604020202020204" pitchFamily="34" charset="0"/>
              </a:rPr>
              <a:t> </a:t>
            </a:r>
            <a:r>
              <a:rPr lang="en-US" sz="4000" b="0" i="0" dirty="0">
                <a:solidFill>
                  <a:schemeClr val="bg1">
                    <a:lumMod val="65000"/>
                  </a:schemeClr>
                </a:solidFill>
                <a:effectLst/>
                <a:latin typeface="Arial" panose="020B0604020202020204" pitchFamily="34" charset="0"/>
                <a:cs typeface="Arial" panose="020B0604020202020204" pitchFamily="34" charset="0"/>
              </a:rPr>
              <a:t>let me give you some further advice: Be careful, for writing books is endless, and much study wears you out.</a:t>
            </a:r>
          </a:p>
          <a:p>
            <a:pPr>
              <a:lnSpc>
                <a:spcPct val="90000"/>
              </a:lnSpc>
            </a:pPr>
            <a:r>
              <a:rPr lang="en-US" sz="4000" b="1" baseline="30000" dirty="0">
                <a:solidFill>
                  <a:srgbClr val="000000"/>
                </a:solidFill>
                <a:latin typeface="Arial" panose="020B0604020202020204" pitchFamily="34" charset="0"/>
                <a:cs typeface="Arial" panose="020B0604020202020204" pitchFamily="34" charset="0"/>
              </a:rPr>
              <a:t>13 </a:t>
            </a:r>
            <a:r>
              <a:rPr lang="en-US" sz="4000" dirty="0">
                <a:solidFill>
                  <a:srgbClr val="000000"/>
                </a:solidFill>
                <a:latin typeface="Arial" panose="020B0604020202020204" pitchFamily="34" charset="0"/>
                <a:cs typeface="Arial" panose="020B0604020202020204" pitchFamily="34" charset="0"/>
              </a:rPr>
              <a:t>That’s the whole story. Here now is my final conclusion: Fear God and obey his commands, for this is everyone’s duty. </a:t>
            </a:r>
            <a:r>
              <a:rPr lang="en-US" sz="4000" b="1" baseline="30000" dirty="0">
                <a:solidFill>
                  <a:srgbClr val="000000"/>
                </a:solidFill>
                <a:latin typeface="Arial" panose="020B0604020202020204" pitchFamily="34" charset="0"/>
                <a:cs typeface="Arial" panose="020B0604020202020204" pitchFamily="34" charset="0"/>
              </a:rPr>
              <a:t>14 </a:t>
            </a:r>
            <a:r>
              <a:rPr lang="en-US" sz="4000" dirty="0">
                <a:solidFill>
                  <a:srgbClr val="000000"/>
                </a:solidFill>
                <a:latin typeface="Arial" panose="020B0604020202020204" pitchFamily="34" charset="0"/>
                <a:cs typeface="Arial" panose="020B0604020202020204" pitchFamily="34" charset="0"/>
              </a:rPr>
              <a:t>God will judge us for everything we do, including every secret thing, whether good or bad.</a:t>
            </a:r>
          </a:p>
          <a:p>
            <a:pPr algn="l">
              <a:lnSpc>
                <a:spcPct val="90000"/>
              </a:lnSpc>
              <a:buNone/>
            </a:pP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4955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8269CC-5662-B18F-EEAD-2A34236E4896}"/>
              </a:ext>
            </a:extLst>
          </p:cNvPr>
          <p:cNvSpPr txBox="1"/>
          <p:nvPr/>
        </p:nvSpPr>
        <p:spPr>
          <a:xfrm>
            <a:off x="145774" y="874643"/>
            <a:ext cx="11476382" cy="5632311"/>
          </a:xfrm>
          <a:prstGeom prst="rect">
            <a:avLst/>
          </a:prstGeom>
          <a:noFill/>
        </p:spPr>
        <p:txBody>
          <a:bodyPr wrap="square">
            <a:spAutoFit/>
          </a:bodyPr>
          <a:lstStyle/>
          <a:p>
            <a:r>
              <a:rPr lang="en-US" sz="4000" b="1" dirty="0">
                <a:latin typeface="Arial" panose="020B0604020202020204" pitchFamily="34" charset="0"/>
                <a:cs typeface="Arial" panose="020B0604020202020204" pitchFamily="34" charset="0"/>
              </a:rPr>
              <a:t>Ch 3 </a:t>
            </a:r>
            <a:r>
              <a:rPr lang="en-US" sz="4000" b="1" baseline="30000" dirty="0">
                <a:latin typeface="Arial" panose="020B0604020202020204" pitchFamily="34" charset="0"/>
                <a:cs typeface="Arial" panose="020B0604020202020204" pitchFamily="34" charset="0"/>
              </a:rPr>
              <a:t>17</a:t>
            </a:r>
            <a:r>
              <a:rPr lang="en-US" sz="4000" b="1" dirty="0">
                <a:latin typeface="Arial" panose="020B0604020202020204" pitchFamily="34" charset="0"/>
                <a:cs typeface="Arial" panose="020B0604020202020204" pitchFamily="34" charset="0"/>
              </a:rPr>
              <a:t> I said to myself, “In due season              </a:t>
            </a:r>
            <a:r>
              <a:rPr lang="en-US" sz="4000" b="1" dirty="0">
                <a:highlight>
                  <a:srgbClr val="FFFF00"/>
                </a:highlight>
                <a:latin typeface="Arial" panose="020B0604020202020204" pitchFamily="34" charset="0"/>
                <a:cs typeface="Arial" panose="020B0604020202020204" pitchFamily="34" charset="0"/>
              </a:rPr>
              <a:t>God will judge everyone</a:t>
            </a:r>
            <a:r>
              <a:rPr lang="en-US" sz="4000" b="1" dirty="0">
                <a:latin typeface="Arial" panose="020B0604020202020204" pitchFamily="34" charset="0"/>
                <a:cs typeface="Arial" panose="020B0604020202020204" pitchFamily="34" charset="0"/>
              </a:rPr>
              <a:t>, both good and bad, for all their deeds.”</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Ch 11 </a:t>
            </a:r>
            <a:r>
              <a:rPr lang="en-US" sz="4000" b="1" baseline="30000" dirty="0">
                <a:latin typeface="Arial" panose="020B0604020202020204" pitchFamily="34" charset="0"/>
                <a:cs typeface="Arial" panose="020B0604020202020204" pitchFamily="34" charset="0"/>
              </a:rPr>
              <a:t>9</a:t>
            </a:r>
            <a:r>
              <a:rPr lang="en-US" sz="4000" b="1" dirty="0">
                <a:latin typeface="Arial" panose="020B0604020202020204" pitchFamily="34" charset="0"/>
                <a:cs typeface="Arial" panose="020B0604020202020204" pitchFamily="34" charset="0"/>
              </a:rPr>
              <a:t> Young people, it’s wonderful to be young! Enjoy every minute of it. Do everything you want to do; take it all in. But remember that </a:t>
            </a:r>
            <a:r>
              <a:rPr lang="en-US" sz="4000" b="1" dirty="0">
                <a:highlight>
                  <a:srgbClr val="FFFF00"/>
                </a:highlight>
                <a:latin typeface="Arial" panose="020B0604020202020204" pitchFamily="34" charset="0"/>
                <a:cs typeface="Arial" panose="020B0604020202020204" pitchFamily="34" charset="0"/>
              </a:rPr>
              <a:t>you must give an account to God for everything you do.</a:t>
            </a:r>
          </a:p>
        </p:txBody>
      </p:sp>
    </p:spTree>
    <p:extLst>
      <p:ext uri="{BB962C8B-B14F-4D97-AF65-F5344CB8AC3E}">
        <p14:creationId xmlns:p14="http://schemas.microsoft.com/office/powerpoint/2010/main" val="2025305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B2B5F2-8C36-BC2D-D5D5-329360CEA6AC}"/>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20B8EEDA-512E-372F-9F07-8FC8B40FC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7" y="3429000"/>
            <a:ext cx="2581343" cy="3429000"/>
          </a:xfrm>
          <a:prstGeom prst="rect">
            <a:avLst/>
          </a:prstGeom>
        </p:spPr>
      </p:pic>
      <p:sp>
        <p:nvSpPr>
          <p:cNvPr id="8" name="TextBox 7">
            <a:extLst>
              <a:ext uri="{FF2B5EF4-FFF2-40B4-BE49-F238E27FC236}">
                <a16:creationId xmlns:a16="http://schemas.microsoft.com/office/drawing/2014/main" id="{4DF8EC26-19D8-BC9C-1B78-F6C77149F968}"/>
              </a:ext>
            </a:extLst>
          </p:cNvPr>
          <p:cNvSpPr txBox="1"/>
          <p:nvPr/>
        </p:nvSpPr>
        <p:spPr>
          <a:xfrm>
            <a:off x="2709270" y="3429000"/>
            <a:ext cx="9475413" cy="3160865"/>
          </a:xfrm>
          <a:prstGeom prst="rect">
            <a:avLst/>
          </a:prstGeom>
          <a:noFill/>
        </p:spPr>
        <p:txBody>
          <a:bodyPr wrap="square">
            <a:spAutoFit/>
          </a:bodyPr>
          <a:lstStyle/>
          <a:p>
            <a:pPr algn="ctr">
              <a:lnSpc>
                <a:spcPct val="90000"/>
              </a:lnSpc>
              <a:spcAft>
                <a:spcPts val="600"/>
              </a:spcAft>
            </a:pPr>
            <a:r>
              <a:rPr lang="en-US" sz="3600" b="1" u="sng" dirty="0">
                <a:solidFill>
                  <a:srgbClr val="FFFF00"/>
                </a:solidFill>
                <a:latin typeface="Arial" panose="020B0604020202020204" pitchFamily="34" charset="0"/>
                <a:cs typeface="Arial" panose="020B0604020202020204" pitchFamily="34" charset="0"/>
              </a:rPr>
              <a:t>Great White Throne Judgment</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Rev 20:11-15</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Unbelievers of all ages</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After the Millennial Reign of Christ</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To determine eternal condemnation</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Separation from God in the Lake of Fire</a:t>
            </a:r>
          </a:p>
        </p:txBody>
      </p:sp>
      <p:sp>
        <p:nvSpPr>
          <p:cNvPr id="10" name="TextBox 9">
            <a:extLst>
              <a:ext uri="{FF2B5EF4-FFF2-40B4-BE49-F238E27FC236}">
                <a16:creationId xmlns:a16="http://schemas.microsoft.com/office/drawing/2014/main" id="{EFB9808A-9C06-302C-6778-35CE83DC3DF5}"/>
              </a:ext>
            </a:extLst>
          </p:cNvPr>
          <p:cNvSpPr txBox="1"/>
          <p:nvPr/>
        </p:nvSpPr>
        <p:spPr>
          <a:xfrm>
            <a:off x="2595977" y="47854"/>
            <a:ext cx="9588706" cy="3160865"/>
          </a:xfrm>
          <a:prstGeom prst="rect">
            <a:avLst/>
          </a:prstGeom>
          <a:noFill/>
        </p:spPr>
        <p:txBody>
          <a:bodyPr wrap="square">
            <a:spAutoFit/>
          </a:bodyPr>
          <a:lstStyle/>
          <a:p>
            <a:pPr algn="ctr">
              <a:lnSpc>
                <a:spcPct val="90000"/>
              </a:lnSpc>
              <a:spcAft>
                <a:spcPts val="600"/>
              </a:spcAft>
            </a:pPr>
            <a:r>
              <a:rPr lang="en-US" sz="3600" b="1" u="sng" dirty="0">
                <a:solidFill>
                  <a:srgbClr val="FFFF00"/>
                </a:solidFill>
                <a:latin typeface="Arial" panose="020B0604020202020204" pitchFamily="34" charset="0"/>
                <a:cs typeface="Arial" panose="020B0604020202020204" pitchFamily="34" charset="0"/>
              </a:rPr>
              <a:t>Bema Seat (Judgment Seat of Christ)</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2 Cor 5:10, Rom 14:10</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Believers only (Christians)</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Post-Rapture </a:t>
            </a:r>
            <a:r>
              <a:rPr lang="en-US" sz="3600" b="1" spc="-150" dirty="0">
                <a:solidFill>
                  <a:schemeClr val="bg1"/>
                </a:solidFill>
                <a:latin typeface="Arial" panose="020B0604020202020204" pitchFamily="34" charset="0"/>
                <a:cs typeface="Arial" panose="020B0604020202020204" pitchFamily="34" charset="0"/>
              </a:rPr>
              <a:t>(often believed to be in Heaven) </a:t>
            </a:r>
            <a:r>
              <a:rPr lang="en-US" sz="3600" b="1" dirty="0">
                <a:solidFill>
                  <a:schemeClr val="bg1"/>
                </a:solidFill>
                <a:latin typeface="Arial" panose="020B0604020202020204" pitchFamily="34" charset="0"/>
                <a:cs typeface="Arial" panose="020B0604020202020204" pitchFamily="34" charset="0"/>
              </a:rPr>
              <a:t>To evaluate works and rewards</a:t>
            </a:r>
          </a:p>
          <a:p>
            <a:pPr algn="ctr">
              <a:lnSpc>
                <a:spcPct val="90000"/>
              </a:lnSpc>
            </a:pPr>
            <a:r>
              <a:rPr lang="en-US" sz="3600" b="1" dirty="0">
                <a:solidFill>
                  <a:schemeClr val="bg1"/>
                </a:solidFill>
                <a:latin typeface="Arial" panose="020B0604020202020204" pitchFamily="34" charset="0"/>
                <a:cs typeface="Arial" panose="020B0604020202020204" pitchFamily="34" charset="0"/>
              </a:rPr>
              <a:t>Crowns and rewards (or loss of reward) 	</a:t>
            </a:r>
          </a:p>
        </p:txBody>
      </p:sp>
      <p:pic>
        <p:nvPicPr>
          <p:cNvPr id="14" name="Picture 13">
            <a:extLst>
              <a:ext uri="{FF2B5EF4-FFF2-40B4-BE49-F238E27FC236}">
                <a16:creationId xmlns:a16="http://schemas.microsoft.com/office/drawing/2014/main" id="{73BE55B3-753E-9720-059A-E25A8F15A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3" y="0"/>
            <a:ext cx="2590026" cy="3429000"/>
          </a:xfrm>
          <a:prstGeom prst="rect">
            <a:avLst/>
          </a:prstGeom>
        </p:spPr>
      </p:pic>
    </p:spTree>
    <p:extLst>
      <p:ext uri="{BB962C8B-B14F-4D97-AF65-F5344CB8AC3E}">
        <p14:creationId xmlns:p14="http://schemas.microsoft.com/office/powerpoint/2010/main" val="3077030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E79E-4389-3B9E-CA33-D5A63CE021B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222EEBE-E13A-100A-8A0F-B48D9CC45288}"/>
              </a:ext>
            </a:extLst>
          </p:cNvPr>
          <p:cNvPicPr>
            <a:picLocks noChangeAspect="1"/>
          </p:cNvPicPr>
          <p:nvPr/>
        </p:nvPicPr>
        <p:blipFill>
          <a:blip r:embed="rId2">
            <a:clrChange>
              <a:clrFrom>
                <a:srgbClr val="FFFFFF"/>
              </a:clrFrom>
              <a:clrTo>
                <a:srgbClr val="FFFFFF">
                  <a:alpha val="0"/>
                </a:srgbClr>
              </a:clrTo>
            </a:clrChange>
          </a:blip>
          <a:srcRect l="-417" t="14565" r="1" b="14805"/>
          <a:stretch>
            <a:fillRect/>
          </a:stretch>
        </p:blipFill>
        <p:spPr>
          <a:xfrm>
            <a:off x="0" y="-23447"/>
            <a:ext cx="12192000" cy="6881447"/>
          </a:xfrm>
          <a:prstGeom prst="rect">
            <a:avLst/>
          </a:prstGeom>
        </p:spPr>
      </p:pic>
      <p:sp>
        <p:nvSpPr>
          <p:cNvPr id="3" name="Title 2">
            <a:extLst>
              <a:ext uri="{FF2B5EF4-FFF2-40B4-BE49-F238E27FC236}">
                <a16:creationId xmlns:a16="http://schemas.microsoft.com/office/drawing/2014/main" id="{DEEE4416-758B-0D2A-7702-06B51DF08C8F}"/>
              </a:ext>
            </a:extLst>
          </p:cNvPr>
          <p:cNvSpPr>
            <a:spLocks noGrp="1"/>
          </p:cNvSpPr>
          <p:nvPr>
            <p:ph type="title" idx="4294967295"/>
          </p:nvPr>
        </p:nvSpPr>
        <p:spPr>
          <a:xfrm>
            <a:off x="0" y="-23446"/>
            <a:ext cx="12192000" cy="3802966"/>
          </a:xfrm>
          <a:gradFill>
            <a:gsLst>
              <a:gs pos="100000">
                <a:schemeClr val="bg1">
                  <a:alpha val="0"/>
                </a:schemeClr>
              </a:gs>
              <a:gs pos="26000">
                <a:schemeClr val="bg1"/>
              </a:gs>
            </a:gsLst>
            <a:lin ang="5400000" scaled="1"/>
          </a:gradFill>
        </p:spPr>
        <p:txBody>
          <a:bodyPr anchor="t">
            <a:normAutofit/>
          </a:bodyPr>
          <a:lstStyle/>
          <a:p>
            <a:pPr algn="ctr"/>
            <a:r>
              <a:rPr lang="en-US" sz="5400" cap="none" dirty="0">
                <a:solidFill>
                  <a:schemeClr val="tx1">
                    <a:lumMod val="95000"/>
                    <a:lumOff val="5000"/>
                  </a:schemeClr>
                </a:solidFill>
                <a:effectLst>
                  <a:glow rad="127000">
                    <a:schemeClr val="bg1"/>
                  </a:glow>
                </a:effectLst>
              </a:rPr>
              <a:t>Humble Hearted Sanity</a:t>
            </a:r>
            <a:br>
              <a:rPr lang="en-US" sz="5400" cap="none" dirty="0">
                <a:solidFill>
                  <a:schemeClr val="tx1">
                    <a:lumMod val="95000"/>
                    <a:lumOff val="5000"/>
                  </a:schemeClr>
                </a:solidFill>
                <a:effectLst>
                  <a:glow rad="127000">
                    <a:schemeClr val="bg1"/>
                  </a:glow>
                </a:effectLst>
              </a:rPr>
            </a:br>
            <a:r>
              <a:rPr lang="en-US" sz="5400" cap="none" dirty="0">
                <a:solidFill>
                  <a:schemeClr val="tx1">
                    <a:lumMod val="95000"/>
                    <a:lumOff val="5000"/>
                  </a:schemeClr>
                </a:solidFill>
                <a:effectLst>
                  <a:glow rad="127000">
                    <a:schemeClr val="bg1"/>
                  </a:glow>
                </a:effectLst>
              </a:rPr>
              <a:t> is Found in Fearing God, </a:t>
            </a:r>
            <a:br>
              <a:rPr lang="en-US" sz="5400" cap="none" dirty="0">
                <a:solidFill>
                  <a:schemeClr val="tx1">
                    <a:lumMod val="95000"/>
                    <a:lumOff val="5000"/>
                  </a:schemeClr>
                </a:solidFill>
                <a:effectLst>
                  <a:glow rad="127000">
                    <a:schemeClr val="bg1"/>
                  </a:glow>
                </a:effectLst>
              </a:rPr>
            </a:br>
            <a:r>
              <a:rPr lang="en-US" sz="5400" cap="none" dirty="0">
                <a:solidFill>
                  <a:schemeClr val="tx1">
                    <a:lumMod val="95000"/>
                    <a:lumOff val="5000"/>
                  </a:schemeClr>
                </a:solidFill>
                <a:effectLst>
                  <a:glow rad="127000">
                    <a:schemeClr val="bg1"/>
                  </a:glow>
                </a:effectLst>
              </a:rPr>
              <a:t>not Following the World</a:t>
            </a:r>
            <a:br>
              <a:rPr lang="en-US" sz="5400" cap="none" dirty="0">
                <a:solidFill>
                  <a:schemeClr val="tx1">
                    <a:lumMod val="95000"/>
                    <a:lumOff val="5000"/>
                  </a:schemeClr>
                </a:solidFill>
                <a:effectLst>
                  <a:glow rad="127000">
                    <a:schemeClr val="bg1"/>
                  </a:glow>
                </a:effectLst>
              </a:rPr>
            </a:br>
            <a:endParaRPr lang="en-US" sz="5400" cap="none" dirty="0">
              <a:solidFill>
                <a:schemeClr val="tx1">
                  <a:lumMod val="95000"/>
                  <a:lumOff val="5000"/>
                </a:schemeClr>
              </a:solidFill>
              <a:effectLst>
                <a:glow rad="127000">
                  <a:schemeClr val="bg1"/>
                </a:glow>
              </a:effectLst>
            </a:endParaRPr>
          </a:p>
        </p:txBody>
      </p:sp>
    </p:spTree>
    <p:extLst>
      <p:ext uri="{BB962C8B-B14F-4D97-AF65-F5344CB8AC3E}">
        <p14:creationId xmlns:p14="http://schemas.microsoft.com/office/powerpoint/2010/main" val="2460266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BB940-60E8-E479-8160-293A3F1E09FC}"/>
              </a:ext>
            </a:extLst>
          </p:cNvPr>
          <p:cNvSpPr txBox="1"/>
          <p:nvPr/>
        </p:nvSpPr>
        <p:spPr>
          <a:xfrm>
            <a:off x="218661" y="198783"/>
            <a:ext cx="9177130" cy="1588127"/>
          </a:xfrm>
          <a:prstGeom prst="rect">
            <a:avLst/>
          </a:prstGeom>
          <a:noFill/>
        </p:spPr>
        <p:txBody>
          <a:bodyPr wrap="square">
            <a:spAutoFit/>
          </a:bodyPr>
          <a:lstStyle/>
          <a:p>
            <a:pPr algn="r">
              <a:lnSpc>
                <a:spcPct val="90000"/>
              </a:lnSpc>
            </a:pPr>
            <a:r>
              <a:rPr lang="en-US" sz="4400" i="1" dirty="0">
                <a:solidFill>
                  <a:srgbClr val="FFFF00"/>
                </a:solidFill>
                <a:latin typeface="Avenir Next LT Pro Demi" panose="020B0704020202020204" pitchFamily="34" charset="0"/>
              </a:rPr>
              <a:t>from</a:t>
            </a:r>
            <a:r>
              <a:rPr lang="en-US" sz="5400" b="1" dirty="0">
                <a:solidFill>
                  <a:srgbClr val="FFFF00"/>
                </a:solidFill>
                <a:latin typeface="Avenir Next LT Pro Demi" panose="020B0704020202020204" pitchFamily="34" charset="0"/>
              </a:rPr>
              <a:t> Remember our Creator     </a:t>
            </a:r>
            <a:r>
              <a:rPr lang="en-US" sz="4400" i="1" dirty="0">
                <a:solidFill>
                  <a:srgbClr val="FFFF00"/>
                </a:solidFill>
                <a:latin typeface="Avenir Next LT Pro Demi" panose="020B0704020202020204" pitchFamily="34" charset="0"/>
              </a:rPr>
              <a:t>to</a:t>
            </a:r>
            <a:r>
              <a:rPr lang="en-US" sz="5400" b="1" dirty="0">
                <a:solidFill>
                  <a:srgbClr val="FFFF00"/>
                </a:solidFill>
                <a:latin typeface="Avenir Next LT Pro Demi" panose="020B0704020202020204" pitchFamily="34" charset="0"/>
              </a:rPr>
              <a:t> Remember our Redeemer</a:t>
            </a:r>
          </a:p>
        </p:txBody>
      </p:sp>
    </p:spTree>
    <p:extLst>
      <p:ext uri="{BB962C8B-B14F-4D97-AF65-F5344CB8AC3E}">
        <p14:creationId xmlns:p14="http://schemas.microsoft.com/office/powerpoint/2010/main" val="2803478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846683-D590-FE58-BF13-894DB36A2323}"/>
              </a:ext>
            </a:extLst>
          </p:cNvPr>
          <p:cNvSpPr/>
          <p:nvPr/>
        </p:nvSpPr>
        <p:spPr>
          <a:xfrm>
            <a:off x="1" y="1"/>
            <a:ext cx="12192000" cy="6858000"/>
          </a:xfrm>
          <a:prstGeom prst="rect">
            <a:avLst/>
          </a:prstGeom>
          <a:solidFill>
            <a:srgbClr val="000000">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CED3D2-713E-25D1-74FB-6FB9698A7680}"/>
              </a:ext>
            </a:extLst>
          </p:cNvPr>
          <p:cNvSpPr txBox="1"/>
          <p:nvPr/>
        </p:nvSpPr>
        <p:spPr>
          <a:xfrm>
            <a:off x="322942" y="181820"/>
            <a:ext cx="10093538" cy="769441"/>
          </a:xfrm>
          <a:prstGeom prst="rect">
            <a:avLst/>
          </a:prstGeom>
          <a:noFill/>
        </p:spPr>
        <p:txBody>
          <a:bodyPr wrap="square">
            <a:spAutoFit/>
          </a:bodyPr>
          <a:lstStyle/>
          <a:p>
            <a:r>
              <a:rPr lang="en-US" sz="4400" b="1" spc="300" dirty="0">
                <a:solidFill>
                  <a:schemeClr val="bg1"/>
                </a:solidFill>
                <a:effectLst>
                  <a:glow rad="127000">
                    <a:schemeClr val="tx1"/>
                  </a:glow>
                </a:effectLst>
                <a:latin typeface="Arial Rounded MT Bold" panose="020F0704030504030204" pitchFamily="34" charset="0"/>
              </a:rPr>
              <a:t>Small Group Discussion</a:t>
            </a:r>
          </a:p>
        </p:txBody>
      </p:sp>
      <p:sp>
        <p:nvSpPr>
          <p:cNvPr id="4" name="TextBox 3">
            <a:extLst>
              <a:ext uri="{FF2B5EF4-FFF2-40B4-BE49-F238E27FC236}">
                <a16:creationId xmlns:a16="http://schemas.microsoft.com/office/drawing/2014/main" id="{166D26CC-4F5A-AE29-380E-931E6C9F3399}"/>
              </a:ext>
            </a:extLst>
          </p:cNvPr>
          <p:cNvSpPr txBox="1"/>
          <p:nvPr/>
        </p:nvSpPr>
        <p:spPr>
          <a:xfrm>
            <a:off x="0" y="1281089"/>
            <a:ext cx="12191999" cy="5576911"/>
          </a:xfrm>
          <a:prstGeom prst="rect">
            <a:avLst/>
          </a:prstGeom>
          <a:noFill/>
        </p:spPr>
        <p:txBody>
          <a:bodyPr wrap="square">
            <a:spAutoFit/>
          </a:bodyPr>
          <a:lstStyle/>
          <a:p>
            <a:pPr>
              <a:lnSpc>
                <a:spcPct val="90000"/>
              </a:lnSpc>
            </a:pP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Solomon warns us not to let </a:t>
            </a:r>
            <a:r>
              <a:rPr lang="en-US" sz="4400" b="1" dirty="0">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excitement</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make us </a:t>
            </a:r>
            <a:r>
              <a:rPr lang="en-US" sz="4400" b="1" dirty="0">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forget</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In our modern life, what are the specific </a:t>
            </a:r>
            <a:r>
              <a:rPr lang="en-US" sz="4400" b="1" dirty="0">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excitements</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or </a:t>
            </a:r>
            <a:r>
              <a:rPr lang="en-US" sz="4400" b="1" dirty="0">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distractions</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that most often make us forget we have a Creator?</a:t>
            </a:r>
          </a:p>
          <a:p>
            <a:pPr>
              <a:lnSpc>
                <a:spcPct val="90000"/>
              </a:lnSpc>
            </a:pPr>
            <a:endPar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What does it actually look like </a:t>
            </a:r>
            <a:r>
              <a:rPr lang="en-US" sz="4400" b="1">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to </a:t>
            </a:r>
            <a:r>
              <a:rPr lang="en-US" sz="4400" b="1">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Remember</a:t>
            </a:r>
            <a:r>
              <a:rPr lang="en-US" sz="4400" b="1">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or </a:t>
            </a:r>
            <a:r>
              <a:rPr lang="en-US" sz="4400" b="1">
                <a:solidFill>
                  <a:srgbClr val="FFFF00"/>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Honor</a:t>
            </a:r>
            <a:r>
              <a:rPr lang="en-US" sz="4400" b="1">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God in the middle of a busy, unpredictable life now, rather than waiting for </a:t>
            </a:r>
            <a:r>
              <a:rPr lang="en-US" sz="4400" b="1">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the dark days </a:t>
            </a:r>
            <a:r>
              <a:rPr lang="en-US" sz="44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of old age to arrive?</a:t>
            </a:r>
          </a:p>
        </p:txBody>
      </p:sp>
    </p:spTree>
    <p:extLst>
      <p:ext uri="{BB962C8B-B14F-4D97-AF65-F5344CB8AC3E}">
        <p14:creationId xmlns:p14="http://schemas.microsoft.com/office/powerpoint/2010/main" val="32132793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7122-56C0-7331-02ED-6463C2D31BFD}"/>
            </a:ext>
          </a:extLst>
        </p:cNvPr>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18713268-EF85-B370-38E0-79DF0E17231B}"/>
              </a:ext>
            </a:extLst>
          </p:cNvPr>
          <p:cNvSpPr/>
          <p:nvPr/>
        </p:nvSpPr>
        <p:spPr>
          <a:xfrm>
            <a:off x="4410985" y="162054"/>
            <a:ext cx="5581153" cy="2210085"/>
          </a:xfrm>
          <a:prstGeom prst="wedgeRoundRectCallout">
            <a:avLst>
              <a:gd name="adj1" fmla="val -64544"/>
              <a:gd name="adj2" fmla="val 13355"/>
              <a:gd name="adj3" fmla="val 16667"/>
            </a:avLst>
          </a:prstGeom>
          <a:solidFill>
            <a:srgbClr val="2345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Shouldn’t you have thought about that before the sermon?</a:t>
            </a:r>
          </a:p>
        </p:txBody>
      </p:sp>
    </p:spTree>
    <p:extLst>
      <p:ext uri="{BB962C8B-B14F-4D97-AF65-F5344CB8AC3E}">
        <p14:creationId xmlns:p14="http://schemas.microsoft.com/office/powerpoint/2010/main" val="958496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E51A-8451-7238-0036-EC37894FBE32}"/>
              </a:ext>
            </a:extLst>
          </p:cNvPr>
          <p:cNvSpPr txBox="1">
            <a:spLocks/>
          </p:cNvSpPr>
          <p:nvPr/>
        </p:nvSpPr>
        <p:spPr>
          <a:xfrm>
            <a:off x="1518020" y="294785"/>
            <a:ext cx="9601200" cy="1485900"/>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lgn="ctr"/>
            <a:r>
              <a:rPr lang="en-TH" sz="6000" dirty="0">
                <a:solidFill>
                  <a:schemeClr val="bg1"/>
                </a:solidFill>
                <a:latin typeface="Chalkboard SE" panose="03050602040202020205" pitchFamily="66" charset="77"/>
              </a:rPr>
              <a:t>LET US PRAY….</a:t>
            </a:r>
          </a:p>
        </p:txBody>
      </p:sp>
      <p:pic>
        <p:nvPicPr>
          <p:cNvPr id="3" name="Picture 2" descr="Let us pray!">
            <a:extLst>
              <a:ext uri="{FF2B5EF4-FFF2-40B4-BE49-F238E27FC236}">
                <a16:creationId xmlns:a16="http://schemas.microsoft.com/office/drawing/2014/main" id="{7E58944E-FED2-1686-59CF-E9FEAAF7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24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handout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
        <p:nvSpPr>
          <p:cNvPr id="2" name="TextBox 1">
            <a:extLst>
              <a:ext uri="{FF2B5EF4-FFF2-40B4-BE49-F238E27FC236}">
                <a16:creationId xmlns:a16="http://schemas.microsoft.com/office/drawing/2014/main" id="{B69BC744-91D1-F37A-3D1B-D42E37ABF513}"/>
              </a:ext>
            </a:extLst>
          </p:cNvPr>
          <p:cNvSpPr txBox="1"/>
          <p:nvPr/>
        </p:nvSpPr>
        <p:spPr>
          <a:xfrm>
            <a:off x="7859486" y="-211182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92440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0BBE-179A-1041-8403-F51708C5898F}"/>
            </a:ext>
          </a:extLst>
        </p:cNvPr>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F895AFE3-B4A1-E242-A7F9-557DE07F57AE}"/>
              </a:ext>
            </a:extLst>
          </p:cNvPr>
          <p:cNvSpPr/>
          <p:nvPr/>
        </p:nvSpPr>
        <p:spPr>
          <a:xfrm>
            <a:off x="4410985" y="162054"/>
            <a:ext cx="5024563" cy="1454711"/>
          </a:xfrm>
          <a:prstGeom prst="wedgeRoundRectCallout">
            <a:avLst>
              <a:gd name="adj1" fmla="val 52328"/>
              <a:gd name="adj2" fmla="val 104118"/>
              <a:gd name="adj3" fmla="val 16667"/>
            </a:avLst>
          </a:prstGeom>
          <a:solidFill>
            <a:srgbClr val="2345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I didn’t need a haircut before the sermon!</a:t>
            </a:r>
          </a:p>
        </p:txBody>
      </p:sp>
    </p:spTree>
    <p:extLst>
      <p:ext uri="{BB962C8B-B14F-4D97-AF65-F5344CB8AC3E}">
        <p14:creationId xmlns:p14="http://schemas.microsoft.com/office/powerpoint/2010/main" val="24820466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503E-8384-1410-6D12-7828CD25B14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7ED285-B7E6-DAB9-8849-CB1FFEDBDF5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6096000" cy="6858000"/>
          </a:xfrm>
          <a:prstGeom prst="rect">
            <a:avLst/>
          </a:prstGeom>
        </p:spPr>
      </p:pic>
      <p:pic>
        <p:nvPicPr>
          <p:cNvPr id="2" name="Picture 1">
            <a:extLst>
              <a:ext uri="{FF2B5EF4-FFF2-40B4-BE49-F238E27FC236}">
                <a16:creationId xmlns:a16="http://schemas.microsoft.com/office/drawing/2014/main" id="{9B352987-2C28-E1FB-BE91-20186417848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5998" y="0"/>
            <a:ext cx="6096001" cy="6858000"/>
          </a:xfrm>
          <a:prstGeom prst="rect">
            <a:avLst/>
          </a:prstGeom>
        </p:spPr>
      </p:pic>
    </p:spTree>
    <p:extLst>
      <p:ext uri="{BB962C8B-B14F-4D97-AF65-F5344CB8AC3E}">
        <p14:creationId xmlns:p14="http://schemas.microsoft.com/office/powerpoint/2010/main" val="2241793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CBE62C73-53B8-19A7-69DA-6006B64ACBC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CCE27A-D0A8-A98C-9DCC-685A7EB01E9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F6C3C862-BFC6-CCF4-8E8A-5DF396D55CB7}"/>
              </a:ext>
            </a:extLst>
          </p:cNvPr>
          <p:cNvSpPr txBox="1"/>
          <p:nvPr/>
        </p:nvSpPr>
        <p:spPr>
          <a:xfrm>
            <a:off x="4956313" y="125895"/>
            <a:ext cx="7089913" cy="452431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O Lord my God </a:t>
            </a:r>
          </a:p>
          <a:p>
            <a:r>
              <a:rPr lang="en-US" sz="3200" b="1" dirty="0">
                <a:latin typeface="Arial" panose="020B0604020202020204" pitchFamily="34" charset="0"/>
                <a:cs typeface="Arial" panose="020B0604020202020204" pitchFamily="34" charset="0"/>
              </a:rPr>
              <a:t>when I in awesome wonder</a:t>
            </a:r>
          </a:p>
          <a:p>
            <a:r>
              <a:rPr lang="en-US" sz="3200" b="1" dirty="0">
                <a:latin typeface="Arial" panose="020B0604020202020204" pitchFamily="34" charset="0"/>
                <a:cs typeface="Arial" panose="020B0604020202020204" pitchFamily="34" charset="0"/>
              </a:rPr>
              <a:t>Consider all </a:t>
            </a:r>
          </a:p>
          <a:p>
            <a:r>
              <a:rPr lang="en-US" sz="3200" b="1" dirty="0">
                <a:latin typeface="Arial" panose="020B0604020202020204" pitchFamily="34" charset="0"/>
                <a:cs typeface="Arial" panose="020B0604020202020204" pitchFamily="34" charset="0"/>
              </a:rPr>
              <a:t>the works Thy hand hath made</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I see the stars </a:t>
            </a:r>
          </a:p>
          <a:p>
            <a:r>
              <a:rPr lang="en-US" sz="3200" b="1" dirty="0">
                <a:latin typeface="Arial" panose="020B0604020202020204" pitchFamily="34" charset="0"/>
                <a:cs typeface="Arial" panose="020B0604020202020204" pitchFamily="34" charset="0"/>
              </a:rPr>
              <a:t>I hear the mighty thunder</a:t>
            </a:r>
          </a:p>
          <a:p>
            <a:r>
              <a:rPr lang="en-US" sz="3200" b="1" dirty="0">
                <a:latin typeface="Arial" panose="020B0604020202020204" pitchFamily="34" charset="0"/>
                <a:cs typeface="Arial" panose="020B0604020202020204" pitchFamily="34" charset="0"/>
              </a:rPr>
              <a:t>Thy </a:t>
            </a:r>
            <a:r>
              <a:rPr lang="en-US" sz="3200" b="1" dirty="0" err="1">
                <a:latin typeface="Arial" panose="020B0604020202020204" pitchFamily="34" charset="0"/>
                <a:cs typeface="Arial" panose="020B0604020202020204" pitchFamily="34" charset="0"/>
              </a:rPr>
              <a:t>pow'r</a:t>
            </a:r>
            <a:r>
              <a:rPr lang="en-US" sz="3200" b="1" dirty="0">
                <a:latin typeface="Arial" panose="020B0604020202020204" pitchFamily="34" charset="0"/>
                <a:cs typeface="Arial" panose="020B0604020202020204" pitchFamily="34" charset="0"/>
              </a:rPr>
              <a:t> throughout </a:t>
            </a:r>
          </a:p>
          <a:p>
            <a:r>
              <a:rPr lang="en-US" sz="3200" b="1" dirty="0">
                <a:latin typeface="Arial" panose="020B0604020202020204" pitchFamily="34" charset="0"/>
                <a:cs typeface="Arial" panose="020B0604020202020204" pitchFamily="34" charset="0"/>
              </a:rPr>
              <a:t>the universe displayed</a:t>
            </a:r>
          </a:p>
        </p:txBody>
      </p:sp>
      <p:sp>
        <p:nvSpPr>
          <p:cNvPr id="6" name="TextBox 5">
            <a:extLst>
              <a:ext uri="{FF2B5EF4-FFF2-40B4-BE49-F238E27FC236}">
                <a16:creationId xmlns:a16="http://schemas.microsoft.com/office/drawing/2014/main" id="{7B1E4D96-28A5-1B93-CC1B-B3FA8690A210}"/>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Creation  –  Genesis 1</a:t>
            </a:r>
          </a:p>
        </p:txBody>
      </p:sp>
    </p:spTree>
    <p:extLst>
      <p:ext uri="{BB962C8B-B14F-4D97-AF65-F5344CB8AC3E}">
        <p14:creationId xmlns:p14="http://schemas.microsoft.com/office/powerpoint/2010/main" val="3898241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FD2"/>
        </a:solidFill>
        <a:effectLst/>
      </p:bgPr>
    </p:bg>
    <p:spTree>
      <p:nvGrpSpPr>
        <p:cNvPr id="1" name="">
          <a:extLst>
            <a:ext uri="{FF2B5EF4-FFF2-40B4-BE49-F238E27FC236}">
              <a16:creationId xmlns:a16="http://schemas.microsoft.com/office/drawing/2014/main" id="{25A649CF-E3E3-FBB2-0632-993B8A39E6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5AC04B-4CDC-111F-D611-B2918170697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044" y="125895"/>
            <a:ext cx="4458620" cy="5015948"/>
          </a:xfrm>
          <a:prstGeom prst="rect">
            <a:avLst/>
          </a:prstGeom>
          <a:effectLst>
            <a:softEdge rad="88900"/>
          </a:effectLst>
        </p:spPr>
      </p:pic>
      <p:sp>
        <p:nvSpPr>
          <p:cNvPr id="4" name="TextBox 3">
            <a:extLst>
              <a:ext uri="{FF2B5EF4-FFF2-40B4-BE49-F238E27FC236}">
                <a16:creationId xmlns:a16="http://schemas.microsoft.com/office/drawing/2014/main" id="{5F9B24EA-07C3-3093-7BEC-38CBC1D11A33}"/>
              </a:ext>
            </a:extLst>
          </p:cNvPr>
          <p:cNvSpPr txBox="1"/>
          <p:nvPr/>
        </p:nvSpPr>
        <p:spPr>
          <a:xfrm>
            <a:off x="4956313" y="125895"/>
            <a:ext cx="7089913" cy="452431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When through the woods</a:t>
            </a:r>
          </a:p>
          <a:p>
            <a:r>
              <a:rPr lang="en-US" sz="3200" b="1" dirty="0">
                <a:latin typeface="Arial" panose="020B0604020202020204" pitchFamily="34" charset="0"/>
                <a:cs typeface="Arial" panose="020B0604020202020204" pitchFamily="34" charset="0"/>
              </a:rPr>
              <a:t>and forest glades I wander</a:t>
            </a:r>
          </a:p>
          <a:p>
            <a:r>
              <a:rPr lang="en-US" sz="3200" b="1" dirty="0">
                <a:latin typeface="Arial" panose="020B0604020202020204" pitchFamily="34" charset="0"/>
                <a:cs typeface="Arial" panose="020B0604020202020204" pitchFamily="34" charset="0"/>
              </a:rPr>
              <a:t>And hear the birds </a:t>
            </a:r>
          </a:p>
          <a:p>
            <a:r>
              <a:rPr lang="en-US" sz="3200" b="1" dirty="0">
                <a:latin typeface="Arial" panose="020B0604020202020204" pitchFamily="34" charset="0"/>
                <a:cs typeface="Arial" panose="020B0604020202020204" pitchFamily="34" charset="0"/>
              </a:rPr>
              <a:t>sing sweetly in the trees</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When I look down </a:t>
            </a:r>
          </a:p>
          <a:p>
            <a:r>
              <a:rPr lang="en-US" sz="3200" b="1" dirty="0">
                <a:latin typeface="Arial" panose="020B0604020202020204" pitchFamily="34" charset="0"/>
                <a:cs typeface="Arial" panose="020B0604020202020204" pitchFamily="34" charset="0"/>
              </a:rPr>
              <a:t>from lofty mountain grandeur</a:t>
            </a:r>
          </a:p>
          <a:p>
            <a:r>
              <a:rPr lang="en-US" sz="3200" b="1" dirty="0">
                <a:latin typeface="Arial" panose="020B0604020202020204" pitchFamily="34" charset="0"/>
                <a:cs typeface="Arial" panose="020B0604020202020204" pitchFamily="34" charset="0"/>
              </a:rPr>
              <a:t>And hear the brook </a:t>
            </a:r>
          </a:p>
          <a:p>
            <a:r>
              <a:rPr lang="en-US" sz="3200" b="1" dirty="0">
                <a:latin typeface="Arial" panose="020B0604020202020204" pitchFamily="34" charset="0"/>
                <a:cs typeface="Arial" panose="020B0604020202020204" pitchFamily="34" charset="0"/>
              </a:rPr>
              <a:t>and feel the gentle breeze</a:t>
            </a:r>
          </a:p>
        </p:txBody>
      </p:sp>
      <p:sp>
        <p:nvSpPr>
          <p:cNvPr id="5" name="TextBox 4">
            <a:extLst>
              <a:ext uri="{FF2B5EF4-FFF2-40B4-BE49-F238E27FC236}">
                <a16:creationId xmlns:a16="http://schemas.microsoft.com/office/drawing/2014/main" id="{9265A38E-8049-D07C-AD69-8CF6F08308AA}"/>
              </a:ext>
            </a:extLst>
          </p:cNvPr>
          <p:cNvSpPr txBox="1"/>
          <p:nvPr/>
        </p:nvSpPr>
        <p:spPr>
          <a:xfrm>
            <a:off x="0" y="5699298"/>
            <a:ext cx="12192000" cy="769441"/>
          </a:xfrm>
          <a:prstGeom prst="rect">
            <a:avLst/>
          </a:prstGeom>
          <a:noFill/>
        </p:spPr>
        <p:txBody>
          <a:bodyPr wrap="square">
            <a:spAutoFit/>
          </a:bodyPr>
          <a:lstStyle/>
          <a:p>
            <a:pPr algn="ctr"/>
            <a:r>
              <a:rPr lang="en-US" sz="4400" dirty="0">
                <a:latin typeface="Arial Rounded MT Bold" panose="020F0704030504030204" pitchFamily="34" charset="0"/>
              </a:rPr>
              <a:t>Creation  &amp;  Romans 1:20</a:t>
            </a:r>
          </a:p>
        </p:txBody>
      </p:sp>
      <p:sp>
        <p:nvSpPr>
          <p:cNvPr id="6" name="TextBox 5">
            <a:extLst>
              <a:ext uri="{FF2B5EF4-FFF2-40B4-BE49-F238E27FC236}">
                <a16:creationId xmlns:a16="http://schemas.microsoft.com/office/drawing/2014/main" id="{A41D0886-5540-FCBA-998E-17A71DF8E989}"/>
              </a:ext>
            </a:extLst>
          </p:cNvPr>
          <p:cNvSpPr txBox="1"/>
          <p:nvPr/>
        </p:nvSpPr>
        <p:spPr>
          <a:xfrm>
            <a:off x="5624553" y="5699381"/>
            <a:ext cx="4247322" cy="769441"/>
          </a:xfrm>
          <a:prstGeom prst="rect">
            <a:avLst/>
          </a:prstGeom>
          <a:noFill/>
        </p:spPr>
        <p:txBody>
          <a:bodyPr wrap="square">
            <a:spAutoFit/>
          </a:bodyPr>
          <a:lstStyle/>
          <a:p>
            <a:pPr algn="ctr"/>
            <a:r>
              <a:rPr lang="en-US" sz="4400" dirty="0">
                <a:latin typeface="Arial Rounded MT Bold" panose="020F0704030504030204" pitchFamily="34" charset="0"/>
              </a:rPr>
              <a:t>Romans 1:20</a:t>
            </a:r>
          </a:p>
        </p:txBody>
      </p:sp>
    </p:spTree>
    <p:extLst>
      <p:ext uri="{BB962C8B-B14F-4D97-AF65-F5344CB8AC3E}">
        <p14:creationId xmlns:p14="http://schemas.microsoft.com/office/powerpoint/2010/main" val="3231494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AC5040CA-20CC-43C6-BC0C-8D8696B6AF89}">
  <ds:schemaRefs>
    <ds:schemaRef ds:uri="http://schemas.microsoft.com/office/2006/documentManagement/types"/>
    <ds:schemaRef ds:uri="http://schemas.openxmlformats.org/package/2006/metadata/core-properties"/>
    <ds:schemaRef ds:uri="71af3243-3dd4-4a8d-8c0d-dd76da1f02a5"/>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230e9df3-be65-4c73-a93b-d1236ebd677e"/>
    <ds:schemaRef ds:uri="16c05727-aa75-4e4a-9b5f-8a80a1165891"/>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{C658558E-4B3F-423E-BEC8-FB4BC2894F4A}TFb05bf529-a1dc-42d5-b9d6-8a1e9569dd9caf6e7d0f_win32-c3c9796a48f5</Template>
  <TotalTime>18543</TotalTime>
  <Words>3374</Words>
  <Application>Microsoft Macintosh PowerPoint</Application>
  <PresentationFormat>Widescreen</PresentationFormat>
  <Paragraphs>279</Paragraphs>
  <Slides>52</Slides>
  <Notes>11</Notes>
  <HiddenSlides>0</HiddenSlides>
  <MMClips>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52</vt:i4>
      </vt:variant>
    </vt:vector>
  </HeadingPairs>
  <TitlesOfParts>
    <vt:vector size="67" baseType="lpstr">
      <vt:lpstr>ＭＳ Ｐゴシック</vt:lpstr>
      <vt:lpstr>Aptos</vt:lpstr>
      <vt:lpstr>Aptos Black</vt:lpstr>
      <vt:lpstr>Aptos Display</vt:lpstr>
      <vt:lpstr>Arial</vt:lpstr>
      <vt:lpstr>Arial Black</vt:lpstr>
      <vt:lpstr>Arial Rounded MT Bold</vt:lpstr>
      <vt:lpstr>Avenir Next LT Pro</vt:lpstr>
      <vt:lpstr>Avenir Next LT Pro Demi</vt:lpstr>
      <vt:lpstr>Calibri</vt:lpstr>
      <vt:lpstr>Chalkboard SE</vt:lpstr>
      <vt:lpstr>Times New Roman</vt:lpstr>
      <vt:lpstr>Wingdings</vt:lpstr>
      <vt:lpstr>Custom</vt:lpstr>
      <vt:lpstr>Orbit</vt:lpstr>
      <vt:lpstr>Humble-Hearted Sanity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Without God, Life Stinks!</vt:lpstr>
      <vt:lpstr>Without God, Life Stinks!</vt:lpstr>
      <vt:lpstr>PowerPoint Presentation</vt:lpstr>
      <vt:lpstr>Humble-Hearted Sanity</vt:lpstr>
      <vt:lpstr>Humble Hearted Sanity  is Found in Fearing God,  not Following the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Without God, Life Stinks!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Humble Hearted Sanity  is Found in Fearing God,  not Following the World </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11</cp:revision>
  <dcterms:created xsi:type="dcterms:W3CDTF">2025-12-16T01:47:43Z</dcterms:created>
  <dcterms:modified xsi:type="dcterms:W3CDTF">2026-02-14T08:59:12Z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