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2" r:id="rId1"/>
    <p:sldMasterId id="2147483960" r:id="rId2"/>
  </p:sldMasterIdLst>
  <p:notesMasterIdLst>
    <p:notesMasterId r:id="rId34"/>
  </p:notesMasterIdLst>
  <p:handoutMasterIdLst>
    <p:handoutMasterId r:id="rId35"/>
  </p:handoutMasterIdLst>
  <p:sldIdLst>
    <p:sldId id="440" r:id="rId3"/>
    <p:sldId id="340" r:id="rId4"/>
    <p:sldId id="341" r:id="rId5"/>
    <p:sldId id="412" r:id="rId6"/>
    <p:sldId id="414" r:id="rId7"/>
    <p:sldId id="413" r:id="rId8"/>
    <p:sldId id="415" r:id="rId9"/>
    <p:sldId id="410" r:id="rId10"/>
    <p:sldId id="355" r:id="rId11"/>
    <p:sldId id="409" r:id="rId12"/>
    <p:sldId id="411" r:id="rId13"/>
    <p:sldId id="393" r:id="rId14"/>
    <p:sldId id="293" r:id="rId15"/>
    <p:sldId id="374" r:id="rId16"/>
    <p:sldId id="428" r:id="rId17"/>
    <p:sldId id="429" r:id="rId18"/>
    <p:sldId id="430" r:id="rId19"/>
    <p:sldId id="431" r:id="rId20"/>
    <p:sldId id="432" r:id="rId21"/>
    <p:sldId id="433" r:id="rId22"/>
    <p:sldId id="417" r:id="rId23"/>
    <p:sldId id="423" r:id="rId24"/>
    <p:sldId id="434" r:id="rId25"/>
    <p:sldId id="435" r:id="rId26"/>
    <p:sldId id="437" r:id="rId27"/>
    <p:sldId id="438" r:id="rId28"/>
    <p:sldId id="439" r:id="rId29"/>
    <p:sldId id="418" r:id="rId30"/>
    <p:sldId id="372" r:id="rId31"/>
    <p:sldId id="267" r:id="rId32"/>
    <p:sldId id="31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874D"/>
    <a:srgbClr val="C1978F"/>
    <a:srgbClr val="2B3F20"/>
    <a:srgbClr val="71AD15"/>
    <a:srgbClr val="FFE593"/>
    <a:srgbClr val="37241D"/>
    <a:srgbClr val="1C1211"/>
    <a:srgbClr val="403434"/>
    <a:srgbClr val="645857"/>
    <a:srgbClr val="A298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326" autoAdjust="0"/>
    <p:restoredTop sz="94434" autoAdjust="0"/>
  </p:normalViewPr>
  <p:slideViewPr>
    <p:cSldViewPr snapToGrid="0">
      <p:cViewPr varScale="1">
        <p:scale>
          <a:sx n="131" d="100"/>
          <a:sy n="131" d="100"/>
        </p:scale>
        <p:origin x="4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81F71-56E3-4315-BA05-92F6FE6C24FB}" type="datetimeFigureOut">
              <a:rPr lang="en-US" smtClean="0"/>
              <a:t>10/25/21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1C5FC6-BF1A-4E76-9644-2103025CFF95}" type="slidenum">
              <a:rPr lang="en-US" smtClean="0"/>
              <a:t>‹#›</a:t>
            </a:fld>
            <a:endParaRPr lang="en-US"/>
          </a:p>
        </p:txBody>
      </p:sp>
    </p:spTree>
    <p:extLst>
      <p:ext uri="{BB962C8B-B14F-4D97-AF65-F5344CB8AC3E}">
        <p14:creationId xmlns:p14="http://schemas.microsoft.com/office/powerpoint/2010/main" val="3913623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171F4-18C5-41F9-9147-05E9E8FECE20}" type="datetimeFigureOut">
              <a:rPr lang="en-US" smtClean="0"/>
              <a:t>10/25/21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3765F-6D3A-4867-9087-48A7502DC5BA}" type="slidenum">
              <a:rPr lang="en-US" smtClean="0"/>
              <a:t>‹#›</a:t>
            </a:fld>
            <a:endParaRPr lang="en-US"/>
          </a:p>
        </p:txBody>
      </p:sp>
    </p:spTree>
    <p:extLst>
      <p:ext uri="{BB962C8B-B14F-4D97-AF65-F5344CB8AC3E}">
        <p14:creationId xmlns:p14="http://schemas.microsoft.com/office/powerpoint/2010/main" val="3706917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43498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48064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3314934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47423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992833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D81A55C-68E0-4899-8380-33D556DC7090}" type="datetimeFigureOut">
              <a:rPr lang="en-US" smtClean="0"/>
              <a:t>10/25/21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90876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D81A55C-68E0-4899-8380-33D556DC7090}" type="datetimeFigureOut">
              <a:rPr lang="en-US" smtClean="0"/>
              <a:t>10/25/21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760060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418624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58325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9029158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604233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1A55C-68E0-4899-8380-33D556DC7090}"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367359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771720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230356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894857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095530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6348114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55949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1165750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91614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425972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1A55C-68E0-4899-8380-33D556DC7090}"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34771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99781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1A55C-68E0-4899-8380-33D556DC7090}" type="datetimeFigureOut">
              <a:rPr lang="en-US" smtClean="0"/>
              <a:t>10/25/21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270630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1A55C-68E0-4899-8380-33D556DC7090}" type="datetimeFigureOut">
              <a:rPr lang="en-US" smtClean="0"/>
              <a:t>10/25/21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195706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1A55C-68E0-4899-8380-33D556DC7090}" type="datetimeFigureOut">
              <a:rPr lang="en-US" smtClean="0"/>
              <a:t>10/25/21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305608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43557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1A55C-68E0-4899-8380-33D556DC7090}"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AFA88-D280-4A04-9C5D-6A39A7976E18}" type="slidenum">
              <a:rPr lang="en-US" smtClean="0"/>
              <a:t>‹#›</a:t>
            </a:fld>
            <a:endParaRPr lang="en-US"/>
          </a:p>
        </p:txBody>
      </p:sp>
    </p:spTree>
    <p:extLst>
      <p:ext uri="{BB962C8B-B14F-4D97-AF65-F5344CB8AC3E}">
        <p14:creationId xmlns:p14="http://schemas.microsoft.com/office/powerpoint/2010/main" val="423874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D81A55C-68E0-4899-8380-33D556DC7090}" type="datetimeFigureOut">
              <a:rPr lang="en-US" smtClean="0"/>
              <a:t>10/25/21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F0AFA88-D280-4A04-9C5D-6A39A7976E18}" type="slidenum">
              <a:rPr lang="en-US" smtClean="0"/>
              <a:t>‹#›</a:t>
            </a:fld>
            <a:endParaRPr lang="en-US"/>
          </a:p>
        </p:txBody>
      </p:sp>
    </p:spTree>
    <p:extLst>
      <p:ext uri="{BB962C8B-B14F-4D97-AF65-F5344CB8AC3E}">
        <p14:creationId xmlns:p14="http://schemas.microsoft.com/office/powerpoint/2010/main" val="1652046911"/>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222386274"/>
      </p:ext>
    </p:extLst>
  </p:cSld>
  <p:clrMap bg1="dk2" tx1="lt1" bg2="dk1"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00BC9E68-8656-4656-BD32-23B2A074F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23" y="1254057"/>
            <a:ext cx="10067925" cy="3124200"/>
          </a:xfrm>
          <a:prstGeom prst="rect">
            <a:avLst/>
          </a:prstGeom>
        </p:spPr>
      </p:pic>
      <p:sp>
        <p:nvSpPr>
          <p:cNvPr id="3" name="Rectangle 2">
            <a:extLst>
              <a:ext uri="{FF2B5EF4-FFF2-40B4-BE49-F238E27FC236}">
                <a16:creationId xmlns:a16="http://schemas.microsoft.com/office/drawing/2014/main" id="{B5A0F86C-93F2-0F44-9AA4-72F1712FE2F5}"/>
              </a:ext>
            </a:extLst>
          </p:cNvPr>
          <p:cNvSpPr>
            <a:spLocks noChangeArrowheads="1"/>
          </p:cNvSpPr>
          <p:nvPr/>
        </p:nvSpPr>
        <p:spPr bwMode="auto">
          <a:xfrm>
            <a:off x="0" y="5325117"/>
            <a:ext cx="12192000" cy="1532883"/>
          </a:xfrm>
          <a:prstGeom prst="rect">
            <a:avLst/>
          </a:prstGeom>
          <a:no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Dan Bridges</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Amman International Church, Jordan</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43182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88B8B5-0EF5-40FC-B60A-CEAE91D4E7DC}"/>
              </a:ext>
            </a:extLst>
          </p:cNvPr>
          <p:cNvPicPr>
            <a:picLocks noChangeAspect="1"/>
          </p:cNvPicPr>
          <p:nvPr/>
        </p:nvPicPr>
        <p:blipFill>
          <a:blip r:embed="rId2"/>
          <a:stretch>
            <a:fillRect/>
          </a:stretch>
        </p:blipFill>
        <p:spPr>
          <a:xfrm>
            <a:off x="23812" y="0"/>
            <a:ext cx="12144375" cy="6858000"/>
          </a:xfrm>
          <a:prstGeom prst="rect">
            <a:avLst/>
          </a:prstGeom>
        </p:spPr>
      </p:pic>
      <p:sp>
        <p:nvSpPr>
          <p:cNvPr id="3" name="TextBox 2">
            <a:extLst>
              <a:ext uri="{FF2B5EF4-FFF2-40B4-BE49-F238E27FC236}">
                <a16:creationId xmlns:a16="http://schemas.microsoft.com/office/drawing/2014/main" id="{7CBDADED-ED2C-40D2-8C36-D40EA11244E6}"/>
              </a:ext>
            </a:extLst>
          </p:cNvPr>
          <p:cNvSpPr txBox="1"/>
          <p:nvPr/>
        </p:nvSpPr>
        <p:spPr>
          <a:xfrm>
            <a:off x="1938883" y="4441463"/>
            <a:ext cx="8089105" cy="830997"/>
          </a:xfrm>
          <a:prstGeom prst="rect">
            <a:avLst/>
          </a:prstGeom>
          <a:noFill/>
          <a:effectLst>
            <a:glow rad="127000">
              <a:schemeClr val="bg1"/>
            </a:glow>
          </a:effectLst>
        </p:spPr>
        <p:txBody>
          <a:bodyPr wrap="square" rtlCol="0">
            <a:spAutoFit/>
          </a:bodyPr>
          <a:lstStyle>
            <a:defPPr>
              <a:defRPr lang="en-US"/>
            </a:defPPr>
            <a:lvl1pPr>
              <a:defRPr sz="4000" b="1">
                <a:effectLst>
                  <a:glow rad="127000">
                    <a:schemeClr val="bg1">
                      <a:alpha val="88000"/>
                    </a:schemeClr>
                  </a:glow>
                </a:effectLst>
              </a:defRPr>
            </a:lvl1pPr>
          </a:lstStyle>
          <a:p>
            <a:pPr algn="ctr"/>
            <a:r>
              <a:rPr lang="en-US" sz="4800" dirty="0"/>
              <a:t>Context of Deuteronomy</a:t>
            </a:r>
          </a:p>
        </p:txBody>
      </p:sp>
      <p:sp>
        <p:nvSpPr>
          <p:cNvPr id="4" name="TextBox 3">
            <a:extLst>
              <a:ext uri="{FF2B5EF4-FFF2-40B4-BE49-F238E27FC236}">
                <a16:creationId xmlns:a16="http://schemas.microsoft.com/office/drawing/2014/main" id="{AE3E209E-B124-4FDE-A0D9-BE6EBFB41FF9}"/>
              </a:ext>
            </a:extLst>
          </p:cNvPr>
          <p:cNvSpPr txBox="1"/>
          <p:nvPr/>
        </p:nvSpPr>
        <p:spPr>
          <a:xfrm>
            <a:off x="1503947" y="5357344"/>
            <a:ext cx="8969741" cy="830997"/>
          </a:xfrm>
          <a:prstGeom prst="rect">
            <a:avLst/>
          </a:prstGeom>
          <a:noFill/>
          <a:effectLst>
            <a:glow rad="127000">
              <a:schemeClr val="bg1"/>
            </a:glow>
          </a:effectLst>
        </p:spPr>
        <p:txBody>
          <a:bodyPr wrap="square" rtlCol="0">
            <a:spAutoFit/>
          </a:bodyPr>
          <a:lstStyle>
            <a:defPPr>
              <a:defRPr lang="en-US"/>
            </a:defPPr>
            <a:lvl1pPr>
              <a:defRPr sz="4000" b="1">
                <a:effectLst>
                  <a:glow rad="127000">
                    <a:schemeClr val="bg1">
                      <a:alpha val="88000"/>
                    </a:schemeClr>
                  </a:glow>
                </a:effectLst>
              </a:defRPr>
            </a:lvl1pPr>
          </a:lstStyle>
          <a:p>
            <a:pPr algn="ctr"/>
            <a:r>
              <a:rPr lang="en-US" sz="4800" dirty="0"/>
              <a:t>Preparing to Enter the Land</a:t>
            </a:r>
          </a:p>
        </p:txBody>
      </p:sp>
    </p:spTree>
    <p:extLst>
      <p:ext uri="{BB962C8B-B14F-4D97-AF65-F5344CB8AC3E}">
        <p14:creationId xmlns:p14="http://schemas.microsoft.com/office/powerpoint/2010/main" val="365934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73016F9-C306-4C6C-97E0-13455FFBC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952" cy="9141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DADED-ED2C-40D2-8C36-D40EA11244E6}"/>
              </a:ext>
            </a:extLst>
          </p:cNvPr>
          <p:cNvSpPr txBox="1"/>
          <p:nvPr/>
        </p:nvSpPr>
        <p:spPr>
          <a:xfrm>
            <a:off x="3968297" y="348435"/>
            <a:ext cx="5096267" cy="769441"/>
          </a:xfrm>
          <a:prstGeom prst="rect">
            <a:avLst/>
          </a:prstGeom>
          <a:noFill/>
          <a:effectLst>
            <a:glow rad="127000">
              <a:schemeClr val="bg1"/>
            </a:glow>
          </a:effectLst>
        </p:spPr>
        <p:txBody>
          <a:bodyPr wrap="none" rtlCol="0">
            <a:spAutoFit/>
          </a:bodyPr>
          <a:lstStyle>
            <a:defPPr>
              <a:defRPr lang="en-US"/>
            </a:defPPr>
            <a:lvl1pPr>
              <a:defRPr sz="4000" b="1">
                <a:effectLst>
                  <a:glow rad="127000">
                    <a:schemeClr val="bg1">
                      <a:alpha val="88000"/>
                    </a:schemeClr>
                  </a:glow>
                </a:effectLst>
              </a:defRPr>
            </a:lvl1pPr>
          </a:lstStyle>
          <a:p>
            <a:r>
              <a:rPr lang="en-US" sz="4400" dirty="0"/>
              <a:t>The Big Question…</a:t>
            </a:r>
          </a:p>
        </p:txBody>
      </p:sp>
      <p:sp>
        <p:nvSpPr>
          <p:cNvPr id="4" name="TextBox 3">
            <a:extLst>
              <a:ext uri="{FF2B5EF4-FFF2-40B4-BE49-F238E27FC236}">
                <a16:creationId xmlns:a16="http://schemas.microsoft.com/office/drawing/2014/main" id="{AE3E209E-B124-4FDE-A0D9-BE6EBFB41FF9}"/>
              </a:ext>
            </a:extLst>
          </p:cNvPr>
          <p:cNvSpPr txBox="1"/>
          <p:nvPr/>
        </p:nvSpPr>
        <p:spPr>
          <a:xfrm>
            <a:off x="842744" y="3841790"/>
            <a:ext cx="10876695" cy="2800767"/>
          </a:xfrm>
          <a:prstGeom prst="rect">
            <a:avLst/>
          </a:prstGeom>
          <a:noFill/>
          <a:effectLst>
            <a:glow rad="127000">
              <a:schemeClr val="bg1"/>
            </a:glow>
          </a:effectLst>
        </p:spPr>
        <p:txBody>
          <a:bodyPr wrap="none" rtlCol="0">
            <a:spAutoFit/>
          </a:bodyPr>
          <a:lstStyle>
            <a:defPPr>
              <a:defRPr lang="en-US"/>
            </a:defPPr>
            <a:lvl1pPr>
              <a:defRPr sz="4000" b="1">
                <a:effectLst>
                  <a:glow rad="127000">
                    <a:schemeClr val="bg1">
                      <a:alpha val="88000"/>
                    </a:schemeClr>
                  </a:glow>
                </a:effectLst>
              </a:defRPr>
            </a:lvl1pPr>
          </a:lstStyle>
          <a:p>
            <a:r>
              <a:rPr lang="en-US" sz="4400" dirty="0"/>
              <a:t>The Israelites are about to enter the land… </a:t>
            </a:r>
          </a:p>
          <a:p>
            <a:r>
              <a:rPr lang="en-US" sz="4400" dirty="0"/>
              <a:t>But has anything changed?</a:t>
            </a:r>
          </a:p>
          <a:p>
            <a:r>
              <a:rPr lang="en-US" sz="4400" dirty="0"/>
              <a:t>What will enable them to succeed when</a:t>
            </a:r>
          </a:p>
          <a:p>
            <a:r>
              <a:rPr lang="en-US" sz="4400" dirty="0"/>
              <a:t>their parents had failed???</a:t>
            </a:r>
          </a:p>
        </p:txBody>
      </p:sp>
    </p:spTree>
    <p:extLst>
      <p:ext uri="{BB962C8B-B14F-4D97-AF65-F5344CB8AC3E}">
        <p14:creationId xmlns:p14="http://schemas.microsoft.com/office/powerpoint/2010/main" val="315108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2EE73-5BD2-455B-9DDD-EA20C45A993A}"/>
              </a:ext>
            </a:extLst>
          </p:cNvPr>
          <p:cNvPicPr>
            <a:picLocks noChangeAspect="1"/>
          </p:cNvPicPr>
          <p:nvPr/>
        </p:nvPicPr>
        <p:blipFill>
          <a:blip r:embed="rId2">
            <a:alphaModFix amt="50000"/>
          </a:blip>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80ED7DF9-01CC-4E23-A8F3-805107631B3A}"/>
              </a:ext>
            </a:extLst>
          </p:cNvPr>
          <p:cNvSpPr txBox="1"/>
          <p:nvPr/>
        </p:nvSpPr>
        <p:spPr>
          <a:xfrm>
            <a:off x="504668" y="612844"/>
            <a:ext cx="11182663" cy="5632311"/>
          </a:xfrm>
          <a:prstGeom prst="rect">
            <a:avLst/>
          </a:prstGeom>
          <a:noFill/>
        </p:spPr>
        <p:txBody>
          <a:bodyPr wrap="square" rtlCol="0">
            <a:spAutoFit/>
          </a:bodyPr>
          <a:lstStyle/>
          <a:p>
            <a:r>
              <a:rPr lang="en-US" sz="4000" b="1" baseline="30000" dirty="0">
                <a:effectLst>
                  <a:glow rad="127000">
                    <a:schemeClr val="bg1">
                      <a:alpha val="80000"/>
                    </a:schemeClr>
                  </a:glow>
                </a:effectLst>
              </a:rPr>
              <a:t>1</a:t>
            </a:r>
            <a:r>
              <a:rPr lang="en-US" sz="4000" b="1" dirty="0">
                <a:effectLst>
                  <a:glow rad="127000">
                    <a:schemeClr val="bg1">
                      <a:alpha val="80000"/>
                    </a:schemeClr>
                  </a:glow>
                </a:effectLst>
              </a:rPr>
              <a:t> These are the commands, decrees and laws the Lord your God directed me to teach you to observe in the land that you are crossing the Jordan to possess, </a:t>
            </a:r>
            <a:r>
              <a:rPr lang="en-US" sz="4000" b="1" baseline="30000" dirty="0">
                <a:effectLst>
                  <a:glow rad="127000">
                    <a:schemeClr val="bg1">
                      <a:alpha val="80000"/>
                    </a:schemeClr>
                  </a:glow>
                </a:effectLst>
              </a:rPr>
              <a:t>2</a:t>
            </a:r>
            <a:r>
              <a:rPr lang="en-US" sz="4000" b="1" dirty="0">
                <a:effectLst>
                  <a:glow rad="127000">
                    <a:schemeClr val="bg1">
                      <a:alpha val="80000"/>
                    </a:schemeClr>
                  </a:glow>
                </a:effectLst>
              </a:rPr>
              <a:t> so that </a:t>
            </a:r>
            <a:r>
              <a:rPr lang="en-US" sz="4000" b="1" dirty="0">
                <a:ln>
                  <a:solidFill>
                    <a:schemeClr val="accent1"/>
                  </a:solidFill>
                </a:ln>
                <a:solidFill>
                  <a:srgbClr val="FFFF00"/>
                </a:solidFill>
                <a:effectLst>
                  <a:glow rad="127000">
                    <a:schemeClr val="bg1">
                      <a:alpha val="80000"/>
                    </a:schemeClr>
                  </a:glow>
                </a:effectLst>
              </a:rPr>
              <a:t>you</a:t>
            </a:r>
            <a:r>
              <a:rPr lang="en-US" sz="4000" b="1" dirty="0">
                <a:effectLst>
                  <a:glow rad="127000">
                    <a:schemeClr val="bg1">
                      <a:alpha val="80000"/>
                    </a:schemeClr>
                  </a:glow>
                </a:effectLst>
              </a:rPr>
              <a:t>, </a:t>
            </a:r>
            <a:r>
              <a:rPr lang="en-US" sz="4000" b="1" dirty="0">
                <a:solidFill>
                  <a:srgbClr val="00B0F0"/>
                </a:solidFill>
                <a:effectLst>
                  <a:glow rad="127000">
                    <a:schemeClr val="bg1">
                      <a:alpha val="80000"/>
                    </a:schemeClr>
                  </a:glow>
                </a:effectLst>
              </a:rPr>
              <a:t>your children </a:t>
            </a:r>
            <a:r>
              <a:rPr lang="en-US" sz="4000" b="1" dirty="0">
                <a:effectLst>
                  <a:glow rad="127000">
                    <a:schemeClr val="bg1">
                      <a:alpha val="80000"/>
                    </a:schemeClr>
                  </a:glow>
                </a:effectLst>
              </a:rPr>
              <a:t>and </a:t>
            </a:r>
            <a:r>
              <a:rPr lang="en-US" sz="4000" b="1" dirty="0">
                <a:solidFill>
                  <a:srgbClr val="92D050"/>
                </a:solidFill>
                <a:effectLst>
                  <a:glow rad="127000">
                    <a:schemeClr val="bg1">
                      <a:alpha val="80000"/>
                    </a:schemeClr>
                  </a:glow>
                </a:effectLst>
              </a:rPr>
              <a:t>their children</a:t>
            </a:r>
            <a:r>
              <a:rPr lang="en-US" sz="4000" b="1" dirty="0">
                <a:solidFill>
                  <a:srgbClr val="FF0000"/>
                </a:solidFill>
                <a:effectLst>
                  <a:glow rad="127000">
                    <a:schemeClr val="bg1">
                      <a:alpha val="80000"/>
                    </a:schemeClr>
                  </a:glow>
                </a:effectLst>
              </a:rPr>
              <a:t> </a:t>
            </a:r>
            <a:r>
              <a:rPr lang="en-US" sz="4000" b="1" dirty="0">
                <a:effectLst>
                  <a:glow rad="127000">
                    <a:schemeClr val="bg1">
                      <a:alpha val="80000"/>
                    </a:schemeClr>
                  </a:glow>
                </a:effectLst>
              </a:rPr>
              <a:t>after them may fear the Lord your God as long as you live by keeping all his decrees and commands that I give you, and so that you may enjoy long life.</a:t>
            </a:r>
          </a:p>
          <a:p>
            <a:r>
              <a:rPr lang="en-US" sz="4000" b="1" dirty="0">
                <a:effectLst>
                  <a:glow rad="127000">
                    <a:schemeClr val="bg1">
                      <a:alpha val="80000"/>
                    </a:schemeClr>
                  </a:glow>
                </a:effectLst>
              </a:rPr>
              <a:t>                                    Deuteronomy 6:1-2</a:t>
            </a:r>
          </a:p>
        </p:txBody>
      </p:sp>
      <p:sp>
        <p:nvSpPr>
          <p:cNvPr id="3" name="Rectangle: Rounded Corners 2">
            <a:extLst>
              <a:ext uri="{FF2B5EF4-FFF2-40B4-BE49-F238E27FC236}">
                <a16:creationId xmlns:a16="http://schemas.microsoft.com/office/drawing/2014/main" id="{FEFB00DC-22C5-4AE0-9851-22839A83FB06}"/>
              </a:ext>
            </a:extLst>
          </p:cNvPr>
          <p:cNvSpPr/>
          <p:nvPr/>
        </p:nvSpPr>
        <p:spPr>
          <a:xfrm>
            <a:off x="5636302" y="3428999"/>
            <a:ext cx="5801193" cy="2147342"/>
          </a:xfrm>
          <a:prstGeom prst="roundRect">
            <a:avLst/>
          </a:prstGeom>
          <a:solidFill>
            <a:srgbClr val="2380C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Let’s break the cycle!</a:t>
            </a:r>
          </a:p>
          <a:p>
            <a:pPr algn="ctr"/>
            <a:r>
              <a:rPr lang="en-US" sz="4000" b="1" dirty="0"/>
              <a:t>But How???</a:t>
            </a:r>
          </a:p>
        </p:txBody>
      </p:sp>
    </p:spTree>
    <p:extLst>
      <p:ext uri="{BB962C8B-B14F-4D97-AF65-F5344CB8AC3E}">
        <p14:creationId xmlns:p14="http://schemas.microsoft.com/office/powerpoint/2010/main" val="32872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B62C3E54-5BED-4DCF-B038-65C3E237C87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3048" y="0"/>
            <a:ext cx="12188952" cy="68562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5E616D-F50D-485A-B1AB-13207D49BE5E}"/>
              </a:ext>
            </a:extLst>
          </p:cNvPr>
          <p:cNvSpPr txBox="1"/>
          <p:nvPr/>
        </p:nvSpPr>
        <p:spPr>
          <a:xfrm>
            <a:off x="6458858" y="850871"/>
            <a:ext cx="5482593" cy="5632311"/>
          </a:xfrm>
          <a:prstGeom prst="rect">
            <a:avLst/>
          </a:prstGeom>
          <a:noFill/>
        </p:spPr>
        <p:txBody>
          <a:bodyPr wrap="square" rtlCol="0">
            <a:spAutoFit/>
          </a:bodyPr>
          <a:lstStyle/>
          <a:p>
            <a:r>
              <a:rPr lang="en-US" sz="4000" b="1" baseline="30000" dirty="0">
                <a:effectLst>
                  <a:glow rad="127000">
                    <a:schemeClr val="bg1">
                      <a:alpha val="70000"/>
                    </a:schemeClr>
                  </a:glow>
                </a:effectLst>
              </a:rPr>
              <a:t>4</a:t>
            </a:r>
            <a:r>
              <a:rPr lang="en-US" sz="4000" b="1" dirty="0">
                <a:effectLst>
                  <a:glow rad="127000">
                    <a:schemeClr val="bg1">
                      <a:alpha val="70000"/>
                    </a:schemeClr>
                  </a:glow>
                </a:effectLst>
              </a:rPr>
              <a:t> Hear, O Israel: The Lord our God, the Lord is one. </a:t>
            </a:r>
            <a:r>
              <a:rPr lang="en-US" sz="4000" b="1" baseline="30000" dirty="0">
                <a:effectLst>
                  <a:glow rad="127000">
                    <a:schemeClr val="bg1">
                      <a:alpha val="70000"/>
                    </a:schemeClr>
                  </a:glow>
                </a:effectLst>
              </a:rPr>
              <a:t>5</a:t>
            </a:r>
            <a:r>
              <a:rPr lang="en-US" sz="4000" b="1" dirty="0">
                <a:effectLst>
                  <a:glow rad="127000">
                    <a:schemeClr val="bg1">
                      <a:alpha val="70000"/>
                    </a:schemeClr>
                  </a:glow>
                </a:effectLst>
              </a:rPr>
              <a:t> </a:t>
            </a:r>
            <a:r>
              <a:rPr lang="en-US" sz="4000" b="1" dirty="0">
                <a:solidFill>
                  <a:srgbClr val="FFFF00"/>
                </a:solidFill>
                <a:effectLst>
                  <a:glow rad="127000">
                    <a:schemeClr val="bg1">
                      <a:alpha val="70000"/>
                    </a:schemeClr>
                  </a:glow>
                </a:effectLst>
              </a:rPr>
              <a:t>Love the Lord your God with all your heart and with all your soul and with all your strength. </a:t>
            </a:r>
          </a:p>
          <a:p>
            <a:endParaRPr lang="en-US" sz="4000" b="1" dirty="0">
              <a:solidFill>
                <a:srgbClr val="FFFF00"/>
              </a:solidFill>
              <a:effectLst>
                <a:glow rad="127000">
                  <a:schemeClr val="bg1">
                    <a:alpha val="70000"/>
                  </a:schemeClr>
                </a:glow>
              </a:effectLst>
            </a:endParaRPr>
          </a:p>
          <a:p>
            <a:r>
              <a:rPr lang="en-US" sz="4000" b="1" dirty="0">
                <a:solidFill>
                  <a:srgbClr val="FFFF00"/>
                </a:solidFill>
                <a:effectLst>
                  <a:glow rad="127000">
                    <a:schemeClr val="bg1">
                      <a:alpha val="70000"/>
                    </a:schemeClr>
                  </a:glow>
                </a:effectLst>
              </a:rPr>
              <a:t>     </a:t>
            </a:r>
            <a:r>
              <a:rPr lang="en-US" sz="4000" b="1" dirty="0">
                <a:effectLst>
                  <a:glow rad="127000">
                    <a:schemeClr val="bg1">
                      <a:alpha val="70000"/>
                    </a:schemeClr>
                  </a:glow>
                </a:effectLst>
              </a:rPr>
              <a:t>Deuteronomy 6:4-5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8" name="Picture 7" descr="A picture containing text, caliper, device&#10;&#10;Description automatically generated">
            <a:extLst>
              <a:ext uri="{FF2B5EF4-FFF2-40B4-BE49-F238E27FC236}">
                <a16:creationId xmlns:a16="http://schemas.microsoft.com/office/drawing/2014/main" id="{3F73AEBA-365C-44B8-9C83-E740C2CED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184" y="94290"/>
            <a:ext cx="9778733" cy="6669420"/>
          </a:xfrm>
          <a:prstGeom prst="rect">
            <a:avLst/>
          </a:prstGeom>
        </p:spPr>
      </p:pic>
      <p:sp>
        <p:nvSpPr>
          <p:cNvPr id="2" name="TextBox 1">
            <a:extLst>
              <a:ext uri="{FF2B5EF4-FFF2-40B4-BE49-F238E27FC236}">
                <a16:creationId xmlns:a16="http://schemas.microsoft.com/office/drawing/2014/main" id="{5BB96CC2-D49F-438B-9D3C-3897E5320289}"/>
              </a:ext>
            </a:extLst>
          </p:cNvPr>
          <p:cNvSpPr txBox="1"/>
          <p:nvPr/>
        </p:nvSpPr>
        <p:spPr>
          <a:xfrm>
            <a:off x="1338533" y="1769540"/>
            <a:ext cx="9440034" cy="1828801"/>
          </a:xfrm>
          <a:prstGeom prst="rect">
            <a:avLst/>
          </a:prstGeom>
        </p:spPr>
        <p:txBody>
          <a:bodyPr vert="horz" lIns="91440" tIns="45720" rIns="91440" bIns="45720" rtlCol="0" anchor="b">
            <a:normAutofit/>
          </a:bodyPr>
          <a:lstStyle/>
          <a:p>
            <a:pPr algn="ctr">
              <a:spcBef>
                <a:spcPct val="0"/>
              </a:spcBef>
              <a:spcAft>
                <a:spcPts val="600"/>
              </a:spcAft>
            </a:pPr>
            <a:r>
              <a:rPr lang="en-US" sz="54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How does God measure our love for him???</a:t>
            </a:r>
          </a:p>
        </p:txBody>
      </p:sp>
      <p:sp>
        <p:nvSpPr>
          <p:cNvPr id="10" name="TextBox 9">
            <a:extLst>
              <a:ext uri="{FF2B5EF4-FFF2-40B4-BE49-F238E27FC236}">
                <a16:creationId xmlns:a16="http://schemas.microsoft.com/office/drawing/2014/main" id="{1862D65C-DF1D-4333-9E27-5EF8532011F0}"/>
              </a:ext>
            </a:extLst>
          </p:cNvPr>
          <p:cNvSpPr txBox="1"/>
          <p:nvPr/>
        </p:nvSpPr>
        <p:spPr>
          <a:xfrm>
            <a:off x="1338533" y="4650149"/>
            <a:ext cx="9142435" cy="1828801"/>
          </a:xfrm>
          <a:prstGeom prst="rect">
            <a:avLst/>
          </a:prstGeom>
        </p:spPr>
        <p:txBody>
          <a:bodyPr vert="horz" lIns="91440" tIns="45720" rIns="91440" bIns="45720" rtlCol="0" anchor="b">
            <a:normAutofit/>
          </a:bodyPr>
          <a:lstStyle/>
          <a:p>
            <a:pPr algn="ctr">
              <a:spcBef>
                <a:spcPct val="0"/>
              </a:spcBef>
              <a:spcAft>
                <a:spcPts val="600"/>
              </a:spcAft>
            </a:pPr>
            <a:r>
              <a:rPr lang="en-US" sz="40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The same as we measure it with each other – by our actions!</a:t>
            </a:r>
          </a:p>
        </p:txBody>
      </p:sp>
    </p:spTree>
    <p:extLst>
      <p:ext uri="{BB962C8B-B14F-4D97-AF65-F5344CB8AC3E}">
        <p14:creationId xmlns:p14="http://schemas.microsoft.com/office/powerpoint/2010/main" val="40265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6" name="Picture 2" descr="What Are Teenage Depression Symptoms | High Focus Centers">
            <a:extLst>
              <a:ext uri="{FF2B5EF4-FFF2-40B4-BE49-F238E27FC236}">
                <a16:creationId xmlns:a16="http://schemas.microsoft.com/office/drawing/2014/main" id="{A972178F-D515-438B-9BD2-204BB7DF8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072" y="150290"/>
            <a:ext cx="5067300" cy="5067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96CC2-D49F-438B-9D3C-3897E5320289}"/>
              </a:ext>
            </a:extLst>
          </p:cNvPr>
          <p:cNvSpPr txBox="1"/>
          <p:nvPr/>
        </p:nvSpPr>
        <p:spPr>
          <a:xfrm>
            <a:off x="0" y="466461"/>
            <a:ext cx="6470153" cy="1351508"/>
          </a:xfrm>
          <a:prstGeom prst="rect">
            <a:avLst/>
          </a:prstGeom>
        </p:spPr>
        <p:txBody>
          <a:bodyPr vert="horz" lIns="91440" tIns="45720" rIns="91440" bIns="45720" rtlCol="0" anchor="b">
            <a:normAutofit fontScale="92500" lnSpcReduction="20000"/>
          </a:bodyPr>
          <a:lstStyle/>
          <a:p>
            <a:pPr algn="ctr">
              <a:spcBef>
                <a:spcPct val="0"/>
              </a:spcBef>
              <a:spcAft>
                <a:spcPts val="600"/>
              </a:spcAft>
            </a:pPr>
            <a:r>
              <a:rPr lang="en-US" sz="39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“What you really are is what you love the most…”</a:t>
            </a:r>
          </a:p>
          <a:p>
            <a:pPr algn="ctr">
              <a:spcBef>
                <a:spcPct val="0"/>
              </a:spcBef>
              <a:spcAft>
                <a:spcPts val="600"/>
              </a:spcAft>
            </a:pPr>
            <a:r>
              <a:rPr lang="en-US" sz="19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                                                            Timothy Keller</a:t>
            </a:r>
          </a:p>
        </p:txBody>
      </p:sp>
      <p:sp>
        <p:nvSpPr>
          <p:cNvPr id="10" name="TextBox 9">
            <a:extLst>
              <a:ext uri="{FF2B5EF4-FFF2-40B4-BE49-F238E27FC236}">
                <a16:creationId xmlns:a16="http://schemas.microsoft.com/office/drawing/2014/main" id="{1862D65C-DF1D-4333-9E27-5EF8532011F0}"/>
              </a:ext>
            </a:extLst>
          </p:cNvPr>
          <p:cNvSpPr txBox="1"/>
          <p:nvPr/>
        </p:nvSpPr>
        <p:spPr>
          <a:xfrm>
            <a:off x="130628" y="2008119"/>
            <a:ext cx="11059887" cy="3451557"/>
          </a:xfrm>
          <a:prstGeom prst="rect">
            <a:avLst/>
          </a:prstGeom>
        </p:spPr>
        <p:txBody>
          <a:bodyPr vert="horz" lIns="91440" tIns="45720" rIns="91440" bIns="45720" rtlCol="0" anchor="b">
            <a:normAutofit/>
          </a:bodyPr>
          <a:lstStyle/>
          <a:p>
            <a:pPr>
              <a:spcBef>
                <a:spcPct val="0"/>
              </a:spcBef>
              <a:spcAft>
                <a:spcPts val="600"/>
              </a:spcAft>
            </a:pPr>
            <a:r>
              <a:rPr lang="en-US" sz="32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True Story:</a:t>
            </a:r>
          </a:p>
          <a:p>
            <a:pPr marL="571500" indent="-571500">
              <a:spcBef>
                <a:spcPct val="0"/>
              </a:spcBef>
              <a:spcAft>
                <a:spcPts val="600"/>
              </a:spcAft>
              <a:buFont typeface="Arial" panose="020B0604020202020204" pitchFamily="34" charset="0"/>
              <a:buChar char="•"/>
            </a:pPr>
            <a:r>
              <a:rPr lang="en-US" sz="32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Depressed Teen Girl</a:t>
            </a:r>
          </a:p>
          <a:p>
            <a:pPr marL="571500" indent="-571500">
              <a:spcBef>
                <a:spcPct val="0"/>
              </a:spcBef>
              <a:spcAft>
                <a:spcPts val="600"/>
              </a:spcAft>
              <a:buFont typeface="Arial" panose="020B0604020202020204" pitchFamily="34" charset="0"/>
              <a:buChar char="•"/>
            </a:pPr>
            <a:r>
              <a:rPr lang="en-US" sz="32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Christian</a:t>
            </a:r>
          </a:p>
          <a:p>
            <a:pPr marL="571500" indent="-571500">
              <a:spcBef>
                <a:spcPct val="0"/>
              </a:spcBef>
              <a:spcAft>
                <a:spcPts val="600"/>
              </a:spcAft>
              <a:buFont typeface="Arial" panose="020B0604020202020204" pitchFamily="34" charset="0"/>
              <a:buChar char="•"/>
            </a:pPr>
            <a:r>
              <a:rPr lang="en-US" sz="32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Can count up God’s blessings in her life</a:t>
            </a:r>
          </a:p>
          <a:p>
            <a:pPr marL="571500" indent="-571500">
              <a:spcBef>
                <a:spcPct val="0"/>
              </a:spcBef>
              <a:spcAft>
                <a:spcPts val="600"/>
              </a:spcAft>
              <a:buFont typeface="Arial" panose="020B0604020202020204" pitchFamily="34" charset="0"/>
              <a:buChar char="•"/>
            </a:pPr>
            <a:r>
              <a:rPr lang="en-US" sz="32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Said:  “I know Jesus loves me, saved me and will one day take me to heaven…</a:t>
            </a:r>
          </a:p>
        </p:txBody>
      </p:sp>
      <p:sp>
        <p:nvSpPr>
          <p:cNvPr id="6" name="TextBox 5">
            <a:extLst>
              <a:ext uri="{FF2B5EF4-FFF2-40B4-BE49-F238E27FC236}">
                <a16:creationId xmlns:a16="http://schemas.microsoft.com/office/drawing/2014/main" id="{2D2A92E5-5F73-440B-8F73-2767E3AEDED6}"/>
              </a:ext>
            </a:extLst>
          </p:cNvPr>
          <p:cNvSpPr txBox="1"/>
          <p:nvPr/>
        </p:nvSpPr>
        <p:spPr>
          <a:xfrm>
            <a:off x="1591684" y="1175656"/>
            <a:ext cx="9386003" cy="5309386"/>
          </a:xfrm>
          <a:prstGeom prst="rect">
            <a:avLst/>
          </a:prstGeom>
        </p:spPr>
        <p:txBody>
          <a:bodyPr vert="horz" lIns="91440" tIns="45720" rIns="91440" bIns="45720" rtlCol="0" anchor="b">
            <a:normAutofit/>
          </a:bodyPr>
          <a:lstStyle/>
          <a:p>
            <a:pPr>
              <a:spcBef>
                <a:spcPct val="0"/>
              </a:spcBef>
              <a:spcAft>
                <a:spcPts val="600"/>
              </a:spcAft>
            </a:pPr>
            <a:r>
              <a:rPr lang="en-US" sz="32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But what good is that when not a single boy at school will even look at you?”</a:t>
            </a:r>
          </a:p>
        </p:txBody>
      </p:sp>
    </p:spTree>
    <p:extLst>
      <p:ext uri="{BB962C8B-B14F-4D97-AF65-F5344CB8AC3E}">
        <p14:creationId xmlns:p14="http://schemas.microsoft.com/office/powerpoint/2010/main" val="11110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3074" name="Picture 2" descr="Study Identifies Three Distinct Types Of Popularity in Teens">
            <a:extLst>
              <a:ext uri="{FF2B5EF4-FFF2-40B4-BE49-F238E27FC236}">
                <a16:creationId xmlns:a16="http://schemas.microsoft.com/office/drawing/2014/main" id="{049D4DB2-7466-4389-AB23-0613C08F4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 y="1398324"/>
            <a:ext cx="108108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96CC2-D49F-438B-9D3C-3897E5320289}"/>
              </a:ext>
            </a:extLst>
          </p:cNvPr>
          <p:cNvSpPr txBox="1"/>
          <p:nvPr/>
        </p:nvSpPr>
        <p:spPr>
          <a:xfrm>
            <a:off x="2728686" y="0"/>
            <a:ext cx="6470153" cy="1351508"/>
          </a:xfrm>
          <a:prstGeom prst="rect">
            <a:avLst/>
          </a:prstGeom>
        </p:spPr>
        <p:txBody>
          <a:bodyPr vert="horz" lIns="91440" tIns="45720" rIns="91440" bIns="45720" rtlCol="0" anchor="b">
            <a:noAutofit/>
          </a:bodyPr>
          <a:lstStyle/>
          <a:p>
            <a:pPr algn="ctr">
              <a:spcBef>
                <a:spcPct val="0"/>
              </a:spcBef>
              <a:spcAft>
                <a:spcPts val="600"/>
              </a:spcAft>
            </a:pPr>
            <a:r>
              <a:rPr lang="en-US" sz="40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Assessment:</a:t>
            </a:r>
          </a:p>
          <a:p>
            <a:pPr algn="ctr">
              <a:spcBef>
                <a:spcPct val="0"/>
              </a:spcBef>
              <a:spcAft>
                <a:spcPts val="600"/>
              </a:spcAft>
            </a:pPr>
            <a:r>
              <a:rPr lang="en-US" sz="40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What do we Love???</a:t>
            </a:r>
          </a:p>
        </p:txBody>
      </p:sp>
      <p:sp>
        <p:nvSpPr>
          <p:cNvPr id="3" name="TextBox 2">
            <a:extLst>
              <a:ext uri="{FF2B5EF4-FFF2-40B4-BE49-F238E27FC236}">
                <a16:creationId xmlns:a16="http://schemas.microsoft.com/office/drawing/2014/main" id="{B6B1F61C-E404-475E-B5D2-B7F5619F3DF0}"/>
              </a:ext>
            </a:extLst>
          </p:cNvPr>
          <p:cNvSpPr txBox="1"/>
          <p:nvPr/>
        </p:nvSpPr>
        <p:spPr>
          <a:xfrm>
            <a:off x="753134" y="3679788"/>
            <a:ext cx="5444466" cy="1323439"/>
          </a:xfrm>
          <a:prstGeom prst="rect">
            <a:avLst/>
          </a:prstGeom>
          <a:noFill/>
        </p:spPr>
        <p:txBody>
          <a:bodyPr wrap="square" rtlCol="0">
            <a:spAutoFit/>
          </a:bodyPr>
          <a:lstStyle/>
          <a:p>
            <a:r>
              <a:rPr lang="en-US" sz="40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You want to be a part of the popular crowd…</a:t>
            </a:r>
            <a:endParaRPr lang="en-US" sz="4000" dirty="0"/>
          </a:p>
        </p:txBody>
      </p:sp>
      <p:sp>
        <p:nvSpPr>
          <p:cNvPr id="8" name="TextBox 7">
            <a:extLst>
              <a:ext uri="{FF2B5EF4-FFF2-40B4-BE49-F238E27FC236}">
                <a16:creationId xmlns:a16="http://schemas.microsoft.com/office/drawing/2014/main" id="{AACBE59E-564A-4132-9AD4-1E28BB02F63C}"/>
              </a:ext>
            </a:extLst>
          </p:cNvPr>
          <p:cNvSpPr txBox="1"/>
          <p:nvPr/>
        </p:nvSpPr>
        <p:spPr>
          <a:xfrm>
            <a:off x="5767820" y="5003227"/>
            <a:ext cx="5444466" cy="1323439"/>
          </a:xfrm>
          <a:prstGeom prst="rect">
            <a:avLst/>
          </a:prstGeom>
          <a:noFill/>
        </p:spPr>
        <p:txBody>
          <a:bodyPr wrap="square" rtlCol="0">
            <a:spAutoFit/>
          </a:bodyPr>
          <a:lstStyle/>
          <a:p>
            <a:r>
              <a:rPr lang="en-US" sz="4000" b="1" dirty="0">
                <a:ln>
                  <a:solidFill>
                    <a:schemeClr val="bg1">
                      <a:lumMod val="75000"/>
                      <a:lumOff val="25000"/>
                      <a:alpha val="10000"/>
                    </a:schemeClr>
                  </a:solidFill>
                </a:ln>
                <a:effectLst>
                  <a:glow rad="127000">
                    <a:schemeClr val="bg1">
                      <a:alpha val="97000"/>
                    </a:schemeClr>
                  </a:glow>
                  <a:outerShdw blurRad="9525" dist="25400" dir="14640000" algn="tl" rotWithShape="0">
                    <a:schemeClr val="bg1">
                      <a:alpha val="30000"/>
                    </a:schemeClr>
                  </a:outerShdw>
                </a:effectLst>
                <a:latin typeface="+mj-lt"/>
                <a:ea typeface="+mj-ea"/>
              </a:rPr>
              <a:t>But they are cutting others down.</a:t>
            </a:r>
            <a:endParaRPr lang="en-US" sz="4000" dirty="0"/>
          </a:p>
        </p:txBody>
      </p:sp>
    </p:spTree>
    <p:extLst>
      <p:ext uri="{BB962C8B-B14F-4D97-AF65-F5344CB8AC3E}">
        <p14:creationId xmlns:p14="http://schemas.microsoft.com/office/powerpoint/2010/main" val="24302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7C310BE7-7DB6-44CC-863D-691E280FBF7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4884937" y="150781"/>
            <a:ext cx="6633827" cy="6633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96CC2-D49F-438B-9D3C-3897E5320289}"/>
              </a:ext>
            </a:extLst>
          </p:cNvPr>
          <p:cNvSpPr txBox="1"/>
          <p:nvPr/>
        </p:nvSpPr>
        <p:spPr>
          <a:xfrm>
            <a:off x="5315026" y="617049"/>
            <a:ext cx="5844759" cy="970450"/>
          </a:xfrm>
          <a:prstGeom prst="rect">
            <a:avLst/>
          </a:prstGeom>
          <a:effectLst>
            <a:glow rad="127000">
              <a:schemeClr val="tx1">
                <a:alpha val="70000"/>
              </a:schemeClr>
            </a:glow>
          </a:effectLst>
        </p:spPr>
        <p:txBody>
          <a:bodyPr vert="horz" lIns="91440" tIns="45720" rIns="91440" bIns="45720" rtlCol="0" anchor="ctr">
            <a:noAutofit/>
          </a:bodyPr>
          <a:lstStyle/>
          <a:p>
            <a:pPr algn="ctr">
              <a:lnSpc>
                <a:spcPct val="90000"/>
              </a:lnSpc>
              <a:spcBef>
                <a:spcPct val="0"/>
              </a:spcBef>
              <a:spcAft>
                <a:spcPts val="600"/>
              </a:spcAft>
            </a:pPr>
            <a:r>
              <a:rPr lang="en-US" sz="4000" b="1" dirty="0">
                <a:ln>
                  <a:solidFill>
                    <a:schemeClr val="bg1">
                      <a:lumMod val="75000"/>
                      <a:lumOff val="25000"/>
                      <a:alpha val="10000"/>
                    </a:schemeClr>
                  </a:solidFill>
                </a:ln>
                <a:solidFill>
                  <a:schemeClr val="bg1"/>
                </a:solidFill>
                <a:effectLst>
                  <a:glow rad="127000">
                    <a:schemeClr val="tx1">
                      <a:alpha val="70000"/>
                    </a:schemeClr>
                  </a:glow>
                  <a:outerShdw blurRad="9525" dist="25400" dir="14640000" algn="tl" rotWithShape="0">
                    <a:schemeClr val="bg1">
                      <a:alpha val="30000"/>
                    </a:schemeClr>
                  </a:outerShdw>
                </a:effectLst>
                <a:latin typeface="+mj-lt"/>
                <a:ea typeface="+mj-ea"/>
              </a:rPr>
              <a:t>Assessment:</a:t>
            </a:r>
          </a:p>
          <a:p>
            <a:pPr algn="ctr">
              <a:lnSpc>
                <a:spcPct val="90000"/>
              </a:lnSpc>
              <a:spcBef>
                <a:spcPct val="0"/>
              </a:spcBef>
              <a:spcAft>
                <a:spcPts val="600"/>
              </a:spcAft>
            </a:pPr>
            <a:r>
              <a:rPr lang="en-US" sz="4000" b="1" dirty="0">
                <a:ln>
                  <a:solidFill>
                    <a:schemeClr val="bg1">
                      <a:lumMod val="75000"/>
                      <a:lumOff val="25000"/>
                      <a:alpha val="10000"/>
                    </a:schemeClr>
                  </a:solidFill>
                </a:ln>
                <a:solidFill>
                  <a:schemeClr val="bg1"/>
                </a:solidFill>
                <a:effectLst>
                  <a:glow rad="127000">
                    <a:schemeClr val="tx1">
                      <a:alpha val="70000"/>
                    </a:schemeClr>
                  </a:glow>
                  <a:outerShdw blurRad="9525" dist="25400" dir="14640000" algn="tl" rotWithShape="0">
                    <a:schemeClr val="bg1">
                      <a:alpha val="30000"/>
                    </a:schemeClr>
                  </a:outerShdw>
                </a:effectLst>
                <a:latin typeface="+mj-lt"/>
                <a:ea typeface="+mj-ea"/>
              </a:rPr>
              <a:t>What do we Love???</a:t>
            </a:r>
          </a:p>
        </p:txBody>
      </p:sp>
      <p:pic>
        <p:nvPicPr>
          <p:cNvPr id="71" name="Picture 70">
            <a:extLst>
              <a:ext uri="{FF2B5EF4-FFF2-40B4-BE49-F238E27FC236}">
                <a16:creationId xmlns:a16="http://schemas.microsoft.com/office/drawing/2014/main" id="{216C5BFD-68CB-4D38-8260-03F979228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4098" name="Picture 2" descr="Modest Church Outfits- 30 Best Church Dresses for the Ladies">
            <a:extLst>
              <a:ext uri="{FF2B5EF4-FFF2-40B4-BE49-F238E27FC236}">
                <a16:creationId xmlns:a16="http://schemas.microsoft.com/office/drawing/2014/main" id="{3221710E-C8E6-4B3A-9EB6-8DB64FA4C8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 r="2641" b="-2"/>
          <a:stretch/>
        </p:blipFill>
        <p:spPr bwMode="auto">
          <a:xfrm>
            <a:off x="632815" y="643465"/>
            <a:ext cx="4003193" cy="5103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2B3E46-A7DC-41D5-96C4-80CDE39585C8}"/>
              </a:ext>
            </a:extLst>
          </p:cNvPr>
          <p:cNvSpPr txBox="1"/>
          <p:nvPr/>
        </p:nvSpPr>
        <p:spPr>
          <a:xfrm>
            <a:off x="7380440" y="2148114"/>
            <a:ext cx="1713931" cy="646331"/>
          </a:xfrm>
          <a:prstGeom prst="rect">
            <a:avLst/>
          </a:prstGeom>
          <a:noFill/>
        </p:spPr>
        <p:txBody>
          <a:bodyPr wrap="none" rtlCol="0">
            <a:spAutoFit/>
          </a:bodyPr>
          <a:lstStyle/>
          <a:p>
            <a:r>
              <a:rPr lang="en-US" sz="3600" b="1" dirty="0">
                <a:solidFill>
                  <a:schemeClr val="bg1"/>
                </a:solidFill>
                <a:effectLst>
                  <a:glow rad="127000">
                    <a:schemeClr val="tx1">
                      <a:alpha val="70000"/>
                    </a:schemeClr>
                  </a:glow>
                </a:effectLst>
              </a:rPr>
              <a:t>Guys…</a:t>
            </a:r>
          </a:p>
        </p:txBody>
      </p:sp>
      <p:sp>
        <p:nvSpPr>
          <p:cNvPr id="10" name="TextBox 9">
            <a:extLst>
              <a:ext uri="{FF2B5EF4-FFF2-40B4-BE49-F238E27FC236}">
                <a16:creationId xmlns:a16="http://schemas.microsoft.com/office/drawing/2014/main" id="{F33FEBD2-904A-4453-8A35-5D9A917508F1}"/>
              </a:ext>
            </a:extLst>
          </p:cNvPr>
          <p:cNvSpPr txBox="1"/>
          <p:nvPr/>
        </p:nvSpPr>
        <p:spPr>
          <a:xfrm>
            <a:off x="425239" y="3992511"/>
            <a:ext cx="4779737" cy="1200329"/>
          </a:xfrm>
          <a:prstGeom prst="rect">
            <a:avLst/>
          </a:prstGeom>
          <a:noFill/>
        </p:spPr>
        <p:txBody>
          <a:bodyPr wrap="square" rtlCol="0">
            <a:spAutoFit/>
          </a:bodyPr>
          <a:lstStyle/>
          <a:p>
            <a:r>
              <a:rPr lang="en-US" sz="3600" b="1" dirty="0">
                <a:effectLst>
                  <a:glow rad="127000">
                    <a:schemeClr val="bg1">
                      <a:alpha val="70000"/>
                    </a:schemeClr>
                  </a:glow>
                </a:effectLst>
              </a:rPr>
              <a:t>A girl you like starts flirting with you…</a:t>
            </a:r>
          </a:p>
        </p:txBody>
      </p:sp>
      <p:sp>
        <p:nvSpPr>
          <p:cNvPr id="11" name="TextBox 10">
            <a:extLst>
              <a:ext uri="{FF2B5EF4-FFF2-40B4-BE49-F238E27FC236}">
                <a16:creationId xmlns:a16="http://schemas.microsoft.com/office/drawing/2014/main" id="{D2D80813-5250-448F-BF3B-434F5EAAABEC}"/>
              </a:ext>
            </a:extLst>
          </p:cNvPr>
          <p:cNvSpPr txBox="1"/>
          <p:nvPr/>
        </p:nvSpPr>
        <p:spPr>
          <a:xfrm>
            <a:off x="2889604" y="5261113"/>
            <a:ext cx="5151310" cy="1200329"/>
          </a:xfrm>
          <a:prstGeom prst="rect">
            <a:avLst/>
          </a:prstGeom>
          <a:noFill/>
        </p:spPr>
        <p:txBody>
          <a:bodyPr wrap="square" rtlCol="0">
            <a:spAutoFit/>
          </a:bodyPr>
          <a:lstStyle/>
          <a:p>
            <a:r>
              <a:rPr lang="en-US" sz="3600" b="1" dirty="0">
                <a:effectLst>
                  <a:glow rad="127000">
                    <a:schemeClr val="bg1">
                      <a:alpha val="70000"/>
                    </a:schemeClr>
                  </a:glow>
                </a:effectLst>
              </a:rPr>
              <a:t>But she doesn’t seem very serious about God.</a:t>
            </a:r>
          </a:p>
        </p:txBody>
      </p:sp>
    </p:spTree>
    <p:extLst>
      <p:ext uri="{BB962C8B-B14F-4D97-AF65-F5344CB8AC3E}">
        <p14:creationId xmlns:p14="http://schemas.microsoft.com/office/powerpoint/2010/main" val="546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122" name="Picture 2" descr="Handsome Teen Boy Portraits At Sunset by Rob And Julia Campbell">
            <a:extLst>
              <a:ext uri="{FF2B5EF4-FFF2-40B4-BE49-F238E27FC236}">
                <a16:creationId xmlns:a16="http://schemas.microsoft.com/office/drawing/2014/main" id="{F4380BD6-2635-4722-8229-30AF84ACAD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000" b="-20000"/>
          <a:stretch/>
        </p:blipFill>
        <p:spPr bwMode="auto">
          <a:xfrm>
            <a:off x="443804" y="442686"/>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C310BE7-7DB6-44CC-863D-691E280FBF70}"/>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5305851" y="150781"/>
            <a:ext cx="6633827" cy="6633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96CC2-D49F-438B-9D3C-3897E5320289}"/>
              </a:ext>
            </a:extLst>
          </p:cNvPr>
          <p:cNvSpPr txBox="1"/>
          <p:nvPr/>
        </p:nvSpPr>
        <p:spPr>
          <a:xfrm>
            <a:off x="5700384" y="540852"/>
            <a:ext cx="5844759" cy="970450"/>
          </a:xfrm>
          <a:prstGeom prst="rect">
            <a:avLst/>
          </a:prstGeom>
          <a:effectLst>
            <a:glow rad="127000">
              <a:schemeClr val="tx1">
                <a:alpha val="70000"/>
              </a:schemeClr>
            </a:glow>
          </a:effectLst>
        </p:spPr>
        <p:txBody>
          <a:bodyPr vert="horz" lIns="91440" tIns="45720" rIns="91440" bIns="45720" rtlCol="0" anchor="ctr">
            <a:noAutofit/>
          </a:bodyPr>
          <a:lstStyle/>
          <a:p>
            <a:pPr algn="ctr">
              <a:lnSpc>
                <a:spcPct val="90000"/>
              </a:lnSpc>
              <a:spcBef>
                <a:spcPct val="0"/>
              </a:spcBef>
              <a:spcAft>
                <a:spcPts val="600"/>
              </a:spcAft>
            </a:pPr>
            <a:r>
              <a:rPr lang="en-US" sz="4000" b="1" dirty="0">
                <a:ln>
                  <a:solidFill>
                    <a:schemeClr val="bg1">
                      <a:lumMod val="75000"/>
                      <a:lumOff val="25000"/>
                      <a:alpha val="10000"/>
                    </a:schemeClr>
                  </a:solidFill>
                </a:ln>
                <a:solidFill>
                  <a:schemeClr val="bg1"/>
                </a:solidFill>
                <a:effectLst>
                  <a:glow rad="127000">
                    <a:schemeClr val="tx1">
                      <a:alpha val="70000"/>
                    </a:schemeClr>
                  </a:glow>
                  <a:outerShdw blurRad="9525" dist="25400" dir="14640000" algn="tl" rotWithShape="0">
                    <a:schemeClr val="bg1">
                      <a:alpha val="30000"/>
                    </a:schemeClr>
                  </a:outerShdw>
                </a:effectLst>
                <a:latin typeface="+mj-lt"/>
                <a:ea typeface="+mj-ea"/>
              </a:rPr>
              <a:t>Assessment:</a:t>
            </a:r>
          </a:p>
          <a:p>
            <a:pPr algn="ctr">
              <a:lnSpc>
                <a:spcPct val="90000"/>
              </a:lnSpc>
              <a:spcBef>
                <a:spcPct val="0"/>
              </a:spcBef>
              <a:spcAft>
                <a:spcPts val="600"/>
              </a:spcAft>
            </a:pPr>
            <a:r>
              <a:rPr lang="en-US" sz="4000" b="1" dirty="0">
                <a:ln>
                  <a:solidFill>
                    <a:schemeClr val="bg1">
                      <a:lumMod val="75000"/>
                      <a:lumOff val="25000"/>
                      <a:alpha val="10000"/>
                    </a:schemeClr>
                  </a:solidFill>
                </a:ln>
                <a:solidFill>
                  <a:schemeClr val="bg1"/>
                </a:solidFill>
                <a:effectLst>
                  <a:glow rad="127000">
                    <a:schemeClr val="tx1">
                      <a:alpha val="70000"/>
                    </a:schemeClr>
                  </a:glow>
                  <a:outerShdw blurRad="9525" dist="25400" dir="14640000" algn="tl" rotWithShape="0">
                    <a:schemeClr val="bg1">
                      <a:alpha val="30000"/>
                    </a:schemeClr>
                  </a:outerShdw>
                </a:effectLst>
                <a:latin typeface="+mj-lt"/>
                <a:ea typeface="+mj-ea"/>
              </a:rPr>
              <a:t>What do we Love???</a:t>
            </a:r>
          </a:p>
        </p:txBody>
      </p:sp>
      <p:pic>
        <p:nvPicPr>
          <p:cNvPr id="71" name="Picture 70">
            <a:extLst>
              <a:ext uri="{FF2B5EF4-FFF2-40B4-BE49-F238E27FC236}">
                <a16:creationId xmlns:a16="http://schemas.microsoft.com/office/drawing/2014/main" id="{216C5BFD-68CB-4D38-8260-03F979228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5" name="TextBox 4">
            <a:extLst>
              <a:ext uri="{FF2B5EF4-FFF2-40B4-BE49-F238E27FC236}">
                <a16:creationId xmlns:a16="http://schemas.microsoft.com/office/drawing/2014/main" id="{E22B3E46-A7DC-41D5-96C4-80CDE39585C8}"/>
              </a:ext>
            </a:extLst>
          </p:cNvPr>
          <p:cNvSpPr txBox="1"/>
          <p:nvPr/>
        </p:nvSpPr>
        <p:spPr>
          <a:xfrm>
            <a:off x="7961011" y="2239340"/>
            <a:ext cx="1689886" cy="646331"/>
          </a:xfrm>
          <a:prstGeom prst="rect">
            <a:avLst/>
          </a:prstGeom>
          <a:noFill/>
        </p:spPr>
        <p:txBody>
          <a:bodyPr wrap="none" rtlCol="0">
            <a:spAutoFit/>
          </a:bodyPr>
          <a:lstStyle/>
          <a:p>
            <a:r>
              <a:rPr lang="en-US" sz="3600" b="1" dirty="0">
                <a:solidFill>
                  <a:schemeClr val="bg1"/>
                </a:solidFill>
                <a:effectLst>
                  <a:glow rad="127000">
                    <a:schemeClr val="tx1">
                      <a:alpha val="70000"/>
                    </a:schemeClr>
                  </a:glow>
                </a:effectLst>
              </a:rPr>
              <a:t>Girls…</a:t>
            </a:r>
          </a:p>
        </p:txBody>
      </p:sp>
      <p:sp>
        <p:nvSpPr>
          <p:cNvPr id="10" name="TextBox 9">
            <a:extLst>
              <a:ext uri="{FF2B5EF4-FFF2-40B4-BE49-F238E27FC236}">
                <a16:creationId xmlns:a16="http://schemas.microsoft.com/office/drawing/2014/main" id="{F33FEBD2-904A-4453-8A35-5D9A917508F1}"/>
              </a:ext>
            </a:extLst>
          </p:cNvPr>
          <p:cNvSpPr txBox="1"/>
          <p:nvPr/>
        </p:nvSpPr>
        <p:spPr>
          <a:xfrm>
            <a:off x="251241" y="3429000"/>
            <a:ext cx="5844759" cy="1200329"/>
          </a:xfrm>
          <a:prstGeom prst="rect">
            <a:avLst/>
          </a:prstGeom>
          <a:noFill/>
        </p:spPr>
        <p:txBody>
          <a:bodyPr wrap="square" rtlCol="0">
            <a:spAutoFit/>
          </a:bodyPr>
          <a:lstStyle/>
          <a:p>
            <a:r>
              <a:rPr lang="en-US" sz="3600" b="1" dirty="0">
                <a:effectLst>
                  <a:glow rad="127000">
                    <a:schemeClr val="bg1">
                      <a:alpha val="70000"/>
                    </a:schemeClr>
                  </a:glow>
                </a:effectLst>
              </a:rPr>
              <a:t>A guy likes you and makes you feel really special…</a:t>
            </a:r>
          </a:p>
        </p:txBody>
      </p:sp>
      <p:sp>
        <p:nvSpPr>
          <p:cNvPr id="9" name="TextBox 8">
            <a:extLst>
              <a:ext uri="{FF2B5EF4-FFF2-40B4-BE49-F238E27FC236}">
                <a16:creationId xmlns:a16="http://schemas.microsoft.com/office/drawing/2014/main" id="{0054C605-C9D0-48AA-9AB4-F54EA762C72E}"/>
              </a:ext>
            </a:extLst>
          </p:cNvPr>
          <p:cNvSpPr txBox="1"/>
          <p:nvPr/>
        </p:nvSpPr>
        <p:spPr>
          <a:xfrm>
            <a:off x="1861470" y="5072014"/>
            <a:ext cx="4379673" cy="1200329"/>
          </a:xfrm>
          <a:prstGeom prst="rect">
            <a:avLst/>
          </a:prstGeom>
          <a:noFill/>
        </p:spPr>
        <p:txBody>
          <a:bodyPr wrap="square" rtlCol="0">
            <a:spAutoFit/>
          </a:bodyPr>
          <a:lstStyle/>
          <a:p>
            <a:r>
              <a:rPr lang="en-US" sz="3600" b="1" dirty="0">
                <a:effectLst>
                  <a:glow rad="127000">
                    <a:schemeClr val="bg1">
                      <a:alpha val="70000"/>
                    </a:schemeClr>
                  </a:glow>
                </a:effectLst>
              </a:rPr>
              <a:t>but you’re not sure about his faith</a:t>
            </a:r>
          </a:p>
        </p:txBody>
      </p:sp>
    </p:spTree>
    <p:extLst>
      <p:ext uri="{BB962C8B-B14F-4D97-AF65-F5344CB8AC3E}">
        <p14:creationId xmlns:p14="http://schemas.microsoft.com/office/powerpoint/2010/main" val="345139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146" name="Picture 2" descr="The best video game subscription deals May 2021 - The Verge">
            <a:extLst>
              <a:ext uri="{FF2B5EF4-FFF2-40B4-BE49-F238E27FC236}">
                <a16:creationId xmlns:a16="http://schemas.microsoft.com/office/drawing/2014/main" id="{268EF7FE-9075-4FC0-89B3-3DB337798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018" y="213134"/>
            <a:ext cx="9689964" cy="6459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96CC2-D49F-438B-9D3C-3897E5320289}"/>
              </a:ext>
            </a:extLst>
          </p:cNvPr>
          <p:cNvSpPr txBox="1"/>
          <p:nvPr/>
        </p:nvSpPr>
        <p:spPr>
          <a:xfrm>
            <a:off x="3173620" y="613423"/>
            <a:ext cx="5844759" cy="970450"/>
          </a:xfrm>
          <a:prstGeom prst="rect">
            <a:avLst/>
          </a:prstGeom>
          <a:effectLst>
            <a:glow rad="127000">
              <a:schemeClr val="tx1">
                <a:alpha val="70000"/>
              </a:schemeClr>
            </a:glow>
          </a:effectLst>
        </p:spPr>
        <p:txBody>
          <a:bodyPr vert="horz" lIns="91440" tIns="45720" rIns="91440" bIns="45720" rtlCol="0" anchor="ctr">
            <a:noAutofit/>
          </a:bodyPr>
          <a:lstStyle/>
          <a:p>
            <a:pPr algn="ctr">
              <a:lnSpc>
                <a:spcPct val="90000"/>
              </a:lnSpc>
              <a:spcBef>
                <a:spcPct val="0"/>
              </a:spcBef>
              <a:spcAft>
                <a:spcPts val="600"/>
              </a:spcAft>
            </a:pPr>
            <a:r>
              <a:rPr lang="en-US" sz="4000" b="1" dirty="0">
                <a:ln w="22225">
                  <a:noFill/>
                </a:ln>
                <a:effectLst>
                  <a:glow rad="127000">
                    <a:schemeClr val="bg1"/>
                  </a:glow>
                  <a:outerShdw blurRad="9525" dist="25400" dir="14640000" algn="tl" rotWithShape="0">
                    <a:schemeClr val="bg1">
                      <a:alpha val="30000"/>
                    </a:schemeClr>
                  </a:outerShdw>
                </a:effectLst>
                <a:latin typeface="+mj-lt"/>
                <a:ea typeface="+mj-ea"/>
              </a:rPr>
              <a:t>Assessment:</a:t>
            </a:r>
          </a:p>
          <a:p>
            <a:pPr algn="ctr">
              <a:lnSpc>
                <a:spcPct val="90000"/>
              </a:lnSpc>
              <a:spcBef>
                <a:spcPct val="0"/>
              </a:spcBef>
              <a:spcAft>
                <a:spcPts val="600"/>
              </a:spcAft>
            </a:pPr>
            <a:r>
              <a:rPr lang="en-US" sz="4000" b="1" dirty="0">
                <a:ln w="22225">
                  <a:noFill/>
                </a:ln>
                <a:effectLst>
                  <a:glow rad="127000">
                    <a:schemeClr val="bg1"/>
                  </a:glow>
                  <a:outerShdw blurRad="9525" dist="25400" dir="14640000" algn="tl" rotWithShape="0">
                    <a:schemeClr val="bg1">
                      <a:alpha val="30000"/>
                    </a:schemeClr>
                  </a:outerShdw>
                </a:effectLst>
                <a:latin typeface="+mj-lt"/>
                <a:ea typeface="+mj-ea"/>
              </a:rPr>
              <a:t>What do we Love???</a:t>
            </a:r>
          </a:p>
        </p:txBody>
      </p:sp>
      <p:pic>
        <p:nvPicPr>
          <p:cNvPr id="71" name="Picture 70">
            <a:extLst>
              <a:ext uri="{FF2B5EF4-FFF2-40B4-BE49-F238E27FC236}">
                <a16:creationId xmlns:a16="http://schemas.microsoft.com/office/drawing/2014/main" id="{216C5BFD-68CB-4D38-8260-03F979228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10" name="TextBox 9">
            <a:extLst>
              <a:ext uri="{FF2B5EF4-FFF2-40B4-BE49-F238E27FC236}">
                <a16:creationId xmlns:a16="http://schemas.microsoft.com/office/drawing/2014/main" id="{F33FEBD2-904A-4453-8A35-5D9A917508F1}"/>
              </a:ext>
            </a:extLst>
          </p:cNvPr>
          <p:cNvSpPr txBox="1"/>
          <p:nvPr/>
        </p:nvSpPr>
        <p:spPr>
          <a:xfrm>
            <a:off x="1076848" y="3429000"/>
            <a:ext cx="6159107" cy="646331"/>
          </a:xfrm>
          <a:prstGeom prst="rect">
            <a:avLst/>
          </a:prstGeom>
          <a:noFill/>
        </p:spPr>
        <p:txBody>
          <a:bodyPr wrap="square" rtlCol="0">
            <a:spAutoFit/>
          </a:bodyPr>
          <a:lstStyle/>
          <a:p>
            <a:pPr algn="ctr"/>
            <a:r>
              <a:rPr lang="en-US" sz="3600" b="1" dirty="0">
                <a:effectLst>
                  <a:glow rad="127000">
                    <a:schemeClr val="bg1"/>
                  </a:glow>
                </a:effectLst>
              </a:rPr>
              <a:t>You love video games …</a:t>
            </a:r>
          </a:p>
        </p:txBody>
      </p:sp>
      <p:sp>
        <p:nvSpPr>
          <p:cNvPr id="9" name="TextBox 8">
            <a:extLst>
              <a:ext uri="{FF2B5EF4-FFF2-40B4-BE49-F238E27FC236}">
                <a16:creationId xmlns:a16="http://schemas.microsoft.com/office/drawing/2014/main" id="{899B3917-3359-4EB5-9644-139255D08D66}"/>
              </a:ext>
            </a:extLst>
          </p:cNvPr>
          <p:cNvSpPr txBox="1"/>
          <p:nvPr/>
        </p:nvSpPr>
        <p:spPr>
          <a:xfrm>
            <a:off x="1959167" y="4842462"/>
            <a:ext cx="8517095" cy="1200329"/>
          </a:xfrm>
          <a:prstGeom prst="rect">
            <a:avLst/>
          </a:prstGeom>
          <a:noFill/>
        </p:spPr>
        <p:txBody>
          <a:bodyPr wrap="square" rtlCol="0">
            <a:spAutoFit/>
          </a:bodyPr>
          <a:lstStyle/>
          <a:p>
            <a:pPr algn="ctr"/>
            <a:r>
              <a:rPr lang="en-US" sz="3600" b="1" dirty="0">
                <a:effectLst>
                  <a:glow rad="127000">
                    <a:schemeClr val="bg1"/>
                  </a:glow>
                </a:effectLst>
              </a:rPr>
              <a:t>But your parents tell you they are becoming too important to you.</a:t>
            </a:r>
          </a:p>
        </p:txBody>
      </p:sp>
    </p:spTree>
    <p:extLst>
      <p:ext uri="{BB962C8B-B14F-4D97-AF65-F5344CB8AC3E}">
        <p14:creationId xmlns:p14="http://schemas.microsoft.com/office/powerpoint/2010/main" val="41533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00BC9E68-8656-4656-BD32-23B2A074F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23" y="1254057"/>
            <a:ext cx="10067925" cy="3124200"/>
          </a:xfrm>
          <a:prstGeom prst="rect">
            <a:avLst/>
          </a:prstGeom>
        </p:spPr>
      </p:pic>
    </p:spTree>
    <p:extLst>
      <p:ext uri="{BB962C8B-B14F-4D97-AF65-F5344CB8AC3E}">
        <p14:creationId xmlns:p14="http://schemas.microsoft.com/office/powerpoint/2010/main" val="36774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172" name="Picture 4" descr="Landing a Camp Counselor Job | Augusta Family Magazine">
            <a:extLst>
              <a:ext uri="{FF2B5EF4-FFF2-40B4-BE49-F238E27FC236}">
                <a16:creationId xmlns:a16="http://schemas.microsoft.com/office/drawing/2014/main" id="{4D061753-3235-4F82-AD5D-A133E0F6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93" y="1611577"/>
            <a:ext cx="5431972" cy="27159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oney Really Does Lead to a More Satisfying Life - The New York Times">
            <a:extLst>
              <a:ext uri="{FF2B5EF4-FFF2-40B4-BE49-F238E27FC236}">
                <a16:creationId xmlns:a16="http://schemas.microsoft.com/office/drawing/2014/main" id="{862E7F4E-53D6-4806-B72D-A29474B06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144" y="1376275"/>
            <a:ext cx="4881269" cy="355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96CC2-D49F-438B-9D3C-3897E5320289}"/>
              </a:ext>
            </a:extLst>
          </p:cNvPr>
          <p:cNvSpPr txBox="1"/>
          <p:nvPr/>
        </p:nvSpPr>
        <p:spPr>
          <a:xfrm>
            <a:off x="3173620" y="202913"/>
            <a:ext cx="5844759" cy="970450"/>
          </a:xfrm>
          <a:prstGeom prst="rect">
            <a:avLst/>
          </a:prstGeom>
          <a:effectLst>
            <a:glow rad="127000">
              <a:schemeClr val="tx1">
                <a:alpha val="70000"/>
              </a:schemeClr>
            </a:glow>
          </a:effectLst>
        </p:spPr>
        <p:txBody>
          <a:bodyPr vert="horz" lIns="91440" tIns="45720" rIns="91440" bIns="45720" rtlCol="0" anchor="ctr">
            <a:noAutofit/>
          </a:bodyPr>
          <a:lstStyle/>
          <a:p>
            <a:pPr algn="ctr">
              <a:lnSpc>
                <a:spcPct val="90000"/>
              </a:lnSpc>
              <a:spcBef>
                <a:spcPct val="0"/>
              </a:spcBef>
              <a:spcAft>
                <a:spcPts val="600"/>
              </a:spcAft>
            </a:pPr>
            <a:r>
              <a:rPr lang="en-US" sz="4000" b="1" dirty="0">
                <a:ln w="22225">
                  <a:noFill/>
                </a:ln>
                <a:effectLst>
                  <a:glow rad="127000">
                    <a:schemeClr val="bg1">
                      <a:alpha val="70000"/>
                    </a:schemeClr>
                  </a:glow>
                  <a:outerShdw blurRad="9525" dist="25400" dir="14640000" algn="tl" rotWithShape="0">
                    <a:schemeClr val="bg1">
                      <a:alpha val="30000"/>
                    </a:schemeClr>
                  </a:outerShdw>
                </a:effectLst>
                <a:latin typeface="+mj-lt"/>
                <a:ea typeface="+mj-ea"/>
              </a:rPr>
              <a:t>Assessment:</a:t>
            </a:r>
          </a:p>
          <a:p>
            <a:pPr algn="ctr">
              <a:lnSpc>
                <a:spcPct val="90000"/>
              </a:lnSpc>
              <a:spcBef>
                <a:spcPct val="0"/>
              </a:spcBef>
              <a:spcAft>
                <a:spcPts val="600"/>
              </a:spcAft>
            </a:pPr>
            <a:r>
              <a:rPr lang="en-US" sz="4000" b="1" dirty="0">
                <a:ln w="22225">
                  <a:noFill/>
                </a:ln>
                <a:effectLst>
                  <a:glow rad="127000">
                    <a:schemeClr val="bg1">
                      <a:alpha val="70000"/>
                    </a:schemeClr>
                  </a:glow>
                  <a:outerShdw blurRad="9525" dist="25400" dir="14640000" algn="tl" rotWithShape="0">
                    <a:schemeClr val="bg1">
                      <a:alpha val="30000"/>
                    </a:schemeClr>
                  </a:outerShdw>
                </a:effectLst>
                <a:latin typeface="+mj-lt"/>
                <a:ea typeface="+mj-ea"/>
              </a:rPr>
              <a:t>What do we Love???</a:t>
            </a:r>
          </a:p>
        </p:txBody>
      </p:sp>
      <p:pic>
        <p:nvPicPr>
          <p:cNvPr id="71" name="Picture 70">
            <a:extLst>
              <a:ext uri="{FF2B5EF4-FFF2-40B4-BE49-F238E27FC236}">
                <a16:creationId xmlns:a16="http://schemas.microsoft.com/office/drawing/2014/main" id="{216C5BFD-68CB-4D38-8260-03F979228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10" name="TextBox 9">
            <a:extLst>
              <a:ext uri="{FF2B5EF4-FFF2-40B4-BE49-F238E27FC236}">
                <a16:creationId xmlns:a16="http://schemas.microsoft.com/office/drawing/2014/main" id="{F33FEBD2-904A-4453-8A35-5D9A917508F1}"/>
              </a:ext>
            </a:extLst>
          </p:cNvPr>
          <p:cNvSpPr txBox="1"/>
          <p:nvPr/>
        </p:nvSpPr>
        <p:spPr>
          <a:xfrm>
            <a:off x="514084" y="4327563"/>
            <a:ext cx="4441963" cy="2308324"/>
          </a:xfrm>
          <a:prstGeom prst="rect">
            <a:avLst/>
          </a:prstGeom>
          <a:noFill/>
        </p:spPr>
        <p:txBody>
          <a:bodyPr wrap="square" rtlCol="0">
            <a:spAutoFit/>
          </a:bodyPr>
          <a:lstStyle/>
          <a:p>
            <a:pPr algn="ctr"/>
            <a:br>
              <a:rPr lang="en-US" sz="3600" b="1" dirty="0">
                <a:effectLst>
                  <a:glow rad="127000">
                    <a:schemeClr val="bg1">
                      <a:alpha val="70000"/>
                    </a:schemeClr>
                  </a:glow>
                </a:effectLst>
              </a:rPr>
            </a:br>
            <a:r>
              <a:rPr lang="en-US" sz="3600" b="1" dirty="0">
                <a:effectLst>
                  <a:glow rad="127000">
                    <a:schemeClr val="bg1">
                      <a:alpha val="70000"/>
                    </a:schemeClr>
                  </a:glow>
                </a:effectLst>
              </a:rPr>
              <a:t>A summer job where you can make lots of money!</a:t>
            </a:r>
          </a:p>
        </p:txBody>
      </p:sp>
      <p:sp>
        <p:nvSpPr>
          <p:cNvPr id="8" name="TextBox 7">
            <a:extLst>
              <a:ext uri="{FF2B5EF4-FFF2-40B4-BE49-F238E27FC236}">
                <a16:creationId xmlns:a16="http://schemas.microsoft.com/office/drawing/2014/main" id="{BA350036-E401-4C33-A7D5-46EB25A55C8A}"/>
              </a:ext>
            </a:extLst>
          </p:cNvPr>
          <p:cNvSpPr txBox="1"/>
          <p:nvPr/>
        </p:nvSpPr>
        <p:spPr>
          <a:xfrm>
            <a:off x="6669951" y="3888614"/>
            <a:ext cx="4441963" cy="1754326"/>
          </a:xfrm>
          <a:prstGeom prst="rect">
            <a:avLst/>
          </a:prstGeom>
          <a:noFill/>
        </p:spPr>
        <p:txBody>
          <a:bodyPr wrap="square" rtlCol="0">
            <a:spAutoFit/>
          </a:bodyPr>
          <a:lstStyle/>
          <a:p>
            <a:pPr algn="ctr"/>
            <a:br>
              <a:rPr lang="en-US" sz="3600" b="1" dirty="0">
                <a:effectLst>
                  <a:glow rad="127000">
                    <a:schemeClr val="bg1">
                      <a:alpha val="70000"/>
                    </a:schemeClr>
                  </a:glow>
                </a:effectLst>
              </a:rPr>
            </a:br>
            <a:r>
              <a:rPr lang="en-US" sz="3600" b="1" dirty="0">
                <a:effectLst>
                  <a:glow rad="127000">
                    <a:schemeClr val="bg1">
                      <a:alpha val="70000"/>
                    </a:schemeClr>
                  </a:glow>
                </a:effectLst>
              </a:rPr>
              <a:t>Working as a camp counselor …</a:t>
            </a:r>
          </a:p>
        </p:txBody>
      </p:sp>
    </p:spTree>
    <p:extLst>
      <p:ext uri="{BB962C8B-B14F-4D97-AF65-F5344CB8AC3E}">
        <p14:creationId xmlns:p14="http://schemas.microsoft.com/office/powerpoint/2010/main" val="21835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7A0D2-3A88-4E67-BDBB-5E78FCA7F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9"/>
            <a:ext cx="12182623" cy="6858000"/>
          </a:xfrm>
          <a:prstGeom prst="rect">
            <a:avLst/>
          </a:prstGeom>
        </p:spPr>
      </p:pic>
      <p:sp>
        <p:nvSpPr>
          <p:cNvPr id="2" name="TextBox 1">
            <a:extLst>
              <a:ext uri="{FF2B5EF4-FFF2-40B4-BE49-F238E27FC236}">
                <a16:creationId xmlns:a16="http://schemas.microsoft.com/office/drawing/2014/main" id="{80ED7DF9-01CC-4E23-A8F3-805107631B3A}"/>
              </a:ext>
            </a:extLst>
          </p:cNvPr>
          <p:cNvSpPr txBox="1"/>
          <p:nvPr/>
        </p:nvSpPr>
        <p:spPr>
          <a:xfrm>
            <a:off x="616093" y="3748122"/>
            <a:ext cx="11182663" cy="1938992"/>
          </a:xfrm>
          <a:prstGeom prst="rect">
            <a:avLst/>
          </a:prstGeom>
          <a:noFill/>
        </p:spPr>
        <p:txBody>
          <a:bodyPr wrap="square" rtlCol="0">
            <a:spAutoFit/>
          </a:bodyPr>
          <a:lstStyle/>
          <a:p>
            <a:r>
              <a:rPr lang="en-US" sz="4000" b="1" baseline="30000" dirty="0">
                <a:effectLst>
                  <a:glow rad="127000">
                    <a:schemeClr val="bg1">
                      <a:alpha val="70000"/>
                    </a:schemeClr>
                  </a:glow>
                </a:effectLst>
              </a:rPr>
              <a:t>6</a:t>
            </a:r>
            <a:r>
              <a:rPr lang="en-US" sz="4000" b="1" dirty="0">
                <a:effectLst>
                  <a:glow rad="127000">
                    <a:schemeClr val="bg1">
                      <a:alpha val="70000"/>
                    </a:schemeClr>
                  </a:glow>
                </a:effectLst>
              </a:rPr>
              <a:t> These commandments that I give you today are to be on your hearts.  </a:t>
            </a:r>
          </a:p>
          <a:p>
            <a:r>
              <a:rPr lang="en-US" sz="4000" b="1" dirty="0">
                <a:effectLst>
                  <a:glow rad="127000">
                    <a:schemeClr val="bg1">
                      <a:alpha val="70000"/>
                    </a:schemeClr>
                  </a:glow>
                </a:effectLst>
              </a:rPr>
              <a:t>                                         Deuteronomy 6:6</a:t>
            </a:r>
          </a:p>
        </p:txBody>
      </p:sp>
      <p:sp>
        <p:nvSpPr>
          <p:cNvPr id="3" name="TextBox 2">
            <a:extLst>
              <a:ext uri="{FF2B5EF4-FFF2-40B4-BE49-F238E27FC236}">
                <a16:creationId xmlns:a16="http://schemas.microsoft.com/office/drawing/2014/main" id="{C10ABDBE-74A7-42C1-B79B-5D0436FAB411}"/>
              </a:ext>
            </a:extLst>
          </p:cNvPr>
          <p:cNvSpPr txBox="1"/>
          <p:nvPr/>
        </p:nvSpPr>
        <p:spPr>
          <a:xfrm>
            <a:off x="2075255" y="445171"/>
            <a:ext cx="7581178" cy="1569660"/>
          </a:xfrm>
          <a:prstGeom prst="rect">
            <a:avLst/>
          </a:prstGeom>
          <a:noFill/>
        </p:spPr>
        <p:txBody>
          <a:bodyPr wrap="none" rtlCol="0">
            <a:spAutoFit/>
          </a:bodyPr>
          <a:lstStyle/>
          <a:p>
            <a:pPr algn="ctr"/>
            <a:r>
              <a:rPr lang="en-US" sz="4800" b="1" dirty="0"/>
              <a:t>How do we </a:t>
            </a:r>
          </a:p>
          <a:p>
            <a:pPr algn="ctr"/>
            <a:r>
              <a:rPr lang="en-US" sz="4800" b="1" dirty="0"/>
              <a:t>Grow in our Love for God?</a:t>
            </a:r>
          </a:p>
        </p:txBody>
      </p:sp>
      <p:sp>
        <p:nvSpPr>
          <p:cNvPr id="5" name="Oval 4">
            <a:extLst>
              <a:ext uri="{FF2B5EF4-FFF2-40B4-BE49-F238E27FC236}">
                <a16:creationId xmlns:a16="http://schemas.microsoft.com/office/drawing/2014/main" id="{3FCA598D-4467-472E-9D31-2AC67B7EF2FA}"/>
              </a:ext>
            </a:extLst>
          </p:cNvPr>
          <p:cNvSpPr/>
          <p:nvPr/>
        </p:nvSpPr>
        <p:spPr>
          <a:xfrm>
            <a:off x="1045029" y="4209143"/>
            <a:ext cx="4528457" cy="1103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5B552509-3A08-4B36-89CF-0C86A1968B96}"/>
              </a:ext>
            </a:extLst>
          </p:cNvPr>
          <p:cNvSpPr/>
          <p:nvPr/>
        </p:nvSpPr>
        <p:spPr>
          <a:xfrm>
            <a:off x="1488476" y="5341663"/>
            <a:ext cx="3120571" cy="1132114"/>
          </a:xfrm>
          <a:prstGeom prst="cloud">
            <a:avLst/>
          </a:prstGeom>
          <a:solidFill>
            <a:srgbClr val="FF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But How???</a:t>
            </a:r>
          </a:p>
        </p:txBody>
      </p:sp>
    </p:spTree>
    <p:extLst>
      <p:ext uri="{BB962C8B-B14F-4D97-AF65-F5344CB8AC3E}">
        <p14:creationId xmlns:p14="http://schemas.microsoft.com/office/powerpoint/2010/main" val="26339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4BFF3E-E52A-44DE-93F3-8AA126AF724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045480" y="17178"/>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ED7DF9-01CC-4E23-A8F3-805107631B3A}"/>
              </a:ext>
            </a:extLst>
          </p:cNvPr>
          <p:cNvSpPr txBox="1"/>
          <p:nvPr/>
        </p:nvSpPr>
        <p:spPr>
          <a:xfrm>
            <a:off x="504668" y="2779269"/>
            <a:ext cx="11182663" cy="3785652"/>
          </a:xfrm>
          <a:prstGeom prst="rect">
            <a:avLst/>
          </a:prstGeom>
          <a:noFill/>
        </p:spPr>
        <p:txBody>
          <a:bodyPr wrap="square" rtlCol="0">
            <a:spAutoFit/>
          </a:bodyPr>
          <a:lstStyle/>
          <a:p>
            <a:r>
              <a:rPr lang="en-US" sz="4000" b="1" baseline="30000" dirty="0">
                <a:effectLst>
                  <a:glow rad="127000">
                    <a:schemeClr val="bg1">
                      <a:alpha val="70000"/>
                    </a:schemeClr>
                  </a:glow>
                </a:effectLst>
              </a:rPr>
              <a:t>6</a:t>
            </a:r>
            <a:r>
              <a:rPr lang="en-US" sz="4000" b="1" dirty="0">
                <a:effectLst>
                  <a:glow rad="127000">
                    <a:schemeClr val="bg1">
                      <a:alpha val="70000"/>
                    </a:schemeClr>
                  </a:glow>
                </a:effectLst>
              </a:rPr>
              <a:t> These commandments that I give you today are to be on your hearts. </a:t>
            </a:r>
            <a:r>
              <a:rPr lang="en-US" sz="4000" b="1" baseline="30000" dirty="0">
                <a:effectLst>
                  <a:glow rad="127000">
                    <a:schemeClr val="bg1">
                      <a:alpha val="70000"/>
                    </a:schemeClr>
                  </a:glow>
                </a:effectLst>
              </a:rPr>
              <a:t>7</a:t>
            </a:r>
            <a:r>
              <a:rPr lang="en-US" sz="4000" b="1" dirty="0">
                <a:effectLst>
                  <a:glow rad="127000">
                    <a:schemeClr val="bg1">
                      <a:alpha val="70000"/>
                    </a:schemeClr>
                  </a:glow>
                </a:effectLst>
              </a:rPr>
              <a:t> Impress them on your children. Talk about them when you </a:t>
            </a:r>
          </a:p>
          <a:p>
            <a:r>
              <a:rPr lang="en-US" sz="4000" b="1" dirty="0">
                <a:effectLst>
                  <a:glow rad="127000">
                    <a:schemeClr val="bg1">
                      <a:alpha val="70000"/>
                    </a:schemeClr>
                  </a:glow>
                </a:effectLst>
              </a:rPr>
              <a:t>and when you                                   , when you</a:t>
            </a:r>
          </a:p>
          <a:p>
            <a:r>
              <a:rPr lang="en-US" sz="4000" b="1" dirty="0">
                <a:effectLst>
                  <a:glow rad="127000">
                    <a:schemeClr val="bg1">
                      <a:alpha val="70000"/>
                    </a:schemeClr>
                  </a:glow>
                </a:effectLst>
              </a:rPr>
              <a:t>          and when you           . </a:t>
            </a:r>
          </a:p>
          <a:p>
            <a:r>
              <a:rPr lang="en-US" sz="4000" b="1" dirty="0">
                <a:effectLst>
                  <a:glow rad="127000">
                    <a:schemeClr val="bg1">
                      <a:alpha val="70000"/>
                    </a:schemeClr>
                  </a:glow>
                </a:effectLst>
              </a:rPr>
              <a:t>                                         Deuteronomy 6:6-7</a:t>
            </a:r>
          </a:p>
        </p:txBody>
      </p:sp>
      <p:sp>
        <p:nvSpPr>
          <p:cNvPr id="4" name="TextBox 3">
            <a:extLst>
              <a:ext uri="{FF2B5EF4-FFF2-40B4-BE49-F238E27FC236}">
                <a16:creationId xmlns:a16="http://schemas.microsoft.com/office/drawing/2014/main" id="{82AEE9A1-08D5-4FEA-A557-666877BA2872}"/>
              </a:ext>
            </a:extLst>
          </p:cNvPr>
          <p:cNvSpPr txBox="1"/>
          <p:nvPr/>
        </p:nvSpPr>
        <p:spPr>
          <a:xfrm>
            <a:off x="8708570" y="3995225"/>
            <a:ext cx="2666114" cy="707886"/>
          </a:xfrm>
          <a:prstGeom prst="rect">
            <a:avLst/>
          </a:prstGeom>
          <a:noFill/>
        </p:spPr>
        <p:txBody>
          <a:bodyPr wrap="none" rtlCol="0">
            <a:spAutoFit/>
          </a:bodyPr>
          <a:lstStyle/>
          <a:p>
            <a:r>
              <a:rPr lang="en-US" sz="4000" b="1" dirty="0">
                <a:solidFill>
                  <a:srgbClr val="FFFF00"/>
                </a:solidFill>
                <a:effectLst>
                  <a:glow rad="228600">
                    <a:schemeClr val="bg2"/>
                  </a:glow>
                </a:effectLst>
              </a:rPr>
              <a:t>sit at home</a:t>
            </a:r>
            <a:endParaRPr lang="en-US" sz="4000" dirty="0">
              <a:solidFill>
                <a:srgbClr val="FFFF00"/>
              </a:solidFill>
              <a:effectLst>
                <a:glow rad="228600">
                  <a:schemeClr val="bg2"/>
                </a:glow>
              </a:effectLst>
            </a:endParaRPr>
          </a:p>
        </p:txBody>
      </p:sp>
      <p:sp>
        <p:nvSpPr>
          <p:cNvPr id="5" name="TextBox 4">
            <a:extLst>
              <a:ext uri="{FF2B5EF4-FFF2-40B4-BE49-F238E27FC236}">
                <a16:creationId xmlns:a16="http://schemas.microsoft.com/office/drawing/2014/main" id="{ED1A0D6D-8BD1-42C6-95F3-C266A9FA3087}"/>
              </a:ext>
            </a:extLst>
          </p:cNvPr>
          <p:cNvSpPr txBox="1"/>
          <p:nvPr/>
        </p:nvSpPr>
        <p:spPr>
          <a:xfrm>
            <a:off x="3748025" y="4616027"/>
            <a:ext cx="4633384" cy="707886"/>
          </a:xfrm>
          <a:prstGeom prst="rect">
            <a:avLst/>
          </a:prstGeom>
          <a:noFill/>
        </p:spPr>
        <p:txBody>
          <a:bodyPr wrap="none" rtlCol="0">
            <a:spAutoFit/>
          </a:bodyPr>
          <a:lstStyle/>
          <a:p>
            <a:r>
              <a:rPr lang="en-US" sz="4000" b="1" dirty="0">
                <a:solidFill>
                  <a:srgbClr val="FFFF00"/>
                </a:solidFill>
                <a:effectLst>
                  <a:glow rad="228600">
                    <a:schemeClr val="bg2"/>
                  </a:glow>
                </a:effectLst>
              </a:rPr>
              <a:t>walk along the road</a:t>
            </a:r>
            <a:endParaRPr lang="en-US" sz="4000" dirty="0">
              <a:solidFill>
                <a:srgbClr val="FFFF00"/>
              </a:solidFill>
              <a:effectLst>
                <a:glow rad="228600">
                  <a:schemeClr val="bg2"/>
                </a:glow>
              </a:effectLst>
            </a:endParaRPr>
          </a:p>
        </p:txBody>
      </p:sp>
      <p:sp>
        <p:nvSpPr>
          <p:cNvPr id="6" name="TextBox 5">
            <a:extLst>
              <a:ext uri="{FF2B5EF4-FFF2-40B4-BE49-F238E27FC236}">
                <a16:creationId xmlns:a16="http://schemas.microsoft.com/office/drawing/2014/main" id="{650D438D-6BA3-4EAE-A2B2-20CA1AA020AE}"/>
              </a:ext>
            </a:extLst>
          </p:cNvPr>
          <p:cNvSpPr txBox="1"/>
          <p:nvPr/>
        </p:nvSpPr>
        <p:spPr>
          <a:xfrm>
            <a:off x="10739550" y="4616027"/>
            <a:ext cx="740908" cy="707886"/>
          </a:xfrm>
          <a:prstGeom prst="rect">
            <a:avLst/>
          </a:prstGeom>
          <a:noFill/>
        </p:spPr>
        <p:txBody>
          <a:bodyPr wrap="none" rtlCol="0">
            <a:spAutoFit/>
          </a:bodyPr>
          <a:lstStyle/>
          <a:p>
            <a:r>
              <a:rPr lang="en-US" sz="4000" b="1" dirty="0">
                <a:solidFill>
                  <a:srgbClr val="FFFF00"/>
                </a:solidFill>
                <a:effectLst>
                  <a:glow rad="228600">
                    <a:schemeClr val="bg2"/>
                  </a:glow>
                </a:effectLst>
              </a:rPr>
              <a:t>lie</a:t>
            </a:r>
            <a:endParaRPr lang="en-US" sz="4000" dirty="0">
              <a:solidFill>
                <a:srgbClr val="FFFF00"/>
              </a:solidFill>
              <a:effectLst>
                <a:glow rad="228600">
                  <a:schemeClr val="bg2"/>
                </a:glow>
              </a:effectLst>
            </a:endParaRPr>
          </a:p>
        </p:txBody>
      </p:sp>
      <p:sp>
        <p:nvSpPr>
          <p:cNvPr id="7" name="TextBox 6">
            <a:extLst>
              <a:ext uri="{FF2B5EF4-FFF2-40B4-BE49-F238E27FC236}">
                <a16:creationId xmlns:a16="http://schemas.microsoft.com/office/drawing/2014/main" id="{EFF647E9-5183-4D99-86D2-D870CC241D43}"/>
              </a:ext>
            </a:extLst>
          </p:cNvPr>
          <p:cNvSpPr txBox="1"/>
          <p:nvPr/>
        </p:nvSpPr>
        <p:spPr>
          <a:xfrm>
            <a:off x="499351" y="5226520"/>
            <a:ext cx="1437317" cy="707886"/>
          </a:xfrm>
          <a:prstGeom prst="rect">
            <a:avLst/>
          </a:prstGeom>
          <a:noFill/>
        </p:spPr>
        <p:txBody>
          <a:bodyPr wrap="none" rtlCol="0">
            <a:spAutoFit/>
          </a:bodyPr>
          <a:lstStyle/>
          <a:p>
            <a:r>
              <a:rPr lang="en-US" sz="4000" b="1" dirty="0">
                <a:solidFill>
                  <a:srgbClr val="FFFF00"/>
                </a:solidFill>
                <a:effectLst>
                  <a:glow rad="228600">
                    <a:schemeClr val="bg2"/>
                  </a:glow>
                </a:effectLst>
              </a:rPr>
              <a:t>down</a:t>
            </a:r>
            <a:endParaRPr lang="en-US" sz="4000" dirty="0">
              <a:solidFill>
                <a:srgbClr val="FFFF00"/>
              </a:solidFill>
              <a:effectLst>
                <a:glow rad="228600">
                  <a:schemeClr val="bg2"/>
                </a:glow>
              </a:effectLst>
            </a:endParaRPr>
          </a:p>
        </p:txBody>
      </p:sp>
      <p:sp>
        <p:nvSpPr>
          <p:cNvPr id="8" name="TextBox 7">
            <a:extLst>
              <a:ext uri="{FF2B5EF4-FFF2-40B4-BE49-F238E27FC236}">
                <a16:creationId xmlns:a16="http://schemas.microsoft.com/office/drawing/2014/main" id="{153AC470-D7B9-4B17-ADDE-BE8417B829E9}"/>
              </a:ext>
            </a:extLst>
          </p:cNvPr>
          <p:cNvSpPr txBox="1"/>
          <p:nvPr/>
        </p:nvSpPr>
        <p:spPr>
          <a:xfrm>
            <a:off x="5020551" y="5212390"/>
            <a:ext cx="1547988" cy="707886"/>
          </a:xfrm>
          <a:prstGeom prst="rect">
            <a:avLst/>
          </a:prstGeom>
          <a:noFill/>
        </p:spPr>
        <p:txBody>
          <a:bodyPr wrap="none" rtlCol="0">
            <a:spAutoFit/>
          </a:bodyPr>
          <a:lstStyle/>
          <a:p>
            <a:r>
              <a:rPr lang="en-US" sz="4000" b="1" dirty="0">
                <a:solidFill>
                  <a:srgbClr val="FFFF00"/>
                </a:solidFill>
                <a:effectLst>
                  <a:glow rad="228600">
                    <a:schemeClr val="bg2"/>
                  </a:glow>
                </a:effectLst>
              </a:rPr>
              <a:t>get up</a:t>
            </a:r>
            <a:endParaRPr lang="en-US" sz="4000" dirty="0">
              <a:solidFill>
                <a:srgbClr val="FFFF00"/>
              </a:solidFill>
              <a:effectLst>
                <a:glow rad="228600">
                  <a:schemeClr val="bg2"/>
                </a:glow>
              </a:effectLst>
            </a:endParaRPr>
          </a:p>
        </p:txBody>
      </p:sp>
      <p:sp>
        <p:nvSpPr>
          <p:cNvPr id="13" name="Rectangle: Rounded Corners 12">
            <a:extLst>
              <a:ext uri="{FF2B5EF4-FFF2-40B4-BE49-F238E27FC236}">
                <a16:creationId xmlns:a16="http://schemas.microsoft.com/office/drawing/2014/main" id="{C25D596D-D23A-4DAB-B9A4-06369668EEDA}"/>
              </a:ext>
            </a:extLst>
          </p:cNvPr>
          <p:cNvSpPr/>
          <p:nvPr/>
        </p:nvSpPr>
        <p:spPr>
          <a:xfrm>
            <a:off x="2574388" y="3995225"/>
            <a:ext cx="3994151" cy="70050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0ABDBE-74A7-42C1-B79B-5D0436FAB411}"/>
              </a:ext>
            </a:extLst>
          </p:cNvPr>
          <p:cNvSpPr txBox="1"/>
          <p:nvPr/>
        </p:nvSpPr>
        <p:spPr>
          <a:xfrm>
            <a:off x="3052689" y="440982"/>
            <a:ext cx="6479851" cy="830997"/>
          </a:xfrm>
          <a:prstGeom prst="rect">
            <a:avLst/>
          </a:prstGeom>
          <a:noFill/>
        </p:spPr>
        <p:txBody>
          <a:bodyPr wrap="none" rtlCol="0">
            <a:spAutoFit/>
          </a:bodyPr>
          <a:lstStyle/>
          <a:p>
            <a:r>
              <a:rPr lang="en-US" sz="4800" b="1" dirty="0">
                <a:effectLst>
                  <a:glow rad="127000">
                    <a:schemeClr val="bg1">
                      <a:alpha val="70000"/>
                    </a:schemeClr>
                  </a:glow>
                </a:effectLst>
              </a:rPr>
              <a:t>Talk about God’s Laws</a:t>
            </a:r>
          </a:p>
        </p:txBody>
      </p:sp>
    </p:spTree>
    <p:extLst>
      <p:ext uri="{BB962C8B-B14F-4D97-AF65-F5344CB8AC3E}">
        <p14:creationId xmlns:p14="http://schemas.microsoft.com/office/powerpoint/2010/main" val="21695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ABDBE-74A7-42C1-B79B-5D0436FAB411}"/>
              </a:ext>
            </a:extLst>
          </p:cNvPr>
          <p:cNvSpPr txBox="1"/>
          <p:nvPr/>
        </p:nvSpPr>
        <p:spPr>
          <a:xfrm>
            <a:off x="5279472" y="158240"/>
            <a:ext cx="5844759" cy="970450"/>
          </a:xfrm>
          <a:prstGeom prst="rect">
            <a:avLst/>
          </a:prstGeom>
        </p:spPr>
        <p:txBody>
          <a:bodyPr vert="horz" lIns="91440" tIns="45720" rIns="91440" bIns="45720" rtlCol="0" anchor="ctr">
            <a:normAutofit/>
          </a:bodyPr>
          <a:lstStyle/>
          <a:p>
            <a:pPr algn="ctr">
              <a:spcBef>
                <a:spcPct val="0"/>
              </a:spcBef>
              <a:spcAft>
                <a:spcPts val="600"/>
              </a:spcAft>
            </a:pPr>
            <a:r>
              <a:rPr lang="en-US" sz="40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Tie them as Symbols…</a:t>
            </a:r>
          </a:p>
        </p:txBody>
      </p:sp>
      <p:pic>
        <p:nvPicPr>
          <p:cNvPr id="15" name="Picture 14">
            <a:extLst>
              <a:ext uri="{FF2B5EF4-FFF2-40B4-BE49-F238E27FC236}">
                <a16:creationId xmlns:a16="http://schemas.microsoft.com/office/drawing/2014/main" id="{216C5BFD-68CB-4D38-8260-03F979228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10" name="Picture 9" descr="A picture containing wall, person, indoor&#10;&#10;Description automatically generated">
            <a:extLst>
              <a:ext uri="{FF2B5EF4-FFF2-40B4-BE49-F238E27FC236}">
                <a16:creationId xmlns:a16="http://schemas.microsoft.com/office/drawing/2014/main" id="{B756C501-50A6-4314-A00E-C08E8D5AB615}"/>
              </a:ext>
            </a:extLst>
          </p:cNvPr>
          <p:cNvPicPr>
            <a:picLocks noChangeAspect="1"/>
          </p:cNvPicPr>
          <p:nvPr/>
        </p:nvPicPr>
        <p:blipFill rotWithShape="1">
          <a:blip r:embed="rId4">
            <a:extLst>
              <a:ext uri="{28A0092B-C50C-407E-A947-70E740481C1C}">
                <a14:useLocalDpi xmlns:a14="http://schemas.microsoft.com/office/drawing/2010/main" val="0"/>
              </a:ext>
            </a:extLst>
          </a:blip>
          <a:srcRect l="25593" r="11709" b="1"/>
          <a:stretch/>
        </p:blipFill>
        <p:spPr>
          <a:xfrm>
            <a:off x="632815" y="643465"/>
            <a:ext cx="4003193" cy="5103372"/>
          </a:xfrm>
          <a:prstGeom prst="rect">
            <a:avLst/>
          </a:prstGeom>
        </p:spPr>
      </p:pic>
      <p:sp>
        <p:nvSpPr>
          <p:cNvPr id="2" name="TextBox 1">
            <a:extLst>
              <a:ext uri="{FF2B5EF4-FFF2-40B4-BE49-F238E27FC236}">
                <a16:creationId xmlns:a16="http://schemas.microsoft.com/office/drawing/2014/main" id="{80ED7DF9-01CC-4E23-A8F3-805107631B3A}"/>
              </a:ext>
            </a:extLst>
          </p:cNvPr>
          <p:cNvSpPr txBox="1"/>
          <p:nvPr/>
        </p:nvSpPr>
        <p:spPr>
          <a:xfrm>
            <a:off x="5279471" y="2133601"/>
            <a:ext cx="6279713" cy="3866048"/>
          </a:xfrm>
          <a:prstGeom prst="rect">
            <a:avLst/>
          </a:prstGeom>
        </p:spPr>
        <p:txBody>
          <a:bodyPr vert="horz" lIns="91440" tIns="45720" rIns="91440" bIns="45720" rtlCol="0" anchor="ctr">
            <a:noAutofit/>
          </a:bodyPr>
          <a:lstStyle/>
          <a:p>
            <a:pPr>
              <a:spcBef>
                <a:spcPct val="20000"/>
              </a:spcBef>
              <a:spcAft>
                <a:spcPts val="600"/>
              </a:spcAft>
              <a:buClr>
                <a:schemeClr val="tx2"/>
              </a:buClr>
              <a:buSzPct val="70000"/>
              <a:buFont typeface="Wingdings 2" charset="2"/>
            </a:pPr>
            <a:r>
              <a:rPr lang="en-US" sz="36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8</a:t>
            </a:r>
            <a:r>
              <a:rPr lang="en-US" sz="3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Tie them as symbols on your hands and bind them on your foreheads. </a:t>
            </a:r>
            <a:r>
              <a:rPr lang="en-US" sz="36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9</a:t>
            </a:r>
            <a:r>
              <a:rPr lang="en-US" sz="3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Write them on the doorframes of your houses and on your gates. </a:t>
            </a:r>
          </a:p>
          <a:p>
            <a:pPr>
              <a:spcBef>
                <a:spcPct val="20000"/>
              </a:spcBef>
              <a:spcAft>
                <a:spcPts val="600"/>
              </a:spcAft>
              <a:buClr>
                <a:schemeClr val="tx2"/>
              </a:buClr>
              <a:buSzPct val="70000"/>
              <a:buFont typeface="Wingdings 2" charset="2"/>
            </a:pPr>
            <a:r>
              <a:rPr lang="en-US" sz="3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Deuteronomy 6:8-9</a:t>
            </a:r>
          </a:p>
        </p:txBody>
      </p:sp>
      <p:sp>
        <p:nvSpPr>
          <p:cNvPr id="11" name="Cloud 10">
            <a:extLst>
              <a:ext uri="{FF2B5EF4-FFF2-40B4-BE49-F238E27FC236}">
                <a16:creationId xmlns:a16="http://schemas.microsoft.com/office/drawing/2014/main" id="{B96E2968-5237-447B-B279-DBC07CFEF54B}"/>
              </a:ext>
            </a:extLst>
          </p:cNvPr>
          <p:cNvSpPr/>
          <p:nvPr/>
        </p:nvSpPr>
        <p:spPr>
          <a:xfrm>
            <a:off x="5919165" y="2646850"/>
            <a:ext cx="4775200" cy="3352799"/>
          </a:xfrm>
          <a:prstGeom prst="cloud">
            <a:avLst/>
          </a:prstGeom>
          <a:solidFill>
            <a:schemeClr val="accent2">
              <a:lumMod val="20000"/>
              <a:lumOff val="80000"/>
            </a:schemeClr>
          </a:solidFill>
          <a:effectLst>
            <a:glow rad="127000">
              <a:schemeClr val="accent1">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Is this really the goal???</a:t>
            </a:r>
          </a:p>
        </p:txBody>
      </p:sp>
    </p:spTree>
    <p:extLst>
      <p:ext uri="{BB962C8B-B14F-4D97-AF65-F5344CB8AC3E}">
        <p14:creationId xmlns:p14="http://schemas.microsoft.com/office/powerpoint/2010/main" val="12558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ABDBE-74A7-42C1-B79B-5D0436FAB411}"/>
              </a:ext>
            </a:extLst>
          </p:cNvPr>
          <p:cNvSpPr txBox="1"/>
          <p:nvPr/>
        </p:nvSpPr>
        <p:spPr>
          <a:xfrm>
            <a:off x="5279472" y="158240"/>
            <a:ext cx="5844759" cy="970450"/>
          </a:xfrm>
          <a:prstGeom prst="rect">
            <a:avLst/>
          </a:prstGeom>
        </p:spPr>
        <p:txBody>
          <a:bodyPr vert="horz" lIns="91440" tIns="45720" rIns="91440" bIns="45720" rtlCol="0" anchor="ctr">
            <a:normAutofit/>
          </a:bodyPr>
          <a:lstStyle/>
          <a:p>
            <a:pPr algn="ctr">
              <a:spcBef>
                <a:spcPct val="0"/>
              </a:spcBef>
              <a:spcAft>
                <a:spcPts val="600"/>
              </a:spcAft>
            </a:pPr>
            <a:r>
              <a:rPr lang="en-US" sz="40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Tie them as Symbols…</a:t>
            </a:r>
          </a:p>
        </p:txBody>
      </p:sp>
      <p:pic>
        <p:nvPicPr>
          <p:cNvPr id="15" name="Picture 14">
            <a:extLst>
              <a:ext uri="{FF2B5EF4-FFF2-40B4-BE49-F238E27FC236}">
                <a16:creationId xmlns:a16="http://schemas.microsoft.com/office/drawing/2014/main" id="{216C5BFD-68CB-4D38-8260-03F979228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2" name="TextBox 1">
            <a:extLst>
              <a:ext uri="{FF2B5EF4-FFF2-40B4-BE49-F238E27FC236}">
                <a16:creationId xmlns:a16="http://schemas.microsoft.com/office/drawing/2014/main" id="{80ED7DF9-01CC-4E23-A8F3-805107631B3A}"/>
              </a:ext>
            </a:extLst>
          </p:cNvPr>
          <p:cNvSpPr txBox="1"/>
          <p:nvPr/>
        </p:nvSpPr>
        <p:spPr>
          <a:xfrm>
            <a:off x="196734" y="3810000"/>
            <a:ext cx="4586576" cy="2899431"/>
          </a:xfrm>
          <a:prstGeom prst="rect">
            <a:avLst/>
          </a:prstGeom>
        </p:spPr>
        <p:txBody>
          <a:bodyPr vert="horz" lIns="91440" tIns="45720" rIns="91440" bIns="45720" rtlCol="0" anchor="ctr">
            <a:noAutofit/>
          </a:bodyPr>
          <a:lstStyle/>
          <a:p>
            <a:pPr>
              <a:spcBef>
                <a:spcPct val="20000"/>
              </a:spcBef>
              <a:spcAft>
                <a:spcPts val="600"/>
              </a:spcAft>
              <a:buClr>
                <a:schemeClr val="tx2"/>
              </a:buClr>
              <a:buSzPct val="70000"/>
              <a:buFont typeface="Wingdings 2" charset="2"/>
            </a:pPr>
            <a:r>
              <a:rPr lang="en-US" sz="24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8</a:t>
            </a: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Tie them as symbols on your hands and bind them on your foreheads. </a:t>
            </a:r>
            <a:r>
              <a:rPr lang="en-US" sz="24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9</a:t>
            </a: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Write them on the doorframes of your houses and on your gates. </a:t>
            </a:r>
          </a:p>
          <a:p>
            <a:pPr>
              <a:spcBef>
                <a:spcPct val="20000"/>
              </a:spcBef>
              <a:spcAft>
                <a:spcPts val="600"/>
              </a:spcAft>
              <a:buClr>
                <a:schemeClr val="tx2"/>
              </a:buClr>
              <a:buSzPct val="70000"/>
              <a:buFont typeface="Wingdings 2" charset="2"/>
            </a:pP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Deuteronomy 6:8-9</a:t>
            </a:r>
          </a:p>
        </p:txBody>
      </p:sp>
      <p:pic>
        <p:nvPicPr>
          <p:cNvPr id="8194" name="Picture 2" descr="9 ideal jobs in Yorkshire if you like working with your hands | Yorkshire  Post">
            <a:extLst>
              <a:ext uri="{FF2B5EF4-FFF2-40B4-BE49-F238E27FC236}">
                <a16:creationId xmlns:a16="http://schemas.microsoft.com/office/drawing/2014/main" id="{0BA53CDA-C797-4C49-BB3F-287EEF920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66" y="828675"/>
            <a:ext cx="3980223" cy="29813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7 Ways to Tell What Someone is Thinking">
            <a:extLst>
              <a:ext uri="{FF2B5EF4-FFF2-40B4-BE49-F238E27FC236}">
                <a16:creationId xmlns:a16="http://schemas.microsoft.com/office/drawing/2014/main" id="{78C3D621-C556-4DC5-8FBA-AB618B3FA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4812" y="1841160"/>
            <a:ext cx="4772197" cy="3175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5E9BED-A38E-4CD8-8E93-F8729B742587}"/>
              </a:ext>
            </a:extLst>
          </p:cNvPr>
          <p:cNvSpPr txBox="1"/>
          <p:nvPr/>
        </p:nvSpPr>
        <p:spPr>
          <a:xfrm>
            <a:off x="3809929" y="1564673"/>
            <a:ext cx="3134883" cy="1815882"/>
          </a:xfrm>
          <a:prstGeom prst="rect">
            <a:avLst/>
          </a:prstGeom>
          <a:noFill/>
        </p:spPr>
        <p:txBody>
          <a:bodyPr wrap="square" rtlCol="0">
            <a:spAutoFit/>
          </a:bodyPr>
          <a:lstStyle/>
          <a:p>
            <a:r>
              <a:rPr lang="en-US" sz="2800" b="1" dirty="0">
                <a:effectLst>
                  <a:glow rad="127000">
                    <a:schemeClr val="bg1"/>
                  </a:glow>
                </a:effectLst>
              </a:rPr>
              <a:t>How does loving God apply to what I’m doing right now?</a:t>
            </a:r>
          </a:p>
        </p:txBody>
      </p:sp>
      <p:sp>
        <p:nvSpPr>
          <p:cNvPr id="12" name="TextBox 11">
            <a:extLst>
              <a:ext uri="{FF2B5EF4-FFF2-40B4-BE49-F238E27FC236}">
                <a16:creationId xmlns:a16="http://schemas.microsoft.com/office/drawing/2014/main" id="{2A46C966-DF70-4F13-BD9D-7687ED8EBFC1}"/>
              </a:ext>
            </a:extLst>
          </p:cNvPr>
          <p:cNvSpPr txBox="1"/>
          <p:nvPr/>
        </p:nvSpPr>
        <p:spPr>
          <a:xfrm>
            <a:off x="6631456" y="4567217"/>
            <a:ext cx="4772197" cy="1384995"/>
          </a:xfrm>
          <a:prstGeom prst="rect">
            <a:avLst/>
          </a:prstGeom>
          <a:noFill/>
        </p:spPr>
        <p:txBody>
          <a:bodyPr wrap="square" rtlCol="0">
            <a:spAutoFit/>
          </a:bodyPr>
          <a:lstStyle/>
          <a:p>
            <a:r>
              <a:rPr lang="en-US" sz="2800" b="1" dirty="0">
                <a:effectLst>
                  <a:glow rad="127000">
                    <a:schemeClr val="bg1"/>
                  </a:glow>
                </a:effectLst>
              </a:rPr>
              <a:t>How does loving God apply to what I’m thinking about right now?</a:t>
            </a:r>
          </a:p>
        </p:txBody>
      </p:sp>
      <p:sp>
        <p:nvSpPr>
          <p:cNvPr id="5" name="Cloud 4">
            <a:extLst>
              <a:ext uri="{FF2B5EF4-FFF2-40B4-BE49-F238E27FC236}">
                <a16:creationId xmlns:a16="http://schemas.microsoft.com/office/drawing/2014/main" id="{19CE1393-29D0-4C9D-A966-2B9D32D2C545}"/>
              </a:ext>
            </a:extLst>
          </p:cNvPr>
          <p:cNvSpPr/>
          <p:nvPr/>
        </p:nvSpPr>
        <p:spPr>
          <a:xfrm>
            <a:off x="1451429" y="1669143"/>
            <a:ext cx="9022726" cy="4586514"/>
          </a:xfrm>
          <a:prstGeom prst="cloud">
            <a:avLst/>
          </a:prstGeom>
          <a:solidFill>
            <a:srgbClr val="B88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…on your hands</a:t>
            </a:r>
          </a:p>
          <a:p>
            <a:pPr algn="ctr"/>
            <a:r>
              <a:rPr lang="en-US" sz="2800" b="1" dirty="0"/>
              <a:t>…on your foreheads</a:t>
            </a:r>
          </a:p>
          <a:p>
            <a:pPr algn="ctr"/>
            <a:r>
              <a:rPr lang="en-US" sz="2800" b="1" dirty="0"/>
              <a:t>…on the doorposts of your houses</a:t>
            </a:r>
          </a:p>
          <a:p>
            <a:pPr algn="ctr"/>
            <a:r>
              <a:rPr lang="en-US" sz="2800" b="1" dirty="0"/>
              <a:t>…on your gates</a:t>
            </a:r>
          </a:p>
          <a:p>
            <a:pPr algn="ctr"/>
            <a:endParaRPr lang="en-US" sz="2800" b="1" dirty="0"/>
          </a:p>
          <a:p>
            <a:pPr algn="ctr"/>
            <a:r>
              <a:rPr lang="en-US" sz="2800" b="1" dirty="0"/>
              <a:t>Whatever we’re doing, whatever we’re thinking, wherever we are, how can we love God now???</a:t>
            </a:r>
          </a:p>
        </p:txBody>
      </p:sp>
    </p:spTree>
    <p:extLst>
      <p:ext uri="{BB962C8B-B14F-4D97-AF65-F5344CB8AC3E}">
        <p14:creationId xmlns:p14="http://schemas.microsoft.com/office/powerpoint/2010/main" val="5910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3D432C0-966E-4FEB-B76B-DDE28AD35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74" y="234845"/>
            <a:ext cx="11183364" cy="6381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C59384-38B7-4194-8E10-C12AE1A1F426}"/>
              </a:ext>
            </a:extLst>
          </p:cNvPr>
          <p:cNvSpPr txBox="1"/>
          <p:nvPr/>
        </p:nvSpPr>
        <p:spPr>
          <a:xfrm>
            <a:off x="2660721" y="234845"/>
            <a:ext cx="9213954" cy="3293209"/>
          </a:xfrm>
          <a:prstGeom prst="rect">
            <a:avLst/>
          </a:prstGeom>
          <a:noFill/>
        </p:spPr>
        <p:txBody>
          <a:bodyPr wrap="square" rtlCol="0">
            <a:spAutoFit/>
          </a:bodyPr>
          <a:lstStyle/>
          <a:p>
            <a:pPr algn="ctr"/>
            <a:r>
              <a:rPr lang="en-US" sz="6000" b="1" dirty="0">
                <a:effectLst>
                  <a:glow rad="127000">
                    <a:schemeClr val="bg1">
                      <a:alpha val="70000"/>
                    </a:schemeClr>
                  </a:glow>
                </a:effectLst>
              </a:rPr>
              <a:t>What about You???</a:t>
            </a:r>
          </a:p>
          <a:p>
            <a:pPr algn="ctr"/>
            <a:endParaRPr lang="en-US" sz="6000" b="1" dirty="0">
              <a:effectLst>
                <a:glow rad="127000">
                  <a:schemeClr val="bg1">
                    <a:alpha val="70000"/>
                  </a:schemeClr>
                </a:glow>
              </a:effectLst>
            </a:endParaRPr>
          </a:p>
          <a:p>
            <a:pPr algn="ctr"/>
            <a:r>
              <a:rPr lang="en-US" sz="4400" b="1" dirty="0">
                <a:effectLst>
                  <a:glow rad="127000">
                    <a:schemeClr val="bg1">
                      <a:alpha val="70000"/>
                    </a:schemeClr>
                  </a:glow>
                </a:effectLst>
              </a:rPr>
              <a:t>What will your walk with God be like in 10 years?</a:t>
            </a:r>
          </a:p>
        </p:txBody>
      </p:sp>
    </p:spTree>
    <p:extLst>
      <p:ext uri="{BB962C8B-B14F-4D97-AF65-F5344CB8AC3E}">
        <p14:creationId xmlns:p14="http://schemas.microsoft.com/office/powerpoint/2010/main" val="381043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Truth About Your Heart">
            <a:extLst>
              <a:ext uri="{FF2B5EF4-FFF2-40B4-BE49-F238E27FC236}">
                <a16:creationId xmlns:a16="http://schemas.microsoft.com/office/drawing/2014/main" id="{7B07F377-2592-43E5-8E02-790A2F4E32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39" b="90782" l="9906" r="89780">
                        <a14:foregroundMark x1="37264" y1="8939" x2="37264" y2="8939"/>
                        <a14:foregroundMark x1="61792" y1="8939" x2="61792" y2="8939"/>
                        <a14:foregroundMark x1="50786" y1="90782" x2="50786" y2="90782"/>
                      </a14:backgroundRemoval>
                    </a14:imgEffect>
                  </a14:imgLayer>
                </a14:imgProps>
              </a:ext>
              <a:ext uri="{28A0092B-C50C-407E-A947-70E740481C1C}">
                <a14:useLocalDpi xmlns:a14="http://schemas.microsoft.com/office/drawing/2010/main" val="0"/>
              </a:ext>
            </a:extLst>
          </a:blip>
          <a:srcRect/>
          <a:stretch>
            <a:fillRect/>
          </a:stretch>
        </p:blipFill>
        <p:spPr bwMode="auto">
          <a:xfrm>
            <a:off x="317325" y="166365"/>
            <a:ext cx="11592380" cy="65252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C59384-38B7-4194-8E10-C12AE1A1F426}"/>
              </a:ext>
            </a:extLst>
          </p:cNvPr>
          <p:cNvSpPr txBox="1"/>
          <p:nvPr/>
        </p:nvSpPr>
        <p:spPr>
          <a:xfrm>
            <a:off x="2547257" y="379987"/>
            <a:ext cx="7438571" cy="1569660"/>
          </a:xfrm>
          <a:prstGeom prst="rect">
            <a:avLst/>
          </a:prstGeom>
          <a:noFill/>
        </p:spPr>
        <p:txBody>
          <a:bodyPr wrap="square" rtlCol="0">
            <a:spAutoFit/>
          </a:bodyPr>
          <a:lstStyle/>
          <a:p>
            <a:pPr algn="ctr"/>
            <a:r>
              <a:rPr lang="en-US" sz="4800" b="1" dirty="0">
                <a:effectLst>
                  <a:glow rad="127000">
                    <a:schemeClr val="bg1">
                      <a:alpha val="70000"/>
                    </a:schemeClr>
                  </a:glow>
                </a:effectLst>
              </a:rPr>
              <a:t>“What you really are is what you love the most.”</a:t>
            </a:r>
          </a:p>
        </p:txBody>
      </p:sp>
      <p:sp>
        <p:nvSpPr>
          <p:cNvPr id="2" name="TextBox 1">
            <a:extLst>
              <a:ext uri="{FF2B5EF4-FFF2-40B4-BE49-F238E27FC236}">
                <a16:creationId xmlns:a16="http://schemas.microsoft.com/office/drawing/2014/main" id="{98F6A772-39FF-4A7C-B538-EAA5F18CB9D6}"/>
              </a:ext>
            </a:extLst>
          </p:cNvPr>
          <p:cNvSpPr txBox="1"/>
          <p:nvPr/>
        </p:nvSpPr>
        <p:spPr>
          <a:xfrm>
            <a:off x="1113971" y="3324642"/>
            <a:ext cx="10305142" cy="2554545"/>
          </a:xfrm>
          <a:prstGeom prst="rect">
            <a:avLst/>
          </a:prstGeom>
          <a:noFill/>
        </p:spPr>
        <p:txBody>
          <a:bodyPr wrap="square" rtlCol="0">
            <a:spAutoFit/>
          </a:bodyPr>
          <a:lstStyle/>
          <a:p>
            <a:pPr algn="ctr"/>
            <a:r>
              <a:rPr lang="en-US" sz="4000" b="1" dirty="0">
                <a:effectLst>
                  <a:glow rad="127000">
                    <a:schemeClr val="bg1">
                      <a:alpha val="70000"/>
                    </a:schemeClr>
                  </a:glow>
                </a:effectLst>
              </a:rPr>
              <a:t>Long-term spiritual growth is not about changing our behavior.  </a:t>
            </a:r>
          </a:p>
          <a:p>
            <a:pPr algn="ctr"/>
            <a:endParaRPr lang="en-US" sz="4000" b="1" dirty="0">
              <a:effectLst>
                <a:glow rad="127000">
                  <a:schemeClr val="bg1">
                    <a:alpha val="70000"/>
                  </a:schemeClr>
                </a:glow>
              </a:effectLst>
            </a:endParaRPr>
          </a:p>
          <a:p>
            <a:pPr algn="ctr"/>
            <a:r>
              <a:rPr lang="en-US" sz="4000" b="1" dirty="0">
                <a:effectLst>
                  <a:glow rad="127000">
                    <a:schemeClr val="bg1">
                      <a:alpha val="70000"/>
                    </a:schemeClr>
                  </a:glow>
                </a:effectLst>
              </a:rPr>
              <a:t>It’s about changing what we love.</a:t>
            </a:r>
          </a:p>
        </p:txBody>
      </p:sp>
    </p:spTree>
    <p:extLst>
      <p:ext uri="{BB962C8B-B14F-4D97-AF65-F5344CB8AC3E}">
        <p14:creationId xmlns:p14="http://schemas.microsoft.com/office/powerpoint/2010/main" val="42777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Truth About Your Heart">
            <a:extLst>
              <a:ext uri="{FF2B5EF4-FFF2-40B4-BE49-F238E27FC236}">
                <a16:creationId xmlns:a16="http://schemas.microsoft.com/office/drawing/2014/main" id="{7B07F377-2592-43E5-8E02-790A2F4E32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39" b="90782" l="9906" r="89780">
                        <a14:foregroundMark x1="37264" y1="8939" x2="37264" y2="8939"/>
                        <a14:foregroundMark x1="61792" y1="8939" x2="61792" y2="8939"/>
                        <a14:foregroundMark x1="50786" y1="90782" x2="50786" y2="90782"/>
                      </a14:backgroundRemoval>
                    </a14:imgEffect>
                  </a14:imgLayer>
                </a14:imgProps>
              </a:ext>
              <a:ext uri="{28A0092B-C50C-407E-A947-70E740481C1C}">
                <a14:useLocalDpi xmlns:a14="http://schemas.microsoft.com/office/drawing/2010/main" val="0"/>
              </a:ext>
            </a:extLst>
          </a:blip>
          <a:srcRect/>
          <a:stretch>
            <a:fillRect/>
          </a:stretch>
        </p:blipFill>
        <p:spPr bwMode="auto">
          <a:xfrm>
            <a:off x="317325" y="166365"/>
            <a:ext cx="11592380" cy="65252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C59384-38B7-4194-8E10-C12AE1A1F426}"/>
              </a:ext>
            </a:extLst>
          </p:cNvPr>
          <p:cNvSpPr txBox="1"/>
          <p:nvPr/>
        </p:nvSpPr>
        <p:spPr>
          <a:xfrm>
            <a:off x="2547257" y="379987"/>
            <a:ext cx="6892165" cy="1569660"/>
          </a:xfrm>
          <a:prstGeom prst="rect">
            <a:avLst/>
          </a:prstGeom>
          <a:noFill/>
        </p:spPr>
        <p:txBody>
          <a:bodyPr wrap="square" rtlCol="0">
            <a:spAutoFit/>
          </a:bodyPr>
          <a:lstStyle/>
          <a:p>
            <a:pPr algn="ctr"/>
            <a:r>
              <a:rPr lang="en-US" sz="4800" b="1" dirty="0">
                <a:effectLst>
                  <a:glow rad="127000">
                    <a:schemeClr val="bg1">
                      <a:alpha val="70000"/>
                    </a:schemeClr>
                  </a:glow>
                </a:effectLst>
              </a:rPr>
              <a:t>How do we Change What we Love?</a:t>
            </a:r>
          </a:p>
        </p:txBody>
      </p:sp>
      <p:sp>
        <p:nvSpPr>
          <p:cNvPr id="2" name="TextBox 1">
            <a:extLst>
              <a:ext uri="{FF2B5EF4-FFF2-40B4-BE49-F238E27FC236}">
                <a16:creationId xmlns:a16="http://schemas.microsoft.com/office/drawing/2014/main" id="{98F6A772-39FF-4A7C-B538-EAA5F18CB9D6}"/>
              </a:ext>
            </a:extLst>
          </p:cNvPr>
          <p:cNvSpPr txBox="1"/>
          <p:nvPr/>
        </p:nvSpPr>
        <p:spPr>
          <a:xfrm>
            <a:off x="943429" y="2536851"/>
            <a:ext cx="10305142" cy="3785652"/>
          </a:xfrm>
          <a:prstGeom prst="rect">
            <a:avLst/>
          </a:prstGeom>
          <a:noFill/>
        </p:spPr>
        <p:txBody>
          <a:bodyPr wrap="square" rtlCol="0">
            <a:spAutoFit/>
          </a:bodyPr>
          <a:lstStyle/>
          <a:p>
            <a:pPr algn="ctr"/>
            <a:r>
              <a:rPr lang="en-US" sz="4000" b="1" dirty="0">
                <a:effectLst>
                  <a:glow rad="127000">
                    <a:schemeClr val="bg1">
                      <a:alpha val="70000"/>
                    </a:schemeClr>
                  </a:glow>
                </a:effectLst>
              </a:rPr>
              <a:t>By getting God’s Word into our hearts, which happens when we</a:t>
            </a:r>
          </a:p>
          <a:p>
            <a:pPr algn="ctr"/>
            <a:endParaRPr lang="en-US" sz="4000" b="1" dirty="0">
              <a:effectLst>
                <a:glow rad="127000">
                  <a:schemeClr val="bg1">
                    <a:alpha val="70000"/>
                  </a:schemeClr>
                </a:glow>
              </a:effectLst>
            </a:endParaRPr>
          </a:p>
          <a:p>
            <a:pPr marL="571500" indent="-571500" algn="ctr">
              <a:buFont typeface="Arial" panose="020B0604020202020204" pitchFamily="34" charset="0"/>
              <a:buChar char="•"/>
            </a:pPr>
            <a:r>
              <a:rPr lang="en-US" sz="4000" b="1" dirty="0">
                <a:effectLst>
                  <a:glow rad="127000">
                    <a:schemeClr val="bg1">
                      <a:alpha val="70000"/>
                    </a:schemeClr>
                  </a:glow>
                </a:effectLst>
              </a:rPr>
              <a:t>Talk about God’s Word with others</a:t>
            </a:r>
          </a:p>
          <a:p>
            <a:pPr marL="571500" indent="-571500" algn="ctr">
              <a:buFont typeface="Arial" panose="020B0604020202020204" pitchFamily="34" charset="0"/>
              <a:buChar char="•"/>
            </a:pPr>
            <a:endParaRPr lang="en-US" sz="4000" b="1" dirty="0">
              <a:effectLst>
                <a:glow rad="127000">
                  <a:schemeClr val="bg1">
                    <a:alpha val="70000"/>
                  </a:schemeClr>
                </a:glow>
              </a:effectLst>
            </a:endParaRPr>
          </a:p>
          <a:p>
            <a:pPr marL="571500" indent="-571500" algn="ctr">
              <a:buFont typeface="Arial" panose="020B0604020202020204" pitchFamily="34" charset="0"/>
              <a:buChar char="•"/>
            </a:pPr>
            <a:r>
              <a:rPr lang="en-US" sz="4000" b="1" dirty="0">
                <a:effectLst>
                  <a:glow rad="127000">
                    <a:schemeClr val="bg1">
                      <a:alpha val="70000"/>
                    </a:schemeClr>
                  </a:glow>
                </a:effectLst>
              </a:rPr>
              <a:t>Apply God’s Word to all situations in life</a:t>
            </a:r>
          </a:p>
        </p:txBody>
      </p:sp>
    </p:spTree>
    <p:extLst>
      <p:ext uri="{BB962C8B-B14F-4D97-AF65-F5344CB8AC3E}">
        <p14:creationId xmlns:p14="http://schemas.microsoft.com/office/powerpoint/2010/main" val="13816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A8EA7A-B116-4063-B483-A5D03B0E71A5}"/>
              </a:ext>
            </a:extLst>
          </p:cNvPr>
          <p:cNvSpPr txBox="1"/>
          <p:nvPr/>
        </p:nvSpPr>
        <p:spPr>
          <a:xfrm>
            <a:off x="63304" y="2721114"/>
            <a:ext cx="12065391" cy="707886"/>
          </a:xfrm>
          <a:prstGeom prst="rect">
            <a:avLst/>
          </a:prstGeom>
          <a:noFill/>
        </p:spPr>
        <p:txBody>
          <a:bodyPr wrap="square" rtlCol="0">
            <a:spAutoFit/>
          </a:bodyPr>
          <a:lstStyle/>
          <a:p>
            <a:pPr algn="ctr"/>
            <a:r>
              <a:rPr lang="en-US" sz="4000" b="1" dirty="0"/>
              <a:t>Small Group Time…</a:t>
            </a:r>
          </a:p>
        </p:txBody>
      </p:sp>
      <p:pic>
        <p:nvPicPr>
          <p:cNvPr id="4" name="Picture 3" descr="A picture containing text, clipart&#10;&#10;Description automatically generated">
            <a:extLst>
              <a:ext uri="{FF2B5EF4-FFF2-40B4-BE49-F238E27FC236}">
                <a16:creationId xmlns:a16="http://schemas.microsoft.com/office/drawing/2014/main" id="{45353259-918F-4797-A0B4-E7B2BED317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463" y="305386"/>
            <a:ext cx="2946710" cy="914400"/>
          </a:xfrm>
          <a:prstGeom prst="rect">
            <a:avLst/>
          </a:prstGeom>
        </p:spPr>
      </p:pic>
    </p:spTree>
    <p:extLst>
      <p:ext uri="{BB962C8B-B14F-4D97-AF65-F5344CB8AC3E}">
        <p14:creationId xmlns:p14="http://schemas.microsoft.com/office/powerpoint/2010/main" val="143091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A8EA7A-B116-4063-B483-A5D03B0E71A5}"/>
              </a:ext>
            </a:extLst>
          </p:cNvPr>
          <p:cNvSpPr txBox="1"/>
          <p:nvPr/>
        </p:nvSpPr>
        <p:spPr>
          <a:xfrm>
            <a:off x="126609" y="0"/>
            <a:ext cx="12065391" cy="6737807"/>
          </a:xfrm>
          <a:prstGeom prst="rect">
            <a:avLst/>
          </a:prstGeom>
          <a:noFill/>
        </p:spPr>
        <p:txBody>
          <a:bodyPr wrap="square" rtlCol="0">
            <a:spAutoFit/>
          </a:bodyPr>
          <a:lstStyle/>
          <a:p>
            <a:pPr algn="ctr"/>
            <a:r>
              <a:rPr lang="en-US" sz="1600" dirty="0"/>
              <a:t>Small Group Time…</a:t>
            </a:r>
          </a:p>
          <a:p>
            <a:endParaRPr lang="en-US" sz="1600" dirty="0"/>
          </a:p>
          <a:p>
            <a:r>
              <a:rPr lang="en-US" sz="1600" u="sng" dirty="0"/>
              <a:t>Ice Breakers:</a:t>
            </a:r>
          </a:p>
          <a:p>
            <a:r>
              <a:rPr lang="en-US" sz="1600" dirty="0"/>
              <a:t>Have you ever been in a situation where a coach, teacher or parent has given final instructions just before starting something important?  What sort of things did they include in those instructions?</a:t>
            </a:r>
          </a:p>
          <a:p>
            <a:pPr marL="342900" indent="-342900">
              <a:buFontTx/>
              <a:buChar char="-"/>
            </a:pPr>
            <a:endParaRPr lang="en-US" sz="1600" dirty="0"/>
          </a:p>
          <a:p>
            <a:r>
              <a:rPr lang="en-US" sz="1600" u="sng" dirty="0"/>
              <a:t>Main Discussion:</a:t>
            </a:r>
          </a:p>
          <a:p>
            <a:pPr marL="342900" marR="0" lvl="0" indent="-342900" rtl="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Describe the setting for Deuteronomy (After 40 years in the wilderness, the new generation is getting ready to enter the promised land.  Moses is giving his final instructions to them.)</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Read together Deuteronomy 6:1-9.  Then have someone (or several people) summarize what you read.</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What is similar between us as teens and the people of Israel in Deuteronomy?  (Answer: We are both a new generation and we need to think about our future spiritual well-being.)</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We often think of love as a feeling.  Is that what Moses is talking about when he says to “love God with all your heart, soul and strength”?  How do we decide when others love us?  (Answer:  Though feelings may be involved, we </a:t>
            </a:r>
            <a:r>
              <a:rPr lang="en-US" sz="1600" u="sng" dirty="0">
                <a:effectLst/>
                <a:latin typeface="Calibri" panose="020F0502020204030204" pitchFamily="34" charset="0"/>
                <a:ea typeface="Calibri" panose="020F0502020204030204" pitchFamily="34" charset="0"/>
                <a:cs typeface="Arial" panose="020B0604020202020204" pitchFamily="34" charset="0"/>
              </a:rPr>
              <a:t>know</a:t>
            </a:r>
            <a:r>
              <a:rPr lang="en-US" sz="1600" dirty="0">
                <a:effectLst/>
                <a:latin typeface="Calibri" panose="020F0502020204030204" pitchFamily="34" charset="0"/>
                <a:ea typeface="Calibri" panose="020F0502020204030204" pitchFamily="34" charset="0"/>
                <a:cs typeface="Arial" panose="020B0604020202020204" pitchFamily="34" charset="0"/>
              </a:rPr>
              <a:t> we are loved by actions of others toward us.  That’s what this verse is referring to.)</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Why did Moses start this section by talking about loving God rather than jumping straight into the rules?  (Answer:  What we </a:t>
            </a:r>
            <a:r>
              <a:rPr lang="en-US" sz="1600" b="1" u="sng" dirty="0">
                <a:effectLst/>
                <a:latin typeface="Calibri" panose="020F0502020204030204" pitchFamily="34" charset="0"/>
                <a:ea typeface="Calibri" panose="020F0502020204030204" pitchFamily="34" charset="0"/>
                <a:cs typeface="Arial" panose="020B0604020202020204" pitchFamily="34" charset="0"/>
              </a:rPr>
              <a:t>love</a:t>
            </a:r>
            <a:r>
              <a:rPr lang="en-US" sz="1600" dirty="0">
                <a:effectLst/>
                <a:latin typeface="Calibri" panose="020F0502020204030204" pitchFamily="34" charset="0"/>
                <a:ea typeface="Calibri" panose="020F0502020204030204" pitchFamily="34" charset="0"/>
                <a:cs typeface="Arial" panose="020B0604020202020204" pitchFamily="34" charset="0"/>
              </a:rPr>
              <a:t> overpowers what we </a:t>
            </a:r>
            <a:r>
              <a:rPr lang="en-US" sz="1600" b="1" u="sng" dirty="0">
                <a:effectLst/>
                <a:latin typeface="Calibri" panose="020F0502020204030204" pitchFamily="34" charset="0"/>
                <a:ea typeface="Calibri" panose="020F0502020204030204" pitchFamily="34" charset="0"/>
                <a:cs typeface="Arial" panose="020B0604020202020204" pitchFamily="34" charset="0"/>
              </a:rPr>
              <a:t>know</a:t>
            </a:r>
            <a:r>
              <a:rPr lang="en-US" sz="1600" dirty="0">
                <a:effectLst/>
                <a:latin typeface="Calibri" panose="020F0502020204030204" pitchFamily="34" charset="0"/>
                <a:ea typeface="Calibri" panose="020F0502020204030204" pitchFamily="34" charset="0"/>
                <a:cs typeface="Arial" panose="020B0604020202020204" pitchFamily="34" charset="0"/>
              </a:rPr>
              <a:t> when it comes to making decisions about life.  Our actions follow our love – not our knowledge.  Learning to LOVE God is the only path to long-term obedience and spiritual well-being.)</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Think about the story of the girl to whom the attention of boys was more real than God’s love to her.  How would that affect her decisions when it came to love and boys?  How do you think she could change?</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Why do you think Moses exhorted the people to </a:t>
            </a:r>
            <a:r>
              <a:rPr lang="en-US" sz="1600" b="1" u="sng" dirty="0">
                <a:effectLst/>
                <a:latin typeface="Calibri" panose="020F0502020204030204" pitchFamily="34" charset="0"/>
                <a:ea typeface="Calibri" panose="020F0502020204030204" pitchFamily="34" charset="0"/>
                <a:cs typeface="Arial" panose="020B0604020202020204" pitchFamily="34" charset="0"/>
              </a:rPr>
              <a:t>talk</a:t>
            </a:r>
            <a:r>
              <a:rPr lang="en-US" sz="1600" dirty="0">
                <a:effectLst/>
                <a:latin typeface="Calibri" panose="020F0502020204030204" pitchFamily="34" charset="0"/>
                <a:ea typeface="Calibri" panose="020F0502020204030204" pitchFamily="34" charset="0"/>
                <a:cs typeface="Arial" panose="020B0604020202020204" pitchFamily="34" charset="0"/>
              </a:rPr>
              <a:t> about God’s laws rather than just thinking about them?  </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Arial" panose="020B0604020202020204" pitchFamily="34" charset="0"/>
              </a:rPr>
              <a:t>What are some things we can do to help grow in our love for God?  (Ideas:  Talking in everyday life about his Word with others, Brainstorm right now in the group some daily situations where we can think about how his Word applies.)</a:t>
            </a:r>
          </a:p>
        </p:txBody>
      </p:sp>
    </p:spTree>
    <p:extLst>
      <p:ext uri="{BB962C8B-B14F-4D97-AF65-F5344CB8AC3E}">
        <p14:creationId xmlns:p14="http://schemas.microsoft.com/office/powerpoint/2010/main" val="59156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A8EA7A-B116-4063-B483-A5D03B0E71A5}"/>
              </a:ext>
            </a:extLst>
          </p:cNvPr>
          <p:cNvSpPr txBox="1"/>
          <p:nvPr/>
        </p:nvSpPr>
        <p:spPr>
          <a:xfrm>
            <a:off x="1713818" y="1836883"/>
            <a:ext cx="8234365" cy="2862322"/>
          </a:xfrm>
          <a:prstGeom prst="rect">
            <a:avLst/>
          </a:prstGeom>
          <a:noFill/>
        </p:spPr>
        <p:txBody>
          <a:bodyPr wrap="square" rtlCol="0">
            <a:spAutoFit/>
          </a:bodyPr>
          <a:lstStyle/>
          <a:p>
            <a:pPr algn="ctr"/>
            <a:r>
              <a:rPr lang="en-US" sz="6000" b="1" dirty="0"/>
              <a:t>Deuteronomy 6:</a:t>
            </a:r>
          </a:p>
          <a:p>
            <a:pPr algn="ctr"/>
            <a:endParaRPr lang="en-US" sz="6000" b="1" dirty="0"/>
          </a:p>
          <a:p>
            <a:pPr algn="ctr"/>
            <a:r>
              <a:rPr lang="en-US" sz="6000" b="1" dirty="0"/>
              <a:t>Loving God</a:t>
            </a:r>
          </a:p>
        </p:txBody>
      </p:sp>
      <p:pic>
        <p:nvPicPr>
          <p:cNvPr id="4" name="Picture 3" descr="A picture containing text, clipart&#10;&#10;Description automatically generated">
            <a:extLst>
              <a:ext uri="{FF2B5EF4-FFF2-40B4-BE49-F238E27FC236}">
                <a16:creationId xmlns:a16="http://schemas.microsoft.com/office/drawing/2014/main" id="{883668C6-3B78-466B-B6B2-200C3EAC4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463" y="305386"/>
            <a:ext cx="2946710" cy="914400"/>
          </a:xfrm>
          <a:prstGeom prst="rect">
            <a:avLst/>
          </a:prstGeom>
        </p:spPr>
      </p:pic>
    </p:spTree>
    <p:extLst>
      <p:ext uri="{BB962C8B-B14F-4D97-AF65-F5344CB8AC3E}">
        <p14:creationId xmlns:p14="http://schemas.microsoft.com/office/powerpoint/2010/main" val="2309547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219170" eaLnBrk="1" fontAlgn="base" hangingPunct="1">
              <a:spcBef>
                <a:spcPct val="0"/>
              </a:spcBef>
              <a:spcAft>
                <a:spcPct val="0"/>
              </a:spcAft>
            </a:pPr>
            <a:r>
              <a:rPr lang="en-US" sz="4267" b="1" dirty="0">
                <a:solidFill>
                  <a:srgbClr val="FFFFFF"/>
                </a:solidFill>
                <a:latin typeface="Arial" charset="0"/>
                <a:cs typeface="Arial" charset="0"/>
              </a:rPr>
              <a:t>Get this presentation and script for free!</a:t>
            </a:r>
            <a:endParaRPr lang="en-US" sz="1467"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5D19F9-D6A0-4F8F-B0A9-4958F1492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A8EA7A-B116-4063-B483-A5D03B0E71A5}"/>
              </a:ext>
            </a:extLst>
          </p:cNvPr>
          <p:cNvSpPr txBox="1"/>
          <p:nvPr/>
        </p:nvSpPr>
        <p:spPr>
          <a:xfrm>
            <a:off x="924105" y="202955"/>
            <a:ext cx="10693272" cy="1015663"/>
          </a:xfrm>
          <a:prstGeom prst="rect">
            <a:avLst/>
          </a:prstGeom>
          <a:noFill/>
        </p:spPr>
        <p:txBody>
          <a:bodyPr wrap="square" rtlCol="0">
            <a:spAutoFit/>
          </a:bodyPr>
          <a:lstStyle/>
          <a:p>
            <a:pPr algn="ctr"/>
            <a:r>
              <a:rPr lang="en-US" sz="6000" b="1" dirty="0">
                <a:effectLst>
                  <a:glow rad="127000">
                    <a:schemeClr val="bg1">
                      <a:alpha val="80000"/>
                    </a:schemeClr>
                  </a:glow>
                </a:effectLst>
              </a:rPr>
              <a:t>Sobering Statistic…</a:t>
            </a:r>
          </a:p>
        </p:txBody>
      </p:sp>
      <p:sp>
        <p:nvSpPr>
          <p:cNvPr id="2" name="TextBox 1">
            <a:extLst>
              <a:ext uri="{FF2B5EF4-FFF2-40B4-BE49-F238E27FC236}">
                <a16:creationId xmlns:a16="http://schemas.microsoft.com/office/drawing/2014/main" id="{623C75BC-24C3-4134-AEEF-B8B0A1D9E4B2}"/>
              </a:ext>
            </a:extLst>
          </p:cNvPr>
          <p:cNvSpPr txBox="1"/>
          <p:nvPr/>
        </p:nvSpPr>
        <p:spPr>
          <a:xfrm>
            <a:off x="1698741" y="3715143"/>
            <a:ext cx="9144000" cy="1600438"/>
          </a:xfrm>
          <a:prstGeom prst="rect">
            <a:avLst/>
          </a:prstGeom>
          <a:noFill/>
        </p:spPr>
        <p:txBody>
          <a:bodyPr wrap="square" rtlCol="0">
            <a:spAutoFit/>
          </a:bodyPr>
          <a:lstStyle/>
          <a:p>
            <a:pPr algn="ctr"/>
            <a:r>
              <a:rPr lang="en-US" sz="4000" b="1" dirty="0">
                <a:effectLst>
                  <a:glow rad="127000">
                    <a:schemeClr val="bg1">
                      <a:alpha val="80000"/>
                    </a:schemeClr>
                  </a:glow>
                </a:effectLst>
              </a:rPr>
              <a:t>About 2/3 of teens who grew up in Christian homes are leaving the faith</a:t>
            </a:r>
          </a:p>
          <a:p>
            <a:endParaRPr lang="en-US" dirty="0">
              <a:effectLst>
                <a:glow rad="127000">
                  <a:schemeClr val="bg1">
                    <a:alpha val="80000"/>
                  </a:schemeClr>
                </a:glow>
              </a:effectLst>
            </a:endParaRPr>
          </a:p>
        </p:txBody>
      </p:sp>
    </p:spTree>
    <p:extLst>
      <p:ext uri="{BB962C8B-B14F-4D97-AF65-F5344CB8AC3E}">
        <p14:creationId xmlns:p14="http://schemas.microsoft.com/office/powerpoint/2010/main" val="394694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5D19F9-D6A0-4F8F-B0A9-4958F1492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A8EA7A-B116-4063-B483-A5D03B0E71A5}"/>
              </a:ext>
            </a:extLst>
          </p:cNvPr>
          <p:cNvSpPr txBox="1"/>
          <p:nvPr/>
        </p:nvSpPr>
        <p:spPr>
          <a:xfrm>
            <a:off x="924105" y="202955"/>
            <a:ext cx="10693272" cy="1015663"/>
          </a:xfrm>
          <a:prstGeom prst="rect">
            <a:avLst/>
          </a:prstGeom>
          <a:noFill/>
        </p:spPr>
        <p:txBody>
          <a:bodyPr wrap="square" rtlCol="0">
            <a:spAutoFit/>
          </a:bodyPr>
          <a:lstStyle/>
          <a:p>
            <a:pPr algn="ctr"/>
            <a:r>
              <a:rPr lang="en-US" sz="6000" b="1" dirty="0">
                <a:effectLst>
                  <a:glow rad="127000">
                    <a:schemeClr val="bg1">
                      <a:alpha val="70000"/>
                    </a:schemeClr>
                  </a:glow>
                </a:effectLst>
              </a:rPr>
              <a:t>Sobering Statistic…</a:t>
            </a:r>
          </a:p>
        </p:txBody>
      </p:sp>
      <p:sp>
        <p:nvSpPr>
          <p:cNvPr id="6" name="TextBox 5">
            <a:extLst>
              <a:ext uri="{FF2B5EF4-FFF2-40B4-BE49-F238E27FC236}">
                <a16:creationId xmlns:a16="http://schemas.microsoft.com/office/drawing/2014/main" id="{F21E66E4-2F3B-402E-A99F-EB08D5D3C452}"/>
              </a:ext>
            </a:extLst>
          </p:cNvPr>
          <p:cNvSpPr txBox="1"/>
          <p:nvPr/>
        </p:nvSpPr>
        <p:spPr>
          <a:xfrm>
            <a:off x="1454046" y="3871064"/>
            <a:ext cx="9213954" cy="1015663"/>
          </a:xfrm>
          <a:prstGeom prst="rect">
            <a:avLst/>
          </a:prstGeom>
          <a:noFill/>
        </p:spPr>
        <p:txBody>
          <a:bodyPr wrap="square" rtlCol="0">
            <a:spAutoFit/>
          </a:bodyPr>
          <a:lstStyle/>
          <a:p>
            <a:pPr algn="ctr"/>
            <a:r>
              <a:rPr lang="en-US" sz="6000" b="1" dirty="0">
                <a:effectLst>
                  <a:glow rad="127000">
                    <a:schemeClr val="bg1">
                      <a:alpha val="70000"/>
                    </a:schemeClr>
                  </a:glow>
                </a:effectLst>
              </a:rPr>
              <a:t>Why do you think this is?</a:t>
            </a:r>
          </a:p>
        </p:txBody>
      </p:sp>
    </p:spTree>
    <p:extLst>
      <p:ext uri="{BB962C8B-B14F-4D97-AF65-F5344CB8AC3E}">
        <p14:creationId xmlns:p14="http://schemas.microsoft.com/office/powerpoint/2010/main" val="3645285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3D432C0-966E-4FEB-B76B-DDE28AD35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74" y="234845"/>
            <a:ext cx="11183364" cy="6381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C59384-38B7-4194-8E10-C12AE1A1F426}"/>
              </a:ext>
            </a:extLst>
          </p:cNvPr>
          <p:cNvSpPr txBox="1"/>
          <p:nvPr/>
        </p:nvSpPr>
        <p:spPr>
          <a:xfrm>
            <a:off x="3502548" y="2185731"/>
            <a:ext cx="9213954" cy="1015663"/>
          </a:xfrm>
          <a:prstGeom prst="rect">
            <a:avLst/>
          </a:prstGeom>
          <a:noFill/>
        </p:spPr>
        <p:txBody>
          <a:bodyPr wrap="square" rtlCol="0">
            <a:spAutoFit/>
          </a:bodyPr>
          <a:lstStyle/>
          <a:p>
            <a:pPr algn="ctr"/>
            <a:r>
              <a:rPr lang="en-US" sz="6000" b="1" dirty="0">
                <a:effectLst>
                  <a:glow rad="127000">
                    <a:schemeClr val="bg1">
                      <a:alpha val="70000"/>
                    </a:schemeClr>
                  </a:glow>
                </a:effectLst>
              </a:rPr>
              <a:t>What about You???</a:t>
            </a:r>
          </a:p>
        </p:txBody>
      </p:sp>
    </p:spTree>
    <p:extLst>
      <p:ext uri="{BB962C8B-B14F-4D97-AF65-F5344CB8AC3E}">
        <p14:creationId xmlns:p14="http://schemas.microsoft.com/office/powerpoint/2010/main" val="288892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8CF34F3-8621-4AA7-AA6D-4A01242D6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C59384-38B7-4194-8E10-C12AE1A1F426}"/>
              </a:ext>
            </a:extLst>
          </p:cNvPr>
          <p:cNvSpPr txBox="1"/>
          <p:nvPr/>
        </p:nvSpPr>
        <p:spPr>
          <a:xfrm>
            <a:off x="1658911" y="3410262"/>
            <a:ext cx="9213954" cy="2862322"/>
          </a:xfrm>
          <a:prstGeom prst="rect">
            <a:avLst/>
          </a:prstGeom>
          <a:noFill/>
        </p:spPr>
        <p:txBody>
          <a:bodyPr wrap="square" rtlCol="0">
            <a:spAutoFit/>
          </a:bodyPr>
          <a:lstStyle/>
          <a:p>
            <a:pPr algn="ctr"/>
            <a:r>
              <a:rPr lang="en-US" sz="6000" b="1" dirty="0">
                <a:effectLst>
                  <a:glow rad="127000">
                    <a:schemeClr val="bg1">
                      <a:alpha val="70000"/>
                    </a:schemeClr>
                  </a:glow>
                </a:effectLst>
              </a:rPr>
              <a:t>If you don’t want to become a statistic, then Deuteronomy is for you!</a:t>
            </a:r>
          </a:p>
        </p:txBody>
      </p:sp>
    </p:spTree>
    <p:extLst>
      <p:ext uri="{BB962C8B-B14F-4D97-AF65-F5344CB8AC3E}">
        <p14:creationId xmlns:p14="http://schemas.microsoft.com/office/powerpoint/2010/main" val="2659239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 shore&#10;&#10;Description automatically generated">
            <a:extLst>
              <a:ext uri="{FF2B5EF4-FFF2-40B4-BE49-F238E27FC236}">
                <a16:creationId xmlns:a16="http://schemas.microsoft.com/office/drawing/2014/main" id="{E3D0CB4C-4D92-4E1E-9C9F-81851F191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
            <a:ext cx="12188952" cy="6856286"/>
          </a:xfrm>
          <a:prstGeom prst="rect">
            <a:avLst/>
          </a:prstGeom>
        </p:spPr>
      </p:pic>
      <p:sp>
        <p:nvSpPr>
          <p:cNvPr id="3" name="TextBox 2">
            <a:extLst>
              <a:ext uri="{FF2B5EF4-FFF2-40B4-BE49-F238E27FC236}">
                <a16:creationId xmlns:a16="http://schemas.microsoft.com/office/drawing/2014/main" id="{7CBDADED-ED2C-40D2-8C36-D40EA11244E6}"/>
              </a:ext>
            </a:extLst>
          </p:cNvPr>
          <p:cNvSpPr txBox="1"/>
          <p:nvPr/>
        </p:nvSpPr>
        <p:spPr>
          <a:xfrm>
            <a:off x="807026" y="-56776"/>
            <a:ext cx="6984091" cy="830997"/>
          </a:xfrm>
          <a:prstGeom prst="rect">
            <a:avLst/>
          </a:prstGeom>
          <a:noFill/>
          <a:effectLst>
            <a:glow rad="127000">
              <a:schemeClr val="bg1"/>
            </a:glow>
          </a:effectLst>
        </p:spPr>
        <p:txBody>
          <a:bodyPr wrap="none" rtlCol="0">
            <a:spAutoFit/>
          </a:bodyPr>
          <a:lstStyle/>
          <a:p>
            <a:r>
              <a:rPr lang="en-US" sz="4800" b="1" dirty="0">
                <a:effectLst>
                  <a:glow rad="127000">
                    <a:schemeClr val="bg1">
                      <a:alpha val="88000"/>
                    </a:schemeClr>
                  </a:glow>
                </a:effectLst>
              </a:rPr>
              <a:t>Context of Deuteronomy</a:t>
            </a:r>
          </a:p>
        </p:txBody>
      </p:sp>
      <p:sp>
        <p:nvSpPr>
          <p:cNvPr id="4" name="TextBox 3">
            <a:extLst>
              <a:ext uri="{FF2B5EF4-FFF2-40B4-BE49-F238E27FC236}">
                <a16:creationId xmlns:a16="http://schemas.microsoft.com/office/drawing/2014/main" id="{AE3E209E-B124-4FDE-A0D9-BE6EBFB41FF9}"/>
              </a:ext>
            </a:extLst>
          </p:cNvPr>
          <p:cNvSpPr txBox="1"/>
          <p:nvPr/>
        </p:nvSpPr>
        <p:spPr>
          <a:xfrm>
            <a:off x="830484" y="601120"/>
            <a:ext cx="4187172" cy="707886"/>
          </a:xfrm>
          <a:prstGeom prst="rect">
            <a:avLst/>
          </a:prstGeom>
          <a:noFill/>
          <a:effectLst>
            <a:glow rad="127000">
              <a:schemeClr val="bg1"/>
            </a:glow>
          </a:effectLst>
        </p:spPr>
        <p:txBody>
          <a:bodyPr wrap="none" rtlCol="0">
            <a:spAutoFit/>
          </a:bodyPr>
          <a:lstStyle/>
          <a:p>
            <a:r>
              <a:rPr lang="en-US" sz="4000" b="1" dirty="0">
                <a:effectLst>
                  <a:glow rad="127000">
                    <a:schemeClr val="bg1">
                      <a:alpha val="88000"/>
                    </a:schemeClr>
                  </a:glow>
                </a:effectLst>
              </a:rPr>
              <a:t>The Past 40 Years</a:t>
            </a:r>
          </a:p>
        </p:txBody>
      </p:sp>
      <p:sp>
        <p:nvSpPr>
          <p:cNvPr id="6" name="TextBox 5">
            <a:extLst>
              <a:ext uri="{FF2B5EF4-FFF2-40B4-BE49-F238E27FC236}">
                <a16:creationId xmlns:a16="http://schemas.microsoft.com/office/drawing/2014/main" id="{34AB800A-F4B2-4C65-8E5B-3672A4780000}"/>
              </a:ext>
            </a:extLst>
          </p:cNvPr>
          <p:cNvSpPr txBox="1"/>
          <p:nvPr/>
        </p:nvSpPr>
        <p:spPr>
          <a:xfrm>
            <a:off x="5810666" y="5349814"/>
            <a:ext cx="2999539" cy="707886"/>
          </a:xfrm>
          <a:prstGeom prst="rect">
            <a:avLst/>
          </a:prstGeom>
          <a:noFill/>
          <a:effectLst>
            <a:glow rad="127000">
              <a:schemeClr val="bg1"/>
            </a:glow>
          </a:effectLst>
        </p:spPr>
        <p:txBody>
          <a:bodyPr wrap="none" rtlCol="0">
            <a:spAutoFit/>
          </a:bodyPr>
          <a:lstStyle/>
          <a:p>
            <a:r>
              <a:rPr lang="en-US" sz="4000" b="1" dirty="0">
                <a:effectLst>
                  <a:glow rad="127000">
                    <a:schemeClr val="bg1">
                      <a:alpha val="88000"/>
                    </a:schemeClr>
                  </a:glow>
                </a:effectLst>
              </a:rPr>
              <a:t>Mount Sinai</a:t>
            </a:r>
          </a:p>
        </p:txBody>
      </p:sp>
      <p:sp>
        <p:nvSpPr>
          <p:cNvPr id="10" name="TextBox 9">
            <a:extLst>
              <a:ext uri="{FF2B5EF4-FFF2-40B4-BE49-F238E27FC236}">
                <a16:creationId xmlns:a16="http://schemas.microsoft.com/office/drawing/2014/main" id="{F68DC244-0B77-4668-BB80-7EC685E98B99}"/>
              </a:ext>
            </a:extLst>
          </p:cNvPr>
          <p:cNvSpPr txBox="1"/>
          <p:nvPr/>
        </p:nvSpPr>
        <p:spPr>
          <a:xfrm>
            <a:off x="7210957" y="1808595"/>
            <a:ext cx="2008883" cy="707886"/>
          </a:xfrm>
          <a:prstGeom prst="rect">
            <a:avLst/>
          </a:prstGeom>
          <a:noFill/>
          <a:effectLst>
            <a:glow rad="127000">
              <a:schemeClr val="bg1"/>
            </a:glow>
          </a:effectLst>
        </p:spPr>
        <p:txBody>
          <a:bodyPr wrap="none" rtlCol="0">
            <a:spAutoFit/>
          </a:bodyPr>
          <a:lstStyle/>
          <a:p>
            <a:r>
              <a:rPr lang="en-US" sz="4000" b="1" dirty="0">
                <a:effectLst>
                  <a:glow rad="127000">
                    <a:schemeClr val="bg1">
                      <a:alpha val="88000"/>
                    </a:schemeClr>
                  </a:glow>
                </a:effectLst>
              </a:rPr>
              <a:t>12 Spies</a:t>
            </a:r>
          </a:p>
        </p:txBody>
      </p:sp>
      <p:sp>
        <p:nvSpPr>
          <p:cNvPr id="12" name="TextBox 11">
            <a:extLst>
              <a:ext uri="{FF2B5EF4-FFF2-40B4-BE49-F238E27FC236}">
                <a16:creationId xmlns:a16="http://schemas.microsoft.com/office/drawing/2014/main" id="{43C176F8-8648-4100-944C-3D386052F708}"/>
              </a:ext>
            </a:extLst>
          </p:cNvPr>
          <p:cNvSpPr txBox="1"/>
          <p:nvPr/>
        </p:nvSpPr>
        <p:spPr>
          <a:xfrm>
            <a:off x="807026" y="2601577"/>
            <a:ext cx="2852832" cy="707886"/>
          </a:xfrm>
          <a:prstGeom prst="rect">
            <a:avLst/>
          </a:prstGeom>
          <a:noFill/>
          <a:effectLst>
            <a:glow rad="127000">
              <a:schemeClr val="bg1"/>
            </a:glow>
          </a:effectLst>
        </p:spPr>
        <p:txBody>
          <a:bodyPr wrap="none" rtlCol="0">
            <a:spAutoFit/>
          </a:bodyPr>
          <a:lstStyle>
            <a:defPPr>
              <a:defRPr lang="en-US"/>
            </a:defPPr>
            <a:lvl1pPr>
              <a:defRPr sz="4000" b="1">
                <a:effectLst>
                  <a:glow rad="127000">
                    <a:schemeClr val="bg1">
                      <a:alpha val="88000"/>
                    </a:schemeClr>
                  </a:glow>
                </a:effectLst>
              </a:defRPr>
            </a:lvl1pPr>
          </a:lstStyle>
          <a:p>
            <a:r>
              <a:rPr lang="en-US" dirty="0"/>
              <a:t>The Exodus</a:t>
            </a:r>
          </a:p>
        </p:txBody>
      </p:sp>
      <p:sp>
        <p:nvSpPr>
          <p:cNvPr id="14" name="Freeform: Shape 13">
            <a:extLst>
              <a:ext uri="{FF2B5EF4-FFF2-40B4-BE49-F238E27FC236}">
                <a16:creationId xmlns:a16="http://schemas.microsoft.com/office/drawing/2014/main" id="{41820815-3EE7-40C7-A2CB-CA345ACDC84B}"/>
              </a:ext>
            </a:extLst>
          </p:cNvPr>
          <p:cNvSpPr/>
          <p:nvPr/>
        </p:nvSpPr>
        <p:spPr>
          <a:xfrm>
            <a:off x="653143" y="3294743"/>
            <a:ext cx="2627086" cy="711200"/>
          </a:xfrm>
          <a:custGeom>
            <a:avLst/>
            <a:gdLst>
              <a:gd name="connsiteX0" fmla="*/ 0 w 2627086"/>
              <a:gd name="connsiteY0" fmla="*/ 0 h 711200"/>
              <a:gd name="connsiteX1" fmla="*/ 116114 w 2627086"/>
              <a:gd name="connsiteY1" fmla="*/ 130628 h 711200"/>
              <a:gd name="connsiteX2" fmla="*/ 159657 w 2627086"/>
              <a:gd name="connsiteY2" fmla="*/ 188686 h 711200"/>
              <a:gd name="connsiteX3" fmla="*/ 217714 w 2627086"/>
              <a:gd name="connsiteY3" fmla="*/ 246743 h 711200"/>
              <a:gd name="connsiteX4" fmla="*/ 275771 w 2627086"/>
              <a:gd name="connsiteY4" fmla="*/ 333828 h 711200"/>
              <a:gd name="connsiteX5" fmla="*/ 333828 w 2627086"/>
              <a:gd name="connsiteY5" fmla="*/ 362857 h 711200"/>
              <a:gd name="connsiteX6" fmla="*/ 377371 w 2627086"/>
              <a:gd name="connsiteY6" fmla="*/ 391886 h 711200"/>
              <a:gd name="connsiteX7" fmla="*/ 508000 w 2627086"/>
              <a:gd name="connsiteY7" fmla="*/ 493486 h 711200"/>
              <a:gd name="connsiteX8" fmla="*/ 551543 w 2627086"/>
              <a:gd name="connsiteY8" fmla="*/ 508000 h 711200"/>
              <a:gd name="connsiteX9" fmla="*/ 740228 w 2627086"/>
              <a:gd name="connsiteY9" fmla="*/ 537028 h 711200"/>
              <a:gd name="connsiteX10" fmla="*/ 1233714 w 2627086"/>
              <a:gd name="connsiteY10" fmla="*/ 537028 h 711200"/>
              <a:gd name="connsiteX11" fmla="*/ 1291771 w 2627086"/>
              <a:gd name="connsiteY11" fmla="*/ 522514 h 711200"/>
              <a:gd name="connsiteX12" fmla="*/ 1393371 w 2627086"/>
              <a:gd name="connsiteY12" fmla="*/ 508000 h 711200"/>
              <a:gd name="connsiteX13" fmla="*/ 1509486 w 2627086"/>
              <a:gd name="connsiteY13" fmla="*/ 478971 h 711200"/>
              <a:gd name="connsiteX14" fmla="*/ 1640114 w 2627086"/>
              <a:gd name="connsiteY14" fmla="*/ 464457 h 711200"/>
              <a:gd name="connsiteX15" fmla="*/ 1712686 w 2627086"/>
              <a:gd name="connsiteY15" fmla="*/ 449943 h 711200"/>
              <a:gd name="connsiteX16" fmla="*/ 1915886 w 2627086"/>
              <a:gd name="connsiteY16" fmla="*/ 464457 h 711200"/>
              <a:gd name="connsiteX17" fmla="*/ 1973943 w 2627086"/>
              <a:gd name="connsiteY17" fmla="*/ 478971 h 711200"/>
              <a:gd name="connsiteX18" fmla="*/ 2075543 w 2627086"/>
              <a:gd name="connsiteY18" fmla="*/ 537028 h 711200"/>
              <a:gd name="connsiteX19" fmla="*/ 2177143 w 2627086"/>
              <a:gd name="connsiteY19" fmla="*/ 580571 h 711200"/>
              <a:gd name="connsiteX20" fmla="*/ 2264228 w 2627086"/>
              <a:gd name="connsiteY20" fmla="*/ 609600 h 711200"/>
              <a:gd name="connsiteX21" fmla="*/ 2409371 w 2627086"/>
              <a:gd name="connsiteY21" fmla="*/ 638628 h 711200"/>
              <a:gd name="connsiteX22" fmla="*/ 2540000 w 2627086"/>
              <a:gd name="connsiteY22" fmla="*/ 682171 h 711200"/>
              <a:gd name="connsiteX23" fmla="*/ 2583543 w 2627086"/>
              <a:gd name="connsiteY23" fmla="*/ 696686 h 711200"/>
              <a:gd name="connsiteX24" fmla="*/ 2627086 w 2627086"/>
              <a:gd name="connsiteY24"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7086" h="711200">
                <a:moveTo>
                  <a:pt x="0" y="0"/>
                </a:moveTo>
                <a:cubicBezTo>
                  <a:pt x="195854" y="244817"/>
                  <a:pt x="-70481" y="-82625"/>
                  <a:pt x="116114" y="130628"/>
                </a:cubicBezTo>
                <a:cubicBezTo>
                  <a:pt x="132044" y="148833"/>
                  <a:pt x="143727" y="170481"/>
                  <a:pt x="159657" y="188686"/>
                </a:cubicBezTo>
                <a:cubicBezTo>
                  <a:pt x="177679" y="209283"/>
                  <a:pt x="200617" y="225372"/>
                  <a:pt x="217714" y="246743"/>
                </a:cubicBezTo>
                <a:cubicBezTo>
                  <a:pt x="239508" y="273986"/>
                  <a:pt x="251102" y="309159"/>
                  <a:pt x="275771" y="333828"/>
                </a:cubicBezTo>
                <a:cubicBezTo>
                  <a:pt x="291070" y="349127"/>
                  <a:pt x="315042" y="352122"/>
                  <a:pt x="333828" y="362857"/>
                </a:cubicBezTo>
                <a:cubicBezTo>
                  <a:pt x="348974" y="371512"/>
                  <a:pt x="363970" y="380719"/>
                  <a:pt x="377371" y="391886"/>
                </a:cubicBezTo>
                <a:cubicBezTo>
                  <a:pt x="427462" y="433628"/>
                  <a:pt x="434638" y="469033"/>
                  <a:pt x="508000" y="493486"/>
                </a:cubicBezTo>
                <a:cubicBezTo>
                  <a:pt x="522514" y="498324"/>
                  <a:pt x="536700" y="504289"/>
                  <a:pt x="551543" y="508000"/>
                </a:cubicBezTo>
                <a:cubicBezTo>
                  <a:pt x="618035" y="524623"/>
                  <a:pt x="669723" y="528215"/>
                  <a:pt x="740228" y="537028"/>
                </a:cubicBezTo>
                <a:cubicBezTo>
                  <a:pt x="923106" y="597990"/>
                  <a:pt x="798126" y="561919"/>
                  <a:pt x="1233714" y="537028"/>
                </a:cubicBezTo>
                <a:cubicBezTo>
                  <a:pt x="1253629" y="535890"/>
                  <a:pt x="1272145" y="526082"/>
                  <a:pt x="1291771" y="522514"/>
                </a:cubicBezTo>
                <a:cubicBezTo>
                  <a:pt x="1325430" y="516394"/>
                  <a:pt x="1359825" y="514709"/>
                  <a:pt x="1393371" y="508000"/>
                </a:cubicBezTo>
                <a:cubicBezTo>
                  <a:pt x="1432492" y="500176"/>
                  <a:pt x="1470197" y="485904"/>
                  <a:pt x="1509486" y="478971"/>
                </a:cubicBezTo>
                <a:cubicBezTo>
                  <a:pt x="1552630" y="471357"/>
                  <a:pt x="1596744" y="470653"/>
                  <a:pt x="1640114" y="464457"/>
                </a:cubicBezTo>
                <a:cubicBezTo>
                  <a:pt x="1664536" y="460968"/>
                  <a:pt x="1688495" y="454781"/>
                  <a:pt x="1712686" y="449943"/>
                </a:cubicBezTo>
                <a:cubicBezTo>
                  <a:pt x="1780419" y="454781"/>
                  <a:pt x="1848395" y="456958"/>
                  <a:pt x="1915886" y="464457"/>
                </a:cubicBezTo>
                <a:cubicBezTo>
                  <a:pt x="1935712" y="466660"/>
                  <a:pt x="1956623" y="469074"/>
                  <a:pt x="1973943" y="478971"/>
                </a:cubicBezTo>
                <a:cubicBezTo>
                  <a:pt x="2108455" y="555835"/>
                  <a:pt x="1922875" y="498862"/>
                  <a:pt x="2075543" y="537028"/>
                </a:cubicBezTo>
                <a:cubicBezTo>
                  <a:pt x="2144626" y="583084"/>
                  <a:pt x="2091937" y="555009"/>
                  <a:pt x="2177143" y="580571"/>
                </a:cubicBezTo>
                <a:cubicBezTo>
                  <a:pt x="2206451" y="589364"/>
                  <a:pt x="2234224" y="603599"/>
                  <a:pt x="2264228" y="609600"/>
                </a:cubicBezTo>
                <a:cubicBezTo>
                  <a:pt x="2312609" y="619276"/>
                  <a:pt x="2362564" y="623026"/>
                  <a:pt x="2409371" y="638628"/>
                </a:cubicBezTo>
                <a:lnTo>
                  <a:pt x="2540000" y="682171"/>
                </a:lnTo>
                <a:lnTo>
                  <a:pt x="2583543" y="696686"/>
                </a:lnTo>
                <a:lnTo>
                  <a:pt x="2627086" y="71120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90790EF-F42B-4637-B536-9C265D8957E9}"/>
              </a:ext>
            </a:extLst>
          </p:cNvPr>
          <p:cNvSpPr/>
          <p:nvPr/>
        </p:nvSpPr>
        <p:spPr>
          <a:xfrm>
            <a:off x="3309257" y="4034971"/>
            <a:ext cx="5239657" cy="1393372"/>
          </a:xfrm>
          <a:custGeom>
            <a:avLst/>
            <a:gdLst>
              <a:gd name="connsiteX0" fmla="*/ 0 w 5239657"/>
              <a:gd name="connsiteY0" fmla="*/ 0 h 1393372"/>
              <a:gd name="connsiteX1" fmla="*/ 188686 w 5239657"/>
              <a:gd name="connsiteY1" fmla="*/ 58058 h 1393372"/>
              <a:gd name="connsiteX2" fmla="*/ 304800 w 5239657"/>
              <a:gd name="connsiteY2" fmla="*/ 72572 h 1393372"/>
              <a:gd name="connsiteX3" fmla="*/ 348343 w 5239657"/>
              <a:gd name="connsiteY3" fmla="*/ 87086 h 1393372"/>
              <a:gd name="connsiteX4" fmla="*/ 406400 w 5239657"/>
              <a:gd name="connsiteY4" fmla="*/ 116115 h 1393372"/>
              <a:gd name="connsiteX5" fmla="*/ 464457 w 5239657"/>
              <a:gd name="connsiteY5" fmla="*/ 130629 h 1393372"/>
              <a:gd name="connsiteX6" fmla="*/ 595086 w 5239657"/>
              <a:gd name="connsiteY6" fmla="*/ 174172 h 1393372"/>
              <a:gd name="connsiteX7" fmla="*/ 667657 w 5239657"/>
              <a:gd name="connsiteY7" fmla="*/ 217715 h 1393372"/>
              <a:gd name="connsiteX8" fmla="*/ 740229 w 5239657"/>
              <a:gd name="connsiteY8" fmla="*/ 246743 h 1393372"/>
              <a:gd name="connsiteX9" fmla="*/ 856343 w 5239657"/>
              <a:gd name="connsiteY9" fmla="*/ 319315 h 1393372"/>
              <a:gd name="connsiteX10" fmla="*/ 899886 w 5239657"/>
              <a:gd name="connsiteY10" fmla="*/ 348343 h 1393372"/>
              <a:gd name="connsiteX11" fmla="*/ 957943 w 5239657"/>
              <a:gd name="connsiteY11" fmla="*/ 391886 h 1393372"/>
              <a:gd name="connsiteX12" fmla="*/ 1190172 w 5239657"/>
              <a:gd name="connsiteY12" fmla="*/ 449943 h 1393372"/>
              <a:gd name="connsiteX13" fmla="*/ 1248229 w 5239657"/>
              <a:gd name="connsiteY13" fmla="*/ 508000 h 1393372"/>
              <a:gd name="connsiteX14" fmla="*/ 1277257 w 5239657"/>
              <a:gd name="connsiteY14" fmla="*/ 551543 h 1393372"/>
              <a:gd name="connsiteX15" fmla="*/ 1364343 w 5239657"/>
              <a:gd name="connsiteY15" fmla="*/ 595086 h 1393372"/>
              <a:gd name="connsiteX16" fmla="*/ 1422400 w 5239657"/>
              <a:gd name="connsiteY16" fmla="*/ 624115 h 1393372"/>
              <a:gd name="connsiteX17" fmla="*/ 1596572 w 5239657"/>
              <a:gd name="connsiteY17" fmla="*/ 638629 h 1393372"/>
              <a:gd name="connsiteX18" fmla="*/ 1698172 w 5239657"/>
              <a:gd name="connsiteY18" fmla="*/ 667658 h 1393372"/>
              <a:gd name="connsiteX19" fmla="*/ 1814286 w 5239657"/>
              <a:gd name="connsiteY19" fmla="*/ 725715 h 1393372"/>
              <a:gd name="connsiteX20" fmla="*/ 1857829 w 5239657"/>
              <a:gd name="connsiteY20" fmla="*/ 740229 h 1393372"/>
              <a:gd name="connsiteX21" fmla="*/ 1959429 w 5239657"/>
              <a:gd name="connsiteY21" fmla="*/ 783772 h 1393372"/>
              <a:gd name="connsiteX22" fmla="*/ 2061029 w 5239657"/>
              <a:gd name="connsiteY22" fmla="*/ 856343 h 1393372"/>
              <a:gd name="connsiteX23" fmla="*/ 2191657 w 5239657"/>
              <a:gd name="connsiteY23" fmla="*/ 899886 h 1393372"/>
              <a:gd name="connsiteX24" fmla="*/ 2322286 w 5239657"/>
              <a:gd name="connsiteY24" fmla="*/ 957943 h 1393372"/>
              <a:gd name="connsiteX25" fmla="*/ 2380343 w 5239657"/>
              <a:gd name="connsiteY25" fmla="*/ 972458 h 1393372"/>
              <a:gd name="connsiteX26" fmla="*/ 2467429 w 5239657"/>
              <a:gd name="connsiteY26" fmla="*/ 1001486 h 1393372"/>
              <a:gd name="connsiteX27" fmla="*/ 2510972 w 5239657"/>
              <a:gd name="connsiteY27" fmla="*/ 1016000 h 1393372"/>
              <a:gd name="connsiteX28" fmla="*/ 2641600 w 5239657"/>
              <a:gd name="connsiteY28" fmla="*/ 1074058 h 1393372"/>
              <a:gd name="connsiteX29" fmla="*/ 2699657 w 5239657"/>
              <a:gd name="connsiteY29" fmla="*/ 1088572 h 1393372"/>
              <a:gd name="connsiteX30" fmla="*/ 2815772 w 5239657"/>
              <a:gd name="connsiteY30" fmla="*/ 1146629 h 1393372"/>
              <a:gd name="connsiteX31" fmla="*/ 2888343 w 5239657"/>
              <a:gd name="connsiteY31" fmla="*/ 1161143 h 1393372"/>
              <a:gd name="connsiteX32" fmla="*/ 2989943 w 5239657"/>
              <a:gd name="connsiteY32" fmla="*/ 1190172 h 1393372"/>
              <a:gd name="connsiteX33" fmla="*/ 3091543 w 5239657"/>
              <a:gd name="connsiteY33" fmla="*/ 1204686 h 1393372"/>
              <a:gd name="connsiteX34" fmla="*/ 3352800 w 5239657"/>
              <a:gd name="connsiteY34" fmla="*/ 1248229 h 1393372"/>
              <a:gd name="connsiteX35" fmla="*/ 3614057 w 5239657"/>
              <a:gd name="connsiteY35" fmla="*/ 1262743 h 1393372"/>
              <a:gd name="connsiteX36" fmla="*/ 3802743 w 5239657"/>
              <a:gd name="connsiteY36" fmla="*/ 1320800 h 1393372"/>
              <a:gd name="connsiteX37" fmla="*/ 3875314 w 5239657"/>
              <a:gd name="connsiteY37" fmla="*/ 1349829 h 1393372"/>
              <a:gd name="connsiteX38" fmla="*/ 3933372 w 5239657"/>
              <a:gd name="connsiteY38" fmla="*/ 1364343 h 1393372"/>
              <a:gd name="connsiteX39" fmla="*/ 4034972 w 5239657"/>
              <a:gd name="connsiteY39" fmla="*/ 1393372 h 1393372"/>
              <a:gd name="connsiteX40" fmla="*/ 5239657 w 5239657"/>
              <a:gd name="connsiteY40" fmla="*/ 1364343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39657" h="1393372">
                <a:moveTo>
                  <a:pt x="0" y="0"/>
                </a:moveTo>
                <a:cubicBezTo>
                  <a:pt x="82456" y="32983"/>
                  <a:pt x="88883" y="39345"/>
                  <a:pt x="188686" y="58058"/>
                </a:cubicBezTo>
                <a:cubicBezTo>
                  <a:pt x="227024" y="65246"/>
                  <a:pt x="266095" y="67734"/>
                  <a:pt x="304800" y="72572"/>
                </a:cubicBezTo>
                <a:cubicBezTo>
                  <a:pt x="319314" y="77410"/>
                  <a:pt x="334281" y="81059"/>
                  <a:pt x="348343" y="87086"/>
                </a:cubicBezTo>
                <a:cubicBezTo>
                  <a:pt x="368230" y="95609"/>
                  <a:pt x="386141" y="108518"/>
                  <a:pt x="406400" y="116115"/>
                </a:cubicBezTo>
                <a:cubicBezTo>
                  <a:pt x="425078" y="123119"/>
                  <a:pt x="445105" y="125791"/>
                  <a:pt x="464457" y="130629"/>
                </a:cubicBezTo>
                <a:cubicBezTo>
                  <a:pt x="572669" y="202771"/>
                  <a:pt x="423004" y="111597"/>
                  <a:pt x="595086" y="174172"/>
                </a:cubicBezTo>
                <a:cubicBezTo>
                  <a:pt x="621598" y="183813"/>
                  <a:pt x="642425" y="205099"/>
                  <a:pt x="667657" y="217715"/>
                </a:cubicBezTo>
                <a:cubicBezTo>
                  <a:pt x="690960" y="229367"/>
                  <a:pt x="716420" y="236162"/>
                  <a:pt x="740229" y="246743"/>
                </a:cubicBezTo>
                <a:cubicBezTo>
                  <a:pt x="812436" y="278835"/>
                  <a:pt x="789347" y="271461"/>
                  <a:pt x="856343" y="319315"/>
                </a:cubicBezTo>
                <a:cubicBezTo>
                  <a:pt x="870538" y="329454"/>
                  <a:pt x="885691" y="338204"/>
                  <a:pt x="899886" y="348343"/>
                </a:cubicBezTo>
                <a:cubicBezTo>
                  <a:pt x="919571" y="362403"/>
                  <a:pt x="936306" y="381068"/>
                  <a:pt x="957943" y="391886"/>
                </a:cubicBezTo>
                <a:cubicBezTo>
                  <a:pt x="1017453" y="421641"/>
                  <a:pt x="1134963" y="438901"/>
                  <a:pt x="1190172" y="449943"/>
                </a:cubicBezTo>
                <a:cubicBezTo>
                  <a:pt x="1209524" y="469295"/>
                  <a:pt x="1230418" y="487220"/>
                  <a:pt x="1248229" y="508000"/>
                </a:cubicBezTo>
                <a:cubicBezTo>
                  <a:pt x="1259581" y="521244"/>
                  <a:pt x="1264922" y="539208"/>
                  <a:pt x="1277257" y="551543"/>
                </a:cubicBezTo>
                <a:cubicBezTo>
                  <a:pt x="1312124" y="586411"/>
                  <a:pt x="1323025" y="577378"/>
                  <a:pt x="1364343" y="595086"/>
                </a:cubicBezTo>
                <a:cubicBezTo>
                  <a:pt x="1384230" y="603609"/>
                  <a:pt x="1401134" y="620128"/>
                  <a:pt x="1422400" y="624115"/>
                </a:cubicBezTo>
                <a:cubicBezTo>
                  <a:pt x="1479661" y="634851"/>
                  <a:pt x="1538515" y="633791"/>
                  <a:pt x="1596572" y="638629"/>
                </a:cubicBezTo>
                <a:cubicBezTo>
                  <a:pt x="1621214" y="644789"/>
                  <a:pt x="1672717" y="656088"/>
                  <a:pt x="1698172" y="667658"/>
                </a:cubicBezTo>
                <a:cubicBezTo>
                  <a:pt x="1737566" y="685565"/>
                  <a:pt x="1773233" y="712031"/>
                  <a:pt x="1814286" y="725715"/>
                </a:cubicBezTo>
                <a:cubicBezTo>
                  <a:pt x="1828800" y="730553"/>
                  <a:pt x="1843767" y="734202"/>
                  <a:pt x="1857829" y="740229"/>
                </a:cubicBezTo>
                <a:cubicBezTo>
                  <a:pt x="1983376" y="794035"/>
                  <a:pt x="1857313" y="749734"/>
                  <a:pt x="1959429" y="783772"/>
                </a:cubicBezTo>
                <a:cubicBezTo>
                  <a:pt x="1972584" y="793638"/>
                  <a:pt x="2039801" y="845729"/>
                  <a:pt x="2061029" y="856343"/>
                </a:cubicBezTo>
                <a:cubicBezTo>
                  <a:pt x="2115688" y="883672"/>
                  <a:pt x="2136219" y="886027"/>
                  <a:pt x="2191657" y="899886"/>
                </a:cubicBezTo>
                <a:cubicBezTo>
                  <a:pt x="2242244" y="925180"/>
                  <a:pt x="2266681" y="939408"/>
                  <a:pt x="2322286" y="957943"/>
                </a:cubicBezTo>
                <a:cubicBezTo>
                  <a:pt x="2341210" y="964251"/>
                  <a:pt x="2361236" y="966726"/>
                  <a:pt x="2380343" y="972458"/>
                </a:cubicBezTo>
                <a:cubicBezTo>
                  <a:pt x="2409651" y="981251"/>
                  <a:pt x="2438400" y="991810"/>
                  <a:pt x="2467429" y="1001486"/>
                </a:cubicBezTo>
                <a:cubicBezTo>
                  <a:pt x="2481943" y="1006324"/>
                  <a:pt x="2497288" y="1009158"/>
                  <a:pt x="2510972" y="1016000"/>
                </a:cubicBezTo>
                <a:cubicBezTo>
                  <a:pt x="2561551" y="1041290"/>
                  <a:pt x="2586006" y="1055526"/>
                  <a:pt x="2641600" y="1074058"/>
                </a:cubicBezTo>
                <a:cubicBezTo>
                  <a:pt x="2660524" y="1080366"/>
                  <a:pt x="2681244" y="1080900"/>
                  <a:pt x="2699657" y="1088572"/>
                </a:cubicBezTo>
                <a:cubicBezTo>
                  <a:pt x="2739602" y="1105215"/>
                  <a:pt x="2773339" y="1138142"/>
                  <a:pt x="2815772" y="1146629"/>
                </a:cubicBezTo>
                <a:cubicBezTo>
                  <a:pt x="2839962" y="1151467"/>
                  <a:pt x="2864410" y="1155160"/>
                  <a:pt x="2888343" y="1161143"/>
                </a:cubicBezTo>
                <a:cubicBezTo>
                  <a:pt x="2971255" y="1181871"/>
                  <a:pt x="2890386" y="1172071"/>
                  <a:pt x="2989943" y="1190172"/>
                </a:cubicBezTo>
                <a:cubicBezTo>
                  <a:pt x="3023602" y="1196292"/>
                  <a:pt x="3057798" y="1199062"/>
                  <a:pt x="3091543" y="1204686"/>
                </a:cubicBezTo>
                <a:cubicBezTo>
                  <a:pt x="3223434" y="1226667"/>
                  <a:pt x="3147676" y="1228378"/>
                  <a:pt x="3352800" y="1248229"/>
                </a:cubicBezTo>
                <a:cubicBezTo>
                  <a:pt x="3439614" y="1256630"/>
                  <a:pt x="3526971" y="1257905"/>
                  <a:pt x="3614057" y="1262743"/>
                </a:cubicBezTo>
                <a:cubicBezTo>
                  <a:pt x="3691121" y="1284762"/>
                  <a:pt x="3729118" y="1294027"/>
                  <a:pt x="3802743" y="1320800"/>
                </a:cubicBezTo>
                <a:cubicBezTo>
                  <a:pt x="3827228" y="1329704"/>
                  <a:pt x="3850597" y="1341590"/>
                  <a:pt x="3875314" y="1349829"/>
                </a:cubicBezTo>
                <a:cubicBezTo>
                  <a:pt x="3894239" y="1356137"/>
                  <a:pt x="3914191" y="1358863"/>
                  <a:pt x="3933372" y="1364343"/>
                </a:cubicBezTo>
                <a:cubicBezTo>
                  <a:pt x="4079130" y="1405989"/>
                  <a:pt x="3853470" y="1347998"/>
                  <a:pt x="4034972" y="1393372"/>
                </a:cubicBezTo>
                <a:cubicBezTo>
                  <a:pt x="4436531" y="1383578"/>
                  <a:pt x="4837979" y="1364343"/>
                  <a:pt x="5239657" y="136434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ext, letter&#10;&#10;Description automatically generated">
            <a:extLst>
              <a:ext uri="{FF2B5EF4-FFF2-40B4-BE49-F238E27FC236}">
                <a16:creationId xmlns:a16="http://schemas.microsoft.com/office/drawing/2014/main" id="{39E9A72A-9801-4DD9-8D0E-CBD1E11D3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9861" y="4699543"/>
            <a:ext cx="1605134" cy="1828800"/>
          </a:xfrm>
          <a:prstGeom prst="rect">
            <a:avLst/>
          </a:prstGeom>
        </p:spPr>
      </p:pic>
      <p:sp>
        <p:nvSpPr>
          <p:cNvPr id="8" name="TextBox 7">
            <a:extLst>
              <a:ext uri="{FF2B5EF4-FFF2-40B4-BE49-F238E27FC236}">
                <a16:creationId xmlns:a16="http://schemas.microsoft.com/office/drawing/2014/main" id="{3191FB59-0037-4343-8E06-FC924FE82676}"/>
              </a:ext>
            </a:extLst>
          </p:cNvPr>
          <p:cNvSpPr txBox="1"/>
          <p:nvPr/>
        </p:nvSpPr>
        <p:spPr>
          <a:xfrm>
            <a:off x="7650034" y="5993579"/>
            <a:ext cx="3661580" cy="584775"/>
          </a:xfrm>
          <a:prstGeom prst="rect">
            <a:avLst/>
          </a:prstGeom>
          <a:noFill/>
          <a:effectLst>
            <a:glow rad="127000">
              <a:schemeClr val="bg1"/>
            </a:glow>
          </a:effectLst>
        </p:spPr>
        <p:txBody>
          <a:bodyPr wrap="none" rtlCol="0">
            <a:spAutoFit/>
          </a:bodyPr>
          <a:lstStyle/>
          <a:p>
            <a:r>
              <a:rPr lang="en-US" sz="3200" b="1" dirty="0">
                <a:effectLst>
                  <a:glow rad="127000">
                    <a:schemeClr val="bg1">
                      <a:alpha val="88000"/>
                    </a:schemeClr>
                  </a:glow>
                </a:effectLst>
              </a:rPr>
              <a:t>10 Commandments</a:t>
            </a:r>
          </a:p>
        </p:txBody>
      </p:sp>
      <p:sp>
        <p:nvSpPr>
          <p:cNvPr id="22" name="Freeform: Shape 21">
            <a:extLst>
              <a:ext uri="{FF2B5EF4-FFF2-40B4-BE49-F238E27FC236}">
                <a16:creationId xmlns:a16="http://schemas.microsoft.com/office/drawing/2014/main" id="{9CF4BF5C-AE7F-45A5-9C25-8641B62329A4}"/>
              </a:ext>
            </a:extLst>
          </p:cNvPr>
          <p:cNvSpPr/>
          <p:nvPr/>
        </p:nvSpPr>
        <p:spPr>
          <a:xfrm>
            <a:off x="6595672" y="1792318"/>
            <a:ext cx="2008682" cy="3634121"/>
          </a:xfrm>
          <a:custGeom>
            <a:avLst/>
            <a:gdLst>
              <a:gd name="connsiteX0" fmla="*/ 0 w 2008682"/>
              <a:gd name="connsiteY0" fmla="*/ 6502 h 3634121"/>
              <a:gd name="connsiteX1" fmla="*/ 164892 w 2008682"/>
              <a:gd name="connsiteY1" fmla="*/ 21492 h 3634121"/>
              <a:gd name="connsiteX2" fmla="*/ 149902 w 2008682"/>
              <a:gd name="connsiteY2" fmla="*/ 171393 h 3634121"/>
              <a:gd name="connsiteX3" fmla="*/ 194872 w 2008682"/>
              <a:gd name="connsiteY3" fmla="*/ 201374 h 3634121"/>
              <a:gd name="connsiteX4" fmla="*/ 239843 w 2008682"/>
              <a:gd name="connsiteY4" fmla="*/ 531157 h 3634121"/>
              <a:gd name="connsiteX5" fmla="*/ 284813 w 2008682"/>
              <a:gd name="connsiteY5" fmla="*/ 696049 h 3634121"/>
              <a:gd name="connsiteX6" fmla="*/ 314794 w 2008682"/>
              <a:gd name="connsiteY6" fmla="*/ 785990 h 3634121"/>
              <a:gd name="connsiteX7" fmla="*/ 404735 w 2008682"/>
              <a:gd name="connsiteY7" fmla="*/ 950882 h 3634121"/>
              <a:gd name="connsiteX8" fmla="*/ 434715 w 2008682"/>
              <a:gd name="connsiteY8" fmla="*/ 1040823 h 3634121"/>
              <a:gd name="connsiteX9" fmla="*/ 479685 w 2008682"/>
              <a:gd name="connsiteY9" fmla="*/ 1115774 h 3634121"/>
              <a:gd name="connsiteX10" fmla="*/ 539646 w 2008682"/>
              <a:gd name="connsiteY10" fmla="*/ 1190725 h 3634121"/>
              <a:gd name="connsiteX11" fmla="*/ 584617 w 2008682"/>
              <a:gd name="connsiteY11" fmla="*/ 1220705 h 3634121"/>
              <a:gd name="connsiteX12" fmla="*/ 599607 w 2008682"/>
              <a:gd name="connsiteY12" fmla="*/ 1265675 h 3634121"/>
              <a:gd name="connsiteX13" fmla="*/ 719528 w 2008682"/>
              <a:gd name="connsiteY13" fmla="*/ 1340626 h 3634121"/>
              <a:gd name="connsiteX14" fmla="*/ 749508 w 2008682"/>
              <a:gd name="connsiteY14" fmla="*/ 1385597 h 3634121"/>
              <a:gd name="connsiteX15" fmla="*/ 779489 w 2008682"/>
              <a:gd name="connsiteY15" fmla="*/ 1415577 h 3634121"/>
              <a:gd name="connsiteX16" fmla="*/ 824459 w 2008682"/>
              <a:gd name="connsiteY16" fmla="*/ 1475538 h 3634121"/>
              <a:gd name="connsiteX17" fmla="*/ 869430 w 2008682"/>
              <a:gd name="connsiteY17" fmla="*/ 1520508 h 3634121"/>
              <a:gd name="connsiteX18" fmla="*/ 914400 w 2008682"/>
              <a:gd name="connsiteY18" fmla="*/ 1595459 h 3634121"/>
              <a:gd name="connsiteX19" fmla="*/ 1034321 w 2008682"/>
              <a:gd name="connsiteY19" fmla="*/ 1730371 h 3634121"/>
              <a:gd name="connsiteX20" fmla="*/ 1124262 w 2008682"/>
              <a:gd name="connsiteY20" fmla="*/ 1820312 h 3634121"/>
              <a:gd name="connsiteX21" fmla="*/ 1139253 w 2008682"/>
              <a:gd name="connsiteY21" fmla="*/ 1865282 h 3634121"/>
              <a:gd name="connsiteX22" fmla="*/ 1229194 w 2008682"/>
              <a:gd name="connsiteY22" fmla="*/ 2015184 h 3634121"/>
              <a:gd name="connsiteX23" fmla="*/ 1259174 w 2008682"/>
              <a:gd name="connsiteY23" fmla="*/ 2075144 h 3634121"/>
              <a:gd name="connsiteX24" fmla="*/ 1319135 w 2008682"/>
              <a:gd name="connsiteY24" fmla="*/ 2165085 h 3634121"/>
              <a:gd name="connsiteX25" fmla="*/ 1349115 w 2008682"/>
              <a:gd name="connsiteY25" fmla="*/ 2285007 h 3634121"/>
              <a:gd name="connsiteX26" fmla="*/ 1439056 w 2008682"/>
              <a:gd name="connsiteY26" fmla="*/ 2404928 h 3634121"/>
              <a:gd name="connsiteX27" fmla="*/ 1469036 w 2008682"/>
              <a:gd name="connsiteY27" fmla="*/ 2449898 h 3634121"/>
              <a:gd name="connsiteX28" fmla="*/ 1514007 w 2008682"/>
              <a:gd name="connsiteY28" fmla="*/ 2554830 h 3634121"/>
              <a:gd name="connsiteX29" fmla="*/ 1603948 w 2008682"/>
              <a:gd name="connsiteY29" fmla="*/ 2644771 h 3634121"/>
              <a:gd name="connsiteX30" fmla="*/ 1693889 w 2008682"/>
              <a:gd name="connsiteY30" fmla="*/ 2749702 h 3634121"/>
              <a:gd name="connsiteX31" fmla="*/ 1738859 w 2008682"/>
              <a:gd name="connsiteY31" fmla="*/ 2809662 h 3634121"/>
              <a:gd name="connsiteX32" fmla="*/ 1813810 w 2008682"/>
              <a:gd name="connsiteY32" fmla="*/ 2944574 h 3634121"/>
              <a:gd name="connsiteX33" fmla="*/ 1828800 w 2008682"/>
              <a:gd name="connsiteY33" fmla="*/ 2989544 h 3634121"/>
              <a:gd name="connsiteX34" fmla="*/ 1903751 w 2008682"/>
              <a:gd name="connsiteY34" fmla="*/ 3094475 h 3634121"/>
              <a:gd name="connsiteX35" fmla="*/ 1918741 w 2008682"/>
              <a:gd name="connsiteY35" fmla="*/ 3154436 h 3634121"/>
              <a:gd name="connsiteX36" fmla="*/ 1978702 w 2008682"/>
              <a:gd name="connsiteY36" fmla="*/ 3304338 h 3634121"/>
              <a:gd name="connsiteX37" fmla="*/ 2008682 w 2008682"/>
              <a:gd name="connsiteY37" fmla="*/ 3424259 h 3634121"/>
              <a:gd name="connsiteX38" fmla="*/ 1993692 w 2008682"/>
              <a:gd name="connsiteY38" fmla="*/ 3559171 h 3634121"/>
              <a:gd name="connsiteX39" fmla="*/ 2008682 w 2008682"/>
              <a:gd name="connsiteY39" fmla="*/ 3634121 h 363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08682" h="3634121">
                <a:moveTo>
                  <a:pt x="0" y="6502"/>
                </a:moveTo>
                <a:cubicBezTo>
                  <a:pt x="54964" y="11499"/>
                  <a:pt x="127767" y="-19346"/>
                  <a:pt x="164892" y="21492"/>
                </a:cubicBezTo>
                <a:cubicBezTo>
                  <a:pt x="198671" y="58649"/>
                  <a:pt x="141647" y="121860"/>
                  <a:pt x="149902" y="171393"/>
                </a:cubicBezTo>
                <a:cubicBezTo>
                  <a:pt x="152864" y="189164"/>
                  <a:pt x="179882" y="191380"/>
                  <a:pt x="194872" y="201374"/>
                </a:cubicBezTo>
                <a:cubicBezTo>
                  <a:pt x="241621" y="341620"/>
                  <a:pt x="198718" y="202160"/>
                  <a:pt x="239843" y="531157"/>
                </a:cubicBezTo>
                <a:cubicBezTo>
                  <a:pt x="248318" y="598958"/>
                  <a:pt x="262544" y="629242"/>
                  <a:pt x="284813" y="696049"/>
                </a:cubicBezTo>
                <a:cubicBezTo>
                  <a:pt x="294807" y="726029"/>
                  <a:pt x="297265" y="759695"/>
                  <a:pt x="314794" y="785990"/>
                </a:cubicBezTo>
                <a:cubicBezTo>
                  <a:pt x="351284" y="840726"/>
                  <a:pt x="382065" y="882870"/>
                  <a:pt x="404735" y="950882"/>
                </a:cubicBezTo>
                <a:cubicBezTo>
                  <a:pt x="414728" y="980862"/>
                  <a:pt x="421638" y="1012054"/>
                  <a:pt x="434715" y="1040823"/>
                </a:cubicBezTo>
                <a:cubicBezTo>
                  <a:pt x="446771" y="1067347"/>
                  <a:pt x="464243" y="1091067"/>
                  <a:pt x="479685" y="1115774"/>
                </a:cubicBezTo>
                <a:cubicBezTo>
                  <a:pt x="499160" y="1146934"/>
                  <a:pt x="511319" y="1168063"/>
                  <a:pt x="539646" y="1190725"/>
                </a:cubicBezTo>
                <a:cubicBezTo>
                  <a:pt x="553714" y="1201980"/>
                  <a:pt x="569627" y="1210712"/>
                  <a:pt x="584617" y="1220705"/>
                </a:cubicBezTo>
                <a:cubicBezTo>
                  <a:pt x="589614" y="1235695"/>
                  <a:pt x="587468" y="1255560"/>
                  <a:pt x="599607" y="1265675"/>
                </a:cubicBezTo>
                <a:cubicBezTo>
                  <a:pt x="761765" y="1400807"/>
                  <a:pt x="602333" y="1199991"/>
                  <a:pt x="719528" y="1340626"/>
                </a:cubicBezTo>
                <a:cubicBezTo>
                  <a:pt x="731061" y="1354466"/>
                  <a:pt x="738253" y="1371529"/>
                  <a:pt x="749508" y="1385597"/>
                </a:cubicBezTo>
                <a:cubicBezTo>
                  <a:pt x="758337" y="1396633"/>
                  <a:pt x="770441" y="1404720"/>
                  <a:pt x="779489" y="1415577"/>
                </a:cubicBezTo>
                <a:cubicBezTo>
                  <a:pt x="795483" y="1434770"/>
                  <a:pt x="808200" y="1456569"/>
                  <a:pt x="824459" y="1475538"/>
                </a:cubicBezTo>
                <a:cubicBezTo>
                  <a:pt x="838255" y="1491634"/>
                  <a:pt x="856710" y="1503549"/>
                  <a:pt x="869430" y="1520508"/>
                </a:cubicBezTo>
                <a:cubicBezTo>
                  <a:pt x="886911" y="1543816"/>
                  <a:pt x="897263" y="1571896"/>
                  <a:pt x="914400" y="1595459"/>
                </a:cubicBezTo>
                <a:cubicBezTo>
                  <a:pt x="1067042" y="1805343"/>
                  <a:pt x="926925" y="1601496"/>
                  <a:pt x="1034321" y="1730371"/>
                </a:cubicBezTo>
                <a:cubicBezTo>
                  <a:pt x="1107384" y="1818046"/>
                  <a:pt x="1009364" y="1734137"/>
                  <a:pt x="1124262" y="1820312"/>
                </a:cubicBezTo>
                <a:cubicBezTo>
                  <a:pt x="1129259" y="1835302"/>
                  <a:pt x="1132187" y="1851149"/>
                  <a:pt x="1139253" y="1865282"/>
                </a:cubicBezTo>
                <a:cubicBezTo>
                  <a:pt x="1256268" y="2099311"/>
                  <a:pt x="1155348" y="1885955"/>
                  <a:pt x="1229194" y="2015184"/>
                </a:cubicBezTo>
                <a:cubicBezTo>
                  <a:pt x="1240281" y="2034586"/>
                  <a:pt x="1247677" y="2055983"/>
                  <a:pt x="1259174" y="2075144"/>
                </a:cubicBezTo>
                <a:cubicBezTo>
                  <a:pt x="1277712" y="2106041"/>
                  <a:pt x="1319135" y="2165085"/>
                  <a:pt x="1319135" y="2165085"/>
                </a:cubicBezTo>
                <a:cubicBezTo>
                  <a:pt x="1321739" y="2178107"/>
                  <a:pt x="1335671" y="2263881"/>
                  <a:pt x="1349115" y="2285007"/>
                </a:cubicBezTo>
                <a:cubicBezTo>
                  <a:pt x="1375941" y="2327162"/>
                  <a:pt x="1411339" y="2363353"/>
                  <a:pt x="1439056" y="2404928"/>
                </a:cubicBezTo>
                <a:lnTo>
                  <a:pt x="1469036" y="2449898"/>
                </a:lnTo>
                <a:cubicBezTo>
                  <a:pt x="1479866" y="2482389"/>
                  <a:pt x="1492836" y="2528366"/>
                  <a:pt x="1514007" y="2554830"/>
                </a:cubicBezTo>
                <a:cubicBezTo>
                  <a:pt x="1540493" y="2587938"/>
                  <a:pt x="1580429" y="2609493"/>
                  <a:pt x="1603948" y="2644771"/>
                </a:cubicBezTo>
                <a:cubicBezTo>
                  <a:pt x="1668141" y="2741061"/>
                  <a:pt x="1592109" y="2633383"/>
                  <a:pt x="1693889" y="2749702"/>
                </a:cubicBezTo>
                <a:cubicBezTo>
                  <a:pt x="1710341" y="2768504"/>
                  <a:pt x="1724338" y="2789332"/>
                  <a:pt x="1738859" y="2809662"/>
                </a:cubicBezTo>
                <a:cubicBezTo>
                  <a:pt x="1773333" y="2857926"/>
                  <a:pt x="1787014" y="2884282"/>
                  <a:pt x="1813810" y="2944574"/>
                </a:cubicBezTo>
                <a:cubicBezTo>
                  <a:pt x="1820227" y="2959013"/>
                  <a:pt x="1821734" y="2975411"/>
                  <a:pt x="1828800" y="2989544"/>
                </a:cubicBezTo>
                <a:cubicBezTo>
                  <a:pt x="1839763" y="3011470"/>
                  <a:pt x="1893560" y="3080887"/>
                  <a:pt x="1903751" y="3094475"/>
                </a:cubicBezTo>
                <a:cubicBezTo>
                  <a:pt x="1908748" y="3114462"/>
                  <a:pt x="1911812" y="3135034"/>
                  <a:pt x="1918741" y="3154436"/>
                </a:cubicBezTo>
                <a:cubicBezTo>
                  <a:pt x="1936841" y="3205117"/>
                  <a:pt x="1965650" y="3252128"/>
                  <a:pt x="1978702" y="3304338"/>
                </a:cubicBezTo>
                <a:lnTo>
                  <a:pt x="2008682" y="3424259"/>
                </a:lnTo>
                <a:cubicBezTo>
                  <a:pt x="2003685" y="3469230"/>
                  <a:pt x="1993692" y="3513924"/>
                  <a:pt x="1993692" y="3559171"/>
                </a:cubicBezTo>
                <a:cubicBezTo>
                  <a:pt x="1993692" y="3584649"/>
                  <a:pt x="2008682" y="3634121"/>
                  <a:pt x="2008682" y="363412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D909B3F-70DB-4967-AB78-4407CE65D7AC}"/>
              </a:ext>
            </a:extLst>
          </p:cNvPr>
          <p:cNvSpPr/>
          <p:nvPr/>
        </p:nvSpPr>
        <p:spPr>
          <a:xfrm>
            <a:off x="5110163" y="338138"/>
            <a:ext cx="1466850" cy="1447800"/>
          </a:xfrm>
          <a:custGeom>
            <a:avLst/>
            <a:gdLst>
              <a:gd name="connsiteX0" fmla="*/ 1466850 w 1466850"/>
              <a:gd name="connsiteY0" fmla="*/ 1447800 h 1447800"/>
              <a:gd name="connsiteX1" fmla="*/ 1452562 w 1466850"/>
              <a:gd name="connsiteY1" fmla="*/ 1404937 h 1447800"/>
              <a:gd name="connsiteX2" fmla="*/ 1438275 w 1466850"/>
              <a:gd name="connsiteY2" fmla="*/ 1385887 h 1447800"/>
              <a:gd name="connsiteX3" fmla="*/ 1423987 w 1466850"/>
              <a:gd name="connsiteY3" fmla="*/ 1357312 h 1447800"/>
              <a:gd name="connsiteX4" fmla="*/ 1400175 w 1466850"/>
              <a:gd name="connsiteY4" fmla="*/ 1328737 h 1447800"/>
              <a:gd name="connsiteX5" fmla="*/ 1385887 w 1466850"/>
              <a:gd name="connsiteY5" fmla="*/ 1309687 h 1447800"/>
              <a:gd name="connsiteX6" fmla="*/ 1319212 w 1466850"/>
              <a:gd name="connsiteY6" fmla="*/ 1262062 h 1447800"/>
              <a:gd name="connsiteX7" fmla="*/ 1290637 w 1466850"/>
              <a:gd name="connsiteY7" fmla="*/ 1228725 h 1447800"/>
              <a:gd name="connsiteX8" fmla="*/ 1276350 w 1466850"/>
              <a:gd name="connsiteY8" fmla="*/ 1195387 h 1447800"/>
              <a:gd name="connsiteX9" fmla="*/ 1262062 w 1466850"/>
              <a:gd name="connsiteY9" fmla="*/ 1171575 h 1447800"/>
              <a:gd name="connsiteX10" fmla="*/ 1209675 w 1466850"/>
              <a:gd name="connsiteY10" fmla="*/ 1090612 h 1447800"/>
              <a:gd name="connsiteX11" fmla="*/ 1181100 w 1466850"/>
              <a:gd name="connsiteY11" fmla="*/ 1009650 h 1447800"/>
              <a:gd name="connsiteX12" fmla="*/ 1133475 w 1466850"/>
              <a:gd name="connsiteY12" fmla="*/ 942975 h 1447800"/>
              <a:gd name="connsiteX13" fmla="*/ 1114425 w 1466850"/>
              <a:gd name="connsiteY13" fmla="*/ 914400 h 1447800"/>
              <a:gd name="connsiteX14" fmla="*/ 1095375 w 1466850"/>
              <a:gd name="connsiteY14" fmla="*/ 885825 h 1447800"/>
              <a:gd name="connsiteX15" fmla="*/ 1038225 w 1466850"/>
              <a:gd name="connsiteY15" fmla="*/ 842962 h 1447800"/>
              <a:gd name="connsiteX16" fmla="*/ 985837 w 1466850"/>
              <a:gd name="connsiteY16" fmla="*/ 814387 h 1447800"/>
              <a:gd name="connsiteX17" fmla="*/ 947737 w 1466850"/>
              <a:gd name="connsiteY17" fmla="*/ 785812 h 1447800"/>
              <a:gd name="connsiteX18" fmla="*/ 919162 w 1466850"/>
              <a:gd name="connsiteY18" fmla="*/ 766762 h 1447800"/>
              <a:gd name="connsiteX19" fmla="*/ 866775 w 1466850"/>
              <a:gd name="connsiteY19" fmla="*/ 723900 h 1447800"/>
              <a:gd name="connsiteX20" fmla="*/ 838200 w 1466850"/>
              <a:gd name="connsiteY20" fmla="*/ 685800 h 1447800"/>
              <a:gd name="connsiteX21" fmla="*/ 781050 w 1466850"/>
              <a:gd name="connsiteY21" fmla="*/ 642937 h 1447800"/>
              <a:gd name="connsiteX22" fmla="*/ 690562 w 1466850"/>
              <a:gd name="connsiteY22" fmla="*/ 609600 h 1447800"/>
              <a:gd name="connsiteX23" fmla="*/ 638175 w 1466850"/>
              <a:gd name="connsiteY23" fmla="*/ 552450 h 1447800"/>
              <a:gd name="connsiteX24" fmla="*/ 557212 w 1466850"/>
              <a:gd name="connsiteY24" fmla="*/ 500062 h 1447800"/>
              <a:gd name="connsiteX25" fmla="*/ 538162 w 1466850"/>
              <a:gd name="connsiteY25" fmla="*/ 481012 h 1447800"/>
              <a:gd name="connsiteX26" fmla="*/ 490537 w 1466850"/>
              <a:gd name="connsiteY26" fmla="*/ 447675 h 1447800"/>
              <a:gd name="connsiteX27" fmla="*/ 390525 w 1466850"/>
              <a:gd name="connsiteY27" fmla="*/ 385762 h 1447800"/>
              <a:gd name="connsiteX28" fmla="*/ 361950 w 1466850"/>
              <a:gd name="connsiteY28" fmla="*/ 395287 h 1447800"/>
              <a:gd name="connsiteX29" fmla="*/ 333375 w 1466850"/>
              <a:gd name="connsiteY29" fmla="*/ 376237 h 1447800"/>
              <a:gd name="connsiteX30" fmla="*/ 280987 w 1466850"/>
              <a:gd name="connsiteY30" fmla="*/ 323850 h 1447800"/>
              <a:gd name="connsiteX31" fmla="*/ 223837 w 1466850"/>
              <a:gd name="connsiteY31" fmla="*/ 276225 h 1447800"/>
              <a:gd name="connsiteX32" fmla="*/ 180975 w 1466850"/>
              <a:gd name="connsiteY32" fmla="*/ 223837 h 1447800"/>
              <a:gd name="connsiteX33" fmla="*/ 161925 w 1466850"/>
              <a:gd name="connsiteY33" fmla="*/ 209550 h 1447800"/>
              <a:gd name="connsiteX34" fmla="*/ 133350 w 1466850"/>
              <a:gd name="connsiteY34" fmla="*/ 185737 h 1447800"/>
              <a:gd name="connsiteX35" fmla="*/ 95250 w 1466850"/>
              <a:gd name="connsiteY35" fmla="*/ 147637 h 1447800"/>
              <a:gd name="connsiteX36" fmla="*/ 66675 w 1466850"/>
              <a:gd name="connsiteY36" fmla="*/ 104775 h 1447800"/>
              <a:gd name="connsiteX37" fmla="*/ 57150 w 1466850"/>
              <a:gd name="connsiteY37" fmla="*/ 85725 h 1447800"/>
              <a:gd name="connsiteX38" fmla="*/ 23812 w 1466850"/>
              <a:gd name="connsiteY38" fmla="*/ 42862 h 1447800"/>
              <a:gd name="connsiteX39" fmla="*/ 14287 w 1466850"/>
              <a:gd name="connsiteY39" fmla="*/ 23812 h 1447800"/>
              <a:gd name="connsiteX40" fmla="*/ 0 w 1466850"/>
              <a:gd name="connsiteY40"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66850" h="1447800">
                <a:moveTo>
                  <a:pt x="1466850" y="1447800"/>
                </a:moveTo>
                <a:cubicBezTo>
                  <a:pt x="1462087" y="1433512"/>
                  <a:pt x="1461598" y="1416986"/>
                  <a:pt x="1452562" y="1404937"/>
                </a:cubicBezTo>
                <a:cubicBezTo>
                  <a:pt x="1447800" y="1398587"/>
                  <a:pt x="1442359" y="1392693"/>
                  <a:pt x="1438275" y="1385887"/>
                </a:cubicBezTo>
                <a:cubicBezTo>
                  <a:pt x="1432796" y="1376755"/>
                  <a:pt x="1429894" y="1366173"/>
                  <a:pt x="1423987" y="1357312"/>
                </a:cubicBezTo>
                <a:cubicBezTo>
                  <a:pt x="1417109" y="1346996"/>
                  <a:pt x="1407920" y="1338419"/>
                  <a:pt x="1400175" y="1328737"/>
                </a:cubicBezTo>
                <a:cubicBezTo>
                  <a:pt x="1395216" y="1322539"/>
                  <a:pt x="1391820" y="1314960"/>
                  <a:pt x="1385887" y="1309687"/>
                </a:cubicBezTo>
                <a:cubicBezTo>
                  <a:pt x="1370732" y="1296216"/>
                  <a:pt x="1329542" y="1277557"/>
                  <a:pt x="1319212" y="1262062"/>
                </a:cubicBezTo>
                <a:cubicBezTo>
                  <a:pt x="1304706" y="1240303"/>
                  <a:pt x="1313734" y="1251822"/>
                  <a:pt x="1290637" y="1228725"/>
                </a:cubicBezTo>
                <a:cubicBezTo>
                  <a:pt x="1285017" y="1211863"/>
                  <a:pt x="1286159" y="1213042"/>
                  <a:pt x="1276350" y="1195387"/>
                </a:cubicBezTo>
                <a:cubicBezTo>
                  <a:pt x="1271854" y="1187295"/>
                  <a:pt x="1266003" y="1179951"/>
                  <a:pt x="1262062" y="1171575"/>
                </a:cubicBezTo>
                <a:cubicBezTo>
                  <a:pt x="1227395" y="1097908"/>
                  <a:pt x="1257761" y="1130684"/>
                  <a:pt x="1209675" y="1090612"/>
                </a:cubicBezTo>
                <a:cubicBezTo>
                  <a:pt x="1202395" y="1065133"/>
                  <a:pt x="1194171" y="1032058"/>
                  <a:pt x="1181100" y="1009650"/>
                </a:cubicBezTo>
                <a:cubicBezTo>
                  <a:pt x="1167338" y="986058"/>
                  <a:pt x="1149138" y="965350"/>
                  <a:pt x="1133475" y="942975"/>
                </a:cubicBezTo>
                <a:cubicBezTo>
                  <a:pt x="1126910" y="933597"/>
                  <a:pt x="1120775" y="923925"/>
                  <a:pt x="1114425" y="914400"/>
                </a:cubicBezTo>
                <a:cubicBezTo>
                  <a:pt x="1108075" y="904875"/>
                  <a:pt x="1104900" y="892175"/>
                  <a:pt x="1095375" y="885825"/>
                </a:cubicBezTo>
                <a:cubicBezTo>
                  <a:pt x="996084" y="819631"/>
                  <a:pt x="1141013" y="917716"/>
                  <a:pt x="1038225" y="842962"/>
                </a:cubicBezTo>
                <a:cubicBezTo>
                  <a:pt x="1000752" y="815709"/>
                  <a:pt x="1027901" y="841429"/>
                  <a:pt x="985837" y="814387"/>
                </a:cubicBezTo>
                <a:cubicBezTo>
                  <a:pt x="972483" y="805802"/>
                  <a:pt x="960655" y="795039"/>
                  <a:pt x="947737" y="785812"/>
                </a:cubicBezTo>
                <a:cubicBezTo>
                  <a:pt x="938422" y="779158"/>
                  <a:pt x="928477" y="773416"/>
                  <a:pt x="919162" y="766762"/>
                </a:cubicBezTo>
                <a:cubicBezTo>
                  <a:pt x="905041" y="756676"/>
                  <a:pt x="879828" y="739854"/>
                  <a:pt x="866775" y="723900"/>
                </a:cubicBezTo>
                <a:cubicBezTo>
                  <a:pt x="856722" y="711613"/>
                  <a:pt x="848927" y="697502"/>
                  <a:pt x="838200" y="685800"/>
                </a:cubicBezTo>
                <a:cubicBezTo>
                  <a:pt x="832099" y="679145"/>
                  <a:pt x="784537" y="644547"/>
                  <a:pt x="781050" y="642937"/>
                </a:cubicBezTo>
                <a:cubicBezTo>
                  <a:pt x="751864" y="629467"/>
                  <a:pt x="720725" y="620712"/>
                  <a:pt x="690562" y="609600"/>
                </a:cubicBezTo>
                <a:cubicBezTo>
                  <a:pt x="673100" y="590550"/>
                  <a:pt x="658028" y="568994"/>
                  <a:pt x="638175" y="552450"/>
                </a:cubicBezTo>
                <a:cubicBezTo>
                  <a:pt x="562259" y="489187"/>
                  <a:pt x="598020" y="535769"/>
                  <a:pt x="557212" y="500062"/>
                </a:cubicBezTo>
                <a:cubicBezTo>
                  <a:pt x="550454" y="494148"/>
                  <a:pt x="544874" y="486978"/>
                  <a:pt x="538162" y="481012"/>
                </a:cubicBezTo>
                <a:cubicBezTo>
                  <a:pt x="505297" y="451798"/>
                  <a:pt x="524729" y="471181"/>
                  <a:pt x="490537" y="447675"/>
                </a:cubicBezTo>
                <a:cubicBezTo>
                  <a:pt x="409633" y="392054"/>
                  <a:pt x="469105" y="425053"/>
                  <a:pt x="390525" y="385762"/>
                </a:cubicBezTo>
                <a:cubicBezTo>
                  <a:pt x="381000" y="388937"/>
                  <a:pt x="371854" y="396938"/>
                  <a:pt x="361950" y="395287"/>
                </a:cubicBezTo>
                <a:cubicBezTo>
                  <a:pt x="350658" y="393405"/>
                  <a:pt x="341959" y="383811"/>
                  <a:pt x="333375" y="376237"/>
                </a:cubicBezTo>
                <a:cubicBezTo>
                  <a:pt x="314857" y="359898"/>
                  <a:pt x="301082" y="338204"/>
                  <a:pt x="280987" y="323850"/>
                </a:cubicBezTo>
                <a:cubicBezTo>
                  <a:pt x="252093" y="303211"/>
                  <a:pt x="246146" y="301721"/>
                  <a:pt x="223837" y="276225"/>
                </a:cubicBezTo>
                <a:cubicBezTo>
                  <a:pt x="208979" y="259245"/>
                  <a:pt x="199025" y="237374"/>
                  <a:pt x="180975" y="223837"/>
                </a:cubicBezTo>
                <a:cubicBezTo>
                  <a:pt x="174625" y="219075"/>
                  <a:pt x="167952" y="214716"/>
                  <a:pt x="161925" y="209550"/>
                </a:cubicBezTo>
                <a:cubicBezTo>
                  <a:pt x="129834" y="182044"/>
                  <a:pt x="164930" y="206791"/>
                  <a:pt x="133350" y="185737"/>
                </a:cubicBezTo>
                <a:cubicBezTo>
                  <a:pt x="110362" y="151255"/>
                  <a:pt x="124539" y="162282"/>
                  <a:pt x="95250" y="147637"/>
                </a:cubicBezTo>
                <a:cubicBezTo>
                  <a:pt x="72978" y="103092"/>
                  <a:pt x="101903" y="157616"/>
                  <a:pt x="66675" y="104775"/>
                </a:cubicBezTo>
                <a:cubicBezTo>
                  <a:pt x="62737" y="98868"/>
                  <a:pt x="61191" y="91562"/>
                  <a:pt x="57150" y="85725"/>
                </a:cubicBezTo>
                <a:cubicBezTo>
                  <a:pt x="46847" y="70843"/>
                  <a:pt x="31907" y="59052"/>
                  <a:pt x="23812" y="42862"/>
                </a:cubicBezTo>
                <a:cubicBezTo>
                  <a:pt x="20637" y="36512"/>
                  <a:pt x="17809" y="29976"/>
                  <a:pt x="14287" y="23812"/>
                </a:cubicBezTo>
                <a:cubicBezTo>
                  <a:pt x="-8691" y="-16400"/>
                  <a:pt x="14444" y="28891"/>
                  <a:pt x="0" y="0"/>
                </a:cubicBez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D0DF3340-AEF9-4128-87E7-977A700CE0AA}"/>
              </a:ext>
            </a:extLst>
          </p:cNvPr>
          <p:cNvSpPr/>
          <p:nvPr/>
        </p:nvSpPr>
        <p:spPr>
          <a:xfrm>
            <a:off x="5143500" y="357188"/>
            <a:ext cx="1466850" cy="1433512"/>
          </a:xfrm>
          <a:custGeom>
            <a:avLst/>
            <a:gdLst>
              <a:gd name="connsiteX0" fmla="*/ 0 w 1466850"/>
              <a:gd name="connsiteY0" fmla="*/ 0 h 1433512"/>
              <a:gd name="connsiteX1" fmla="*/ 23813 w 1466850"/>
              <a:gd name="connsiteY1" fmla="*/ 4762 h 1433512"/>
              <a:gd name="connsiteX2" fmla="*/ 38100 w 1466850"/>
              <a:gd name="connsiteY2" fmla="*/ 19050 h 1433512"/>
              <a:gd name="connsiteX3" fmla="*/ 52388 w 1466850"/>
              <a:gd name="connsiteY3" fmla="*/ 28575 h 1433512"/>
              <a:gd name="connsiteX4" fmla="*/ 90488 w 1466850"/>
              <a:gd name="connsiteY4" fmla="*/ 61912 h 1433512"/>
              <a:gd name="connsiteX5" fmla="*/ 100013 w 1466850"/>
              <a:gd name="connsiteY5" fmla="*/ 80962 h 1433512"/>
              <a:gd name="connsiteX6" fmla="*/ 176213 w 1466850"/>
              <a:gd name="connsiteY6" fmla="*/ 147637 h 1433512"/>
              <a:gd name="connsiteX7" fmla="*/ 190500 w 1466850"/>
              <a:gd name="connsiteY7" fmla="*/ 157162 h 1433512"/>
              <a:gd name="connsiteX8" fmla="*/ 209550 w 1466850"/>
              <a:gd name="connsiteY8" fmla="*/ 166687 h 1433512"/>
              <a:gd name="connsiteX9" fmla="*/ 242888 w 1466850"/>
              <a:gd name="connsiteY9" fmla="*/ 195262 h 1433512"/>
              <a:gd name="connsiteX10" fmla="*/ 257175 w 1466850"/>
              <a:gd name="connsiteY10" fmla="*/ 204787 h 1433512"/>
              <a:gd name="connsiteX11" fmla="*/ 276225 w 1466850"/>
              <a:gd name="connsiteY11" fmla="*/ 219075 h 1433512"/>
              <a:gd name="connsiteX12" fmla="*/ 290513 w 1466850"/>
              <a:gd name="connsiteY12" fmla="*/ 228600 h 1433512"/>
              <a:gd name="connsiteX13" fmla="*/ 323850 w 1466850"/>
              <a:gd name="connsiteY13" fmla="*/ 257175 h 1433512"/>
              <a:gd name="connsiteX14" fmla="*/ 338138 w 1466850"/>
              <a:gd name="connsiteY14" fmla="*/ 266700 h 1433512"/>
              <a:gd name="connsiteX15" fmla="*/ 357188 w 1466850"/>
              <a:gd name="connsiteY15" fmla="*/ 280987 h 1433512"/>
              <a:gd name="connsiteX16" fmla="*/ 385763 w 1466850"/>
              <a:gd name="connsiteY16" fmla="*/ 295275 h 1433512"/>
              <a:gd name="connsiteX17" fmla="*/ 414338 w 1466850"/>
              <a:gd name="connsiteY17" fmla="*/ 314325 h 1433512"/>
              <a:gd name="connsiteX18" fmla="*/ 447675 w 1466850"/>
              <a:gd name="connsiteY18" fmla="*/ 338137 h 1433512"/>
              <a:gd name="connsiteX19" fmla="*/ 461963 w 1466850"/>
              <a:gd name="connsiteY19" fmla="*/ 347662 h 1433512"/>
              <a:gd name="connsiteX20" fmla="*/ 476250 w 1466850"/>
              <a:gd name="connsiteY20" fmla="*/ 361950 h 1433512"/>
              <a:gd name="connsiteX21" fmla="*/ 495300 w 1466850"/>
              <a:gd name="connsiteY21" fmla="*/ 385762 h 1433512"/>
              <a:gd name="connsiteX22" fmla="*/ 519113 w 1466850"/>
              <a:gd name="connsiteY22" fmla="*/ 400050 h 1433512"/>
              <a:gd name="connsiteX23" fmla="*/ 538163 w 1466850"/>
              <a:gd name="connsiteY23" fmla="*/ 419100 h 1433512"/>
              <a:gd name="connsiteX24" fmla="*/ 576263 w 1466850"/>
              <a:gd name="connsiteY24" fmla="*/ 447675 h 1433512"/>
              <a:gd name="connsiteX25" fmla="*/ 614363 w 1466850"/>
              <a:gd name="connsiteY25" fmla="*/ 481012 h 1433512"/>
              <a:gd name="connsiteX26" fmla="*/ 628650 w 1466850"/>
              <a:gd name="connsiteY26" fmla="*/ 490537 h 1433512"/>
              <a:gd name="connsiteX27" fmla="*/ 652463 w 1466850"/>
              <a:gd name="connsiteY27" fmla="*/ 509587 h 1433512"/>
              <a:gd name="connsiteX28" fmla="*/ 714375 w 1466850"/>
              <a:gd name="connsiteY28" fmla="*/ 538162 h 1433512"/>
              <a:gd name="connsiteX29" fmla="*/ 757238 w 1466850"/>
              <a:gd name="connsiteY29" fmla="*/ 561975 h 1433512"/>
              <a:gd name="connsiteX30" fmla="*/ 738188 w 1466850"/>
              <a:gd name="connsiteY30" fmla="*/ 576262 h 1433512"/>
              <a:gd name="connsiteX31" fmla="*/ 762000 w 1466850"/>
              <a:gd name="connsiteY31" fmla="*/ 581025 h 1433512"/>
              <a:gd name="connsiteX32" fmla="*/ 823913 w 1466850"/>
              <a:gd name="connsiteY32" fmla="*/ 585787 h 1433512"/>
              <a:gd name="connsiteX33" fmla="*/ 962025 w 1466850"/>
              <a:gd name="connsiteY33" fmla="*/ 604837 h 1433512"/>
              <a:gd name="connsiteX34" fmla="*/ 981075 w 1466850"/>
              <a:gd name="connsiteY34" fmla="*/ 619125 h 1433512"/>
              <a:gd name="connsiteX35" fmla="*/ 985838 w 1466850"/>
              <a:gd name="connsiteY35" fmla="*/ 638175 h 1433512"/>
              <a:gd name="connsiteX36" fmla="*/ 1000125 w 1466850"/>
              <a:gd name="connsiteY36" fmla="*/ 661987 h 1433512"/>
              <a:gd name="connsiteX37" fmla="*/ 1009650 w 1466850"/>
              <a:gd name="connsiteY37" fmla="*/ 690562 h 1433512"/>
              <a:gd name="connsiteX38" fmla="*/ 1023938 w 1466850"/>
              <a:gd name="connsiteY38" fmla="*/ 714375 h 1433512"/>
              <a:gd name="connsiteX39" fmla="*/ 1038225 w 1466850"/>
              <a:gd name="connsiteY39" fmla="*/ 747712 h 1433512"/>
              <a:gd name="connsiteX40" fmla="*/ 1057275 w 1466850"/>
              <a:gd name="connsiteY40" fmla="*/ 771525 h 1433512"/>
              <a:gd name="connsiteX41" fmla="*/ 1085850 w 1466850"/>
              <a:gd name="connsiteY41" fmla="*/ 828675 h 1433512"/>
              <a:gd name="connsiteX42" fmla="*/ 1123950 w 1466850"/>
              <a:gd name="connsiteY42" fmla="*/ 885825 h 1433512"/>
              <a:gd name="connsiteX43" fmla="*/ 1152525 w 1466850"/>
              <a:gd name="connsiteY43" fmla="*/ 914400 h 1433512"/>
              <a:gd name="connsiteX44" fmla="*/ 1219200 w 1466850"/>
              <a:gd name="connsiteY44" fmla="*/ 957262 h 1433512"/>
              <a:gd name="connsiteX45" fmla="*/ 1233488 w 1466850"/>
              <a:gd name="connsiteY45" fmla="*/ 971550 h 1433512"/>
              <a:gd name="connsiteX46" fmla="*/ 1252538 w 1466850"/>
              <a:gd name="connsiteY46" fmla="*/ 1009650 h 1433512"/>
              <a:gd name="connsiteX47" fmla="*/ 1262063 w 1466850"/>
              <a:gd name="connsiteY47" fmla="*/ 1028700 h 1433512"/>
              <a:gd name="connsiteX48" fmla="*/ 1290638 w 1466850"/>
              <a:gd name="connsiteY48" fmla="*/ 1076325 h 1433512"/>
              <a:gd name="connsiteX49" fmla="*/ 1314450 w 1466850"/>
              <a:gd name="connsiteY49" fmla="*/ 1133475 h 1433512"/>
              <a:gd name="connsiteX50" fmla="*/ 1338263 w 1466850"/>
              <a:gd name="connsiteY50" fmla="*/ 1162050 h 1433512"/>
              <a:gd name="connsiteX51" fmla="*/ 1347788 w 1466850"/>
              <a:gd name="connsiteY51" fmla="*/ 1181100 h 1433512"/>
              <a:gd name="connsiteX52" fmla="*/ 1357313 w 1466850"/>
              <a:gd name="connsiteY52" fmla="*/ 1195387 h 1433512"/>
              <a:gd name="connsiteX53" fmla="*/ 1362075 w 1466850"/>
              <a:gd name="connsiteY53" fmla="*/ 1209675 h 1433512"/>
              <a:gd name="connsiteX54" fmla="*/ 1371600 w 1466850"/>
              <a:gd name="connsiteY54" fmla="*/ 1243012 h 1433512"/>
              <a:gd name="connsiteX55" fmla="*/ 1390650 w 1466850"/>
              <a:gd name="connsiteY55" fmla="*/ 1271587 h 1433512"/>
              <a:gd name="connsiteX56" fmla="*/ 1400175 w 1466850"/>
              <a:gd name="connsiteY56" fmla="*/ 1290637 h 1433512"/>
              <a:gd name="connsiteX57" fmla="*/ 1423988 w 1466850"/>
              <a:gd name="connsiteY57" fmla="*/ 1328737 h 1433512"/>
              <a:gd name="connsiteX58" fmla="*/ 1433513 w 1466850"/>
              <a:gd name="connsiteY58" fmla="*/ 1357312 h 1433512"/>
              <a:gd name="connsiteX59" fmla="*/ 1438275 w 1466850"/>
              <a:gd name="connsiteY59" fmla="*/ 1371600 h 1433512"/>
              <a:gd name="connsiteX60" fmla="*/ 1447800 w 1466850"/>
              <a:gd name="connsiteY60" fmla="*/ 1390650 h 1433512"/>
              <a:gd name="connsiteX61" fmla="*/ 1457325 w 1466850"/>
              <a:gd name="connsiteY61" fmla="*/ 1428750 h 1433512"/>
              <a:gd name="connsiteX62" fmla="*/ 1466850 w 1466850"/>
              <a:gd name="connsiteY62" fmla="*/ 1433512 h 143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66850" h="1433512">
                <a:moveTo>
                  <a:pt x="0" y="0"/>
                </a:moveTo>
                <a:cubicBezTo>
                  <a:pt x="7938" y="1587"/>
                  <a:pt x="16573" y="1142"/>
                  <a:pt x="23813" y="4762"/>
                </a:cubicBezTo>
                <a:cubicBezTo>
                  <a:pt x="29837" y="7774"/>
                  <a:pt x="32926" y="14738"/>
                  <a:pt x="38100" y="19050"/>
                </a:cubicBezTo>
                <a:cubicBezTo>
                  <a:pt x="42497" y="22714"/>
                  <a:pt x="47730" y="25248"/>
                  <a:pt x="52388" y="28575"/>
                </a:cubicBezTo>
                <a:cubicBezTo>
                  <a:pt x="65372" y="37849"/>
                  <a:pt x="80817" y="49017"/>
                  <a:pt x="90488" y="61912"/>
                </a:cubicBezTo>
                <a:cubicBezTo>
                  <a:pt x="94748" y="67592"/>
                  <a:pt x="95578" y="75418"/>
                  <a:pt x="100013" y="80962"/>
                </a:cubicBezTo>
                <a:cubicBezTo>
                  <a:pt x="115751" y="100634"/>
                  <a:pt x="159140" y="136254"/>
                  <a:pt x="176213" y="147637"/>
                </a:cubicBezTo>
                <a:cubicBezTo>
                  <a:pt x="180975" y="150812"/>
                  <a:pt x="185530" y="154322"/>
                  <a:pt x="190500" y="157162"/>
                </a:cubicBezTo>
                <a:cubicBezTo>
                  <a:pt x="196664" y="160684"/>
                  <a:pt x="203530" y="162924"/>
                  <a:pt x="209550" y="166687"/>
                </a:cubicBezTo>
                <a:cubicBezTo>
                  <a:pt x="238081" y="184519"/>
                  <a:pt x="219514" y="175784"/>
                  <a:pt x="242888" y="195262"/>
                </a:cubicBezTo>
                <a:cubicBezTo>
                  <a:pt x="247285" y="198926"/>
                  <a:pt x="252518" y="201460"/>
                  <a:pt x="257175" y="204787"/>
                </a:cubicBezTo>
                <a:cubicBezTo>
                  <a:pt x="263634" y="209401"/>
                  <a:pt x="269766" y="214461"/>
                  <a:pt x="276225" y="219075"/>
                </a:cubicBezTo>
                <a:cubicBezTo>
                  <a:pt x="280883" y="222402"/>
                  <a:pt x="285855" y="225273"/>
                  <a:pt x="290513" y="228600"/>
                </a:cubicBezTo>
                <a:cubicBezTo>
                  <a:pt x="340453" y="264270"/>
                  <a:pt x="282311" y="222559"/>
                  <a:pt x="323850" y="257175"/>
                </a:cubicBezTo>
                <a:cubicBezTo>
                  <a:pt x="328247" y="260839"/>
                  <a:pt x="333480" y="263373"/>
                  <a:pt x="338138" y="266700"/>
                </a:cubicBezTo>
                <a:cubicBezTo>
                  <a:pt x="344597" y="271313"/>
                  <a:pt x="350729" y="276373"/>
                  <a:pt x="357188" y="280987"/>
                </a:cubicBezTo>
                <a:cubicBezTo>
                  <a:pt x="401588" y="312701"/>
                  <a:pt x="343297" y="271682"/>
                  <a:pt x="385763" y="295275"/>
                </a:cubicBezTo>
                <a:cubicBezTo>
                  <a:pt x="395770" y="300834"/>
                  <a:pt x="404813" y="307975"/>
                  <a:pt x="414338" y="314325"/>
                </a:cubicBezTo>
                <a:cubicBezTo>
                  <a:pt x="448010" y="336774"/>
                  <a:pt x="406322" y="308600"/>
                  <a:pt x="447675" y="338137"/>
                </a:cubicBezTo>
                <a:cubicBezTo>
                  <a:pt x="452333" y="341464"/>
                  <a:pt x="457566" y="343998"/>
                  <a:pt x="461963" y="347662"/>
                </a:cubicBezTo>
                <a:cubicBezTo>
                  <a:pt x="467137" y="351974"/>
                  <a:pt x="471815" y="356881"/>
                  <a:pt x="476250" y="361950"/>
                </a:cubicBezTo>
                <a:cubicBezTo>
                  <a:pt x="482944" y="369600"/>
                  <a:pt x="487703" y="379009"/>
                  <a:pt x="495300" y="385762"/>
                </a:cubicBezTo>
                <a:cubicBezTo>
                  <a:pt x="502219" y="391912"/>
                  <a:pt x="511806" y="394367"/>
                  <a:pt x="519113" y="400050"/>
                </a:cubicBezTo>
                <a:cubicBezTo>
                  <a:pt x="526202" y="405563"/>
                  <a:pt x="531451" y="413134"/>
                  <a:pt x="538163" y="419100"/>
                </a:cubicBezTo>
                <a:cubicBezTo>
                  <a:pt x="572588" y="449700"/>
                  <a:pt x="550058" y="428021"/>
                  <a:pt x="576263" y="447675"/>
                </a:cubicBezTo>
                <a:cubicBezTo>
                  <a:pt x="652698" y="505002"/>
                  <a:pt x="561504" y="436964"/>
                  <a:pt x="614363" y="481012"/>
                </a:cubicBezTo>
                <a:cubicBezTo>
                  <a:pt x="618760" y="484676"/>
                  <a:pt x="624071" y="487103"/>
                  <a:pt x="628650" y="490537"/>
                </a:cubicBezTo>
                <a:cubicBezTo>
                  <a:pt x="636782" y="496636"/>
                  <a:pt x="643806" y="504260"/>
                  <a:pt x="652463" y="509587"/>
                </a:cubicBezTo>
                <a:cubicBezTo>
                  <a:pt x="683306" y="528567"/>
                  <a:pt x="686352" y="525707"/>
                  <a:pt x="714375" y="538162"/>
                </a:cubicBezTo>
                <a:cubicBezTo>
                  <a:pt x="731945" y="545971"/>
                  <a:pt x="740062" y="551669"/>
                  <a:pt x="757238" y="561975"/>
                </a:cubicBezTo>
                <a:cubicBezTo>
                  <a:pt x="750888" y="566737"/>
                  <a:pt x="736263" y="568562"/>
                  <a:pt x="738188" y="576262"/>
                </a:cubicBezTo>
                <a:cubicBezTo>
                  <a:pt x="740151" y="584115"/>
                  <a:pt x="753955" y="580131"/>
                  <a:pt x="762000" y="581025"/>
                </a:cubicBezTo>
                <a:cubicBezTo>
                  <a:pt x="782572" y="583311"/>
                  <a:pt x="803360" y="583340"/>
                  <a:pt x="823913" y="585787"/>
                </a:cubicBezTo>
                <a:cubicBezTo>
                  <a:pt x="870060" y="591281"/>
                  <a:pt x="962025" y="604837"/>
                  <a:pt x="962025" y="604837"/>
                </a:cubicBezTo>
                <a:cubicBezTo>
                  <a:pt x="968375" y="609600"/>
                  <a:pt x="976461" y="612666"/>
                  <a:pt x="981075" y="619125"/>
                </a:cubicBezTo>
                <a:cubicBezTo>
                  <a:pt x="984879" y="624451"/>
                  <a:pt x="983180" y="632194"/>
                  <a:pt x="985838" y="638175"/>
                </a:cubicBezTo>
                <a:cubicBezTo>
                  <a:pt x="989597" y="646634"/>
                  <a:pt x="996295" y="653560"/>
                  <a:pt x="1000125" y="661987"/>
                </a:cubicBezTo>
                <a:cubicBezTo>
                  <a:pt x="1004280" y="671127"/>
                  <a:pt x="1005495" y="681422"/>
                  <a:pt x="1009650" y="690562"/>
                </a:cubicBezTo>
                <a:cubicBezTo>
                  <a:pt x="1013481" y="698989"/>
                  <a:pt x="1019798" y="706095"/>
                  <a:pt x="1023938" y="714375"/>
                </a:cubicBezTo>
                <a:cubicBezTo>
                  <a:pt x="1036640" y="739779"/>
                  <a:pt x="1018401" y="717975"/>
                  <a:pt x="1038225" y="747712"/>
                </a:cubicBezTo>
                <a:cubicBezTo>
                  <a:pt x="1043864" y="756170"/>
                  <a:pt x="1052121" y="762763"/>
                  <a:pt x="1057275" y="771525"/>
                </a:cubicBezTo>
                <a:cubicBezTo>
                  <a:pt x="1068074" y="789883"/>
                  <a:pt x="1074562" y="810614"/>
                  <a:pt x="1085850" y="828675"/>
                </a:cubicBezTo>
                <a:cubicBezTo>
                  <a:pt x="1093905" y="841563"/>
                  <a:pt x="1111258" y="871723"/>
                  <a:pt x="1123950" y="885825"/>
                </a:cubicBezTo>
                <a:cubicBezTo>
                  <a:pt x="1132961" y="895838"/>
                  <a:pt x="1140829" y="907717"/>
                  <a:pt x="1152525" y="914400"/>
                </a:cubicBezTo>
                <a:cubicBezTo>
                  <a:pt x="1175446" y="927497"/>
                  <a:pt x="1199014" y="939960"/>
                  <a:pt x="1219200" y="957262"/>
                </a:cubicBezTo>
                <a:cubicBezTo>
                  <a:pt x="1224314" y="961645"/>
                  <a:pt x="1229872" y="965868"/>
                  <a:pt x="1233488" y="971550"/>
                </a:cubicBezTo>
                <a:cubicBezTo>
                  <a:pt x="1241111" y="983529"/>
                  <a:pt x="1246188" y="996950"/>
                  <a:pt x="1252538" y="1009650"/>
                </a:cubicBezTo>
                <a:cubicBezTo>
                  <a:pt x="1255713" y="1016000"/>
                  <a:pt x="1258410" y="1022612"/>
                  <a:pt x="1262063" y="1028700"/>
                </a:cubicBezTo>
                <a:cubicBezTo>
                  <a:pt x="1271588" y="1044575"/>
                  <a:pt x="1284138" y="1058990"/>
                  <a:pt x="1290638" y="1076325"/>
                </a:cubicBezTo>
                <a:cubicBezTo>
                  <a:pt x="1299294" y="1099410"/>
                  <a:pt x="1303111" y="1113632"/>
                  <a:pt x="1314450" y="1133475"/>
                </a:cubicBezTo>
                <a:cubicBezTo>
                  <a:pt x="1336045" y="1171265"/>
                  <a:pt x="1310121" y="1122651"/>
                  <a:pt x="1338263" y="1162050"/>
                </a:cubicBezTo>
                <a:cubicBezTo>
                  <a:pt x="1342390" y="1167827"/>
                  <a:pt x="1344266" y="1174936"/>
                  <a:pt x="1347788" y="1181100"/>
                </a:cubicBezTo>
                <a:cubicBezTo>
                  <a:pt x="1350628" y="1186070"/>
                  <a:pt x="1354138" y="1190625"/>
                  <a:pt x="1357313" y="1195387"/>
                </a:cubicBezTo>
                <a:cubicBezTo>
                  <a:pt x="1358900" y="1200150"/>
                  <a:pt x="1360632" y="1204866"/>
                  <a:pt x="1362075" y="1209675"/>
                </a:cubicBezTo>
                <a:cubicBezTo>
                  <a:pt x="1365396" y="1220745"/>
                  <a:pt x="1366757" y="1232519"/>
                  <a:pt x="1371600" y="1243012"/>
                </a:cubicBezTo>
                <a:cubicBezTo>
                  <a:pt x="1376397" y="1253406"/>
                  <a:pt x="1384760" y="1261771"/>
                  <a:pt x="1390650" y="1271587"/>
                </a:cubicBezTo>
                <a:cubicBezTo>
                  <a:pt x="1394303" y="1277675"/>
                  <a:pt x="1396727" y="1284431"/>
                  <a:pt x="1400175" y="1290637"/>
                </a:cubicBezTo>
                <a:cubicBezTo>
                  <a:pt x="1409749" y="1307871"/>
                  <a:pt x="1414063" y="1313851"/>
                  <a:pt x="1423988" y="1328737"/>
                </a:cubicBezTo>
                <a:lnTo>
                  <a:pt x="1433513" y="1357312"/>
                </a:lnTo>
                <a:cubicBezTo>
                  <a:pt x="1435100" y="1362075"/>
                  <a:pt x="1436030" y="1367110"/>
                  <a:pt x="1438275" y="1371600"/>
                </a:cubicBezTo>
                <a:lnTo>
                  <a:pt x="1447800" y="1390650"/>
                </a:lnTo>
                <a:cubicBezTo>
                  <a:pt x="1448180" y="1392548"/>
                  <a:pt x="1453333" y="1423427"/>
                  <a:pt x="1457325" y="1428750"/>
                </a:cubicBezTo>
                <a:cubicBezTo>
                  <a:pt x="1459455" y="1431590"/>
                  <a:pt x="1463675" y="1431925"/>
                  <a:pt x="1466850" y="1433512"/>
                </a:cubicBez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84447CED-276F-4154-8D89-373F21D38F3C}"/>
              </a:ext>
            </a:extLst>
          </p:cNvPr>
          <p:cNvSpPr/>
          <p:nvPr/>
        </p:nvSpPr>
        <p:spPr>
          <a:xfrm>
            <a:off x="6367994" y="1410782"/>
            <a:ext cx="652462" cy="54224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45A9684-CC99-4459-B959-9CEDB64B5844}"/>
              </a:ext>
            </a:extLst>
          </p:cNvPr>
          <p:cNvSpPr/>
          <p:nvPr/>
        </p:nvSpPr>
        <p:spPr>
          <a:xfrm>
            <a:off x="5734050" y="1785938"/>
            <a:ext cx="1429358" cy="1081087"/>
          </a:xfrm>
          <a:custGeom>
            <a:avLst/>
            <a:gdLst>
              <a:gd name="connsiteX0" fmla="*/ 866775 w 1429358"/>
              <a:gd name="connsiteY0" fmla="*/ 66675 h 1081087"/>
              <a:gd name="connsiteX1" fmla="*/ 842963 w 1429358"/>
              <a:gd name="connsiteY1" fmla="*/ 61912 h 1081087"/>
              <a:gd name="connsiteX2" fmla="*/ 785813 w 1429358"/>
              <a:gd name="connsiteY2" fmla="*/ 71437 h 1081087"/>
              <a:gd name="connsiteX3" fmla="*/ 752475 w 1429358"/>
              <a:gd name="connsiteY3" fmla="*/ 76200 h 1081087"/>
              <a:gd name="connsiteX4" fmla="*/ 714375 w 1429358"/>
              <a:gd name="connsiteY4" fmla="*/ 95250 h 1081087"/>
              <a:gd name="connsiteX5" fmla="*/ 681038 w 1429358"/>
              <a:gd name="connsiteY5" fmla="*/ 109537 h 1081087"/>
              <a:gd name="connsiteX6" fmla="*/ 661988 w 1429358"/>
              <a:gd name="connsiteY6" fmla="*/ 123825 h 1081087"/>
              <a:gd name="connsiteX7" fmla="*/ 638175 w 1429358"/>
              <a:gd name="connsiteY7" fmla="*/ 133350 h 1081087"/>
              <a:gd name="connsiteX8" fmla="*/ 576263 w 1429358"/>
              <a:gd name="connsiteY8" fmla="*/ 180975 h 1081087"/>
              <a:gd name="connsiteX9" fmla="*/ 495300 w 1429358"/>
              <a:gd name="connsiteY9" fmla="*/ 233362 h 1081087"/>
              <a:gd name="connsiteX10" fmla="*/ 447675 w 1429358"/>
              <a:gd name="connsiteY10" fmla="*/ 309562 h 1081087"/>
              <a:gd name="connsiteX11" fmla="*/ 400050 w 1429358"/>
              <a:gd name="connsiteY11" fmla="*/ 390525 h 1081087"/>
              <a:gd name="connsiteX12" fmla="*/ 390525 w 1429358"/>
              <a:gd name="connsiteY12" fmla="*/ 419100 h 1081087"/>
              <a:gd name="connsiteX13" fmla="*/ 366713 w 1429358"/>
              <a:gd name="connsiteY13" fmla="*/ 466725 h 1081087"/>
              <a:gd name="connsiteX14" fmla="*/ 361950 w 1429358"/>
              <a:gd name="connsiteY14" fmla="*/ 490537 h 1081087"/>
              <a:gd name="connsiteX15" fmla="*/ 357188 w 1429358"/>
              <a:gd name="connsiteY15" fmla="*/ 509587 h 1081087"/>
              <a:gd name="connsiteX16" fmla="*/ 371475 w 1429358"/>
              <a:gd name="connsiteY16" fmla="*/ 685800 h 1081087"/>
              <a:gd name="connsiteX17" fmla="*/ 385763 w 1429358"/>
              <a:gd name="connsiteY17" fmla="*/ 700087 h 1081087"/>
              <a:gd name="connsiteX18" fmla="*/ 400050 w 1429358"/>
              <a:gd name="connsiteY18" fmla="*/ 723900 h 1081087"/>
              <a:gd name="connsiteX19" fmla="*/ 438150 w 1429358"/>
              <a:gd name="connsiteY19" fmla="*/ 771525 h 1081087"/>
              <a:gd name="connsiteX20" fmla="*/ 495300 w 1429358"/>
              <a:gd name="connsiteY20" fmla="*/ 819150 h 1081087"/>
              <a:gd name="connsiteX21" fmla="*/ 533400 w 1429358"/>
              <a:gd name="connsiteY21" fmla="*/ 847725 h 1081087"/>
              <a:gd name="connsiteX22" fmla="*/ 581025 w 1429358"/>
              <a:gd name="connsiteY22" fmla="*/ 876300 h 1081087"/>
              <a:gd name="connsiteX23" fmla="*/ 614363 w 1429358"/>
              <a:gd name="connsiteY23" fmla="*/ 895350 h 1081087"/>
              <a:gd name="connsiteX24" fmla="*/ 676275 w 1429358"/>
              <a:gd name="connsiteY24" fmla="*/ 919162 h 1081087"/>
              <a:gd name="connsiteX25" fmla="*/ 728663 w 1429358"/>
              <a:gd name="connsiteY25" fmla="*/ 928687 h 1081087"/>
              <a:gd name="connsiteX26" fmla="*/ 771525 w 1429358"/>
              <a:gd name="connsiteY26" fmla="*/ 933450 h 1081087"/>
              <a:gd name="connsiteX27" fmla="*/ 1009650 w 1429358"/>
              <a:gd name="connsiteY27" fmla="*/ 919162 h 1081087"/>
              <a:gd name="connsiteX28" fmla="*/ 1057275 w 1429358"/>
              <a:gd name="connsiteY28" fmla="*/ 904875 h 1081087"/>
              <a:gd name="connsiteX29" fmla="*/ 1181100 w 1429358"/>
              <a:gd name="connsiteY29" fmla="*/ 876300 h 1081087"/>
              <a:gd name="connsiteX30" fmla="*/ 1271588 w 1429358"/>
              <a:gd name="connsiteY30" fmla="*/ 842962 h 1081087"/>
              <a:gd name="connsiteX31" fmla="*/ 1323975 w 1429358"/>
              <a:gd name="connsiteY31" fmla="*/ 804862 h 1081087"/>
              <a:gd name="connsiteX32" fmla="*/ 1352550 w 1429358"/>
              <a:gd name="connsiteY32" fmla="*/ 781050 h 1081087"/>
              <a:gd name="connsiteX33" fmla="*/ 1376363 w 1429358"/>
              <a:gd name="connsiteY33" fmla="*/ 747712 h 1081087"/>
              <a:gd name="connsiteX34" fmla="*/ 1390650 w 1429358"/>
              <a:gd name="connsiteY34" fmla="*/ 690562 h 1081087"/>
              <a:gd name="connsiteX35" fmla="*/ 1414463 w 1429358"/>
              <a:gd name="connsiteY35" fmla="*/ 652462 h 1081087"/>
              <a:gd name="connsiteX36" fmla="*/ 1423988 w 1429358"/>
              <a:gd name="connsiteY36" fmla="*/ 590550 h 1081087"/>
              <a:gd name="connsiteX37" fmla="*/ 1419225 w 1429358"/>
              <a:gd name="connsiteY37" fmla="*/ 328612 h 1081087"/>
              <a:gd name="connsiteX38" fmla="*/ 1390650 w 1429358"/>
              <a:gd name="connsiteY38" fmla="*/ 119062 h 1081087"/>
              <a:gd name="connsiteX39" fmla="*/ 1362075 w 1429358"/>
              <a:gd name="connsiteY39" fmla="*/ 90487 h 1081087"/>
              <a:gd name="connsiteX40" fmla="*/ 1290638 w 1429358"/>
              <a:gd name="connsiteY40" fmla="*/ 52387 h 1081087"/>
              <a:gd name="connsiteX41" fmla="*/ 1238250 w 1429358"/>
              <a:gd name="connsiteY41" fmla="*/ 33337 h 1081087"/>
              <a:gd name="connsiteX42" fmla="*/ 938213 w 1429358"/>
              <a:gd name="connsiteY42" fmla="*/ 47625 h 1081087"/>
              <a:gd name="connsiteX43" fmla="*/ 881063 w 1429358"/>
              <a:gd name="connsiteY43" fmla="*/ 61912 h 1081087"/>
              <a:gd name="connsiteX44" fmla="*/ 661988 w 1429358"/>
              <a:gd name="connsiteY44" fmla="*/ 104775 h 1081087"/>
              <a:gd name="connsiteX45" fmla="*/ 600075 w 1429358"/>
              <a:gd name="connsiteY45" fmla="*/ 123825 h 1081087"/>
              <a:gd name="connsiteX46" fmla="*/ 500063 w 1429358"/>
              <a:gd name="connsiteY46" fmla="*/ 185737 h 1081087"/>
              <a:gd name="connsiteX47" fmla="*/ 323850 w 1429358"/>
              <a:gd name="connsiteY47" fmla="*/ 285750 h 1081087"/>
              <a:gd name="connsiteX48" fmla="*/ 242888 w 1429358"/>
              <a:gd name="connsiteY48" fmla="*/ 323850 h 1081087"/>
              <a:gd name="connsiteX49" fmla="*/ 100013 w 1429358"/>
              <a:gd name="connsiteY49" fmla="*/ 419100 h 1081087"/>
              <a:gd name="connsiteX50" fmla="*/ 38100 w 1429358"/>
              <a:gd name="connsiteY50" fmla="*/ 476250 h 1081087"/>
              <a:gd name="connsiteX51" fmla="*/ 19050 w 1429358"/>
              <a:gd name="connsiteY51" fmla="*/ 514350 h 1081087"/>
              <a:gd name="connsiteX52" fmla="*/ 14288 w 1429358"/>
              <a:gd name="connsiteY52" fmla="*/ 557212 h 1081087"/>
              <a:gd name="connsiteX53" fmla="*/ 4763 w 1429358"/>
              <a:gd name="connsiteY53" fmla="*/ 609600 h 1081087"/>
              <a:gd name="connsiteX54" fmla="*/ 0 w 1429358"/>
              <a:gd name="connsiteY54" fmla="*/ 642937 h 1081087"/>
              <a:gd name="connsiteX55" fmla="*/ 42863 w 1429358"/>
              <a:gd name="connsiteY55" fmla="*/ 771525 h 1081087"/>
              <a:gd name="connsiteX56" fmla="*/ 76200 w 1429358"/>
              <a:gd name="connsiteY56" fmla="*/ 838200 h 1081087"/>
              <a:gd name="connsiteX57" fmla="*/ 95250 w 1429358"/>
              <a:gd name="connsiteY57" fmla="*/ 862012 h 1081087"/>
              <a:gd name="connsiteX58" fmla="*/ 123825 w 1429358"/>
              <a:gd name="connsiteY58" fmla="*/ 914400 h 1081087"/>
              <a:gd name="connsiteX59" fmla="*/ 238125 w 1429358"/>
              <a:gd name="connsiteY59" fmla="*/ 985837 h 1081087"/>
              <a:gd name="connsiteX60" fmla="*/ 342900 w 1429358"/>
              <a:gd name="connsiteY60" fmla="*/ 1023937 h 1081087"/>
              <a:gd name="connsiteX61" fmla="*/ 395288 w 1429358"/>
              <a:gd name="connsiteY61" fmla="*/ 1047750 h 1081087"/>
              <a:gd name="connsiteX62" fmla="*/ 509588 w 1429358"/>
              <a:gd name="connsiteY62" fmla="*/ 1062037 h 1081087"/>
              <a:gd name="connsiteX63" fmla="*/ 590550 w 1429358"/>
              <a:gd name="connsiteY63" fmla="*/ 1066800 h 1081087"/>
              <a:gd name="connsiteX64" fmla="*/ 728663 w 1429358"/>
              <a:gd name="connsiteY64" fmla="*/ 1081087 h 1081087"/>
              <a:gd name="connsiteX65" fmla="*/ 776288 w 1429358"/>
              <a:gd name="connsiteY65" fmla="*/ 1076325 h 1081087"/>
              <a:gd name="connsiteX66" fmla="*/ 828675 w 1429358"/>
              <a:gd name="connsiteY66" fmla="*/ 1062037 h 1081087"/>
              <a:gd name="connsiteX67" fmla="*/ 857250 w 1429358"/>
              <a:gd name="connsiteY67" fmla="*/ 1057275 h 1081087"/>
              <a:gd name="connsiteX68" fmla="*/ 957263 w 1429358"/>
              <a:gd name="connsiteY68" fmla="*/ 995362 h 1081087"/>
              <a:gd name="connsiteX69" fmla="*/ 995363 w 1429358"/>
              <a:gd name="connsiteY69" fmla="*/ 971550 h 1081087"/>
              <a:gd name="connsiteX70" fmla="*/ 1028700 w 1429358"/>
              <a:gd name="connsiteY70" fmla="*/ 947737 h 1081087"/>
              <a:gd name="connsiteX71" fmla="*/ 1123950 w 1429358"/>
              <a:gd name="connsiteY71" fmla="*/ 881062 h 1081087"/>
              <a:gd name="connsiteX72" fmla="*/ 1147763 w 1429358"/>
              <a:gd name="connsiteY72" fmla="*/ 852487 h 1081087"/>
              <a:gd name="connsiteX73" fmla="*/ 1209675 w 1429358"/>
              <a:gd name="connsiteY73" fmla="*/ 790575 h 1081087"/>
              <a:gd name="connsiteX74" fmla="*/ 1228725 w 1429358"/>
              <a:gd name="connsiteY74" fmla="*/ 752475 h 1081087"/>
              <a:gd name="connsiteX75" fmla="*/ 1247775 w 1429358"/>
              <a:gd name="connsiteY75" fmla="*/ 709612 h 1081087"/>
              <a:gd name="connsiteX76" fmla="*/ 1285875 w 1429358"/>
              <a:gd name="connsiteY76" fmla="*/ 590550 h 1081087"/>
              <a:gd name="connsiteX77" fmla="*/ 1304925 w 1429358"/>
              <a:gd name="connsiteY77" fmla="*/ 514350 h 1081087"/>
              <a:gd name="connsiteX78" fmla="*/ 1300163 w 1429358"/>
              <a:gd name="connsiteY78" fmla="*/ 347662 h 1081087"/>
              <a:gd name="connsiteX79" fmla="*/ 1295400 w 1429358"/>
              <a:gd name="connsiteY79" fmla="*/ 314325 h 1081087"/>
              <a:gd name="connsiteX80" fmla="*/ 1262063 w 1429358"/>
              <a:gd name="connsiteY80" fmla="*/ 242887 h 1081087"/>
              <a:gd name="connsiteX81" fmla="*/ 1238250 w 1429358"/>
              <a:gd name="connsiteY81" fmla="*/ 209550 h 1081087"/>
              <a:gd name="connsiteX82" fmla="*/ 1233488 w 1429358"/>
              <a:gd name="connsiteY82" fmla="*/ 195262 h 1081087"/>
              <a:gd name="connsiteX83" fmla="*/ 1209675 w 1429358"/>
              <a:gd name="connsiteY83" fmla="*/ 161925 h 1081087"/>
              <a:gd name="connsiteX84" fmla="*/ 1190625 w 1429358"/>
              <a:gd name="connsiteY84" fmla="*/ 114300 h 1081087"/>
              <a:gd name="connsiteX85" fmla="*/ 1185863 w 1429358"/>
              <a:gd name="connsiteY85" fmla="*/ 95250 h 1081087"/>
              <a:gd name="connsiteX86" fmla="*/ 1176338 w 1429358"/>
              <a:gd name="connsiteY86" fmla="*/ 80962 h 1081087"/>
              <a:gd name="connsiteX87" fmla="*/ 1162050 w 1429358"/>
              <a:gd name="connsiteY87" fmla="*/ 57150 h 1081087"/>
              <a:gd name="connsiteX88" fmla="*/ 1104900 w 1429358"/>
              <a:gd name="connsiteY88" fmla="*/ 9525 h 1081087"/>
              <a:gd name="connsiteX89" fmla="*/ 1085850 w 1429358"/>
              <a:gd name="connsiteY89" fmla="*/ 0 h 10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29358" h="1081087">
                <a:moveTo>
                  <a:pt x="866775" y="66675"/>
                </a:moveTo>
                <a:cubicBezTo>
                  <a:pt x="858838" y="65087"/>
                  <a:pt x="851044" y="61437"/>
                  <a:pt x="842963" y="61912"/>
                </a:cubicBezTo>
                <a:cubicBezTo>
                  <a:pt x="823684" y="63046"/>
                  <a:pt x="804889" y="68425"/>
                  <a:pt x="785813" y="71437"/>
                </a:cubicBezTo>
                <a:cubicBezTo>
                  <a:pt x="774725" y="73188"/>
                  <a:pt x="763588" y="74612"/>
                  <a:pt x="752475" y="76200"/>
                </a:cubicBezTo>
                <a:cubicBezTo>
                  <a:pt x="739775" y="82550"/>
                  <a:pt x="727242" y="89245"/>
                  <a:pt x="714375" y="95250"/>
                </a:cubicBezTo>
                <a:cubicBezTo>
                  <a:pt x="703419" y="100363"/>
                  <a:pt x="691652" y="103748"/>
                  <a:pt x="681038" y="109537"/>
                </a:cubicBezTo>
                <a:cubicBezTo>
                  <a:pt x="674070" y="113338"/>
                  <a:pt x="668927" y="119970"/>
                  <a:pt x="661988" y="123825"/>
                </a:cubicBezTo>
                <a:cubicBezTo>
                  <a:pt x="654515" y="127977"/>
                  <a:pt x="645560" y="129042"/>
                  <a:pt x="638175" y="133350"/>
                </a:cubicBezTo>
                <a:cubicBezTo>
                  <a:pt x="592631" y="159917"/>
                  <a:pt x="617251" y="152462"/>
                  <a:pt x="576263" y="180975"/>
                </a:cubicBezTo>
                <a:cubicBezTo>
                  <a:pt x="549875" y="199332"/>
                  <a:pt x="495300" y="233362"/>
                  <a:pt x="495300" y="233362"/>
                </a:cubicBezTo>
                <a:cubicBezTo>
                  <a:pt x="476636" y="261358"/>
                  <a:pt x="464907" y="277969"/>
                  <a:pt x="447675" y="309562"/>
                </a:cubicBezTo>
                <a:cubicBezTo>
                  <a:pt x="405090" y="387634"/>
                  <a:pt x="436922" y="344435"/>
                  <a:pt x="400050" y="390525"/>
                </a:cubicBezTo>
                <a:cubicBezTo>
                  <a:pt x="396875" y="400050"/>
                  <a:pt x="394680" y="409960"/>
                  <a:pt x="390525" y="419100"/>
                </a:cubicBezTo>
                <a:cubicBezTo>
                  <a:pt x="373364" y="456854"/>
                  <a:pt x="378267" y="428212"/>
                  <a:pt x="366713" y="466725"/>
                </a:cubicBezTo>
                <a:cubicBezTo>
                  <a:pt x="364387" y="474478"/>
                  <a:pt x="363706" y="482635"/>
                  <a:pt x="361950" y="490537"/>
                </a:cubicBezTo>
                <a:cubicBezTo>
                  <a:pt x="360530" y="496927"/>
                  <a:pt x="358775" y="503237"/>
                  <a:pt x="357188" y="509587"/>
                </a:cubicBezTo>
                <a:cubicBezTo>
                  <a:pt x="361950" y="568325"/>
                  <a:pt x="362733" y="627522"/>
                  <a:pt x="371475" y="685800"/>
                </a:cubicBezTo>
                <a:cubicBezTo>
                  <a:pt x="372474" y="692461"/>
                  <a:pt x="381722" y="694699"/>
                  <a:pt x="385763" y="700087"/>
                </a:cubicBezTo>
                <a:cubicBezTo>
                  <a:pt x="391317" y="707492"/>
                  <a:pt x="394576" y="716435"/>
                  <a:pt x="400050" y="723900"/>
                </a:cubicBezTo>
                <a:cubicBezTo>
                  <a:pt x="412072" y="740294"/>
                  <a:pt x="427690" y="754092"/>
                  <a:pt x="438150" y="771525"/>
                </a:cubicBezTo>
                <a:cubicBezTo>
                  <a:pt x="463437" y="813668"/>
                  <a:pt x="439774" y="783221"/>
                  <a:pt x="495300" y="819150"/>
                </a:cubicBezTo>
                <a:cubicBezTo>
                  <a:pt x="508628" y="827774"/>
                  <a:pt x="520191" y="838919"/>
                  <a:pt x="533400" y="847725"/>
                </a:cubicBezTo>
                <a:cubicBezTo>
                  <a:pt x="548804" y="857994"/>
                  <a:pt x="565068" y="866913"/>
                  <a:pt x="581025" y="876300"/>
                </a:cubicBezTo>
                <a:cubicBezTo>
                  <a:pt x="592057" y="882789"/>
                  <a:pt x="602599" y="890308"/>
                  <a:pt x="614363" y="895350"/>
                </a:cubicBezTo>
                <a:cubicBezTo>
                  <a:pt x="644429" y="908235"/>
                  <a:pt x="646611" y="910262"/>
                  <a:pt x="676275" y="919162"/>
                </a:cubicBezTo>
                <a:cubicBezTo>
                  <a:pt x="695297" y="924869"/>
                  <a:pt x="707569" y="926050"/>
                  <a:pt x="728663" y="928687"/>
                </a:cubicBezTo>
                <a:cubicBezTo>
                  <a:pt x="742927" y="930470"/>
                  <a:pt x="757238" y="931862"/>
                  <a:pt x="771525" y="933450"/>
                </a:cubicBezTo>
                <a:cubicBezTo>
                  <a:pt x="851580" y="931226"/>
                  <a:pt x="931080" y="935530"/>
                  <a:pt x="1009650" y="919162"/>
                </a:cubicBezTo>
                <a:cubicBezTo>
                  <a:pt x="1025876" y="915782"/>
                  <a:pt x="1041152" y="908714"/>
                  <a:pt x="1057275" y="904875"/>
                </a:cubicBezTo>
                <a:cubicBezTo>
                  <a:pt x="1141921" y="884722"/>
                  <a:pt x="1081390" y="908560"/>
                  <a:pt x="1181100" y="876300"/>
                </a:cubicBezTo>
                <a:cubicBezTo>
                  <a:pt x="1211684" y="866405"/>
                  <a:pt x="1245592" y="861869"/>
                  <a:pt x="1271588" y="842962"/>
                </a:cubicBezTo>
                <a:cubicBezTo>
                  <a:pt x="1289050" y="830262"/>
                  <a:pt x="1306823" y="817978"/>
                  <a:pt x="1323975" y="804862"/>
                </a:cubicBezTo>
                <a:cubicBezTo>
                  <a:pt x="1333824" y="797330"/>
                  <a:pt x="1344172" y="790190"/>
                  <a:pt x="1352550" y="781050"/>
                </a:cubicBezTo>
                <a:cubicBezTo>
                  <a:pt x="1361778" y="770983"/>
                  <a:pt x="1368425" y="758825"/>
                  <a:pt x="1376363" y="747712"/>
                </a:cubicBezTo>
                <a:cubicBezTo>
                  <a:pt x="1381125" y="728662"/>
                  <a:pt x="1383357" y="708794"/>
                  <a:pt x="1390650" y="690562"/>
                </a:cubicBezTo>
                <a:cubicBezTo>
                  <a:pt x="1396212" y="676657"/>
                  <a:pt x="1409727" y="666670"/>
                  <a:pt x="1414463" y="652462"/>
                </a:cubicBezTo>
                <a:cubicBezTo>
                  <a:pt x="1421066" y="632653"/>
                  <a:pt x="1420813" y="611187"/>
                  <a:pt x="1423988" y="590550"/>
                </a:cubicBezTo>
                <a:cubicBezTo>
                  <a:pt x="1432767" y="458850"/>
                  <a:pt x="1430506" y="534486"/>
                  <a:pt x="1419225" y="328612"/>
                </a:cubicBezTo>
                <a:cubicBezTo>
                  <a:pt x="1416330" y="275776"/>
                  <a:pt x="1424890" y="177271"/>
                  <a:pt x="1390650" y="119062"/>
                </a:cubicBezTo>
                <a:cubicBezTo>
                  <a:pt x="1383820" y="107451"/>
                  <a:pt x="1372088" y="99498"/>
                  <a:pt x="1362075" y="90487"/>
                </a:cubicBezTo>
                <a:cubicBezTo>
                  <a:pt x="1340475" y="71047"/>
                  <a:pt x="1319328" y="64124"/>
                  <a:pt x="1290638" y="52387"/>
                </a:cubicBezTo>
                <a:cubicBezTo>
                  <a:pt x="1273440" y="45351"/>
                  <a:pt x="1255713" y="39687"/>
                  <a:pt x="1238250" y="33337"/>
                </a:cubicBezTo>
                <a:cubicBezTo>
                  <a:pt x="1138238" y="38100"/>
                  <a:pt x="1038020" y="39640"/>
                  <a:pt x="938213" y="47625"/>
                </a:cubicBezTo>
                <a:cubicBezTo>
                  <a:pt x="918639" y="49191"/>
                  <a:pt x="900287" y="57907"/>
                  <a:pt x="881063" y="61912"/>
                </a:cubicBezTo>
                <a:cubicBezTo>
                  <a:pt x="787736" y="81355"/>
                  <a:pt x="790952" y="65094"/>
                  <a:pt x="661988" y="104775"/>
                </a:cubicBezTo>
                <a:lnTo>
                  <a:pt x="600075" y="123825"/>
                </a:lnTo>
                <a:cubicBezTo>
                  <a:pt x="546249" y="177651"/>
                  <a:pt x="596719" y="133692"/>
                  <a:pt x="500063" y="185737"/>
                </a:cubicBezTo>
                <a:cubicBezTo>
                  <a:pt x="440597" y="217757"/>
                  <a:pt x="384960" y="256992"/>
                  <a:pt x="323850" y="285750"/>
                </a:cubicBezTo>
                <a:cubicBezTo>
                  <a:pt x="296863" y="298450"/>
                  <a:pt x="269072" y="309568"/>
                  <a:pt x="242888" y="323850"/>
                </a:cubicBezTo>
                <a:cubicBezTo>
                  <a:pt x="210135" y="341715"/>
                  <a:pt x="130326" y="394401"/>
                  <a:pt x="100013" y="419100"/>
                </a:cubicBezTo>
                <a:cubicBezTo>
                  <a:pt x="78240" y="436841"/>
                  <a:pt x="58738" y="457200"/>
                  <a:pt x="38100" y="476250"/>
                </a:cubicBezTo>
                <a:cubicBezTo>
                  <a:pt x="31750" y="488950"/>
                  <a:pt x="23056" y="500728"/>
                  <a:pt x="19050" y="514350"/>
                </a:cubicBezTo>
                <a:cubicBezTo>
                  <a:pt x="14994" y="528141"/>
                  <a:pt x="16420" y="542996"/>
                  <a:pt x="14288" y="557212"/>
                </a:cubicBezTo>
                <a:cubicBezTo>
                  <a:pt x="11655" y="574765"/>
                  <a:pt x="7681" y="592093"/>
                  <a:pt x="4763" y="609600"/>
                </a:cubicBezTo>
                <a:cubicBezTo>
                  <a:pt x="2918" y="620672"/>
                  <a:pt x="1588" y="631825"/>
                  <a:pt x="0" y="642937"/>
                </a:cubicBezTo>
                <a:cubicBezTo>
                  <a:pt x="17868" y="702497"/>
                  <a:pt x="20689" y="724960"/>
                  <a:pt x="42863" y="771525"/>
                </a:cubicBezTo>
                <a:cubicBezTo>
                  <a:pt x="53546" y="793960"/>
                  <a:pt x="60677" y="818797"/>
                  <a:pt x="76200" y="838200"/>
                </a:cubicBezTo>
                <a:cubicBezTo>
                  <a:pt x="82550" y="846137"/>
                  <a:pt x="89863" y="853392"/>
                  <a:pt x="95250" y="862012"/>
                </a:cubicBezTo>
                <a:cubicBezTo>
                  <a:pt x="105792" y="878880"/>
                  <a:pt x="110090" y="900011"/>
                  <a:pt x="123825" y="914400"/>
                </a:cubicBezTo>
                <a:cubicBezTo>
                  <a:pt x="156425" y="948553"/>
                  <a:pt x="195518" y="969344"/>
                  <a:pt x="238125" y="985837"/>
                </a:cubicBezTo>
                <a:cubicBezTo>
                  <a:pt x="272781" y="999252"/>
                  <a:pt x="309069" y="1008559"/>
                  <a:pt x="342900" y="1023937"/>
                </a:cubicBezTo>
                <a:cubicBezTo>
                  <a:pt x="360363" y="1031875"/>
                  <a:pt x="377090" y="1041684"/>
                  <a:pt x="395288" y="1047750"/>
                </a:cubicBezTo>
                <a:cubicBezTo>
                  <a:pt x="428757" y="1058906"/>
                  <a:pt x="476319" y="1059891"/>
                  <a:pt x="509588" y="1062037"/>
                </a:cubicBezTo>
                <a:lnTo>
                  <a:pt x="590550" y="1066800"/>
                </a:lnTo>
                <a:cubicBezTo>
                  <a:pt x="620755" y="1070576"/>
                  <a:pt x="695028" y="1081087"/>
                  <a:pt x="728663" y="1081087"/>
                </a:cubicBezTo>
                <a:cubicBezTo>
                  <a:pt x="744617" y="1081087"/>
                  <a:pt x="760413" y="1077912"/>
                  <a:pt x="776288" y="1076325"/>
                </a:cubicBezTo>
                <a:cubicBezTo>
                  <a:pt x="793750" y="1071562"/>
                  <a:pt x="811056" y="1066183"/>
                  <a:pt x="828675" y="1062037"/>
                </a:cubicBezTo>
                <a:cubicBezTo>
                  <a:pt x="838075" y="1059825"/>
                  <a:pt x="848523" y="1061409"/>
                  <a:pt x="857250" y="1057275"/>
                </a:cubicBezTo>
                <a:cubicBezTo>
                  <a:pt x="862005" y="1055023"/>
                  <a:pt x="941823" y="1005012"/>
                  <a:pt x="957263" y="995362"/>
                </a:cubicBezTo>
                <a:cubicBezTo>
                  <a:pt x="969963" y="987425"/>
                  <a:pt x="983176" y="980255"/>
                  <a:pt x="995363" y="971550"/>
                </a:cubicBezTo>
                <a:cubicBezTo>
                  <a:pt x="1006475" y="963612"/>
                  <a:pt x="1017070" y="954894"/>
                  <a:pt x="1028700" y="947737"/>
                </a:cubicBezTo>
                <a:cubicBezTo>
                  <a:pt x="1073151" y="920382"/>
                  <a:pt x="1073864" y="941164"/>
                  <a:pt x="1123950" y="881062"/>
                </a:cubicBezTo>
                <a:cubicBezTo>
                  <a:pt x="1131888" y="871537"/>
                  <a:pt x="1138996" y="861254"/>
                  <a:pt x="1147763" y="852487"/>
                </a:cubicBezTo>
                <a:cubicBezTo>
                  <a:pt x="1179510" y="820740"/>
                  <a:pt x="1184277" y="828672"/>
                  <a:pt x="1209675" y="790575"/>
                </a:cubicBezTo>
                <a:cubicBezTo>
                  <a:pt x="1217551" y="778761"/>
                  <a:pt x="1222679" y="765323"/>
                  <a:pt x="1228725" y="752475"/>
                </a:cubicBezTo>
                <a:cubicBezTo>
                  <a:pt x="1235382" y="738328"/>
                  <a:pt x="1241968" y="724129"/>
                  <a:pt x="1247775" y="709612"/>
                </a:cubicBezTo>
                <a:cubicBezTo>
                  <a:pt x="1263761" y="669648"/>
                  <a:pt x="1275359" y="632615"/>
                  <a:pt x="1285875" y="590550"/>
                </a:cubicBezTo>
                <a:lnTo>
                  <a:pt x="1304925" y="514350"/>
                </a:lnTo>
                <a:cubicBezTo>
                  <a:pt x="1303338" y="458787"/>
                  <a:pt x="1302807" y="403184"/>
                  <a:pt x="1300163" y="347662"/>
                </a:cubicBezTo>
                <a:cubicBezTo>
                  <a:pt x="1299629" y="336450"/>
                  <a:pt x="1298484" y="325118"/>
                  <a:pt x="1295400" y="314325"/>
                </a:cubicBezTo>
                <a:cubicBezTo>
                  <a:pt x="1292631" y="304634"/>
                  <a:pt x="1266424" y="248701"/>
                  <a:pt x="1262063" y="242887"/>
                </a:cubicBezTo>
                <a:cubicBezTo>
                  <a:pt x="1244341" y="219258"/>
                  <a:pt x="1252178" y="230441"/>
                  <a:pt x="1238250" y="209550"/>
                </a:cubicBezTo>
                <a:cubicBezTo>
                  <a:pt x="1236663" y="204787"/>
                  <a:pt x="1236273" y="199439"/>
                  <a:pt x="1233488" y="195262"/>
                </a:cubicBezTo>
                <a:cubicBezTo>
                  <a:pt x="1207351" y="156056"/>
                  <a:pt x="1229411" y="207975"/>
                  <a:pt x="1209675" y="161925"/>
                </a:cubicBezTo>
                <a:cubicBezTo>
                  <a:pt x="1202940" y="146210"/>
                  <a:pt x="1194771" y="130888"/>
                  <a:pt x="1190625" y="114300"/>
                </a:cubicBezTo>
                <a:cubicBezTo>
                  <a:pt x="1189038" y="107950"/>
                  <a:pt x="1188441" y="101266"/>
                  <a:pt x="1185863" y="95250"/>
                </a:cubicBezTo>
                <a:cubicBezTo>
                  <a:pt x="1183608" y="89989"/>
                  <a:pt x="1179372" y="85816"/>
                  <a:pt x="1176338" y="80962"/>
                </a:cubicBezTo>
                <a:cubicBezTo>
                  <a:pt x="1171432" y="73112"/>
                  <a:pt x="1167912" y="64314"/>
                  <a:pt x="1162050" y="57150"/>
                </a:cubicBezTo>
                <a:cubicBezTo>
                  <a:pt x="1152101" y="44990"/>
                  <a:pt x="1121975" y="15217"/>
                  <a:pt x="1104900" y="9525"/>
                </a:cubicBezTo>
                <a:cubicBezTo>
                  <a:pt x="1088483" y="4052"/>
                  <a:pt x="1094163" y="8311"/>
                  <a:pt x="108585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5A77C7D-9005-4724-955F-3227C01723D6}"/>
              </a:ext>
            </a:extLst>
          </p:cNvPr>
          <p:cNvSpPr/>
          <p:nvPr/>
        </p:nvSpPr>
        <p:spPr>
          <a:xfrm>
            <a:off x="5995988" y="694663"/>
            <a:ext cx="990600" cy="1115087"/>
          </a:xfrm>
          <a:custGeom>
            <a:avLst/>
            <a:gdLst>
              <a:gd name="connsiteX0" fmla="*/ 704850 w 990600"/>
              <a:gd name="connsiteY0" fmla="*/ 1115087 h 1115087"/>
              <a:gd name="connsiteX1" fmla="*/ 728662 w 990600"/>
              <a:gd name="connsiteY1" fmla="*/ 1091275 h 1115087"/>
              <a:gd name="connsiteX2" fmla="*/ 752475 w 990600"/>
              <a:gd name="connsiteY2" fmla="*/ 1076987 h 1115087"/>
              <a:gd name="connsiteX3" fmla="*/ 790575 w 990600"/>
              <a:gd name="connsiteY3" fmla="*/ 1048412 h 1115087"/>
              <a:gd name="connsiteX4" fmla="*/ 809625 w 990600"/>
              <a:gd name="connsiteY4" fmla="*/ 1034125 h 1115087"/>
              <a:gd name="connsiteX5" fmla="*/ 828675 w 990600"/>
              <a:gd name="connsiteY5" fmla="*/ 1015075 h 1115087"/>
              <a:gd name="connsiteX6" fmla="*/ 876300 w 990600"/>
              <a:gd name="connsiteY6" fmla="*/ 976975 h 1115087"/>
              <a:gd name="connsiteX7" fmla="*/ 909637 w 990600"/>
              <a:gd name="connsiteY7" fmla="*/ 919825 h 1115087"/>
              <a:gd name="connsiteX8" fmla="*/ 942975 w 990600"/>
              <a:gd name="connsiteY8" fmla="*/ 872200 h 1115087"/>
              <a:gd name="connsiteX9" fmla="*/ 962025 w 990600"/>
              <a:gd name="connsiteY9" fmla="*/ 810287 h 1115087"/>
              <a:gd name="connsiteX10" fmla="*/ 971550 w 990600"/>
              <a:gd name="connsiteY10" fmla="*/ 781712 h 1115087"/>
              <a:gd name="connsiteX11" fmla="*/ 985837 w 990600"/>
              <a:gd name="connsiteY11" fmla="*/ 695987 h 1115087"/>
              <a:gd name="connsiteX12" fmla="*/ 990600 w 990600"/>
              <a:gd name="connsiteY12" fmla="*/ 667412 h 1115087"/>
              <a:gd name="connsiteX13" fmla="*/ 985837 w 990600"/>
              <a:gd name="connsiteY13" fmla="*/ 567400 h 1115087"/>
              <a:gd name="connsiteX14" fmla="*/ 981075 w 990600"/>
              <a:gd name="connsiteY14" fmla="*/ 548350 h 1115087"/>
              <a:gd name="connsiteX15" fmla="*/ 976312 w 990600"/>
              <a:gd name="connsiteY15" fmla="*/ 519775 h 1115087"/>
              <a:gd name="connsiteX16" fmla="*/ 966787 w 990600"/>
              <a:gd name="connsiteY16" fmla="*/ 457862 h 1115087"/>
              <a:gd name="connsiteX17" fmla="*/ 957262 w 990600"/>
              <a:gd name="connsiteY17" fmla="*/ 372137 h 1115087"/>
              <a:gd name="connsiteX18" fmla="*/ 952500 w 990600"/>
              <a:gd name="connsiteY18" fmla="*/ 357850 h 1115087"/>
              <a:gd name="connsiteX19" fmla="*/ 947737 w 990600"/>
              <a:gd name="connsiteY19" fmla="*/ 338800 h 1115087"/>
              <a:gd name="connsiteX20" fmla="*/ 933450 w 990600"/>
              <a:gd name="connsiteY20" fmla="*/ 305462 h 1115087"/>
              <a:gd name="connsiteX21" fmla="*/ 895350 w 990600"/>
              <a:gd name="connsiteY21" fmla="*/ 210212 h 1115087"/>
              <a:gd name="connsiteX22" fmla="*/ 885825 w 990600"/>
              <a:gd name="connsiteY22" fmla="*/ 195925 h 1115087"/>
              <a:gd name="connsiteX23" fmla="*/ 857250 w 990600"/>
              <a:gd name="connsiteY23" fmla="*/ 176875 h 1115087"/>
              <a:gd name="connsiteX24" fmla="*/ 823912 w 990600"/>
              <a:gd name="connsiteY24" fmla="*/ 153062 h 1115087"/>
              <a:gd name="connsiteX25" fmla="*/ 790575 w 990600"/>
              <a:gd name="connsiteY25" fmla="*/ 138775 h 1115087"/>
              <a:gd name="connsiteX26" fmla="*/ 776287 w 990600"/>
              <a:gd name="connsiteY26" fmla="*/ 124487 h 1115087"/>
              <a:gd name="connsiteX27" fmla="*/ 752475 w 990600"/>
              <a:gd name="connsiteY27" fmla="*/ 110200 h 1115087"/>
              <a:gd name="connsiteX28" fmla="*/ 723900 w 990600"/>
              <a:gd name="connsiteY28" fmla="*/ 91150 h 1115087"/>
              <a:gd name="connsiteX29" fmla="*/ 685800 w 990600"/>
              <a:gd name="connsiteY29" fmla="*/ 81625 h 1115087"/>
              <a:gd name="connsiteX30" fmla="*/ 652462 w 990600"/>
              <a:gd name="connsiteY30" fmla="*/ 72100 h 1115087"/>
              <a:gd name="connsiteX31" fmla="*/ 623887 w 990600"/>
              <a:gd name="connsiteY31" fmla="*/ 67337 h 1115087"/>
              <a:gd name="connsiteX32" fmla="*/ 600075 w 990600"/>
              <a:gd name="connsiteY32" fmla="*/ 62575 h 1115087"/>
              <a:gd name="connsiteX33" fmla="*/ 581025 w 990600"/>
              <a:gd name="connsiteY33" fmla="*/ 57812 h 1115087"/>
              <a:gd name="connsiteX34" fmla="*/ 557212 w 990600"/>
              <a:gd name="connsiteY34" fmla="*/ 53050 h 1115087"/>
              <a:gd name="connsiteX35" fmla="*/ 542925 w 990600"/>
              <a:gd name="connsiteY35" fmla="*/ 48287 h 1115087"/>
              <a:gd name="connsiteX36" fmla="*/ 509587 w 990600"/>
              <a:gd name="connsiteY36" fmla="*/ 43525 h 1115087"/>
              <a:gd name="connsiteX37" fmla="*/ 457200 w 990600"/>
              <a:gd name="connsiteY37" fmla="*/ 34000 h 1115087"/>
              <a:gd name="connsiteX38" fmla="*/ 395287 w 990600"/>
              <a:gd name="connsiteY38" fmla="*/ 24475 h 1115087"/>
              <a:gd name="connsiteX39" fmla="*/ 376237 w 990600"/>
              <a:gd name="connsiteY39" fmla="*/ 19712 h 1115087"/>
              <a:gd name="connsiteX40" fmla="*/ 342900 w 990600"/>
              <a:gd name="connsiteY40" fmla="*/ 14950 h 1115087"/>
              <a:gd name="connsiteX41" fmla="*/ 309562 w 990600"/>
              <a:gd name="connsiteY41" fmla="*/ 5425 h 1115087"/>
              <a:gd name="connsiteX42" fmla="*/ 290512 w 990600"/>
              <a:gd name="connsiteY42" fmla="*/ 662 h 1115087"/>
              <a:gd name="connsiteX43" fmla="*/ 0 w 990600"/>
              <a:gd name="connsiteY43" fmla="*/ 662 h 11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0600" h="1115087">
                <a:moveTo>
                  <a:pt x="704850" y="1115087"/>
                </a:moveTo>
                <a:cubicBezTo>
                  <a:pt x="712787" y="1107150"/>
                  <a:pt x="719897" y="1098287"/>
                  <a:pt x="728662" y="1091275"/>
                </a:cubicBezTo>
                <a:cubicBezTo>
                  <a:pt x="735890" y="1085492"/>
                  <a:pt x="744864" y="1082256"/>
                  <a:pt x="752475" y="1076987"/>
                </a:cubicBezTo>
                <a:cubicBezTo>
                  <a:pt x="765527" y="1067951"/>
                  <a:pt x="777875" y="1057937"/>
                  <a:pt x="790575" y="1048412"/>
                </a:cubicBezTo>
                <a:cubicBezTo>
                  <a:pt x="796925" y="1043650"/>
                  <a:pt x="804012" y="1039738"/>
                  <a:pt x="809625" y="1034125"/>
                </a:cubicBezTo>
                <a:cubicBezTo>
                  <a:pt x="815975" y="1027775"/>
                  <a:pt x="822000" y="1021083"/>
                  <a:pt x="828675" y="1015075"/>
                </a:cubicBezTo>
                <a:cubicBezTo>
                  <a:pt x="847943" y="997734"/>
                  <a:pt x="857192" y="991305"/>
                  <a:pt x="876300" y="976975"/>
                </a:cubicBezTo>
                <a:cubicBezTo>
                  <a:pt x="887412" y="957925"/>
                  <a:pt x="895860" y="937047"/>
                  <a:pt x="909637" y="919825"/>
                </a:cubicBezTo>
                <a:cubicBezTo>
                  <a:pt x="921277" y="905274"/>
                  <a:pt x="935470" y="889712"/>
                  <a:pt x="942975" y="872200"/>
                </a:cubicBezTo>
                <a:cubicBezTo>
                  <a:pt x="961329" y="829374"/>
                  <a:pt x="952741" y="841233"/>
                  <a:pt x="962025" y="810287"/>
                </a:cubicBezTo>
                <a:cubicBezTo>
                  <a:pt x="964910" y="800670"/>
                  <a:pt x="969502" y="791541"/>
                  <a:pt x="971550" y="781712"/>
                </a:cubicBezTo>
                <a:cubicBezTo>
                  <a:pt x="977458" y="753352"/>
                  <a:pt x="981075" y="724562"/>
                  <a:pt x="985837" y="695987"/>
                </a:cubicBezTo>
                <a:lnTo>
                  <a:pt x="990600" y="667412"/>
                </a:lnTo>
                <a:cubicBezTo>
                  <a:pt x="989012" y="634075"/>
                  <a:pt x="988499" y="600669"/>
                  <a:pt x="985837" y="567400"/>
                </a:cubicBezTo>
                <a:cubicBezTo>
                  <a:pt x="985315" y="560875"/>
                  <a:pt x="982359" y="554768"/>
                  <a:pt x="981075" y="548350"/>
                </a:cubicBezTo>
                <a:cubicBezTo>
                  <a:pt x="979181" y="538881"/>
                  <a:pt x="977588" y="529347"/>
                  <a:pt x="976312" y="519775"/>
                </a:cubicBezTo>
                <a:cubicBezTo>
                  <a:pt x="968475" y="461000"/>
                  <a:pt x="976108" y="495141"/>
                  <a:pt x="966787" y="457862"/>
                </a:cubicBezTo>
                <a:cubicBezTo>
                  <a:pt x="964352" y="428634"/>
                  <a:pt x="963588" y="400602"/>
                  <a:pt x="957262" y="372137"/>
                </a:cubicBezTo>
                <a:cubicBezTo>
                  <a:pt x="956173" y="367237"/>
                  <a:pt x="953879" y="362677"/>
                  <a:pt x="952500" y="357850"/>
                </a:cubicBezTo>
                <a:cubicBezTo>
                  <a:pt x="950702" y="351556"/>
                  <a:pt x="950035" y="344929"/>
                  <a:pt x="947737" y="338800"/>
                </a:cubicBezTo>
                <a:cubicBezTo>
                  <a:pt x="933928" y="301976"/>
                  <a:pt x="941899" y="335878"/>
                  <a:pt x="933450" y="305462"/>
                </a:cubicBezTo>
                <a:cubicBezTo>
                  <a:pt x="907279" y="211243"/>
                  <a:pt x="931652" y="258615"/>
                  <a:pt x="895350" y="210212"/>
                </a:cubicBezTo>
                <a:cubicBezTo>
                  <a:pt x="891916" y="205633"/>
                  <a:pt x="890133" y="199694"/>
                  <a:pt x="885825" y="195925"/>
                </a:cubicBezTo>
                <a:cubicBezTo>
                  <a:pt x="877210" y="188387"/>
                  <a:pt x="866628" y="183440"/>
                  <a:pt x="857250" y="176875"/>
                </a:cubicBezTo>
                <a:cubicBezTo>
                  <a:pt x="851852" y="173096"/>
                  <a:pt x="831658" y="156935"/>
                  <a:pt x="823912" y="153062"/>
                </a:cubicBezTo>
                <a:cubicBezTo>
                  <a:pt x="803183" y="142698"/>
                  <a:pt x="813700" y="155293"/>
                  <a:pt x="790575" y="138775"/>
                </a:cubicBezTo>
                <a:cubicBezTo>
                  <a:pt x="785094" y="134860"/>
                  <a:pt x="781675" y="128528"/>
                  <a:pt x="776287" y="124487"/>
                </a:cubicBezTo>
                <a:cubicBezTo>
                  <a:pt x="768882" y="118933"/>
                  <a:pt x="760284" y="115170"/>
                  <a:pt x="752475" y="110200"/>
                </a:cubicBezTo>
                <a:cubicBezTo>
                  <a:pt x="742817" y="104054"/>
                  <a:pt x="734760" y="94770"/>
                  <a:pt x="723900" y="91150"/>
                </a:cubicBezTo>
                <a:cubicBezTo>
                  <a:pt x="691242" y="80263"/>
                  <a:pt x="731772" y="93118"/>
                  <a:pt x="685800" y="81625"/>
                </a:cubicBezTo>
                <a:cubicBezTo>
                  <a:pt x="674588" y="78822"/>
                  <a:pt x="663723" y="74699"/>
                  <a:pt x="652462" y="72100"/>
                </a:cubicBezTo>
                <a:cubicBezTo>
                  <a:pt x="643053" y="69929"/>
                  <a:pt x="633388" y="69064"/>
                  <a:pt x="623887" y="67337"/>
                </a:cubicBezTo>
                <a:cubicBezTo>
                  <a:pt x="615923" y="65889"/>
                  <a:pt x="607977" y="64331"/>
                  <a:pt x="600075" y="62575"/>
                </a:cubicBezTo>
                <a:cubicBezTo>
                  <a:pt x="593685" y="61155"/>
                  <a:pt x="587415" y="59232"/>
                  <a:pt x="581025" y="57812"/>
                </a:cubicBezTo>
                <a:cubicBezTo>
                  <a:pt x="573123" y="56056"/>
                  <a:pt x="565065" y="55013"/>
                  <a:pt x="557212" y="53050"/>
                </a:cubicBezTo>
                <a:cubicBezTo>
                  <a:pt x="552342" y="51832"/>
                  <a:pt x="547848" y="49272"/>
                  <a:pt x="542925" y="48287"/>
                </a:cubicBezTo>
                <a:cubicBezTo>
                  <a:pt x="531918" y="46086"/>
                  <a:pt x="520660" y="45370"/>
                  <a:pt x="509587" y="43525"/>
                </a:cubicBezTo>
                <a:cubicBezTo>
                  <a:pt x="492080" y="40607"/>
                  <a:pt x="474707" y="36918"/>
                  <a:pt x="457200" y="34000"/>
                </a:cubicBezTo>
                <a:cubicBezTo>
                  <a:pt x="429788" y="29431"/>
                  <a:pt x="421614" y="29740"/>
                  <a:pt x="395287" y="24475"/>
                </a:cubicBezTo>
                <a:cubicBezTo>
                  <a:pt x="388869" y="23191"/>
                  <a:pt x="382677" y="20883"/>
                  <a:pt x="376237" y="19712"/>
                </a:cubicBezTo>
                <a:cubicBezTo>
                  <a:pt x="365193" y="17704"/>
                  <a:pt x="353944" y="16958"/>
                  <a:pt x="342900" y="14950"/>
                </a:cubicBezTo>
                <a:cubicBezTo>
                  <a:pt x="322445" y="11231"/>
                  <a:pt x="327402" y="10522"/>
                  <a:pt x="309562" y="5425"/>
                </a:cubicBezTo>
                <a:cubicBezTo>
                  <a:pt x="303268" y="3627"/>
                  <a:pt x="297057" y="763"/>
                  <a:pt x="290512" y="662"/>
                </a:cubicBezTo>
                <a:cubicBezTo>
                  <a:pt x="193686" y="-828"/>
                  <a:pt x="96837" y="662"/>
                  <a:pt x="0" y="662"/>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5373DF3-08EB-438A-A680-F22F3B396770}"/>
              </a:ext>
            </a:extLst>
          </p:cNvPr>
          <p:cNvSpPr txBox="1"/>
          <p:nvPr/>
        </p:nvSpPr>
        <p:spPr>
          <a:xfrm>
            <a:off x="6987358" y="715298"/>
            <a:ext cx="3607013" cy="707886"/>
          </a:xfrm>
          <a:prstGeom prst="rect">
            <a:avLst/>
          </a:prstGeom>
          <a:noFill/>
          <a:effectLst>
            <a:glow rad="127000">
              <a:schemeClr val="bg1"/>
            </a:glow>
          </a:effectLst>
        </p:spPr>
        <p:txBody>
          <a:bodyPr wrap="none" rtlCol="0">
            <a:spAutoFit/>
          </a:bodyPr>
          <a:lstStyle/>
          <a:p>
            <a:r>
              <a:rPr lang="en-US" sz="4000" b="1" dirty="0">
                <a:effectLst>
                  <a:glow rad="127000">
                    <a:schemeClr val="bg1">
                      <a:alpha val="88000"/>
                    </a:schemeClr>
                  </a:glow>
                </a:effectLst>
              </a:rPr>
              <a:t>Finally  Ready!</a:t>
            </a:r>
          </a:p>
        </p:txBody>
      </p:sp>
      <p:sp>
        <p:nvSpPr>
          <p:cNvPr id="11" name="TextBox 10">
            <a:extLst>
              <a:ext uri="{FF2B5EF4-FFF2-40B4-BE49-F238E27FC236}">
                <a16:creationId xmlns:a16="http://schemas.microsoft.com/office/drawing/2014/main" id="{1A3A5B7F-EB00-4E6C-8386-4DB7902B893B}"/>
              </a:ext>
            </a:extLst>
          </p:cNvPr>
          <p:cNvSpPr txBox="1"/>
          <p:nvPr/>
        </p:nvSpPr>
        <p:spPr>
          <a:xfrm>
            <a:off x="4894921" y="2795700"/>
            <a:ext cx="5510226" cy="707886"/>
          </a:xfrm>
          <a:prstGeom prst="rect">
            <a:avLst/>
          </a:prstGeom>
          <a:noFill/>
          <a:effectLst>
            <a:glow rad="127000">
              <a:schemeClr val="bg1"/>
            </a:glow>
          </a:effectLst>
        </p:spPr>
        <p:txBody>
          <a:bodyPr wrap="none" rtlCol="0">
            <a:spAutoFit/>
          </a:bodyPr>
          <a:lstStyle/>
          <a:p>
            <a:r>
              <a:rPr lang="en-US" sz="4000" b="1" dirty="0">
                <a:effectLst>
                  <a:glow rad="127000">
                    <a:schemeClr val="bg1">
                      <a:alpha val="88000"/>
                    </a:schemeClr>
                  </a:glow>
                </a:effectLst>
              </a:rPr>
              <a:t>40 Years of Wandering</a:t>
            </a:r>
          </a:p>
        </p:txBody>
      </p:sp>
    </p:spTree>
    <p:extLst>
      <p:ext uri="{BB962C8B-B14F-4D97-AF65-F5344CB8AC3E}">
        <p14:creationId xmlns:p14="http://schemas.microsoft.com/office/powerpoint/2010/main" val="4636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10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1000"/>
                                        <p:tgtEl>
                                          <p:spTgt spid="24"/>
                                        </p:tgtEl>
                                      </p:cBhvr>
                                    </p:animEffect>
                                  </p:childTnLst>
                                </p:cTn>
                              </p:par>
                            </p:childTnLst>
                          </p:cTn>
                        </p:par>
                        <p:par>
                          <p:cTn id="41" fill="hold">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1000"/>
                                        <p:tgtEl>
                                          <p:spTgt spid="1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2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1000"/>
                                        <p:tgtEl>
                                          <p:spTgt spid="3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animBg="1"/>
      <p:bldP spid="15" grpId="0" animBg="1"/>
      <p:bldP spid="8" grpId="0"/>
      <p:bldP spid="22" grpId="0" animBg="1"/>
      <p:bldP spid="24" grpId="0" animBg="1"/>
      <p:bldP spid="26" grpId="0" animBg="1"/>
      <p:bldP spid="27" grpId="0" animBg="1"/>
      <p:bldP spid="28" grpId="0" animBg="1"/>
      <p:bldP spid="30" grpId="0" animBg="1"/>
      <p:bldP spid="31"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Description automatically generated">
            <a:extLst>
              <a:ext uri="{FF2B5EF4-FFF2-40B4-BE49-F238E27FC236}">
                <a16:creationId xmlns:a16="http://schemas.microsoft.com/office/drawing/2014/main" id="{32EE8E08-4037-4FF0-86FC-2DF0721D6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222"/>
            <a:ext cx="12192000" cy="6547556"/>
          </a:xfrm>
          <a:prstGeom prst="rect">
            <a:avLst/>
          </a:prstGeom>
        </p:spPr>
      </p:pic>
      <p:sp>
        <p:nvSpPr>
          <p:cNvPr id="13" name="Star: 5 Points 12">
            <a:extLst>
              <a:ext uri="{FF2B5EF4-FFF2-40B4-BE49-F238E27FC236}">
                <a16:creationId xmlns:a16="http://schemas.microsoft.com/office/drawing/2014/main" id="{D7FF334F-4C40-4FC7-A2B8-AD8BA10902DE}"/>
              </a:ext>
            </a:extLst>
          </p:cNvPr>
          <p:cNvSpPr/>
          <p:nvPr/>
        </p:nvSpPr>
        <p:spPr>
          <a:xfrm>
            <a:off x="6698384" y="2672867"/>
            <a:ext cx="478302" cy="478303"/>
          </a:xfrm>
          <a:prstGeom prst="star5">
            <a:avLst/>
          </a:prstGeom>
          <a:solidFill>
            <a:srgbClr val="0070C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D1755C8F-14B4-45FE-9FC2-01F7A3563020}"/>
              </a:ext>
            </a:extLst>
          </p:cNvPr>
          <p:cNvSpPr/>
          <p:nvPr/>
        </p:nvSpPr>
        <p:spPr>
          <a:xfrm>
            <a:off x="8850516" y="5924989"/>
            <a:ext cx="478302" cy="478303"/>
          </a:xfrm>
          <a:prstGeom prst="star5">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0FE6A648-0A61-4BDB-952C-A3ACCE04506A}"/>
              </a:ext>
            </a:extLst>
          </p:cNvPr>
          <p:cNvSpPr/>
          <p:nvPr/>
        </p:nvSpPr>
        <p:spPr>
          <a:xfrm>
            <a:off x="8850516" y="1974392"/>
            <a:ext cx="478302" cy="478303"/>
          </a:xfrm>
          <a:prstGeom prst="star5">
            <a:avLst/>
          </a:prstGeom>
          <a:solidFill>
            <a:srgbClr val="0070C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F6C5706-9CE5-46F8-9218-98DCA29B8DA5}"/>
              </a:ext>
            </a:extLst>
          </p:cNvPr>
          <p:cNvSpPr txBox="1"/>
          <p:nvPr/>
        </p:nvSpPr>
        <p:spPr>
          <a:xfrm>
            <a:off x="9089667" y="1532276"/>
            <a:ext cx="1624163" cy="584775"/>
          </a:xfrm>
          <a:prstGeom prst="rect">
            <a:avLst/>
          </a:prstGeom>
          <a:noFill/>
        </p:spPr>
        <p:txBody>
          <a:bodyPr wrap="none" rtlCol="0">
            <a:spAutoFit/>
          </a:bodyPr>
          <a:lstStyle/>
          <a:p>
            <a:r>
              <a:rPr lang="en-US" sz="3200" b="1" dirty="0">
                <a:solidFill>
                  <a:schemeClr val="bg1"/>
                </a:solidFill>
              </a:rPr>
              <a:t>Amman</a:t>
            </a:r>
          </a:p>
        </p:txBody>
      </p:sp>
      <p:sp>
        <p:nvSpPr>
          <p:cNvPr id="17" name="TextBox 16">
            <a:extLst>
              <a:ext uri="{FF2B5EF4-FFF2-40B4-BE49-F238E27FC236}">
                <a16:creationId xmlns:a16="http://schemas.microsoft.com/office/drawing/2014/main" id="{ACBC2A84-9967-4C58-B1EA-108F5EAA3C25}"/>
              </a:ext>
            </a:extLst>
          </p:cNvPr>
          <p:cNvSpPr txBox="1"/>
          <p:nvPr/>
        </p:nvSpPr>
        <p:spPr>
          <a:xfrm>
            <a:off x="4782661" y="2479634"/>
            <a:ext cx="1488934" cy="584775"/>
          </a:xfrm>
          <a:prstGeom prst="rect">
            <a:avLst/>
          </a:prstGeom>
          <a:noFill/>
        </p:spPr>
        <p:txBody>
          <a:bodyPr wrap="none" rtlCol="0">
            <a:spAutoFit/>
          </a:bodyPr>
          <a:lstStyle/>
          <a:p>
            <a:r>
              <a:rPr lang="en-US" sz="3200" b="1" dirty="0">
                <a:solidFill>
                  <a:schemeClr val="bg1"/>
                </a:solidFill>
              </a:rPr>
              <a:t>Jericho</a:t>
            </a:r>
          </a:p>
        </p:txBody>
      </p:sp>
      <p:sp>
        <p:nvSpPr>
          <p:cNvPr id="18" name="TextBox 17">
            <a:extLst>
              <a:ext uri="{FF2B5EF4-FFF2-40B4-BE49-F238E27FC236}">
                <a16:creationId xmlns:a16="http://schemas.microsoft.com/office/drawing/2014/main" id="{0FA8C3EA-44E9-4213-AB54-0020CD149C49}"/>
              </a:ext>
            </a:extLst>
          </p:cNvPr>
          <p:cNvSpPr txBox="1"/>
          <p:nvPr/>
        </p:nvSpPr>
        <p:spPr>
          <a:xfrm>
            <a:off x="7014179" y="1674935"/>
            <a:ext cx="1836337" cy="1077218"/>
          </a:xfrm>
          <a:prstGeom prst="rect">
            <a:avLst/>
          </a:prstGeom>
          <a:noFill/>
        </p:spPr>
        <p:txBody>
          <a:bodyPr wrap="none" rtlCol="0">
            <a:spAutoFit/>
          </a:bodyPr>
          <a:lstStyle/>
          <a:p>
            <a:pPr algn="ctr"/>
            <a:r>
              <a:rPr lang="en-US" sz="3200" b="1" dirty="0">
                <a:solidFill>
                  <a:schemeClr val="bg1"/>
                </a:solidFill>
              </a:rPr>
              <a:t>Plains</a:t>
            </a:r>
          </a:p>
          <a:p>
            <a:pPr algn="ctr"/>
            <a:r>
              <a:rPr lang="en-US" sz="3200" b="1" dirty="0">
                <a:solidFill>
                  <a:schemeClr val="bg1"/>
                </a:solidFill>
              </a:rPr>
              <a:t>Of Moab</a:t>
            </a:r>
          </a:p>
        </p:txBody>
      </p:sp>
      <p:sp>
        <p:nvSpPr>
          <p:cNvPr id="2" name="TextBox 1">
            <a:extLst>
              <a:ext uri="{FF2B5EF4-FFF2-40B4-BE49-F238E27FC236}">
                <a16:creationId xmlns:a16="http://schemas.microsoft.com/office/drawing/2014/main" id="{9190F3C5-49D6-436D-B42D-22B006635ABC}"/>
              </a:ext>
            </a:extLst>
          </p:cNvPr>
          <p:cNvSpPr txBox="1"/>
          <p:nvPr/>
        </p:nvSpPr>
        <p:spPr>
          <a:xfrm>
            <a:off x="2603954" y="4441463"/>
            <a:ext cx="6984091" cy="830997"/>
          </a:xfrm>
          <a:prstGeom prst="rect">
            <a:avLst/>
          </a:prstGeom>
          <a:noFill/>
        </p:spPr>
        <p:txBody>
          <a:bodyPr wrap="none" rtlCol="0">
            <a:spAutoFit/>
          </a:bodyPr>
          <a:lstStyle/>
          <a:p>
            <a:r>
              <a:rPr lang="en-US" sz="4800" b="1" dirty="0">
                <a:solidFill>
                  <a:schemeClr val="bg1"/>
                </a:solidFill>
              </a:rPr>
              <a:t>Context of Deuteronomy</a:t>
            </a:r>
          </a:p>
        </p:txBody>
      </p:sp>
      <p:sp>
        <p:nvSpPr>
          <p:cNvPr id="10" name="TextBox 9">
            <a:extLst>
              <a:ext uri="{FF2B5EF4-FFF2-40B4-BE49-F238E27FC236}">
                <a16:creationId xmlns:a16="http://schemas.microsoft.com/office/drawing/2014/main" id="{9DB4F2BA-D2C2-49E1-8EAD-C97D843A7CC0}"/>
              </a:ext>
            </a:extLst>
          </p:cNvPr>
          <p:cNvSpPr txBox="1"/>
          <p:nvPr/>
        </p:nvSpPr>
        <p:spPr>
          <a:xfrm>
            <a:off x="4489629" y="5314872"/>
            <a:ext cx="3212739" cy="707886"/>
          </a:xfrm>
          <a:prstGeom prst="rect">
            <a:avLst/>
          </a:prstGeom>
          <a:noFill/>
        </p:spPr>
        <p:txBody>
          <a:bodyPr wrap="none" rtlCol="0">
            <a:spAutoFit/>
          </a:bodyPr>
          <a:lstStyle/>
          <a:p>
            <a:r>
              <a:rPr lang="en-US" sz="4000" b="1" dirty="0">
                <a:solidFill>
                  <a:schemeClr val="bg1"/>
                </a:solidFill>
                <a:effectLst>
                  <a:glow rad="127000">
                    <a:schemeClr val="tx1">
                      <a:alpha val="70000"/>
                    </a:schemeClr>
                  </a:glow>
                </a:effectLst>
              </a:rPr>
              <a:t>The Location</a:t>
            </a:r>
          </a:p>
        </p:txBody>
      </p:sp>
    </p:spTree>
    <p:extLst>
      <p:ext uri="{BB962C8B-B14F-4D97-AF65-F5344CB8AC3E}">
        <p14:creationId xmlns:p14="http://schemas.microsoft.com/office/powerpoint/2010/main" val="36843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70833E-6 -2.59259E-6 L -0.09896 -0.47662 " pathEditMode="relative" rAng="0" ptsTypes="AA">
                                      <p:cBhvr>
                                        <p:cTn id="6" dur="2000" fill="hold"/>
                                        <p:tgtEl>
                                          <p:spTgt spid="14"/>
                                        </p:tgtEl>
                                        <p:attrNameLst>
                                          <p:attrName>ppt_x</p:attrName>
                                          <p:attrName>ppt_y</p:attrName>
                                        </p:attrNameLst>
                                      </p:cBhvr>
                                      <p:rCtr x="-4948" y="-2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9501</TotalTime>
  <Words>1214</Words>
  <Application>Microsoft Macintosh PowerPoint</Application>
  <PresentationFormat>Widescreen</PresentationFormat>
  <Paragraphs>133</Paragraphs>
  <Slides>31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 – God’s Word</dc:title>
  <dc:creator>Dan Bridges</dc:creator>
  <cp:lastModifiedBy>Rick Griffith</cp:lastModifiedBy>
  <cp:revision>540</cp:revision>
  <dcterms:created xsi:type="dcterms:W3CDTF">2016-11-03T15:36:26Z</dcterms:created>
  <dcterms:modified xsi:type="dcterms:W3CDTF">2021-10-26T05:12:13Z</dcterms:modified>
</cp:coreProperties>
</file>