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2" r:id="rId2"/>
    <p:sldMasterId id="2147483775" r:id="rId3"/>
    <p:sldMasterId id="2147483787" r:id="rId4"/>
  </p:sldMasterIdLst>
  <p:notesMasterIdLst>
    <p:notesMasterId r:id="rId42"/>
  </p:notesMasterIdLst>
  <p:sldIdLst>
    <p:sldId id="435" r:id="rId5"/>
    <p:sldId id="475" r:id="rId6"/>
    <p:sldId id="492" r:id="rId7"/>
    <p:sldId id="491" r:id="rId8"/>
    <p:sldId id="432" r:id="rId9"/>
    <p:sldId id="494" r:id="rId10"/>
    <p:sldId id="434" r:id="rId11"/>
    <p:sldId id="474" r:id="rId12"/>
    <p:sldId id="461" r:id="rId13"/>
    <p:sldId id="493" r:id="rId14"/>
    <p:sldId id="495" r:id="rId15"/>
    <p:sldId id="428" r:id="rId16"/>
    <p:sldId id="436" r:id="rId17"/>
    <p:sldId id="442" r:id="rId18"/>
    <p:sldId id="470" r:id="rId19"/>
    <p:sldId id="477" r:id="rId20"/>
    <p:sldId id="496" r:id="rId21"/>
    <p:sldId id="497" r:id="rId22"/>
    <p:sldId id="498" r:id="rId23"/>
    <p:sldId id="439" r:id="rId24"/>
    <p:sldId id="418" r:id="rId25"/>
    <p:sldId id="471" r:id="rId26"/>
    <p:sldId id="440" r:id="rId27"/>
    <p:sldId id="416" r:id="rId28"/>
    <p:sldId id="472" r:id="rId29"/>
    <p:sldId id="478" r:id="rId30"/>
    <p:sldId id="421" r:id="rId31"/>
    <p:sldId id="312" r:id="rId32"/>
    <p:sldId id="318" r:id="rId33"/>
    <p:sldId id="414" r:id="rId34"/>
    <p:sldId id="473" r:id="rId35"/>
    <p:sldId id="480" r:id="rId36"/>
    <p:sldId id="486" r:id="rId37"/>
    <p:sldId id="415" r:id="rId38"/>
    <p:sldId id="476" r:id="rId39"/>
    <p:sldId id="320" r:id="rId40"/>
    <p:sldId id="34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79853" autoAdjust="0"/>
  </p:normalViewPr>
  <p:slideViewPr>
    <p:cSldViewPr snapToGrid="0" snapToObjects="1">
      <p:cViewPr varScale="1">
        <p:scale>
          <a:sx n="105" d="100"/>
          <a:sy n="105" d="100"/>
        </p:scale>
        <p:origin x="-1312" y="-10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Today we’ll see </a:t>
            </a:r>
            <a:r>
              <a:rPr lang="en-US" sz="1200" i="1" kern="1200">
                <a:solidFill>
                  <a:schemeClr val="tx1"/>
                </a:solidFill>
                <a:effectLst/>
                <a:latin typeface="Arial"/>
                <a:ea typeface="+mn-ea"/>
                <a:cs typeface="Arial"/>
              </a:rPr>
              <a:t>five examples</a:t>
            </a:r>
            <a:r>
              <a:rPr lang="en-US" sz="1200" kern="1200">
                <a:solidFill>
                  <a:schemeClr val="tx1"/>
                </a:solidFill>
                <a:effectLst/>
                <a:latin typeface="Arial"/>
                <a:ea typeface="+mn-ea"/>
                <a:cs typeface="Arial"/>
              </a:rPr>
              <a:t> how we must treat people fairly by rectifying wrongs. Sadly, more than half of these examples were in families, where injustice often is most evident!</a:t>
            </a:r>
            <a:r>
              <a:rPr lang="en-SG">
                <a:effectLst/>
                <a:latin typeface="Arial"/>
                <a:cs typeface="Arial"/>
              </a:rPr>
              <a:t> </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Deuteronomy 21 gives us these five situations and what to do in them.</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Human life is valuable so we should investigate every homicide</a:t>
            </a:r>
            <a:r>
              <a:rPr lang="en-SG" sz="1200" kern="1200">
                <a:solidFill>
                  <a:schemeClr val="tx1"/>
                </a:solidFill>
                <a:effectLst/>
                <a:latin typeface="Arial"/>
                <a:ea typeface="+mn-ea"/>
                <a:cs typeface="Arial"/>
              </a:rPr>
              <a:t>.</a:t>
            </a:r>
          </a:p>
          <a:p>
            <a:pPr marL="0" marR="0" lvl="1" indent="0" algn="l" defTabSz="457200" rtl="0" eaLnBrk="1" fontAlgn="auto" latinLnBrk="0" hangingPunct="1">
              <a:lnSpc>
                <a:spcPct val="100000"/>
              </a:lnSpc>
              <a:spcBef>
                <a:spcPts val="0"/>
              </a:spcBef>
              <a:spcAft>
                <a:spcPts val="0"/>
              </a:spcAft>
              <a:buClrTx/>
              <a:buSzTx/>
              <a:buFontTx/>
              <a:buNone/>
              <a:tabLst/>
              <a:defRPr/>
            </a:pPr>
            <a:r>
              <a:rPr lang="en-SG" sz="1200" kern="1200">
                <a:solidFill>
                  <a:schemeClr val="tx1"/>
                </a:solidFill>
                <a:effectLst/>
                <a:latin typeface="Arial"/>
                <a:ea typeface="+mn-ea"/>
                <a:cs typeface="Arial"/>
              </a:rPr>
              <a:t>Israel’s unsolved murders required leaders to kill a heifer nearby (1-9).</a:t>
            </a:r>
          </a:p>
          <a:p>
            <a:pPr marL="0" marR="0" lvl="1" indent="0" algn="l" defTabSz="457200" rtl="0" eaLnBrk="1" fontAlgn="auto" latinLnBrk="0" hangingPunct="1">
              <a:lnSpc>
                <a:spcPct val="100000"/>
              </a:lnSpc>
              <a:spcBef>
                <a:spcPts val="0"/>
              </a:spcBef>
              <a:spcAft>
                <a:spcPts val="0"/>
              </a:spcAft>
              <a:buClrTx/>
              <a:buSzTx/>
              <a:buFontTx/>
              <a:buNone/>
              <a:tabLst/>
              <a:defRPr/>
            </a:pPr>
            <a:r>
              <a:rPr lang="en-SG" sz="1200" kern="1200">
                <a:solidFill>
                  <a:schemeClr val="tx1"/>
                </a:solidFill>
                <a:effectLst/>
                <a:latin typeface="Arial"/>
                <a:ea typeface="+mn-ea"/>
                <a:cs typeface="Arial"/>
              </a:rPr>
              <a:t>Murdering an innocent man polluted the land (1).</a:t>
            </a:r>
          </a:p>
          <a:p>
            <a:pPr marL="0" marR="0" lvl="1" indent="0" algn="l" defTabSz="457200" rtl="0" eaLnBrk="1" fontAlgn="auto" latinLnBrk="0" hangingPunct="1">
              <a:lnSpc>
                <a:spcPct val="100000"/>
              </a:lnSpc>
              <a:spcBef>
                <a:spcPts val="0"/>
              </a:spcBef>
              <a:spcAft>
                <a:spcPts val="0"/>
              </a:spcAft>
              <a:buClrTx/>
              <a:buSzTx/>
              <a:buFontTx/>
              <a:buNone/>
              <a:tabLst/>
              <a:defRPr/>
            </a:pPr>
            <a:r>
              <a:rPr lang="en-SG" sz="1200" kern="1200">
                <a:solidFill>
                  <a:schemeClr val="tx1"/>
                </a:solidFill>
                <a:effectLst/>
                <a:latin typeface="Arial"/>
                <a:ea typeface="+mn-ea"/>
                <a:cs typeface="Arial"/>
              </a:rPr>
              <a:t>The way to turn God’s wrath away from the people was for the leaders to publicly declare their innocence (2-9). </a:t>
            </a:r>
            <a:endParaRPr lang="en-US">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All societies have laws to value human life.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should go beyond these laws, though, such as protecting the life of the unborn even if the country’s laws do not do so.</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Some Christians fed their maids with the food scraped off their children’s plates!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Employers in JB got perturbed when employees accidentally cut off their fingers.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Ladies should never be abused simply since they’re weaker physically.</a:t>
            </a:r>
            <a:r>
              <a:rPr lang="en-SG">
                <a:effectLst/>
                <a:latin typeface="Arial"/>
                <a:cs typeface="Arial"/>
              </a:rPr>
              <a:t> </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Captives were not to be taken for battles in Canaan (cf. 7:1, 3-4).</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Therefore, this passage must apply to war outside Israel (cf. 20:15).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xfrm>
            <a:off x="6661792" y="8774669"/>
            <a:ext cx="196208" cy="369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17</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14400" y="4368801"/>
            <a:ext cx="138500" cy="369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597096" y="8774669"/>
            <a:ext cx="260904" cy="369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xfrm>
            <a:off x="6661792" y="8774669"/>
            <a:ext cx="196208" cy="369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solidFill>
                  <a:prstClr val="black"/>
                </a:solidFill>
              </a:rPr>
              <a:pPr eaLnBrk="1" hangingPunct="1"/>
              <a:t>19</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914400" y="4368801"/>
            <a:ext cx="138500" cy="369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Last week a friend felt I had treated her unfairly. She said that she got fairer treatment from non-Christians! I had to rectify this wrong by asking her forgiveness where I “ate humble pie.”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got me thinking if this is true for us as believers: Do we believers treat people less fairly than unbelievers do?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God is fair to us, so we should be fair to others.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full month allowed the captive woman a proper amount of time for mourning</a:t>
            </a:r>
            <a:r>
              <a:rPr lang="en-SG">
                <a:effectLst/>
                <a:latin typeface="Arial"/>
                <a:cs typeface="Arial"/>
              </a:rPr>
              <a:t> </a:t>
            </a:r>
            <a:r>
              <a:rPr lang="en-US" sz="1200" kern="1200">
                <a:solidFill>
                  <a:schemeClr val="tx1"/>
                </a:solidFill>
                <a:effectLst/>
                <a:latin typeface="Arial"/>
                <a:ea typeface="+mn-ea"/>
                <a:cs typeface="Arial"/>
              </a:rPr>
              <a:t>and it also gave the prospective husband opportunity to reflect on his initial decision to take her as his wife. For with a shaved head she would be less attractive” (Deere, 1:300).</a:t>
            </a:r>
            <a:r>
              <a:rPr lang="en-SG">
                <a:effectLst/>
                <a:latin typeface="Arial"/>
                <a:cs typeface="Arial"/>
              </a:rPr>
              <a:t> </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Wherever Christianity has gone, the rights of women have increased.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Jesus himself was the best example of one who cared for women—he touched them when they were diseased, he cared for his own mother while suffering on the cross, and he died for all women!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must there be a double share given to the firstborn son (15-17)?</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It doesn’t say that he had to do this, but this was the practice then as it is today.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point is that, when the rights of the firstborn were practiced, they must be done without favoritism.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is why we have laws that require men to care for their wife, even if they divorce her.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God is dishonored especially in the church when people do not care for their own relatives (1 Tim. 5:8).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You can’t change the law just because the guilty one is related to you.</a:t>
            </a:r>
            <a:r>
              <a:rPr lang="en-SG">
                <a:effectLst/>
                <a:latin typeface="Arial"/>
                <a:cs typeface="Arial"/>
              </a:rPr>
              <a:t> </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“An extreme violation of the fifth commandment, ‘Honor your father and your mother’ (5:16), was to be punished by death. In view here was not an occasional lapse into disobedience but a persistent rebellion against one’s father and mother even after the parents had warned their son of the consequences of his rebellious actions. The son was ultimately rebelling against the Lord’s authority and therefore attacking the foundations of the covenant community. The legislation here was not cruel nor did it give parents a right to abuse their children” (Deere, 1:301).</a:t>
            </a:r>
            <a:r>
              <a:rPr lang="en-SG">
                <a:effectLst/>
                <a:latin typeface="Arial"/>
                <a:cs typeface="Arial"/>
              </a:rPr>
              <a:t> </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Arial"/>
              <a:cs typeface="Arial"/>
            </a:endParaRPr>
          </a:p>
          <a:p>
            <a:r>
              <a:rPr lang="en-US" sz="1200" kern="1200">
                <a:solidFill>
                  <a:schemeClr val="tx1"/>
                </a:solidFill>
                <a:effectLst/>
                <a:latin typeface="Arial"/>
                <a:ea typeface="+mn-ea"/>
                <a:cs typeface="Arial"/>
              </a:rPr>
              <a:t>“This was more than a family concern, for it involved the peace and reputation of the community. The solidarity of the people of Israel was an important element in their civil, social, and religious life, for the sin of a single person, family, city, or tribe could affect the whole nation (see Deut. 13; Josh. 7:1–15). This is also true of the church, for as members of one spiritual body (1 Cor. 12), we belong to one another and we affect one another (1 Cor. 5)” (Wiersbe, 171).</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endParaRPr lang="en-US">
              <a:cs typeface="ＭＳ Ｐゴシック" charset="0"/>
            </a:endParaRPr>
          </a:p>
          <a:p>
            <a:r>
              <a:rPr lang="en-US"/>
              <a:t>China has passed a new law that says people must visit their older relatives. This means older parents or grandparents can sue their kids and grandkids for not visiting them. The new law will start on July 1, 2013. It is part of a new campaign called the Protection of the Rights and Interests of the Elderly.</a:t>
            </a:r>
            <a:br>
              <a:rPr lang="en-US"/>
            </a:br>
            <a:r>
              <a:rPr lang="en-US"/>
              <a:t/>
            </a:r>
            <a:br>
              <a:rPr lang="en-US"/>
            </a:br>
            <a:r>
              <a:rPr lang="en-US"/>
              <a:t>China says it is so the country's aging population is not left alone. There have been many stories recently in China's newspapers of old people dying alone because their children do not visit them. More than half of China's elderly live alone. Even though the law says children have to visit their older relatives "often," it does not say how often "often" is. It also does not say how much the fine is for not visiting often.</a:t>
            </a:r>
            <a:br>
              <a:rPr lang="en-US"/>
            </a:br>
            <a:r>
              <a:rPr lang="en-US"/>
              <a:t/>
            </a:r>
            <a:br>
              <a:rPr lang="en-US"/>
            </a:br>
            <a:r>
              <a:rPr lang="en-US"/>
              <a:t>China is becoming an aging society because of its one child per family policy. In 1978, the Chinese government told all couples they could have only one child. Some families could have two or more, such as those living in the countryside, ethnic minorities, or people who had twins. The Xinhua news agency said that at the end of 2011, almost 14 per cent of China's population was over 60 years old.</a:t>
            </a:r>
            <a:br>
              <a:rPr lang="en-US"/>
            </a:br>
            <a:r>
              <a:rPr lang="en-US"/>
              <a:t/>
            </a:r>
            <a:br>
              <a:rPr lang="en-US"/>
            </a:br>
            <a:r>
              <a:rPr lang="en-US"/>
              <a:t>That's more than 184 million people. This number is increasing because of China's rapid economic development. More and more young people are leaving the countryside to work in China's cities. Their parents are left alone and have to look after themselves. There are very few homes for the aged in the countryside.</a:t>
            </a:r>
          </a:p>
          <a:p>
            <a:endParaRPr lang="en-US">
              <a:cs typeface="ＭＳ Ｐゴシック" charset="0"/>
            </a:endParaRPr>
          </a:p>
          <a:p>
            <a:r>
              <a:rPr lang="en-US">
                <a:cs typeface="ＭＳ Ｐゴシック" charset="0"/>
              </a:rPr>
              <a:t>_____</a:t>
            </a:r>
          </a:p>
          <a:p>
            <a:endParaRPr lang="en-US">
              <a:cs typeface="ＭＳ Ｐゴシック" charset="0"/>
            </a:endParaRPr>
          </a:p>
          <a:p>
            <a:r>
              <a:rPr lang="en-US">
                <a:cs typeface="ＭＳ Ｐゴシック" charset="0"/>
              </a:rPr>
              <a:t>English Channel</a:t>
            </a:r>
          </a:p>
          <a:p>
            <a:r>
              <a:rPr lang="is-IS"/>
              <a:t>2013-01-07 07:50:00</a:t>
            </a:r>
            <a:endParaRPr lang="en-US">
              <a:cs typeface="ＭＳ Ｐゴシック" charset="0"/>
            </a:endParaRPr>
          </a:p>
          <a:p>
            <a:r>
              <a:rPr lang="en-US">
                <a:cs typeface="ＭＳ Ｐゴシック" charset="0"/>
              </a:rPr>
              <a:t>http://tx.english-ch.com/teacher/jocelyn/others/law-says-visit-old-relatives-or-pay-a-fine/</a:t>
            </a:r>
          </a:p>
          <a:p>
            <a:r>
              <a:rPr lang="en-US">
                <a:cs typeface="ＭＳ Ｐゴシック" charset="0"/>
              </a:rPr>
              <a:t>Accessed 5 Aug 2017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But are we? Do we value people? </a:t>
            </a:r>
            <a:endParaRPr lang="en-US">
              <a:latin typeface="Arial"/>
              <a:cs typeface="Arial"/>
            </a:endParaRPr>
          </a:p>
          <a:p>
            <a:r>
              <a:rPr lang="en-US">
                <a:latin typeface="Arial"/>
                <a:cs typeface="Arial"/>
              </a:rPr>
              <a:t>"Since the 15th century, Lady Justice has often been depicted wearing a blindfold. The blindfold represents objectivity, in that justice is or should be meted out objectively, without fear or favor, regardless of money, wealth, power, or identity; blind justice and impartiality. </a:t>
            </a:r>
          </a:p>
          <a:p>
            <a:r>
              <a:rPr lang="en-US">
                <a:latin typeface="Arial"/>
                <a:cs typeface="Arial"/>
              </a:rPr>
              <a:t>All over the world, you can see statues of Lady Justice brandishing a sword, holding a scale and wearing a blindfold. They are posted in front of Court buildings and their message is clear; Justice will prevail."</a:t>
            </a:r>
          </a:p>
          <a:p>
            <a:endParaRPr lang="en-US">
              <a:latin typeface="Arial"/>
              <a:cs typeface="Arial"/>
            </a:endParaRPr>
          </a:p>
          <a:p>
            <a:r>
              <a:rPr lang="en-US">
                <a:latin typeface="Arial"/>
                <a:cs typeface="Arial"/>
              </a:rPr>
              <a:t>______</a:t>
            </a:r>
          </a:p>
          <a:p>
            <a:endParaRPr lang="en-US">
              <a:latin typeface="Arial"/>
              <a:cs typeface="Arial"/>
            </a:endParaRPr>
          </a:p>
          <a:p>
            <a:r>
              <a:rPr lang="en-US">
                <a:latin typeface="Arial"/>
                <a:cs typeface="Arial"/>
              </a:rPr>
              <a:t>"The Trouble with Justice"</a:t>
            </a:r>
          </a:p>
          <a:p>
            <a:r>
              <a:rPr lang="en-US">
                <a:latin typeface="Arial"/>
                <a:cs typeface="Arial"/>
              </a:rPr>
              <a:t>May 5, 2015 by Lise LaSalle</a:t>
            </a:r>
          </a:p>
          <a:p>
            <a:r>
              <a:rPr lang="en-US">
                <a:latin typeface="Arial"/>
                <a:cs typeface="Arial"/>
              </a:rPr>
              <a:t>The Jury System or When Lady Justice Became Lady Luck</a:t>
            </a:r>
          </a:p>
          <a:p>
            <a:endParaRPr lang="en-US">
              <a:latin typeface="Arial"/>
              <a:cs typeface="Arial"/>
            </a:endParaRPr>
          </a:p>
          <a:p>
            <a:r>
              <a:rPr lang="en-US">
                <a:latin typeface="Arial"/>
                <a:cs typeface="Arial"/>
              </a:rPr>
              <a:t>http://thetroublewithjustice.com/2015/05/05/the-jury-system-or-when-lady-justice-becomes-lady-luck/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“This was more than a family concern, for it involved the peace and reputation of the community. The solidarity of the people of Israel was an important element in their civil, social, and religious life, for the sin of a single person, family, city, or tribe could affect the whole nation (see Deut. 13; Josh. 7:1–15). This is also true of the church, for as members of one spiritual body (1 Cor. 12), we belong to one another and we affect one another (1 Cor. 5)” (Wiersbe, 171).</a:t>
            </a:r>
            <a:r>
              <a:rPr lang="en-SG">
                <a:effectLst/>
                <a:latin typeface="Arial"/>
                <a:cs typeface="Arial"/>
              </a:rPr>
              <a:t>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Favoritism divides the church in many ways.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Don't allow divisive people come to church. Sometimes schizophrenics or others can disrupt a church to the degree that the church must prevent them from coming and dividing the body.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One leadership principle that I have had to learn repeatedly is not to show such grace to one person that others suffer as a result. I have hired principals or even brought on pastors or elders with the sincere belief that they can learn the ropes, but then lost a bunch of people over my attempt to show grace!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b="0">
              <a:latin typeface="Arial"/>
              <a:cs typeface="Arial"/>
            </a:endParaRPr>
          </a:p>
          <a:p>
            <a:r>
              <a:rPr lang="en-US" sz="1200" b="0" kern="1200">
                <a:solidFill>
                  <a:schemeClr val="tx1"/>
                </a:solidFill>
                <a:effectLst/>
                <a:latin typeface="Arial"/>
                <a:ea typeface="+mn-ea"/>
                <a:cs typeface="Arial"/>
              </a:rPr>
              <a:t>The body is sacred, no matter what kind of life the person lived.</a:t>
            </a:r>
            <a:r>
              <a:rPr lang="en-SG" b="0">
                <a:effectLst/>
                <a:latin typeface="Arial"/>
                <a:cs typeface="Arial"/>
              </a:rPr>
              <a:t> </a:t>
            </a:r>
          </a:p>
          <a:p>
            <a:r>
              <a:rPr lang="en-US" sz="1200" b="0" kern="1200">
                <a:solidFill>
                  <a:schemeClr val="tx1"/>
                </a:solidFill>
                <a:effectLst/>
                <a:latin typeface="Arial"/>
                <a:ea typeface="+mn-ea"/>
                <a:cs typeface="Arial"/>
              </a:rPr>
              <a:t>Israel had to respect an executed man’s corpse by burying it before dark (22-23).</a:t>
            </a:r>
            <a:endParaRPr lang="en-SG" sz="1200" b="0" kern="1200">
              <a:solidFill>
                <a:schemeClr val="tx1"/>
              </a:solidFill>
              <a:effectLst/>
              <a:latin typeface="Arial"/>
              <a:ea typeface="+mn-ea"/>
              <a:cs typeface="Arial"/>
            </a:endParaRPr>
          </a:p>
          <a:p>
            <a:r>
              <a:rPr lang="en-US" sz="1200" b="0" kern="1200">
                <a:solidFill>
                  <a:schemeClr val="tx1"/>
                </a:solidFill>
                <a:effectLst/>
                <a:latin typeface="Arial"/>
                <a:ea typeface="+mn-ea"/>
                <a:cs typeface="Arial"/>
              </a:rPr>
              <a:t>People could be tempted to mistreat the body of one executed by hanging it overnight where it could be eaten by animals (22).</a:t>
            </a:r>
          </a:p>
          <a:p>
            <a:r>
              <a:rPr lang="en-US" sz="1200" b="0" kern="1200">
                <a:solidFill>
                  <a:schemeClr val="tx1"/>
                </a:solidFill>
                <a:effectLst/>
                <a:latin typeface="Arial"/>
                <a:ea typeface="+mn-ea"/>
                <a:cs typeface="Arial"/>
              </a:rPr>
              <a:t>Instead, the body had to be treated respectfully with a decent burial on the day of execution so God would not curse the land (23).</a:t>
            </a:r>
            <a:endParaRPr lang="en-SG" sz="1200" b="0" kern="1200">
              <a:solidFill>
                <a:schemeClr val="tx1"/>
              </a:solidFill>
              <a:effectLst/>
              <a:latin typeface="Arial"/>
              <a:ea typeface="+mn-ea"/>
              <a:cs typeface="Arial"/>
            </a:endParaRPr>
          </a:p>
          <a:p>
            <a:r>
              <a:rPr lang="en-US" sz="1200" b="0" kern="1200">
                <a:solidFill>
                  <a:schemeClr val="tx1"/>
                </a:solidFill>
                <a:effectLst/>
                <a:latin typeface="Arial"/>
                <a:ea typeface="+mn-ea"/>
                <a:cs typeface="Arial"/>
              </a:rPr>
              <a:t>Why was it wrong to leave a body hung on a tree overnight (23)?</a:t>
            </a:r>
            <a:endParaRPr lang="en-SG" sz="1200" b="0" kern="1200">
              <a:solidFill>
                <a:schemeClr val="tx1"/>
              </a:solidFill>
              <a:effectLst/>
              <a:latin typeface="Arial"/>
              <a:ea typeface="+mn-ea"/>
              <a:cs typeface="Arial"/>
            </a:endParaRPr>
          </a:p>
          <a:p>
            <a:r>
              <a:rPr lang="en-US" sz="1200" b="0" kern="1200">
                <a:solidFill>
                  <a:schemeClr val="tx1"/>
                </a:solidFill>
                <a:effectLst/>
                <a:latin typeface="Arial"/>
                <a:ea typeface="+mn-ea"/>
                <a:cs typeface="Arial"/>
              </a:rPr>
              <a:t>“Hanging a criminal on a tree was not for the purpose of putting him to death. Rather, after he was executed for a capital offense ... his body was hanged on a tree as a warning to all who saw it not to commit the same offense. The criminal was under God’s curse not because his body was hung on a tree but because he had broken God’s Law by committing a crime worthy of death. Therefore his body was not to be left on the tree overnight. This text was used by the Apostle Paul (Gal. 3:13) to support the doctrine of Christ’s penal substitutionary death for sinners. Christ’s being under God’s curse (cf. comments on Mark 15:34) enabled Him to redeem ‘us from the curse of the Law’” (Deere, 1:301).</a:t>
            </a:r>
            <a:r>
              <a:rPr lang="en-SG" b="0">
                <a:effectLst/>
                <a:latin typeface="Arial"/>
                <a:cs typeface="Arial"/>
              </a:rPr>
              <a:t> </a:t>
            </a:r>
            <a:endParaRPr lang="en-US" b="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“Since a dead body was unclean, it was taken down at sundown so as not to decay further and defile the land. Also, the Lord didn’t want executed criminals to get too much attention lest they become heroes” (Wiersbe, 175).</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 think this helps us also appreciate the death of Christ: “This rather gruesome symbolic act reminded the people that God cursed people who committed capital crimes. In Galatians 3:13, Paul applied this truth to our Lord’s death on the cross: ‘Christ has redeemed us from the curse of the law, having become a curse for us (for it is written, “Cursed is everyone who hangs on a tree”)’ (NKJV). Those who trust Christ cannot be condemned by the law (Gal. 3:10) because Christ bore that curse for them” (Wiersbe, 175-76).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must show respect in death as well as in life.</a:t>
            </a:r>
          </a:p>
          <a:p>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This is OT law, but doesn’t the principle of </a:t>
            </a:r>
            <a:r>
              <a:rPr lang="en-US" sz="1200" i="1" kern="1200">
                <a:solidFill>
                  <a:schemeClr val="tx1"/>
                </a:solidFill>
                <a:effectLst/>
                <a:latin typeface="Arial"/>
                <a:ea typeface="+mn-ea"/>
                <a:cs typeface="Arial"/>
              </a:rPr>
              <a:t>rectifying wrongs</a:t>
            </a:r>
            <a:r>
              <a:rPr lang="en-US" sz="1200" kern="1200">
                <a:solidFill>
                  <a:schemeClr val="tx1"/>
                </a:solidFill>
                <a:effectLst/>
                <a:latin typeface="Arial"/>
                <a:ea typeface="+mn-ea"/>
                <a:cs typeface="Arial"/>
              </a:rPr>
              <a:t> show up in our lives today?</a:t>
            </a:r>
            <a:r>
              <a:rPr lang="en-SG">
                <a:effectLst/>
                <a:latin typeface="Arial"/>
                <a:cs typeface="Arial"/>
              </a:rPr>
              <a:t> </a:t>
            </a:r>
            <a:endParaRPr lang="en-US">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How can you rectify a wrong you have done to others?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Do you need to ask forgiveness—and with whom?</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policy or practice must you change?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Men, do the women in your life feel valuable?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do you unfairly show nepotism?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Would those who know you say you are just and fair?</a:t>
            </a:r>
            <a:r>
              <a:rPr lang="en-SG">
                <a:effectLst/>
                <a:latin typeface="Arial"/>
                <a:cs typeface="Arial"/>
              </a:rPr>
              <a:t> </a:t>
            </a:r>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Treat people fairly by rectifying wrongs. That is the key idea in today’s passage.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Correct offences. Handle others justly by undoing inequalities you may have done to them—or when you are tempted to be unfair to them. Value human lives. The title of this message is simply “Rectify Wrongs.”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what does rectifying wrongs look like? How should we correct offences—or better yet, not do injustices to start with?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But what does </a:t>
            </a:r>
            <a:r>
              <a:rPr lang="en-US" sz="1200" i="1" kern="1200">
                <a:solidFill>
                  <a:schemeClr val="tx1"/>
                </a:solidFill>
                <a:effectLst/>
                <a:latin typeface="Arial"/>
                <a:ea typeface="+mn-ea"/>
                <a:cs typeface="Arial"/>
              </a:rPr>
              <a:t>rectifying wrongs</a:t>
            </a:r>
            <a:r>
              <a:rPr lang="en-US" sz="1200" kern="1200">
                <a:solidFill>
                  <a:schemeClr val="tx1"/>
                </a:solidFill>
                <a:effectLst/>
                <a:latin typeface="Arial"/>
                <a:ea typeface="+mn-ea"/>
                <a:cs typeface="Arial"/>
              </a:rPr>
              <a:t> look like? How should we correct offences—or better yet, not do injustices to start with?</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Israel needed to know how to treat people fairly.</a:t>
            </a:r>
            <a:r>
              <a:rPr lang="en-SG">
                <a:effectLst/>
                <a:latin typeface="Arial"/>
                <a:cs typeface="Arial"/>
              </a:rPr>
              <a:t> </a:t>
            </a:r>
            <a:endParaRPr lang="en-US">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sz="1200" kern="1200">
                <a:solidFill>
                  <a:schemeClr val="tx1"/>
                </a:solidFill>
                <a:effectLst/>
                <a:latin typeface="Arial"/>
                <a:ea typeface="+mn-ea"/>
                <a:cs typeface="Arial"/>
              </a:rPr>
              <a:t>Israel had been treated unjustly for 400 years in Egypt. That was when they were the underdogs. They were slaves and the Egyptians were their overlords. As a result, they experienced generations of injustice.</a:t>
            </a:r>
            <a:r>
              <a:rPr lang="en-SG">
                <a:effectLst/>
                <a:latin typeface="Arial"/>
                <a:cs typeface="Arial"/>
              </a:rPr>
              <a:t> </a:t>
            </a:r>
          </a:p>
          <a:p>
            <a:pPr eaLnBrk="1" hangingPunct="1">
              <a:spcBef>
                <a:spcPct val="0"/>
              </a:spcBef>
            </a:pPr>
            <a:r>
              <a:rPr lang="en-SG">
                <a:effectLst/>
                <a:latin typeface="Arial"/>
                <a:cs typeface="Arial"/>
              </a:rPr>
              <a:t>•</a:t>
            </a:r>
            <a:r>
              <a:rPr lang="en-SG" baseline="0">
                <a:effectLst/>
                <a:latin typeface="Arial"/>
                <a:cs typeface="Arial"/>
              </a:rPr>
              <a:t> </a:t>
            </a:r>
            <a:r>
              <a:rPr lang="en-US" sz="1200" kern="1200">
                <a:solidFill>
                  <a:schemeClr val="tx1"/>
                </a:solidFill>
                <a:effectLst/>
                <a:latin typeface="Arial"/>
                <a:ea typeface="+mn-ea"/>
                <a:cs typeface="Arial"/>
              </a:rPr>
              <a:t>However, now the tables were about to turn. They would soon conquer Canaan and become the people of power. </a:t>
            </a:r>
            <a:endParaRPr lang="en-US">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rPr>
              <a:pPr/>
              <a:t>9</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sz="1200" kern="1200">
                <a:solidFill>
                  <a:schemeClr val="tx1"/>
                </a:solidFill>
                <a:effectLst/>
                <a:latin typeface="Arial"/>
                <a:ea typeface="+mn-ea"/>
                <a:cs typeface="Arial"/>
              </a:rPr>
              <a:t>As Israelites looked towards becoming the ones with more potential to injustice, they needed God’s instructions. Otherwise, they would repeat the same wrongs of the Egyptians. How could Israel prevent such inequalities?</a:t>
            </a:r>
            <a:r>
              <a:rPr lang="en-SG">
                <a:effectLst/>
                <a:latin typeface="Arial"/>
                <a:cs typeface="Arial"/>
              </a:rPr>
              <a:t> </a:t>
            </a:r>
            <a:endParaRPr lang="zh-CN" alt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294453"/>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294965"/>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95120"/>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31483"/>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377947"/>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876647"/>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865301"/>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53224"/>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93225"/>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552512"/>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149419"/>
      </p:ext>
    </p:extLst>
  </p:cSld>
  <p:clrMapOvr>
    <a:masterClrMapping/>
  </p:clrMapOvr>
  <p:transition xmlns:p14="http://schemas.microsoft.com/office/powerpoint/2010/mai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145312"/>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7104545"/>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8702332"/>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69069425"/>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61859974"/>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44564097"/>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45397771"/>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65553919"/>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45388282"/>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09355122"/>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42356510"/>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66345225"/>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128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950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638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99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459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207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319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23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528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631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45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61478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85887188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495251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81221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Deuteronomy 21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
            <a:ext cx="9120187" cy="1076760"/>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Rectifying Wrongs</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Preached at The People's Bible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pic>
        <p:nvPicPr>
          <p:cNvPr id="3" name="Picture 2"/>
          <p:cNvPicPr>
            <a:picLocks noChangeAspect="1"/>
          </p:cNvPicPr>
          <p:nvPr/>
        </p:nvPicPr>
        <p:blipFill>
          <a:blip r:embed="rId3"/>
          <a:stretch>
            <a:fillRect/>
          </a:stretch>
        </p:blipFill>
        <p:spPr>
          <a:xfrm>
            <a:off x="0" y="2325914"/>
            <a:ext cx="5486400" cy="3657600"/>
          </a:xfrm>
          <a:prstGeom prst="rect">
            <a:avLst/>
          </a:prstGeom>
        </p:spPr>
      </p:pic>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73383"/>
            <a:ext cx="9144000" cy="4284617"/>
          </a:xfrm>
          <a:prstGeom prst="rect">
            <a:avLst/>
          </a:prstGeom>
        </p:spPr>
      </p:pic>
      <p:sp>
        <p:nvSpPr>
          <p:cNvPr id="900098" name="Rectangle 2"/>
          <p:cNvSpPr>
            <a:spLocks noGrp="1" noChangeArrowheads="1"/>
          </p:cNvSpPr>
          <p:nvPr>
            <p:ph type="ctrTitle"/>
          </p:nvPr>
        </p:nvSpPr>
        <p:spPr>
          <a:xfrm>
            <a:off x="0" y="52860"/>
            <a:ext cx="9144000" cy="2520524"/>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What does rectifying wrongs </a:t>
            </a:r>
            <a:r>
              <a:rPr lang="en-US" sz="6600" b="1" i="1" dirty="0">
                <a:effectLst>
                  <a:glow rad="127000">
                    <a:schemeClr val="tx1"/>
                  </a:glow>
                </a:effectLst>
                <a:latin typeface="Arial" charset="0"/>
                <a:ea typeface="ＭＳ Ｐゴシック" charset="0"/>
                <a:cs typeface="ＭＳ Ｐゴシック" charset="0"/>
              </a:rPr>
              <a:t>look like?</a:t>
            </a:r>
            <a:r>
              <a:rPr lang="en-US" sz="66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554082"/>
            <a:ext cx="9144000" cy="1084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chemeClr val="tx1"/>
                </a:solidFill>
                <a:effectLst/>
                <a:latin typeface="Arial" charset="0"/>
                <a:ea typeface="ＭＳ Ｐゴシック" charset="0"/>
                <a:cs typeface="ＭＳ Ｐゴシック" charset="0"/>
              </a:rPr>
              <a:t>5 ways</a:t>
            </a:r>
          </a:p>
        </p:txBody>
      </p:sp>
    </p:spTree>
    <p:extLst>
      <p:ext uri="{BB962C8B-B14F-4D97-AF65-F5344CB8AC3E}">
        <p14:creationId xmlns:p14="http://schemas.microsoft.com/office/powerpoint/2010/main" val="5755180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73383"/>
            <a:ext cx="9144000" cy="4284617"/>
          </a:xfrm>
          <a:prstGeom prst="rect">
            <a:avLst/>
          </a:prstGeom>
        </p:spPr>
      </p:pic>
      <p:sp>
        <p:nvSpPr>
          <p:cNvPr id="900098" name="Rectangle 2"/>
          <p:cNvSpPr>
            <a:spLocks noGrp="1" noChangeArrowheads="1"/>
          </p:cNvSpPr>
          <p:nvPr>
            <p:ph type="ctrTitle"/>
          </p:nvPr>
        </p:nvSpPr>
        <p:spPr>
          <a:xfrm>
            <a:off x="0" y="52860"/>
            <a:ext cx="9144000" cy="2520524"/>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What does rectifying wrongs </a:t>
            </a:r>
            <a:r>
              <a:rPr lang="en-US" sz="6600" b="1" i="1" dirty="0">
                <a:effectLst>
                  <a:glow rad="127000">
                    <a:schemeClr val="tx1"/>
                  </a:glow>
                </a:effectLst>
                <a:latin typeface="Arial" charset="0"/>
                <a:ea typeface="ＭＳ Ｐゴシック" charset="0"/>
                <a:cs typeface="ＭＳ Ｐゴシック" charset="0"/>
              </a:rPr>
              <a:t>look like?</a:t>
            </a:r>
            <a:r>
              <a:rPr lang="en-US" sz="66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554082"/>
            <a:ext cx="9144000" cy="1084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chemeClr val="tx1"/>
                </a:solidFill>
                <a:effectLst/>
                <a:latin typeface="Arial" charset="0"/>
                <a:ea typeface="ＭＳ Ｐゴシック" charset="0"/>
                <a:cs typeface="ＭＳ Ｐゴシック" charset="0"/>
              </a:rPr>
              <a:t>Deuteronomy 21</a:t>
            </a:r>
          </a:p>
        </p:txBody>
      </p:sp>
    </p:spTree>
    <p:extLst>
      <p:ext uri="{BB962C8B-B14F-4D97-AF65-F5344CB8AC3E}">
        <p14:creationId xmlns:p14="http://schemas.microsoft.com/office/powerpoint/2010/main" val="24304165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9692"/>
            <a:ext cx="9140044" cy="45700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97946"/>
            <a:ext cx="9144000" cy="198001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a:t>
            </a:r>
            <a:r>
              <a:rPr lang="en-US" sz="4800" b="1" dirty="0">
                <a:solidFill>
                  <a:srgbClr val="FFFF00"/>
                </a:solidFill>
                <a:effectLst>
                  <a:glow rad="127000">
                    <a:schemeClr val="tx1"/>
                  </a:glow>
                </a:effectLst>
                <a:latin typeface="Arial" charset="0"/>
                <a:ea typeface="ＭＳ Ｐゴシック" charset="0"/>
                <a:cs typeface="ＭＳ Ｐゴシック" charset="0"/>
              </a:rPr>
              <a:t>Murder</a:t>
            </a:r>
            <a:r>
              <a:rPr lang="en-US" sz="4800" b="1" dirty="0">
                <a:effectLst>
                  <a:glow rad="127000">
                    <a:schemeClr val="tx1"/>
                  </a:glow>
                </a:effectLst>
                <a:latin typeface="Arial" charset="0"/>
                <a:ea typeface="ＭＳ Ｐゴシック" charset="0"/>
                <a:cs typeface="ＭＳ Ｐゴシック" charset="0"/>
              </a:rPr>
              <a:t> must be treated seriously (Deut 21:1-9).</a:t>
            </a:r>
          </a:p>
        </p:txBody>
      </p:sp>
      <p:sp>
        <p:nvSpPr>
          <p:cNvPr id="4" name="Rectangle 2"/>
          <p:cNvSpPr txBox="1">
            <a:spLocks noChangeArrowheads="1"/>
          </p:cNvSpPr>
          <p:nvPr/>
        </p:nvSpPr>
        <p:spPr bwMode="auto">
          <a:xfrm>
            <a:off x="0" y="0"/>
            <a:ext cx="9144000" cy="75969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What does rectifying wrongs look like? </a:t>
            </a:r>
          </a:p>
        </p:txBody>
      </p:sp>
    </p:spTree>
    <p:extLst>
      <p:ext uri="{BB962C8B-B14F-4D97-AF65-F5344CB8AC3E}">
        <p14:creationId xmlns:p14="http://schemas.microsoft.com/office/powerpoint/2010/main" val="2123749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655816"/>
          </a:xfrm>
          <a:effectLst>
            <a:outerShdw blurRad="63500" dist="35921" dir="2700000" algn="ctr" rotWithShape="0">
              <a:schemeClr val="tx2">
                <a:alpha val="74998"/>
              </a:schemeClr>
            </a:outerShdw>
          </a:effectLst>
          <a:ex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“Breaking the heifer’s neck symbolized that the crime deserved capital punishment, and the washing of the elders’ hands over the heifer symbolized their innocence in the matter. This ritual demonstrated how extremely valuable God considers life. For even though no murderer was found, the land and the people both incurred the guilt of shedding innocent blood. The animal sacrifice, accompanied by the petition of the elders, made atonement, that is, turned the wrath of God away from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(Jack Deere, “Deuteronomy,” in BKC, 1:300). </a:t>
            </a: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9469"/>
            <a:ext cx="9093355"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must value human life publicly. </a:t>
            </a: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7560"/>
            <a:ext cx="9144000" cy="4785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97946"/>
            <a:ext cx="9144000" cy="198001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en-US" sz="4800" b="1" dirty="0">
                <a:solidFill>
                  <a:srgbClr val="FFFF00"/>
                </a:solidFill>
                <a:effectLst>
                  <a:glow rad="127000">
                    <a:schemeClr val="tx1"/>
                  </a:glow>
                </a:effectLst>
                <a:latin typeface="Arial" charset="0"/>
                <a:ea typeface="ＭＳ Ｐゴシック" charset="0"/>
                <a:cs typeface="ＭＳ Ｐゴシック" charset="0"/>
              </a:rPr>
              <a:t>Women </a:t>
            </a:r>
            <a:r>
              <a:rPr lang="en-US" sz="4800" b="1" dirty="0">
                <a:effectLst>
                  <a:glow rad="127000">
                    <a:schemeClr val="tx1"/>
                  </a:glow>
                </a:effectLst>
                <a:latin typeface="Arial" charset="0"/>
                <a:ea typeface="ＭＳ Ｐゴシック" charset="0"/>
                <a:cs typeface="ＭＳ Ｐゴシック" charset="0"/>
              </a:rPr>
              <a:t>must be highly valued  (Deut 21:10-14). </a:t>
            </a:r>
          </a:p>
        </p:txBody>
      </p:sp>
      <p:sp>
        <p:nvSpPr>
          <p:cNvPr id="4" name="Rectangle 2"/>
          <p:cNvSpPr txBox="1">
            <a:spLocks noChangeArrowheads="1"/>
          </p:cNvSpPr>
          <p:nvPr/>
        </p:nvSpPr>
        <p:spPr bwMode="auto">
          <a:xfrm>
            <a:off x="0" y="0"/>
            <a:ext cx="9144000" cy="75969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What does rectifying wrongs look like? </a:t>
            </a:r>
          </a:p>
        </p:txBody>
      </p:sp>
    </p:spTree>
    <p:extLst>
      <p:ext uri="{BB962C8B-B14F-4D97-AF65-F5344CB8AC3E}">
        <p14:creationId xmlns:p14="http://schemas.microsoft.com/office/powerpoint/2010/main" val="2528038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346"/>
            <a:ext cx="9144000" cy="1049972"/>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A Question</a:t>
            </a:r>
            <a:endParaRPr lang="en-US" sz="60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9989"/>
            <a:ext cx="9144000" cy="38058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How could Israelites take a captive woman (21:11)? Weren’t all the Canaanites supposed to be slain?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61813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1403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3200" b="1">
                <a:solidFill>
                  <a:srgbClr val="FFFFFF"/>
                </a:solidFill>
                <a:latin typeface="Arial" charset="0"/>
                <a:cs typeface="Arial" charset="0"/>
              </a:rPr>
              <a:t>"When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brings you into the land you are entering to possess and drives out before you many nations – the Hittites, Girgashites, Amorites, Canaanites, Perizzites, Hivites, and Jebusites, seven nations larger and stronger than you – and 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has delivered them over to you and you have defeated them, then </a:t>
            </a:r>
            <a:br>
              <a:rPr lang="en-US" altLang="ja-JP" sz="3200" b="1">
                <a:solidFill>
                  <a:srgbClr val="FFFFFF"/>
                </a:solidFill>
                <a:latin typeface="Arial" charset="0"/>
                <a:cs typeface="Arial" charset="0"/>
              </a:rPr>
            </a:br>
            <a:r>
              <a:rPr lang="en-US" altLang="ja-JP" sz="3600" b="1" u="sng">
                <a:solidFill>
                  <a:srgbClr val="FFFFFF"/>
                </a:solidFill>
                <a:latin typeface="Arial" charset="0"/>
                <a:cs typeface="Arial" charset="0"/>
              </a:rPr>
              <a:t>you must destroy them totally."</a:t>
            </a:r>
            <a:endParaRPr lang="en-US" sz="3600" b="1" u="sng">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en-US" sz="4800" b="1">
                <a:latin typeface="Arial" charset="0"/>
                <a:ea typeface="ＭＳ Ｐゴシック" charset="0"/>
              </a:rPr>
              <a:t>Deuteronomy 7:1-4</a:t>
            </a:r>
          </a:p>
        </p:txBody>
      </p:sp>
    </p:spTree>
    <p:extLst>
      <p:ext uri="{BB962C8B-B14F-4D97-AF65-F5344CB8AC3E}">
        <p14:creationId xmlns:p14="http://schemas.microsoft.com/office/powerpoint/2010/main" val="2931803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71575"/>
            <a:ext cx="9144000" cy="82963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Destroying Pagan Images</a:t>
            </a:r>
          </a:p>
        </p:txBody>
      </p:sp>
    </p:spTree>
    <p:extLst>
      <p:ext uri="{BB962C8B-B14F-4D97-AF65-F5344CB8AC3E}">
        <p14:creationId xmlns:p14="http://schemas.microsoft.com/office/powerpoint/2010/main" val="35387789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586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3200" b="1">
                <a:solidFill>
                  <a:srgbClr val="FFFFFF"/>
                </a:solidFill>
                <a:latin typeface="Arial" charset="0"/>
                <a:cs typeface="Arial" charset="0"/>
              </a:rPr>
              <a:t>"Make no treaty with them, and show them no mercy. Do not intermarry with them.  Do not give your daughters to their sons or take their daughters for your sons, for they will turn your sons away from following me to serve other gods, and the L</a:t>
            </a:r>
            <a:r>
              <a:rPr lang="en-US" altLang="ja-JP" sz="2800" b="1">
                <a:solidFill>
                  <a:srgbClr val="FFFFFF"/>
                </a:solidFill>
                <a:latin typeface="Arial" charset="0"/>
                <a:cs typeface="Arial" charset="0"/>
              </a:rPr>
              <a:t>ORD</a:t>
            </a:r>
            <a:r>
              <a:rPr lang="fr-FR" altLang="ja-JP" sz="3200" b="1">
                <a:solidFill>
                  <a:srgbClr val="FFFFFF"/>
                </a:solidFill>
                <a:latin typeface="Arial" charset="0"/>
                <a:cs typeface="Arial" charset="0"/>
              </a:rPr>
              <a:t>'</a:t>
            </a:r>
            <a:r>
              <a:rPr lang="en-US" altLang="ja-JP" sz="3200" b="1">
                <a:solidFill>
                  <a:srgbClr val="FFFFFF"/>
                </a:solidFill>
                <a:latin typeface="Arial" charset="0"/>
                <a:cs typeface="Arial" charset="0"/>
              </a:rPr>
              <a:t>s anger will burn against you and </a:t>
            </a:r>
            <a:br>
              <a:rPr lang="en-US" altLang="ja-JP" sz="3200" b="1">
                <a:solidFill>
                  <a:srgbClr val="FFFFFF"/>
                </a:solidFill>
                <a:latin typeface="Arial" charset="0"/>
                <a:cs typeface="Arial" charset="0"/>
              </a:rPr>
            </a:br>
            <a:r>
              <a:rPr lang="en-US" altLang="ja-JP" sz="3200" b="1" u="sng">
                <a:solidFill>
                  <a:srgbClr val="FFFFFF"/>
                </a:solidFill>
                <a:latin typeface="Arial" charset="0"/>
                <a:cs typeface="Arial" charset="0"/>
              </a:rPr>
              <a:t>will quickly destroy you.</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en-US" b="1">
                <a:latin typeface="Arial" charset="0"/>
                <a:ea typeface="ＭＳ Ｐゴシック" charset="0"/>
              </a:rPr>
              <a:t>Deuteronomy 7:1-4</a:t>
            </a:r>
          </a:p>
        </p:txBody>
      </p:sp>
    </p:spTree>
    <p:extLst>
      <p:ext uri="{BB962C8B-B14F-4D97-AF65-F5344CB8AC3E}">
        <p14:creationId xmlns:p14="http://schemas.microsoft.com/office/powerpoint/2010/main" val="3619519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65055"/>
            <a:ext cx="9144000" cy="1049972"/>
          </a:xfrm>
          <a:effectLst>
            <a:outerShdw blurRad="63500" dist="35921" dir="2700000" algn="ctr" rotWithShape="0">
              <a:schemeClr val="tx2">
                <a:alpha val="74998"/>
              </a:schemeClr>
            </a:outerShdw>
          </a:effectLst>
          <a:extLst/>
        </p:spPr>
        <p:txBody>
          <a:bodyPr/>
          <a:lstStyle/>
          <a:p>
            <a:pPr>
              <a:defRPr/>
            </a:pPr>
            <a:r>
              <a:rPr lang="en-US" sz="7200" b="1" dirty="0" smtClean="0">
                <a:effectLst>
                  <a:glow rad="127000">
                    <a:schemeClr val="tx1"/>
                  </a:glow>
                </a:effectLst>
                <a:latin typeface="Arial" charset="0"/>
                <a:ea typeface="ＭＳ Ｐゴシック" charset="0"/>
                <a:cs typeface="ＭＳ Ｐゴシック" charset="0"/>
              </a:rPr>
              <a:t>Injustice.</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4689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6174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Why did a soldier have to wait a whole month before taking the captive women as his wife (13)? </a:t>
            </a:r>
          </a:p>
        </p:txBody>
      </p:sp>
      <p:pic>
        <p:nvPicPr>
          <p:cNvPr id="3" name="Picture 2"/>
          <p:cNvPicPr>
            <a:picLocks noChangeAspect="1"/>
          </p:cNvPicPr>
          <p:nvPr/>
        </p:nvPicPr>
        <p:blipFill>
          <a:blip r:embed="rId3"/>
          <a:stretch>
            <a:fillRect/>
          </a:stretch>
        </p:blipFill>
        <p:spPr>
          <a:xfrm>
            <a:off x="1206500" y="1879600"/>
            <a:ext cx="6731000" cy="4978400"/>
          </a:xfrm>
          <a:prstGeom prst="rect">
            <a:avLst/>
          </a:prstGeom>
        </p:spPr>
      </p:pic>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We must honor women and marriage today.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8700"/>
            <a:ext cx="9144000" cy="4787435"/>
          </a:xfrm>
          <a:prstGeom prst="rect">
            <a:avLst/>
          </a:prstGeom>
        </p:spPr>
      </p:pic>
    </p:spTree>
    <p:extLst>
      <p:ext uri="{BB962C8B-B14F-4D97-AF65-F5344CB8AC3E}">
        <p14:creationId xmlns:p14="http://schemas.microsoft.com/office/powerpoint/2010/main" val="812465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0014"/>
            <a:ext cx="9144000" cy="609834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62317"/>
            <a:ext cx="9144000" cy="198001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en-US" sz="4800" b="1" dirty="0">
                <a:solidFill>
                  <a:srgbClr val="FFFF00"/>
                </a:solidFill>
                <a:effectLst>
                  <a:glow rad="127000">
                    <a:schemeClr val="tx1"/>
                  </a:glow>
                </a:effectLst>
                <a:latin typeface="Arial" charset="0"/>
                <a:ea typeface="ＭＳ Ｐゴシック" charset="0"/>
                <a:cs typeface="ＭＳ Ｐゴシック" charset="0"/>
              </a:rPr>
              <a:t>Wives </a:t>
            </a:r>
            <a:r>
              <a:rPr lang="en-US" sz="4800" b="1" dirty="0">
                <a:effectLst>
                  <a:glow rad="127000">
                    <a:schemeClr val="tx1"/>
                  </a:glow>
                </a:effectLst>
                <a:latin typeface="Arial" charset="0"/>
                <a:ea typeface="ＭＳ Ｐゴシック" charset="0"/>
                <a:cs typeface="ＭＳ Ｐゴシック" charset="0"/>
              </a:rPr>
              <a:t>must have financial security (Deut 21:15-17). </a:t>
            </a:r>
          </a:p>
        </p:txBody>
      </p:sp>
      <p:sp>
        <p:nvSpPr>
          <p:cNvPr id="4" name="Rectangle 2"/>
          <p:cNvSpPr txBox="1">
            <a:spLocks noChangeArrowheads="1"/>
          </p:cNvSpPr>
          <p:nvPr/>
        </p:nvSpPr>
        <p:spPr bwMode="auto">
          <a:xfrm>
            <a:off x="0" y="0"/>
            <a:ext cx="9144000" cy="75969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What does rectifying wrongs look like? </a:t>
            </a:r>
          </a:p>
        </p:txBody>
      </p:sp>
    </p:spTree>
    <p:extLst>
      <p:ext uri="{BB962C8B-B14F-4D97-AF65-F5344CB8AC3E}">
        <p14:creationId xmlns:p14="http://schemas.microsoft.com/office/powerpoint/2010/main" val="3237775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Firstborn Double Inheritance</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028700"/>
            <a:ext cx="9144000" cy="4777740"/>
          </a:xfrm>
          <a:prstGeom prst="rect">
            <a:avLst/>
          </a:prstGeom>
        </p:spPr>
      </p:pic>
      <p:pic>
        <p:nvPicPr>
          <p:cNvPr id="4" name="Picture 3"/>
          <p:cNvPicPr>
            <a:picLocks noChangeAspect="1"/>
          </p:cNvPicPr>
          <p:nvPr/>
        </p:nvPicPr>
        <p:blipFill>
          <a:blip r:embed="rId3"/>
          <a:stretch>
            <a:fillRect/>
          </a:stretch>
        </p:blipFill>
        <p:spPr>
          <a:xfrm>
            <a:off x="0" y="1028700"/>
            <a:ext cx="9144000" cy="4777740"/>
          </a:xfrm>
          <a:prstGeom prst="rect">
            <a:avLst/>
          </a:prstGeom>
        </p:spPr>
      </p:pic>
      <p:pic>
        <p:nvPicPr>
          <p:cNvPr id="5" name="Picture 4"/>
          <p:cNvPicPr>
            <a:picLocks noChangeAspect="1"/>
          </p:cNvPicPr>
          <p:nvPr/>
        </p:nvPicPr>
        <p:blipFill>
          <a:blip r:embed="rId3"/>
          <a:stretch>
            <a:fillRect/>
          </a:stretch>
        </p:blipFill>
        <p:spPr>
          <a:xfrm>
            <a:off x="0" y="1028700"/>
            <a:ext cx="9144000" cy="4777740"/>
          </a:xfrm>
          <a:prstGeom prst="rect">
            <a:avLst/>
          </a:prstGeom>
        </p:spPr>
      </p:pic>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must financially care for every wife. </a:t>
            </a:r>
          </a:p>
        </p:txBody>
      </p:sp>
      <p:pic>
        <p:nvPicPr>
          <p:cNvPr id="2" name="Picture 1"/>
          <p:cNvPicPr>
            <a:picLocks noChangeAspect="1"/>
          </p:cNvPicPr>
          <p:nvPr/>
        </p:nvPicPr>
        <p:blipFill>
          <a:blip r:embed="rId3"/>
          <a:stretch>
            <a:fillRect/>
          </a:stretch>
        </p:blipFill>
        <p:spPr>
          <a:xfrm>
            <a:off x="0" y="758952"/>
            <a:ext cx="9144000" cy="6099048"/>
          </a:xfrm>
          <a:prstGeom prst="rect">
            <a:avLst/>
          </a:prstGeom>
        </p:spPr>
      </p:pic>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83432"/>
            <a:ext cx="9161777" cy="60983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97946"/>
            <a:ext cx="9144000" cy="198001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en-US" sz="4800" b="1" dirty="0">
                <a:solidFill>
                  <a:srgbClr val="FFFF00"/>
                </a:solidFill>
                <a:effectLst>
                  <a:glow rad="127000">
                    <a:schemeClr val="tx1"/>
                  </a:glow>
                </a:effectLst>
                <a:latin typeface="Arial" charset="0"/>
                <a:ea typeface="ＭＳ Ｐゴシック" charset="0"/>
                <a:cs typeface="ＭＳ Ｐゴシック" charset="0"/>
              </a:rPr>
              <a:t>Relatives </a:t>
            </a:r>
            <a:r>
              <a:rPr lang="en-US" sz="4800" b="1" dirty="0">
                <a:effectLst>
                  <a:glow rad="127000">
                    <a:schemeClr val="tx1"/>
                  </a:glow>
                </a:effectLst>
                <a:latin typeface="Arial" charset="0"/>
                <a:ea typeface="ＭＳ Ｐゴシック" charset="0"/>
                <a:cs typeface="ＭＳ Ｐゴシック" charset="0"/>
              </a:rPr>
              <a:t>must follow the same laws as others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(Deut 21:18-21).</a:t>
            </a:r>
          </a:p>
        </p:txBody>
      </p:sp>
      <p:sp>
        <p:nvSpPr>
          <p:cNvPr id="4" name="Rectangle 2"/>
          <p:cNvSpPr txBox="1">
            <a:spLocks noChangeArrowheads="1"/>
          </p:cNvSpPr>
          <p:nvPr/>
        </p:nvSpPr>
        <p:spPr bwMode="auto">
          <a:xfrm>
            <a:off x="0" y="0"/>
            <a:ext cx="9144000" cy="75969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What does rectifying wrongs look like? </a:t>
            </a:r>
          </a:p>
        </p:txBody>
      </p:sp>
    </p:spTree>
    <p:extLst>
      <p:ext uri="{BB962C8B-B14F-4D97-AF65-F5344CB8AC3E}">
        <p14:creationId xmlns:p14="http://schemas.microsoft.com/office/powerpoint/2010/main" val="3237775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346"/>
            <a:ext cx="9144000" cy="1419200"/>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such a severe penalty for a rebellious son (21)? </a:t>
            </a:r>
          </a:p>
        </p:txBody>
      </p:sp>
      <p:pic>
        <p:nvPicPr>
          <p:cNvPr id="2" name="Picture 1"/>
          <p:cNvPicPr>
            <a:picLocks noChangeAspect="1"/>
          </p:cNvPicPr>
          <p:nvPr/>
        </p:nvPicPr>
        <p:blipFill>
          <a:blip r:embed="rId3"/>
          <a:stretch>
            <a:fillRect/>
          </a:stretch>
        </p:blipFill>
        <p:spPr>
          <a:xfrm>
            <a:off x="0" y="1689569"/>
            <a:ext cx="9144000" cy="5170289"/>
          </a:xfrm>
          <a:prstGeom prst="rect">
            <a:avLst/>
          </a:prstGeom>
        </p:spPr>
      </p:pic>
    </p:spTree>
    <p:extLst>
      <p:ext uri="{BB962C8B-B14F-4D97-AF65-F5344CB8AC3E}">
        <p14:creationId xmlns:p14="http://schemas.microsoft.com/office/powerpoint/2010/main" val="17861813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947"/>
            <a:ext cx="9144000" cy="691094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300"/>
            <a:ext cx="3028230" cy="182291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Never Happened</a:t>
            </a:r>
          </a:p>
        </p:txBody>
      </p:sp>
    </p:spTree>
    <p:extLst>
      <p:ext uri="{BB962C8B-B14F-4D97-AF65-F5344CB8AC3E}">
        <p14:creationId xmlns:p14="http://schemas.microsoft.com/office/powerpoint/2010/main" val="188862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Nephew</a:t>
            </a:r>
            <a:endParaRPr lang="en-US" dirty="0"/>
          </a:p>
        </p:txBody>
      </p:sp>
      <p:grpSp>
        <p:nvGrpSpPr>
          <p:cNvPr id="6" name="Group 5"/>
          <p:cNvGrpSpPr/>
          <p:nvPr/>
        </p:nvGrpSpPr>
        <p:grpSpPr>
          <a:xfrm>
            <a:off x="1013491" y="-1"/>
            <a:ext cx="7421017" cy="7519701"/>
            <a:chOff x="1013491" y="-1"/>
            <a:chExt cx="7421017" cy="7519701"/>
          </a:xfrm>
        </p:grpSpPr>
        <p:pic>
          <p:nvPicPr>
            <p:cNvPr id="3" name="Picture 2"/>
            <p:cNvPicPr>
              <a:picLocks noChangeAspect="1"/>
            </p:cNvPicPr>
            <p:nvPr/>
          </p:nvPicPr>
          <p:blipFill>
            <a:blip r:embed="rId3"/>
            <a:stretch>
              <a:fillRect/>
            </a:stretch>
          </p:blipFill>
          <p:spPr>
            <a:xfrm>
              <a:off x="1013491" y="-1"/>
              <a:ext cx="7421017" cy="7519701"/>
            </a:xfrm>
            <a:prstGeom prst="rect">
              <a:avLst/>
            </a:prstGeom>
          </p:spPr>
        </p:pic>
        <p:sp>
          <p:nvSpPr>
            <p:cNvPr id="2" name="Rectangle 1"/>
            <p:cNvSpPr/>
            <p:nvPr/>
          </p:nvSpPr>
          <p:spPr bwMode="auto">
            <a:xfrm>
              <a:off x="2029161" y="0"/>
              <a:ext cx="617507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2029161" y="423377"/>
              <a:ext cx="472984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2014563" y="-19352"/>
            <a:ext cx="6175074" cy="120032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600" b="1" dirty="0" smtClean="0">
                <a:solidFill>
                  <a:srgbClr val="000000"/>
                </a:solidFill>
                <a:latin typeface="Arial"/>
                <a:cs typeface="Arial"/>
              </a:rPr>
              <a:t>This is my nephew, Skippy.</a:t>
            </a:r>
            <a:br>
              <a:rPr lang="en-US" sz="3600" b="1" dirty="0" smtClean="0">
                <a:solidFill>
                  <a:srgbClr val="000000"/>
                </a:solidFill>
                <a:latin typeface="Arial"/>
                <a:cs typeface="Arial"/>
              </a:rPr>
            </a:br>
            <a:r>
              <a:rPr lang="en-US" sz="3600" b="1" dirty="0" smtClean="0">
                <a:solidFill>
                  <a:srgbClr val="000000"/>
                </a:solidFill>
                <a:latin typeface="Arial"/>
                <a:cs typeface="Arial"/>
              </a:rPr>
              <a:t>He</a:t>
            </a:r>
            <a:r>
              <a:rPr lang="fr-FR" sz="3600" b="1" dirty="0" smtClean="0">
                <a:solidFill>
                  <a:srgbClr val="000000"/>
                </a:solidFill>
                <a:latin typeface="Arial"/>
                <a:cs typeface="Arial"/>
              </a:rPr>
              <a:t>'</a:t>
            </a:r>
            <a:r>
              <a:rPr lang="en-US" sz="3600" b="1" dirty="0" smtClean="0">
                <a:solidFill>
                  <a:srgbClr val="000000"/>
                </a:solidFill>
                <a:latin typeface="Arial"/>
                <a:cs typeface="Arial"/>
              </a:rPr>
              <a:t>s your new boss.</a:t>
            </a:r>
            <a:endParaRPr lang="en-US" sz="4400" b="1" dirty="0">
              <a:solidFill>
                <a:srgbClr val="000000"/>
              </a:solidFill>
              <a:latin typeface="Arial"/>
              <a:cs typeface="Arial"/>
            </a:endParaRPr>
          </a:p>
        </p:txBody>
      </p:sp>
    </p:spTree>
    <p:extLst>
      <p:ext uri="{BB962C8B-B14F-4D97-AF65-F5344CB8AC3E}">
        <p14:creationId xmlns:p14="http://schemas.microsoft.com/office/powerpoint/2010/main" val="21284910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81344"/>
          </a:xfrm>
          <a:prstGeom prst="rect">
            <a:avLst/>
          </a:prstGeom>
        </p:spPr>
      </p:pic>
      <p:sp>
        <p:nvSpPr>
          <p:cNvPr id="900098" name="Rectangle 2"/>
          <p:cNvSpPr>
            <a:spLocks noGrp="1" noChangeArrowheads="1"/>
          </p:cNvSpPr>
          <p:nvPr>
            <p:ph type="ctrTitle"/>
          </p:nvPr>
        </p:nvSpPr>
        <p:spPr>
          <a:xfrm>
            <a:off x="0" y="5389125"/>
            <a:ext cx="9144000" cy="1471837"/>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2013 China Law says visit old relatives or pay a fine</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9793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2331"/>
            <a:ext cx="9144000" cy="1049972"/>
          </a:xfrm>
          <a:effectLst>
            <a:outerShdw blurRad="63500" dist="35921" dir="2700000" algn="ctr" rotWithShape="0">
              <a:schemeClr val="tx2">
                <a:alpha val="74998"/>
              </a:schemeClr>
            </a:outerShdw>
          </a:effectLst>
          <a:extLst/>
        </p:spPr>
        <p:txBody>
          <a:bodyPr/>
          <a:lstStyle/>
          <a:p>
            <a:pPr>
              <a:defRPr/>
            </a:pPr>
            <a:r>
              <a:rPr lang="en-US" sz="7200" b="1" dirty="0">
                <a:effectLst>
                  <a:glow rad="127000">
                    <a:schemeClr val="tx1"/>
                  </a:glow>
                </a:effectLst>
                <a:latin typeface="Arial" charset="0"/>
                <a:ea typeface="ＭＳ Ｐゴシック" charset="0"/>
                <a:cs typeface="ＭＳ Ｐゴシック" charset="0"/>
              </a:rPr>
              <a:t>Lady J</a:t>
            </a:r>
            <a:r>
              <a:rPr lang="en-US" sz="7200" b="1" dirty="0" smtClean="0">
                <a:effectLst>
                  <a:glow rad="127000">
                    <a:schemeClr val="tx1"/>
                  </a:glow>
                </a:effectLst>
                <a:latin typeface="Arial" charset="0"/>
                <a:ea typeface="ＭＳ Ｐゴシック" charset="0"/>
                <a:cs typeface="ＭＳ Ｐゴシック" charset="0"/>
              </a:rPr>
              <a:t>ustice</a:t>
            </a:r>
            <a:endParaRPr lang="en-US" sz="7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49300" y="1579298"/>
            <a:ext cx="7645400" cy="4927600"/>
          </a:xfrm>
          <a:prstGeom prst="rect">
            <a:avLst/>
          </a:prstGeom>
        </p:spPr>
      </p:pic>
    </p:spTree>
    <p:extLst>
      <p:ext uri="{BB962C8B-B14F-4D97-AF65-F5344CB8AC3E}">
        <p14:creationId xmlns:p14="http://schemas.microsoft.com/office/powerpoint/2010/main" val="24099198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143000"/>
            <a:ext cx="7620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Favoritism Divides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30" y="759692"/>
            <a:ext cx="4455308" cy="614727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97946"/>
            <a:ext cx="9144000" cy="198001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5.	</a:t>
            </a:r>
            <a:r>
              <a:rPr lang="en-US" sz="4800" b="1" dirty="0">
                <a:solidFill>
                  <a:srgbClr val="FFFF00"/>
                </a:solidFill>
                <a:effectLst>
                  <a:glow rad="127000">
                    <a:schemeClr val="tx1"/>
                  </a:glow>
                </a:effectLst>
                <a:latin typeface="Arial" charset="0"/>
                <a:ea typeface="ＭＳ Ｐゴシック" charset="0"/>
                <a:cs typeface="ＭＳ Ｐゴシック" charset="0"/>
              </a:rPr>
              <a:t>Corpses </a:t>
            </a:r>
            <a:r>
              <a:rPr lang="en-US" sz="4800" b="1" dirty="0">
                <a:effectLst>
                  <a:glow rad="127000">
                    <a:schemeClr val="tx1"/>
                  </a:glow>
                </a:effectLst>
                <a:latin typeface="Arial" charset="0"/>
                <a:ea typeface="ＭＳ Ｐゴシック" charset="0"/>
                <a:cs typeface="ＭＳ Ｐゴシック" charset="0"/>
              </a:rPr>
              <a:t>of the condemned also deserve respect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(Deut 21:22-23). </a:t>
            </a:r>
          </a:p>
        </p:txBody>
      </p:sp>
      <p:sp>
        <p:nvSpPr>
          <p:cNvPr id="4" name="Rectangle 2"/>
          <p:cNvSpPr txBox="1">
            <a:spLocks noChangeArrowheads="1"/>
          </p:cNvSpPr>
          <p:nvPr/>
        </p:nvSpPr>
        <p:spPr bwMode="auto">
          <a:xfrm>
            <a:off x="0" y="0"/>
            <a:ext cx="9144000" cy="75969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What does rectifying wrongs look like? </a:t>
            </a:r>
          </a:p>
        </p:txBody>
      </p:sp>
    </p:spTree>
    <p:extLst>
      <p:ext uri="{BB962C8B-B14F-4D97-AF65-F5344CB8AC3E}">
        <p14:creationId xmlns:p14="http://schemas.microsoft.com/office/powerpoint/2010/main" val="3237775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346"/>
            <a:ext cx="9144000" cy="143315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We must show respect in death as well as in life.</a:t>
            </a:r>
          </a:p>
        </p:txBody>
      </p:sp>
      <p:pic>
        <p:nvPicPr>
          <p:cNvPr id="2" name="Picture 1"/>
          <p:cNvPicPr>
            <a:picLocks noChangeAspect="1"/>
          </p:cNvPicPr>
          <p:nvPr/>
        </p:nvPicPr>
        <p:blipFill>
          <a:blip r:embed="rId3"/>
          <a:stretch>
            <a:fillRect/>
          </a:stretch>
        </p:blipFill>
        <p:spPr>
          <a:xfrm>
            <a:off x="326028" y="1600730"/>
            <a:ext cx="7823302" cy="4470458"/>
          </a:xfrm>
          <a:prstGeom prst="rect">
            <a:avLst/>
          </a:prstGeom>
        </p:spPr>
      </p:pic>
    </p:spTree>
    <p:extLst>
      <p:ext uri="{BB962C8B-B14F-4D97-AF65-F5344CB8AC3E}">
        <p14:creationId xmlns:p14="http://schemas.microsoft.com/office/powerpoint/2010/main" val="17861813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100" y="1051610"/>
            <a:ext cx="8559800" cy="4813300"/>
          </a:xfrm>
          <a:prstGeom prst="rect">
            <a:avLst/>
          </a:prstGeom>
        </p:spPr>
      </p:pic>
      <p:sp>
        <p:nvSpPr>
          <p:cNvPr id="900098" name="Rectangle 2"/>
          <p:cNvSpPr>
            <a:spLocks noGrp="1" noChangeArrowheads="1"/>
          </p:cNvSpPr>
          <p:nvPr>
            <p:ph type="ctrTitle"/>
          </p:nvPr>
        </p:nvSpPr>
        <p:spPr>
          <a:xfrm>
            <a:off x="0" y="101438"/>
            <a:ext cx="9144000" cy="950172"/>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18695" y="2427992"/>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Treat people fairly by </a:t>
            </a:r>
            <a:r>
              <a:rPr lang="en-US" sz="7200" b="1" dirty="0" smtClean="0">
                <a:solidFill>
                  <a:srgbClr val="FFFF00"/>
                </a:solidFill>
                <a:effectLst>
                  <a:glow rad="127000">
                    <a:schemeClr val="tx1"/>
                  </a:glow>
                </a:effectLst>
                <a:latin typeface="Arial" charset="0"/>
                <a:ea typeface="ＭＳ Ｐゴシック" charset="0"/>
                <a:cs typeface="ＭＳ Ｐゴシック" charset="0"/>
              </a:rPr>
              <a:t>rectifying wrongs</a:t>
            </a:r>
            <a:r>
              <a:rPr lang="en-US" sz="7200" b="1" dirty="0" smtClean="0">
                <a:effectLst>
                  <a:glow rad="127000">
                    <a:schemeClr val="tx1"/>
                  </a:glow>
                </a:effectLst>
                <a:latin typeface="Arial" charset="0"/>
                <a:ea typeface="ＭＳ Ｐゴシック" charset="0"/>
                <a:cs typeface="ＭＳ Ｐゴシック" charset="0"/>
              </a:rPr>
              <a:t>.</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1824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10379"/>
          </a:xfrm>
          <a:solidFill>
            <a:srgbClr val="00009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Where do you have power to abuse or show fairness?</a:t>
            </a:r>
          </a:p>
        </p:txBody>
      </p:sp>
      <p:sp>
        <p:nvSpPr>
          <p:cNvPr id="4" name="Rectangle 2"/>
          <p:cNvSpPr txBox="1">
            <a:spLocks noChangeArrowheads="1"/>
          </p:cNvSpPr>
          <p:nvPr/>
        </p:nvSpPr>
        <p:spPr bwMode="auto">
          <a:xfrm>
            <a:off x="586109" y="1522842"/>
            <a:ext cx="8460206" cy="4618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Are you just with your relatives?</a:t>
            </a:r>
          </a:p>
          <a:p>
            <a:pPr marL="571500" indent="-571500"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Do you treat your employees with equity?</a:t>
            </a:r>
          </a:p>
          <a:p>
            <a:pPr marL="571500" indent="-571500"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Would your students accuse you of bias? </a:t>
            </a:r>
          </a:p>
          <a:p>
            <a:pPr marL="571500" indent="-571500"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What wrong do you need to correct? </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346"/>
            <a:ext cx="9144000" cy="1049972"/>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Injustice</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346"/>
            <a:ext cx="9144000" cy="6094476"/>
          </a:xfrm>
          <a:prstGeom prst="rect">
            <a:avLst/>
          </a:prstGeom>
        </p:spPr>
      </p:pic>
    </p:spTree>
    <p:extLst>
      <p:ext uri="{BB962C8B-B14F-4D97-AF65-F5344CB8AC3E}">
        <p14:creationId xmlns:p14="http://schemas.microsoft.com/office/powerpoint/2010/main" val="17861813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678309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65055"/>
            <a:ext cx="9144000" cy="1049972"/>
          </a:xfrm>
          <a:effectLst>
            <a:outerShdw blurRad="63500" dist="35921" dir="2700000" algn="ctr" rotWithShape="0">
              <a:schemeClr val="tx2">
                <a:alpha val="74998"/>
              </a:schemeClr>
            </a:outerShdw>
          </a:effectLst>
          <a:extLst/>
        </p:spPr>
        <p:txBody>
          <a:bodyPr/>
          <a:lstStyle/>
          <a:p>
            <a:pPr>
              <a:defRPr/>
            </a:pPr>
            <a:r>
              <a:rPr lang="en-US" sz="7200" b="1" dirty="0" smtClean="0">
                <a:effectLst>
                  <a:glow rad="127000">
                    <a:schemeClr val="tx1"/>
                  </a:glow>
                </a:effectLst>
                <a:latin typeface="Arial" charset="0"/>
                <a:ea typeface="ＭＳ Ｐゴシック" charset="0"/>
                <a:cs typeface="ＭＳ Ｐゴシック" charset="0"/>
              </a:rPr>
              <a:t>Injustice.</a:t>
            </a:r>
            <a:endParaRPr lang="en-US" sz="7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66645" y="470695"/>
            <a:ext cx="8497081" cy="5659056"/>
          </a:xfrm>
          <a:prstGeom prst="rect">
            <a:avLst/>
          </a:prstGeom>
        </p:spPr>
      </p:pic>
    </p:spTree>
    <p:extLst>
      <p:ext uri="{BB962C8B-B14F-4D97-AF65-F5344CB8AC3E}">
        <p14:creationId xmlns:p14="http://schemas.microsoft.com/office/powerpoint/2010/main" val="19418581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100" y="1051610"/>
            <a:ext cx="8559800" cy="4813300"/>
          </a:xfrm>
          <a:prstGeom prst="rect">
            <a:avLst/>
          </a:prstGeom>
        </p:spPr>
      </p:pic>
      <p:sp>
        <p:nvSpPr>
          <p:cNvPr id="900098" name="Rectangle 2"/>
          <p:cNvSpPr>
            <a:spLocks noGrp="1" noChangeArrowheads="1"/>
          </p:cNvSpPr>
          <p:nvPr>
            <p:ph type="ctrTitle"/>
          </p:nvPr>
        </p:nvSpPr>
        <p:spPr>
          <a:xfrm>
            <a:off x="0" y="101438"/>
            <a:ext cx="9144000" cy="950172"/>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18695" y="2427992"/>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Treat people fairly by </a:t>
            </a:r>
            <a:r>
              <a:rPr lang="en-US" sz="7200" b="1" dirty="0" smtClean="0">
                <a:solidFill>
                  <a:srgbClr val="FFFF00"/>
                </a:solidFill>
                <a:effectLst>
                  <a:glow rad="127000">
                    <a:schemeClr val="tx1"/>
                  </a:glow>
                </a:effectLst>
                <a:latin typeface="Arial" charset="0"/>
                <a:ea typeface="ＭＳ Ｐゴシック" charset="0"/>
                <a:cs typeface="ＭＳ Ｐゴシック" charset="0"/>
              </a:rPr>
              <a:t>rectifying wrongs</a:t>
            </a:r>
            <a:r>
              <a:rPr lang="en-US" sz="7200" b="1" dirty="0" smtClean="0">
                <a:effectLst>
                  <a:glow rad="127000">
                    <a:schemeClr val="tx1"/>
                  </a:glow>
                </a:effectLst>
                <a:latin typeface="Arial" charset="0"/>
                <a:ea typeface="ＭＳ Ｐゴシック" charset="0"/>
                <a:cs typeface="ＭＳ Ｐゴシック" charset="0"/>
              </a:rPr>
              <a:t>.</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73383"/>
            <a:ext cx="9144000" cy="4284617"/>
          </a:xfrm>
          <a:prstGeom prst="rect">
            <a:avLst/>
          </a:prstGeom>
        </p:spPr>
      </p:pic>
      <p:sp>
        <p:nvSpPr>
          <p:cNvPr id="900098" name="Rectangle 2"/>
          <p:cNvSpPr>
            <a:spLocks noGrp="1" noChangeArrowheads="1"/>
          </p:cNvSpPr>
          <p:nvPr>
            <p:ph type="ctrTitle"/>
          </p:nvPr>
        </p:nvSpPr>
        <p:spPr>
          <a:xfrm>
            <a:off x="0" y="52860"/>
            <a:ext cx="9144000" cy="2520524"/>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What does rectifying wrongs </a:t>
            </a:r>
            <a:r>
              <a:rPr lang="en-US" sz="6600" b="1" i="1" dirty="0">
                <a:effectLst>
                  <a:glow rad="127000">
                    <a:schemeClr val="tx1"/>
                  </a:glow>
                </a:effectLst>
                <a:latin typeface="Arial" charset="0"/>
                <a:ea typeface="ＭＳ Ｐゴシック" charset="0"/>
                <a:cs typeface="ＭＳ Ｐゴシック" charset="0"/>
              </a:rPr>
              <a:t>look like?</a:t>
            </a:r>
            <a:r>
              <a:rPr lang="en-US" sz="6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643063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894305"/>
          </a:xfrm>
          <a:effectLst>
            <a:outerShdw blurRad="63500" dist="35921" dir="2700000" algn="ctr" rotWithShape="0">
              <a:schemeClr val="tx2">
                <a:alpha val="74998"/>
              </a:schemeClr>
            </a:outerShdw>
          </a:effectLst>
          <a:extLst/>
        </p:spPr>
        <p:txBody>
          <a:bodyPr anchor="t"/>
          <a:lstStyle/>
          <a:p>
            <a:pPr>
              <a:defRPr/>
            </a:pPr>
            <a:r>
              <a:rPr lang="en-US" sz="8800" b="1" dirty="0" smtClean="0">
                <a:effectLst>
                  <a:glow rad="127000">
                    <a:schemeClr val="tx1"/>
                  </a:glow>
                </a:effectLst>
                <a:latin typeface="Arial" charset="0"/>
                <a:ea typeface="ＭＳ Ｐゴシック" charset="0"/>
                <a:cs typeface="ＭＳ Ｐゴシック" charset="0"/>
              </a:rPr>
              <a:t>Background </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to Today's Text</a:t>
            </a:r>
            <a:endParaRPr lang="en-US" sz="5400" b="1" dirty="0">
              <a:effectLst>
                <a:glow rad="127000">
                  <a:schemeClr val="tx1"/>
                </a:glow>
              </a:effectLst>
              <a:latin typeface="Arial" charset="0"/>
              <a:ea typeface="ＭＳ Ｐゴシック" charset="0"/>
              <a:cs typeface="ＭＳ Ｐゴシック" charset="0"/>
            </a:endParaRPr>
          </a:p>
        </p:txBody>
      </p:sp>
      <p:sp>
        <p:nvSpPr>
          <p:cNvPr id="2" name="TextBox 1"/>
          <p:cNvSpPr txBox="1"/>
          <p:nvPr/>
        </p:nvSpPr>
        <p:spPr>
          <a:xfrm>
            <a:off x="934984" y="5917664"/>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cstate="screen">
            <a:extLst>
              <a:ext uri="{28A0092B-C50C-407E-A947-70E740481C1C}">
                <a14:useLocalDpi xmlns:a14="http://schemas.microsoft.com/office/drawing/2010/main"/>
              </a:ext>
            </a:extLst>
          </a:blip>
          <a:srcRect r="-321"/>
          <a:stretch/>
        </p:blipFill>
        <p:spPr bwMode="auto">
          <a:xfrm>
            <a:off x="-19580" y="-51606"/>
            <a:ext cx="9180513" cy="689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Kadesh- barnea</a:t>
            </a:r>
          </a:p>
        </p:txBody>
      </p:sp>
      <p:sp>
        <p:nvSpPr>
          <p:cNvPr id="114698" name="Rectangle 14"/>
          <p:cNvSpPr>
            <a:spLocks noGrp="1" noChangeArrowheads="1"/>
          </p:cNvSpPr>
          <p:nvPr>
            <p:ph type="title" idx="4294967295"/>
          </p:nvPr>
        </p:nvSpPr>
        <p:spPr>
          <a:xfrm>
            <a:off x="0" y="0"/>
            <a:ext cx="5364163" cy="1628775"/>
          </a:xfrm>
          <a:extLst/>
        </p:spPr>
        <p:txBody>
          <a:bodyPr/>
          <a:lstStyle/>
          <a:p>
            <a:pPr algn="l" eaLnBrk="1" hangingPunct="1">
              <a:defRPr/>
            </a:pPr>
            <a:r>
              <a:rPr lang="en-US" sz="4800" b="1" dirty="0">
                <a:effectLst>
                  <a:glow rad="101600">
                    <a:schemeClr val="tx1">
                      <a:alpha val="97000"/>
                    </a:schemeClr>
                  </a:glow>
                </a:effectLst>
                <a:latin typeface="Arial" charset="0"/>
              </a:rPr>
              <a:t>Wilderness Wanderings</a:t>
            </a: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rgbClr val="FFFFFF"/>
                </a:solidFill>
                <a:effectLst>
                  <a:glow rad="228600">
                    <a:srgbClr val="000000"/>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Egypt</a:t>
            </a: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Mt. Sinai</a:t>
            </a:r>
          </a:p>
        </p:txBody>
      </p:sp>
      <p:sp>
        <p:nvSpPr>
          <p:cNvPr id="16" name="Text Box 9"/>
          <p:cNvSpPr txBox="1">
            <a:spLocks noChangeArrowheads="1"/>
          </p:cNvSpPr>
          <p:nvPr/>
        </p:nvSpPr>
        <p:spPr bwMode="auto">
          <a:xfrm rot="19914088">
            <a:off x="-25189" y="2699186"/>
            <a:ext cx="35022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4800" b="1">
                <a:solidFill>
                  <a:srgbClr val="FFFF00"/>
                </a:solidFill>
                <a:effectLst>
                  <a:glow rad="228600">
                    <a:srgbClr val="000000"/>
                  </a:glow>
                </a:effectLst>
                <a:latin typeface="Arial" charset="0"/>
                <a:cs typeface="Arial" charset="0"/>
              </a:rPr>
              <a:t>Injustice</a:t>
            </a:r>
          </a:p>
        </p:txBody>
      </p:sp>
      <p:sp>
        <p:nvSpPr>
          <p:cNvPr id="17" name="Text Box 9"/>
          <p:cNvSpPr txBox="1">
            <a:spLocks noChangeArrowheads="1"/>
          </p:cNvSpPr>
          <p:nvPr/>
        </p:nvSpPr>
        <p:spPr bwMode="auto">
          <a:xfrm rot="19914088">
            <a:off x="4751505" y="353693"/>
            <a:ext cx="35022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4800" b="1">
                <a:solidFill>
                  <a:srgbClr val="FFFF00"/>
                </a:solidFill>
                <a:effectLst>
                  <a:glow rad="228600">
                    <a:srgbClr val="000000"/>
                  </a:glow>
                </a:effectLst>
                <a:latin typeface="Arial" charset="0"/>
                <a:cs typeface="Arial" charset="0"/>
              </a:rPr>
              <a:t>Injustice</a:t>
            </a:r>
          </a:p>
        </p:txBody>
      </p:sp>
    </p:spTree>
    <p:extLst>
      <p:ext uri="{BB962C8B-B14F-4D97-AF65-F5344CB8AC3E}">
        <p14:creationId xmlns:p14="http://schemas.microsoft.com/office/powerpoint/2010/main" val="201196895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0843"/>
                                        </p:tgtEl>
                                        <p:attrNameLst>
                                          <p:attrName>style.visibility</p:attrName>
                                        </p:attrNameLst>
                                      </p:cBhvr>
                                      <p:to>
                                        <p:strVal val="visible"/>
                                      </p:to>
                                    </p:set>
                                    <p:animEffect transition="in" filter="wipe(left)">
                                      <p:cBhvr>
                                        <p:cTn id="16" dur="1500"/>
                                        <p:tgtEl>
                                          <p:spTgt spid="120843"/>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2500"/>
                            </p:stCondLst>
                            <p:childTnLst>
                              <p:par>
                                <p:cTn id="24" presetID="55"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extLst>
              <p:ext uri="{D42A27DB-BD31-4B8C-83A1-F6EECF244321}">
                <p14:modId xmlns:p14="http://schemas.microsoft.com/office/powerpoint/2010/main" val="919708953"/>
              </p:ext>
            </p:extLst>
          </p:nvPr>
        </p:nvGraphicFramePr>
        <p:xfrm>
          <a:off x="0" y="-26988"/>
          <a:ext cx="9251950" cy="6884988"/>
        </p:xfrm>
        <a:graphic>
          <a:graphicData uri="http://schemas.openxmlformats.org/presentationml/2006/ole">
            <mc:AlternateContent xmlns:mc="http://schemas.openxmlformats.org/markup-compatibility/2006">
              <mc:Choice xmlns:v="urn:schemas-microsoft-com:vml" Requires="v">
                <p:oleObj spid="_x0000_s2151" name="Document" r:id="rId5" imgW="5270500" imgH="4191000" progId="Word.Document.8">
                  <p:embed/>
                </p:oleObj>
              </mc:Choice>
              <mc:Fallback>
                <p:oleObj name="Document" r:id="rId5" imgW="5270500" imgH="41910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988"/>
                        <a:ext cx="9251950" cy="6884988"/>
                      </a:xfrm>
                      <a:prstGeom prst="rect">
                        <a:avLst/>
                      </a:prstGeom>
                      <a:noFill/>
                      <a:ln>
                        <a:noFill/>
                      </a:ln>
                      <a:effectLs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320838"/>
          </a:xfrm>
          <a:solidFill>
            <a:schemeClr val="tx2"/>
          </a:solidFill>
        </p:spPr>
        <p:txBody>
          <a:bodyPr/>
          <a:lstStyle/>
          <a:p>
            <a:pPr eaLnBrk="1" hangingPunct="1"/>
            <a:r>
              <a:rPr lang="en-US" altLang="zh-CN">
                <a:solidFill>
                  <a:schemeClr val="bg1"/>
                </a:solidFill>
                <a:latin typeface="Arial" charset="0"/>
                <a:ea typeface="ＭＳ Ｐゴシック" charset="0"/>
              </a:rPr>
              <a:t>Topography of Israel</a:t>
            </a:r>
            <a:endParaRPr lang="en-US" altLang="zh-CN">
              <a:latin typeface="Arial" charset="0"/>
              <a:ea typeface="ＭＳ Ｐゴシック" charset="0"/>
            </a:endParaRPr>
          </a:p>
        </p:txBody>
      </p:sp>
      <p:sp>
        <p:nvSpPr>
          <p:cNvPr id="1709060"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t" hangingPunct="0">
              <a:spcBef>
                <a:spcPct val="50000"/>
              </a:spcBef>
              <a:spcAft>
                <a:spcPct val="0"/>
              </a:spcAft>
              <a:defRPr/>
            </a:pPr>
            <a:r>
              <a:rPr lang="en-GB" sz="2000" b="1" smtClean="0">
                <a:solidFill>
                  <a:srgbClr val="000000"/>
                </a:solidFill>
                <a:latin typeface="Times New Roman" charset="0"/>
              </a:rPr>
              <a:t>http://www.studylight.org/se/maps/browse.cgi?st=51&amp;pn=11</a:t>
            </a:r>
            <a:endParaRPr lang="en-US" sz="2000" b="1" smtClean="0">
              <a:solidFill>
                <a:srgbClr val="000000"/>
              </a:solidFill>
              <a:latin typeface="Times New Roman" charset="0"/>
            </a:endParaRPr>
          </a:p>
        </p:txBody>
      </p:sp>
      <p:sp>
        <p:nvSpPr>
          <p:cNvPr id="2" name="Left Arrow 1"/>
          <p:cNvSpPr/>
          <p:nvPr/>
        </p:nvSpPr>
        <p:spPr bwMode="auto">
          <a:xfrm rot="19929436">
            <a:off x="3836717" y="3038767"/>
            <a:ext cx="1424345" cy="700341"/>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42949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886</TotalTime>
  <Words>2547</Words>
  <Application>Microsoft Macintosh PowerPoint</Application>
  <PresentationFormat>On-screen Show (4:3)</PresentationFormat>
  <Paragraphs>204</Paragraphs>
  <Slides>37</Slides>
  <Notes>36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42" baseType="lpstr">
      <vt:lpstr>49_Blank Presentation</vt:lpstr>
      <vt:lpstr>16_Default Design</vt:lpstr>
      <vt:lpstr>Default Design</vt:lpstr>
      <vt:lpstr>8_Default Design</vt:lpstr>
      <vt:lpstr>Document</vt:lpstr>
      <vt:lpstr>Rectifying Wrongs</vt:lpstr>
      <vt:lpstr>Injustice.</vt:lpstr>
      <vt:lpstr>Lady Justice</vt:lpstr>
      <vt:lpstr>Injustice.</vt:lpstr>
      <vt:lpstr>Main Idea:</vt:lpstr>
      <vt:lpstr>What does rectifying wrongs look like? </vt:lpstr>
      <vt:lpstr>Background  to Today's Text</vt:lpstr>
      <vt:lpstr>Wilderness Wanderings</vt:lpstr>
      <vt:lpstr>Topography of Israel</vt:lpstr>
      <vt:lpstr>What does rectifying wrongs look like? </vt:lpstr>
      <vt:lpstr>What does rectifying wrongs look like? </vt:lpstr>
      <vt:lpstr>1. Murder must be treated seriously (Deut 21:1-9).</vt:lpstr>
      <vt:lpstr>“Breaking the heifer’s neck symbolized that the crime deserved capital punishment, and the washing of the elders’ hands over the heifer symbolized their innocence in the matter. This ritual demonstrated how extremely valuable God considers life. For even though no murderer was found, the land and the people both incurred the guilt of shedding innocent blood. The animal sacrifice, accompanied by the petition of the elders, made atonement, that is, turned the wrath of God away from the people”  (Jack Deere, “Deuteronomy,” in BKC, 1:300). </vt:lpstr>
      <vt:lpstr>We must value human life publicly. </vt:lpstr>
      <vt:lpstr>2. Women must be highly valued  (Deut 21:10-14). </vt:lpstr>
      <vt:lpstr>A Question</vt:lpstr>
      <vt:lpstr>Deuteronomy 7:1-4</vt:lpstr>
      <vt:lpstr>Destroying Pagan Images</vt:lpstr>
      <vt:lpstr>Deuteronomy 7:1-4</vt:lpstr>
      <vt:lpstr>Why did a soldier have to wait a whole month before taking the captive women as his wife (13)? </vt:lpstr>
      <vt:lpstr>We must honor women and marriage today. </vt:lpstr>
      <vt:lpstr>3. Wives must have financial security (Deut 21:15-17). </vt:lpstr>
      <vt:lpstr>Firstborn Double Inheritance</vt:lpstr>
      <vt:lpstr>We must financially care for every wife. </vt:lpstr>
      <vt:lpstr>4. Relatives must follow the same laws as others  (Deut 21:18-21).</vt:lpstr>
      <vt:lpstr>Why such a severe penalty for a rebellious son (21)? </vt:lpstr>
      <vt:lpstr>Never Happened</vt:lpstr>
      <vt:lpstr>Nephew</vt:lpstr>
      <vt:lpstr>2013 China Law says visit old relatives or pay a fine </vt:lpstr>
      <vt:lpstr>Favoritism Divides</vt:lpstr>
      <vt:lpstr>5. Corpses of the condemned also deserve respect  (Deut 21:22-23). </vt:lpstr>
      <vt:lpstr>We must show respect in death as well as in life.</vt:lpstr>
      <vt:lpstr>Main Idea:</vt:lpstr>
      <vt:lpstr>Where do you have power to abuse or show fairness?</vt:lpstr>
      <vt:lpstr>Injustice</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155</cp:revision>
  <dcterms:created xsi:type="dcterms:W3CDTF">2014-08-02T06:39:19Z</dcterms:created>
  <dcterms:modified xsi:type="dcterms:W3CDTF">2017-08-06T04:58:17Z</dcterms:modified>
</cp:coreProperties>
</file>