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94" r:id="rId3"/>
  </p:sldMasterIdLst>
  <p:notesMasterIdLst>
    <p:notesMasterId r:id="rId58"/>
  </p:notesMasterIdLst>
  <p:sldIdLst>
    <p:sldId id="5393" r:id="rId4"/>
    <p:sldId id="265" r:id="rId5"/>
    <p:sldId id="299" r:id="rId6"/>
    <p:sldId id="302" r:id="rId7"/>
    <p:sldId id="303" r:id="rId8"/>
    <p:sldId id="305" r:id="rId9"/>
    <p:sldId id="304" r:id="rId10"/>
    <p:sldId id="282" r:id="rId11"/>
    <p:sldId id="5347" r:id="rId12"/>
    <p:sldId id="5349" r:id="rId13"/>
    <p:sldId id="309" r:id="rId14"/>
    <p:sldId id="5352" r:id="rId15"/>
    <p:sldId id="5353" r:id="rId16"/>
    <p:sldId id="296" r:id="rId17"/>
    <p:sldId id="5355" r:id="rId18"/>
    <p:sldId id="5354" r:id="rId19"/>
    <p:sldId id="5357" r:id="rId20"/>
    <p:sldId id="5356" r:id="rId21"/>
    <p:sldId id="306" r:id="rId22"/>
    <p:sldId id="308" r:id="rId23"/>
    <p:sldId id="5358" r:id="rId24"/>
    <p:sldId id="297" r:id="rId25"/>
    <p:sldId id="5361" r:id="rId26"/>
    <p:sldId id="301" r:id="rId27"/>
    <p:sldId id="5362" r:id="rId28"/>
    <p:sldId id="5364" r:id="rId29"/>
    <p:sldId id="5365" r:id="rId30"/>
    <p:sldId id="5366" r:id="rId31"/>
    <p:sldId id="5367" r:id="rId32"/>
    <p:sldId id="5370" r:id="rId33"/>
    <p:sldId id="5372" r:id="rId34"/>
    <p:sldId id="5373" r:id="rId35"/>
    <p:sldId id="5374" r:id="rId36"/>
    <p:sldId id="5375" r:id="rId37"/>
    <p:sldId id="5377" r:id="rId38"/>
    <p:sldId id="5376" r:id="rId39"/>
    <p:sldId id="5378" r:id="rId40"/>
    <p:sldId id="5379" r:id="rId41"/>
    <p:sldId id="5380" r:id="rId42"/>
    <p:sldId id="5381" r:id="rId43"/>
    <p:sldId id="5382" r:id="rId44"/>
    <p:sldId id="5383" r:id="rId45"/>
    <p:sldId id="5384" r:id="rId46"/>
    <p:sldId id="5385" r:id="rId47"/>
    <p:sldId id="5386" r:id="rId48"/>
    <p:sldId id="5387" r:id="rId49"/>
    <p:sldId id="5388" r:id="rId50"/>
    <p:sldId id="5363" r:id="rId51"/>
    <p:sldId id="5390" r:id="rId52"/>
    <p:sldId id="5392" r:id="rId53"/>
    <p:sldId id="5389" r:id="rId54"/>
    <p:sldId id="5391" r:id="rId55"/>
    <p:sldId id="364" r:id="rId56"/>
    <p:sldId id="539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34D"/>
    <a:srgbClr val="A72C2D"/>
    <a:srgbClr val="7C2C2D"/>
    <a:srgbClr val="E9A9A9"/>
    <a:srgbClr val="4472C4"/>
    <a:srgbClr val="2F528F"/>
    <a:srgbClr val="BA2C2B"/>
    <a:srgbClr val="4E2A2A"/>
    <a:srgbClr val="600080"/>
    <a:srgbClr val="F8F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36" autoAdjust="0"/>
    <p:restoredTop sz="94660"/>
  </p:normalViewPr>
  <p:slideViewPr>
    <p:cSldViewPr snapToGrid="0">
      <p:cViewPr varScale="1">
        <p:scale>
          <a:sx n="131" d="100"/>
          <a:sy n="131" d="100"/>
        </p:scale>
        <p:origin x="1112" y="192"/>
      </p:cViewPr>
      <p:guideLst/>
    </p:cSldViewPr>
  </p:slideViewPr>
  <p:notesTextViewPr>
    <p:cViewPr>
      <p:scale>
        <a:sx n="1" d="1"/>
        <a:sy n="1" d="1"/>
      </p:scale>
      <p:origin x="0" y="0"/>
    </p:cViewPr>
  </p:notesTextViewPr>
  <p:sorterViewPr>
    <p:cViewPr>
      <p:scale>
        <a:sx n="80" d="100"/>
        <a:sy n="8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B31E4-C557-2147-BA6A-8EACAAD17D0B}" type="datetimeFigureOut">
              <a:rPr lang="en-US" smtClean="0"/>
              <a:t>12/5/20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61E3D-DFCB-0740-8757-4354A9535FB3}" type="slidenum">
              <a:rPr lang="en-US" smtClean="0"/>
              <a:t>‹#›</a:t>
            </a:fld>
            <a:endParaRPr lang="en-US"/>
          </a:p>
        </p:txBody>
      </p:sp>
    </p:spTree>
    <p:extLst>
      <p:ext uri="{BB962C8B-B14F-4D97-AF65-F5344CB8AC3E}">
        <p14:creationId xmlns:p14="http://schemas.microsoft.com/office/powerpoint/2010/main" val="155314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821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58CD0-DC3B-4EAA-9F59-8438F2B87A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691B612C-D1FC-4AE2-88D0-9016855280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28" y="4895850"/>
            <a:ext cx="9139943" cy="1962150"/>
          </a:xfrm>
          <a:prstGeom prst="rect">
            <a:avLst/>
          </a:prstGeom>
        </p:spPr>
      </p:pic>
    </p:spTree>
    <p:extLst>
      <p:ext uri="{BB962C8B-B14F-4D97-AF65-F5344CB8AC3E}">
        <p14:creationId xmlns:p14="http://schemas.microsoft.com/office/powerpoint/2010/main" val="64886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728563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9865851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812610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398317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5851117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835290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405750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458545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707587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5998857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AE7D8-20F1-45BF-BB8C-EA20BAFE3E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28" y="0"/>
            <a:ext cx="9139943" cy="6858000"/>
          </a:xfrm>
          <a:prstGeom prst="rect">
            <a:avLst/>
          </a:prstGeom>
        </p:spPr>
      </p:pic>
    </p:spTree>
    <p:extLst>
      <p:ext uri="{BB962C8B-B14F-4D97-AF65-F5344CB8AC3E}">
        <p14:creationId xmlns:p14="http://schemas.microsoft.com/office/powerpoint/2010/main" val="142721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0934953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121555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876813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211305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983526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71761459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483424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380379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84822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834253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1F164-C5D0-41F9-8F22-E58D35E015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14776"/>
          </a:xfrm>
          <a:prstGeom prst="rect">
            <a:avLst/>
          </a:prstGeom>
        </p:spPr>
      </p:pic>
    </p:spTree>
    <p:extLst>
      <p:ext uri="{BB962C8B-B14F-4D97-AF65-F5344CB8AC3E}">
        <p14:creationId xmlns:p14="http://schemas.microsoft.com/office/powerpoint/2010/main" val="405118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020B9F-C800-425F-9E5D-3268D7130C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02824"/>
          </a:xfrm>
          <a:prstGeom prst="rect">
            <a:avLst/>
          </a:prstGeom>
        </p:spPr>
      </p:pic>
    </p:spTree>
    <p:extLst>
      <p:ext uri="{BB962C8B-B14F-4D97-AF65-F5344CB8AC3E}">
        <p14:creationId xmlns:p14="http://schemas.microsoft.com/office/powerpoint/2010/main" val="426884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AAA5B-2D6F-46BA-B133-A24267FB38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08800"/>
          </a:xfrm>
          <a:prstGeom prst="rect">
            <a:avLst/>
          </a:prstGeom>
        </p:spPr>
      </p:pic>
    </p:spTree>
    <p:extLst>
      <p:ext uri="{BB962C8B-B14F-4D97-AF65-F5344CB8AC3E}">
        <p14:creationId xmlns:p14="http://schemas.microsoft.com/office/powerpoint/2010/main" val="281787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E2F018-ABBA-46AB-B7E4-9DB13138CC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128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8F8E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DD9438-495D-46D6-ABC0-9CF6630A53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96098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64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880149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035693"/>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71" r:id="rId3"/>
    <p:sldLayoutId id="2147483667" r:id="rId4"/>
    <p:sldLayoutId id="2147483670" r:id="rId5"/>
    <p:sldLayoutId id="2147483681" r:id="rId6"/>
    <p:sldLayoutId id="2147483675" r:id="rId7"/>
    <p:sldLayoutId id="214748367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2192476812"/>
      </p:ext>
    </p:extLst>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711394152"/>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D1277C-0B46-4D08-8B01-2B12BA78ADB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94199"/>
            <a:ext cx="8820150" cy="5791200"/>
          </a:xfrm>
          <a:prstGeom prst="rect">
            <a:avLst/>
          </a:prstGeom>
        </p:spPr>
      </p:pic>
      <p:sp>
        <p:nvSpPr>
          <p:cNvPr id="2" name="TextBox 1">
            <a:extLst>
              <a:ext uri="{FF2B5EF4-FFF2-40B4-BE49-F238E27FC236}">
                <a16:creationId xmlns:a16="http://schemas.microsoft.com/office/drawing/2014/main" id="{3B57053C-0B2B-4745-AD6E-3A6BFB9C5DA8}"/>
              </a:ext>
            </a:extLst>
          </p:cNvPr>
          <p:cNvSpPr txBox="1"/>
          <p:nvPr/>
        </p:nvSpPr>
        <p:spPr>
          <a:xfrm>
            <a:off x="1231072" y="2262860"/>
            <a:ext cx="7266390" cy="923330"/>
          </a:xfrm>
          <a:prstGeom prst="rect">
            <a:avLst/>
          </a:prstGeom>
          <a:noFill/>
        </p:spPr>
        <p:txBody>
          <a:bodyPr wrap="square" rtlCol="0">
            <a:spAutoFit/>
          </a:bodyPr>
          <a:lstStyle/>
          <a:p>
            <a:pPr algn="ctr"/>
            <a:r>
              <a:rPr lang="en-US" sz="5400" b="1" i="1" dirty="0">
                <a:latin typeface="Avenir Next LT Pro" panose="020B0504020202020204" pitchFamily="34" charset="0"/>
                <a:cs typeface="Arabic Typesetting" panose="03020402040406030203" pitchFamily="66" charset="-78"/>
              </a:rPr>
              <a:t>To look forward to</a:t>
            </a:r>
          </a:p>
        </p:txBody>
      </p:sp>
      <p:sp>
        <p:nvSpPr>
          <p:cNvPr id="6" name="TextBox 5">
            <a:extLst>
              <a:ext uri="{FF2B5EF4-FFF2-40B4-BE49-F238E27FC236}">
                <a16:creationId xmlns:a16="http://schemas.microsoft.com/office/drawing/2014/main" id="{E9E259E7-656C-4D86-9503-887BC253979B}"/>
              </a:ext>
            </a:extLst>
          </p:cNvPr>
          <p:cNvSpPr txBox="1"/>
          <p:nvPr/>
        </p:nvSpPr>
        <p:spPr>
          <a:xfrm>
            <a:off x="5312458" y="3495878"/>
            <a:ext cx="318500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6: </a:t>
            </a:r>
          </a:p>
        </p:txBody>
      </p:sp>
      <p:sp>
        <p:nvSpPr>
          <p:cNvPr id="7" name="TextBox 6">
            <a:extLst>
              <a:ext uri="{FF2B5EF4-FFF2-40B4-BE49-F238E27FC236}">
                <a16:creationId xmlns:a16="http://schemas.microsoft.com/office/drawing/2014/main" id="{3AD639F1-2711-4482-ABC4-41986943E056}"/>
              </a:ext>
            </a:extLst>
          </p:cNvPr>
          <p:cNvSpPr txBox="1"/>
          <p:nvPr/>
        </p:nvSpPr>
        <p:spPr>
          <a:xfrm>
            <a:off x="5873076" y="4122987"/>
            <a:ext cx="2997843"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What Are the Signs?</a:t>
            </a:r>
          </a:p>
        </p:txBody>
      </p:sp>
      <p:sp>
        <p:nvSpPr>
          <p:cNvPr id="8" name="Rectangle 7">
            <a:extLst>
              <a:ext uri="{FF2B5EF4-FFF2-40B4-BE49-F238E27FC236}">
                <a16:creationId xmlns:a16="http://schemas.microsoft.com/office/drawing/2014/main" id="{0E090F5B-A902-2247-9B80-5A06BCE090A7}"/>
              </a:ext>
            </a:extLst>
          </p:cNvPr>
          <p:cNvSpPr>
            <a:spLocks noChangeArrowheads="1"/>
          </p:cNvSpPr>
          <p:nvPr/>
        </p:nvSpPr>
        <p:spPr bwMode="auto">
          <a:xfrm>
            <a:off x="-14502" y="5621060"/>
            <a:ext cx="9158502" cy="123694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fontAlgn="base">
              <a:spcBef>
                <a:spcPct val="20000"/>
              </a:spcBef>
              <a:buClr>
                <a:srgbClr val="FFCC00"/>
              </a:buClr>
              <a:buSzPct val="70000"/>
              <a:defRPr/>
            </a:pPr>
            <a:r>
              <a:rPr lang="en-US" b="1" kern="0" dirty="0">
                <a:solidFill>
                  <a:srgbClr val="FFFFFF"/>
                </a:solidFill>
                <a:effectLst>
                  <a:outerShdw blurRad="38100" dist="38100" dir="2700000" algn="tl">
                    <a:srgbClr val="000000"/>
                  </a:outerShdw>
                </a:effectLst>
                <a:latin typeface="Arial"/>
                <a:ea typeface="ＭＳ Ｐゴシック" charset="0"/>
                <a:cs typeface="Arial"/>
              </a:rPr>
              <a:t>Preached by Matt Lyle</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58316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58DC459-6580-4589-BC47-F116A127DE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8503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B85538A3-A394-407F-9B83-6C3E4494D763}"/>
              </a:ext>
            </a:extLst>
          </p:cNvPr>
          <p:cNvSpPr/>
          <p:nvPr/>
        </p:nvSpPr>
        <p:spPr>
          <a:xfrm>
            <a:off x="3935697" y="5984111"/>
            <a:ext cx="5208303"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Dead Sea Scrolls</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53191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Legal Violations with the ROM's Dead Sea Scrolls Exhibit - CJPME - English">
            <a:extLst>
              <a:ext uri="{FF2B5EF4-FFF2-40B4-BE49-F238E27FC236}">
                <a16:creationId xmlns:a16="http://schemas.microsoft.com/office/drawing/2014/main" id="{6D3E4AF9-8809-4DA1-B5E2-8D92B5645FE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3657600" y="5041089"/>
            <a:ext cx="5262077" cy="159289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Scroll </a:t>
            </a:r>
            <a:r>
              <a:rPr kumimoji="0" lang="en-US"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4Q175 </a:t>
            </a:r>
          </a:p>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The Testimonia</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71854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Legal Violations with the ROM's Dead Sea Scrolls Exhibit - CJPME - English">
            <a:extLst>
              <a:ext uri="{FF2B5EF4-FFF2-40B4-BE49-F238E27FC236}">
                <a16:creationId xmlns:a16="http://schemas.microsoft.com/office/drawing/2014/main" id="{37E79BE5-853C-4248-9493-520A9EAC86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254644" y="1407848"/>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Deuteronomy 5:28-29 &amp; 18:18-19</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30000" noProof="0" dirty="0">
                <a:ln>
                  <a:noFill/>
                </a:ln>
                <a:solidFill>
                  <a:prstClr val="white"/>
                </a:solidFill>
                <a:effectLst>
                  <a:glow rad="127000">
                    <a:srgbClr val="000000"/>
                  </a:glow>
                </a:effectLst>
                <a:uLnTx/>
                <a:uFillTx/>
                <a:latin typeface="Arial" charset="0"/>
                <a:ea typeface="ＭＳ Ｐゴシック" charset="0"/>
                <a:cs typeface="+mn-cs"/>
              </a:rPr>
              <a:t>18</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I will raise up for them a prophet like you</a:t>
            </a:r>
            <a:endParaRPr kumimoji="0" lang="en-GB" sz="2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4" name="Rectangle: Rounded Corners 3">
            <a:extLst>
              <a:ext uri="{FF2B5EF4-FFF2-40B4-BE49-F238E27FC236}">
                <a16:creationId xmlns:a16="http://schemas.microsoft.com/office/drawing/2014/main" id="{63ED0CDB-C241-4F7F-B000-3834C0E8F880}"/>
              </a:ext>
            </a:extLst>
          </p:cNvPr>
          <p:cNvSpPr/>
          <p:nvPr/>
        </p:nvSpPr>
        <p:spPr>
          <a:xfrm>
            <a:off x="254644" y="2674651"/>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Numbers 24:15-17</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 star shall come out of Jacob,</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and a scepter shall rise out of Israel;</a:t>
            </a:r>
          </a:p>
        </p:txBody>
      </p:sp>
      <p:sp>
        <p:nvSpPr>
          <p:cNvPr id="5" name="Rectangle: Rounded Corners 4">
            <a:extLst>
              <a:ext uri="{FF2B5EF4-FFF2-40B4-BE49-F238E27FC236}">
                <a16:creationId xmlns:a16="http://schemas.microsoft.com/office/drawing/2014/main" id="{803A9DD1-E935-4EDC-BC36-3CE347C320C3}"/>
              </a:ext>
            </a:extLst>
          </p:cNvPr>
          <p:cNvSpPr/>
          <p:nvPr/>
        </p:nvSpPr>
        <p:spPr>
          <a:xfrm>
            <a:off x="254644" y="4297092"/>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Deuteronomy 33:8-11</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30000" noProof="0" dirty="0">
                <a:ln>
                  <a:noFill/>
                </a:ln>
                <a:solidFill>
                  <a:prstClr val="white"/>
                </a:solidFill>
                <a:effectLst>
                  <a:glow rad="127000">
                    <a:srgbClr val="000000"/>
                  </a:glow>
                </a:effectLst>
                <a:uLnTx/>
                <a:uFillTx/>
                <a:latin typeface="Arial" charset="0"/>
                <a:ea typeface="ＭＳ Ｐゴシック" charset="0"/>
                <a:cs typeface="+mn-cs"/>
              </a:rPr>
              <a:t>8</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And of Levi he said, . . . </a:t>
            </a:r>
          </a:p>
        </p:txBody>
      </p:sp>
      <p:sp>
        <p:nvSpPr>
          <p:cNvPr id="6" name="Rectangle: Rounded Corners 5">
            <a:extLst>
              <a:ext uri="{FF2B5EF4-FFF2-40B4-BE49-F238E27FC236}">
                <a16:creationId xmlns:a16="http://schemas.microsoft.com/office/drawing/2014/main" id="{8DF3F643-B3C7-40EA-9B35-4D2F9E7C6778}"/>
              </a:ext>
            </a:extLst>
          </p:cNvPr>
          <p:cNvSpPr/>
          <p:nvPr/>
        </p:nvSpPr>
        <p:spPr>
          <a:xfrm>
            <a:off x="254643" y="5577546"/>
            <a:ext cx="8738885"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Joshua 6:26</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At the cost of his firstborn shall he lay its foundation . </a:t>
            </a:r>
          </a:p>
        </p:txBody>
      </p:sp>
    </p:spTree>
    <p:extLst>
      <p:ext uri="{BB962C8B-B14F-4D97-AF65-F5344CB8AC3E}">
        <p14:creationId xmlns:p14="http://schemas.microsoft.com/office/powerpoint/2010/main" val="4830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Legal Violations with the ROM's Dead Sea Scrolls Exhibit - CJPME - English">
            <a:extLst>
              <a:ext uri="{FF2B5EF4-FFF2-40B4-BE49-F238E27FC236}">
                <a16:creationId xmlns:a16="http://schemas.microsoft.com/office/drawing/2014/main" id="{37E79BE5-853C-4248-9493-520A9EAC86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368944" y="2722298"/>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The first two quotations refer to the raising up of a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cs typeface="+mn-cs"/>
              </a:rPr>
              <a:t>prophet like Moses</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The third quotation refers to a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cs typeface="+mn-cs"/>
              </a:rPr>
              <a:t>royal Messiah</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the fourth to a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cs typeface="+mn-cs"/>
              </a:rPr>
              <a:t>priestly Messiah</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The quotation from Joshua is connected to the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cs typeface="+mn-cs"/>
              </a:rPr>
              <a:t>coming of a time of great disaster</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brought on by those dedicated to evil. </a:t>
            </a:r>
            <a:endParaRPr kumimoji="0" lang="en-GB" sz="2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10" name="TextBox 9">
            <a:extLst>
              <a:ext uri="{FF2B5EF4-FFF2-40B4-BE49-F238E27FC236}">
                <a16:creationId xmlns:a16="http://schemas.microsoft.com/office/drawing/2014/main" id="{EEB0CBBB-45A4-4C58-A98F-12E6D66E496E}"/>
              </a:ext>
            </a:extLst>
          </p:cNvPr>
          <p:cNvSpPr txBox="1"/>
          <p:nvPr/>
        </p:nvSpPr>
        <p:spPr>
          <a:xfrm>
            <a:off x="5886449" y="6368593"/>
            <a:ext cx="3088271" cy="369332"/>
          </a:xfrm>
          <a:prstGeom prst="rect">
            <a:avLst/>
          </a:prstGeom>
          <a:noFill/>
        </p:spPr>
        <p:txBody>
          <a:bodyPr wrap="square">
            <a:spAutoFit/>
          </a:bodyPr>
          <a:lstStyle/>
          <a:p>
            <a:r>
              <a:rPr kumimoji="0" lang="en-US" sz="1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Marilyn J. Lundberg</a:t>
            </a:r>
            <a:endParaRPr lang="en-US" dirty="0"/>
          </a:p>
        </p:txBody>
      </p:sp>
    </p:spTree>
    <p:extLst>
      <p:ext uri="{BB962C8B-B14F-4D97-AF65-F5344CB8AC3E}">
        <p14:creationId xmlns:p14="http://schemas.microsoft.com/office/powerpoint/2010/main" val="23194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Seed of Promise in Genesis 3:15">
            <a:extLst>
              <a:ext uri="{FF2B5EF4-FFF2-40B4-BE49-F238E27FC236}">
                <a16:creationId xmlns:a16="http://schemas.microsoft.com/office/drawing/2014/main" id="{3967F47A-1F34-43C3-9E33-3F283091AA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93680"/>
            <a:ext cx="9144000" cy="2905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457200" marR="0" lvl="0" indent="-457200" defTabSz="457200" rtl="0" eaLnBrk="0" fontAlgn="base" latinLnBrk="0" hangingPunct="0">
              <a:lnSpc>
                <a:spcPct val="100000"/>
              </a:lnSpc>
              <a:spcBef>
                <a:spcPct val="0"/>
              </a:spcBef>
              <a:spcAft>
                <a:spcPct val="0"/>
              </a:spcAft>
              <a:buClrTx/>
              <a:buSzTx/>
              <a:buFontTx/>
              <a:buAutoNum type="arabicPlain"/>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Born of a woman			   		Genesis 3:15</a:t>
            </a: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r>
              <a:rPr lang="en-US" sz="2400" b="1" kern="0" dirty="0">
                <a:solidFill>
                  <a:prstClr val="white"/>
                </a:solidFill>
                <a:effectLst>
                  <a:glow rad="127000">
                    <a:srgbClr val="000000"/>
                  </a:glow>
                </a:effectLst>
                <a:latin typeface="Arial" charset="0"/>
                <a:ea typeface="ＭＳ Ｐゴシック" charset="0"/>
              </a:rPr>
              <a:t>“I will put enmity between you and the woman,</a:t>
            </a:r>
          </a:p>
          <a:p>
            <a:pPr marR="0" lvl="0" defTabSz="457200" rtl="0" eaLnBrk="0" fontAlgn="base" latinLnBrk="0" hangingPunct="0">
              <a:lnSpc>
                <a:spcPct val="100000"/>
              </a:lnSpc>
              <a:spcBef>
                <a:spcPct val="0"/>
              </a:spcBef>
              <a:spcAft>
                <a:spcPct val="0"/>
              </a:spcAft>
              <a:buClrTx/>
              <a:buSzTx/>
              <a:tabLst/>
              <a:defRPr/>
            </a:pPr>
            <a:r>
              <a:rPr lang="en-US" sz="2400" b="1" kern="0" dirty="0">
                <a:solidFill>
                  <a:prstClr val="white"/>
                </a:solidFill>
                <a:effectLst>
                  <a:glow rad="127000">
                    <a:srgbClr val="000000"/>
                  </a:glow>
                </a:effectLst>
                <a:latin typeface="Arial" charset="0"/>
                <a:ea typeface="ＭＳ Ｐゴシック" charset="0"/>
              </a:rPr>
              <a:t>    and between your offspring and her offspring;</a:t>
            </a:r>
          </a:p>
          <a:p>
            <a:pPr marR="0" lvl="0" defTabSz="457200" rtl="0" eaLnBrk="0" fontAlgn="base" latinLnBrk="0" hangingPunct="0">
              <a:lnSpc>
                <a:spcPct val="100000"/>
              </a:lnSpc>
              <a:spcBef>
                <a:spcPct val="0"/>
              </a:spcBef>
              <a:spcAft>
                <a:spcPct val="0"/>
              </a:spcAft>
              <a:buClrTx/>
              <a:buSzTx/>
              <a:tabLst/>
              <a:defRPr/>
            </a:pPr>
            <a:r>
              <a:rPr lang="en-US" sz="2400" b="1" kern="0" dirty="0">
                <a:solidFill>
                  <a:prstClr val="white"/>
                </a:solidFill>
                <a:effectLst>
                  <a:glow rad="127000">
                    <a:srgbClr val="000000"/>
                  </a:glow>
                </a:effectLst>
                <a:latin typeface="Arial" charset="0"/>
                <a:ea typeface="ＭＳ Ｐゴシック" charset="0"/>
              </a:rPr>
              <a:t>he shall bruise your head,</a:t>
            </a:r>
          </a:p>
          <a:p>
            <a:pPr marR="0" lvl="0" defTabSz="457200" rtl="0" eaLnBrk="0" fontAlgn="base" latinLnBrk="0" hangingPunct="0">
              <a:lnSpc>
                <a:spcPct val="100000"/>
              </a:lnSpc>
              <a:spcBef>
                <a:spcPct val="0"/>
              </a:spcBef>
              <a:spcAft>
                <a:spcPct val="0"/>
              </a:spcAft>
              <a:buClrTx/>
              <a:buSzTx/>
              <a:tabLst/>
              <a:defRPr/>
            </a:pPr>
            <a:r>
              <a:rPr lang="en-US" sz="2400" b="1" kern="0" dirty="0">
                <a:solidFill>
                  <a:prstClr val="white"/>
                </a:solidFill>
                <a:effectLst>
                  <a:glow rad="127000">
                    <a:srgbClr val="000000"/>
                  </a:glow>
                </a:effectLst>
                <a:latin typeface="Arial" charset="0"/>
                <a:ea typeface="ＭＳ Ｐゴシック" charset="0"/>
              </a:rPr>
              <a:t>   and you shall bruise his heel.”</a:t>
            </a: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lang="en-US" sz="2400" b="1" kern="0" dirty="0">
              <a:solidFill>
                <a:prstClr val="white"/>
              </a:solidFill>
              <a:effectLst>
                <a:glow rad="127000">
                  <a:srgbClr val="000000"/>
                </a:glow>
              </a:effectLst>
              <a:latin typeface="Arial" charset="0"/>
              <a:ea typeface="ＭＳ Ｐゴシック" charset="0"/>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lang="en-US" sz="2400" b="1" kern="0" dirty="0">
              <a:solidFill>
                <a:prstClr val="white"/>
              </a:solidFill>
              <a:effectLst>
                <a:glow rad="127000">
                  <a:srgbClr val="000000"/>
                </a:glow>
              </a:effectLst>
              <a:latin typeface="Arial" charset="0"/>
              <a:ea typeface="ＭＳ Ｐゴシック" charset="0"/>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DCB52DE6-6586-4018-8070-C093A3EC312A}"/>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p>
        </p:txBody>
      </p:sp>
    </p:spTree>
    <p:extLst>
      <p:ext uri="{BB962C8B-B14F-4D97-AF65-F5344CB8AC3E}">
        <p14:creationId xmlns:p14="http://schemas.microsoft.com/office/powerpoint/2010/main" val="355798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animEffect transition="in" filter="fade">
                                      <p:cBhvr>
                                        <p:cTn id="15" dur="500"/>
                                        <p:tgtEl>
                                          <p:spTgt spid="5">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1" end="11"/>
                                            </p:txEl>
                                          </p:spTgt>
                                        </p:tgtEl>
                                        <p:attrNameLst>
                                          <p:attrName>style.visibility</p:attrName>
                                        </p:attrNameLst>
                                      </p:cBhvr>
                                      <p:to>
                                        <p:strVal val="visible"/>
                                      </p:to>
                                    </p:set>
                                    <p:animEffect transition="in" filter="fade">
                                      <p:cBhvr>
                                        <p:cTn id="18" dur="500"/>
                                        <p:tgtEl>
                                          <p:spTgt spid="5">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2" end="12"/>
                                            </p:txEl>
                                          </p:spTgt>
                                        </p:tgtEl>
                                        <p:attrNameLst>
                                          <p:attrName>style.visibility</p:attrName>
                                        </p:attrNameLst>
                                      </p:cBhvr>
                                      <p:to>
                                        <p:strVal val="visible"/>
                                      </p:to>
                                    </p:set>
                                    <p:animEffect transition="in" filter="fade">
                                      <p:cBhvr>
                                        <p:cTn id="21" dur="500"/>
                                        <p:tgtEl>
                                          <p:spTgt spid="5">
                                            <p:txEl>
                                              <p:pRg st="12" end="1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3" end="13"/>
                                            </p:txEl>
                                          </p:spTgt>
                                        </p:tgtEl>
                                        <p:attrNameLst>
                                          <p:attrName>style.visibility</p:attrName>
                                        </p:attrNameLst>
                                      </p:cBhvr>
                                      <p:to>
                                        <p:strVal val="visible"/>
                                      </p:to>
                                    </p:set>
                                    <p:animEffect transition="in" filter="fade">
                                      <p:cBhvr>
                                        <p:cTn id="24"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128669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  Born of a woman			   		Genesis 3:15</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  Born in Bethlehem		   			Micah 5:2</a:t>
            </a:r>
          </a:p>
        </p:txBody>
      </p:sp>
      <p:sp>
        <p:nvSpPr>
          <p:cNvPr id="3" name="Rectangle: Rounded Corners 2">
            <a:extLst>
              <a:ext uri="{FF2B5EF4-FFF2-40B4-BE49-F238E27FC236}">
                <a16:creationId xmlns:a16="http://schemas.microsoft.com/office/drawing/2014/main" id="{3E539AAE-6280-4155-869E-F5599BEABB24}"/>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p>
        </p:txBody>
      </p:sp>
      <p:pic>
        <p:nvPicPr>
          <p:cNvPr id="2050" name="Picture 2" descr="Micah 5:2 | Micah, Read bible, Bethlehem">
            <a:extLst>
              <a:ext uri="{FF2B5EF4-FFF2-40B4-BE49-F238E27FC236}">
                <a16:creationId xmlns:a16="http://schemas.microsoft.com/office/drawing/2014/main" id="{DA386408-1419-4DBC-8E61-9728947BAC1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4186" y="2627778"/>
            <a:ext cx="6995627" cy="423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27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FBFBC6-BE59-472D-A574-3732AA0417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Group 5">
            <a:extLst>
              <a:ext uri="{FF2B5EF4-FFF2-40B4-BE49-F238E27FC236}">
                <a16:creationId xmlns:a16="http://schemas.microsoft.com/office/drawing/2014/main" id="{10B496BF-60A1-42AD-9DA5-BEE49F1821A0}"/>
              </a:ext>
            </a:extLst>
          </p:cNvPr>
          <p:cNvGrpSpPr/>
          <p:nvPr/>
        </p:nvGrpSpPr>
        <p:grpSpPr>
          <a:xfrm>
            <a:off x="4572000" y="5433187"/>
            <a:ext cx="4334035" cy="1275523"/>
            <a:chOff x="767408" y="4926344"/>
            <a:chExt cx="5472608" cy="1690405"/>
          </a:xfrm>
        </p:grpSpPr>
        <p:sp>
          <p:nvSpPr>
            <p:cNvPr id="7" name="Rectangle: Rounded Corners 6">
              <a:extLst>
                <a:ext uri="{FF2B5EF4-FFF2-40B4-BE49-F238E27FC236}">
                  <a16:creationId xmlns:a16="http://schemas.microsoft.com/office/drawing/2014/main" id="{F98D65E9-D94A-429B-8BC6-8CA81406F95B}"/>
                </a:ext>
              </a:extLst>
            </p:cNvPr>
            <p:cNvSpPr/>
            <p:nvPr/>
          </p:nvSpPr>
          <p:spPr>
            <a:xfrm>
              <a:off x="767408" y="4926344"/>
              <a:ext cx="5472608" cy="1690405"/>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Arial Black" panose="020B0A04020102020204" pitchFamily="34" charset="0"/>
                </a:rPr>
                <a:t>Footnote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DFCAEDF0-BF17-4094-BC95-F273B0DAE35A}"/>
                </a:ext>
              </a:extLst>
            </p:cNvPr>
            <p:cNvSpPr/>
            <p:nvPr/>
          </p:nvSpPr>
          <p:spPr>
            <a:xfrm>
              <a:off x="803412" y="5485570"/>
              <a:ext cx="5343575" cy="795376"/>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32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 5:2</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106574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F20D59-F27A-4AF8-BD76-834925C634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Rounded Corners 6">
            <a:extLst>
              <a:ext uri="{FF2B5EF4-FFF2-40B4-BE49-F238E27FC236}">
                <a16:creationId xmlns:a16="http://schemas.microsoft.com/office/drawing/2014/main" id="{89F484E5-8021-4994-A910-8D80E88BE078}"/>
              </a:ext>
            </a:extLst>
          </p:cNvPr>
          <p:cNvSpPr/>
          <p:nvPr/>
        </p:nvSpPr>
        <p:spPr>
          <a:xfrm>
            <a:off x="167951" y="299509"/>
            <a:ext cx="8976049" cy="490697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Micah 5:2</a:t>
            </a: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But you, O Bethlehem Ephrathah,</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32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who are too little to be among the clans of Judah,</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from you shall come forth for me</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one who is to be ruler in Israel,</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whose coming forth is from of old,</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from ancient days.</a:t>
            </a:r>
          </a:p>
        </p:txBody>
      </p:sp>
      <p:grpSp>
        <p:nvGrpSpPr>
          <p:cNvPr id="8" name="Group 7">
            <a:extLst>
              <a:ext uri="{FF2B5EF4-FFF2-40B4-BE49-F238E27FC236}">
                <a16:creationId xmlns:a16="http://schemas.microsoft.com/office/drawing/2014/main" id="{B0A9E607-81F5-4155-B171-A1CBEA3772C9}"/>
              </a:ext>
            </a:extLst>
          </p:cNvPr>
          <p:cNvGrpSpPr/>
          <p:nvPr/>
        </p:nvGrpSpPr>
        <p:grpSpPr>
          <a:xfrm>
            <a:off x="4572000" y="5433187"/>
            <a:ext cx="4334035" cy="1275523"/>
            <a:chOff x="767408" y="4926344"/>
            <a:chExt cx="5472608" cy="1690405"/>
          </a:xfrm>
        </p:grpSpPr>
        <p:sp>
          <p:nvSpPr>
            <p:cNvPr id="9" name="Rectangle: Rounded Corners 8">
              <a:extLst>
                <a:ext uri="{FF2B5EF4-FFF2-40B4-BE49-F238E27FC236}">
                  <a16:creationId xmlns:a16="http://schemas.microsoft.com/office/drawing/2014/main" id="{2C5EA8DD-B868-4053-8ABD-BB4D285A2C59}"/>
                </a:ext>
              </a:extLst>
            </p:cNvPr>
            <p:cNvSpPr/>
            <p:nvPr/>
          </p:nvSpPr>
          <p:spPr>
            <a:xfrm>
              <a:off x="767408" y="4926344"/>
              <a:ext cx="5472608" cy="1690405"/>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Arial Black" panose="020B0A04020102020204" pitchFamily="34" charset="0"/>
                </a:rPr>
                <a:t>Footnote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EC66A28-2043-406C-88DD-EB8F2DA2D95E}"/>
                </a:ext>
              </a:extLst>
            </p:cNvPr>
            <p:cNvSpPr/>
            <p:nvPr/>
          </p:nvSpPr>
          <p:spPr>
            <a:xfrm>
              <a:off x="803412" y="5485570"/>
              <a:ext cx="5343575" cy="795376"/>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32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 5:2</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32309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  Born of a woman			   		Genesis 3:15</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  Born in Bethlehem		   			Micah 5:2</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  Born of a virgin			   			Isaiah 7:14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4  Come from the line of Abraham	Genesis 12:3, 22:18</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5  Be a descendant of Isaac</a:t>
            </a:r>
            <a:r>
              <a:rPr lang="en-US" sz="2400" b="1" kern="0" dirty="0">
                <a:solidFill>
                  <a:prstClr val="white"/>
                </a:solidFill>
                <a:effectLst>
                  <a:glow rad="127000">
                    <a:srgbClr val="000000"/>
                  </a:glow>
                </a:effectLst>
                <a:latin typeface="Arial" charset="0"/>
                <a:ea typeface="ＭＳ Ｐゴシック" charset="0"/>
              </a:rPr>
              <a:t>			</a:t>
            </a: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Genesis 17:19, 21:12</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6  Be a descendant of Jacob			Numbers 24:17</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7  Come from the tribe of Judah	Genesis 49:10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8  Heir to King David's throne		2 Samuel 7:12-13</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9  Be called Immanuel	</a:t>
            </a:r>
            <a:r>
              <a:rPr lang="en-US" sz="2400" b="1" kern="0" dirty="0">
                <a:solidFill>
                  <a:prstClr val="white"/>
                </a:solidFill>
                <a:effectLst>
                  <a:glow rad="127000">
                    <a:srgbClr val="000000"/>
                  </a:glow>
                </a:effectLst>
                <a:latin typeface="Arial" charset="0"/>
                <a:ea typeface="ＭＳ Ｐゴシック" charset="0"/>
              </a:rPr>
              <a:t>				</a:t>
            </a: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Isaiah 7:14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10 Spend a season in Egypt			Hosea 11:1</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11 Massacre of children				Jeremiah 31:15</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12 Messenger prepare way			Isaiah 40:3-5</a:t>
            </a:r>
          </a:p>
        </p:txBody>
      </p:sp>
      <p:sp>
        <p:nvSpPr>
          <p:cNvPr id="3" name="Rectangle: Rounded Corners 2">
            <a:extLst>
              <a:ext uri="{FF2B5EF4-FFF2-40B4-BE49-F238E27FC236}">
                <a16:creationId xmlns:a16="http://schemas.microsoft.com/office/drawing/2014/main" id="{3E539AAE-6280-4155-869E-F5599BEABB24}"/>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p>
        </p:txBody>
      </p:sp>
    </p:spTree>
    <p:extLst>
      <p:ext uri="{BB962C8B-B14F-4D97-AF65-F5344CB8AC3E}">
        <p14:creationId xmlns:p14="http://schemas.microsoft.com/office/powerpoint/2010/main" val="328062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13 Rejected by own people			Psalm 69:8, Isaiah 53:3</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14 Called a Nazarene					Isaiah 11:1</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15 Speak in parables					Psalm 78:2-4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16 Heal the brokenhearted			Isaiah 61:1-2</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17 Would be betrayed					</a:t>
            </a:r>
            <a:r>
              <a:rPr kumimoji="0" lang="en-US" sz="24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Psalm 41:9, </a:t>
            </a:r>
            <a:r>
              <a:rPr kumimoji="0" lang="en-US" sz="2400" b="1" i="0" u="none" strike="noStrike" kern="0" cap="none" spc="-150" normalizeH="0" baseline="0" noProof="0" dirty="0" err="1">
                <a:ln>
                  <a:noFill/>
                </a:ln>
                <a:solidFill>
                  <a:prstClr val="white"/>
                </a:solidFill>
                <a:effectLst>
                  <a:glow rad="127000">
                    <a:srgbClr val="000000"/>
                  </a:glow>
                </a:effectLst>
                <a:uLnTx/>
                <a:uFillTx/>
                <a:latin typeface="Arial" charset="0"/>
                <a:ea typeface="ＭＳ Ｐゴシック" charset="0"/>
                <a:cs typeface="+mn-cs"/>
              </a:rPr>
              <a:t>Zech</a:t>
            </a:r>
            <a:r>
              <a:rPr kumimoji="0" lang="en-US" sz="24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 11:12-13</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18 Money buy a potter's field		Zechariah 11:12-13</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19 Falsely accused					Psalm 35:11</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20 Silent before his accusers		Isaiah 53:7</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21 Spat upon and struck				Isaiah 50:6</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22 Hated without cause				Psalm 35:19, 69:4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23 Be crucified with criminals		Isaiah 53:12</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24 Given vinegar to drink				Psalm 69:21</a:t>
            </a:r>
          </a:p>
        </p:txBody>
      </p:sp>
      <p:sp>
        <p:nvSpPr>
          <p:cNvPr id="3" name="Rectangle: Rounded Corners 2">
            <a:extLst>
              <a:ext uri="{FF2B5EF4-FFF2-40B4-BE49-F238E27FC236}">
                <a16:creationId xmlns:a16="http://schemas.microsoft.com/office/drawing/2014/main" id="{4F418551-6944-417D-A0B4-88519E90761B}"/>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05683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D1277C-0B46-4D08-8B01-2B12BA78ADB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94199"/>
            <a:ext cx="8820150" cy="5791200"/>
          </a:xfrm>
          <a:prstGeom prst="rect">
            <a:avLst/>
          </a:prstGeom>
        </p:spPr>
      </p:pic>
      <p:sp>
        <p:nvSpPr>
          <p:cNvPr id="2" name="TextBox 1">
            <a:extLst>
              <a:ext uri="{FF2B5EF4-FFF2-40B4-BE49-F238E27FC236}">
                <a16:creationId xmlns:a16="http://schemas.microsoft.com/office/drawing/2014/main" id="{3B57053C-0B2B-4745-AD6E-3A6BFB9C5DA8}"/>
              </a:ext>
            </a:extLst>
          </p:cNvPr>
          <p:cNvSpPr txBox="1"/>
          <p:nvPr/>
        </p:nvSpPr>
        <p:spPr>
          <a:xfrm>
            <a:off x="1231072" y="2262860"/>
            <a:ext cx="7266390" cy="923330"/>
          </a:xfrm>
          <a:prstGeom prst="rect">
            <a:avLst/>
          </a:prstGeom>
          <a:noFill/>
        </p:spPr>
        <p:txBody>
          <a:bodyPr wrap="square" rtlCol="0">
            <a:spAutoFit/>
          </a:bodyPr>
          <a:lstStyle/>
          <a:p>
            <a:pPr algn="ctr"/>
            <a:r>
              <a:rPr lang="en-US" sz="5400" b="1" i="1" dirty="0">
                <a:latin typeface="Avenir Next LT Pro" panose="020B0504020202020204" pitchFamily="34" charset="0"/>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0" y="6269308"/>
            <a:ext cx="9144000" cy="584775"/>
          </a:xfrm>
          <a:prstGeom prst="rect">
            <a:avLst/>
          </a:prstGeom>
          <a:solidFill>
            <a:srgbClr val="FFFF00"/>
          </a:solid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Fixing our sight on God’s revelation of the future</a:t>
            </a:r>
          </a:p>
        </p:txBody>
      </p:sp>
      <p:sp>
        <p:nvSpPr>
          <p:cNvPr id="8" name="TextBox 7">
            <a:extLst>
              <a:ext uri="{FF2B5EF4-FFF2-40B4-BE49-F238E27FC236}">
                <a16:creationId xmlns:a16="http://schemas.microsoft.com/office/drawing/2014/main" id="{A96B2C4E-6776-1649-856F-675769CA78FB}"/>
              </a:ext>
            </a:extLst>
          </p:cNvPr>
          <p:cNvSpPr txBox="1"/>
          <p:nvPr/>
        </p:nvSpPr>
        <p:spPr>
          <a:xfrm>
            <a:off x="5312458" y="3495878"/>
            <a:ext cx="318500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6: </a:t>
            </a:r>
          </a:p>
        </p:txBody>
      </p:sp>
      <p:sp>
        <p:nvSpPr>
          <p:cNvPr id="9" name="TextBox 8">
            <a:extLst>
              <a:ext uri="{FF2B5EF4-FFF2-40B4-BE49-F238E27FC236}">
                <a16:creationId xmlns:a16="http://schemas.microsoft.com/office/drawing/2014/main" id="{2BFCD9BA-E127-1F48-B080-8EFFCB5805AC}"/>
              </a:ext>
            </a:extLst>
          </p:cNvPr>
          <p:cNvSpPr txBox="1"/>
          <p:nvPr/>
        </p:nvSpPr>
        <p:spPr>
          <a:xfrm>
            <a:off x="5873076" y="4122987"/>
            <a:ext cx="2997843"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What Are the Signs?</a:t>
            </a:r>
          </a:p>
        </p:txBody>
      </p:sp>
    </p:spTree>
    <p:extLst>
      <p:ext uri="{BB962C8B-B14F-4D97-AF65-F5344CB8AC3E}">
        <p14:creationId xmlns:p14="http://schemas.microsoft.com/office/powerpoint/2010/main" val="14287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25 Hands and feet pierced			Psalm 22:16, </a:t>
            </a:r>
            <a:r>
              <a:rPr kumimoji="0" lang="en-US" sz="2400" b="1" i="0" u="none" strike="noStrike" kern="0" cap="none" normalizeH="0" baseline="0" noProof="0" dirty="0" err="1">
                <a:ln>
                  <a:noFill/>
                </a:ln>
                <a:solidFill>
                  <a:prstClr val="white"/>
                </a:solidFill>
                <a:effectLst>
                  <a:glow rad="127000">
                    <a:srgbClr val="000000"/>
                  </a:glow>
                </a:effectLst>
                <a:uLnTx/>
                <a:uFillTx/>
                <a:latin typeface="Arial" charset="0"/>
                <a:ea typeface="ＭＳ Ｐゴシック" charset="0"/>
                <a:cs typeface="+mn-cs"/>
              </a:rPr>
              <a:t>Zech</a:t>
            </a: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12:10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26 Mocked and ridiculed				Psalm 22:7-8</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27 Soldiers gamble for garments	Psalm 22:18</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28 Bones would not be broken		Ex 12:46, Psalm 34:20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29 Forsaken by God					Psalm 22:1</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30 Pray for his enemies				Psalm 109:4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31 Soldiers would pierce side		Zechariah 12:10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32 Buried with the rich				Isaiah 53:9</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33 Resurrect from the dead			Psalm 16:10, 49:15</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34 Ascend to heaven					Psalm 24:7-10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35 Seated at God's right hand		Psalm 68:18</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36 Be a sacrifice for sin				Isaiah 53:5-12</a:t>
            </a:r>
          </a:p>
        </p:txBody>
      </p:sp>
      <p:sp>
        <p:nvSpPr>
          <p:cNvPr id="3" name="Rectangle: Rounded Corners 2">
            <a:extLst>
              <a:ext uri="{FF2B5EF4-FFF2-40B4-BE49-F238E27FC236}">
                <a16:creationId xmlns:a16="http://schemas.microsoft.com/office/drawing/2014/main" id="{124D5C16-95B4-4DAA-9B89-C74A4B512179}"/>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16403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9F484E5-8021-4994-A910-8D80E88BE078}"/>
              </a:ext>
            </a:extLst>
          </p:cNvPr>
          <p:cNvSpPr/>
          <p:nvPr/>
        </p:nvSpPr>
        <p:spPr>
          <a:xfrm>
            <a:off x="801192" y="1664137"/>
            <a:ext cx="8510758"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Micah 5:2   Born in Bethlehem		   			</a:t>
            </a:r>
            <a:endParaRPr lang="en-US" sz="2800" b="1" kern="0" dirty="0">
              <a:solidFill>
                <a:prstClr val="white"/>
              </a:solidFill>
              <a:effectLst>
                <a:glow rad="127000">
                  <a:srgbClr val="000000"/>
                </a:glow>
              </a:effectLst>
              <a:latin typeface="Arial" charset="0"/>
              <a:ea typeface="ＭＳ Ｐゴシック" charset="0"/>
            </a:endParaRPr>
          </a:p>
        </p:txBody>
      </p:sp>
      <p:sp>
        <p:nvSpPr>
          <p:cNvPr id="11" name="Rectangle: Rounded Corners 10">
            <a:extLst>
              <a:ext uri="{FF2B5EF4-FFF2-40B4-BE49-F238E27FC236}">
                <a16:creationId xmlns:a16="http://schemas.microsoft.com/office/drawing/2014/main" id="{EF4FAE5F-3737-4549-A98D-555B80B6345E}"/>
              </a:ext>
            </a:extLst>
          </p:cNvPr>
          <p:cNvSpPr/>
          <p:nvPr/>
        </p:nvSpPr>
        <p:spPr>
          <a:xfrm>
            <a:off x="241356" y="117748"/>
            <a:ext cx="648796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12" name="Rectangle: Rounded Corners 11">
            <a:extLst>
              <a:ext uri="{FF2B5EF4-FFF2-40B4-BE49-F238E27FC236}">
                <a16:creationId xmlns:a16="http://schemas.microsoft.com/office/drawing/2014/main" id="{B4A90359-54D5-41BE-B75B-7CB104933054}"/>
              </a:ext>
            </a:extLst>
          </p:cNvPr>
          <p:cNvSpPr/>
          <p:nvPr/>
        </p:nvSpPr>
        <p:spPr>
          <a:xfrm>
            <a:off x="2948472" y="4585169"/>
            <a:ext cx="5841583"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Micah 4:3  No more</a:t>
            </a:r>
            <a:r>
              <a:rPr kumimoji="0" lang="en-US" sz="2800" b="1" i="0" u="none" strike="noStrike" kern="0" cap="none" normalizeH="0" noProof="0" dirty="0">
                <a:ln>
                  <a:noFill/>
                </a:ln>
                <a:solidFill>
                  <a:prstClr val="white"/>
                </a:solidFill>
                <a:effectLst>
                  <a:glow rad="127000">
                    <a:srgbClr val="000000"/>
                  </a:glow>
                </a:effectLst>
                <a:uLnTx/>
                <a:uFillTx/>
                <a:latin typeface="Arial" charset="0"/>
                <a:ea typeface="ＭＳ Ｐゴシック" charset="0"/>
                <a:cs typeface="+mn-cs"/>
              </a:rPr>
              <a:t> war</a:t>
            </a:r>
            <a:endParaRPr lang="en-US" sz="2800" b="1" kern="0" dirty="0">
              <a:solidFill>
                <a:prstClr val="white"/>
              </a:solidFill>
              <a:effectLst>
                <a:glow rad="127000">
                  <a:srgbClr val="000000"/>
                </a:glow>
              </a:effectLst>
              <a:latin typeface="Arial" charset="0"/>
              <a:ea typeface="ＭＳ Ｐゴシック" charset="0"/>
            </a:endParaRPr>
          </a:p>
        </p:txBody>
      </p:sp>
      <p:sp>
        <p:nvSpPr>
          <p:cNvPr id="13" name="Rectangle: Rounded Corners 12">
            <a:extLst>
              <a:ext uri="{FF2B5EF4-FFF2-40B4-BE49-F238E27FC236}">
                <a16:creationId xmlns:a16="http://schemas.microsoft.com/office/drawing/2014/main" id="{BA541CD6-6AB6-44EC-8E44-1AD65C06630B}"/>
              </a:ext>
            </a:extLst>
          </p:cNvPr>
          <p:cNvSpPr/>
          <p:nvPr/>
        </p:nvSpPr>
        <p:spPr>
          <a:xfrm>
            <a:off x="3396343" y="5276609"/>
            <a:ext cx="557259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Unfulfilled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Messianic Prophecies</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323440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5" name="Picture 114">
            <a:extLst>
              <a:ext uri="{FF2B5EF4-FFF2-40B4-BE49-F238E27FC236}">
                <a16:creationId xmlns:a16="http://schemas.microsoft.com/office/drawing/2014/main" id="{8BCACFF2-2AB2-4F96-8422-9673339C563D}"/>
              </a:ext>
            </a:extLst>
          </p:cNvPr>
          <p:cNvPicPr>
            <a:picLocks noChangeAspect="1"/>
          </p:cNvPicPr>
          <p:nvPr/>
        </p:nvPicPr>
        <p:blipFill>
          <a:blip r:embed="rId2"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126824" y="2601773"/>
            <a:ext cx="2009775" cy="3384965"/>
          </a:xfrm>
          <a:prstGeom prst="rect">
            <a:avLst/>
          </a:prstGeom>
        </p:spPr>
      </p:pic>
      <p:pic>
        <p:nvPicPr>
          <p:cNvPr id="3073" name="Picture 3072">
            <a:extLst>
              <a:ext uri="{FF2B5EF4-FFF2-40B4-BE49-F238E27FC236}">
                <a16:creationId xmlns:a16="http://schemas.microsoft.com/office/drawing/2014/main" id="{03240920-C01E-4E37-A92F-872A93F4B7BB}"/>
              </a:ext>
            </a:extLst>
          </p:cNvPr>
          <p:cNvPicPr>
            <a:picLocks noChangeAspect="1"/>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46530" y="2893325"/>
            <a:ext cx="3581400" cy="3104434"/>
          </a:xfrm>
          <a:prstGeom prst="rect">
            <a:avLst/>
          </a:prstGeom>
        </p:spPr>
      </p:pic>
      <p:sp>
        <p:nvSpPr>
          <p:cNvPr id="36" name="TextBox 35">
            <a:extLst>
              <a:ext uri="{FF2B5EF4-FFF2-40B4-BE49-F238E27FC236}">
                <a16:creationId xmlns:a16="http://schemas.microsoft.com/office/drawing/2014/main" id="{CA0633B4-BF01-49DD-A3FB-C4779DEF6935}"/>
              </a:ext>
            </a:extLst>
          </p:cNvPr>
          <p:cNvSpPr txBox="1"/>
          <p:nvPr/>
        </p:nvSpPr>
        <p:spPr>
          <a:xfrm>
            <a:off x="7720178" y="2644170"/>
            <a:ext cx="1502187" cy="1569660"/>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New Heavens &amp; New Earth</a:t>
            </a:r>
          </a:p>
        </p:txBody>
      </p:sp>
      <p:sp>
        <p:nvSpPr>
          <p:cNvPr id="5" name="Rectangle: Rounded Corners 4">
            <a:extLst>
              <a:ext uri="{FF2B5EF4-FFF2-40B4-BE49-F238E27FC236}">
                <a16:creationId xmlns:a16="http://schemas.microsoft.com/office/drawing/2014/main" id="{18466CB4-A763-4CD0-8F9C-24D2A61CBC1D}"/>
              </a:ext>
            </a:extLst>
          </p:cNvPr>
          <p:cNvSpPr/>
          <p:nvPr/>
        </p:nvSpPr>
        <p:spPr>
          <a:xfrm>
            <a:off x="156410" y="20466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and Unfulfilled</a:t>
            </a:r>
            <a:r>
              <a:rPr kumimoji="0" lang="en-GB" sz="4800" b="1" i="0" u="none" strike="noStrike" kern="0" cap="none" normalizeH="0" noProof="0" dirty="0">
                <a:ln>
                  <a:noFill/>
                </a:ln>
                <a:solidFill>
                  <a:prstClr val="white"/>
                </a:solidFill>
                <a:effectLst>
                  <a:glow rad="127000">
                    <a:srgbClr val="000000"/>
                  </a:glow>
                </a:effectLst>
                <a:uLnTx/>
                <a:uFillTx/>
                <a:latin typeface="Arial" charset="0"/>
                <a:ea typeface="ＭＳ Ｐゴシック" charset="0"/>
                <a:cs typeface="+mn-cs"/>
              </a:rPr>
              <a:t> Messianic Prophecies</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0" name="Text Box 52">
            <a:extLst>
              <a:ext uri="{FF2B5EF4-FFF2-40B4-BE49-F238E27FC236}">
                <a16:creationId xmlns:a16="http://schemas.microsoft.com/office/drawing/2014/main" id="{6C950C25-F614-4B59-B75E-44BD020FABDA}"/>
              </a:ext>
            </a:extLst>
          </p:cNvPr>
          <p:cNvSpPr txBox="1">
            <a:spLocks noChangeArrowheads="1"/>
          </p:cNvSpPr>
          <p:nvPr/>
        </p:nvSpPr>
        <p:spPr bwMode="auto">
          <a:xfrm>
            <a:off x="5195852"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hangingPunct="0"/>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Charts on Revelation (1979), 49 </a:t>
            </a:r>
            <a:endParaRPr lang="en-US" sz="1400" b="1" dirty="0">
              <a:solidFill>
                <a:srgbClr val="000000"/>
              </a:solidFill>
              <a:cs typeface="Arial" charset="0"/>
            </a:endParaRPr>
          </a:p>
        </p:txBody>
      </p:sp>
      <p:sp>
        <p:nvSpPr>
          <p:cNvPr id="44" name="TextBox 43">
            <a:extLst>
              <a:ext uri="{FF2B5EF4-FFF2-40B4-BE49-F238E27FC236}">
                <a16:creationId xmlns:a16="http://schemas.microsoft.com/office/drawing/2014/main" id="{4E2B5B19-E54C-4A7C-B266-37BA9A8A15F5}"/>
              </a:ext>
            </a:extLst>
          </p:cNvPr>
          <p:cNvSpPr txBox="1"/>
          <p:nvPr/>
        </p:nvSpPr>
        <p:spPr>
          <a:xfrm>
            <a:off x="5932554" y="3179607"/>
            <a:ext cx="2326190" cy="1938992"/>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Christ’s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Second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Coming to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Reign in</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Millennium</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pic>
        <p:nvPicPr>
          <p:cNvPr id="84" name="Picture 83">
            <a:extLst>
              <a:ext uri="{FF2B5EF4-FFF2-40B4-BE49-F238E27FC236}">
                <a16:creationId xmlns:a16="http://schemas.microsoft.com/office/drawing/2014/main" id="{562E4138-9D4E-445A-8BFE-E93EE23D87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32244" y="3289110"/>
            <a:ext cx="3494536" cy="2709033"/>
          </a:xfrm>
          <a:prstGeom prst="rect">
            <a:avLst/>
          </a:prstGeom>
        </p:spPr>
      </p:pic>
      <p:sp>
        <p:nvSpPr>
          <p:cNvPr id="65" name="TextBox 64">
            <a:extLst>
              <a:ext uri="{FF2B5EF4-FFF2-40B4-BE49-F238E27FC236}">
                <a16:creationId xmlns:a16="http://schemas.microsoft.com/office/drawing/2014/main" id="{99BF1887-5D3C-4250-9FC4-AD4868DA4A48}"/>
              </a:ext>
            </a:extLst>
          </p:cNvPr>
          <p:cNvSpPr txBox="1"/>
          <p:nvPr/>
        </p:nvSpPr>
        <p:spPr>
          <a:xfrm>
            <a:off x="4305021" y="3622272"/>
            <a:ext cx="1775250" cy="1569660"/>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Christ’s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First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Coming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to Suffer</a:t>
            </a:r>
          </a:p>
        </p:txBody>
      </p:sp>
      <p:pic>
        <p:nvPicPr>
          <p:cNvPr id="121" name="Picture 120">
            <a:extLst>
              <a:ext uri="{FF2B5EF4-FFF2-40B4-BE49-F238E27FC236}">
                <a16:creationId xmlns:a16="http://schemas.microsoft.com/office/drawing/2014/main" id="{10FBB36D-71BE-4655-BE1F-A476FB9D0617}"/>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23067" y="3622272"/>
            <a:ext cx="3396799" cy="2372855"/>
          </a:xfrm>
          <a:prstGeom prst="rect">
            <a:avLst/>
          </a:prstGeom>
        </p:spPr>
      </p:pic>
      <p:pic>
        <p:nvPicPr>
          <p:cNvPr id="106" name="Picture 105">
            <a:extLst>
              <a:ext uri="{FF2B5EF4-FFF2-40B4-BE49-F238E27FC236}">
                <a16:creationId xmlns:a16="http://schemas.microsoft.com/office/drawing/2014/main" id="{080E4083-A4B9-476B-AD1E-5555F2A4A030}"/>
              </a:ext>
            </a:extLst>
          </p:cNvPr>
          <p:cNvPicPr>
            <a:picLocks noChangeAspect="1"/>
          </p:cNvPicPr>
          <p:nvPr/>
        </p:nvPicPr>
        <p:blipFill>
          <a:blip r:embed="rId6"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rot="977195">
            <a:off x="940445" y="3853092"/>
            <a:ext cx="415343" cy="638909"/>
          </a:xfrm>
          <a:prstGeom prst="rect">
            <a:avLst/>
          </a:prstGeom>
        </p:spPr>
      </p:pic>
      <p:sp>
        <p:nvSpPr>
          <p:cNvPr id="123" name="TextBox 122">
            <a:extLst>
              <a:ext uri="{FF2B5EF4-FFF2-40B4-BE49-F238E27FC236}">
                <a16:creationId xmlns:a16="http://schemas.microsoft.com/office/drawing/2014/main" id="{61E4719F-C887-4B66-B953-0532681A78E1}"/>
              </a:ext>
            </a:extLst>
          </p:cNvPr>
          <p:cNvSpPr txBox="1"/>
          <p:nvPr/>
        </p:nvSpPr>
        <p:spPr>
          <a:xfrm>
            <a:off x="2750790" y="4139115"/>
            <a:ext cx="1335321" cy="830997"/>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Exile &amp; Return</a:t>
            </a:r>
          </a:p>
        </p:txBody>
      </p:sp>
      <p:cxnSp>
        <p:nvCxnSpPr>
          <p:cNvPr id="24" name="Straight Arrow Connector 23">
            <a:extLst>
              <a:ext uri="{FF2B5EF4-FFF2-40B4-BE49-F238E27FC236}">
                <a16:creationId xmlns:a16="http://schemas.microsoft.com/office/drawing/2014/main" id="{8BF0660A-94B5-4B97-8633-314C90950884}"/>
              </a:ext>
            </a:extLst>
          </p:cNvPr>
          <p:cNvCxnSpPr>
            <a:cxnSpLocks/>
          </p:cNvCxnSpPr>
          <p:nvPr/>
        </p:nvCxnSpPr>
        <p:spPr bwMode="auto">
          <a:xfrm flipV="1">
            <a:off x="1385248" y="2446803"/>
            <a:ext cx="7349319" cy="1470492"/>
          </a:xfrm>
          <a:prstGeom prst="straightConnector1">
            <a:avLst/>
          </a:prstGeom>
          <a:solidFill>
            <a:srgbClr val="CC9B10"/>
          </a:solidFill>
          <a:ln w="76200" cap="flat" cmpd="sng" algn="ctr">
            <a:solidFill>
              <a:schemeClr val="bg1">
                <a:lumMod val="85000"/>
              </a:schemeClr>
            </a:solidFill>
            <a:prstDash val="solid"/>
            <a:round/>
            <a:headEnd type="none" w="med" len="med"/>
            <a:tailEnd type="stealth" w="med" len="lg"/>
          </a:ln>
          <a:effectLst/>
        </p:spPr>
      </p:cxnSp>
      <p:pic>
        <p:nvPicPr>
          <p:cNvPr id="3077" name="Picture 3076">
            <a:extLst>
              <a:ext uri="{FF2B5EF4-FFF2-40B4-BE49-F238E27FC236}">
                <a16:creationId xmlns:a16="http://schemas.microsoft.com/office/drawing/2014/main" id="{A9189F9E-D3DC-4D57-87E9-1CC452A40F01}"/>
              </a:ext>
            </a:extLst>
          </p:cNvPr>
          <p:cNvPicPr>
            <a:picLocks noChangeAspect="1"/>
          </p:cNvPicPr>
          <p:nvPr/>
        </p:nvPicPr>
        <p:blipFill>
          <a:blip r:embed="rId7">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845" y="4409711"/>
            <a:ext cx="2600325" cy="1590675"/>
          </a:xfrm>
          <a:prstGeom prst="rect">
            <a:avLst/>
          </a:prstGeom>
        </p:spPr>
      </p:pic>
      <p:sp>
        <p:nvSpPr>
          <p:cNvPr id="94" name="TextBox 93">
            <a:extLst>
              <a:ext uri="{FF2B5EF4-FFF2-40B4-BE49-F238E27FC236}">
                <a16:creationId xmlns:a16="http://schemas.microsoft.com/office/drawing/2014/main" id="{1C526676-2B55-4190-A611-F98262DEA7D5}"/>
              </a:ext>
            </a:extLst>
          </p:cNvPr>
          <p:cNvSpPr txBox="1"/>
          <p:nvPr/>
        </p:nvSpPr>
        <p:spPr>
          <a:xfrm>
            <a:off x="96157" y="5049428"/>
            <a:ext cx="1915682" cy="830997"/>
          </a:xfrm>
          <a:prstGeom prst="rect">
            <a:avLst/>
          </a:prstGeom>
          <a:noFill/>
        </p:spPr>
        <p:txBody>
          <a:bodyPr wrap="square" rtlCol="0">
            <a:spAutoFit/>
          </a:bodyPr>
          <a:lstStyle/>
          <a:p>
            <a:pPr algn="ctr" eaLnBrk="0" hangingPunct="0"/>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Prophet's Own Time</a:t>
            </a:r>
          </a:p>
        </p:txBody>
      </p:sp>
    </p:spTree>
    <p:extLst>
      <p:ext uri="{BB962C8B-B14F-4D97-AF65-F5344CB8AC3E}">
        <p14:creationId xmlns:p14="http://schemas.microsoft.com/office/powerpoint/2010/main" val="256400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65" grpId="0"/>
      <p:bldP spid="123" grpId="0"/>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5" name="Picture 114">
            <a:extLst>
              <a:ext uri="{FF2B5EF4-FFF2-40B4-BE49-F238E27FC236}">
                <a16:creationId xmlns:a16="http://schemas.microsoft.com/office/drawing/2014/main" id="{8BCACFF2-2AB2-4F96-8422-9673339C563D}"/>
              </a:ext>
            </a:extLst>
          </p:cNvPr>
          <p:cNvPicPr>
            <a:picLocks noChangeAspect="1"/>
          </p:cNvPicPr>
          <p:nvPr/>
        </p:nvPicPr>
        <p:blipFill>
          <a:blip r:embed="rId2"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126824" y="2601773"/>
            <a:ext cx="2009775" cy="3384965"/>
          </a:xfrm>
          <a:prstGeom prst="rect">
            <a:avLst/>
          </a:prstGeom>
        </p:spPr>
      </p:pic>
      <p:pic>
        <p:nvPicPr>
          <p:cNvPr id="3073" name="Picture 3072">
            <a:extLst>
              <a:ext uri="{FF2B5EF4-FFF2-40B4-BE49-F238E27FC236}">
                <a16:creationId xmlns:a16="http://schemas.microsoft.com/office/drawing/2014/main" id="{03240920-C01E-4E37-A92F-872A93F4B7BB}"/>
              </a:ext>
            </a:extLst>
          </p:cNvPr>
          <p:cNvPicPr>
            <a:picLocks noChangeAspect="1"/>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46530" y="2893325"/>
            <a:ext cx="3581400" cy="3104434"/>
          </a:xfrm>
          <a:prstGeom prst="rect">
            <a:avLst/>
          </a:prstGeom>
        </p:spPr>
      </p:pic>
      <p:sp>
        <p:nvSpPr>
          <p:cNvPr id="36" name="TextBox 35">
            <a:extLst>
              <a:ext uri="{FF2B5EF4-FFF2-40B4-BE49-F238E27FC236}">
                <a16:creationId xmlns:a16="http://schemas.microsoft.com/office/drawing/2014/main" id="{CA0633B4-BF01-49DD-A3FB-C4779DEF6935}"/>
              </a:ext>
            </a:extLst>
          </p:cNvPr>
          <p:cNvSpPr txBox="1"/>
          <p:nvPr/>
        </p:nvSpPr>
        <p:spPr>
          <a:xfrm>
            <a:off x="7720178" y="2644170"/>
            <a:ext cx="1502187" cy="1569660"/>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New Heavens &amp; New Earth</a:t>
            </a:r>
          </a:p>
        </p:txBody>
      </p:sp>
      <p:sp>
        <p:nvSpPr>
          <p:cNvPr id="5" name="Rectangle: Rounded Corners 4">
            <a:extLst>
              <a:ext uri="{FF2B5EF4-FFF2-40B4-BE49-F238E27FC236}">
                <a16:creationId xmlns:a16="http://schemas.microsoft.com/office/drawing/2014/main" id="{18466CB4-A763-4CD0-8F9C-24D2A61CBC1D}"/>
              </a:ext>
            </a:extLst>
          </p:cNvPr>
          <p:cNvSpPr/>
          <p:nvPr/>
        </p:nvSpPr>
        <p:spPr>
          <a:xfrm>
            <a:off x="156410" y="211163"/>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ct val="0"/>
              </a:spcAft>
              <a:defRPr/>
            </a:pPr>
            <a:r>
              <a:rPr lang="en-GB" sz="4800" b="1" kern="0" dirty="0">
                <a:solidFill>
                  <a:prstClr val="white"/>
                </a:solidFill>
                <a:effectLst>
                  <a:glow rad="127000">
                    <a:srgbClr val="000000"/>
                  </a:glow>
                </a:effectLst>
                <a:latin typeface="Arial" charset="0"/>
                <a:ea typeface="ＭＳ Ｐゴシック" charset="0"/>
              </a:rPr>
              <a:t>Fulfilled and Unfulfilled Messianic Prophecies</a:t>
            </a:r>
          </a:p>
        </p:txBody>
      </p:sp>
      <p:sp>
        <p:nvSpPr>
          <p:cNvPr id="30" name="Text Box 52">
            <a:extLst>
              <a:ext uri="{FF2B5EF4-FFF2-40B4-BE49-F238E27FC236}">
                <a16:creationId xmlns:a16="http://schemas.microsoft.com/office/drawing/2014/main" id="{6C950C25-F614-4B59-B75E-44BD020FABDA}"/>
              </a:ext>
            </a:extLst>
          </p:cNvPr>
          <p:cNvSpPr txBox="1">
            <a:spLocks noChangeArrowheads="1"/>
          </p:cNvSpPr>
          <p:nvPr/>
        </p:nvSpPr>
        <p:spPr bwMode="auto">
          <a:xfrm>
            <a:off x="5195852"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hangingPunct="0"/>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Charts on Revelation (1979), 49 </a:t>
            </a:r>
            <a:endParaRPr lang="en-US" sz="1400" b="1" dirty="0">
              <a:solidFill>
                <a:srgbClr val="000000"/>
              </a:solidFill>
              <a:cs typeface="Arial" charset="0"/>
            </a:endParaRPr>
          </a:p>
        </p:txBody>
      </p:sp>
      <p:sp>
        <p:nvSpPr>
          <p:cNvPr id="44" name="TextBox 43">
            <a:extLst>
              <a:ext uri="{FF2B5EF4-FFF2-40B4-BE49-F238E27FC236}">
                <a16:creationId xmlns:a16="http://schemas.microsoft.com/office/drawing/2014/main" id="{4E2B5B19-E54C-4A7C-B266-37BA9A8A15F5}"/>
              </a:ext>
            </a:extLst>
          </p:cNvPr>
          <p:cNvSpPr txBox="1"/>
          <p:nvPr/>
        </p:nvSpPr>
        <p:spPr>
          <a:xfrm>
            <a:off x="5932554" y="3179607"/>
            <a:ext cx="2326190" cy="1938992"/>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Christ’s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Second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Coming to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Reign in</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Millennium</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pic>
        <p:nvPicPr>
          <p:cNvPr id="84" name="Picture 83">
            <a:extLst>
              <a:ext uri="{FF2B5EF4-FFF2-40B4-BE49-F238E27FC236}">
                <a16:creationId xmlns:a16="http://schemas.microsoft.com/office/drawing/2014/main" id="{562E4138-9D4E-445A-8BFE-E93EE23D87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32244" y="3289110"/>
            <a:ext cx="3494536" cy="2709033"/>
          </a:xfrm>
          <a:prstGeom prst="rect">
            <a:avLst/>
          </a:prstGeom>
        </p:spPr>
      </p:pic>
      <p:sp>
        <p:nvSpPr>
          <p:cNvPr id="65" name="TextBox 64">
            <a:extLst>
              <a:ext uri="{FF2B5EF4-FFF2-40B4-BE49-F238E27FC236}">
                <a16:creationId xmlns:a16="http://schemas.microsoft.com/office/drawing/2014/main" id="{99BF1887-5D3C-4250-9FC4-AD4868DA4A48}"/>
              </a:ext>
            </a:extLst>
          </p:cNvPr>
          <p:cNvSpPr txBox="1"/>
          <p:nvPr/>
        </p:nvSpPr>
        <p:spPr>
          <a:xfrm>
            <a:off x="4305021" y="3622272"/>
            <a:ext cx="1775250" cy="1569660"/>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Christ’s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First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Coming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to Suffer</a:t>
            </a:r>
          </a:p>
        </p:txBody>
      </p:sp>
      <p:pic>
        <p:nvPicPr>
          <p:cNvPr id="121" name="Picture 120">
            <a:extLst>
              <a:ext uri="{FF2B5EF4-FFF2-40B4-BE49-F238E27FC236}">
                <a16:creationId xmlns:a16="http://schemas.microsoft.com/office/drawing/2014/main" id="{10FBB36D-71BE-4655-BE1F-A476FB9D0617}"/>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23067" y="3622272"/>
            <a:ext cx="3396799" cy="2372855"/>
          </a:xfrm>
          <a:prstGeom prst="rect">
            <a:avLst/>
          </a:prstGeom>
        </p:spPr>
      </p:pic>
      <p:pic>
        <p:nvPicPr>
          <p:cNvPr id="106" name="Picture 105">
            <a:extLst>
              <a:ext uri="{FF2B5EF4-FFF2-40B4-BE49-F238E27FC236}">
                <a16:creationId xmlns:a16="http://schemas.microsoft.com/office/drawing/2014/main" id="{080E4083-A4B9-476B-AD1E-5555F2A4A030}"/>
              </a:ext>
            </a:extLst>
          </p:cNvPr>
          <p:cNvPicPr>
            <a:picLocks noChangeAspect="1"/>
          </p:cNvPicPr>
          <p:nvPr/>
        </p:nvPicPr>
        <p:blipFill>
          <a:blip r:embed="rId6" cstate="email">
            <a:lum bright="70000" contrast="-70000"/>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977195">
            <a:off x="5264491" y="2904039"/>
            <a:ext cx="415343" cy="638909"/>
          </a:xfrm>
          <a:prstGeom prst="rect">
            <a:avLst/>
          </a:prstGeom>
        </p:spPr>
      </p:pic>
      <p:sp>
        <p:nvSpPr>
          <p:cNvPr id="123" name="TextBox 122">
            <a:extLst>
              <a:ext uri="{FF2B5EF4-FFF2-40B4-BE49-F238E27FC236}">
                <a16:creationId xmlns:a16="http://schemas.microsoft.com/office/drawing/2014/main" id="{61E4719F-C887-4B66-B953-0532681A78E1}"/>
              </a:ext>
            </a:extLst>
          </p:cNvPr>
          <p:cNvSpPr txBox="1"/>
          <p:nvPr/>
        </p:nvSpPr>
        <p:spPr>
          <a:xfrm>
            <a:off x="2750790" y="4139115"/>
            <a:ext cx="1335321" cy="830997"/>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Exile &amp; Return</a:t>
            </a:r>
          </a:p>
        </p:txBody>
      </p:sp>
      <p:cxnSp>
        <p:nvCxnSpPr>
          <p:cNvPr id="24" name="Straight Arrow Connector 23">
            <a:extLst>
              <a:ext uri="{FF2B5EF4-FFF2-40B4-BE49-F238E27FC236}">
                <a16:creationId xmlns:a16="http://schemas.microsoft.com/office/drawing/2014/main" id="{8BF0660A-94B5-4B97-8633-314C90950884}"/>
              </a:ext>
            </a:extLst>
          </p:cNvPr>
          <p:cNvCxnSpPr>
            <a:cxnSpLocks/>
          </p:cNvCxnSpPr>
          <p:nvPr/>
        </p:nvCxnSpPr>
        <p:spPr bwMode="auto">
          <a:xfrm flipV="1">
            <a:off x="5898504" y="2446803"/>
            <a:ext cx="2836063" cy="551139"/>
          </a:xfrm>
          <a:prstGeom prst="straightConnector1">
            <a:avLst/>
          </a:prstGeom>
          <a:solidFill>
            <a:srgbClr val="CC9B10"/>
          </a:solidFill>
          <a:ln w="76200" cap="flat" cmpd="sng" algn="ctr">
            <a:solidFill>
              <a:schemeClr val="bg1">
                <a:lumMod val="85000"/>
              </a:schemeClr>
            </a:solidFill>
            <a:prstDash val="solid"/>
            <a:round/>
            <a:headEnd type="none" w="med" len="med"/>
            <a:tailEnd type="stealth" w="med" len="lg"/>
          </a:ln>
          <a:effectLst/>
        </p:spPr>
      </p:cxnSp>
      <p:pic>
        <p:nvPicPr>
          <p:cNvPr id="3077" name="Picture 3076">
            <a:extLst>
              <a:ext uri="{FF2B5EF4-FFF2-40B4-BE49-F238E27FC236}">
                <a16:creationId xmlns:a16="http://schemas.microsoft.com/office/drawing/2014/main" id="{A9189F9E-D3DC-4D57-87E9-1CC452A40F01}"/>
              </a:ext>
            </a:extLst>
          </p:cNvPr>
          <p:cNvPicPr>
            <a:picLocks noChangeAspect="1"/>
          </p:cNvPicPr>
          <p:nvPr/>
        </p:nvPicPr>
        <p:blipFill>
          <a:blip r:embed="rId7">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845" y="4409711"/>
            <a:ext cx="2600325" cy="1590675"/>
          </a:xfrm>
          <a:prstGeom prst="rect">
            <a:avLst/>
          </a:prstGeom>
        </p:spPr>
      </p:pic>
      <p:cxnSp>
        <p:nvCxnSpPr>
          <p:cNvPr id="18" name="Straight Arrow Connector 17">
            <a:extLst>
              <a:ext uri="{FF2B5EF4-FFF2-40B4-BE49-F238E27FC236}">
                <a16:creationId xmlns:a16="http://schemas.microsoft.com/office/drawing/2014/main" id="{ACD2379D-A8F6-40C7-A06A-242F22D3DFF2}"/>
              </a:ext>
            </a:extLst>
          </p:cNvPr>
          <p:cNvCxnSpPr>
            <a:cxnSpLocks/>
          </p:cNvCxnSpPr>
          <p:nvPr/>
        </p:nvCxnSpPr>
        <p:spPr bwMode="auto">
          <a:xfrm flipH="1">
            <a:off x="3468528" y="3123443"/>
            <a:ext cx="1723357" cy="335133"/>
          </a:xfrm>
          <a:prstGeom prst="straightConnector1">
            <a:avLst/>
          </a:prstGeom>
          <a:solidFill>
            <a:srgbClr val="CC9B10"/>
          </a:solidFill>
          <a:ln w="76200" cap="flat" cmpd="sng" algn="ctr">
            <a:solidFill>
              <a:schemeClr val="bg1">
                <a:lumMod val="85000"/>
              </a:schemeClr>
            </a:solidFill>
            <a:prstDash val="solid"/>
            <a:round/>
            <a:headEnd type="none" w="med" len="med"/>
            <a:tailEnd type="stealth" w="med" len="lg"/>
          </a:ln>
          <a:effectLst/>
        </p:spPr>
      </p:cxnSp>
      <p:sp>
        <p:nvSpPr>
          <p:cNvPr id="20" name="TextBox 19">
            <a:extLst>
              <a:ext uri="{FF2B5EF4-FFF2-40B4-BE49-F238E27FC236}">
                <a16:creationId xmlns:a16="http://schemas.microsoft.com/office/drawing/2014/main" id="{31E89849-DDDF-4DE3-9C83-6DE12426E449}"/>
              </a:ext>
            </a:extLst>
          </p:cNvPr>
          <p:cNvSpPr txBox="1"/>
          <p:nvPr/>
        </p:nvSpPr>
        <p:spPr>
          <a:xfrm>
            <a:off x="24284" y="4802686"/>
            <a:ext cx="1915682" cy="1200329"/>
          </a:xfrm>
          <a:prstGeom prst="rect">
            <a:avLst/>
          </a:prstGeom>
          <a:noFill/>
        </p:spPr>
        <p:txBody>
          <a:bodyPr wrap="square" rtlCol="0">
            <a:spAutoFit/>
          </a:bodyPr>
          <a:lstStyle/>
          <a:p>
            <a:pPr algn="ctr" eaLnBrk="0" hangingPunct="0"/>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Reading the Old Testament</a:t>
            </a:r>
          </a:p>
        </p:txBody>
      </p:sp>
    </p:spTree>
    <p:extLst>
      <p:ext uri="{BB962C8B-B14F-4D97-AF65-F5344CB8AC3E}">
        <p14:creationId xmlns:p14="http://schemas.microsoft.com/office/powerpoint/2010/main" val="208837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7E1111B-3964-40D3-AA06-D88C6158CBFF}"/>
              </a:ext>
            </a:extLst>
          </p:cNvPr>
          <p:cNvSpPr/>
          <p:nvPr/>
        </p:nvSpPr>
        <p:spPr>
          <a:xfrm>
            <a:off x="312822" y="192502"/>
            <a:ext cx="5910558"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Looking for the Messiah</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1FF15C49-6133-493F-9662-245F9D92BC61}"/>
              </a:ext>
            </a:extLst>
          </p:cNvPr>
          <p:cNvSpPr/>
          <p:nvPr/>
        </p:nvSpPr>
        <p:spPr>
          <a:xfrm>
            <a:off x="2921820" y="5067028"/>
            <a:ext cx="5910558"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Looking for the Messiah’s Return</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259065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8466CB4-A763-4CD0-8F9C-24D2A61CBC1D}"/>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The Olivet Discourse</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3" name="Picture 2">
            <a:extLst>
              <a:ext uri="{FF2B5EF4-FFF2-40B4-BE49-F238E27FC236}">
                <a16:creationId xmlns:a16="http://schemas.microsoft.com/office/drawing/2014/main" id="{0DF482F2-9673-4C1E-9720-2C79656BD952}"/>
              </a:ext>
            </a:extLst>
          </p:cNvPr>
          <p:cNvPicPr>
            <a:picLocks noChangeAspect="1"/>
          </p:cNvPicPr>
          <p:nvPr/>
        </p:nvPicPr>
        <p:blipFill>
          <a:blip r:embed="rId2"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25086" y="4616518"/>
            <a:ext cx="2920621" cy="1933173"/>
          </a:xfrm>
          <a:prstGeom prst="rect">
            <a:avLst/>
          </a:prstGeom>
        </p:spPr>
      </p:pic>
      <p:sp>
        <p:nvSpPr>
          <p:cNvPr id="6" name="Rectangle: Rounded Corners 5">
            <a:extLst>
              <a:ext uri="{FF2B5EF4-FFF2-40B4-BE49-F238E27FC236}">
                <a16:creationId xmlns:a16="http://schemas.microsoft.com/office/drawing/2014/main" id="{6C1155AB-DB39-48AE-80A5-BA06A4AF3ED6}"/>
              </a:ext>
            </a:extLst>
          </p:cNvPr>
          <p:cNvSpPr/>
          <p:nvPr/>
        </p:nvSpPr>
        <p:spPr>
          <a:xfrm>
            <a:off x="57804" y="1935277"/>
            <a:ext cx="6688480" cy="174772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R="0" lvl="0" defTabSz="457200" rtl="0" eaLnBrk="0" fontAlgn="base" latinLnBrk="0" hangingPunct="0">
              <a:lnSpc>
                <a:spcPct val="100000"/>
              </a:lnSpc>
              <a:spcBef>
                <a:spcPct val="0"/>
              </a:spcBef>
              <a:spcAft>
                <a:spcPct val="0"/>
              </a:spcAft>
              <a:buClrTx/>
              <a:buSzTx/>
              <a:tabLst/>
              <a:defRPr/>
            </a:pPr>
            <a:r>
              <a:rPr kumimoji="0" lang="en-US" sz="26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 Questions</a:t>
            </a:r>
            <a:r>
              <a:rPr kumimoji="0" lang="en-US" sz="2600" i="1"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(Matt 24:3)</a:t>
            </a: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p>
          <a:p>
            <a:pPr marR="0" lvl="0" defTabSz="457200" rtl="0" eaLnBrk="0" fontAlgn="base" latinLnBrk="0" hangingPunct="0">
              <a:lnSpc>
                <a:spcPct val="100000"/>
              </a:lnSpc>
              <a:spcBef>
                <a:spcPct val="0"/>
              </a:spcBef>
              <a:spcAft>
                <a:spcPct val="0"/>
              </a:spcAft>
              <a:buClrTx/>
              <a:buSzTx/>
              <a:tabLst/>
              <a:defRPr/>
            </a:pP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Tell us, when will (temple be destroyed)?  </a:t>
            </a:r>
          </a:p>
          <a:p>
            <a:pPr marR="0" lvl="0" defTabSz="457200" rtl="0" eaLnBrk="0" fontAlgn="base" latinLnBrk="0" hangingPunct="0">
              <a:lnSpc>
                <a:spcPct val="100000"/>
              </a:lnSpc>
              <a:spcBef>
                <a:spcPct val="0"/>
              </a:spcBef>
              <a:spcAft>
                <a:spcPct val="0"/>
              </a:spcAft>
              <a:buClrTx/>
              <a:buSzTx/>
              <a:tabLst/>
              <a:defRPr/>
            </a:pPr>
            <a:r>
              <a:rPr lang="en-US" sz="2600" b="1" kern="0" dirty="0">
                <a:solidFill>
                  <a:prstClr val="white"/>
                </a:solidFill>
                <a:effectLst>
                  <a:glow rad="127000">
                    <a:srgbClr val="000000"/>
                  </a:glow>
                </a:effectLst>
                <a:latin typeface="Arial" charset="0"/>
                <a:ea typeface="ＭＳ Ｐゴシック" charset="0"/>
              </a:rPr>
              <a:t>W</a:t>
            </a: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hat will be the sign of your coming?</a:t>
            </a:r>
          </a:p>
          <a:p>
            <a:pPr marR="0" lvl="0" defTabSz="457200" rtl="0" eaLnBrk="0" fontAlgn="base" latinLnBrk="0" hangingPunct="0">
              <a:lnSpc>
                <a:spcPct val="100000"/>
              </a:lnSpc>
              <a:spcBef>
                <a:spcPct val="0"/>
              </a:spcBef>
              <a:spcAft>
                <a:spcPct val="0"/>
              </a:spcAft>
              <a:buClrTx/>
              <a:buSzTx/>
              <a:tabLst/>
              <a:defRPr/>
            </a:pP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and of the end of the age?</a:t>
            </a:r>
            <a:endParaRPr kumimoji="0" lang="en-GB" sz="26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7" name="Rectangle: Rounded Corners 6">
            <a:extLst>
              <a:ext uri="{FF2B5EF4-FFF2-40B4-BE49-F238E27FC236}">
                <a16:creationId xmlns:a16="http://schemas.microsoft.com/office/drawing/2014/main" id="{B5EE9B32-4DE9-414A-B160-49BE73311C23}"/>
              </a:ext>
            </a:extLst>
          </p:cNvPr>
          <p:cNvSpPr/>
          <p:nvPr/>
        </p:nvSpPr>
        <p:spPr>
          <a:xfrm>
            <a:off x="6727285" y="1935277"/>
            <a:ext cx="2429302" cy="1747722"/>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R="0" lvl="0" defTabSz="457200" rtl="0" eaLnBrk="0" fontAlgn="base" latinLnBrk="0" hangingPunct="0">
              <a:lnSpc>
                <a:spcPct val="100000"/>
              </a:lnSpc>
              <a:spcBef>
                <a:spcPct val="0"/>
              </a:spcBef>
              <a:spcAft>
                <a:spcPct val="0"/>
              </a:spcAft>
              <a:buClrTx/>
              <a:buSzTx/>
              <a:tabLst/>
              <a:defRPr/>
            </a:pPr>
            <a:r>
              <a:rPr kumimoji="0" lang="en-US" sz="26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Answers</a:t>
            </a:r>
          </a:p>
          <a:p>
            <a:pPr marR="0" lvl="0" defTabSz="457200" rtl="0" eaLnBrk="0" fontAlgn="base" latinLnBrk="0" hangingPunct="0">
              <a:lnSpc>
                <a:spcPct val="100000"/>
              </a:lnSpc>
              <a:spcBef>
                <a:spcPct val="0"/>
              </a:spcBef>
              <a:spcAft>
                <a:spcPct val="0"/>
              </a:spcAft>
              <a:buClrTx/>
              <a:buSzTx/>
              <a:tabLst/>
              <a:defRPr/>
            </a:pP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Luke 21:20-24</a:t>
            </a:r>
          </a:p>
          <a:p>
            <a:pPr marR="0" lvl="0" defTabSz="457200" rtl="0" eaLnBrk="0" fontAlgn="base" latinLnBrk="0" hangingPunct="0">
              <a:lnSpc>
                <a:spcPct val="100000"/>
              </a:lnSpc>
              <a:spcBef>
                <a:spcPct val="0"/>
              </a:spcBef>
              <a:spcAft>
                <a:spcPct val="0"/>
              </a:spcAft>
              <a:buClrTx/>
              <a:buSzTx/>
              <a:tabLst/>
              <a:defRPr/>
            </a:pPr>
            <a:r>
              <a:rPr lang="en-US" sz="2600" b="1" kern="0" dirty="0">
                <a:solidFill>
                  <a:prstClr val="white"/>
                </a:solidFill>
                <a:effectLst>
                  <a:glow rad="127000">
                    <a:srgbClr val="000000"/>
                  </a:glow>
                </a:effectLst>
                <a:latin typeface="Arial" charset="0"/>
                <a:ea typeface="ＭＳ Ｐゴシック" charset="0"/>
              </a:rPr>
              <a:t>Matt 24:15-44</a:t>
            </a:r>
          </a:p>
          <a:p>
            <a:pPr marR="0" lvl="0" defTabSz="457200" rtl="0" eaLnBrk="0" fontAlgn="base" latinLnBrk="0" hangingPunct="0">
              <a:lnSpc>
                <a:spcPct val="100000"/>
              </a:lnSpc>
              <a:spcBef>
                <a:spcPct val="0"/>
              </a:spcBef>
              <a:spcAft>
                <a:spcPct val="0"/>
              </a:spcAft>
              <a:buClrTx/>
              <a:buSzTx/>
              <a:tabLst/>
              <a:defRPr/>
            </a:pP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Matt 24:4-14</a:t>
            </a:r>
          </a:p>
        </p:txBody>
      </p:sp>
    </p:spTree>
    <p:extLst>
      <p:ext uri="{BB962C8B-B14F-4D97-AF65-F5344CB8AC3E}">
        <p14:creationId xmlns:p14="http://schemas.microsoft.com/office/powerpoint/2010/main" val="78275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Signs of the </a:t>
            </a:r>
            <a:r>
              <a:rPr kumimoji="0" lang="en-US" sz="3200" b="1" i="0"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end of the age</a:t>
            </a:r>
            <a:endParaRPr lang="en-US" sz="3200" b="1" kern="0" dirty="0">
              <a:solidFill>
                <a:srgbClr val="FFFF00"/>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285879" y="1729326"/>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kern="0" dirty="0">
                <a:solidFill>
                  <a:prstClr val="white"/>
                </a:solidFill>
                <a:effectLst>
                  <a:glow rad="127000">
                    <a:srgbClr val="000000"/>
                  </a:glow>
                </a:effectLst>
                <a:latin typeface="Arial" charset="0"/>
                <a:ea typeface="ＭＳ Ｐゴシック" charset="0"/>
              </a:rPr>
              <a:t> </a:t>
            </a:r>
            <a:r>
              <a:rPr lang="en-US" kern="0" baseline="30000" dirty="0">
                <a:solidFill>
                  <a:prstClr val="white"/>
                </a:solidFill>
                <a:effectLst>
                  <a:glow rad="127000">
                    <a:srgbClr val="000000"/>
                  </a:glow>
                </a:effectLst>
                <a:latin typeface="Arial" charset="0"/>
                <a:ea typeface="ＭＳ Ｐゴシック" charset="0"/>
              </a:rPr>
              <a:t>4</a:t>
            </a:r>
            <a:r>
              <a:rPr lang="en-US" kern="0" dirty="0">
                <a:solidFill>
                  <a:prstClr val="white"/>
                </a:solidFill>
                <a:effectLst>
                  <a:glow rad="127000">
                    <a:srgbClr val="000000"/>
                  </a:glow>
                </a:effectLst>
                <a:latin typeface="Arial" charset="0"/>
                <a:ea typeface="ＭＳ Ｐゴシック" charset="0"/>
              </a:rPr>
              <a:t> And Jesus answered them, “See that no one leads you astray. </a:t>
            </a:r>
            <a:r>
              <a:rPr lang="en-US" kern="0" baseline="30000" dirty="0">
                <a:solidFill>
                  <a:prstClr val="white"/>
                </a:solidFill>
                <a:effectLst>
                  <a:glow rad="127000">
                    <a:srgbClr val="000000"/>
                  </a:glow>
                </a:effectLst>
                <a:latin typeface="Arial" charset="0"/>
                <a:ea typeface="ＭＳ Ｐゴシック" charset="0"/>
              </a:rPr>
              <a:t>5</a:t>
            </a:r>
            <a:r>
              <a:rPr lang="en-US" kern="0" dirty="0">
                <a:solidFill>
                  <a:prstClr val="white"/>
                </a:solidFill>
                <a:effectLst>
                  <a:glow rad="127000">
                    <a:srgbClr val="000000"/>
                  </a:glow>
                </a:effectLst>
                <a:latin typeface="Arial" charset="0"/>
                <a:ea typeface="ＭＳ Ｐゴシック" charset="0"/>
              </a:rPr>
              <a:t> For many will come in my name, saying, ‘I am the Christ,’ and they will lead many astray. </a:t>
            </a:r>
            <a:r>
              <a:rPr lang="en-US" kern="0" baseline="30000" dirty="0">
                <a:solidFill>
                  <a:prstClr val="white"/>
                </a:solidFill>
                <a:effectLst>
                  <a:glow rad="127000">
                    <a:srgbClr val="000000"/>
                  </a:glow>
                </a:effectLst>
                <a:latin typeface="Arial" charset="0"/>
                <a:ea typeface="ＭＳ Ｐゴシック" charset="0"/>
              </a:rPr>
              <a:t>6</a:t>
            </a:r>
            <a:r>
              <a:rPr lang="en-US" kern="0" dirty="0">
                <a:solidFill>
                  <a:prstClr val="white"/>
                </a:solidFill>
                <a:effectLst>
                  <a:glow rad="127000">
                    <a:srgbClr val="000000"/>
                  </a:glow>
                </a:effectLst>
                <a:latin typeface="Arial" charset="0"/>
                <a:ea typeface="ＭＳ Ｐゴシック" charset="0"/>
              </a:rPr>
              <a:t> And you will hear of wars and rumors of wars. See that you are not alarmed, for this must take place, </a:t>
            </a:r>
            <a:r>
              <a:rPr lang="en-US" sz="2400" b="1" kern="0" dirty="0">
                <a:solidFill>
                  <a:srgbClr val="FFFF00"/>
                </a:solidFill>
                <a:effectLst>
                  <a:glow rad="127000">
                    <a:srgbClr val="000000"/>
                  </a:glow>
                </a:effectLst>
                <a:latin typeface="Arial" charset="0"/>
                <a:ea typeface="ＭＳ Ｐゴシック" charset="0"/>
              </a:rPr>
              <a:t>but the end is not yet</a:t>
            </a:r>
            <a:r>
              <a:rPr lang="en-US" kern="0" dirty="0">
                <a:solidFill>
                  <a:prstClr val="white"/>
                </a:solidFill>
                <a:effectLst>
                  <a:glow rad="127000">
                    <a:srgbClr val="000000"/>
                  </a:glow>
                </a:effectLst>
                <a:latin typeface="Arial" charset="0"/>
                <a:ea typeface="ＭＳ Ｐゴシック" charset="0"/>
              </a:rPr>
              <a:t>. </a:t>
            </a:r>
            <a:r>
              <a:rPr lang="en-US" kern="0" baseline="30000" dirty="0">
                <a:solidFill>
                  <a:prstClr val="white"/>
                </a:solidFill>
                <a:effectLst>
                  <a:glow rad="127000">
                    <a:srgbClr val="000000"/>
                  </a:glow>
                </a:effectLst>
                <a:latin typeface="Arial" charset="0"/>
                <a:ea typeface="ＭＳ Ｐゴシック" charset="0"/>
              </a:rPr>
              <a:t>7</a:t>
            </a:r>
            <a:r>
              <a:rPr lang="en-US" kern="0" dirty="0">
                <a:solidFill>
                  <a:prstClr val="white"/>
                </a:solidFill>
                <a:effectLst>
                  <a:glow rad="127000">
                    <a:srgbClr val="000000"/>
                  </a:glow>
                </a:effectLst>
                <a:latin typeface="Arial" charset="0"/>
                <a:ea typeface="ＭＳ Ｐゴシック" charset="0"/>
              </a:rPr>
              <a:t> For nation will rise against nation, and kingdom against kingdom, and there will be famines and earthquakes in various places. </a:t>
            </a:r>
            <a:r>
              <a:rPr lang="en-US" kern="0" baseline="30000" dirty="0">
                <a:solidFill>
                  <a:prstClr val="white"/>
                </a:solidFill>
                <a:effectLst>
                  <a:glow rad="127000">
                    <a:srgbClr val="000000"/>
                  </a:glow>
                </a:effectLst>
                <a:latin typeface="Arial" charset="0"/>
                <a:ea typeface="ＭＳ Ｐゴシック" charset="0"/>
              </a:rPr>
              <a:t>8</a:t>
            </a:r>
            <a:r>
              <a:rPr lang="en-US" kern="0" dirty="0">
                <a:solidFill>
                  <a:prstClr val="white"/>
                </a:solidFill>
                <a:effectLst>
                  <a:glow rad="127000">
                    <a:srgbClr val="000000"/>
                  </a:glow>
                </a:effectLst>
                <a:latin typeface="Arial" charset="0"/>
                <a:ea typeface="ＭＳ Ｐゴシック" charset="0"/>
              </a:rPr>
              <a:t> </a:t>
            </a:r>
            <a:r>
              <a:rPr lang="en-US" sz="2400" b="1" kern="0" dirty="0">
                <a:solidFill>
                  <a:srgbClr val="FFFF00"/>
                </a:solidFill>
                <a:effectLst>
                  <a:glow rad="127000">
                    <a:srgbClr val="000000"/>
                  </a:glow>
                </a:effectLst>
                <a:latin typeface="Arial" charset="0"/>
                <a:ea typeface="ＭＳ Ｐゴシック" charset="0"/>
              </a:rPr>
              <a:t>All these are but the beginning </a:t>
            </a:r>
            <a:r>
              <a:rPr lang="en-US" kern="0" dirty="0">
                <a:solidFill>
                  <a:prstClr val="white"/>
                </a:solidFill>
                <a:effectLst>
                  <a:glow rad="127000">
                    <a:srgbClr val="000000"/>
                  </a:glow>
                </a:effectLst>
                <a:latin typeface="Arial" charset="0"/>
                <a:ea typeface="ＭＳ Ｐゴシック" charset="0"/>
              </a:rPr>
              <a:t>of the birth pains.</a:t>
            </a:r>
          </a:p>
          <a:p>
            <a:pPr eaLnBrk="0" fontAlgn="base" hangingPunct="0">
              <a:spcBef>
                <a:spcPct val="0"/>
              </a:spcBef>
              <a:spcAft>
                <a:spcPct val="0"/>
              </a:spcAft>
              <a:defRPr/>
            </a:pPr>
            <a:endParaRPr lang="en-US" kern="0" dirty="0">
              <a:solidFill>
                <a:prstClr val="white"/>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kern="0" baseline="30000" dirty="0">
                <a:solidFill>
                  <a:prstClr val="white"/>
                </a:solidFill>
                <a:effectLst>
                  <a:glow rad="127000">
                    <a:srgbClr val="000000"/>
                  </a:glow>
                </a:effectLst>
                <a:latin typeface="Arial" charset="0"/>
                <a:ea typeface="ＭＳ Ｐゴシック" charset="0"/>
              </a:rPr>
              <a:t>9</a:t>
            </a:r>
            <a:r>
              <a:rPr lang="en-US" kern="0" dirty="0">
                <a:solidFill>
                  <a:prstClr val="white"/>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kern="0" baseline="30000" dirty="0">
                <a:solidFill>
                  <a:prstClr val="white"/>
                </a:solidFill>
                <a:effectLst>
                  <a:glow rad="127000">
                    <a:srgbClr val="000000"/>
                  </a:glow>
                </a:effectLst>
                <a:latin typeface="Arial" charset="0"/>
                <a:ea typeface="ＭＳ Ｐゴシック" charset="0"/>
              </a:rPr>
              <a:t>10</a:t>
            </a:r>
            <a:r>
              <a:rPr lang="en-US" kern="0" dirty="0">
                <a:solidFill>
                  <a:prstClr val="white"/>
                </a:solidFill>
                <a:effectLst>
                  <a:glow rad="127000">
                    <a:srgbClr val="000000"/>
                  </a:glow>
                </a:effectLst>
                <a:latin typeface="Arial" charset="0"/>
                <a:ea typeface="ＭＳ Ｐゴシック" charset="0"/>
              </a:rPr>
              <a:t> And then many will fall away and betray one another and hate one another. </a:t>
            </a:r>
            <a:r>
              <a:rPr lang="en-US" kern="0" baseline="30000" dirty="0">
                <a:solidFill>
                  <a:prstClr val="white"/>
                </a:solidFill>
                <a:effectLst>
                  <a:glow rad="127000">
                    <a:srgbClr val="000000"/>
                  </a:glow>
                </a:effectLst>
                <a:latin typeface="Arial" charset="0"/>
                <a:ea typeface="ＭＳ Ｐゴシック" charset="0"/>
              </a:rPr>
              <a:t>11</a:t>
            </a:r>
            <a:r>
              <a:rPr lang="en-US" kern="0" dirty="0">
                <a:solidFill>
                  <a:prstClr val="white"/>
                </a:solidFill>
                <a:effectLst>
                  <a:glow rad="127000">
                    <a:srgbClr val="000000"/>
                  </a:glow>
                </a:effectLst>
                <a:latin typeface="Arial" charset="0"/>
                <a:ea typeface="ＭＳ Ｐゴシック" charset="0"/>
              </a:rPr>
              <a:t> And many false prophets will arise and lead many astray. </a:t>
            </a:r>
            <a:r>
              <a:rPr lang="en-US" kern="0" baseline="30000" dirty="0">
                <a:solidFill>
                  <a:prstClr val="white"/>
                </a:solidFill>
                <a:effectLst>
                  <a:glow rad="127000">
                    <a:srgbClr val="000000"/>
                  </a:glow>
                </a:effectLst>
                <a:latin typeface="Arial" charset="0"/>
                <a:ea typeface="ＭＳ Ｐゴシック" charset="0"/>
              </a:rPr>
              <a:t>12</a:t>
            </a:r>
            <a:r>
              <a:rPr lang="en-US" kern="0" dirty="0">
                <a:solidFill>
                  <a:prstClr val="white"/>
                </a:solidFill>
                <a:effectLst>
                  <a:glow rad="127000">
                    <a:srgbClr val="000000"/>
                  </a:glow>
                </a:effectLst>
                <a:latin typeface="Arial" charset="0"/>
                <a:ea typeface="ＭＳ Ｐゴシック" charset="0"/>
              </a:rPr>
              <a:t> And because lawlessness will be increased, the love of many will grow cold. </a:t>
            </a:r>
            <a:r>
              <a:rPr lang="en-US" kern="0" baseline="30000" dirty="0">
                <a:solidFill>
                  <a:prstClr val="white"/>
                </a:solidFill>
                <a:effectLst>
                  <a:glow rad="127000">
                    <a:srgbClr val="000000"/>
                  </a:glow>
                </a:effectLst>
                <a:latin typeface="Arial" charset="0"/>
                <a:ea typeface="ＭＳ Ｐゴシック" charset="0"/>
              </a:rPr>
              <a:t>13</a:t>
            </a:r>
            <a:r>
              <a:rPr lang="en-US" kern="0" dirty="0">
                <a:solidFill>
                  <a:prstClr val="white"/>
                </a:solidFill>
                <a:effectLst>
                  <a:glow rad="127000">
                    <a:srgbClr val="000000"/>
                  </a:glow>
                </a:effectLst>
                <a:latin typeface="Arial" charset="0"/>
                <a:ea typeface="ＭＳ Ｐゴシック" charset="0"/>
              </a:rPr>
              <a:t> </a:t>
            </a:r>
            <a:r>
              <a:rPr lang="en-US" sz="2400" b="1" kern="0" dirty="0">
                <a:solidFill>
                  <a:srgbClr val="FFFF00"/>
                </a:solidFill>
                <a:effectLst>
                  <a:glow rad="127000">
                    <a:srgbClr val="000000"/>
                  </a:glow>
                </a:effectLst>
                <a:latin typeface="Arial" charset="0"/>
                <a:ea typeface="ＭＳ Ｐゴシック" charset="0"/>
              </a:rPr>
              <a:t>But the one who endures to the end </a:t>
            </a:r>
            <a:r>
              <a:rPr lang="en-US" kern="0" dirty="0">
                <a:solidFill>
                  <a:prstClr val="white"/>
                </a:solidFill>
                <a:effectLst>
                  <a:glow rad="127000">
                    <a:srgbClr val="000000"/>
                  </a:glow>
                </a:effectLst>
                <a:latin typeface="Arial" charset="0"/>
                <a:ea typeface="ＭＳ Ｐゴシック" charset="0"/>
              </a:rPr>
              <a:t>will be saved. </a:t>
            </a:r>
            <a:br>
              <a:rPr lang="en-US" kern="0" dirty="0">
                <a:solidFill>
                  <a:prstClr val="white"/>
                </a:solidFill>
                <a:effectLst>
                  <a:glow rad="127000">
                    <a:srgbClr val="000000"/>
                  </a:glow>
                </a:effectLst>
                <a:latin typeface="Arial" charset="0"/>
                <a:ea typeface="ＭＳ Ｐゴシック" charset="0"/>
              </a:rPr>
            </a:br>
            <a:r>
              <a:rPr lang="en-US" kern="0" baseline="30000" dirty="0">
                <a:solidFill>
                  <a:prstClr val="white"/>
                </a:solidFill>
                <a:effectLst>
                  <a:glow rad="127000">
                    <a:srgbClr val="000000"/>
                  </a:glow>
                </a:effectLst>
                <a:latin typeface="Arial" charset="0"/>
                <a:ea typeface="ＭＳ Ｐゴシック" charset="0"/>
              </a:rPr>
              <a:t>14</a:t>
            </a:r>
            <a:r>
              <a:rPr lang="en-US" kern="0" dirty="0">
                <a:solidFill>
                  <a:prstClr val="white"/>
                </a:solidFill>
                <a:effectLst>
                  <a:glow rad="127000">
                    <a:srgbClr val="000000"/>
                  </a:glow>
                </a:effectLst>
                <a:latin typeface="Arial" charset="0"/>
                <a:ea typeface="ＭＳ Ｐゴシック" charset="0"/>
              </a:rPr>
              <a:t> And this gospel of the kingdom will be proclaimed throughout the whole world as a testimony to all nations, and </a:t>
            </a:r>
            <a:r>
              <a:rPr lang="en-US" sz="2400" b="1" kern="0" dirty="0">
                <a:solidFill>
                  <a:srgbClr val="FFFF00"/>
                </a:solidFill>
                <a:effectLst>
                  <a:glow rad="127000">
                    <a:srgbClr val="000000"/>
                  </a:glow>
                </a:effectLst>
                <a:latin typeface="Arial" charset="0"/>
                <a:ea typeface="ＭＳ Ｐゴシック" charset="0"/>
              </a:rPr>
              <a:t>then the end will come.</a:t>
            </a:r>
            <a:endParaRPr kumimoji="0" lang="en-GB"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175977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sng"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many will come in my name, saying, ‘I am the Christ,’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wars and rumors of wars. 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nation will rise against nation, and kingdom against kingdom, and there will be famines and earthquakes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9375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wars and rumors of wars. 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nation will rise against nation, and kingdom against kingdom, and there will be famines and earthquakes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463181"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ct val="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31773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famines and earthquakes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ct val="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24728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rPr>
              <a:t>Signs:  Where to </a:t>
            </a:r>
            <a:r>
              <a:rPr lang="en-GB" sz="4800" b="1" kern="0" dirty="0">
                <a:solidFill>
                  <a:prstClr val="white"/>
                </a:solidFill>
                <a:effectLst>
                  <a:glow rad="127000">
                    <a:srgbClr val="000000"/>
                  </a:glow>
                </a:effectLst>
                <a:latin typeface="Arial" charset="0"/>
                <a:ea typeface="ＭＳ Ｐゴシック" charset="0"/>
              </a:rPr>
              <a:t>g</a:t>
            </a: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rPr>
              <a:t>o</a:t>
            </a:r>
          </a:p>
        </p:txBody>
      </p:sp>
      <p:pic>
        <p:nvPicPr>
          <p:cNvPr id="3" name="Picture 2" descr="Oxymoron | Oxymoron, Funny signs, Fun signs">
            <a:extLst>
              <a:ext uri="{FF2B5EF4-FFF2-40B4-BE49-F238E27FC236}">
                <a16:creationId xmlns:a16="http://schemas.microsoft.com/office/drawing/2014/main" id="{2CC82C93-D179-4718-B263-A019CBC1E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30967"/>
            <a:ext cx="6897585" cy="51719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unny and oxymoron signs !!!!!! | Funny signs, Signs, Sign o' the times">
            <a:extLst>
              <a:ext uri="{FF2B5EF4-FFF2-40B4-BE49-F238E27FC236}">
                <a16:creationId xmlns:a16="http://schemas.microsoft.com/office/drawing/2014/main" id="{24EEC1B6-CA64-423A-9995-E1DB344E3A9C}"/>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917919" y="1548384"/>
            <a:ext cx="8043201" cy="4754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0+ Oxymorons ideas | oxymoron, funny signs, bones funny">
            <a:extLst>
              <a:ext uri="{FF2B5EF4-FFF2-40B4-BE49-F238E27FC236}">
                <a16:creationId xmlns:a16="http://schemas.microsoft.com/office/drawing/2014/main" id="{20B04041-29A2-4718-ABEC-6B048D4BF7C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65682" y="2815218"/>
            <a:ext cx="6378318" cy="404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1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a:t>
            </a:r>
            <a:r>
              <a:rPr lang="en-US" sz="1600" b="1" kern="0" dirty="0">
                <a:solidFill>
                  <a:srgbClr val="FFFF00"/>
                </a:solidFill>
                <a:effectLst>
                  <a:glow rad="127000">
                    <a:srgbClr val="000000"/>
                  </a:glow>
                </a:effectLst>
                <a:latin typeface="Arial" charset="0"/>
                <a:ea typeface="ＭＳ Ｐゴシック" charset="0"/>
              </a:rPr>
              <a:t>famines</a:t>
            </a:r>
            <a:r>
              <a:rPr lang="en-US" sz="1600" kern="0" dirty="0">
                <a:solidFill>
                  <a:schemeClr val="bg1"/>
                </a:solidFill>
                <a:effectLst>
                  <a:glow rad="127000">
                    <a:srgbClr val="000000"/>
                  </a:glow>
                </a:effectLst>
                <a:latin typeface="Arial" charset="0"/>
                <a:ea typeface="ＭＳ Ｐゴシック" charset="0"/>
              </a:rPr>
              <a:t> and </a:t>
            </a:r>
            <a:r>
              <a:rPr lang="en-US" sz="1600" b="1" kern="0" dirty="0">
                <a:solidFill>
                  <a:srgbClr val="FFFF00"/>
                </a:solidFill>
                <a:effectLst>
                  <a:glow rad="127000">
                    <a:srgbClr val="000000"/>
                  </a:glow>
                </a:effectLst>
                <a:latin typeface="Arial" charset="0"/>
                <a:ea typeface="ＭＳ Ｐゴシック" charset="0"/>
              </a:rPr>
              <a:t>earthquakes</a:t>
            </a:r>
            <a:r>
              <a:rPr lang="en-US" sz="1600" kern="0" dirty="0">
                <a:solidFill>
                  <a:schemeClr val="bg1"/>
                </a:solidFill>
                <a:effectLst>
                  <a:glow rad="127000">
                    <a:srgbClr val="000000"/>
                  </a:glow>
                </a:effectLst>
                <a:latin typeface="Arial" charset="0"/>
                <a:ea typeface="ＭＳ Ｐゴシック" charset="0"/>
              </a:rPr>
              <a:t>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Famines / Earthquakes</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499513"/>
            <a:ext cx="4489938" cy="439441"/>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Luke 21:11       Pestilences</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91233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a:t>
            </a:r>
            <a:r>
              <a:rPr lang="en-US" sz="1600" b="1" kern="0" dirty="0">
                <a:solidFill>
                  <a:srgbClr val="FFFF00"/>
                </a:solidFill>
                <a:effectLst>
                  <a:glow rad="127000">
                    <a:srgbClr val="000000"/>
                  </a:glow>
                </a:effectLst>
                <a:latin typeface="Arial" charset="0"/>
                <a:ea typeface="ＭＳ Ｐゴシック" charset="0"/>
              </a:rPr>
              <a:t>famines</a:t>
            </a:r>
            <a:r>
              <a:rPr lang="en-US" sz="1600" kern="0" dirty="0">
                <a:solidFill>
                  <a:schemeClr val="bg1"/>
                </a:solidFill>
                <a:effectLst>
                  <a:glow rad="127000">
                    <a:srgbClr val="000000"/>
                  </a:glow>
                </a:effectLst>
                <a:latin typeface="Arial" charset="0"/>
                <a:ea typeface="ＭＳ Ｐゴシック" charset="0"/>
              </a:rPr>
              <a:t> and </a:t>
            </a:r>
            <a:r>
              <a:rPr lang="en-US" sz="1600" b="1" kern="0" dirty="0">
                <a:solidFill>
                  <a:srgbClr val="FFFF00"/>
                </a:solidFill>
                <a:effectLst>
                  <a:glow rad="127000">
                    <a:srgbClr val="000000"/>
                  </a:glow>
                </a:effectLst>
                <a:latin typeface="Arial" charset="0"/>
                <a:ea typeface="ＭＳ Ｐゴシック" charset="0"/>
              </a:rPr>
              <a:t>earthquakes</a:t>
            </a:r>
            <a:r>
              <a:rPr lang="en-US" sz="1600" kern="0" dirty="0">
                <a:solidFill>
                  <a:schemeClr val="bg1"/>
                </a:solidFill>
                <a:effectLst>
                  <a:glow rad="127000">
                    <a:srgbClr val="000000"/>
                  </a:glow>
                </a:effectLst>
                <a:latin typeface="Arial" charset="0"/>
                <a:ea typeface="ＭＳ Ｐゴシック" charset="0"/>
              </a:rPr>
              <a:t>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a:t>
            </a:r>
            <a:r>
              <a:rPr lang="en-US" sz="1600" b="1" kern="0" dirty="0">
                <a:solidFill>
                  <a:srgbClr val="FFFF00"/>
                </a:solidFill>
                <a:effectLst>
                  <a:glow rad="127000">
                    <a:srgbClr val="000000"/>
                  </a:glow>
                </a:effectLst>
                <a:latin typeface="Arial" charset="0"/>
                <a:ea typeface="ＭＳ Ｐゴシック" charset="0"/>
              </a:rPr>
              <a:t>deliver you up to tribulation and put you to death, and you will be hated by all nations for my name's sake.</a:t>
            </a:r>
            <a:r>
              <a:rPr lang="en-US" sz="1600" kern="0" dirty="0">
                <a:solidFill>
                  <a:schemeClr val="bg1"/>
                </a:solidFill>
                <a:effectLst>
                  <a:glow rad="127000">
                    <a:srgbClr val="000000"/>
                  </a:glow>
                </a:effectLst>
                <a:latin typeface="Arial" charset="0"/>
                <a:ea typeface="ＭＳ Ｐゴシック" charset="0"/>
              </a:rPr>
              <a:t>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Famines / Earthquakes</a:t>
            </a:r>
          </a:p>
          <a:p>
            <a:pPr eaLnBrk="0" fontAlgn="base" hangingPunct="0">
              <a:spcBef>
                <a:spcPct val="0"/>
              </a:spcBef>
              <a:spcAft>
                <a:spcPts val="1200"/>
              </a:spcAft>
              <a:defRPr/>
            </a:pPr>
            <a:endParaRPr lang="en-GB" sz="7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Persecution</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499513"/>
            <a:ext cx="4489938" cy="439441"/>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Luke 21:11       Pestilences</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299239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a:t>
            </a:r>
            <a:r>
              <a:rPr lang="en-US" sz="1600" b="1" kern="0" dirty="0">
                <a:solidFill>
                  <a:srgbClr val="FFFF00"/>
                </a:solidFill>
                <a:effectLst>
                  <a:glow rad="127000">
                    <a:srgbClr val="000000"/>
                  </a:glow>
                </a:effectLst>
                <a:latin typeface="Arial" charset="0"/>
                <a:ea typeface="ＭＳ Ｐゴシック" charset="0"/>
              </a:rPr>
              <a:t>famines</a:t>
            </a:r>
            <a:r>
              <a:rPr lang="en-US" sz="1600" kern="0" dirty="0">
                <a:solidFill>
                  <a:schemeClr val="bg1"/>
                </a:solidFill>
                <a:effectLst>
                  <a:glow rad="127000">
                    <a:srgbClr val="000000"/>
                  </a:glow>
                </a:effectLst>
                <a:latin typeface="Arial" charset="0"/>
                <a:ea typeface="ＭＳ Ｐゴシック" charset="0"/>
              </a:rPr>
              <a:t> and </a:t>
            </a:r>
            <a:r>
              <a:rPr lang="en-US" sz="1600" b="1" kern="0" dirty="0">
                <a:solidFill>
                  <a:srgbClr val="FFFF00"/>
                </a:solidFill>
                <a:effectLst>
                  <a:glow rad="127000">
                    <a:srgbClr val="000000"/>
                  </a:glow>
                </a:effectLst>
                <a:latin typeface="Arial" charset="0"/>
                <a:ea typeface="ＭＳ Ｐゴシック" charset="0"/>
              </a:rPr>
              <a:t>earthquakes</a:t>
            </a:r>
            <a:r>
              <a:rPr lang="en-US" sz="1600" kern="0" dirty="0">
                <a:solidFill>
                  <a:schemeClr val="bg1"/>
                </a:solidFill>
                <a:effectLst>
                  <a:glow rad="127000">
                    <a:srgbClr val="000000"/>
                  </a:glow>
                </a:effectLst>
                <a:latin typeface="Arial" charset="0"/>
                <a:ea typeface="ＭＳ Ｐゴシック" charset="0"/>
              </a:rPr>
              <a:t>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a:t>
            </a:r>
            <a:r>
              <a:rPr lang="en-US" sz="1600" b="1" kern="0" dirty="0">
                <a:solidFill>
                  <a:srgbClr val="FFFF00"/>
                </a:solidFill>
                <a:effectLst>
                  <a:glow rad="127000">
                    <a:srgbClr val="000000"/>
                  </a:glow>
                </a:effectLst>
                <a:latin typeface="Arial" charset="0"/>
                <a:ea typeface="ＭＳ Ｐゴシック" charset="0"/>
              </a:rPr>
              <a:t>deliver you up to tribulation and put you to death, and you will be hated by all nations for my name's sake.</a:t>
            </a:r>
            <a:r>
              <a:rPr lang="en-US" sz="1600" kern="0" dirty="0">
                <a:solidFill>
                  <a:schemeClr val="bg1"/>
                </a:solidFill>
                <a:effectLst>
                  <a:glow rad="127000">
                    <a:srgbClr val="000000"/>
                  </a:glow>
                </a:effectLst>
                <a:latin typeface="Arial" charset="0"/>
                <a:ea typeface="ＭＳ Ｐゴシック" charset="0"/>
              </a:rPr>
              <a:t>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a:t>
            </a:r>
            <a:r>
              <a:rPr lang="en-US" sz="1600" b="1" kern="0" dirty="0">
                <a:solidFill>
                  <a:srgbClr val="FFFF00"/>
                </a:solidFill>
                <a:effectLst>
                  <a:glow rad="127000">
                    <a:srgbClr val="000000"/>
                  </a:glow>
                </a:effectLst>
                <a:latin typeface="Arial" charset="0"/>
                <a:ea typeface="ＭＳ Ｐゴシック" charset="0"/>
              </a:rPr>
              <a:t>many will fall away </a:t>
            </a:r>
            <a:r>
              <a:rPr lang="en-US" sz="1600" kern="0" dirty="0">
                <a:solidFill>
                  <a:schemeClr val="bg1"/>
                </a:solidFill>
                <a:effectLst>
                  <a:glow rad="127000">
                    <a:srgbClr val="000000"/>
                  </a:glow>
                </a:effectLst>
                <a:latin typeface="Arial" charset="0"/>
                <a:ea typeface="ＭＳ Ｐゴシック" charset="0"/>
              </a:rPr>
              <a:t>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Famines / Earthquakes</a:t>
            </a:r>
          </a:p>
          <a:p>
            <a:pPr eaLnBrk="0" fontAlgn="base" hangingPunct="0">
              <a:spcBef>
                <a:spcPct val="0"/>
              </a:spcBef>
              <a:spcAft>
                <a:spcPts val="1200"/>
              </a:spcAft>
              <a:defRPr/>
            </a:pPr>
            <a:endParaRPr lang="en-GB" sz="7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Persecution</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Apostasy</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499513"/>
            <a:ext cx="4489938" cy="439441"/>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Luke 21:11       Pestilences</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90283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a:t>
            </a:r>
            <a:r>
              <a:rPr lang="en-US" sz="1600" b="1" kern="0" dirty="0">
                <a:solidFill>
                  <a:srgbClr val="FFFF00"/>
                </a:solidFill>
                <a:effectLst>
                  <a:glow rad="127000">
                    <a:srgbClr val="000000"/>
                  </a:glow>
                </a:effectLst>
                <a:latin typeface="Arial" charset="0"/>
                <a:ea typeface="ＭＳ Ｐゴシック" charset="0"/>
              </a:rPr>
              <a:t>famines</a:t>
            </a:r>
            <a:r>
              <a:rPr lang="en-US" sz="1600" kern="0" dirty="0">
                <a:solidFill>
                  <a:schemeClr val="bg1"/>
                </a:solidFill>
                <a:effectLst>
                  <a:glow rad="127000">
                    <a:srgbClr val="000000"/>
                  </a:glow>
                </a:effectLst>
                <a:latin typeface="Arial" charset="0"/>
                <a:ea typeface="ＭＳ Ｐゴシック" charset="0"/>
              </a:rPr>
              <a:t> and </a:t>
            </a:r>
            <a:r>
              <a:rPr lang="en-US" sz="1600" b="1" kern="0" dirty="0">
                <a:solidFill>
                  <a:srgbClr val="FFFF00"/>
                </a:solidFill>
                <a:effectLst>
                  <a:glow rad="127000">
                    <a:srgbClr val="000000"/>
                  </a:glow>
                </a:effectLst>
                <a:latin typeface="Arial" charset="0"/>
                <a:ea typeface="ＭＳ Ｐゴシック" charset="0"/>
              </a:rPr>
              <a:t>earthquakes</a:t>
            </a:r>
            <a:r>
              <a:rPr lang="en-US" sz="1600" kern="0" dirty="0">
                <a:solidFill>
                  <a:schemeClr val="bg1"/>
                </a:solidFill>
                <a:effectLst>
                  <a:glow rad="127000">
                    <a:srgbClr val="000000"/>
                  </a:glow>
                </a:effectLst>
                <a:latin typeface="Arial" charset="0"/>
                <a:ea typeface="ＭＳ Ｐゴシック" charset="0"/>
              </a:rPr>
              <a:t>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a:t>
            </a:r>
            <a:r>
              <a:rPr lang="en-US" sz="1600" b="1" kern="0" dirty="0">
                <a:solidFill>
                  <a:srgbClr val="FFFF00"/>
                </a:solidFill>
                <a:effectLst>
                  <a:glow rad="127000">
                    <a:srgbClr val="000000"/>
                  </a:glow>
                </a:effectLst>
                <a:latin typeface="Arial" charset="0"/>
                <a:ea typeface="ＭＳ Ｐゴシック" charset="0"/>
              </a:rPr>
              <a:t>deliver you up to tribulation and put you to death, and you will be hated by all nations for my name's sake.</a:t>
            </a:r>
            <a:r>
              <a:rPr lang="en-US" sz="1600" kern="0" dirty="0">
                <a:solidFill>
                  <a:schemeClr val="bg1"/>
                </a:solidFill>
                <a:effectLst>
                  <a:glow rad="127000">
                    <a:srgbClr val="000000"/>
                  </a:glow>
                </a:effectLst>
                <a:latin typeface="Arial" charset="0"/>
                <a:ea typeface="ＭＳ Ｐゴシック" charset="0"/>
              </a:rPr>
              <a:t>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a:t>
            </a:r>
            <a:r>
              <a:rPr lang="en-US" sz="1600" b="1" kern="0" dirty="0">
                <a:solidFill>
                  <a:srgbClr val="FFFF00"/>
                </a:solidFill>
                <a:effectLst>
                  <a:glow rad="127000">
                    <a:srgbClr val="000000"/>
                  </a:glow>
                </a:effectLst>
                <a:latin typeface="Arial" charset="0"/>
                <a:ea typeface="ＭＳ Ｐゴシック" charset="0"/>
              </a:rPr>
              <a:t>many will fall away </a:t>
            </a:r>
            <a:r>
              <a:rPr lang="en-US" sz="1600" kern="0" dirty="0">
                <a:solidFill>
                  <a:schemeClr val="bg1"/>
                </a:solidFill>
                <a:effectLst>
                  <a:glow rad="127000">
                    <a:srgbClr val="000000"/>
                  </a:glow>
                </a:effectLst>
                <a:latin typeface="Arial" charset="0"/>
                <a:ea typeface="ＭＳ Ｐゴシック" charset="0"/>
              </a:rPr>
              <a:t>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a:t>
            </a:r>
            <a:r>
              <a:rPr lang="en-US" sz="1600" b="1" kern="0" dirty="0">
                <a:solidFill>
                  <a:srgbClr val="FFFF00"/>
                </a:solidFill>
                <a:effectLst>
                  <a:glow rad="127000">
                    <a:srgbClr val="000000"/>
                  </a:glow>
                </a:effectLst>
                <a:latin typeface="Arial" charset="0"/>
                <a:ea typeface="ＭＳ Ｐゴシック" charset="0"/>
              </a:rPr>
              <a:t>love of many will grow cold</a:t>
            </a:r>
            <a:r>
              <a:rPr lang="en-US" sz="1600" kern="0" dirty="0">
                <a:solidFill>
                  <a:schemeClr val="bg1"/>
                </a:solidFill>
                <a:effectLst>
                  <a:glow rad="127000">
                    <a:srgbClr val="000000"/>
                  </a:glow>
                </a:effectLst>
                <a:latin typeface="Arial" charset="0"/>
                <a:ea typeface="ＭＳ Ｐゴシック" charset="0"/>
              </a:rPr>
              <a:t>.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Famines / Earthquakes</a:t>
            </a:r>
          </a:p>
          <a:p>
            <a:pPr eaLnBrk="0" fontAlgn="base" hangingPunct="0">
              <a:spcBef>
                <a:spcPct val="0"/>
              </a:spcBef>
              <a:spcAft>
                <a:spcPts val="1200"/>
              </a:spcAft>
              <a:defRPr/>
            </a:pPr>
            <a:endParaRPr lang="en-GB" sz="7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Persecution</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Apostasy</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Cold Hearts</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499513"/>
            <a:ext cx="4489938" cy="439441"/>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Luke 21:11       Pestilences</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99796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Signs of</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 Messiah’s Return</a:t>
            </a:r>
            <a:endParaRPr lang="en-US" sz="3200" b="1" kern="0" dirty="0">
              <a:solidFill>
                <a:srgbClr val="FFFF00"/>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8099290" cy="4936546"/>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For as the lightning comes from the east and shines as far as the west, so will be the coming of the Son of Man.</a:t>
            </a:r>
          </a:p>
          <a:p>
            <a:pPr eaLnBrk="0" fontAlgn="base" hangingPunct="0">
              <a:spcBef>
                <a:spcPct val="0"/>
              </a:spcBef>
              <a:spcAft>
                <a:spcPct val="0"/>
              </a:spcAft>
              <a:defRPr/>
            </a:pPr>
            <a:endParaRPr kumimoji="0" lang="en-US" sz="2800" i="0"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a:p>
            <a:pPr eaLnBrk="0" fontAlgn="base" hangingPunct="0">
              <a:spcBef>
                <a:spcPct val="0"/>
              </a:spcBef>
              <a:spcAft>
                <a:spcPct val="0"/>
              </a:spcAft>
              <a:defRPr/>
            </a:pPr>
            <a:endParaRPr kumimoji="0" lang="en-US" sz="2800" i="0"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a:p>
            <a:pPr eaLnBrk="0" fontAlgn="base" hangingPunct="0">
              <a:spcBef>
                <a:spcPct val="0"/>
              </a:spcBef>
              <a:spcAft>
                <a:spcPct val="0"/>
              </a:spcAft>
              <a:defRPr/>
            </a:pPr>
            <a:r>
              <a:rPr kumimoji="0" lang="en-US" sz="2800" i="0" u="none" kern="0" cap="none" normalizeH="0" baseline="30000" noProof="0" dirty="0">
                <a:ln>
                  <a:noFill/>
                </a:ln>
                <a:solidFill>
                  <a:schemeClr val="bg1"/>
                </a:solidFill>
                <a:effectLst>
                  <a:glow rad="127000">
                    <a:srgbClr val="000000"/>
                  </a:glow>
                </a:effectLst>
                <a:uLnTx/>
                <a:uFillTx/>
                <a:latin typeface="Arial" charset="0"/>
                <a:ea typeface="ＭＳ Ｐゴシック" charset="0"/>
              </a:rPr>
              <a:t>30</a:t>
            </a:r>
            <a:r>
              <a:rPr kumimoji="0" lang="en-US" sz="2800" i="0" u="none" kern="0" cap="none" normalizeH="0" baseline="0" noProof="0" dirty="0">
                <a:ln>
                  <a:noFill/>
                </a:ln>
                <a:solidFill>
                  <a:schemeClr val="bg1"/>
                </a:solidFill>
                <a:effectLst>
                  <a:glow rad="127000">
                    <a:srgbClr val="000000"/>
                  </a:glow>
                </a:effectLst>
                <a:uLnTx/>
                <a:uFillTx/>
                <a:latin typeface="Arial" charset="0"/>
                <a:ea typeface="ＭＳ Ｐゴシック" charset="0"/>
              </a:rPr>
              <a:t> Then will appear in heaven the sign of the Son of Man, and then all the tribes of the earth will mourn, and they will see the Son of Man coming on the clouds of heaven with power and great glory.</a:t>
            </a:r>
            <a:endParaRPr kumimoji="0" lang="en-GB" sz="28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168331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Signs of</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 Messiah’s Return</a:t>
            </a:r>
            <a:endParaRPr lang="en-US" sz="3200" b="1" kern="0" dirty="0">
              <a:solidFill>
                <a:srgbClr val="FFFF00"/>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80992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For as the lightning comes from the east and shines as far as the west, so will be the coming of the Son of Man</a:t>
            </a:r>
          </a:p>
          <a:p>
            <a:pPr eaLnBrk="0" fontAlgn="base" hangingPunct="0">
              <a:spcBef>
                <a:spcPct val="0"/>
              </a:spcBef>
              <a:spcAft>
                <a:spcPct val="0"/>
              </a:spcAft>
              <a:defRPr/>
            </a:pPr>
            <a:endParaRPr kumimoji="0" lang="en-US" sz="2800" i="0"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a:p>
            <a:pPr eaLnBrk="0" fontAlgn="base" hangingPunct="0">
              <a:spcBef>
                <a:spcPct val="0"/>
              </a:spcBef>
              <a:spcAft>
                <a:spcPct val="0"/>
              </a:spcAft>
              <a:defRPr/>
            </a:pPr>
            <a:endParaRPr kumimoji="0" lang="en-US" sz="2800" i="0"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a:p>
            <a:pPr eaLnBrk="0" fontAlgn="base" hangingPunct="0">
              <a:spcBef>
                <a:spcPct val="0"/>
              </a:spcBef>
              <a:spcAft>
                <a:spcPct val="0"/>
              </a:spcAft>
              <a:defRPr/>
            </a:pPr>
            <a:r>
              <a:rPr kumimoji="0" lang="en-US" sz="2800" i="0" u="none" kern="0" cap="none" normalizeH="0" baseline="30000" noProof="0" dirty="0">
                <a:ln>
                  <a:noFill/>
                </a:ln>
                <a:solidFill>
                  <a:schemeClr val="bg1"/>
                </a:solidFill>
                <a:effectLst>
                  <a:glow rad="127000">
                    <a:srgbClr val="000000"/>
                  </a:glow>
                </a:effectLst>
                <a:uLnTx/>
                <a:uFillTx/>
                <a:latin typeface="Arial" charset="0"/>
                <a:ea typeface="ＭＳ Ｐゴシック" charset="0"/>
              </a:rPr>
              <a:t>30</a:t>
            </a:r>
            <a:r>
              <a:rPr kumimoji="0" lang="en-US" sz="2800" i="0" u="none" kern="0" cap="none" normalizeH="0" baseline="0" noProof="0" dirty="0">
                <a:ln>
                  <a:noFill/>
                </a:ln>
                <a:solidFill>
                  <a:schemeClr val="bg1"/>
                </a:solidFill>
                <a:effectLst>
                  <a:glow rad="127000">
                    <a:srgbClr val="000000"/>
                  </a:glow>
                </a:effectLst>
                <a:uLnTx/>
                <a:uFillTx/>
                <a:latin typeface="Arial" charset="0"/>
                <a:ea typeface="ＭＳ Ｐゴシック" charset="0"/>
              </a:rPr>
              <a:t> </a:t>
            </a:r>
            <a:r>
              <a:rPr kumimoji="0" lang="en-US" sz="28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Then will appear in heaven the sign of the Son of Man</a:t>
            </a:r>
            <a:r>
              <a:rPr kumimoji="0" lang="en-US" sz="2800" i="0" u="none" kern="0" cap="none" normalizeH="0" baseline="0" noProof="0" dirty="0">
                <a:ln>
                  <a:noFill/>
                </a:ln>
                <a:solidFill>
                  <a:schemeClr val="bg1"/>
                </a:solidFill>
                <a:effectLst>
                  <a:glow rad="127000">
                    <a:srgbClr val="000000"/>
                  </a:glow>
                </a:effectLst>
                <a:uLnTx/>
                <a:uFillTx/>
                <a:latin typeface="Arial" charset="0"/>
                <a:ea typeface="ＭＳ Ｐゴシック" charset="0"/>
              </a:rPr>
              <a:t>, and then all the tribes of the earth will mourn, and they will see the Son of Man coming on the clouds of heaven with power and great glory.</a:t>
            </a:r>
            <a:endParaRPr kumimoji="0" lang="en-GB" sz="28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71733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Messiah’s Return</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73518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15</a:t>
            </a:r>
            <a:r>
              <a:rPr lang="en-US" sz="2800" kern="0" dirty="0">
                <a:solidFill>
                  <a:prstClr val="white"/>
                </a:solidFill>
                <a:effectLst>
                  <a:glow rad="127000">
                    <a:srgbClr val="000000"/>
                  </a:glow>
                </a:effectLst>
                <a:latin typeface="Arial" charset="0"/>
                <a:ea typeface="ＭＳ Ｐゴシック" charset="0"/>
              </a:rPr>
              <a:t> “So when you see the </a:t>
            </a:r>
            <a:r>
              <a:rPr lang="en-US" sz="2800" b="1" kern="0" dirty="0">
                <a:solidFill>
                  <a:srgbClr val="FFFF00"/>
                </a:solidFill>
                <a:effectLst>
                  <a:glow rad="127000">
                    <a:srgbClr val="000000"/>
                  </a:glow>
                </a:effectLst>
                <a:latin typeface="Arial" charset="0"/>
                <a:ea typeface="ＭＳ Ｐゴシック" charset="0"/>
              </a:rPr>
              <a:t>abomination of desolation </a:t>
            </a:r>
            <a:r>
              <a:rPr lang="en-US" sz="2800" kern="0" dirty="0">
                <a:solidFill>
                  <a:prstClr val="white"/>
                </a:solidFill>
                <a:effectLst>
                  <a:glow rad="127000">
                    <a:srgbClr val="000000"/>
                  </a:glow>
                </a:effectLst>
                <a:latin typeface="Arial" charset="0"/>
                <a:ea typeface="ＭＳ Ｐゴシック" charset="0"/>
              </a:rPr>
              <a:t>spoken of by the prophet Daniel, standing in the holy place (let the reader understand), </a:t>
            </a:r>
            <a:r>
              <a:rPr lang="en-US" sz="2800" kern="0" baseline="30000" dirty="0">
                <a:solidFill>
                  <a:prstClr val="white"/>
                </a:solidFill>
                <a:effectLst>
                  <a:glow rad="127000">
                    <a:srgbClr val="000000"/>
                  </a:glow>
                </a:effectLst>
                <a:latin typeface="Arial" charset="0"/>
                <a:ea typeface="ＭＳ Ｐゴシック" charset="0"/>
              </a:rPr>
              <a:t>16</a:t>
            </a:r>
            <a:r>
              <a:rPr lang="en-US" sz="2800" kern="0" dirty="0">
                <a:solidFill>
                  <a:prstClr val="white"/>
                </a:solidFill>
                <a:effectLst>
                  <a:glow rad="127000">
                    <a:srgbClr val="000000"/>
                  </a:glow>
                </a:effectLst>
                <a:latin typeface="Arial" charset="0"/>
                <a:ea typeface="ＭＳ Ｐゴシック" charset="0"/>
              </a:rPr>
              <a:t> then let those who are in Judea flee to the mountains.</a:t>
            </a:r>
          </a:p>
        </p:txBody>
      </p:sp>
    </p:spTree>
    <p:extLst>
      <p:ext uri="{BB962C8B-B14F-4D97-AF65-F5344CB8AC3E}">
        <p14:creationId xmlns:p14="http://schemas.microsoft.com/office/powerpoint/2010/main" val="406810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238986" y="1411525"/>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24</a:t>
            </a:r>
            <a:r>
              <a:rPr lang="en-US" sz="2800" kern="0" dirty="0">
                <a:solidFill>
                  <a:prstClr val="white"/>
                </a:solidFill>
                <a:effectLst>
                  <a:glow rad="127000">
                    <a:srgbClr val="000000"/>
                  </a:glow>
                </a:effectLst>
                <a:latin typeface="Arial" charset="0"/>
                <a:ea typeface="ＭＳ Ｐゴシック" charset="0"/>
              </a:rPr>
              <a:t> “Seventy weeks are decreed about your people and your holy city,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to finish the transgression,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to put an end to sin,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and to atone for iniquity,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to bring in everlasting righteousness,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to seal both vision and prophet,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and to anoint a most holy place. </a:t>
            </a:r>
          </a:p>
        </p:txBody>
      </p:sp>
      <p:sp>
        <p:nvSpPr>
          <p:cNvPr id="5" name="TextBox 4">
            <a:extLst>
              <a:ext uri="{FF2B5EF4-FFF2-40B4-BE49-F238E27FC236}">
                <a16:creationId xmlns:a16="http://schemas.microsoft.com/office/drawing/2014/main" id="{64C74071-2E80-4DC7-88F0-6E3F02F414CD}"/>
              </a:ext>
            </a:extLst>
          </p:cNvPr>
          <p:cNvSpPr txBox="1">
            <a:spLocks noChangeArrowheads="1"/>
          </p:cNvSpPr>
          <p:nvPr/>
        </p:nvSpPr>
        <p:spPr bwMode="auto">
          <a:xfrm rot="-5400000">
            <a:off x="-320681" y="2965578"/>
            <a:ext cx="149542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charset="0"/>
                <a:cs typeface="Arial" charset="0"/>
              </a:rPr>
              <a:t>Tribulation</a:t>
            </a:r>
          </a:p>
        </p:txBody>
      </p:sp>
      <p:sp>
        <p:nvSpPr>
          <p:cNvPr id="7" name="TextBox 6">
            <a:extLst>
              <a:ext uri="{FF2B5EF4-FFF2-40B4-BE49-F238E27FC236}">
                <a16:creationId xmlns:a16="http://schemas.microsoft.com/office/drawing/2014/main" id="{3AD68015-E340-451C-9B64-656880ED387C}"/>
              </a:ext>
            </a:extLst>
          </p:cNvPr>
          <p:cNvSpPr txBox="1">
            <a:spLocks noChangeArrowheads="1"/>
          </p:cNvSpPr>
          <p:nvPr/>
        </p:nvSpPr>
        <p:spPr bwMode="auto">
          <a:xfrm rot="-5400000">
            <a:off x="-334968" y="4475291"/>
            <a:ext cx="1524000" cy="40005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dirty="0">
                <a:solidFill>
                  <a:srgbClr val="FFFFFF"/>
                </a:solidFill>
                <a:latin typeface="Arial" charset="0"/>
                <a:cs typeface="Arial" charset="0"/>
              </a:rPr>
              <a:t>Millennium</a:t>
            </a:r>
          </a:p>
        </p:txBody>
      </p:sp>
      <p:sp>
        <p:nvSpPr>
          <p:cNvPr id="8" name="TextBox 7">
            <a:extLst>
              <a:ext uri="{FF2B5EF4-FFF2-40B4-BE49-F238E27FC236}">
                <a16:creationId xmlns:a16="http://schemas.microsoft.com/office/drawing/2014/main" id="{AFE3765E-E0CE-4045-943E-6257D41E468D}"/>
              </a:ext>
            </a:extLst>
          </p:cNvPr>
          <p:cNvSpPr txBox="1"/>
          <p:nvPr/>
        </p:nvSpPr>
        <p:spPr>
          <a:xfrm>
            <a:off x="1078126" y="6051367"/>
            <a:ext cx="6298857" cy="584775"/>
          </a:xfrm>
          <a:prstGeom prst="rect">
            <a:avLst/>
          </a:prstGeom>
          <a:noFill/>
        </p:spPr>
        <p:txBody>
          <a:bodyPr wrap="square">
            <a:spAutoFit/>
          </a:bodyPr>
          <a:lstStyle/>
          <a:p>
            <a:r>
              <a:rPr lang="en-US" sz="3200" b="1" kern="0" dirty="0">
                <a:solidFill>
                  <a:srgbClr val="FFFF00"/>
                </a:solidFill>
                <a:effectLst>
                  <a:glow rad="127000">
                    <a:srgbClr val="000000"/>
                  </a:glow>
                </a:effectLst>
                <a:latin typeface="Arial" charset="0"/>
                <a:ea typeface="ＭＳ Ｐゴシック" charset="0"/>
              </a:rPr>
              <a:t>Seventy weeks = 490 Years </a:t>
            </a:r>
            <a:endParaRPr lang="en-US" sz="3200" b="1" dirty="0">
              <a:solidFill>
                <a:srgbClr val="FFFF00"/>
              </a:solidFill>
            </a:endParaRPr>
          </a:p>
        </p:txBody>
      </p:sp>
      <p:sp>
        <p:nvSpPr>
          <p:cNvPr id="11" name="Rectangle: Rounded Corners 10">
            <a:extLst>
              <a:ext uri="{FF2B5EF4-FFF2-40B4-BE49-F238E27FC236}">
                <a16:creationId xmlns:a16="http://schemas.microsoft.com/office/drawing/2014/main" id="{AA6C8E86-7A3B-42E9-8A29-DCE85AD80A22}"/>
              </a:ext>
            </a:extLst>
          </p:cNvPr>
          <p:cNvSpPr/>
          <p:nvPr/>
        </p:nvSpPr>
        <p:spPr>
          <a:xfrm>
            <a:off x="7385786" y="5140008"/>
            <a:ext cx="1758214"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70 </a:t>
            </a: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charset="0"/>
                <a:ea typeface="ＭＳ Ｐゴシック" charset="0"/>
              </a:rPr>
              <a:t>x 7</a:t>
            </a:r>
          </a:p>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490</a:t>
            </a:r>
          </a:p>
        </p:txBody>
      </p:sp>
    </p:spTree>
    <p:extLst>
      <p:ext uri="{BB962C8B-B14F-4D97-AF65-F5344CB8AC3E}">
        <p14:creationId xmlns:p14="http://schemas.microsoft.com/office/powerpoint/2010/main" val="11339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500"/>
                                        <p:tgtEl>
                                          <p:spTgt spid="11">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25</a:t>
            </a:r>
            <a:r>
              <a:rPr lang="en-US" sz="2800" kern="0" dirty="0">
                <a:solidFill>
                  <a:prstClr val="white"/>
                </a:solidFill>
                <a:effectLst>
                  <a:glow rad="127000">
                    <a:srgbClr val="000000"/>
                  </a:glow>
                </a:effectLst>
                <a:latin typeface="Arial" charset="0"/>
                <a:ea typeface="ＭＳ Ｐゴシック" charset="0"/>
              </a:rPr>
              <a:t> Know therefore and understand that from the going out of the word to restore and build Jerusalem to the coming of an </a:t>
            </a:r>
            <a:r>
              <a:rPr lang="en-US" sz="2800" b="1" kern="0" dirty="0">
                <a:solidFill>
                  <a:srgbClr val="FFFF00"/>
                </a:solidFill>
                <a:effectLst>
                  <a:glow rad="127000">
                    <a:srgbClr val="000000"/>
                  </a:glow>
                </a:effectLst>
                <a:latin typeface="Arial" charset="0"/>
                <a:ea typeface="ＭＳ Ｐゴシック" charset="0"/>
              </a:rPr>
              <a:t>anointed one</a:t>
            </a:r>
            <a:r>
              <a:rPr lang="en-US" sz="2800" kern="0" dirty="0">
                <a:solidFill>
                  <a:prstClr val="white"/>
                </a:solidFill>
                <a:effectLst>
                  <a:glow rad="127000">
                    <a:srgbClr val="000000"/>
                  </a:glow>
                </a:effectLst>
                <a:latin typeface="Arial" charset="0"/>
                <a:ea typeface="ＭＳ Ｐゴシック" charset="0"/>
              </a:rPr>
              <a:t>, a prince, there shall be seven weeks and sixty-two weeks. It shall be built again with squares and moat, but in a troubled time. </a:t>
            </a:r>
          </a:p>
        </p:txBody>
      </p:sp>
      <p:grpSp>
        <p:nvGrpSpPr>
          <p:cNvPr id="8" name="Group 7">
            <a:extLst>
              <a:ext uri="{FF2B5EF4-FFF2-40B4-BE49-F238E27FC236}">
                <a16:creationId xmlns:a16="http://schemas.microsoft.com/office/drawing/2014/main" id="{B23BB5AF-0BE1-4E9F-B5A2-ECEF2089C905}"/>
              </a:ext>
            </a:extLst>
          </p:cNvPr>
          <p:cNvGrpSpPr/>
          <p:nvPr/>
        </p:nvGrpSpPr>
        <p:grpSpPr>
          <a:xfrm>
            <a:off x="192093" y="4964440"/>
            <a:ext cx="2294885" cy="1822718"/>
            <a:chOff x="441289" y="4917586"/>
            <a:chExt cx="2294885" cy="1822718"/>
          </a:xfrm>
        </p:grpSpPr>
        <p:sp>
          <p:nvSpPr>
            <p:cNvPr id="4" name="Rectangle: Rounded Corners 3">
              <a:extLst>
                <a:ext uri="{FF2B5EF4-FFF2-40B4-BE49-F238E27FC236}">
                  <a16:creationId xmlns:a16="http://schemas.microsoft.com/office/drawing/2014/main" id="{1FA51BC3-BD89-4443-B0EB-5B18B514354F}"/>
                </a:ext>
              </a:extLst>
            </p:cNvPr>
            <p:cNvSpPr/>
            <p:nvPr/>
          </p:nvSpPr>
          <p:spPr>
            <a:xfrm>
              <a:off x="441289" y="4917586"/>
              <a:ext cx="992095"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62 </a:t>
              </a: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charset="0"/>
                  <a:ea typeface="ＭＳ Ｐゴシック" charset="0"/>
                </a:rPr>
                <a:t>+ 7</a:t>
              </a:r>
            </a:p>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69</a:t>
              </a:r>
            </a:p>
          </p:txBody>
        </p:sp>
        <p:sp>
          <p:nvSpPr>
            <p:cNvPr id="5" name="Rectangle: Rounded Corners 4">
              <a:extLst>
                <a:ext uri="{FF2B5EF4-FFF2-40B4-BE49-F238E27FC236}">
                  <a16:creationId xmlns:a16="http://schemas.microsoft.com/office/drawing/2014/main" id="{A0BFD17F-94A5-43A6-B35D-4E15223439E0}"/>
                </a:ext>
              </a:extLst>
            </p:cNvPr>
            <p:cNvSpPr/>
            <p:nvPr/>
          </p:nvSpPr>
          <p:spPr>
            <a:xfrm>
              <a:off x="1744079" y="4917586"/>
              <a:ext cx="992095"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69</a:t>
              </a: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charset="0"/>
                  <a:ea typeface="ＭＳ Ｐゴシック" charset="0"/>
                </a:rPr>
                <a:t>x 7</a:t>
              </a:r>
            </a:p>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483</a:t>
              </a:r>
            </a:p>
          </p:txBody>
        </p:sp>
        <p:cxnSp>
          <p:nvCxnSpPr>
            <p:cNvPr id="3" name="Straight Arrow Connector 2">
              <a:extLst>
                <a:ext uri="{FF2B5EF4-FFF2-40B4-BE49-F238E27FC236}">
                  <a16:creationId xmlns:a16="http://schemas.microsoft.com/office/drawing/2014/main" id="{67A39B02-AA0D-4EB8-AF00-45EBE97BB9D3}"/>
                </a:ext>
              </a:extLst>
            </p:cNvPr>
            <p:cNvCxnSpPr>
              <a:cxnSpLocks/>
            </p:cNvCxnSpPr>
            <p:nvPr/>
          </p:nvCxnSpPr>
          <p:spPr>
            <a:xfrm flipV="1">
              <a:off x="1248032" y="5287146"/>
              <a:ext cx="607226" cy="817092"/>
            </a:xfrm>
            <a:prstGeom prst="straightConnector1">
              <a:avLst/>
            </a:prstGeom>
            <a:ln w="317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 name="Rectangle: Rounded Corners 9">
            <a:extLst>
              <a:ext uri="{FF2B5EF4-FFF2-40B4-BE49-F238E27FC236}">
                <a16:creationId xmlns:a16="http://schemas.microsoft.com/office/drawing/2014/main" id="{9DAA276C-34DA-42F4-B742-58CCCA0BA1B5}"/>
              </a:ext>
            </a:extLst>
          </p:cNvPr>
          <p:cNvSpPr/>
          <p:nvPr/>
        </p:nvSpPr>
        <p:spPr>
          <a:xfrm>
            <a:off x="2321168" y="3860732"/>
            <a:ext cx="6729047" cy="2290360"/>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457200" indent="-457200" eaLnBrk="0" fontAlgn="base" hangingPunct="0">
              <a:spcBef>
                <a:spcPct val="0"/>
              </a:spcBef>
              <a:spcAft>
                <a:spcPct val="0"/>
              </a:spcAft>
              <a:buFont typeface="Arial" panose="020B0604020202020204" pitchFamily="34" charset="0"/>
              <a:buChar char="•"/>
              <a:defRPr/>
            </a:pPr>
            <a:r>
              <a:rPr lang="en-US" sz="3200" b="1" kern="0" dirty="0">
                <a:solidFill>
                  <a:srgbClr val="FFFF00"/>
                </a:solidFill>
                <a:effectLst>
                  <a:glow rad="127000">
                    <a:srgbClr val="000000"/>
                  </a:glow>
                </a:effectLst>
                <a:latin typeface="Arial" charset="0"/>
                <a:ea typeface="ＭＳ Ｐゴシック" charset="0"/>
              </a:rPr>
              <a:t>Jewish Calendar = 360 days/</a:t>
            </a:r>
            <a:r>
              <a:rPr lang="en-US" sz="3200" b="1" kern="0" dirty="0" err="1">
                <a:solidFill>
                  <a:srgbClr val="FFFF00"/>
                </a:solidFill>
                <a:effectLst>
                  <a:glow rad="127000">
                    <a:srgbClr val="000000"/>
                  </a:glow>
                </a:effectLst>
                <a:latin typeface="Arial" charset="0"/>
                <a:ea typeface="ＭＳ Ｐゴシック" charset="0"/>
              </a:rPr>
              <a:t>yr</a:t>
            </a:r>
            <a:endParaRPr lang="en-US" sz="3200" b="1" kern="0" dirty="0">
              <a:solidFill>
                <a:srgbClr val="FFFF00"/>
              </a:solidFill>
              <a:effectLst>
                <a:glow rad="127000">
                  <a:srgbClr val="000000"/>
                </a:glow>
              </a:effectLst>
              <a:latin typeface="Arial" charset="0"/>
              <a:ea typeface="ＭＳ Ｐゴシック" charset="0"/>
            </a:endParaRPr>
          </a:p>
          <a:p>
            <a:pPr marL="457200" indent="-457200" eaLnBrk="0" fontAlgn="base" hangingPunct="0">
              <a:spcBef>
                <a:spcPct val="0"/>
              </a:spcBef>
              <a:spcAft>
                <a:spcPct val="0"/>
              </a:spcAft>
              <a:buFont typeface="Arial" panose="020B0604020202020204" pitchFamily="34" charset="0"/>
              <a:buChar char="•"/>
              <a:defRPr/>
            </a:pPr>
            <a:r>
              <a:rPr lang="en-US" sz="3200" b="1" kern="0" dirty="0">
                <a:solidFill>
                  <a:srgbClr val="FFFF00"/>
                </a:solidFill>
                <a:effectLst>
                  <a:glow rad="127000">
                    <a:srgbClr val="000000"/>
                  </a:glow>
                </a:effectLst>
                <a:latin typeface="Arial" charset="0"/>
                <a:ea typeface="ＭＳ Ｐゴシック" charset="0"/>
              </a:rPr>
              <a:t>483 x 360 = 173,880 days</a:t>
            </a:r>
          </a:p>
          <a:p>
            <a:pPr marL="457200" indent="-457200" eaLnBrk="0" fontAlgn="base" hangingPunct="0">
              <a:spcBef>
                <a:spcPct val="0"/>
              </a:spcBef>
              <a:spcAft>
                <a:spcPct val="0"/>
              </a:spcAft>
              <a:buFont typeface="Arial" panose="020B0604020202020204" pitchFamily="34" charset="0"/>
              <a:buChar char="•"/>
              <a:defRPr/>
            </a:pPr>
            <a:r>
              <a:rPr lang="en-US" sz="3200" b="1" kern="0" dirty="0">
                <a:solidFill>
                  <a:srgbClr val="FFFF00"/>
                </a:solidFill>
                <a:effectLst>
                  <a:glow rad="127000">
                    <a:srgbClr val="000000"/>
                  </a:glow>
                </a:effectLst>
                <a:latin typeface="Arial" charset="0"/>
                <a:ea typeface="ＭＳ Ｐゴシック" charset="0"/>
              </a:rPr>
              <a:t>444 BC: Artaxerxes decree #2</a:t>
            </a:r>
          </a:p>
          <a:p>
            <a:pPr marL="457200" indent="-457200" eaLnBrk="0" fontAlgn="base" hangingPunct="0">
              <a:spcBef>
                <a:spcPct val="0"/>
              </a:spcBef>
              <a:spcAft>
                <a:spcPct val="0"/>
              </a:spcAft>
              <a:buFont typeface="Arial" panose="020B0604020202020204" pitchFamily="34" charset="0"/>
              <a:buChar char="•"/>
              <a:defRPr/>
            </a:pPr>
            <a:r>
              <a:rPr lang="en-US" sz="3200" b="1" kern="0" dirty="0">
                <a:solidFill>
                  <a:srgbClr val="FFFF00"/>
                </a:solidFill>
                <a:effectLst>
                  <a:glow rad="127000">
                    <a:srgbClr val="000000"/>
                  </a:glow>
                </a:effectLst>
                <a:latin typeface="Arial" charset="0"/>
                <a:ea typeface="ＭＳ Ｐゴシック" charset="0"/>
              </a:rPr>
              <a:t>444 BC + 173,880 days = AD 33</a:t>
            </a:r>
          </a:p>
          <a:p>
            <a:pPr eaLnBrk="0" fontAlgn="base" hangingPunct="0">
              <a:spcBef>
                <a:spcPct val="0"/>
              </a:spcBef>
              <a:spcAft>
                <a:spcPct val="0"/>
              </a:spcAft>
              <a:defRPr/>
            </a:pPr>
            <a:endParaRPr lang="en-US" sz="3200" b="1" kern="0" dirty="0">
              <a:solidFill>
                <a:srgbClr val="FFFF00"/>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30500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26</a:t>
            </a:r>
            <a:r>
              <a:rPr lang="en-US" sz="2800" kern="0" dirty="0">
                <a:solidFill>
                  <a:prstClr val="white"/>
                </a:solidFill>
                <a:effectLst>
                  <a:glow rad="127000">
                    <a:srgbClr val="000000"/>
                  </a:glow>
                </a:effectLst>
                <a:latin typeface="Arial" charset="0"/>
                <a:ea typeface="ＭＳ Ｐゴシック" charset="0"/>
              </a:rPr>
              <a:t> And after the sixty-two weeks, an anointed one shall be cut off and shall have nothing. </a:t>
            </a:r>
          </a:p>
        </p:txBody>
      </p:sp>
      <p:cxnSp>
        <p:nvCxnSpPr>
          <p:cNvPr id="27" name="Straight Arrow Connector 26">
            <a:extLst>
              <a:ext uri="{FF2B5EF4-FFF2-40B4-BE49-F238E27FC236}">
                <a16:creationId xmlns:a16="http://schemas.microsoft.com/office/drawing/2014/main" id="{BBD8F627-83F8-45F8-B62C-876BE2E9D795}"/>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3025DD8-B17D-41CA-8E7F-021EA33231B0}"/>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29" name="Rectangle: Rounded Corners 28">
            <a:extLst>
              <a:ext uri="{FF2B5EF4-FFF2-40B4-BE49-F238E27FC236}">
                <a16:creationId xmlns:a16="http://schemas.microsoft.com/office/drawing/2014/main" id="{632DB741-7C51-404F-9681-D1F09C27AA19}"/>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
        <p:nvSpPr>
          <p:cNvPr id="30" name="Rectangle 29">
            <a:extLst>
              <a:ext uri="{FF2B5EF4-FFF2-40B4-BE49-F238E27FC236}">
                <a16:creationId xmlns:a16="http://schemas.microsoft.com/office/drawing/2014/main" id="{574074BF-A5D7-4DB4-B649-00F7971CE104}"/>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69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31" name="Straight Connector 30">
            <a:extLst>
              <a:ext uri="{FF2B5EF4-FFF2-40B4-BE49-F238E27FC236}">
                <a16:creationId xmlns:a16="http://schemas.microsoft.com/office/drawing/2014/main" id="{61C2B620-1974-48D5-9F3F-D163E26DC074}"/>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392C163-BDD7-4462-BEB8-65D9923661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15ED54-23E6-48F8-A9BB-6C9BA3FD29BE}"/>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E9EF17C2-89E3-4940-99D7-A80D5E7DAD39}"/>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spTree>
    <p:extLst>
      <p:ext uri="{BB962C8B-B14F-4D97-AF65-F5344CB8AC3E}">
        <p14:creationId xmlns:p14="http://schemas.microsoft.com/office/powerpoint/2010/main" val="424866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Signs:  What</a:t>
            </a:r>
            <a:r>
              <a:rPr kumimoji="0" lang="en-GB" sz="4800" b="1" i="0" u="none" strike="noStrike" kern="0" cap="none" normalizeH="0" noProof="0" dirty="0">
                <a:ln>
                  <a:noFill/>
                </a:ln>
                <a:solidFill>
                  <a:prstClr val="white"/>
                </a:solidFill>
                <a:effectLst>
                  <a:glow rad="127000">
                    <a:srgbClr val="000000"/>
                  </a:glow>
                </a:effectLst>
                <a:uLnTx/>
                <a:uFillTx/>
                <a:latin typeface="Arial" charset="0"/>
                <a:ea typeface="ＭＳ Ｐゴシック" charset="0"/>
                <a:cs typeface="+mn-cs"/>
              </a:rPr>
              <a:t> to do</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5122" name="Picture 2" descr="Motivational Accountability is NOT an Oxymoron | New Homes Solutions">
            <a:extLst>
              <a:ext uri="{FF2B5EF4-FFF2-40B4-BE49-F238E27FC236}">
                <a16:creationId xmlns:a16="http://schemas.microsoft.com/office/drawing/2014/main" id="{1B71B6D0-3947-479E-A05C-DCA0985627E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b="-1201"/>
          <a:stretch/>
        </p:blipFill>
        <p:spPr bwMode="auto">
          <a:xfrm>
            <a:off x="312821" y="1252887"/>
            <a:ext cx="4669537" cy="300331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The Pursuit of Happiness">
            <a:extLst>
              <a:ext uri="{FF2B5EF4-FFF2-40B4-BE49-F238E27FC236}">
                <a16:creationId xmlns:a16="http://schemas.microsoft.com/office/drawing/2014/main" id="{E4CC0410-C69C-425D-8D55-1757F3EBF76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4753" y="1252887"/>
            <a:ext cx="3249548" cy="545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26</a:t>
            </a:r>
            <a:r>
              <a:rPr lang="en-US" sz="2800" kern="0" dirty="0">
                <a:solidFill>
                  <a:prstClr val="white"/>
                </a:solidFill>
                <a:effectLst>
                  <a:glow rad="127000">
                    <a:srgbClr val="000000"/>
                  </a:glow>
                </a:effectLst>
                <a:latin typeface="Arial" charset="0"/>
                <a:ea typeface="ＭＳ Ｐゴシック" charset="0"/>
              </a:rPr>
              <a:t> And after the sixty-two weeks, an anointed one shall be cut off and shall have nothing. And the people of the prince who is to come shall destroy the city and the sanctuary. </a:t>
            </a:r>
          </a:p>
        </p:txBody>
      </p:sp>
      <p:sp>
        <p:nvSpPr>
          <p:cNvPr id="26" name="Rectangle: Rounded Corners 25">
            <a:extLst>
              <a:ext uri="{FF2B5EF4-FFF2-40B4-BE49-F238E27FC236}">
                <a16:creationId xmlns:a16="http://schemas.microsoft.com/office/drawing/2014/main" id="{A0F0EC9B-550E-49DC-B542-F8A4166C12B1}"/>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cxnSp>
        <p:nvCxnSpPr>
          <p:cNvPr id="27" name="Straight Arrow Connector 26">
            <a:extLst>
              <a:ext uri="{FF2B5EF4-FFF2-40B4-BE49-F238E27FC236}">
                <a16:creationId xmlns:a16="http://schemas.microsoft.com/office/drawing/2014/main" id="{8D35ECF3-DFA0-4E2D-87AC-8A72A5727FC3}"/>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237E8C2A-00F9-4A95-8987-4FEBAB7496EE}"/>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29" name="Rectangle: Rounded Corners 28">
            <a:extLst>
              <a:ext uri="{FF2B5EF4-FFF2-40B4-BE49-F238E27FC236}">
                <a16:creationId xmlns:a16="http://schemas.microsoft.com/office/drawing/2014/main" id="{B5E66AA2-1677-426F-8242-511E3B3E8E90}"/>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
        <p:nvSpPr>
          <p:cNvPr id="30" name="Rectangle 29">
            <a:extLst>
              <a:ext uri="{FF2B5EF4-FFF2-40B4-BE49-F238E27FC236}">
                <a16:creationId xmlns:a16="http://schemas.microsoft.com/office/drawing/2014/main" id="{C90DB386-C411-4738-8293-BB0990E95494}"/>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69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31" name="Straight Connector 30">
            <a:extLst>
              <a:ext uri="{FF2B5EF4-FFF2-40B4-BE49-F238E27FC236}">
                <a16:creationId xmlns:a16="http://schemas.microsoft.com/office/drawing/2014/main" id="{C643A464-0496-4529-B84D-A2E505103DC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DF6B04-3E49-4F56-AFCB-7195817DE709}"/>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1C544EC-8388-4ED2-B1AC-BF8B44C39DDB}"/>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0C973569-D602-4ECB-9FD8-6F53DF071DD3}"/>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35" name="Straight Connector 34">
            <a:extLst>
              <a:ext uri="{FF2B5EF4-FFF2-40B4-BE49-F238E27FC236}">
                <a16:creationId xmlns:a16="http://schemas.microsoft.com/office/drawing/2014/main" id="{A11CDA04-BC53-4BF2-87E0-8B63FAC0C110}"/>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6CB9F9EA-CD35-4D88-A3B4-1EE1AF7DFC57}"/>
              </a:ext>
            </a:extLst>
          </p:cNvPr>
          <p:cNvSpPr/>
          <p:nvPr/>
        </p:nvSpPr>
        <p:spPr>
          <a:xfrm>
            <a:off x="2758148" y="5819768"/>
            <a:ext cx="1705641"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Jerusalem Sacked</a:t>
            </a:r>
          </a:p>
        </p:txBody>
      </p:sp>
    </p:spTree>
    <p:extLst>
      <p:ext uri="{BB962C8B-B14F-4D97-AF65-F5344CB8AC3E}">
        <p14:creationId xmlns:p14="http://schemas.microsoft.com/office/powerpoint/2010/main" val="33240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the prince who is to come . . . </a:t>
            </a: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Its end shall come with a flood, and to the end there shall be war. Desolations are decreed. </a:t>
            </a: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And he shall make a strong covenant with many for one week, </a:t>
            </a:r>
          </a:p>
        </p:txBody>
      </p:sp>
      <p:cxnSp>
        <p:nvCxnSpPr>
          <p:cNvPr id="46" name="Straight Arrow Connector 45">
            <a:extLst>
              <a:ext uri="{FF2B5EF4-FFF2-40B4-BE49-F238E27FC236}">
                <a16:creationId xmlns:a16="http://schemas.microsoft.com/office/drawing/2014/main" id="{12981785-56CA-416D-83D2-00CACB63BA3E}"/>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EEDCB94F-251D-4AA2-82F1-3695CD5FB93D}"/>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49" name="Rectangle 48">
            <a:extLst>
              <a:ext uri="{FF2B5EF4-FFF2-40B4-BE49-F238E27FC236}">
                <a16:creationId xmlns:a16="http://schemas.microsoft.com/office/drawing/2014/main" id="{36B0D4C4-65C5-424F-9E53-95F18926F3BC}"/>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69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50" name="Straight Connector 49">
            <a:extLst>
              <a:ext uri="{FF2B5EF4-FFF2-40B4-BE49-F238E27FC236}">
                <a16:creationId xmlns:a16="http://schemas.microsoft.com/office/drawing/2014/main" id="{EE70515F-C473-43E9-901E-08E0696BEF35}"/>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985AB9-0649-4689-8C84-E11B9E4987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EF2DB6-F82B-443C-86C6-2A7A4D752932}"/>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133E2EE1-8244-44EA-9F0C-80B11B5A1A6E}"/>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54" name="Straight Connector 53">
            <a:extLst>
              <a:ext uri="{FF2B5EF4-FFF2-40B4-BE49-F238E27FC236}">
                <a16:creationId xmlns:a16="http://schemas.microsoft.com/office/drawing/2014/main" id="{31904C7E-CE2D-4F98-AA99-7A1DBAF21D5B}"/>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3182E15-7FA6-4CE6-9657-0EB1E16FA2B0}"/>
              </a:ext>
            </a:extLst>
          </p:cNvPr>
          <p:cNvGrpSpPr/>
          <p:nvPr/>
        </p:nvGrpSpPr>
        <p:grpSpPr>
          <a:xfrm>
            <a:off x="5706673" y="5520719"/>
            <a:ext cx="1884117" cy="1327770"/>
            <a:chOff x="5706673" y="5520719"/>
            <a:chExt cx="1884117" cy="1327770"/>
          </a:xfrm>
        </p:grpSpPr>
        <p:cxnSp>
          <p:nvCxnSpPr>
            <p:cNvPr id="56" name="Straight Connector 55">
              <a:extLst>
                <a:ext uri="{FF2B5EF4-FFF2-40B4-BE49-F238E27FC236}">
                  <a16:creationId xmlns:a16="http://schemas.microsoft.com/office/drawing/2014/main" id="{C2043872-64ED-4D9E-A540-ECCDBDB4E44F}"/>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92128A5-7A28-4D0D-AA45-5732AE8310A4}"/>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2E7847ED-CA6F-4BB8-B670-B48606994C45}"/>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C9FDAD-3A68-4399-BB25-BBBB69D45C38}"/>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sp>
        <p:nvSpPr>
          <p:cNvPr id="60" name="TextBox 59">
            <a:extLst>
              <a:ext uri="{FF2B5EF4-FFF2-40B4-BE49-F238E27FC236}">
                <a16:creationId xmlns:a16="http://schemas.microsoft.com/office/drawing/2014/main" id="{3854E08B-61C4-46F1-8587-580B69DAF311}"/>
              </a:ext>
            </a:extLst>
          </p:cNvPr>
          <p:cNvSpPr txBox="1">
            <a:spLocks noChangeArrowheads="1"/>
          </p:cNvSpPr>
          <p:nvPr/>
        </p:nvSpPr>
        <p:spPr bwMode="auto">
          <a:xfrm rot="-5400000">
            <a:off x="6697238" y="4616310"/>
            <a:ext cx="149542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charset="0"/>
                <a:cs typeface="Arial" charset="0"/>
              </a:rPr>
              <a:t>Tribulation</a:t>
            </a:r>
          </a:p>
        </p:txBody>
      </p:sp>
      <p:sp>
        <p:nvSpPr>
          <p:cNvPr id="22" name="Rectangle: Rounded Corners 25">
            <a:extLst>
              <a:ext uri="{FF2B5EF4-FFF2-40B4-BE49-F238E27FC236}">
                <a16:creationId xmlns:a16="http://schemas.microsoft.com/office/drawing/2014/main" id="{543328C0-1DE9-ED4B-B993-473BA0744959}"/>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sp>
        <p:nvSpPr>
          <p:cNvPr id="23" name="Rectangle: Rounded Corners 28">
            <a:extLst>
              <a:ext uri="{FF2B5EF4-FFF2-40B4-BE49-F238E27FC236}">
                <a16:creationId xmlns:a16="http://schemas.microsoft.com/office/drawing/2014/main" id="{82DD2F80-A0A3-0947-9053-892A09ED80AA}"/>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Tree>
    <p:extLst>
      <p:ext uri="{BB962C8B-B14F-4D97-AF65-F5344CB8AC3E}">
        <p14:creationId xmlns:p14="http://schemas.microsoft.com/office/powerpoint/2010/main" val="16385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1000" fill="hold"/>
                                        <p:tgtEl>
                                          <p:spTgt spid="60"/>
                                        </p:tgtEl>
                                        <p:attrNameLst>
                                          <p:attrName>ppt_w</p:attrName>
                                        </p:attrNameLst>
                                      </p:cBhvr>
                                      <p:tavLst>
                                        <p:tav tm="0">
                                          <p:val>
                                            <p:strVal val="#ppt_w*0.70"/>
                                          </p:val>
                                        </p:tav>
                                        <p:tav tm="100000">
                                          <p:val>
                                            <p:strVal val="#ppt_w"/>
                                          </p:val>
                                        </p:tav>
                                      </p:tavLst>
                                    </p:anim>
                                    <p:anim calcmode="lin" valueType="num">
                                      <p:cBhvr>
                                        <p:cTn id="18" dur="1000" fill="hold"/>
                                        <p:tgtEl>
                                          <p:spTgt spid="60"/>
                                        </p:tgtEl>
                                        <p:attrNameLst>
                                          <p:attrName>ppt_h</p:attrName>
                                        </p:attrNameLst>
                                      </p:cBhvr>
                                      <p:tavLst>
                                        <p:tav tm="0">
                                          <p:val>
                                            <p:strVal val="#ppt_h"/>
                                          </p:val>
                                        </p:tav>
                                        <p:tav tm="100000">
                                          <p:val>
                                            <p:strVal val="#ppt_h"/>
                                          </p:val>
                                        </p:tav>
                                      </p:tavLst>
                                    </p:anim>
                                    <p:animEffect transition="in" filter="fade">
                                      <p:cBhvr>
                                        <p:cTn id="1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Its end shall come with a flood, and to the end there shall be war. Desolations are decreed. </a:t>
            </a: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And he shall make a strong covenant with many for one week, and for half of the week he shall put an end to sacrifice and offering. And on the wing of abominations shall come one who makes desolate, until the decreed end is poured out on the desolator.”</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22" name="TextBox 21">
            <a:extLst>
              <a:ext uri="{FF2B5EF4-FFF2-40B4-BE49-F238E27FC236}">
                <a16:creationId xmlns:a16="http://schemas.microsoft.com/office/drawing/2014/main" id="{03A97D02-AE84-4DF4-878A-C76D8C71E18A}"/>
              </a:ext>
            </a:extLst>
          </p:cNvPr>
          <p:cNvSpPr txBox="1">
            <a:spLocks noChangeArrowheads="1"/>
          </p:cNvSpPr>
          <p:nvPr/>
        </p:nvSpPr>
        <p:spPr bwMode="auto">
          <a:xfrm rot="-5400000">
            <a:off x="6697238" y="4616310"/>
            <a:ext cx="149542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charset="0"/>
                <a:cs typeface="Arial" charset="0"/>
              </a:rPr>
              <a:t>Tribulation</a:t>
            </a:r>
          </a:p>
        </p:txBody>
      </p:sp>
      <p:sp>
        <p:nvSpPr>
          <p:cNvPr id="20" name="Rectangle: Rounded Corners 25">
            <a:extLst>
              <a:ext uri="{FF2B5EF4-FFF2-40B4-BE49-F238E27FC236}">
                <a16:creationId xmlns:a16="http://schemas.microsoft.com/office/drawing/2014/main" id="{DC68359D-4B95-A849-83D2-790AAB7F81D1}"/>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sp>
        <p:nvSpPr>
          <p:cNvPr id="21" name="Rectangle: Rounded Corners 28">
            <a:extLst>
              <a:ext uri="{FF2B5EF4-FFF2-40B4-BE49-F238E27FC236}">
                <a16:creationId xmlns:a16="http://schemas.microsoft.com/office/drawing/2014/main" id="{1A6FB905-9823-7348-B604-B465A44C9975}"/>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Tree>
    <p:extLst>
      <p:ext uri="{BB962C8B-B14F-4D97-AF65-F5344CB8AC3E}">
        <p14:creationId xmlns:p14="http://schemas.microsoft.com/office/powerpoint/2010/main" val="116873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Its end shall come with a flood, and to the end there shall be war. Desolations are decreed. </a:t>
            </a: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And he shall make a strong covenant with many for one week, and for half of the week he shall put an end to sacrifice and offering. And on the wing of abominations shall come one who makes desolate, until the decreed end is poured out on the desolator.”</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nvGrpSpPr>
          <p:cNvPr id="22" name="Group 21">
            <a:extLst>
              <a:ext uri="{FF2B5EF4-FFF2-40B4-BE49-F238E27FC236}">
                <a16:creationId xmlns:a16="http://schemas.microsoft.com/office/drawing/2014/main" id="{F54568E0-F9A7-446F-8D70-AB20EBE3F7ED}"/>
              </a:ext>
            </a:extLst>
          </p:cNvPr>
          <p:cNvGrpSpPr/>
          <p:nvPr/>
        </p:nvGrpSpPr>
        <p:grpSpPr>
          <a:xfrm>
            <a:off x="7425251" y="4617155"/>
            <a:ext cx="1675376" cy="868596"/>
            <a:chOff x="7425251" y="4617155"/>
            <a:chExt cx="1675376" cy="868596"/>
          </a:xfrm>
        </p:grpSpPr>
        <p:cxnSp>
          <p:nvCxnSpPr>
            <p:cNvPr id="20" name="Connector: Elbow 19">
              <a:extLst>
                <a:ext uri="{FF2B5EF4-FFF2-40B4-BE49-F238E27FC236}">
                  <a16:creationId xmlns:a16="http://schemas.microsoft.com/office/drawing/2014/main" id="{AD2C45A7-F4C0-453A-B8D9-83EECE7596D6}"/>
                </a:ext>
              </a:extLst>
            </p:cNvPr>
            <p:cNvCxnSpPr>
              <a:cxnSpLocks/>
            </p:cNvCxnSpPr>
            <p:nvPr/>
          </p:nvCxnSpPr>
          <p:spPr>
            <a:xfrm rot="5400000">
              <a:off x="7294631" y="5149391"/>
              <a:ext cx="466980" cy="205739"/>
            </a:xfrm>
            <a:prstGeom prst="bentConnector3">
              <a:avLst>
                <a:gd name="adj1" fmla="val -31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D583E3F-F59E-4584-AD8E-8B1159C8FEC1}"/>
                </a:ext>
              </a:extLst>
            </p:cNvPr>
            <p:cNvSpPr/>
            <p:nvPr/>
          </p:nvSpPr>
          <p:spPr>
            <a:xfrm>
              <a:off x="7528121" y="461715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½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(3 ½ years)</a:t>
              </a:r>
              <a:endParaRPr kumimoji="0" lang="en-US"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sp>
        <p:nvSpPr>
          <p:cNvPr id="23" name="Rectangle: Rounded Corners 25">
            <a:extLst>
              <a:ext uri="{FF2B5EF4-FFF2-40B4-BE49-F238E27FC236}">
                <a16:creationId xmlns:a16="http://schemas.microsoft.com/office/drawing/2014/main" id="{3B3E4BF2-654F-9C40-97D3-DF1B20BBDD65}"/>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sp>
        <p:nvSpPr>
          <p:cNvPr id="24" name="Rectangle: Rounded Corners 28">
            <a:extLst>
              <a:ext uri="{FF2B5EF4-FFF2-40B4-BE49-F238E27FC236}">
                <a16:creationId xmlns:a16="http://schemas.microsoft.com/office/drawing/2014/main" id="{F294DD3B-9A01-A74C-BA9F-1BC9A16E4930}"/>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Tree>
    <p:extLst>
      <p:ext uri="{BB962C8B-B14F-4D97-AF65-F5344CB8AC3E}">
        <p14:creationId xmlns:p14="http://schemas.microsoft.com/office/powerpoint/2010/main" val="241469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Its end shall come with a flood, and to the end there shall be war. Desolations are decreed. </a:t>
            </a: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And he shall make a strong covenant with many for one week, and for half of the week he shall put an end to sacrifice and offering. </a:t>
            </a:r>
            <a:r>
              <a:rPr lang="en-US" sz="2800" kern="0" dirty="0">
                <a:solidFill>
                  <a:srgbClr val="FFFF00"/>
                </a:solidFill>
                <a:effectLst>
                  <a:glow rad="127000">
                    <a:srgbClr val="000000"/>
                  </a:glow>
                </a:effectLst>
                <a:latin typeface="Arial" charset="0"/>
                <a:ea typeface="ＭＳ Ｐゴシック" charset="0"/>
              </a:rPr>
              <a:t>And on the wing of abominations shall come one who makes desolate</a:t>
            </a:r>
            <a:r>
              <a:rPr lang="en-US" sz="2800" kern="0" dirty="0">
                <a:solidFill>
                  <a:prstClr val="white"/>
                </a:solidFill>
                <a:effectLst>
                  <a:glow rad="127000">
                    <a:srgbClr val="000000"/>
                  </a:glow>
                </a:effectLst>
                <a:latin typeface="Arial" charset="0"/>
                <a:ea typeface="ＭＳ Ｐゴシック" charset="0"/>
              </a:rPr>
              <a:t>, until the decreed end is poured out on the desolator.”</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nvGrpSpPr>
          <p:cNvPr id="22" name="Group 21">
            <a:extLst>
              <a:ext uri="{FF2B5EF4-FFF2-40B4-BE49-F238E27FC236}">
                <a16:creationId xmlns:a16="http://schemas.microsoft.com/office/drawing/2014/main" id="{F54568E0-F9A7-446F-8D70-AB20EBE3F7ED}"/>
              </a:ext>
            </a:extLst>
          </p:cNvPr>
          <p:cNvGrpSpPr/>
          <p:nvPr/>
        </p:nvGrpSpPr>
        <p:grpSpPr>
          <a:xfrm>
            <a:off x="7425251" y="4617155"/>
            <a:ext cx="1675376" cy="868596"/>
            <a:chOff x="7425251" y="4617155"/>
            <a:chExt cx="1675376" cy="868596"/>
          </a:xfrm>
        </p:grpSpPr>
        <p:cxnSp>
          <p:nvCxnSpPr>
            <p:cNvPr id="20" name="Connector: Elbow 19">
              <a:extLst>
                <a:ext uri="{FF2B5EF4-FFF2-40B4-BE49-F238E27FC236}">
                  <a16:creationId xmlns:a16="http://schemas.microsoft.com/office/drawing/2014/main" id="{AD2C45A7-F4C0-453A-B8D9-83EECE7596D6}"/>
                </a:ext>
              </a:extLst>
            </p:cNvPr>
            <p:cNvCxnSpPr>
              <a:cxnSpLocks/>
            </p:cNvCxnSpPr>
            <p:nvPr/>
          </p:nvCxnSpPr>
          <p:spPr>
            <a:xfrm rot="5400000">
              <a:off x="7294631" y="5149391"/>
              <a:ext cx="466980" cy="205739"/>
            </a:xfrm>
            <a:prstGeom prst="bentConnector3">
              <a:avLst>
                <a:gd name="adj1" fmla="val -31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D583E3F-F59E-4584-AD8E-8B1159C8FEC1}"/>
                </a:ext>
              </a:extLst>
            </p:cNvPr>
            <p:cNvSpPr/>
            <p:nvPr/>
          </p:nvSpPr>
          <p:spPr>
            <a:xfrm>
              <a:off x="7528121" y="461715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½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(3 ½ years)</a:t>
              </a:r>
              <a:endParaRPr kumimoji="0" lang="en-US"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sp>
        <p:nvSpPr>
          <p:cNvPr id="23" name="Rectangle: Rounded Corners 25">
            <a:extLst>
              <a:ext uri="{FF2B5EF4-FFF2-40B4-BE49-F238E27FC236}">
                <a16:creationId xmlns:a16="http://schemas.microsoft.com/office/drawing/2014/main" id="{7AF9B152-9FB8-D140-81E3-68244E1479B5}"/>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sp>
        <p:nvSpPr>
          <p:cNvPr id="24" name="Rectangle: Rounded Corners 28">
            <a:extLst>
              <a:ext uri="{FF2B5EF4-FFF2-40B4-BE49-F238E27FC236}">
                <a16:creationId xmlns:a16="http://schemas.microsoft.com/office/drawing/2014/main" id="{73FED477-5D89-C246-8191-079A128B8F52}"/>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Tree>
    <p:extLst>
      <p:ext uri="{BB962C8B-B14F-4D97-AF65-F5344CB8AC3E}">
        <p14:creationId xmlns:p14="http://schemas.microsoft.com/office/powerpoint/2010/main" val="97944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Messiah’s Return</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73518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15</a:t>
            </a:r>
            <a:r>
              <a:rPr lang="en-US" sz="2800" kern="0" dirty="0">
                <a:solidFill>
                  <a:prstClr val="white"/>
                </a:solidFill>
                <a:effectLst>
                  <a:glow rad="127000">
                    <a:srgbClr val="000000"/>
                  </a:glow>
                </a:effectLst>
                <a:latin typeface="Arial" charset="0"/>
                <a:ea typeface="ＭＳ Ｐゴシック" charset="0"/>
              </a:rPr>
              <a:t> “So when you see the </a:t>
            </a:r>
            <a:r>
              <a:rPr lang="en-US" sz="2800" b="1" kern="0" dirty="0">
                <a:solidFill>
                  <a:srgbClr val="FFFF00"/>
                </a:solidFill>
                <a:effectLst>
                  <a:glow rad="127000">
                    <a:srgbClr val="000000"/>
                  </a:glow>
                </a:effectLst>
                <a:latin typeface="Arial" charset="0"/>
                <a:ea typeface="ＭＳ Ｐゴシック" charset="0"/>
              </a:rPr>
              <a:t>abomination of desolation </a:t>
            </a:r>
            <a:r>
              <a:rPr lang="en-US" sz="2800" kern="0" dirty="0">
                <a:solidFill>
                  <a:prstClr val="white"/>
                </a:solidFill>
                <a:effectLst>
                  <a:glow rad="127000">
                    <a:srgbClr val="000000"/>
                  </a:glow>
                </a:effectLst>
                <a:latin typeface="Arial" charset="0"/>
                <a:ea typeface="ＭＳ Ｐゴシック" charset="0"/>
              </a:rPr>
              <a:t>spoken of by the prophet Daniel, standing in the holy place (let the reader understand), </a:t>
            </a:r>
            <a:r>
              <a:rPr lang="en-US" sz="2800" kern="0" baseline="30000" dirty="0">
                <a:solidFill>
                  <a:prstClr val="white"/>
                </a:solidFill>
                <a:effectLst>
                  <a:glow rad="127000">
                    <a:srgbClr val="000000"/>
                  </a:glow>
                </a:effectLst>
                <a:latin typeface="Arial" charset="0"/>
                <a:ea typeface="ＭＳ Ｐゴシック" charset="0"/>
              </a:rPr>
              <a:t>16</a:t>
            </a:r>
            <a:r>
              <a:rPr lang="en-US" sz="2800" kern="0" dirty="0">
                <a:solidFill>
                  <a:prstClr val="white"/>
                </a:solidFill>
                <a:effectLst>
                  <a:glow rad="127000">
                    <a:srgbClr val="000000"/>
                  </a:glow>
                </a:effectLst>
                <a:latin typeface="Arial" charset="0"/>
                <a:ea typeface="ＭＳ Ｐゴシック" charset="0"/>
              </a:rPr>
              <a:t> then let those who are in Judea flee to the mountains.</a:t>
            </a: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317153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Messiah’s Return</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u="sng" kern="0" dirty="0">
                <a:solidFill>
                  <a:prstClr val="white"/>
                </a:solidFill>
                <a:effectLst>
                  <a:glow rad="127000">
                    <a:srgbClr val="000000"/>
                  </a:glow>
                </a:effectLst>
                <a:latin typeface="Arial" charset="0"/>
                <a:ea typeface="ＭＳ Ｐゴシック" charset="0"/>
              </a:rPr>
              <a:t>Matt 24</a:t>
            </a:r>
            <a:r>
              <a:rPr lang="en-US" sz="2800"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21</a:t>
            </a:r>
            <a:r>
              <a:rPr lang="en-US" sz="2800" kern="0" dirty="0">
                <a:solidFill>
                  <a:prstClr val="white"/>
                </a:solidFill>
                <a:effectLst>
                  <a:glow rad="127000">
                    <a:srgbClr val="000000"/>
                  </a:glow>
                </a:effectLst>
                <a:latin typeface="Arial" charset="0"/>
                <a:ea typeface="ＭＳ Ｐゴシック" charset="0"/>
              </a:rPr>
              <a:t> For then there will be great tribulation, such as has not been from the beginning of the world until now, no, and never will be.</a:t>
            </a: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charset="0"/>
              <a:ea typeface="ＭＳ Ｐゴシック" charset="0"/>
            </a:endParaRPr>
          </a:p>
        </p:txBody>
      </p:sp>
      <p:sp>
        <p:nvSpPr>
          <p:cNvPr id="4" name="Rectangle: Rounded Corners 3">
            <a:extLst>
              <a:ext uri="{FF2B5EF4-FFF2-40B4-BE49-F238E27FC236}">
                <a16:creationId xmlns:a16="http://schemas.microsoft.com/office/drawing/2014/main" id="{B636C4EC-B34F-47F3-8647-9DD4DBD2AE26}"/>
              </a:ext>
            </a:extLst>
          </p:cNvPr>
          <p:cNvSpPr/>
          <p:nvPr/>
        </p:nvSpPr>
        <p:spPr>
          <a:xfrm>
            <a:off x="4797082" y="1735186"/>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u="sng" kern="0" dirty="0">
                <a:solidFill>
                  <a:prstClr val="white"/>
                </a:solidFill>
                <a:effectLst>
                  <a:glow rad="127000">
                    <a:srgbClr val="000000"/>
                  </a:glow>
                </a:effectLst>
                <a:latin typeface="Arial" charset="0"/>
                <a:ea typeface="ＭＳ Ｐゴシック" charset="0"/>
              </a:rPr>
              <a:t>Rev 6</a:t>
            </a:r>
            <a:r>
              <a:rPr lang="en-US" sz="2800"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3</a:t>
            </a:r>
            <a:r>
              <a:rPr lang="en-US" sz="2800" kern="0" dirty="0">
                <a:solidFill>
                  <a:prstClr val="white"/>
                </a:solidFill>
                <a:effectLst>
                  <a:glow rad="127000">
                    <a:srgbClr val="000000"/>
                  </a:glow>
                </a:effectLst>
                <a:latin typeface="Arial" charset="0"/>
                <a:ea typeface="ＭＳ Ｐゴシック" charset="0"/>
              </a:rPr>
              <a:t> war and slaughter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7</a:t>
            </a:r>
            <a:r>
              <a:rPr lang="en-US" sz="2800" kern="0" dirty="0">
                <a:solidFill>
                  <a:prstClr val="white"/>
                </a:solidFill>
                <a:effectLst>
                  <a:glow rad="127000">
                    <a:srgbClr val="000000"/>
                  </a:glow>
                </a:effectLst>
                <a:latin typeface="Arial" charset="0"/>
                <a:ea typeface="ＭＳ Ｐゴシック" charset="0"/>
              </a:rPr>
              <a:t> Famine and pestilence</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12</a:t>
            </a:r>
            <a:r>
              <a:rPr lang="en-US" sz="2800" kern="0" dirty="0">
                <a:solidFill>
                  <a:prstClr val="white"/>
                </a:solidFill>
                <a:effectLst>
                  <a:glow rad="127000">
                    <a:srgbClr val="000000"/>
                  </a:glow>
                </a:effectLst>
                <a:latin typeface="Arial" charset="0"/>
                <a:ea typeface="ＭＳ Ｐゴシック" charset="0"/>
              </a:rPr>
              <a:t> great earthquake. </a:t>
            </a: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308912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Messiah’s Return</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u="sng" kern="0" dirty="0">
                <a:solidFill>
                  <a:prstClr val="white"/>
                </a:solidFill>
                <a:effectLst>
                  <a:glow rad="127000">
                    <a:srgbClr val="000000"/>
                  </a:glow>
                </a:effectLst>
                <a:latin typeface="Arial" charset="0"/>
                <a:ea typeface="ＭＳ Ｐゴシック" charset="0"/>
              </a:rPr>
              <a:t>Matt 24</a:t>
            </a:r>
            <a:r>
              <a:rPr lang="en-US" sz="2800"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29</a:t>
            </a:r>
            <a:r>
              <a:rPr lang="en-US" sz="2800" kern="0" dirty="0">
                <a:solidFill>
                  <a:prstClr val="white"/>
                </a:solidFill>
                <a:effectLst>
                  <a:glow rad="127000">
                    <a:srgbClr val="000000"/>
                  </a:glow>
                </a:effectLst>
                <a:latin typeface="Arial" charset="0"/>
                <a:ea typeface="ＭＳ Ｐゴシック" charset="0"/>
              </a:rPr>
              <a:t> “Immediately after the tribulation of those days the sun will be darkened, and the moon will not give its light, and the stars will fall from heaven, and the powers of the heavens will be shaken. </a:t>
            </a:r>
          </a:p>
        </p:txBody>
      </p:sp>
      <p:sp>
        <p:nvSpPr>
          <p:cNvPr id="4" name="Rectangle: Rounded Corners 3">
            <a:extLst>
              <a:ext uri="{FF2B5EF4-FFF2-40B4-BE49-F238E27FC236}">
                <a16:creationId xmlns:a16="http://schemas.microsoft.com/office/drawing/2014/main" id="{B636C4EC-B34F-47F3-8647-9DD4DBD2AE26}"/>
              </a:ext>
            </a:extLst>
          </p:cNvPr>
          <p:cNvSpPr/>
          <p:nvPr/>
        </p:nvSpPr>
        <p:spPr>
          <a:xfrm>
            <a:off x="4797082" y="1735186"/>
            <a:ext cx="4154824" cy="317443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u="sng" kern="0" dirty="0">
                <a:solidFill>
                  <a:prstClr val="white"/>
                </a:solidFill>
                <a:effectLst>
                  <a:glow rad="127000">
                    <a:srgbClr val="000000"/>
                  </a:glow>
                </a:effectLst>
                <a:latin typeface="Arial" charset="0"/>
                <a:ea typeface="ＭＳ Ｐゴシック" charset="0"/>
              </a:rPr>
              <a:t>Rev 6</a:t>
            </a:r>
            <a:r>
              <a:rPr lang="en-US" sz="2800"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12</a:t>
            </a:r>
            <a:r>
              <a:rPr lang="en-US" sz="2800" kern="0" dirty="0">
                <a:solidFill>
                  <a:prstClr val="white"/>
                </a:solidFill>
                <a:effectLst>
                  <a:glow rad="127000">
                    <a:srgbClr val="000000"/>
                  </a:glow>
                </a:effectLst>
                <a:latin typeface="Arial" charset="0"/>
                <a:ea typeface="ＭＳ Ｐゴシック" charset="0"/>
              </a:rPr>
              <a:t> . . . sun became black as sackcloth, the full moon became like blood, </a:t>
            </a:r>
            <a:r>
              <a:rPr lang="en-US" sz="2800" kern="0" baseline="30000" dirty="0">
                <a:solidFill>
                  <a:prstClr val="white"/>
                </a:solidFill>
                <a:effectLst>
                  <a:glow rad="127000">
                    <a:srgbClr val="000000"/>
                  </a:glow>
                </a:effectLst>
                <a:latin typeface="Arial" charset="0"/>
                <a:ea typeface="ＭＳ Ｐゴシック" charset="0"/>
              </a:rPr>
              <a:t>13</a:t>
            </a:r>
            <a:r>
              <a:rPr lang="en-US" sz="2800" kern="0" dirty="0">
                <a:solidFill>
                  <a:prstClr val="white"/>
                </a:solidFill>
                <a:effectLst>
                  <a:glow rad="127000">
                    <a:srgbClr val="000000"/>
                  </a:glow>
                </a:effectLst>
                <a:latin typeface="Arial" charset="0"/>
                <a:ea typeface="ＭＳ Ｐゴシック" charset="0"/>
              </a:rPr>
              <a:t> and the stars of the sky fell to the earth </a:t>
            </a:r>
          </a:p>
        </p:txBody>
      </p:sp>
    </p:spTree>
    <p:extLst>
      <p:ext uri="{BB962C8B-B14F-4D97-AF65-F5344CB8AC3E}">
        <p14:creationId xmlns:p14="http://schemas.microsoft.com/office/powerpoint/2010/main" val="94453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23205CA-E23B-4DE1-89A2-E174F0D5F391}"/>
              </a:ext>
            </a:extLst>
          </p:cNvPr>
          <p:cNvSpPr/>
          <p:nvPr/>
        </p:nvSpPr>
        <p:spPr>
          <a:xfrm>
            <a:off x="156410" y="211163"/>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ct val="0"/>
              </a:spcAft>
              <a:defRPr/>
            </a:pPr>
            <a:r>
              <a:rPr lang="en-GB" sz="4800" b="1" kern="0" dirty="0">
                <a:solidFill>
                  <a:prstClr val="white"/>
                </a:solidFill>
                <a:effectLst>
                  <a:glow rad="127000">
                    <a:srgbClr val="000000"/>
                  </a:glow>
                </a:effectLst>
                <a:latin typeface="Arial" charset="0"/>
                <a:ea typeface="ＭＳ Ｐゴシック" charset="0"/>
              </a:rPr>
              <a:t>Who will see these signs?</a:t>
            </a:r>
          </a:p>
        </p:txBody>
      </p:sp>
      <p:sp>
        <p:nvSpPr>
          <p:cNvPr id="3" name="Rectangle: Rounded Corners 2">
            <a:extLst>
              <a:ext uri="{FF2B5EF4-FFF2-40B4-BE49-F238E27FC236}">
                <a16:creationId xmlns:a16="http://schemas.microsoft.com/office/drawing/2014/main" id="{4CAD2E8F-EEAA-4846-89DC-46ADBF7FDCF1}"/>
              </a:ext>
            </a:extLst>
          </p:cNvPr>
          <p:cNvSpPr/>
          <p:nvPr/>
        </p:nvSpPr>
        <p:spPr>
          <a:xfrm>
            <a:off x="156410" y="1765529"/>
            <a:ext cx="8572242" cy="3255650"/>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		</a:t>
            </a:r>
            <a:r>
              <a:rPr lang="en-US" sz="3200" b="1" kern="0" dirty="0">
                <a:solidFill>
                  <a:schemeClr val="bg1"/>
                </a:solidFill>
                <a:effectLst>
                  <a:glow rad="127000">
                    <a:srgbClr val="000000"/>
                  </a:glow>
                </a:effectLst>
                <a:latin typeface="Arial" charset="0"/>
                <a:ea typeface="ＭＳ Ｐゴシック" charset="0"/>
              </a:rPr>
              <a:t>Y</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our people and your holy city</a:t>
            </a:r>
          </a:p>
          <a:p>
            <a:pPr eaLnBrk="0" fontAlgn="base" hangingPunct="0">
              <a:spcBef>
                <a:spcPct val="0"/>
              </a:spcBef>
              <a:spcAft>
                <a:spcPct val="0"/>
              </a:spcAft>
              <a:defRPr/>
            </a:pPr>
            <a:endParaRPr lang="en-US" sz="3200" b="1"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3200" b="1" kern="0" dirty="0">
                <a:solidFill>
                  <a:schemeClr val="bg1"/>
                </a:solidFill>
                <a:effectLst>
                  <a:glow rad="127000">
                    <a:srgbClr val="000000"/>
                  </a:glow>
                </a:effectLst>
                <a:latin typeface="Arial" charset="0"/>
                <a:ea typeface="ＭＳ Ｐゴシック" charset="0"/>
              </a:rPr>
              <a:t>Matt 24:5		People looking for a Messiah</a:t>
            </a:r>
          </a:p>
          <a:p>
            <a:pPr eaLnBrk="0" fontAlgn="base" hangingPunct="0">
              <a:spcBef>
                <a:spcPct val="0"/>
              </a:spcBef>
              <a:spcAft>
                <a:spcPct val="0"/>
              </a:spcAft>
              <a:defRPr/>
            </a:pPr>
            <a:r>
              <a:rPr lang="en-US" sz="3200" b="1" kern="0" dirty="0">
                <a:solidFill>
                  <a:schemeClr val="bg1"/>
                </a:solidFill>
                <a:effectLst>
                  <a:glow rad="127000">
                    <a:srgbClr val="000000"/>
                  </a:glow>
                </a:effectLst>
                <a:latin typeface="Arial" charset="0"/>
                <a:ea typeface="ＭＳ Ｐゴシック" charset="0"/>
              </a:rPr>
              <a:t>Matt 24:15	People practicing temple </a:t>
            </a:r>
          </a:p>
          <a:p>
            <a:pPr eaLnBrk="0" fontAlgn="base" hangingPunct="0">
              <a:spcBef>
                <a:spcPct val="0"/>
              </a:spcBef>
              <a:spcAft>
                <a:spcPct val="0"/>
              </a:spcAft>
              <a:defRPr/>
            </a:pPr>
            <a:r>
              <a:rPr lang="en-US" sz="3200" b="1" kern="0" dirty="0">
                <a:solidFill>
                  <a:schemeClr val="bg1"/>
                </a:solidFill>
                <a:effectLst>
                  <a:glow rad="127000">
                    <a:srgbClr val="000000"/>
                  </a:glow>
                </a:effectLst>
                <a:latin typeface="Arial" charset="0"/>
                <a:ea typeface="ＭＳ Ｐゴシック" charset="0"/>
              </a:rPr>
              <a:t>					sacrifice</a:t>
            </a:r>
          </a:p>
          <a:p>
            <a:pPr eaLnBrk="0" fontAlgn="base" hangingPunct="0">
              <a:spcBef>
                <a:spcPct val="0"/>
              </a:spcBef>
              <a:spcAft>
                <a:spcPct val="0"/>
              </a:spcAft>
              <a:defRPr/>
            </a:pPr>
            <a:r>
              <a:rPr lang="en-US" sz="3200" b="1" kern="0" dirty="0">
                <a:solidFill>
                  <a:schemeClr val="bg1"/>
                </a:solidFill>
                <a:effectLst>
                  <a:glow rad="127000">
                    <a:srgbClr val="000000"/>
                  </a:glow>
                </a:effectLst>
                <a:latin typeface="Arial" charset="0"/>
                <a:ea typeface="ＭＳ Ｐゴシック" charset="0"/>
              </a:rPr>
              <a:t>Matt 24:20	People who follow the Sabbath</a:t>
            </a:r>
          </a:p>
          <a:p>
            <a:pPr eaLnBrk="0" fontAlgn="base" hangingPunct="0">
              <a:spcBef>
                <a:spcPct val="0"/>
              </a:spcBef>
              <a:spcAft>
                <a:spcPct val="0"/>
              </a:spcAft>
              <a:defRPr/>
            </a:pP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93C15C44-CD1B-46AB-A876-7C6123324982}"/>
              </a:ext>
            </a:extLst>
          </p:cNvPr>
          <p:cNvSpPr/>
          <p:nvPr/>
        </p:nvSpPr>
        <p:spPr>
          <a:xfrm>
            <a:off x="1299411" y="5384742"/>
            <a:ext cx="569669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ct val="0"/>
              </a:spcAft>
              <a:defRPr/>
            </a:pPr>
            <a:r>
              <a:rPr lang="en-GB" sz="4800" b="1" kern="0" dirty="0">
                <a:solidFill>
                  <a:srgbClr val="FFFF00"/>
                </a:solidFill>
                <a:effectLst>
                  <a:glow rad="127000">
                    <a:srgbClr val="000000"/>
                  </a:glow>
                </a:effectLst>
                <a:latin typeface="Arial" charset="0"/>
                <a:ea typeface="ＭＳ Ｐゴシック" charset="0"/>
              </a:rPr>
              <a:t>Nation of Israel</a:t>
            </a:r>
          </a:p>
        </p:txBody>
      </p:sp>
    </p:spTree>
    <p:extLst>
      <p:ext uri="{BB962C8B-B14F-4D97-AF65-F5344CB8AC3E}">
        <p14:creationId xmlns:p14="http://schemas.microsoft.com/office/powerpoint/2010/main" val="10556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MONOPOLY - Classic game - 2 to 6 Players - Family Board Games and toys for  kids - Ages 8+: Amazon.com.au: Toys &amp; Games">
            <a:extLst>
              <a:ext uri="{FF2B5EF4-FFF2-40B4-BE49-F238E27FC236}">
                <a16:creationId xmlns:a16="http://schemas.microsoft.com/office/drawing/2014/main" id="{A985448C-2AB7-47E3-9ED9-910F6821E6ED}"/>
              </a:ext>
            </a:extLst>
          </p:cNvPr>
          <p:cNvPicPr>
            <a:picLocks noChangeAspect="1" noChangeArrowheads="1"/>
          </p:cNvPicPr>
          <p:nvPr/>
        </p:nvPicPr>
        <p:blipFill>
          <a:blip r:embed="rId2">
            <a:clrChange>
              <a:clrFrom>
                <a:srgbClr val="FCFFFF"/>
              </a:clrFrom>
              <a:clrTo>
                <a:srgbClr val="FCFFFF">
                  <a:alpha val="0"/>
                </a:srgbClr>
              </a:clrTo>
            </a:clrChange>
            <a:extLst>
              <a:ext uri="{28A0092B-C50C-407E-A947-70E740481C1C}">
                <a14:useLocalDpi xmlns:a14="http://schemas.microsoft.com/office/drawing/2010/main"/>
              </a:ext>
            </a:extLst>
          </a:blip>
          <a:srcRect/>
          <a:stretch>
            <a:fillRect/>
          </a:stretch>
        </p:blipFill>
        <p:spPr bwMode="auto">
          <a:xfrm>
            <a:off x="799038" y="379827"/>
            <a:ext cx="6052607" cy="60983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C8CAC5F-27EF-4045-9D9D-6B75C35DDD2C}"/>
              </a:ext>
            </a:extLst>
          </p:cNvPr>
          <p:cNvSpPr/>
          <p:nvPr/>
        </p:nvSpPr>
        <p:spPr>
          <a:xfrm>
            <a:off x="2036618" y="359045"/>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FCF917-6079-426A-B508-45E0887D3D30}"/>
              </a:ext>
            </a:extLst>
          </p:cNvPr>
          <p:cNvSpPr/>
          <p:nvPr/>
        </p:nvSpPr>
        <p:spPr>
          <a:xfrm>
            <a:off x="2517264" y="5441744"/>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9CC88D4-FB77-448A-8FC1-AF2C481DBA14}"/>
              </a:ext>
            </a:extLst>
          </p:cNvPr>
          <p:cNvSpPr/>
          <p:nvPr/>
        </p:nvSpPr>
        <p:spPr>
          <a:xfrm rot="16200000">
            <a:off x="6056182" y="3411787"/>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8BE600E-FB5D-451D-AB99-C3F146DFC929}"/>
              </a:ext>
            </a:extLst>
          </p:cNvPr>
          <p:cNvGrpSpPr/>
          <p:nvPr/>
        </p:nvGrpSpPr>
        <p:grpSpPr>
          <a:xfrm rot="18914157">
            <a:off x="4631673" y="4288988"/>
            <a:ext cx="1024226" cy="798594"/>
            <a:chOff x="-2617723" y="-146256"/>
            <a:chExt cx="9144000" cy="6465161"/>
          </a:xfrm>
        </p:grpSpPr>
        <p:sp>
          <p:nvSpPr>
            <p:cNvPr id="7" name="Rectangle 6">
              <a:extLst>
                <a:ext uri="{FF2B5EF4-FFF2-40B4-BE49-F238E27FC236}">
                  <a16:creationId xmlns:a16="http://schemas.microsoft.com/office/drawing/2014/main" id="{2B4C8BBA-63FD-473A-9E18-E083315B7517}"/>
                </a:ext>
              </a:extLst>
            </p:cNvPr>
            <p:cNvSpPr/>
            <p:nvPr/>
          </p:nvSpPr>
          <p:spPr>
            <a:xfrm>
              <a:off x="-2617723" y="943790"/>
              <a:ext cx="9144000" cy="5375115"/>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28C732-426C-4120-AB7A-EC4607AD2C7D}"/>
                </a:ext>
              </a:extLst>
            </p:cNvPr>
            <p:cNvSpPr txBox="1"/>
            <p:nvPr/>
          </p:nvSpPr>
          <p:spPr>
            <a:xfrm>
              <a:off x="-1974079" y="-146256"/>
              <a:ext cx="8220569" cy="5751781"/>
            </a:xfrm>
            <a:prstGeom prst="rect">
              <a:avLst/>
            </a:prstGeom>
            <a:noFill/>
          </p:spPr>
          <p:txBody>
            <a:bodyPr wrap="square">
              <a:spAutoFit/>
            </a:bodyPr>
            <a:lstStyle/>
            <a:p>
              <a:pPr algn="ctr"/>
              <a:r>
                <a:rPr lang="en-US" sz="5400" dirty="0">
                  <a:latin typeface="Arial Black" panose="020B0A04020102020204" pitchFamily="34" charset="0"/>
                  <a:ea typeface="Segoe UI Black" panose="020B0A02040204020203" pitchFamily="34" charset="0"/>
                  <a:cs typeface="Segoe UI Semibold" panose="020B0702040204020203" pitchFamily="34" charset="0"/>
                </a:rPr>
                <a:t>?</a:t>
              </a:r>
            </a:p>
          </p:txBody>
        </p:sp>
      </p:grpSp>
      <p:grpSp>
        <p:nvGrpSpPr>
          <p:cNvPr id="19" name="Group 18">
            <a:extLst>
              <a:ext uri="{FF2B5EF4-FFF2-40B4-BE49-F238E27FC236}">
                <a16:creationId xmlns:a16="http://schemas.microsoft.com/office/drawing/2014/main" id="{735C5CE9-F51F-482F-8DE0-83A07555EAAF}"/>
              </a:ext>
            </a:extLst>
          </p:cNvPr>
          <p:cNvGrpSpPr/>
          <p:nvPr/>
        </p:nvGrpSpPr>
        <p:grpSpPr>
          <a:xfrm>
            <a:off x="-2463" y="1000377"/>
            <a:ext cx="9168277" cy="5375112"/>
            <a:chOff x="-2463" y="1000377"/>
            <a:chExt cx="9168277" cy="5375112"/>
          </a:xfrm>
        </p:grpSpPr>
        <p:grpSp>
          <p:nvGrpSpPr>
            <p:cNvPr id="13" name="Group 12">
              <a:extLst>
                <a:ext uri="{FF2B5EF4-FFF2-40B4-BE49-F238E27FC236}">
                  <a16:creationId xmlns:a16="http://schemas.microsoft.com/office/drawing/2014/main" id="{FDD03AA9-6C6B-4015-BDEB-D9778F762DAB}"/>
                </a:ext>
              </a:extLst>
            </p:cNvPr>
            <p:cNvGrpSpPr/>
            <p:nvPr/>
          </p:nvGrpSpPr>
          <p:grpSpPr>
            <a:xfrm>
              <a:off x="21814" y="1000377"/>
              <a:ext cx="9144000" cy="5375112"/>
              <a:chOff x="-30942" y="750195"/>
              <a:chExt cx="9144000" cy="5375112"/>
            </a:xfrm>
          </p:grpSpPr>
          <p:sp>
            <p:nvSpPr>
              <p:cNvPr id="14" name="Rectangle 13">
                <a:extLst>
                  <a:ext uri="{FF2B5EF4-FFF2-40B4-BE49-F238E27FC236}">
                    <a16:creationId xmlns:a16="http://schemas.microsoft.com/office/drawing/2014/main" id="{0F4A5921-E797-4A34-A558-4DED99B92B38}"/>
                  </a:ext>
                </a:extLst>
              </p:cNvPr>
              <p:cNvSpPr/>
              <p:nvPr/>
            </p:nvSpPr>
            <p:spPr>
              <a:xfrm>
                <a:off x="-30942" y="750195"/>
                <a:ext cx="9144000" cy="5375112"/>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80FACD-A17F-47AB-8997-FC71B4C50403}"/>
                  </a:ext>
                </a:extLst>
              </p:cNvPr>
              <p:cNvSpPr txBox="1"/>
              <p:nvPr/>
            </p:nvSpPr>
            <p:spPr>
              <a:xfrm>
                <a:off x="5075240" y="2831886"/>
                <a:ext cx="4037818" cy="1200329"/>
              </a:xfrm>
              <a:prstGeom prst="rect">
                <a:avLst/>
              </a:prstGeom>
              <a:noFill/>
            </p:spPr>
            <p:txBody>
              <a:bodyPr wrap="square">
                <a:spAutoFit/>
              </a:bodyPr>
              <a:lstStyle/>
              <a:p>
                <a:pPr algn="ctr"/>
                <a:r>
                  <a:rPr lang="en-US" sz="3600" dirty="0">
                    <a:latin typeface="Arial Black" panose="020B0A04020102020204" pitchFamily="34" charset="0"/>
                    <a:ea typeface="Segoe UI Black" panose="020B0A02040204020203" pitchFamily="34" charset="0"/>
                    <a:cs typeface="Segoe UI Semibold" panose="020B0702040204020203" pitchFamily="34" charset="0"/>
                  </a:rPr>
                  <a:t>ADVANCE TO</a:t>
                </a:r>
              </a:p>
              <a:p>
                <a:pPr algn="ctr"/>
                <a:r>
                  <a:rPr lang="en-US" sz="3600" dirty="0">
                    <a:latin typeface="Arial Black" panose="020B0A04020102020204" pitchFamily="34" charset="0"/>
                    <a:ea typeface="Segoe UI Black" panose="020B0A02040204020203" pitchFamily="34" charset="0"/>
                    <a:cs typeface="Segoe UI Semibold" panose="020B0702040204020203" pitchFamily="34" charset="0"/>
                  </a:rPr>
                  <a:t> GO</a:t>
                </a:r>
              </a:p>
            </p:txBody>
          </p:sp>
          <p:sp>
            <p:nvSpPr>
              <p:cNvPr id="16" name="TextBox 15">
                <a:extLst>
                  <a:ext uri="{FF2B5EF4-FFF2-40B4-BE49-F238E27FC236}">
                    <a16:creationId xmlns:a16="http://schemas.microsoft.com/office/drawing/2014/main" id="{52DB02F6-2CCF-4C1A-9D8F-0D5879E19E1C}"/>
                  </a:ext>
                </a:extLst>
              </p:cNvPr>
              <p:cNvSpPr txBox="1"/>
              <p:nvPr/>
            </p:nvSpPr>
            <p:spPr>
              <a:xfrm>
                <a:off x="4956059" y="4909306"/>
                <a:ext cx="4037818" cy="646331"/>
              </a:xfrm>
              <a:prstGeom prst="rect">
                <a:avLst/>
              </a:prstGeom>
              <a:noFill/>
            </p:spPr>
            <p:txBody>
              <a:bodyPr wrap="square">
                <a:spAutoFit/>
              </a:bodyPr>
              <a:lstStyle/>
              <a:p>
                <a:r>
                  <a:rPr lang="en-US" sz="3600" dirty="0">
                    <a:latin typeface="Arial Black" panose="020B0A04020102020204" pitchFamily="34" charset="0"/>
                    <a:ea typeface="Segoe UI Black" panose="020B0A02040204020203" pitchFamily="34" charset="0"/>
                    <a:cs typeface="Segoe UI Semibold" panose="020B0702040204020203" pitchFamily="34" charset="0"/>
                  </a:rPr>
                  <a:t>COLLECT $200</a:t>
                </a:r>
              </a:p>
            </p:txBody>
          </p:sp>
          <p:pic>
            <p:nvPicPr>
              <p:cNvPr id="17" name="Picture 16">
                <a:extLst>
                  <a:ext uri="{FF2B5EF4-FFF2-40B4-BE49-F238E27FC236}">
                    <a16:creationId xmlns:a16="http://schemas.microsoft.com/office/drawing/2014/main" id="{D7E343EC-E2B1-4322-9E66-79B8DEF93575}"/>
                  </a:ext>
                </a:extLst>
              </p:cNvPr>
              <p:cNvPicPr>
                <a:picLocks noChangeAspect="1"/>
              </p:cNvPicPr>
              <p:nvPr/>
            </p:nvPicPr>
            <p:blipFill rotWithShape="1">
              <a:blip r:embed="rId3" cstate="email">
                <a:clrChange>
                  <a:clrFrom>
                    <a:srgbClr val="EF734D"/>
                  </a:clrFrom>
                  <a:clrTo>
                    <a:srgbClr val="EF734D">
                      <a:alpha val="0"/>
                    </a:srgbClr>
                  </a:clrTo>
                </a:clrChange>
                <a:extLst>
                  <a:ext uri="{28A0092B-C50C-407E-A947-70E740481C1C}">
                    <a14:useLocalDpi xmlns:a14="http://schemas.microsoft.com/office/drawing/2010/main"/>
                  </a:ext>
                </a:extLst>
              </a:blip>
              <a:srcRect/>
              <a:stretch/>
            </p:blipFill>
            <p:spPr>
              <a:xfrm>
                <a:off x="590662" y="1237292"/>
                <a:ext cx="5999254" cy="4571753"/>
              </a:xfrm>
              <a:prstGeom prst="rect">
                <a:avLst/>
              </a:prstGeom>
            </p:spPr>
          </p:pic>
        </p:grpSp>
        <p:sp>
          <p:nvSpPr>
            <p:cNvPr id="21" name="TextBox 20">
              <a:extLst>
                <a:ext uri="{FF2B5EF4-FFF2-40B4-BE49-F238E27FC236}">
                  <a16:creationId xmlns:a16="http://schemas.microsoft.com/office/drawing/2014/main" id="{978F5682-AAF6-4FE3-89ED-3C24F12DB493}"/>
                </a:ext>
              </a:extLst>
            </p:cNvPr>
            <p:cNvSpPr txBox="1"/>
            <p:nvPr/>
          </p:nvSpPr>
          <p:spPr>
            <a:xfrm>
              <a:off x="-2463" y="1163179"/>
              <a:ext cx="3014869" cy="1015663"/>
            </a:xfrm>
            <a:prstGeom prst="rect">
              <a:avLst/>
            </a:prstGeom>
            <a:noFill/>
          </p:spPr>
          <p:txBody>
            <a:bodyPr wrap="square">
              <a:spAutoFit/>
            </a:bodyPr>
            <a:lstStyle/>
            <a:p>
              <a:pPr algn="ctr"/>
              <a:r>
                <a:rPr lang="en-US" sz="6000" b="1" i="1" spc="-150" dirty="0">
                  <a:latin typeface="Lucida Handwriting" panose="03010101010101010101" pitchFamily="66" charset="0"/>
                  <a:ea typeface="Segoe UI Black" panose="020B0A02040204020203" pitchFamily="34" charset="0"/>
                  <a:cs typeface="Segoe UI Semibold" panose="020B0702040204020203" pitchFamily="34" charset="0"/>
                </a:rPr>
                <a:t>C</a:t>
              </a:r>
              <a:r>
                <a:rPr lang="en-US" sz="5400" b="1" i="1" spc="-150" dirty="0">
                  <a:latin typeface="Lucida Handwriting" panose="03010101010101010101" pitchFamily="66" charset="0"/>
                  <a:ea typeface="Segoe UI Black" panose="020B0A02040204020203" pitchFamily="34" charset="0"/>
                  <a:cs typeface="Segoe UI Semibold" panose="020B0702040204020203" pitchFamily="34" charset="0"/>
                </a:rPr>
                <a:t>hance</a:t>
              </a:r>
            </a:p>
          </p:txBody>
        </p:sp>
      </p:grpSp>
    </p:spTree>
    <p:extLst>
      <p:ext uri="{BB962C8B-B14F-4D97-AF65-F5344CB8AC3E}">
        <p14:creationId xmlns:p14="http://schemas.microsoft.com/office/powerpoint/2010/main" val="87236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Signs:  What</a:t>
            </a:r>
            <a:r>
              <a:rPr kumimoji="0" lang="en-GB" sz="4800" b="1" i="0" u="none" strike="noStrike" kern="0" cap="none" normalizeH="0" noProof="0" dirty="0">
                <a:ln>
                  <a:noFill/>
                </a:ln>
                <a:solidFill>
                  <a:prstClr val="white"/>
                </a:solidFill>
                <a:effectLst>
                  <a:glow rad="127000">
                    <a:srgbClr val="000000"/>
                  </a:glow>
                </a:effectLst>
                <a:uLnTx/>
                <a:uFillTx/>
                <a:latin typeface="Arial" charset="0"/>
                <a:ea typeface="ＭＳ Ｐゴシック" charset="0"/>
                <a:cs typeface="+mn-cs"/>
              </a:rPr>
              <a:t> to expect</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4098" name="Picture 2" descr="Kent's Bike Blog: #30DaysofBiking: Oxymoron">
            <a:extLst>
              <a:ext uri="{FF2B5EF4-FFF2-40B4-BE49-F238E27FC236}">
                <a16:creationId xmlns:a16="http://schemas.microsoft.com/office/drawing/2014/main" id="{7B2D57D8-A32B-46FA-B833-193CA8C816E1}"/>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3667707" y="1228587"/>
            <a:ext cx="5283307" cy="53515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C6C7EBB-7908-4BF0-98CA-049CA7176027}"/>
              </a:ext>
            </a:extLst>
          </p:cNvPr>
          <p:cNvPicPr>
            <a:picLocks noChangeAspect="1"/>
          </p:cNvPicPr>
          <p:nvPr/>
        </p:nvPicPr>
        <p:blipFill>
          <a:blip r:embed="rId4"/>
          <a:stretch>
            <a:fillRect/>
          </a:stretch>
        </p:blipFill>
        <p:spPr>
          <a:xfrm>
            <a:off x="415099" y="1532645"/>
            <a:ext cx="4924425" cy="4743450"/>
          </a:xfrm>
          <a:prstGeom prst="rect">
            <a:avLst/>
          </a:prstGeom>
        </p:spPr>
      </p:pic>
    </p:spTree>
    <p:extLst>
      <p:ext uri="{BB962C8B-B14F-4D97-AF65-F5344CB8AC3E}">
        <p14:creationId xmlns:p14="http://schemas.microsoft.com/office/powerpoint/2010/main" val="9887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MONOPOLY - Classic game - 2 to 6 Players - Family Board Games and toys for  kids - Ages 8+: Amazon.com.au: Toys &amp; Games">
            <a:extLst>
              <a:ext uri="{FF2B5EF4-FFF2-40B4-BE49-F238E27FC236}">
                <a16:creationId xmlns:a16="http://schemas.microsoft.com/office/drawing/2014/main" id="{A985448C-2AB7-47E3-9ED9-910F6821E6ED}"/>
              </a:ext>
            </a:extLst>
          </p:cNvPr>
          <p:cNvPicPr>
            <a:picLocks noChangeAspect="1" noChangeArrowheads="1"/>
          </p:cNvPicPr>
          <p:nvPr/>
        </p:nvPicPr>
        <p:blipFill>
          <a:blip r:embed="rId2">
            <a:clrChange>
              <a:clrFrom>
                <a:srgbClr val="FCFFFF"/>
              </a:clrFrom>
              <a:clrTo>
                <a:srgbClr val="FCFFFF">
                  <a:alpha val="0"/>
                </a:srgbClr>
              </a:clrTo>
            </a:clrChange>
            <a:extLst>
              <a:ext uri="{28A0092B-C50C-407E-A947-70E740481C1C}">
                <a14:useLocalDpi xmlns:a14="http://schemas.microsoft.com/office/drawing/2010/main"/>
              </a:ext>
            </a:extLst>
          </a:blip>
          <a:srcRect/>
          <a:stretch>
            <a:fillRect/>
          </a:stretch>
        </p:blipFill>
        <p:spPr bwMode="auto">
          <a:xfrm>
            <a:off x="799038" y="379827"/>
            <a:ext cx="6052607" cy="60983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8BE600E-FB5D-451D-AB99-C3F146DFC929}"/>
              </a:ext>
            </a:extLst>
          </p:cNvPr>
          <p:cNvGrpSpPr/>
          <p:nvPr/>
        </p:nvGrpSpPr>
        <p:grpSpPr>
          <a:xfrm rot="18914157">
            <a:off x="4631673" y="4288988"/>
            <a:ext cx="1024226" cy="798594"/>
            <a:chOff x="-2617723" y="-146256"/>
            <a:chExt cx="9144000" cy="6465161"/>
          </a:xfrm>
        </p:grpSpPr>
        <p:sp>
          <p:nvSpPr>
            <p:cNvPr id="7" name="Rectangle 6">
              <a:extLst>
                <a:ext uri="{FF2B5EF4-FFF2-40B4-BE49-F238E27FC236}">
                  <a16:creationId xmlns:a16="http://schemas.microsoft.com/office/drawing/2014/main" id="{2B4C8BBA-63FD-473A-9E18-E083315B7517}"/>
                </a:ext>
              </a:extLst>
            </p:cNvPr>
            <p:cNvSpPr/>
            <p:nvPr/>
          </p:nvSpPr>
          <p:spPr>
            <a:xfrm>
              <a:off x="-2617723" y="943790"/>
              <a:ext cx="9144000" cy="5375115"/>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28C732-426C-4120-AB7A-EC4607AD2C7D}"/>
                </a:ext>
              </a:extLst>
            </p:cNvPr>
            <p:cNvSpPr txBox="1"/>
            <p:nvPr/>
          </p:nvSpPr>
          <p:spPr>
            <a:xfrm>
              <a:off x="-1974079" y="-146256"/>
              <a:ext cx="8220569" cy="5751781"/>
            </a:xfrm>
            <a:prstGeom prst="rect">
              <a:avLst/>
            </a:prstGeom>
            <a:noFill/>
          </p:spPr>
          <p:txBody>
            <a:bodyPr wrap="square">
              <a:spAutoFit/>
            </a:bodyPr>
            <a:lstStyle/>
            <a:p>
              <a:pPr algn="ctr"/>
              <a:r>
                <a:rPr lang="en-US" sz="5400" dirty="0">
                  <a:latin typeface="Arial Black" panose="020B0A04020102020204" pitchFamily="34" charset="0"/>
                  <a:ea typeface="Segoe UI Black" panose="020B0A02040204020203" pitchFamily="34" charset="0"/>
                  <a:cs typeface="Segoe UI Semibold" panose="020B0702040204020203" pitchFamily="34" charset="0"/>
                </a:rPr>
                <a:t>?</a:t>
              </a:r>
            </a:p>
          </p:txBody>
        </p:sp>
      </p:grpSp>
      <p:sp>
        <p:nvSpPr>
          <p:cNvPr id="3" name="Arrow: Curved Left 2">
            <a:extLst>
              <a:ext uri="{FF2B5EF4-FFF2-40B4-BE49-F238E27FC236}">
                <a16:creationId xmlns:a16="http://schemas.microsoft.com/office/drawing/2014/main" id="{34F3E545-B581-4798-8592-5C368C3A55F1}"/>
              </a:ext>
            </a:extLst>
          </p:cNvPr>
          <p:cNvSpPr/>
          <p:nvPr/>
        </p:nvSpPr>
        <p:spPr>
          <a:xfrm>
            <a:off x="6789586" y="1344305"/>
            <a:ext cx="1555376" cy="5015552"/>
          </a:xfrm>
          <a:prstGeom prst="curved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245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2C34D2E-88ED-465A-8032-19FA5B2D50DE}"/>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70 AD</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8" name="Rectangle: Rounded Corners 7">
            <a:extLst>
              <a:ext uri="{FF2B5EF4-FFF2-40B4-BE49-F238E27FC236}">
                <a16:creationId xmlns:a16="http://schemas.microsoft.com/office/drawing/2014/main" id="{1C1105A3-4845-490C-BC45-13A284DE46A4}"/>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33 AD</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23" name="TextBox 22">
            <a:extLst>
              <a:ext uri="{FF2B5EF4-FFF2-40B4-BE49-F238E27FC236}">
                <a16:creationId xmlns:a16="http://schemas.microsoft.com/office/drawing/2014/main" id="{EE361E27-44A6-4987-B99D-B745C56091C0}"/>
              </a:ext>
            </a:extLst>
          </p:cNvPr>
          <p:cNvSpPr txBox="1">
            <a:spLocks noChangeArrowheads="1"/>
          </p:cNvSpPr>
          <p:nvPr/>
        </p:nvSpPr>
        <p:spPr bwMode="auto">
          <a:xfrm rot="-5400000">
            <a:off x="6670312" y="4698198"/>
            <a:ext cx="149542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charset="0"/>
                <a:cs typeface="Arial" charset="0"/>
              </a:rPr>
              <a:t>Tribulation</a:t>
            </a:r>
          </a:p>
        </p:txBody>
      </p:sp>
      <p:sp>
        <p:nvSpPr>
          <p:cNvPr id="44" name="Arrow: Curved Left 43">
            <a:extLst>
              <a:ext uri="{FF2B5EF4-FFF2-40B4-BE49-F238E27FC236}">
                <a16:creationId xmlns:a16="http://schemas.microsoft.com/office/drawing/2014/main" id="{7E6D08A8-DB00-4F25-BD09-1B2DDF59FA08}"/>
              </a:ext>
            </a:extLst>
          </p:cNvPr>
          <p:cNvSpPr/>
          <p:nvPr/>
        </p:nvSpPr>
        <p:spPr>
          <a:xfrm rot="16200000">
            <a:off x="6321850" y="3390789"/>
            <a:ext cx="2192797" cy="1364565"/>
          </a:xfrm>
          <a:prstGeom prst="curvedLeftArrow">
            <a:avLst>
              <a:gd name="adj1" fmla="val 7928"/>
              <a:gd name="adj2" fmla="val 17033"/>
              <a:gd name="adj3" fmla="val 1328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a:extLst>
              <a:ext uri="{FF2B5EF4-FFF2-40B4-BE49-F238E27FC236}">
                <a16:creationId xmlns:a16="http://schemas.microsoft.com/office/drawing/2014/main" id="{39C341A7-7D67-4FF8-827A-236840A6B2F3}"/>
              </a:ext>
            </a:extLst>
          </p:cNvPr>
          <p:cNvSpPr txBox="1">
            <a:spLocks noChangeArrowheads="1"/>
          </p:cNvSpPr>
          <p:nvPr/>
        </p:nvSpPr>
        <p:spPr bwMode="auto">
          <a:xfrm>
            <a:off x="7620000" y="5221417"/>
            <a:ext cx="1524000" cy="40005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dirty="0">
                <a:solidFill>
                  <a:srgbClr val="FFFFFF"/>
                </a:solidFill>
                <a:latin typeface="Arial" charset="0"/>
                <a:cs typeface="Arial" charset="0"/>
              </a:rPr>
              <a:t>Millennium</a:t>
            </a:r>
          </a:p>
        </p:txBody>
      </p:sp>
      <p:grpSp>
        <p:nvGrpSpPr>
          <p:cNvPr id="46" name="Group 45">
            <a:extLst>
              <a:ext uri="{FF2B5EF4-FFF2-40B4-BE49-F238E27FC236}">
                <a16:creationId xmlns:a16="http://schemas.microsoft.com/office/drawing/2014/main" id="{DD8A1DA5-14E7-4254-9EA4-A4284BD52909}"/>
              </a:ext>
            </a:extLst>
          </p:cNvPr>
          <p:cNvGrpSpPr/>
          <p:nvPr/>
        </p:nvGrpSpPr>
        <p:grpSpPr>
          <a:xfrm>
            <a:off x="-2463" y="1554474"/>
            <a:ext cx="9146463" cy="5375112"/>
            <a:chOff x="-2463" y="999628"/>
            <a:chExt cx="9146463" cy="5375112"/>
          </a:xfrm>
        </p:grpSpPr>
        <p:grpSp>
          <p:nvGrpSpPr>
            <p:cNvPr id="47" name="Group 46">
              <a:extLst>
                <a:ext uri="{FF2B5EF4-FFF2-40B4-BE49-F238E27FC236}">
                  <a16:creationId xmlns:a16="http://schemas.microsoft.com/office/drawing/2014/main" id="{0B0C07BE-2EBD-44A3-B947-DB53208AD41A}"/>
                </a:ext>
              </a:extLst>
            </p:cNvPr>
            <p:cNvGrpSpPr/>
            <p:nvPr/>
          </p:nvGrpSpPr>
          <p:grpSpPr>
            <a:xfrm>
              <a:off x="0" y="999628"/>
              <a:ext cx="9144000" cy="5375112"/>
              <a:chOff x="-30942" y="750195"/>
              <a:chExt cx="9144000" cy="5375112"/>
            </a:xfrm>
          </p:grpSpPr>
          <p:sp>
            <p:nvSpPr>
              <p:cNvPr id="49" name="Rectangle 48">
                <a:extLst>
                  <a:ext uri="{FF2B5EF4-FFF2-40B4-BE49-F238E27FC236}">
                    <a16:creationId xmlns:a16="http://schemas.microsoft.com/office/drawing/2014/main" id="{00B7DBF3-1758-484F-96AE-78553BEF5A75}"/>
                  </a:ext>
                </a:extLst>
              </p:cNvPr>
              <p:cNvSpPr/>
              <p:nvPr/>
            </p:nvSpPr>
            <p:spPr>
              <a:xfrm>
                <a:off x="-30942" y="750195"/>
                <a:ext cx="9144000" cy="5375112"/>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05D8E7A-A146-4C4A-8302-AC9B7C580A62}"/>
                  </a:ext>
                </a:extLst>
              </p:cNvPr>
              <p:cNvSpPr txBox="1"/>
              <p:nvPr/>
            </p:nvSpPr>
            <p:spPr>
              <a:xfrm>
                <a:off x="5075240" y="2831886"/>
                <a:ext cx="4037818" cy="1200329"/>
              </a:xfrm>
              <a:prstGeom prst="rect">
                <a:avLst/>
              </a:prstGeom>
              <a:noFill/>
            </p:spPr>
            <p:txBody>
              <a:bodyPr wrap="square">
                <a:spAutoFit/>
              </a:bodyPr>
              <a:lstStyle/>
              <a:p>
                <a:pPr algn="ctr"/>
                <a:r>
                  <a:rPr lang="en-US" sz="3600" dirty="0">
                    <a:latin typeface="Arial Black" panose="020B0A04020102020204" pitchFamily="34" charset="0"/>
                    <a:ea typeface="Segoe UI Black" panose="020B0A02040204020203" pitchFamily="34" charset="0"/>
                    <a:cs typeface="Segoe UI Semibold" panose="020B0702040204020203" pitchFamily="34" charset="0"/>
                  </a:rPr>
                  <a:t>ADVANCE TO</a:t>
                </a:r>
              </a:p>
              <a:p>
                <a:pPr algn="ctr"/>
                <a:r>
                  <a:rPr lang="en-US" sz="3600" dirty="0">
                    <a:latin typeface="Arial Black" panose="020B0A04020102020204" pitchFamily="34" charset="0"/>
                    <a:ea typeface="Segoe UI Black" panose="020B0A02040204020203" pitchFamily="34" charset="0"/>
                    <a:cs typeface="Segoe UI Semibold" panose="020B0702040204020203" pitchFamily="34" charset="0"/>
                  </a:rPr>
                  <a:t> MILLENNIUM</a:t>
                </a:r>
              </a:p>
            </p:txBody>
          </p:sp>
          <p:sp>
            <p:nvSpPr>
              <p:cNvPr id="51" name="TextBox 50">
                <a:extLst>
                  <a:ext uri="{FF2B5EF4-FFF2-40B4-BE49-F238E27FC236}">
                    <a16:creationId xmlns:a16="http://schemas.microsoft.com/office/drawing/2014/main" id="{F8B61F28-FC3B-4875-B9D5-28D4883D7F12}"/>
                  </a:ext>
                </a:extLst>
              </p:cNvPr>
              <p:cNvSpPr txBox="1"/>
              <p:nvPr/>
            </p:nvSpPr>
            <p:spPr>
              <a:xfrm>
                <a:off x="4387578" y="5074380"/>
                <a:ext cx="4689280" cy="646331"/>
              </a:xfrm>
              <a:prstGeom prst="rect">
                <a:avLst/>
              </a:prstGeom>
              <a:noFill/>
            </p:spPr>
            <p:txBody>
              <a:bodyPr wrap="square">
                <a:spAutoFit/>
              </a:bodyPr>
              <a:lstStyle/>
              <a:p>
                <a:r>
                  <a:rPr lang="en-US" sz="3600" dirty="0">
                    <a:latin typeface="Arial Black" panose="020B0A04020102020204" pitchFamily="34" charset="0"/>
                    <a:ea typeface="Segoe UI Black" panose="020B0A02040204020203" pitchFamily="34" charset="0"/>
                    <a:cs typeface="Segoe UI Semibold" panose="020B0702040204020203" pitchFamily="34" charset="0"/>
                  </a:rPr>
                  <a:t>COLLECT CROWN</a:t>
                </a:r>
              </a:p>
            </p:txBody>
          </p:sp>
          <p:pic>
            <p:nvPicPr>
              <p:cNvPr id="52" name="Picture 51">
                <a:extLst>
                  <a:ext uri="{FF2B5EF4-FFF2-40B4-BE49-F238E27FC236}">
                    <a16:creationId xmlns:a16="http://schemas.microsoft.com/office/drawing/2014/main" id="{9F1E1F0E-82DF-4446-B7EF-221FF3D6C247}"/>
                  </a:ext>
                </a:extLst>
              </p:cNvPr>
              <p:cNvPicPr>
                <a:picLocks noChangeAspect="1"/>
              </p:cNvPicPr>
              <p:nvPr/>
            </p:nvPicPr>
            <p:blipFill rotWithShape="1">
              <a:blip r:embed="rId2" cstate="email">
                <a:clrChange>
                  <a:clrFrom>
                    <a:srgbClr val="EF734D"/>
                  </a:clrFrom>
                  <a:clrTo>
                    <a:srgbClr val="EF734D">
                      <a:alpha val="0"/>
                    </a:srgbClr>
                  </a:clrTo>
                </a:clrChange>
                <a:extLst>
                  <a:ext uri="{28A0092B-C50C-407E-A947-70E740481C1C}">
                    <a14:useLocalDpi xmlns:a14="http://schemas.microsoft.com/office/drawing/2010/main"/>
                  </a:ext>
                </a:extLst>
              </a:blip>
              <a:srcRect/>
              <a:stretch/>
            </p:blipFill>
            <p:spPr>
              <a:xfrm>
                <a:off x="590662" y="1237292"/>
                <a:ext cx="5999254" cy="4571753"/>
              </a:xfrm>
              <a:prstGeom prst="rect">
                <a:avLst/>
              </a:prstGeom>
            </p:spPr>
          </p:pic>
        </p:grpSp>
        <p:sp>
          <p:nvSpPr>
            <p:cNvPr id="48" name="TextBox 47">
              <a:extLst>
                <a:ext uri="{FF2B5EF4-FFF2-40B4-BE49-F238E27FC236}">
                  <a16:creationId xmlns:a16="http://schemas.microsoft.com/office/drawing/2014/main" id="{2EAFB8BF-98C4-41F4-8332-A6C69CF62131}"/>
                </a:ext>
              </a:extLst>
            </p:cNvPr>
            <p:cNvSpPr txBox="1"/>
            <p:nvPr/>
          </p:nvSpPr>
          <p:spPr>
            <a:xfrm>
              <a:off x="-2463" y="1163179"/>
              <a:ext cx="3014869" cy="1015663"/>
            </a:xfrm>
            <a:prstGeom prst="rect">
              <a:avLst/>
            </a:prstGeom>
            <a:noFill/>
          </p:spPr>
          <p:txBody>
            <a:bodyPr wrap="square">
              <a:spAutoFit/>
            </a:bodyPr>
            <a:lstStyle/>
            <a:p>
              <a:pPr algn="ctr"/>
              <a:r>
                <a:rPr lang="en-US" sz="6000" b="1" i="1" spc="-150" dirty="0">
                  <a:latin typeface="Lucida Handwriting" panose="03010101010101010101" pitchFamily="66" charset="0"/>
                  <a:ea typeface="Segoe UI Black" panose="020B0A02040204020203" pitchFamily="34" charset="0"/>
                  <a:cs typeface="Segoe UI Semibold" panose="020B0702040204020203" pitchFamily="34" charset="0"/>
                </a:rPr>
                <a:t>Christ</a:t>
              </a:r>
              <a:endParaRPr lang="en-US" sz="5400" b="1" i="1" spc="-150" dirty="0">
                <a:latin typeface="Lucida Handwriting" panose="03010101010101010101" pitchFamily="66" charset="0"/>
                <a:ea typeface="Segoe UI Black" panose="020B0A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44469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1000" fill="hold"/>
                                        <p:tgtEl>
                                          <p:spTgt spid="46"/>
                                        </p:tgtEl>
                                        <p:attrNameLst>
                                          <p:attrName>ppt_w</p:attrName>
                                        </p:attrNameLst>
                                      </p:cBhvr>
                                      <p:tavLst>
                                        <p:tav tm="0">
                                          <p:val>
                                            <p:fltVal val="0"/>
                                          </p:val>
                                        </p:tav>
                                        <p:tav tm="100000">
                                          <p:val>
                                            <p:strVal val="#ppt_w"/>
                                          </p:val>
                                        </p:tav>
                                      </p:tavLst>
                                    </p:anim>
                                    <p:anim calcmode="lin" valueType="num">
                                      <p:cBhvr>
                                        <p:cTn id="18" dur="1000" fill="hold"/>
                                        <p:tgtEl>
                                          <p:spTgt spid="46"/>
                                        </p:tgtEl>
                                        <p:attrNameLst>
                                          <p:attrName>ppt_h</p:attrName>
                                        </p:attrNameLst>
                                      </p:cBhvr>
                                      <p:tavLst>
                                        <p:tav tm="0">
                                          <p:val>
                                            <p:fltVal val="0"/>
                                          </p:val>
                                        </p:tav>
                                        <p:tav tm="100000">
                                          <p:val>
                                            <p:strVal val="#ppt_h"/>
                                          </p:val>
                                        </p:tav>
                                      </p:tavLst>
                                    </p:anim>
                                    <p:anim calcmode="lin" valueType="num">
                                      <p:cBhvr>
                                        <p:cTn id="19" dur="1000" fill="hold"/>
                                        <p:tgtEl>
                                          <p:spTgt spid="46"/>
                                        </p:tgtEl>
                                        <p:attrNameLst>
                                          <p:attrName>style.rotation</p:attrName>
                                        </p:attrNameLst>
                                      </p:cBhvr>
                                      <p:tavLst>
                                        <p:tav tm="0">
                                          <p:val>
                                            <p:fltVal val="90"/>
                                          </p:val>
                                        </p:tav>
                                        <p:tav tm="100000">
                                          <p:val>
                                            <p:fltVal val="0"/>
                                          </p:val>
                                        </p:tav>
                                      </p:tavLst>
                                    </p:anim>
                                    <p:animEffect transition="in" filter="fade">
                                      <p:cBhvr>
                                        <p:cTn id="2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kumimoji="0" lang="en-US" sz="3200" b="1" i="0" u="none" kern="0" cap="none" normalizeH="0" baseline="0" noProof="0" dirty="0">
                <a:ln>
                  <a:noFill/>
                </a:ln>
                <a:solidFill>
                  <a:prstClr val="white"/>
                </a:solidFill>
                <a:effectLst>
                  <a:glow rad="127000">
                    <a:srgbClr val="000000"/>
                  </a:glow>
                </a:effectLst>
                <a:uLnTx/>
                <a:uFillTx/>
                <a:latin typeface="Arial" charset="0"/>
                <a:ea typeface="ＭＳ Ｐゴシック" charset="0"/>
              </a:rPr>
              <a:t>Advance to Millennial Kingdom</a:t>
            </a: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33" name="Rectangle: Rounded Corners 32">
            <a:extLst>
              <a:ext uri="{FF2B5EF4-FFF2-40B4-BE49-F238E27FC236}">
                <a16:creationId xmlns:a16="http://schemas.microsoft.com/office/drawing/2014/main" id="{E4E46A6A-771B-42E0-898F-D4A0D63916DF}"/>
              </a:ext>
            </a:extLst>
          </p:cNvPr>
          <p:cNvSpPr/>
          <p:nvPr/>
        </p:nvSpPr>
        <p:spPr>
          <a:xfrm>
            <a:off x="285879" y="1371632"/>
            <a:ext cx="8572242" cy="519797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b="1" u="sng" kern="0" dirty="0">
                <a:solidFill>
                  <a:prstClr val="white"/>
                </a:solidFill>
                <a:effectLst>
                  <a:glow rad="127000">
                    <a:srgbClr val="000000"/>
                  </a:glow>
                </a:effectLst>
                <a:latin typeface="Arial" charset="0"/>
                <a:ea typeface="ＭＳ Ｐゴシック" charset="0"/>
              </a:rPr>
              <a:t>Matthew 3:1-2</a:t>
            </a:r>
            <a:r>
              <a:rPr lang="en-US" sz="2800" b="1" kern="0" dirty="0">
                <a:solidFill>
                  <a:prstClr val="white"/>
                </a:solidFill>
                <a:effectLst>
                  <a:glow rad="127000">
                    <a:srgbClr val="000000"/>
                  </a:glow>
                </a:effectLst>
                <a:latin typeface="Arial" charset="0"/>
                <a:ea typeface="ＭＳ Ｐゴシック" charset="0"/>
              </a:rPr>
              <a:t> In those days John the Baptist came to the Judean wilderness and began preaching. His message was, 2 “</a:t>
            </a:r>
            <a:r>
              <a:rPr lang="en-US" sz="2800" b="1" kern="0" dirty="0">
                <a:solidFill>
                  <a:srgbClr val="FFFF00"/>
                </a:solidFill>
                <a:effectLst>
                  <a:glow rad="127000">
                    <a:srgbClr val="000000"/>
                  </a:glow>
                </a:effectLst>
                <a:latin typeface="Arial" charset="0"/>
                <a:ea typeface="ＭＳ Ｐゴシック" charset="0"/>
              </a:rPr>
              <a:t>Repent</a:t>
            </a:r>
            <a:r>
              <a:rPr lang="en-US" sz="2800" b="1" kern="0" dirty="0">
                <a:solidFill>
                  <a:prstClr val="white"/>
                </a:solidFill>
                <a:effectLst>
                  <a:glow rad="127000">
                    <a:srgbClr val="000000"/>
                  </a:glow>
                </a:effectLst>
                <a:latin typeface="Arial" charset="0"/>
                <a:ea typeface="ＭＳ Ｐゴシック" charset="0"/>
              </a:rPr>
              <a:t> of your sins and </a:t>
            </a:r>
            <a:r>
              <a:rPr lang="en-US" sz="2800" b="1" kern="0" dirty="0">
                <a:solidFill>
                  <a:srgbClr val="FFFF00"/>
                </a:solidFill>
                <a:effectLst>
                  <a:glow rad="127000">
                    <a:srgbClr val="000000"/>
                  </a:glow>
                </a:effectLst>
                <a:latin typeface="Arial" charset="0"/>
                <a:ea typeface="ＭＳ Ｐゴシック" charset="0"/>
              </a:rPr>
              <a:t>turn to God</a:t>
            </a:r>
            <a:r>
              <a:rPr lang="en-US" sz="2800" b="1" kern="0" dirty="0">
                <a:solidFill>
                  <a:prstClr val="white"/>
                </a:solidFill>
                <a:effectLst>
                  <a:glow rad="127000">
                    <a:srgbClr val="000000"/>
                  </a:glow>
                </a:effectLst>
                <a:latin typeface="Arial" charset="0"/>
                <a:ea typeface="ＭＳ Ｐゴシック" charset="0"/>
              </a:rPr>
              <a:t>, for the </a:t>
            </a:r>
            <a:r>
              <a:rPr lang="en-US" sz="2800" b="1" kern="0" dirty="0">
                <a:solidFill>
                  <a:srgbClr val="FFFF00"/>
                </a:solidFill>
                <a:effectLst>
                  <a:glow rad="127000">
                    <a:srgbClr val="000000"/>
                  </a:glow>
                </a:effectLst>
                <a:latin typeface="Arial" charset="0"/>
                <a:ea typeface="ＭＳ Ｐゴシック" charset="0"/>
              </a:rPr>
              <a:t>Kingdom of Heaven is near</a:t>
            </a:r>
            <a:r>
              <a:rPr lang="en-US" sz="2800" b="1"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endParaRPr lang="en-US" sz="2800" b="1" kern="0" dirty="0">
              <a:solidFill>
                <a:prstClr val="white"/>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2800" b="1" u="sng" kern="0" dirty="0">
                <a:solidFill>
                  <a:prstClr val="white"/>
                </a:solidFill>
                <a:effectLst>
                  <a:glow rad="127000">
                    <a:srgbClr val="000000"/>
                  </a:glow>
                </a:effectLst>
                <a:latin typeface="Arial" charset="0"/>
                <a:ea typeface="ＭＳ Ｐゴシック" charset="0"/>
              </a:rPr>
              <a:t>Matthew 4:17 </a:t>
            </a:r>
            <a:r>
              <a:rPr lang="en-US" sz="2800" b="1" kern="0" dirty="0">
                <a:solidFill>
                  <a:prstClr val="white"/>
                </a:solidFill>
                <a:effectLst>
                  <a:glow rad="127000">
                    <a:srgbClr val="000000"/>
                  </a:glow>
                </a:effectLst>
                <a:latin typeface="Arial" charset="0"/>
                <a:ea typeface="ＭＳ Ｐゴシック" charset="0"/>
              </a:rPr>
              <a:t>From that time on Jesus began to preach, “</a:t>
            </a:r>
            <a:r>
              <a:rPr lang="en-US" sz="2800" b="1" kern="0" dirty="0">
                <a:solidFill>
                  <a:srgbClr val="FFFF00"/>
                </a:solidFill>
                <a:effectLst>
                  <a:glow rad="127000">
                    <a:srgbClr val="000000"/>
                  </a:glow>
                </a:effectLst>
                <a:latin typeface="Arial" charset="0"/>
                <a:ea typeface="ＭＳ Ｐゴシック" charset="0"/>
              </a:rPr>
              <a:t>Repent</a:t>
            </a:r>
            <a:r>
              <a:rPr lang="en-US" sz="2800" b="1" kern="0" dirty="0">
                <a:solidFill>
                  <a:prstClr val="white"/>
                </a:solidFill>
                <a:effectLst>
                  <a:glow rad="127000">
                    <a:srgbClr val="000000"/>
                  </a:glow>
                </a:effectLst>
                <a:latin typeface="Arial" charset="0"/>
                <a:ea typeface="ＭＳ Ｐゴシック" charset="0"/>
              </a:rPr>
              <a:t>, for the </a:t>
            </a:r>
            <a:r>
              <a:rPr lang="en-US" sz="2800" b="1" kern="0" dirty="0">
                <a:solidFill>
                  <a:srgbClr val="FFFF00"/>
                </a:solidFill>
                <a:effectLst>
                  <a:glow rad="127000">
                    <a:srgbClr val="000000"/>
                  </a:glow>
                </a:effectLst>
                <a:latin typeface="Arial" charset="0"/>
                <a:ea typeface="ＭＳ Ｐゴシック" charset="0"/>
              </a:rPr>
              <a:t>Kingdom of Heaven has come near</a:t>
            </a:r>
            <a:r>
              <a:rPr lang="en-US" sz="2800" b="1" kern="0" dirty="0">
                <a:solidFill>
                  <a:prstClr val="white"/>
                </a:solidFill>
                <a:effectLst>
                  <a:glow rad="127000">
                    <a:srgbClr val="000000"/>
                  </a:glow>
                </a:effectLst>
                <a:latin typeface="Arial" charset="0"/>
                <a:ea typeface="ＭＳ Ｐゴシック" charset="0"/>
              </a:rPr>
              <a:t>.”</a:t>
            </a:r>
          </a:p>
          <a:p>
            <a:pPr eaLnBrk="0" fontAlgn="base" hangingPunct="0">
              <a:spcBef>
                <a:spcPct val="0"/>
              </a:spcBef>
              <a:spcAft>
                <a:spcPct val="0"/>
              </a:spcAft>
              <a:defRPr/>
            </a:pPr>
            <a:endParaRPr lang="en-US" sz="2800" b="1" kern="0" dirty="0">
              <a:solidFill>
                <a:prstClr val="white"/>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2800" b="1" u="sng" kern="0" dirty="0">
                <a:solidFill>
                  <a:prstClr val="white"/>
                </a:solidFill>
                <a:effectLst>
                  <a:glow rad="127000">
                    <a:srgbClr val="000000"/>
                  </a:glow>
                </a:effectLst>
                <a:latin typeface="Arial" charset="0"/>
                <a:ea typeface="ＭＳ Ｐゴシック" charset="0"/>
              </a:rPr>
              <a:t>Acts 2:38 </a:t>
            </a:r>
            <a:r>
              <a:rPr lang="en-US" sz="2800" b="1" kern="0" dirty="0">
                <a:solidFill>
                  <a:prstClr val="white"/>
                </a:solidFill>
                <a:effectLst>
                  <a:glow rad="127000">
                    <a:srgbClr val="000000"/>
                  </a:glow>
                </a:effectLst>
                <a:latin typeface="Arial" charset="0"/>
                <a:ea typeface="ＭＳ Ｐゴシック" charset="0"/>
              </a:rPr>
              <a:t>Peter replied, “Each of you must </a:t>
            </a:r>
            <a:r>
              <a:rPr lang="en-US" sz="2800" b="1" kern="0" dirty="0">
                <a:solidFill>
                  <a:srgbClr val="FFFF00"/>
                </a:solidFill>
                <a:effectLst>
                  <a:glow rad="127000">
                    <a:srgbClr val="000000"/>
                  </a:glow>
                </a:effectLst>
                <a:latin typeface="Arial" charset="0"/>
                <a:ea typeface="ＭＳ Ｐゴシック" charset="0"/>
              </a:rPr>
              <a:t>repent</a:t>
            </a:r>
            <a:r>
              <a:rPr lang="en-US" sz="2800" b="1" kern="0" dirty="0">
                <a:solidFill>
                  <a:prstClr val="white"/>
                </a:solidFill>
                <a:effectLst>
                  <a:glow rad="127000">
                    <a:srgbClr val="000000"/>
                  </a:glow>
                </a:effectLst>
                <a:latin typeface="Arial" charset="0"/>
                <a:ea typeface="ＭＳ Ｐゴシック" charset="0"/>
              </a:rPr>
              <a:t> of your sins and </a:t>
            </a:r>
            <a:r>
              <a:rPr lang="en-US" sz="2800" b="1" kern="0" dirty="0">
                <a:solidFill>
                  <a:srgbClr val="FFFF00"/>
                </a:solidFill>
                <a:effectLst>
                  <a:glow rad="127000">
                    <a:srgbClr val="000000"/>
                  </a:glow>
                </a:effectLst>
                <a:latin typeface="Arial" charset="0"/>
                <a:ea typeface="ＭＳ Ｐゴシック" charset="0"/>
              </a:rPr>
              <a:t>turn to God</a:t>
            </a:r>
            <a:r>
              <a:rPr lang="en-US" sz="2800" b="1" kern="0" dirty="0">
                <a:solidFill>
                  <a:prstClr val="white"/>
                </a:solidFill>
                <a:effectLst>
                  <a:glow rad="127000">
                    <a:srgbClr val="000000"/>
                  </a:glow>
                </a:effectLst>
                <a:latin typeface="Arial" charset="0"/>
                <a:ea typeface="ＭＳ Ｐゴシック" charset="0"/>
              </a:rPr>
              <a:t>.”</a:t>
            </a:r>
          </a:p>
        </p:txBody>
      </p:sp>
    </p:spTree>
    <p:extLst>
      <p:ext uri="{BB962C8B-B14F-4D97-AF65-F5344CB8AC3E}">
        <p14:creationId xmlns:p14="http://schemas.microsoft.com/office/powerpoint/2010/main" val="88185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2" end="2"/>
                                            </p:txEl>
                                          </p:spTgt>
                                        </p:tgtEl>
                                        <p:attrNameLst>
                                          <p:attrName>style.visibility</p:attrName>
                                        </p:attrNameLst>
                                      </p:cBhvr>
                                      <p:to>
                                        <p:strVal val="visible"/>
                                      </p:to>
                                    </p:set>
                                    <p:animEffect transition="in" filter="fade">
                                      <p:cBhvr>
                                        <p:cTn id="12" dur="500"/>
                                        <p:tgtEl>
                                          <p:spTgt spid="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4" end="4"/>
                                            </p:txEl>
                                          </p:spTgt>
                                        </p:tgtEl>
                                        <p:attrNameLst>
                                          <p:attrName>style.visibility</p:attrName>
                                        </p:attrNameLst>
                                      </p:cBhvr>
                                      <p:to>
                                        <p:strVal val="visible"/>
                                      </p:to>
                                    </p:set>
                                    <p:animEffect transition="in" filter="fade">
                                      <p:cBhvr>
                                        <p:cTn id="17" dur="500"/>
                                        <p:tgtEl>
                                          <p:spTgt spid="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920480"/>
            <a:ext cx="2678874" cy="1891613"/>
          </a:xfrm>
        </p:spPr>
        <p:txBody>
          <a:bodyPr/>
          <a:lstStyle/>
          <a:p>
            <a:pPr algn="r"/>
            <a:r>
              <a:rPr lang="en-US" dirty="0"/>
              <a:t>Black</a:t>
            </a:r>
          </a:p>
        </p:txBody>
      </p:sp>
    </p:spTree>
    <p:extLst>
      <p:ext uri="{BB962C8B-B14F-4D97-AF65-F5344CB8AC3E}">
        <p14:creationId xmlns:p14="http://schemas.microsoft.com/office/powerpoint/2010/main" val="33208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Old Testament 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808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D6574E7-66A3-4342-AF63-B2935D73C9C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Signs:  Are Not Always Clear</a:t>
            </a:r>
          </a:p>
        </p:txBody>
      </p:sp>
      <p:sp>
        <p:nvSpPr>
          <p:cNvPr id="3" name="Rectangle: Rounded Corners 2">
            <a:extLst>
              <a:ext uri="{FF2B5EF4-FFF2-40B4-BE49-F238E27FC236}">
                <a16:creationId xmlns:a16="http://schemas.microsoft.com/office/drawing/2014/main" id="{049ECA0F-F9A9-4D17-BF5C-7C7503312A68}"/>
              </a:ext>
            </a:extLst>
          </p:cNvPr>
          <p:cNvSpPr/>
          <p:nvPr/>
        </p:nvSpPr>
        <p:spPr>
          <a:xfrm>
            <a:off x="0" y="3096560"/>
            <a:ext cx="8997463"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Signs of the Return Christ</a:t>
            </a:r>
          </a:p>
        </p:txBody>
      </p:sp>
    </p:spTree>
    <p:extLst>
      <p:ext uri="{BB962C8B-B14F-4D97-AF65-F5344CB8AC3E}">
        <p14:creationId xmlns:p14="http://schemas.microsoft.com/office/powerpoint/2010/main" val="25421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41CF9E-1302-4B19-AC4B-6AA2F068A5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28928"/>
            <a:ext cx="9144000" cy="6629071"/>
          </a:xfrm>
          <a:prstGeom prst="rect">
            <a:avLst/>
          </a:prstGeom>
        </p:spPr>
      </p:pic>
      <p:sp>
        <p:nvSpPr>
          <p:cNvPr id="10" name="Rectangle: Rounded Corners 9">
            <a:extLst>
              <a:ext uri="{FF2B5EF4-FFF2-40B4-BE49-F238E27FC236}">
                <a16:creationId xmlns:a16="http://schemas.microsoft.com/office/drawing/2014/main" id="{2E99130B-B1D5-448D-9B16-99D8C5B96700}"/>
              </a:ext>
            </a:extLst>
          </p:cNvPr>
          <p:cNvSpPr/>
          <p:nvPr/>
        </p:nvSpPr>
        <p:spPr>
          <a:xfrm>
            <a:off x="2106592" y="6159839"/>
            <a:ext cx="5254905" cy="4692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rPr>
              <a:t>www.CICFamily.com</a:t>
            </a:r>
          </a:p>
        </p:txBody>
      </p:sp>
    </p:spTree>
    <p:extLst>
      <p:ext uri="{BB962C8B-B14F-4D97-AF65-F5344CB8AC3E}">
        <p14:creationId xmlns:p14="http://schemas.microsoft.com/office/powerpoint/2010/main" val="19708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Sky Day Project - Global Eco-Citizenship">
            <a:extLst>
              <a:ext uri="{FF2B5EF4-FFF2-40B4-BE49-F238E27FC236}">
                <a16:creationId xmlns:a16="http://schemas.microsoft.com/office/drawing/2014/main" id="{D2FCC688-D69F-44DC-B9AF-48E4056C9DD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C3826EB-DF7D-498F-8894-F150F96E5DE6}"/>
              </a:ext>
            </a:extLst>
          </p:cNvPr>
          <p:cNvPicPr>
            <a:picLocks noChangeAspect="1"/>
          </p:cNvPicPr>
          <p:nvPr/>
        </p:nvPicPr>
        <p:blipFill>
          <a:blip r:embed="rId3">
            <a:clrChange>
              <a:clrFrom>
                <a:srgbClr val="FFF200"/>
              </a:clrFrom>
              <a:clrTo>
                <a:srgbClr val="FFF200">
                  <a:alpha val="0"/>
                </a:srgbClr>
              </a:clrTo>
            </a:clrChange>
          </a:blip>
          <a:stretch>
            <a:fillRect/>
          </a:stretch>
        </p:blipFill>
        <p:spPr>
          <a:xfrm>
            <a:off x="5529262" y="4175245"/>
            <a:ext cx="3614737" cy="2362307"/>
          </a:xfrm>
          <a:prstGeom prst="rect">
            <a:avLst/>
          </a:prstGeom>
        </p:spPr>
      </p:pic>
      <p:pic>
        <p:nvPicPr>
          <p:cNvPr id="8" name="Picture 4" descr="Revelation 19 - Verse by Verse">
            <a:extLst>
              <a:ext uri="{FF2B5EF4-FFF2-40B4-BE49-F238E27FC236}">
                <a16:creationId xmlns:a16="http://schemas.microsoft.com/office/drawing/2014/main" id="{57C6707A-E683-48E8-87A3-3D9C4F303BC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94947" y="0"/>
            <a:ext cx="3449052" cy="3315783"/>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E6A1F0-F600-47AD-9FEF-7248676A667B}"/>
              </a:ext>
            </a:extLst>
          </p:cNvPr>
          <p:cNvSpPr txBox="1"/>
          <p:nvPr/>
        </p:nvSpPr>
        <p:spPr>
          <a:xfrm>
            <a:off x="337457" y="1190109"/>
            <a:ext cx="5781675" cy="1077218"/>
          </a:xfrm>
          <a:prstGeom prst="rect">
            <a:avLst/>
          </a:prstGeom>
          <a:solidFill>
            <a:schemeClr val="bg1"/>
          </a:solid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The King Reigns and His Bride is Ready </a:t>
            </a:r>
            <a:r>
              <a:rPr lang="en-US" sz="2800" dirty="0">
                <a:solidFill>
                  <a:srgbClr val="000000"/>
                </a:solidFill>
                <a:latin typeface="Times New Roman" panose="02020603050405020304" pitchFamily="18" charset="0"/>
                <a:cs typeface="Times New Roman" panose="02020603050405020304" pitchFamily="18" charset="0"/>
              </a:rPr>
              <a:t>(vs. 6-10)</a:t>
            </a:r>
          </a:p>
        </p:txBody>
      </p:sp>
      <p:sp>
        <p:nvSpPr>
          <p:cNvPr id="3" name="TextBox 2">
            <a:extLst>
              <a:ext uri="{FF2B5EF4-FFF2-40B4-BE49-F238E27FC236}">
                <a16:creationId xmlns:a16="http://schemas.microsoft.com/office/drawing/2014/main" id="{47C38F62-CE61-465F-A949-DF7A09317CEC}"/>
              </a:ext>
            </a:extLst>
          </p:cNvPr>
          <p:cNvSpPr txBox="1"/>
          <p:nvPr/>
        </p:nvSpPr>
        <p:spPr>
          <a:xfrm>
            <a:off x="337458" y="189985"/>
            <a:ext cx="5781675" cy="584775"/>
          </a:xfrm>
          <a:prstGeom prst="rect">
            <a:avLst/>
          </a:prstGeom>
          <a:solidFill>
            <a:schemeClr val="bg1"/>
          </a:solid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Rejoice! Evil is Defeated </a:t>
            </a:r>
            <a:r>
              <a:rPr lang="en-US" sz="2800" dirty="0">
                <a:solidFill>
                  <a:srgbClr val="000000"/>
                </a:solidFill>
                <a:latin typeface="Times New Roman" panose="02020603050405020304" pitchFamily="18" charset="0"/>
                <a:cs typeface="Times New Roman" panose="02020603050405020304" pitchFamily="18" charset="0"/>
              </a:rPr>
              <a:t>(vs. 1-5)</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CEDC6EB-BDD5-4DE3-ABD4-CF7531FC3008}"/>
              </a:ext>
            </a:extLst>
          </p:cNvPr>
          <p:cNvSpPr txBox="1"/>
          <p:nvPr/>
        </p:nvSpPr>
        <p:spPr>
          <a:xfrm>
            <a:off x="337456" y="2682678"/>
            <a:ext cx="5781675" cy="584775"/>
          </a:xfrm>
          <a:prstGeom prst="rect">
            <a:avLst/>
          </a:prstGeom>
          <a:solidFill>
            <a:schemeClr val="bg1"/>
          </a:solid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Behold! He comes </a:t>
            </a:r>
            <a:r>
              <a:rPr lang="en-US" sz="2800" dirty="0">
                <a:solidFill>
                  <a:srgbClr val="000000"/>
                </a:solidFill>
                <a:latin typeface="Times New Roman" panose="02020603050405020304" pitchFamily="18" charset="0"/>
                <a:cs typeface="Times New Roman" panose="02020603050405020304" pitchFamily="18" charset="0"/>
              </a:rPr>
              <a:t>(vs. 11-21)</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80E0D4F-A74B-45E4-8E8D-314A0D560ED5}"/>
              </a:ext>
            </a:extLst>
          </p:cNvPr>
          <p:cNvSpPr txBox="1"/>
          <p:nvPr/>
        </p:nvSpPr>
        <p:spPr>
          <a:xfrm>
            <a:off x="337456" y="5083116"/>
            <a:ext cx="5781675" cy="584775"/>
          </a:xfrm>
          <a:prstGeom prst="rect">
            <a:avLst/>
          </a:prstGeom>
          <a:solidFill>
            <a:schemeClr val="bg1"/>
          </a:solid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Thy Kingdom Come </a:t>
            </a:r>
            <a:r>
              <a:rPr lang="en-US" sz="2800" dirty="0">
                <a:solidFill>
                  <a:srgbClr val="000000"/>
                </a:solidFill>
                <a:latin typeface="Times New Roman" panose="02020603050405020304" pitchFamily="18" charset="0"/>
                <a:cs typeface="Times New Roman" panose="02020603050405020304" pitchFamily="18" charset="0"/>
              </a:rPr>
              <a:t>(vs. 1-6)</a:t>
            </a:r>
            <a:endParaRPr 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ABC2E4-6A65-4581-A992-A4AA7B2B01F2}"/>
              </a:ext>
            </a:extLst>
          </p:cNvPr>
          <p:cNvSpPr txBox="1">
            <a:spLocks/>
          </p:cNvSpPr>
          <p:nvPr/>
        </p:nvSpPr>
        <p:spPr>
          <a:xfrm>
            <a:off x="644717" y="614595"/>
            <a:ext cx="7164985" cy="636302"/>
          </a:xfrm>
          <a:prstGeom prst="rect">
            <a:avLst/>
          </a:prstGeom>
        </p:spPr>
        <p:txBody>
          <a:bodyPr anchor="t"/>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lgn="l" defTabSz="685800">
              <a:defRPr/>
            </a:pPr>
            <a:r>
              <a:rPr lang="en-US" sz="3600" b="1" i="0" kern="0" dirty="0">
                <a:solidFill>
                  <a:srgbClr val="000000"/>
                </a:solidFill>
              </a:rPr>
              <a:t>Messianic Prophecies / Signs</a:t>
            </a:r>
          </a:p>
          <a:p>
            <a:pPr marL="914400" lvl="1" indent="-457200" algn="l" defTabSz="685800">
              <a:buFont typeface="Arial" panose="020B0604020202020204" pitchFamily="34" charset="0"/>
              <a:buChar char="•"/>
              <a:defRPr/>
            </a:pPr>
            <a:r>
              <a:rPr lang="en-US" sz="3200" kern="0" dirty="0">
                <a:solidFill>
                  <a:srgbClr val="000000"/>
                </a:solidFill>
              </a:rPr>
              <a:t>1st Coming</a:t>
            </a:r>
          </a:p>
          <a:p>
            <a:pPr marL="914400" lvl="1" indent="-457200" algn="l" defTabSz="685800">
              <a:buFont typeface="Arial" panose="020B0604020202020204" pitchFamily="34" charset="0"/>
              <a:buChar char="•"/>
              <a:defRPr/>
            </a:pPr>
            <a:r>
              <a:rPr lang="en-US" sz="3200" kern="0" dirty="0">
                <a:solidFill>
                  <a:srgbClr val="000000"/>
                </a:solidFill>
              </a:rPr>
              <a:t>2</a:t>
            </a:r>
            <a:r>
              <a:rPr lang="en-US" sz="3200" kern="0" baseline="30000" dirty="0">
                <a:solidFill>
                  <a:srgbClr val="000000"/>
                </a:solidFill>
              </a:rPr>
              <a:t>nd</a:t>
            </a:r>
            <a:r>
              <a:rPr lang="en-US" sz="3200" kern="0" dirty="0">
                <a:solidFill>
                  <a:srgbClr val="000000"/>
                </a:solidFill>
              </a:rPr>
              <a:t> Coming</a:t>
            </a:r>
          </a:p>
          <a:p>
            <a:pPr lvl="1" algn="l" defTabSz="685800">
              <a:defRPr/>
            </a:pPr>
            <a:endParaRPr lang="en-US" sz="3200" kern="0" dirty="0">
              <a:solidFill>
                <a:srgbClr val="000000"/>
              </a:solidFill>
            </a:endParaRPr>
          </a:p>
          <a:p>
            <a:pPr algn="l" defTabSz="685800">
              <a:defRPr/>
            </a:pPr>
            <a:r>
              <a:rPr lang="en-US" sz="3600" i="0" kern="0" dirty="0">
                <a:solidFill>
                  <a:srgbClr val="000000"/>
                </a:solidFill>
              </a:rPr>
              <a:t>Olivet Discourse</a:t>
            </a:r>
          </a:p>
          <a:p>
            <a:pPr algn="l" defTabSz="685800">
              <a:defRPr/>
            </a:pPr>
            <a:endParaRPr lang="en-US" sz="3600" b="1" i="0" kern="0" dirty="0">
              <a:solidFill>
                <a:srgbClr val="000000"/>
              </a:solidFill>
            </a:endParaRPr>
          </a:p>
          <a:p>
            <a:pPr algn="l" defTabSz="685800">
              <a:defRPr/>
            </a:pPr>
            <a:r>
              <a:rPr lang="en-US" sz="3600" i="0" kern="0" dirty="0">
                <a:solidFill>
                  <a:srgbClr val="000000"/>
                </a:solidFill>
              </a:rPr>
              <a:t>Daniel’s 70 Weeks Prophecy</a:t>
            </a:r>
          </a:p>
          <a:p>
            <a:pPr algn="l" defTabSz="685800">
              <a:defRPr/>
            </a:pPr>
            <a:endParaRPr lang="en-US" sz="3600" b="1" i="0" kern="0" dirty="0">
              <a:solidFill>
                <a:srgbClr val="000000"/>
              </a:solidFill>
            </a:endParaRPr>
          </a:p>
          <a:p>
            <a:pPr algn="l" defTabSz="685800">
              <a:defRPr/>
            </a:pPr>
            <a:endParaRPr lang="en-US" sz="3600" b="1" i="0" kern="0" dirty="0">
              <a:solidFill>
                <a:srgbClr val="000000"/>
              </a:solidFill>
            </a:endParaRPr>
          </a:p>
          <a:p>
            <a:pPr algn="l" defTabSz="685800">
              <a:defRPr/>
            </a:pPr>
            <a:endParaRPr lang="en-US" sz="3600" b="1" i="0" kern="0" dirty="0">
              <a:solidFill>
                <a:srgbClr val="000000"/>
              </a:solidFill>
            </a:endParaRPr>
          </a:p>
        </p:txBody>
      </p:sp>
      <p:pic>
        <p:nvPicPr>
          <p:cNvPr id="4" name="Picture 2" descr="Free Looking Ahead Cliparts, Download Free Clip Art, Free Clip Art ...">
            <a:extLst>
              <a:ext uri="{FF2B5EF4-FFF2-40B4-BE49-F238E27FC236}">
                <a16:creationId xmlns:a16="http://schemas.microsoft.com/office/drawing/2014/main" id="{E9EFAFFE-3E55-493B-8101-7D773730982C}"/>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83687" y="5069990"/>
            <a:ext cx="1852029" cy="15557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81A7C5-64DD-4C92-8EB2-76ED33B00F3E}"/>
              </a:ext>
            </a:extLst>
          </p:cNvPr>
          <p:cNvSpPr txBox="1"/>
          <p:nvPr/>
        </p:nvSpPr>
        <p:spPr>
          <a:xfrm>
            <a:off x="7097755" y="5847843"/>
            <a:ext cx="1897100" cy="830997"/>
          </a:xfrm>
          <a:prstGeom prst="rect">
            <a:avLst/>
          </a:prstGeom>
          <a:noFill/>
        </p:spPr>
        <p:txBody>
          <a:bodyPr wrap="square" rtlCol="0">
            <a:spAutoFit/>
          </a:bodyPr>
          <a:lstStyle/>
          <a:p>
            <a:pPr algn="r">
              <a:defRPr/>
            </a:pPr>
            <a:r>
              <a:rPr lang="en-US" sz="2400" b="1" i="1" dirty="0">
                <a:solidFill>
                  <a:prstClr val="black"/>
                </a:solidFill>
                <a:ea typeface="ＭＳ Ｐゴシック" charset="0"/>
              </a:rPr>
              <a:t>Looking Ahead</a:t>
            </a:r>
          </a:p>
        </p:txBody>
      </p:sp>
    </p:spTree>
    <p:extLst>
      <p:ext uri="{BB962C8B-B14F-4D97-AF65-F5344CB8AC3E}">
        <p14:creationId xmlns:p14="http://schemas.microsoft.com/office/powerpoint/2010/main" val="2264786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2143</TotalTime>
  <Words>4166</Words>
  <Application>Microsoft Macintosh PowerPoint</Application>
  <PresentationFormat>On-screen Show (4:3)</PresentationFormat>
  <Paragraphs>378</Paragraphs>
  <Slides>54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54</vt:i4>
      </vt:variant>
    </vt:vector>
  </HeadingPairs>
  <TitlesOfParts>
    <vt:vector size="64" baseType="lpstr">
      <vt:lpstr>Arial</vt:lpstr>
      <vt:lpstr>Arial Black</vt:lpstr>
      <vt:lpstr>Avenir Next LT Pro</vt:lpstr>
      <vt:lpstr>Calibri</vt:lpstr>
      <vt:lpstr>Lucida Handwriting</vt:lpstr>
      <vt:lpstr>Times New Roman</vt:lpstr>
      <vt:lpstr>Wingdings</vt:lpstr>
      <vt:lpstr>Office Theme</vt:lpstr>
      <vt:lpstr>Orbit</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Old Testament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112</cp:revision>
  <dcterms:created xsi:type="dcterms:W3CDTF">2020-11-24T08:55:22Z</dcterms:created>
  <dcterms:modified xsi:type="dcterms:W3CDTF">2020-12-06T01:45:32Z</dcterms:modified>
</cp:coreProperties>
</file>