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702" r:id="rId2"/>
    <p:sldMasterId id="2147483710" r:id="rId3"/>
  </p:sldMasterIdLst>
  <p:notesMasterIdLst>
    <p:notesMasterId r:id="rId23"/>
  </p:notesMasterIdLst>
  <p:sldIdLst>
    <p:sldId id="284" r:id="rId4"/>
    <p:sldId id="265" r:id="rId5"/>
    <p:sldId id="267" r:id="rId6"/>
    <p:sldId id="266" r:id="rId7"/>
    <p:sldId id="269" r:id="rId8"/>
    <p:sldId id="270" r:id="rId9"/>
    <p:sldId id="271" r:id="rId10"/>
    <p:sldId id="272" r:id="rId11"/>
    <p:sldId id="273" r:id="rId12"/>
    <p:sldId id="274" r:id="rId13"/>
    <p:sldId id="275" r:id="rId14"/>
    <p:sldId id="276" r:id="rId15"/>
    <p:sldId id="277" r:id="rId16"/>
    <p:sldId id="278" r:id="rId17"/>
    <p:sldId id="279" r:id="rId18"/>
    <p:sldId id="283" r:id="rId19"/>
    <p:sldId id="282" r:id="rId20"/>
    <p:sldId id="311" r:id="rId21"/>
    <p:sldId id="312"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A44C259-C15F-4828-A29F-9015FF86E9C0}" v="50" dt="2023-03-11T01:23:27.70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41888"/>
    <p:restoredTop sz="94619"/>
  </p:normalViewPr>
  <p:slideViewPr>
    <p:cSldViewPr snapToGrid="0">
      <p:cViewPr varScale="1">
        <p:scale>
          <a:sx n="64" d="100"/>
          <a:sy n="64" d="100"/>
        </p:scale>
        <p:origin x="168" y="1304"/>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0FB959-089D-1B44-B899-D5C3B28F81D0}" type="datetimeFigureOut">
              <a:rPr lang="en-US" smtClean="0"/>
              <a:t>3/12/23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7AD470-ADA8-494E-A8B0-54CD60B5357E}" type="slidenum">
              <a:rPr lang="en-US" smtClean="0"/>
              <a:t>‹#›</a:t>
            </a:fld>
            <a:endParaRPr lang="en-US"/>
          </a:p>
        </p:txBody>
      </p:sp>
    </p:spTree>
    <p:extLst>
      <p:ext uri="{BB962C8B-B14F-4D97-AF65-F5344CB8AC3E}">
        <p14:creationId xmlns:p14="http://schemas.microsoft.com/office/powerpoint/2010/main" val="19723109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7AD470-ADA8-494E-A8B0-54CD60B5357E}" type="slidenum">
              <a:rPr lang="en-US" smtClean="0"/>
              <a:t>10</a:t>
            </a:fld>
            <a:endParaRPr lang="en-US"/>
          </a:p>
        </p:txBody>
      </p:sp>
    </p:spTree>
    <p:extLst>
      <p:ext uri="{BB962C8B-B14F-4D97-AF65-F5344CB8AC3E}">
        <p14:creationId xmlns:p14="http://schemas.microsoft.com/office/powerpoint/2010/main" val="22394113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609585"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xfrm>
            <a:off x="381000" y="685800"/>
            <a:ext cx="6096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sz="1200" b="0" dirty="0">
                <a:solidFill>
                  <a:srgbClr val="FFFFFF"/>
                </a:solidFill>
                <a:latin typeface="Arial" charset="0"/>
                <a:ea typeface="ＭＳ Ｐゴシック" charset="0"/>
              </a:rPr>
              <a:t>OT Preaching (op)</a:t>
            </a:r>
            <a:endParaRPr lang="en-US" b="0" dirty="0">
              <a:latin typeface="Arial"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8B7AD1A-5426-F925-16AA-7711BB246A5F}"/>
              </a:ext>
            </a:extLst>
          </p:cNvPr>
          <p:cNvSpPr>
            <a:spLocks noGrp="1"/>
          </p:cNvSpPr>
          <p:nvPr>
            <p:ph type="dt" sz="half" idx="10"/>
          </p:nvPr>
        </p:nvSpPr>
        <p:spPr/>
        <p:txBody>
          <a:bodyPr/>
          <a:lstStyle/>
          <a:p>
            <a:fld id="{7234C055-C7C9-4C56-8899-B538B5D07D51}" type="datetimeFigureOut">
              <a:rPr lang="en-SG" smtClean="0"/>
              <a:t>12/3/23</a:t>
            </a:fld>
            <a:endParaRPr lang="en-SG"/>
          </a:p>
        </p:txBody>
      </p:sp>
      <p:sp>
        <p:nvSpPr>
          <p:cNvPr id="3" name="Footer Placeholder 2">
            <a:extLst>
              <a:ext uri="{FF2B5EF4-FFF2-40B4-BE49-F238E27FC236}">
                <a16:creationId xmlns:a16="http://schemas.microsoft.com/office/drawing/2014/main" id="{49AF7FDE-64AC-9655-4585-B431020168F3}"/>
              </a:ext>
            </a:extLst>
          </p:cNvPr>
          <p:cNvSpPr>
            <a:spLocks noGrp="1"/>
          </p:cNvSpPr>
          <p:nvPr>
            <p:ph type="ftr" sz="quarter" idx="11"/>
          </p:nvPr>
        </p:nvSpPr>
        <p:spPr/>
        <p:txBody>
          <a:bodyPr/>
          <a:lstStyle/>
          <a:p>
            <a:endParaRPr lang="en-SG"/>
          </a:p>
        </p:txBody>
      </p:sp>
      <p:sp>
        <p:nvSpPr>
          <p:cNvPr id="4" name="Slide Number Placeholder 3">
            <a:extLst>
              <a:ext uri="{FF2B5EF4-FFF2-40B4-BE49-F238E27FC236}">
                <a16:creationId xmlns:a16="http://schemas.microsoft.com/office/drawing/2014/main" id="{327C5895-7587-475C-B55D-2AB080435BD0}"/>
              </a:ext>
            </a:extLst>
          </p:cNvPr>
          <p:cNvSpPr>
            <a:spLocks noGrp="1"/>
          </p:cNvSpPr>
          <p:nvPr>
            <p:ph type="sldNum" sz="quarter" idx="12"/>
          </p:nvPr>
        </p:nvSpPr>
        <p:spPr/>
        <p:txBody>
          <a:bodyPr/>
          <a:lstStyle/>
          <a:p>
            <a:fld id="{499FDEA3-234C-4BA8-AECD-E6697FE7257C}" type="slidenum">
              <a:rPr lang="en-SG" smtClean="0"/>
              <a:t>‹#›</a:t>
            </a:fld>
            <a:endParaRPr lang="en-SG"/>
          </a:p>
        </p:txBody>
      </p:sp>
    </p:spTree>
    <p:extLst>
      <p:ext uri="{BB962C8B-B14F-4D97-AF65-F5344CB8AC3E}">
        <p14:creationId xmlns:p14="http://schemas.microsoft.com/office/powerpoint/2010/main" val="1169250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endParaRPr lang="en-US" noProof="0"/>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2074914640"/>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3000421917"/>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7813"/>
            <a:ext cx="27432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7813"/>
            <a:ext cx="80264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2894105467"/>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609585" indent="0" algn="ctr">
              <a:buNone/>
              <a:defRPr/>
            </a:lvl2pPr>
            <a:lvl3pPr marL="1219170" indent="0" algn="ctr">
              <a:buNone/>
              <a:defRPr/>
            </a:lvl3pPr>
            <a:lvl4pPr marL="1828754" indent="0" algn="ctr">
              <a:buNone/>
              <a:defRPr/>
            </a:lvl4pPr>
            <a:lvl5pPr marL="2438339" indent="0" algn="ctr">
              <a:buNone/>
              <a:defRPr/>
            </a:lvl5pPr>
            <a:lvl6pPr marL="3047924" indent="0" algn="ctr">
              <a:buNone/>
              <a:defRPr/>
            </a:lvl6pPr>
            <a:lvl7pPr marL="3657509" indent="0" algn="ctr">
              <a:buNone/>
              <a:defRPr/>
            </a:lvl7pPr>
            <a:lvl8pPr marL="4267093" indent="0" algn="ctr">
              <a:buNone/>
              <a:defRPr/>
            </a:lvl8pPr>
            <a:lvl9pPr marL="4876678"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286566119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7234C055-C7C9-4C56-8899-B538B5D07D51}" type="datetimeFigureOut">
              <a:rPr lang="en-SG" smtClean="0"/>
              <a:t>12/3/23</a:t>
            </a:fld>
            <a:endParaRPr lang="en-SG"/>
          </a:p>
        </p:txBody>
      </p:sp>
      <p:sp>
        <p:nvSpPr>
          <p:cNvPr id="5" name="Footer Placeholder 2"/>
          <p:cNvSpPr>
            <a:spLocks noGrp="1"/>
          </p:cNvSpPr>
          <p:nvPr>
            <p:ph type="ftr" sz="quarter" idx="11"/>
          </p:nvPr>
        </p:nvSpPr>
        <p:spPr/>
        <p:txBody>
          <a:bodyPr/>
          <a:lstStyle/>
          <a:p>
            <a:endParaRPr lang="en-SG"/>
          </a:p>
        </p:txBody>
      </p:sp>
      <p:sp>
        <p:nvSpPr>
          <p:cNvPr id="6" name="Slide Number Placeholder 3"/>
          <p:cNvSpPr>
            <a:spLocks noGrp="1"/>
          </p:cNvSpPr>
          <p:nvPr>
            <p:ph type="sldNum" sz="quarter" idx="12"/>
          </p:nvPr>
        </p:nvSpPr>
        <p:spPr/>
        <p:txBody>
          <a:bodyPr/>
          <a:lstStyle/>
          <a:p>
            <a:fld id="{499FDEA3-234C-4BA8-AECD-E6697FE7257C}" type="slidenum">
              <a:rPr lang="en-SG" smtClean="0"/>
              <a:t>‹#›</a:t>
            </a:fld>
            <a:endParaRPr lang="en-SG"/>
          </a:p>
        </p:txBody>
      </p:sp>
    </p:spTree>
    <p:extLst>
      <p:ext uri="{BB962C8B-B14F-4D97-AF65-F5344CB8AC3E}">
        <p14:creationId xmlns:p14="http://schemas.microsoft.com/office/powerpoint/2010/main" val="571508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4245970121"/>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1388997955"/>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53072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53072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2857671752"/>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2673585077"/>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3562565942"/>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3117527428"/>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2445195307"/>
      </p:ext>
    </p:extLst>
  </p:cSld>
  <p:clrMapOvr>
    <a:masterClrMapping/>
  </p:clrMapOvr>
  <p:transition/>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3.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B2C29FE-00E4-AB0C-9F94-787FC7043CF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SG"/>
          </a:p>
        </p:txBody>
      </p:sp>
      <p:sp>
        <p:nvSpPr>
          <p:cNvPr id="3" name="Text Placeholder 2">
            <a:extLst>
              <a:ext uri="{FF2B5EF4-FFF2-40B4-BE49-F238E27FC236}">
                <a16:creationId xmlns:a16="http://schemas.microsoft.com/office/drawing/2014/main" id="{5B6D73FC-7FE4-D893-2B74-FF2DE6C9935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44B65FCC-1E78-68DA-976D-844B4A7B65D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34C055-C7C9-4C56-8899-B538B5D07D51}" type="datetimeFigureOut">
              <a:rPr lang="en-SG" smtClean="0"/>
              <a:t>12/3/23</a:t>
            </a:fld>
            <a:endParaRPr lang="en-SG"/>
          </a:p>
        </p:txBody>
      </p:sp>
      <p:sp>
        <p:nvSpPr>
          <p:cNvPr id="5" name="Footer Placeholder 4">
            <a:extLst>
              <a:ext uri="{FF2B5EF4-FFF2-40B4-BE49-F238E27FC236}">
                <a16:creationId xmlns:a16="http://schemas.microsoft.com/office/drawing/2014/main" id="{26E1A00D-68D0-F527-3D02-FF867F6D5B2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SG"/>
          </a:p>
        </p:txBody>
      </p:sp>
      <p:sp>
        <p:nvSpPr>
          <p:cNvPr id="6" name="Slide Number Placeholder 5">
            <a:extLst>
              <a:ext uri="{FF2B5EF4-FFF2-40B4-BE49-F238E27FC236}">
                <a16:creationId xmlns:a16="http://schemas.microsoft.com/office/drawing/2014/main" id="{8E8E47A9-07E9-3F25-DA3C-99819EE004B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9FDEA3-234C-4BA8-AECD-E6697FE7257C}" type="slidenum">
              <a:rPr lang="en-SG" smtClean="0"/>
              <a:t>‹#›</a:t>
            </a:fld>
            <a:endParaRPr lang="en-SG"/>
          </a:p>
        </p:txBody>
      </p:sp>
    </p:spTree>
    <p:extLst>
      <p:ext uri="{BB962C8B-B14F-4D97-AF65-F5344CB8AC3E}">
        <p14:creationId xmlns:p14="http://schemas.microsoft.com/office/powerpoint/2010/main" val="4152663347"/>
      </p:ext>
    </p:extLst>
  </p:cSld>
  <p:clrMap bg1="lt1" tx1="dk1" bg2="lt2" tx2="dk2" accent1="accent1" accent2="accent2" accent3="accent3" accent4="accent4" accent5="accent5" accent6="accent6" hlink="hlink" folHlink="folHlink"/>
  <p:sldLayoutIdLst>
    <p:sldLayoutId id="2147483667"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GB"/>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7234C055-C7C9-4C56-8899-B538B5D07D51}" type="datetimeFigureOut">
              <a:rPr lang="en-SG" smtClean="0"/>
              <a:t>12/3/23</a:t>
            </a:fld>
            <a:endParaRPr lang="en-SG"/>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SG"/>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499FDEA3-234C-4BA8-AECD-E6697FE7257C}" type="slidenum">
              <a:rPr lang="en-SG" smtClean="0"/>
              <a:t>‹#›</a:t>
            </a:fld>
            <a:endParaRPr lang="en-SG"/>
          </a:p>
        </p:txBody>
      </p:sp>
    </p:spTree>
    <p:extLst>
      <p:ext uri="{BB962C8B-B14F-4D97-AF65-F5344CB8AC3E}">
        <p14:creationId xmlns:p14="http://schemas.microsoft.com/office/powerpoint/2010/main" val="698370436"/>
      </p:ext>
    </p:extLst>
  </p:cSld>
  <p:clrMap bg1="dk1" tx1="lt1" bg2="dk2" tx2="lt2" accent1="accent1" accent2="accent2" accent3="accent3" accent4="accent4" accent5="accent5" accent6="accent6" hlink="hlink" folHlink="folHlink"/>
  <p:sldLayoutIdLst>
    <p:sldLayoutId id="2147483709"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2" y="3902077"/>
            <a:ext cx="4533900"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1219170" fontAlgn="base">
                <a:spcBef>
                  <a:spcPct val="0"/>
                </a:spcBef>
                <a:spcAft>
                  <a:spcPct val="0"/>
                </a:spcAft>
              </a:pPr>
              <a:endParaRPr lang="en-US" sz="32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1219170" fontAlgn="base">
                <a:spcBef>
                  <a:spcPct val="0"/>
                </a:spcBef>
                <a:spcAft>
                  <a:spcPct val="0"/>
                </a:spcAft>
              </a:pPr>
              <a:endParaRPr lang="en-US" sz="32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1219170" fontAlgn="base">
                <a:spcBef>
                  <a:spcPct val="0"/>
                </a:spcBef>
                <a:spcAft>
                  <a:spcPct val="0"/>
                </a:spcAft>
              </a:pPr>
              <a:endParaRPr lang="en-US" sz="32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609600" y="277814"/>
            <a:ext cx="109728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609600" y="1600200"/>
            <a:ext cx="109728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333">
                <a:solidFill>
                  <a:srgbClr val="FFFFFF"/>
                </a:solidFill>
                <a:effectLst>
                  <a:outerShdw blurRad="38100" dist="38100" dir="2700000" algn="tl">
                    <a:srgbClr val="000000"/>
                  </a:outerShdw>
                </a:effectLst>
                <a:latin typeface="Arial" pitchFamily="-112" charset="0"/>
                <a:ea typeface="+mn-ea"/>
                <a:cs typeface="+mn-cs"/>
              </a:defRPr>
            </a:lvl1pPr>
          </a:lstStyle>
          <a:p>
            <a:pPr defTabSz="1219170"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333">
                <a:solidFill>
                  <a:srgbClr val="FFFFFF"/>
                </a:solidFill>
                <a:effectLst>
                  <a:outerShdw blurRad="38100" dist="38100" dir="2700000" algn="tl">
                    <a:srgbClr val="000000"/>
                  </a:outerShdw>
                </a:effectLst>
                <a:latin typeface="Arial" pitchFamily="-112" charset="0"/>
                <a:ea typeface="+mn-ea"/>
                <a:cs typeface="+mn-cs"/>
              </a:defRPr>
            </a:lvl1pPr>
          </a:lstStyle>
          <a:p>
            <a:pPr defTabSz="1219170"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333">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1219170" fontAlgn="base">
              <a:spcBef>
                <a:spcPct val="0"/>
              </a:spcBef>
              <a:spcAft>
                <a:spcPct val="0"/>
              </a:spcAft>
              <a:defRPr/>
            </a:pPr>
            <a:fld id="{61F442D0-A11F-2640-8129-5D1BEF7A3C1E}" type="slidenum">
              <a:rPr lang="en-US" smtClean="0"/>
              <a:pPr defTabSz="1219170" fontAlgn="base">
                <a:spcBef>
                  <a:spcPct val="0"/>
                </a:spcBef>
                <a:spcAft>
                  <a:spcPct val="0"/>
                </a:spcAft>
                <a:defRPr/>
              </a:pPr>
              <a:t>‹#›</a:t>
            </a:fld>
            <a:endParaRPr lang="en-US"/>
          </a:p>
        </p:txBody>
      </p:sp>
    </p:spTree>
    <p:extLst>
      <p:ext uri="{BB962C8B-B14F-4D97-AF65-F5344CB8AC3E}">
        <p14:creationId xmlns:p14="http://schemas.microsoft.com/office/powerpoint/2010/main" val="3928734398"/>
      </p:ext>
    </p:extLst>
  </p:cSld>
  <p:clrMap bg1="dk2" tx1="lt1" bg2="dk1" tx2="lt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ransition/>
  <p:txStyles>
    <p:titleStyle>
      <a:lvl1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609585"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6pPr>
      <a:lvl7pPr marL="1219170"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7pPr>
      <a:lvl8pPr marL="1828754"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8pPr>
      <a:lvl9pPr marL="2438339"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9pPr>
    </p:titleStyle>
    <p:bodyStyle>
      <a:lvl1pPr marL="457189" indent="-457189" algn="l" rtl="0" eaLnBrk="0" fontAlgn="base" hangingPunct="0">
        <a:spcBef>
          <a:spcPct val="20000"/>
        </a:spcBef>
        <a:spcAft>
          <a:spcPct val="0"/>
        </a:spcAft>
        <a:buClr>
          <a:schemeClr val="hlink"/>
        </a:buClr>
        <a:buSzPct val="75000"/>
        <a:buFont typeface="Wingdings" charset="0"/>
        <a:buChar char="l"/>
        <a:defRPr sz="4267">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990575" indent="-380990" algn="l" rtl="0" eaLnBrk="0" fontAlgn="base" hangingPunct="0">
        <a:spcBef>
          <a:spcPct val="20000"/>
        </a:spcBef>
        <a:spcAft>
          <a:spcPct val="0"/>
        </a:spcAft>
        <a:buClr>
          <a:schemeClr val="tx2"/>
        </a:buClr>
        <a:buSzPct val="75000"/>
        <a:buFont typeface="Wingdings" charset="0"/>
        <a:buChar char="l"/>
        <a:defRPr sz="3733">
          <a:solidFill>
            <a:schemeClr val="tx1"/>
          </a:solidFill>
          <a:effectLst>
            <a:outerShdw blurRad="38100" dist="38100" dir="2700000" algn="tl">
              <a:srgbClr val="000000"/>
            </a:outerShdw>
          </a:effectLst>
          <a:latin typeface="+mn-lt"/>
          <a:ea typeface="ＭＳ Ｐゴシック" pitchFamily="-111" charset="-128"/>
        </a:defRPr>
      </a:lvl2pPr>
      <a:lvl3pPr marL="1523962" indent="-304792" algn="l" rtl="0" eaLnBrk="0" fontAlgn="base" hangingPunct="0">
        <a:spcBef>
          <a:spcPct val="20000"/>
        </a:spcBef>
        <a:spcAft>
          <a:spcPct val="0"/>
        </a:spcAft>
        <a:buClr>
          <a:schemeClr val="accent2"/>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charset="0"/>
          <a:cs typeface="Geneva" charset="0"/>
        </a:defRPr>
      </a:lvl3pPr>
      <a:lvl4pPr marL="2133547" indent="-304792" algn="l" rtl="0" eaLnBrk="0" fontAlgn="base" hangingPunct="0">
        <a:spcBef>
          <a:spcPct val="20000"/>
        </a:spcBef>
        <a:spcAft>
          <a:spcPct val="0"/>
        </a:spcAft>
        <a:buClr>
          <a:schemeClr val="folHlink"/>
        </a:buClr>
        <a:buSzPct val="75000"/>
        <a:buFont typeface="Wingdings" charset="0"/>
        <a:buChar char="l"/>
        <a:defRPr sz="2667">
          <a:solidFill>
            <a:schemeClr val="tx1"/>
          </a:solidFill>
          <a:effectLst>
            <a:outerShdw blurRad="38100" dist="38100" dir="2700000" algn="tl">
              <a:srgbClr val="000000"/>
            </a:outerShdw>
          </a:effectLst>
          <a:latin typeface="+mn-lt"/>
          <a:ea typeface="Geneva" charset="-128"/>
          <a:cs typeface="Geneva" charset="0"/>
        </a:defRPr>
      </a:lvl4pPr>
      <a:lvl5pPr marL="2743131" indent="-304792" algn="l" rtl="0" eaLnBrk="0" fontAlgn="base" hangingPunct="0">
        <a:spcBef>
          <a:spcPct val="20000"/>
        </a:spcBef>
        <a:spcAft>
          <a:spcPct val="0"/>
        </a:spcAft>
        <a:buClr>
          <a:schemeClr val="tx1"/>
        </a:buClr>
        <a:buSzPct val="75000"/>
        <a:buFont typeface="Wingdings" charset="0"/>
        <a:buChar char="l"/>
        <a:defRPr sz="2667">
          <a:solidFill>
            <a:schemeClr val="tx1"/>
          </a:solidFill>
          <a:effectLst>
            <a:outerShdw blurRad="38100" dist="38100" dir="2700000" algn="tl">
              <a:srgbClr val="000000"/>
            </a:outerShdw>
          </a:effectLst>
          <a:latin typeface="+mn-lt"/>
          <a:ea typeface="Geneva" charset="-128"/>
          <a:cs typeface="Geneva" charset="0"/>
        </a:defRPr>
      </a:lvl5pPr>
      <a:lvl6pPr marL="3352716"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6pPr>
      <a:lvl7pPr marL="3962301"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7pPr>
      <a:lvl8pPr marL="4571886"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8pPr>
      <a:lvl9pPr marL="5181470"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xml"/><Relationship Id="rId1" Type="http://schemas.openxmlformats.org/officeDocument/2006/relationships/themeOverride" Target="../theme/themeOverride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aniel and the Lions' Den | Children's Bible Lessons">
            <a:extLst>
              <a:ext uri="{FF2B5EF4-FFF2-40B4-BE49-F238E27FC236}">
                <a16:creationId xmlns:a16="http://schemas.microsoft.com/office/drawing/2014/main" id="{D37FF627-95D7-8AC9-D15B-C57C6EA797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37054"/>
            <a:ext cx="12192000" cy="6096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6B4F9A3-0AE4-5E7B-4C87-1766704AFD29}"/>
              </a:ext>
            </a:extLst>
          </p:cNvPr>
          <p:cNvSpPr txBox="1"/>
          <p:nvPr/>
        </p:nvSpPr>
        <p:spPr>
          <a:xfrm>
            <a:off x="234778" y="123568"/>
            <a:ext cx="11957222" cy="769441"/>
          </a:xfrm>
          <a:prstGeom prst="rect">
            <a:avLst/>
          </a:prstGeom>
          <a:noFill/>
        </p:spPr>
        <p:txBody>
          <a:bodyPr wrap="square" rtlCol="0">
            <a:spAutoFit/>
          </a:bodyPr>
          <a:lstStyle/>
          <a:p>
            <a:pPr algn="ctr"/>
            <a:r>
              <a:rPr lang="en-US" sz="4400" b="1" dirty="0">
                <a:latin typeface="American Typewriter" panose="02090604020004020304" pitchFamily="18" charset="77"/>
              </a:rPr>
              <a:t>Daniel 6 – Trust in a Den of Despair</a:t>
            </a:r>
          </a:p>
        </p:txBody>
      </p:sp>
      <p:sp>
        <p:nvSpPr>
          <p:cNvPr id="3" name="Rectangle 2">
            <a:extLst>
              <a:ext uri="{FF2B5EF4-FFF2-40B4-BE49-F238E27FC236}">
                <a16:creationId xmlns:a16="http://schemas.microsoft.com/office/drawing/2014/main" id="{D4D2667B-A623-2435-4D73-D588ECCA6E98}"/>
              </a:ext>
            </a:extLst>
          </p:cNvPr>
          <p:cNvSpPr>
            <a:spLocks noChangeArrowheads="1"/>
          </p:cNvSpPr>
          <p:nvPr/>
        </p:nvSpPr>
        <p:spPr bwMode="auto">
          <a:xfrm>
            <a:off x="0" y="5325117"/>
            <a:ext cx="12192000" cy="1532883"/>
          </a:xfrm>
          <a:prstGeom prst="rect">
            <a:avLst/>
          </a:prstGeom>
          <a:solidFill>
            <a:srgbClr val="000514"/>
          </a:solidFill>
          <a:ln w="9525">
            <a:noFill/>
            <a:miter lim="800000"/>
            <a:headEnd/>
            <a:tailEnd/>
          </a:ln>
          <a:effectLst/>
        </p:spPr>
        <p:txBody>
          <a:bodyPr lIns="91430" tIns="45715" rIns="91430" bIns="45715" anchor="ctr"/>
          <a:lstStyle/>
          <a:p>
            <a:pPr marL="0" marR="0" lvl="0" indent="0" algn="ctr" defTabSz="914300" rtl="0" eaLnBrk="1" fontAlgn="base" latinLnBrk="0" hangingPunct="1">
              <a:lnSpc>
                <a:spcPct val="100000"/>
              </a:lnSpc>
              <a:spcBef>
                <a:spcPct val="20000"/>
              </a:spcBef>
              <a:spcAft>
                <a:spcPts val="0"/>
              </a:spcAft>
              <a:buClr>
                <a:srgbClr val="FFCC00"/>
              </a:buClr>
              <a:buSzPct val="70000"/>
              <a:buFontTx/>
              <a:buNone/>
              <a:tabLst/>
              <a:defRPr/>
            </a:pP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Preached by Manik Corea </a:t>
            </a:r>
            <a:b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b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at Crossroads International Church Singapore • CICFamily.com</a:t>
            </a:r>
            <a:b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b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Uploaded by Dr. Rick Griffith • Jordan Evangelical Theological Seminary</a:t>
            </a:r>
            <a:b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b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Files in many languages for free download at BibleStudyDownloads.org</a:t>
            </a:r>
          </a:p>
        </p:txBody>
      </p:sp>
    </p:spTree>
    <p:extLst>
      <p:ext uri="{BB962C8B-B14F-4D97-AF65-F5344CB8AC3E}">
        <p14:creationId xmlns:p14="http://schemas.microsoft.com/office/powerpoint/2010/main" val="2669719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359ECF7-6A25-E653-C326-E2F9F3151233}"/>
              </a:ext>
            </a:extLst>
          </p:cNvPr>
          <p:cNvSpPr txBox="1"/>
          <p:nvPr/>
        </p:nvSpPr>
        <p:spPr>
          <a:xfrm>
            <a:off x="679622" y="271849"/>
            <a:ext cx="9638270"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rPr>
              <a:t>God has a Man – God has a Plan.</a:t>
            </a:r>
          </a:p>
        </p:txBody>
      </p:sp>
      <p:sp>
        <p:nvSpPr>
          <p:cNvPr id="3" name="TextBox 2">
            <a:extLst>
              <a:ext uri="{FF2B5EF4-FFF2-40B4-BE49-F238E27FC236}">
                <a16:creationId xmlns:a16="http://schemas.microsoft.com/office/drawing/2014/main" id="{0AE961A3-6B88-96B0-D491-328913B5EABD}"/>
              </a:ext>
            </a:extLst>
          </p:cNvPr>
          <p:cNvSpPr txBox="1"/>
          <p:nvPr/>
        </p:nvSpPr>
        <p:spPr>
          <a:xfrm>
            <a:off x="449349" y="1475018"/>
            <a:ext cx="10636078" cy="467820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sng" strike="noStrike" kern="1200" cap="none" spc="0" normalizeH="0" baseline="0" noProof="0" dirty="0">
                <a:ln>
                  <a:noFill/>
                </a:ln>
                <a:solidFill>
                  <a:schemeClr val="bg1"/>
                </a:solidFill>
                <a:effectLst/>
                <a:highlight>
                  <a:srgbClr val="C0C0C0"/>
                </a:highlight>
                <a:uLnTx/>
                <a:uFillTx/>
                <a:latin typeface="Malgun Gothic" panose="020B0503020000020004" pitchFamily="34" charset="-127"/>
                <a:ea typeface="Malgun Gothic" panose="020B0503020000020004" pitchFamily="34" charset="-127"/>
                <a:cs typeface="+mn-cs"/>
              </a:rPr>
              <a:t>Part 2: Dan 6:6-15 – The Trap</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chemeClr val="tx1">
                  <a:lumMod val="75000"/>
                </a:schemeClr>
              </a:solidFill>
              <a:effectLst/>
              <a:uLnTx/>
              <a:uFillTx/>
              <a:latin typeface="Malgun Gothic" panose="020B0503020000020004" pitchFamily="34" charset="-127"/>
              <a:ea typeface="Malgun Gothic" panose="020B0503020000020004" pitchFamily="34" charset="-127"/>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chemeClr val="tx1">
                    <a:lumMod val="75000"/>
                  </a:schemeClr>
                </a:solidFill>
                <a:effectLst/>
                <a:uLnTx/>
                <a:uFillTx/>
                <a:latin typeface="Malgun Gothic" panose="020B0503020000020004" pitchFamily="34" charset="-127"/>
                <a:ea typeface="Malgun Gothic" panose="020B0503020000020004" pitchFamily="34" charset="-127"/>
                <a:cs typeface="+mn-cs"/>
              </a:rPr>
              <a:t>Vs 6   – High officials and satraps joined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chemeClr val="tx1">
                    <a:lumMod val="75000"/>
                  </a:schemeClr>
                </a:solidFill>
                <a:effectLst/>
                <a:uLnTx/>
                <a:uFillTx/>
                <a:latin typeface="Malgun Gothic" panose="020B0503020000020004" pitchFamily="34" charset="-127"/>
                <a:ea typeface="Malgun Gothic" panose="020B0503020000020004" pitchFamily="34" charset="-127"/>
                <a:cs typeface="+mn-cs"/>
              </a:rPr>
              <a:t>	      together against Daniel.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chemeClr val="tx1">
                    <a:lumMod val="75000"/>
                  </a:schemeClr>
                </a:solidFill>
                <a:effectLst/>
                <a:uLnTx/>
                <a:uFillTx/>
                <a:latin typeface="Malgun Gothic" panose="020B0503020000020004" pitchFamily="34" charset="-127"/>
                <a:ea typeface="Malgun Gothic" panose="020B0503020000020004" pitchFamily="34" charset="-127"/>
                <a:cs typeface="+mn-cs"/>
              </a:rPr>
              <a:t>Vs 10 – “When Daniel knew….he prayed.”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chemeClr val="tx1">
                    <a:lumMod val="75000"/>
                  </a:schemeClr>
                </a:solidFill>
                <a:effectLst/>
                <a:uLnTx/>
                <a:uFillTx/>
                <a:latin typeface="Malgun Gothic" panose="020B0503020000020004" pitchFamily="34" charset="-127"/>
                <a:ea typeface="Malgun Gothic" panose="020B0503020000020004" pitchFamily="34" charset="-127"/>
                <a:cs typeface="+mn-cs"/>
              </a:rPr>
              <a:t>	   - ”windows opened towards Jerusalem 			(see 1 Kings 8:46-52).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rPr>
              <a:t>	   -  ”…</a:t>
            </a:r>
            <a:r>
              <a:rPr kumimoji="0" lang="en-US" sz="3600" b="1" i="0" u="sng"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rPr>
              <a:t>gave thanks </a:t>
            </a:r>
            <a:r>
              <a:rPr kumimoji="0" lang="en-US" sz="3600" b="1"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rPr>
              <a:t>before his God, as he 		had </a:t>
            </a:r>
            <a:r>
              <a:rPr kumimoji="0" lang="en-US" sz="3600" b="1" i="0" u="sng"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rPr>
              <a:t>done so previously</a:t>
            </a:r>
            <a:r>
              <a:rPr kumimoji="0" lang="en-US" sz="3600" b="1"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rPr>
              <a:t>.” (see Phil 4:6).</a:t>
            </a:r>
          </a:p>
        </p:txBody>
      </p:sp>
      <p:pic>
        <p:nvPicPr>
          <p:cNvPr id="6" name="Picture 5" descr="A picture containing person&#10;&#10;Description automatically generated">
            <a:extLst>
              <a:ext uri="{FF2B5EF4-FFF2-40B4-BE49-F238E27FC236}">
                <a16:creationId xmlns:a16="http://schemas.microsoft.com/office/drawing/2014/main" id="{834918C6-867E-D39D-6E43-98D6DB503929}"/>
              </a:ext>
            </a:extLst>
          </p:cNvPr>
          <p:cNvPicPr>
            <a:picLocks noChangeAspect="1"/>
          </p:cNvPicPr>
          <p:nvPr/>
        </p:nvPicPr>
        <p:blipFill>
          <a:blip r:embed="rId3"/>
          <a:stretch>
            <a:fillRect/>
          </a:stretch>
        </p:blipFill>
        <p:spPr>
          <a:xfrm>
            <a:off x="9859962" y="1041290"/>
            <a:ext cx="2332038" cy="1722120"/>
          </a:xfrm>
          <a:prstGeom prst="rect">
            <a:avLst/>
          </a:prstGeom>
        </p:spPr>
      </p:pic>
    </p:spTree>
    <p:extLst>
      <p:ext uri="{BB962C8B-B14F-4D97-AF65-F5344CB8AC3E}">
        <p14:creationId xmlns:p14="http://schemas.microsoft.com/office/powerpoint/2010/main" val="24319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72" name="Picture 8" descr="Evangelism | Jesus Ministries">
            <a:extLst>
              <a:ext uri="{FF2B5EF4-FFF2-40B4-BE49-F238E27FC236}">
                <a16:creationId xmlns:a16="http://schemas.microsoft.com/office/drawing/2014/main" id="{10D1CBA8-DD58-D25C-329A-D01B1E47CF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150" y="204787"/>
            <a:ext cx="11569700" cy="56769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BD66ABC-EE86-B8A2-D339-BCECC500F8D3}"/>
              </a:ext>
            </a:extLst>
          </p:cNvPr>
          <p:cNvSpPr txBox="1"/>
          <p:nvPr/>
        </p:nvSpPr>
        <p:spPr>
          <a:xfrm>
            <a:off x="1600201" y="5934670"/>
            <a:ext cx="9801225" cy="923330"/>
          </a:xfrm>
          <a:prstGeom prst="rect">
            <a:avLst/>
          </a:prstGeom>
          <a:noFill/>
        </p:spPr>
        <p:txBody>
          <a:bodyPr wrap="square" rtlCol="0">
            <a:spAutoFit/>
          </a:bodyPr>
          <a:lstStyle/>
          <a:p>
            <a:pPr algn="ctr"/>
            <a:r>
              <a:rPr lang="en-US" sz="5400" b="1" dirty="0">
                <a:latin typeface="Bradley Hand" pitchFamily="2" charset="77"/>
              </a:rPr>
              <a:t>Sadhu Sundar Singh</a:t>
            </a:r>
          </a:p>
        </p:txBody>
      </p:sp>
    </p:spTree>
    <p:extLst>
      <p:ext uri="{BB962C8B-B14F-4D97-AF65-F5344CB8AC3E}">
        <p14:creationId xmlns:p14="http://schemas.microsoft.com/office/powerpoint/2010/main" val="1212978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359ECF7-6A25-E653-C326-E2F9F3151233}"/>
              </a:ext>
            </a:extLst>
          </p:cNvPr>
          <p:cNvSpPr txBox="1"/>
          <p:nvPr/>
        </p:nvSpPr>
        <p:spPr>
          <a:xfrm>
            <a:off x="679622" y="271849"/>
            <a:ext cx="9638270"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rPr>
              <a:t>God has a Man – God has a Plan.</a:t>
            </a:r>
          </a:p>
        </p:txBody>
      </p:sp>
      <p:sp>
        <p:nvSpPr>
          <p:cNvPr id="3" name="TextBox 2">
            <a:extLst>
              <a:ext uri="{FF2B5EF4-FFF2-40B4-BE49-F238E27FC236}">
                <a16:creationId xmlns:a16="http://schemas.microsoft.com/office/drawing/2014/main" id="{0AE961A3-6B88-96B0-D491-328913B5EABD}"/>
              </a:ext>
            </a:extLst>
          </p:cNvPr>
          <p:cNvSpPr txBox="1"/>
          <p:nvPr/>
        </p:nvSpPr>
        <p:spPr>
          <a:xfrm>
            <a:off x="449349" y="1475018"/>
            <a:ext cx="10636078" cy="35702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sng" strike="noStrike" kern="1200" cap="none" spc="0" normalizeH="0" baseline="0" noProof="0" dirty="0">
                <a:ln>
                  <a:noFill/>
                </a:ln>
                <a:solidFill>
                  <a:schemeClr val="bg1"/>
                </a:solidFill>
                <a:effectLst/>
                <a:highlight>
                  <a:srgbClr val="C0C0C0"/>
                </a:highlight>
                <a:uLnTx/>
                <a:uFillTx/>
                <a:latin typeface="Malgun Gothic" panose="020B0503020000020004" pitchFamily="34" charset="-127"/>
                <a:ea typeface="Malgun Gothic" panose="020B0503020000020004" pitchFamily="34" charset="-127"/>
                <a:cs typeface="+mn-cs"/>
              </a:rPr>
              <a:t>Part 2: Dan 6:6-15 – The Trap</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rPr>
              <a:t>Vs 11 – “Making petition and plea before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3600" b="1" dirty="0">
                <a:solidFill>
                  <a:prstClr val="white"/>
                </a:solidFill>
                <a:latin typeface="Malgun Gothic" panose="020B0503020000020004" pitchFamily="34" charset="-127"/>
                <a:ea typeface="Malgun Gothic" panose="020B0503020000020004" pitchFamily="34" charset="-127"/>
              </a:rPr>
              <a:t>		his God.”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3600" b="1" dirty="0">
                <a:solidFill>
                  <a:prstClr val="white"/>
                </a:solidFill>
                <a:latin typeface="Malgun Gothic" panose="020B0503020000020004" pitchFamily="34" charset="-127"/>
                <a:ea typeface="Malgun Gothic" panose="020B0503020000020004" pitchFamily="34" charset="-127"/>
              </a:rPr>
              <a:t>Vs 13 – Daniel is accused as a foreigner.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rPr>
              <a:t>Vs 14 – Irony of the king not be</a:t>
            </a:r>
            <a:r>
              <a:rPr lang="en-US" sz="3600" b="1" dirty="0" err="1">
                <a:solidFill>
                  <a:prstClr val="white"/>
                </a:solidFill>
                <a:latin typeface="Malgun Gothic" panose="020B0503020000020004" pitchFamily="34" charset="-127"/>
                <a:ea typeface="Malgun Gothic" panose="020B0503020000020004" pitchFamily="34" charset="-127"/>
              </a:rPr>
              <a:t>ing</a:t>
            </a:r>
            <a:r>
              <a:rPr lang="en-US" sz="3600" b="1" dirty="0">
                <a:solidFill>
                  <a:prstClr val="white"/>
                </a:solidFill>
                <a:latin typeface="Malgun Gothic" panose="020B0503020000020004" pitchFamily="34" charset="-127"/>
                <a:ea typeface="Malgun Gothic" panose="020B0503020000020004" pitchFamily="34" charset="-127"/>
              </a:rPr>
              <a:t> able to 		      save Daniel. Only God can.</a:t>
            </a:r>
            <a:endParaRPr kumimoji="0" lang="en-US" sz="3600" b="1"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pic>
        <p:nvPicPr>
          <p:cNvPr id="4" name="Picture 3" descr="A picture containing person&#10;&#10;Description automatically generated">
            <a:extLst>
              <a:ext uri="{FF2B5EF4-FFF2-40B4-BE49-F238E27FC236}">
                <a16:creationId xmlns:a16="http://schemas.microsoft.com/office/drawing/2014/main" id="{0A651583-C042-9621-A2F9-26A3AB54A97F}"/>
              </a:ext>
            </a:extLst>
          </p:cNvPr>
          <p:cNvPicPr>
            <a:picLocks noChangeAspect="1"/>
          </p:cNvPicPr>
          <p:nvPr/>
        </p:nvPicPr>
        <p:blipFill>
          <a:blip r:embed="rId2"/>
          <a:stretch>
            <a:fillRect/>
          </a:stretch>
        </p:blipFill>
        <p:spPr>
          <a:xfrm>
            <a:off x="9859962" y="1041290"/>
            <a:ext cx="2332038" cy="1722120"/>
          </a:xfrm>
          <a:prstGeom prst="rect">
            <a:avLst/>
          </a:prstGeom>
        </p:spPr>
      </p:pic>
    </p:spTree>
    <p:extLst>
      <p:ext uri="{BB962C8B-B14F-4D97-AF65-F5344CB8AC3E}">
        <p14:creationId xmlns:p14="http://schemas.microsoft.com/office/powerpoint/2010/main" val="2715215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359ECF7-6A25-E653-C326-E2F9F3151233}"/>
              </a:ext>
            </a:extLst>
          </p:cNvPr>
          <p:cNvSpPr txBox="1"/>
          <p:nvPr/>
        </p:nvSpPr>
        <p:spPr>
          <a:xfrm>
            <a:off x="679622" y="271849"/>
            <a:ext cx="9638270"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rPr>
              <a:t>God has a Man – God has a Plan.</a:t>
            </a:r>
          </a:p>
        </p:txBody>
      </p:sp>
      <p:sp>
        <p:nvSpPr>
          <p:cNvPr id="3" name="TextBox 2">
            <a:extLst>
              <a:ext uri="{FF2B5EF4-FFF2-40B4-BE49-F238E27FC236}">
                <a16:creationId xmlns:a16="http://schemas.microsoft.com/office/drawing/2014/main" id="{0AE961A3-6B88-96B0-D491-328913B5EABD}"/>
              </a:ext>
            </a:extLst>
          </p:cNvPr>
          <p:cNvSpPr txBox="1"/>
          <p:nvPr/>
        </p:nvSpPr>
        <p:spPr>
          <a:xfrm>
            <a:off x="449349" y="1475018"/>
            <a:ext cx="10636078" cy="4124206"/>
          </a:xfrm>
          <a:prstGeom prst="rect">
            <a:avLst/>
          </a:prstGeom>
          <a:noFill/>
        </p:spPr>
        <p:txBody>
          <a:bodyPr wrap="square" rtlCol="0">
            <a:spAutoFit/>
          </a:bodyPr>
          <a:lstStyle/>
          <a:p>
            <a:pPr marL="1717675" marR="0" lvl="0" indent="-1708150" algn="l" defTabSz="914400" rtl="0" eaLnBrk="1" fontAlgn="auto" latinLnBrk="0" hangingPunct="1">
              <a:lnSpc>
                <a:spcPct val="100000"/>
              </a:lnSpc>
              <a:spcBef>
                <a:spcPts val="0"/>
              </a:spcBef>
              <a:spcAft>
                <a:spcPts val="0"/>
              </a:spcAft>
              <a:buClrTx/>
              <a:buSzTx/>
              <a:buFontTx/>
              <a:buNone/>
              <a:defRPr/>
            </a:pPr>
            <a:r>
              <a:rPr kumimoji="0" lang="en-US" sz="3600" b="1" i="0" u="sng" strike="noStrike" kern="1200" cap="none" spc="0" normalizeH="0" baseline="0" noProof="0" dirty="0">
                <a:ln>
                  <a:noFill/>
                </a:ln>
                <a:solidFill>
                  <a:schemeClr val="bg1"/>
                </a:solidFill>
                <a:effectLst/>
                <a:highlight>
                  <a:srgbClr val="C0C0C0"/>
                </a:highlight>
                <a:uLnTx/>
                <a:uFillTx/>
                <a:latin typeface="Malgun Gothic" panose="020B0503020000020004" pitchFamily="34" charset="-127"/>
                <a:ea typeface="Malgun Gothic" panose="020B0503020000020004" pitchFamily="34" charset="-127"/>
                <a:cs typeface="+mn-cs"/>
              </a:rPr>
              <a:t>Part 3: Dan 6:16-18 – The Den</a:t>
            </a:r>
          </a:p>
          <a:p>
            <a:pPr marL="1717675" marR="0" lvl="0" indent="-1708150" algn="l" defTabSz="914400" rtl="0" eaLnBrk="1" fontAlgn="auto" latinLnBrk="0" hangingPunct="1">
              <a:lnSpc>
                <a:spcPct val="100000"/>
              </a:lnSpc>
              <a:spcBef>
                <a:spcPts val="0"/>
              </a:spcBef>
              <a:spcAft>
                <a:spcPts val="0"/>
              </a:spcAft>
              <a:buClrTx/>
              <a:buSzTx/>
              <a:buFontTx/>
              <a:buNone/>
              <a:defRPr/>
            </a:pPr>
            <a:endParaRPr kumimoji="0" lang="en-US" sz="1000" b="1"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a:p>
            <a:pPr marL="1717675" marR="0" lvl="0" indent="-1708150" algn="l" defTabSz="914400" rtl="0" eaLnBrk="1" fontAlgn="auto" latinLnBrk="0" hangingPunct="1">
              <a:lnSpc>
                <a:spcPct val="100000"/>
              </a:lnSpc>
              <a:spcBef>
                <a:spcPts val="0"/>
              </a:spcBef>
              <a:spcAft>
                <a:spcPts val="0"/>
              </a:spcAft>
              <a:buClrTx/>
              <a:buSzTx/>
              <a:buFontTx/>
              <a:buNone/>
              <a:defRPr/>
            </a:pPr>
            <a:r>
              <a:rPr kumimoji="0" lang="en-US" sz="3600" b="1"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rPr>
              <a:t>Vs 16 – The</a:t>
            </a:r>
            <a:r>
              <a:rPr kumimoji="0" lang="en-US" sz="3600" b="1" i="0" u="none" strike="noStrike" kern="1200" cap="none" spc="0" normalizeH="0" noProof="0" dirty="0">
                <a:ln>
                  <a:noFill/>
                </a:ln>
                <a:solidFill>
                  <a:prstClr val="white"/>
                </a:solidFill>
                <a:effectLst/>
                <a:uLnTx/>
                <a:uFillTx/>
                <a:latin typeface="Malgun Gothic" panose="020B0503020000020004" pitchFamily="34" charset="-127"/>
                <a:ea typeface="Malgun Gothic" panose="020B0503020000020004" pitchFamily="34" charset="-127"/>
                <a:cs typeface="+mn-cs"/>
              </a:rPr>
              <a:t> k</a:t>
            </a:r>
            <a:r>
              <a:rPr kumimoji="0" lang="en-US" sz="3600" b="1"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rPr>
              <a:t>ing tells Daniel that he hopes </a:t>
            </a:r>
            <a:r>
              <a:rPr lang="en-US" sz="3600" b="1" dirty="0">
                <a:solidFill>
                  <a:prstClr val="white"/>
                </a:solidFill>
                <a:latin typeface="Malgun Gothic" panose="020B0503020000020004" pitchFamily="34" charset="-127"/>
                <a:ea typeface="Malgun Gothic" panose="020B0503020000020004" pitchFamily="34" charset="-127"/>
              </a:rPr>
              <a:t>h</a:t>
            </a:r>
            <a:r>
              <a:rPr kumimoji="0" lang="en-US" sz="3600" b="1"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rPr>
              <a:t>is God, whom he serves continually,</a:t>
            </a:r>
            <a:r>
              <a:rPr kumimoji="0" lang="en-US" sz="3600" b="1" i="0" u="none" strike="noStrike" kern="1200" cap="none" spc="0" normalizeH="0" noProof="0" dirty="0">
                <a:ln>
                  <a:noFill/>
                </a:ln>
                <a:solidFill>
                  <a:prstClr val="white"/>
                </a:solidFill>
                <a:effectLst/>
                <a:uLnTx/>
                <a:uFillTx/>
                <a:latin typeface="Malgun Gothic" panose="020B0503020000020004" pitchFamily="34" charset="-127"/>
                <a:ea typeface="Malgun Gothic" panose="020B0503020000020004" pitchFamily="34" charset="-127"/>
                <a:cs typeface="+mn-cs"/>
              </a:rPr>
              <a:t> </a:t>
            </a:r>
            <a:r>
              <a:rPr lang="en-US" sz="3600" b="1" dirty="0">
                <a:solidFill>
                  <a:prstClr val="white"/>
                </a:solidFill>
                <a:latin typeface="Malgun Gothic" panose="020B0503020000020004" pitchFamily="34" charset="-127"/>
                <a:ea typeface="Malgun Gothic" panose="020B0503020000020004" pitchFamily="34" charset="-127"/>
              </a:rPr>
              <a:t>will deliver him.</a:t>
            </a:r>
          </a:p>
          <a:p>
            <a:pPr marL="1717675" marR="0" lvl="0" indent="-1708150" algn="l" defTabSz="914400" rtl="0" eaLnBrk="1" fontAlgn="auto" latinLnBrk="0" hangingPunct="1">
              <a:lnSpc>
                <a:spcPct val="100000"/>
              </a:lnSpc>
              <a:spcBef>
                <a:spcPts val="0"/>
              </a:spcBef>
              <a:spcAft>
                <a:spcPts val="0"/>
              </a:spcAft>
              <a:buClrTx/>
              <a:buSzTx/>
              <a:buFontTx/>
              <a:buNone/>
              <a:defRPr/>
            </a:pPr>
            <a:r>
              <a:rPr kumimoji="0" lang="en-US" sz="3600" b="1"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rPr>
              <a:t>Vs 17 – Stone laid across the den and sealed.</a:t>
            </a:r>
            <a:br>
              <a:rPr kumimoji="0" lang="en-US" sz="3600" b="1"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rPr>
            </a:br>
            <a:r>
              <a:rPr kumimoji="0" lang="en-US" sz="3600" b="1"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rPr>
              <a:t>Daniel was assumed to be as good as</a:t>
            </a:r>
            <a:r>
              <a:rPr kumimoji="0" lang="en-US" sz="3600" b="1" i="0" u="none" strike="noStrike" kern="1200" cap="none" spc="0" normalizeH="0" noProof="0" dirty="0">
                <a:ln>
                  <a:noFill/>
                </a:ln>
                <a:solidFill>
                  <a:prstClr val="white"/>
                </a:solidFill>
                <a:effectLst/>
                <a:uLnTx/>
                <a:uFillTx/>
                <a:latin typeface="Malgun Gothic" panose="020B0503020000020004" pitchFamily="34" charset="-127"/>
                <a:ea typeface="Malgun Gothic" panose="020B0503020000020004" pitchFamily="34" charset="-127"/>
                <a:cs typeface="+mn-cs"/>
              </a:rPr>
              <a:t> </a:t>
            </a:r>
            <a:r>
              <a:rPr kumimoji="0" lang="en-US" sz="3600" b="1"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rPr>
              <a:t>dead. </a:t>
            </a:r>
          </a:p>
        </p:txBody>
      </p:sp>
      <p:pic>
        <p:nvPicPr>
          <p:cNvPr id="4" name="Picture 2" descr="A Den of Lions in Babylon? – Crossroads Bible Church">
            <a:extLst>
              <a:ext uri="{FF2B5EF4-FFF2-40B4-BE49-F238E27FC236}">
                <a16:creationId xmlns:a16="http://schemas.microsoft.com/office/drawing/2014/main" id="{FB806BA9-5519-41FD-0334-CC758FDCE6C4}"/>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9957280" y="868132"/>
            <a:ext cx="2234720" cy="14750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6810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359ECF7-6A25-E653-C326-E2F9F3151233}"/>
              </a:ext>
            </a:extLst>
          </p:cNvPr>
          <p:cNvSpPr txBox="1"/>
          <p:nvPr/>
        </p:nvSpPr>
        <p:spPr>
          <a:xfrm>
            <a:off x="679622" y="271849"/>
            <a:ext cx="9638270"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rPr>
              <a:t>God has a Man – God has a Plan.</a:t>
            </a:r>
          </a:p>
        </p:txBody>
      </p:sp>
      <p:sp>
        <p:nvSpPr>
          <p:cNvPr id="3" name="TextBox 2">
            <a:extLst>
              <a:ext uri="{FF2B5EF4-FFF2-40B4-BE49-F238E27FC236}">
                <a16:creationId xmlns:a16="http://schemas.microsoft.com/office/drawing/2014/main" id="{0AE961A3-6B88-96B0-D491-328913B5EABD}"/>
              </a:ext>
            </a:extLst>
          </p:cNvPr>
          <p:cNvSpPr txBox="1"/>
          <p:nvPr/>
        </p:nvSpPr>
        <p:spPr>
          <a:xfrm>
            <a:off x="577936" y="1946506"/>
            <a:ext cx="10636078" cy="4124206"/>
          </a:xfrm>
          <a:prstGeom prst="rect">
            <a:avLst/>
          </a:prstGeom>
          <a:noFill/>
        </p:spPr>
        <p:txBody>
          <a:bodyPr wrap="square" rtlCol="0">
            <a:spAutoFit/>
          </a:bodyPr>
          <a:lstStyle/>
          <a:p>
            <a:pPr marL="1717675" marR="0" lvl="0" indent="-1717675" algn="l" defTabSz="914400" rtl="0" eaLnBrk="1" fontAlgn="auto" latinLnBrk="0" hangingPunct="1">
              <a:lnSpc>
                <a:spcPct val="100000"/>
              </a:lnSpc>
              <a:spcBef>
                <a:spcPts val="0"/>
              </a:spcBef>
              <a:spcAft>
                <a:spcPts val="0"/>
              </a:spcAft>
              <a:buClrTx/>
              <a:buSzTx/>
              <a:buFontTx/>
              <a:buNone/>
              <a:defRPr/>
            </a:pPr>
            <a:r>
              <a:rPr kumimoji="0" lang="en-US" sz="3600" b="1" i="0" u="sng" strike="noStrike" kern="1200" cap="none" spc="0" normalizeH="0" baseline="0" noProof="0" dirty="0">
                <a:ln>
                  <a:noFill/>
                </a:ln>
                <a:solidFill>
                  <a:schemeClr val="bg1"/>
                </a:solidFill>
                <a:effectLst/>
                <a:highlight>
                  <a:srgbClr val="C0C0C0"/>
                </a:highlight>
                <a:uLnTx/>
                <a:uFillTx/>
                <a:latin typeface="Malgun Gothic" panose="020B0503020000020004" pitchFamily="34" charset="-127"/>
                <a:ea typeface="Malgun Gothic" panose="020B0503020000020004" pitchFamily="34" charset="-127"/>
                <a:cs typeface="+mn-cs"/>
              </a:rPr>
              <a:t>Part 4: Dan 6:19-24 – The Deliverance</a:t>
            </a:r>
          </a:p>
          <a:p>
            <a:pPr marL="1717675" marR="0" lvl="0" indent="-1717675" algn="l" defTabSz="914400" rtl="0" eaLnBrk="1" fontAlgn="auto" latinLnBrk="0" hangingPunct="1">
              <a:lnSpc>
                <a:spcPct val="100000"/>
              </a:lnSpc>
              <a:spcBef>
                <a:spcPts val="0"/>
              </a:spcBef>
              <a:spcAft>
                <a:spcPts val="0"/>
              </a:spcAft>
              <a:buClrTx/>
              <a:buSzTx/>
              <a:buFontTx/>
              <a:buNone/>
              <a:defRPr/>
            </a:pPr>
            <a:endParaRPr kumimoji="0" lang="en-US" sz="1000" b="1"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a:p>
            <a:pPr marL="1717675" marR="0" lvl="0" indent="-1717675" algn="l" defTabSz="914400" rtl="0" eaLnBrk="1" fontAlgn="auto" latinLnBrk="0" hangingPunct="1">
              <a:lnSpc>
                <a:spcPct val="100000"/>
              </a:lnSpc>
              <a:spcBef>
                <a:spcPts val="0"/>
              </a:spcBef>
              <a:spcAft>
                <a:spcPts val="0"/>
              </a:spcAft>
              <a:buClrTx/>
              <a:buSzTx/>
              <a:buFontTx/>
              <a:buNone/>
              <a:defRPr/>
            </a:pPr>
            <a:r>
              <a:rPr kumimoji="0" lang="en-US" sz="3600" b="1"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rPr>
              <a:t>Vs 19 – At the break of day, the king rushes to see</a:t>
            </a:r>
            <a:r>
              <a:rPr lang="en-US" sz="3600" b="1" dirty="0">
                <a:solidFill>
                  <a:prstClr val="white"/>
                </a:solidFill>
                <a:latin typeface="Malgun Gothic" panose="020B0503020000020004" pitchFamily="34" charset="-127"/>
                <a:ea typeface="Malgun Gothic" panose="020B0503020000020004" pitchFamily="34" charset="-127"/>
              </a:rPr>
              <a:t>	if Daniel survived.</a:t>
            </a:r>
          </a:p>
          <a:p>
            <a:pPr marL="1717675" marR="0" lvl="0" indent="-1717675" algn="l" defTabSz="914400" rtl="0" eaLnBrk="1" fontAlgn="auto" latinLnBrk="0" hangingPunct="1">
              <a:lnSpc>
                <a:spcPct val="100000"/>
              </a:lnSpc>
              <a:spcBef>
                <a:spcPts val="0"/>
              </a:spcBef>
              <a:spcAft>
                <a:spcPts val="0"/>
              </a:spcAft>
              <a:buClrTx/>
              <a:buSzTx/>
              <a:buFontTx/>
              <a:buNone/>
              <a:defRPr/>
            </a:pPr>
            <a:r>
              <a:rPr kumimoji="0" lang="en-US" sz="3600" b="1"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rPr>
              <a:t>Vs 2</a:t>
            </a:r>
            <a:r>
              <a:rPr lang="en-US" sz="3600" b="1" dirty="0">
                <a:solidFill>
                  <a:prstClr val="white"/>
                </a:solidFill>
                <a:latin typeface="Malgun Gothic" panose="020B0503020000020004" pitchFamily="34" charset="-127"/>
                <a:ea typeface="Malgun Gothic" panose="020B0503020000020004" pitchFamily="34" charset="-127"/>
              </a:rPr>
              <a:t>2 – “My God sent his angel and shut the lions’ mouth.”</a:t>
            </a:r>
          </a:p>
          <a:p>
            <a:pPr marL="1717675" marR="0" lvl="0" indent="-1717675" algn="l" defTabSz="914400" rtl="0" eaLnBrk="1" fontAlgn="auto" latinLnBrk="0" hangingPunct="1">
              <a:lnSpc>
                <a:spcPct val="100000"/>
              </a:lnSpc>
              <a:spcBef>
                <a:spcPts val="0"/>
              </a:spcBef>
              <a:spcAft>
                <a:spcPts val="0"/>
              </a:spcAft>
              <a:buClrTx/>
              <a:buSzTx/>
              <a:buFontTx/>
              <a:buNone/>
              <a:defRPr/>
            </a:pPr>
            <a:r>
              <a:rPr kumimoji="0" lang="en-US" sz="3600" b="1"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rPr>
              <a:t>Vs 23 – Daniel was not harmed ”because he</a:t>
            </a:r>
            <a:r>
              <a:rPr kumimoji="0" lang="en-US" sz="3600" b="1" i="0" u="none" strike="noStrike" kern="1200" cap="none" spc="0" normalizeH="0" noProof="0" dirty="0">
                <a:ln>
                  <a:noFill/>
                </a:ln>
                <a:solidFill>
                  <a:prstClr val="white"/>
                </a:solidFill>
                <a:effectLst/>
                <a:uLnTx/>
                <a:uFillTx/>
                <a:latin typeface="Malgun Gothic" panose="020B0503020000020004" pitchFamily="34" charset="-127"/>
                <a:ea typeface="Malgun Gothic" panose="020B0503020000020004" pitchFamily="34" charset="-127"/>
                <a:cs typeface="+mn-cs"/>
              </a:rPr>
              <a:t> </a:t>
            </a:r>
            <a:r>
              <a:rPr kumimoji="0" lang="en-US" sz="3600" b="1"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rPr>
              <a:t>trusted in his God.”</a:t>
            </a:r>
          </a:p>
        </p:txBody>
      </p:sp>
      <p:pic>
        <p:nvPicPr>
          <p:cNvPr id="15362" name="Picture 2" descr="Bible Quotes: Daniel 6 Daniel in the Lions' Den | imgracemadewoman">
            <a:extLst>
              <a:ext uri="{FF2B5EF4-FFF2-40B4-BE49-F238E27FC236}">
                <a16:creationId xmlns:a16="http://schemas.microsoft.com/office/drawing/2014/main" id="{A6BF71A2-8739-9EBA-66C9-1A46DA2E0869}"/>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9877425" y="807243"/>
            <a:ext cx="2314575" cy="17359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305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6386" name="Picture 2" descr="I issue a decree that in every part of my kingdom people must fear and  reverence the God of Daniel. For he is the living God a… | God, Wonderland  quotes, Scripture">
            <a:extLst>
              <a:ext uri="{FF2B5EF4-FFF2-40B4-BE49-F238E27FC236}">
                <a16:creationId xmlns:a16="http://schemas.microsoft.com/office/drawing/2014/main" id="{029680D6-0F5D-2A57-48C2-6E062CA52337}"/>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335337" y="0"/>
            <a:ext cx="552132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8288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359ECF7-6A25-E653-C326-E2F9F3151233}"/>
              </a:ext>
            </a:extLst>
          </p:cNvPr>
          <p:cNvSpPr txBox="1"/>
          <p:nvPr/>
        </p:nvSpPr>
        <p:spPr>
          <a:xfrm>
            <a:off x="679622" y="271849"/>
            <a:ext cx="9638270"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rPr>
              <a:t>God has a Man – God has a Plan.</a:t>
            </a:r>
          </a:p>
        </p:txBody>
      </p:sp>
      <p:sp>
        <p:nvSpPr>
          <p:cNvPr id="3" name="TextBox 2">
            <a:extLst>
              <a:ext uri="{FF2B5EF4-FFF2-40B4-BE49-F238E27FC236}">
                <a16:creationId xmlns:a16="http://schemas.microsoft.com/office/drawing/2014/main" id="{0AE961A3-6B88-96B0-D491-328913B5EABD}"/>
              </a:ext>
            </a:extLst>
          </p:cNvPr>
          <p:cNvSpPr txBox="1"/>
          <p:nvPr/>
        </p:nvSpPr>
        <p:spPr>
          <a:xfrm>
            <a:off x="438562" y="1746480"/>
            <a:ext cx="10636078" cy="19082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sng" strike="noStrike" kern="1200" cap="none" spc="0" normalizeH="0" baseline="0" noProof="0" dirty="0">
                <a:ln>
                  <a:noFill/>
                </a:ln>
                <a:solidFill>
                  <a:schemeClr val="bg1"/>
                </a:solidFill>
                <a:effectLst/>
                <a:highlight>
                  <a:srgbClr val="C0C0C0"/>
                </a:highlight>
                <a:uLnTx/>
                <a:uFillTx/>
                <a:latin typeface="Malgun Gothic" panose="020B0503020000020004" pitchFamily="34" charset="-127"/>
                <a:ea typeface="Malgun Gothic" panose="020B0503020000020004" pitchFamily="34" charset="-127"/>
                <a:cs typeface="+mn-cs"/>
              </a:rPr>
              <a:t>Take-a</a:t>
            </a:r>
            <a:r>
              <a:rPr lang="en-US" sz="3600" b="1" u="sng" dirty="0">
                <a:solidFill>
                  <a:schemeClr val="bg1"/>
                </a:solidFill>
                <a:highlight>
                  <a:srgbClr val="C0C0C0"/>
                </a:highlight>
                <a:latin typeface="Malgun Gothic" panose="020B0503020000020004" pitchFamily="34" charset="-127"/>
                <a:ea typeface="Malgun Gothic" panose="020B0503020000020004" pitchFamily="34" charset="-127"/>
              </a:rPr>
              <a:t>ways</a:t>
            </a:r>
            <a:endParaRPr kumimoji="0" lang="en-US" sz="3600" b="1" i="0" u="sng" strike="noStrike" kern="1200" cap="none" spc="0" normalizeH="0" baseline="0" noProof="0" dirty="0">
              <a:ln>
                <a:noFill/>
              </a:ln>
              <a:solidFill>
                <a:schemeClr val="bg1"/>
              </a:solidFill>
              <a:effectLst/>
              <a:highlight>
                <a:srgbClr val="C0C0C0"/>
              </a:highlight>
              <a:uLnTx/>
              <a:uFillTx/>
              <a:latin typeface="Malgun Gothic" panose="020B0503020000020004" pitchFamily="34" charset="-127"/>
              <a:ea typeface="Malgun Gothic" panose="020B0503020000020004" pitchFamily="34" charset="-127"/>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a:p>
            <a:pPr marL="742950" marR="0" lvl="0" indent="-742950" algn="l" defTabSz="914400" rtl="0" eaLnBrk="1" fontAlgn="auto" latinLnBrk="0" hangingPunct="1">
              <a:lnSpc>
                <a:spcPct val="100000"/>
              </a:lnSpc>
              <a:spcBef>
                <a:spcPts val="0"/>
              </a:spcBef>
              <a:spcAft>
                <a:spcPts val="0"/>
              </a:spcAft>
              <a:buClrTx/>
              <a:buSzTx/>
              <a:buFontTx/>
              <a:buAutoNum type="arabicParenR"/>
              <a:tabLst/>
              <a:defRPr/>
            </a:pPr>
            <a:r>
              <a:rPr kumimoji="0" lang="en-US" sz="3600" b="1"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rPr>
              <a:t>Develop holy </a:t>
            </a:r>
            <a:r>
              <a:rPr lang="en-US" sz="3600" b="1" dirty="0">
                <a:solidFill>
                  <a:prstClr val="white"/>
                </a:solidFill>
                <a:latin typeface="Malgun Gothic" panose="020B0503020000020004" pitchFamily="34" charset="-127"/>
                <a:ea typeface="Malgun Gothic" panose="020B0503020000020004" pitchFamily="34" charset="-127"/>
              </a:rPr>
              <a:t>h</a:t>
            </a:r>
            <a:r>
              <a:rPr kumimoji="0" lang="en-US" sz="3600" b="1" i="0" u="none" strike="noStrike" kern="1200" cap="none" spc="0" normalizeH="0" baseline="0" noProof="0" dirty="0" err="1">
                <a:ln>
                  <a:noFill/>
                </a:ln>
                <a:solidFill>
                  <a:prstClr val="white"/>
                </a:solidFill>
                <a:effectLst/>
                <a:uLnTx/>
                <a:uFillTx/>
                <a:latin typeface="Malgun Gothic" panose="020B0503020000020004" pitchFamily="34" charset="-127"/>
                <a:ea typeface="Malgun Gothic" panose="020B0503020000020004" pitchFamily="34" charset="-127"/>
                <a:cs typeface="+mn-cs"/>
              </a:rPr>
              <a:t>abits</a:t>
            </a:r>
            <a:r>
              <a:rPr kumimoji="0" lang="en-US" sz="3600" b="1"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rPr>
              <a:t> for the day of trouble.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rPr>
              <a:t>	 </a:t>
            </a:r>
          </a:p>
        </p:txBody>
      </p:sp>
      <p:pic>
        <p:nvPicPr>
          <p:cNvPr id="4" name="Picture 2" descr="A Den of Lions in Babylon? – Crossroads Bible Church">
            <a:extLst>
              <a:ext uri="{FF2B5EF4-FFF2-40B4-BE49-F238E27FC236}">
                <a16:creationId xmlns:a16="http://schemas.microsoft.com/office/drawing/2014/main" id="{06838855-F5B5-E381-DD43-75E25515AC34}"/>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9957280" y="868132"/>
            <a:ext cx="2234720" cy="14750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8275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359ECF7-6A25-E653-C326-E2F9F3151233}"/>
              </a:ext>
            </a:extLst>
          </p:cNvPr>
          <p:cNvSpPr txBox="1"/>
          <p:nvPr/>
        </p:nvSpPr>
        <p:spPr>
          <a:xfrm>
            <a:off x="679622" y="271849"/>
            <a:ext cx="9638270"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rPr>
              <a:t>God has a Man – God has a Plan.</a:t>
            </a:r>
          </a:p>
        </p:txBody>
      </p:sp>
      <p:sp>
        <p:nvSpPr>
          <p:cNvPr id="3" name="TextBox 2">
            <a:extLst>
              <a:ext uri="{FF2B5EF4-FFF2-40B4-BE49-F238E27FC236}">
                <a16:creationId xmlns:a16="http://schemas.microsoft.com/office/drawing/2014/main" id="{0AE961A3-6B88-96B0-D491-328913B5EABD}"/>
              </a:ext>
            </a:extLst>
          </p:cNvPr>
          <p:cNvSpPr txBox="1"/>
          <p:nvPr/>
        </p:nvSpPr>
        <p:spPr>
          <a:xfrm>
            <a:off x="438562" y="1746480"/>
            <a:ext cx="10636078" cy="35702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sng" strike="noStrike" kern="1200" cap="none" spc="0" normalizeH="0" baseline="0" noProof="0" dirty="0">
                <a:ln>
                  <a:noFill/>
                </a:ln>
                <a:solidFill>
                  <a:schemeClr val="bg1"/>
                </a:solidFill>
                <a:effectLst/>
                <a:highlight>
                  <a:srgbClr val="C0C0C0"/>
                </a:highlight>
                <a:uLnTx/>
                <a:uFillTx/>
                <a:latin typeface="Malgun Gothic" panose="020B0503020000020004" pitchFamily="34" charset="-127"/>
                <a:ea typeface="Malgun Gothic" panose="020B0503020000020004" pitchFamily="34" charset="-127"/>
                <a:cs typeface="+mn-cs"/>
              </a:rPr>
              <a:t>Take-a</a:t>
            </a:r>
            <a:r>
              <a:rPr lang="en-US" sz="3600" b="1" u="sng" dirty="0">
                <a:solidFill>
                  <a:schemeClr val="bg1"/>
                </a:solidFill>
                <a:highlight>
                  <a:srgbClr val="C0C0C0"/>
                </a:highlight>
                <a:latin typeface="Malgun Gothic" panose="020B0503020000020004" pitchFamily="34" charset="-127"/>
                <a:ea typeface="Malgun Gothic" panose="020B0503020000020004" pitchFamily="34" charset="-127"/>
              </a:rPr>
              <a:t>ways</a:t>
            </a:r>
            <a:endParaRPr kumimoji="0" lang="en-US" sz="3600" b="1" i="0" u="sng" strike="noStrike" kern="1200" cap="none" spc="0" normalizeH="0" baseline="0" noProof="0" dirty="0">
              <a:ln>
                <a:noFill/>
              </a:ln>
              <a:solidFill>
                <a:schemeClr val="bg1"/>
              </a:solidFill>
              <a:effectLst/>
              <a:highlight>
                <a:srgbClr val="C0C0C0"/>
              </a:highlight>
              <a:uLnTx/>
              <a:uFillTx/>
              <a:latin typeface="Malgun Gothic" panose="020B0503020000020004" pitchFamily="34" charset="-127"/>
              <a:ea typeface="Malgun Gothic" panose="020B0503020000020004" pitchFamily="34" charset="-127"/>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a:p>
            <a:pPr marL="742950" marR="0" lvl="0" indent="-742950" algn="l" defTabSz="914400" rtl="0" eaLnBrk="1" fontAlgn="auto" latinLnBrk="0" hangingPunct="1">
              <a:lnSpc>
                <a:spcPct val="100000"/>
              </a:lnSpc>
              <a:spcBef>
                <a:spcPts val="0"/>
              </a:spcBef>
              <a:spcAft>
                <a:spcPts val="0"/>
              </a:spcAft>
              <a:buClrTx/>
              <a:buSzTx/>
              <a:buFontTx/>
              <a:buAutoNum type="arabicParenR"/>
              <a:tabLst/>
              <a:defRPr/>
            </a:pPr>
            <a:r>
              <a:rPr kumimoji="0" lang="en-US" sz="3600" b="1"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rPr>
              <a:t>Develop holy </a:t>
            </a:r>
            <a:r>
              <a:rPr lang="en-US" sz="3600" b="1" dirty="0">
                <a:solidFill>
                  <a:prstClr val="white"/>
                </a:solidFill>
                <a:latin typeface="Malgun Gothic" panose="020B0503020000020004" pitchFamily="34" charset="-127"/>
                <a:ea typeface="Malgun Gothic" panose="020B0503020000020004" pitchFamily="34" charset="-127"/>
              </a:rPr>
              <a:t>h</a:t>
            </a:r>
            <a:r>
              <a:rPr kumimoji="0" lang="en-US" sz="3600" b="1" i="0" u="none" strike="noStrike" kern="1200" cap="none" spc="0" normalizeH="0" baseline="0" noProof="0" dirty="0" err="1">
                <a:ln>
                  <a:noFill/>
                </a:ln>
                <a:solidFill>
                  <a:prstClr val="white"/>
                </a:solidFill>
                <a:effectLst/>
                <a:uLnTx/>
                <a:uFillTx/>
                <a:latin typeface="Malgun Gothic" panose="020B0503020000020004" pitchFamily="34" charset="-127"/>
                <a:ea typeface="Malgun Gothic" panose="020B0503020000020004" pitchFamily="34" charset="-127"/>
                <a:cs typeface="+mn-cs"/>
              </a:rPr>
              <a:t>abits</a:t>
            </a:r>
            <a:r>
              <a:rPr kumimoji="0" lang="en-US" sz="3600" b="1"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rPr>
              <a:t> for the day of trouble.</a:t>
            </a:r>
          </a:p>
          <a:p>
            <a:pPr marL="742950" marR="0" lvl="0" indent="-742950" algn="l" defTabSz="914400" rtl="0" eaLnBrk="1" fontAlgn="auto" latinLnBrk="0" hangingPunct="1">
              <a:lnSpc>
                <a:spcPct val="100000"/>
              </a:lnSpc>
              <a:spcBef>
                <a:spcPts val="0"/>
              </a:spcBef>
              <a:spcAft>
                <a:spcPts val="0"/>
              </a:spcAft>
              <a:buClrTx/>
              <a:buSzTx/>
              <a:buFontTx/>
              <a:buAutoNum type="arabicParenR"/>
              <a:tabLst/>
              <a:defRPr/>
            </a:pPr>
            <a:r>
              <a:rPr lang="en-US" sz="3600" b="1" dirty="0">
                <a:solidFill>
                  <a:prstClr val="white"/>
                </a:solidFill>
                <a:latin typeface="Malgun Gothic" panose="020B0503020000020004" pitchFamily="34" charset="-127"/>
                <a:ea typeface="Malgun Gothic" panose="020B0503020000020004" pitchFamily="34" charset="-127"/>
              </a:rPr>
              <a:t>Make prayer your first response to every trial and trouble.</a:t>
            </a:r>
          </a:p>
          <a:p>
            <a:pPr marL="742950" marR="0" lvl="0" indent="-742950" algn="l" defTabSz="914400" rtl="0" eaLnBrk="1" fontAlgn="auto" latinLnBrk="0" hangingPunct="1">
              <a:lnSpc>
                <a:spcPct val="100000"/>
              </a:lnSpc>
              <a:spcBef>
                <a:spcPts val="0"/>
              </a:spcBef>
              <a:spcAft>
                <a:spcPts val="0"/>
              </a:spcAft>
              <a:buClrTx/>
              <a:buSzTx/>
              <a:buFontTx/>
              <a:buAutoNum type="arabicParenR"/>
              <a:tabLst/>
              <a:defRPr/>
            </a:pPr>
            <a:r>
              <a:rPr kumimoji="0" lang="en-US" sz="3600" b="1" i="0" u="none" strike="noStrike" kern="1200" cap="none" spc="0" normalizeH="0" baseline="0" noProof="0" dirty="0" err="1">
                <a:ln>
                  <a:noFill/>
                </a:ln>
                <a:solidFill>
                  <a:prstClr val="white"/>
                </a:solidFill>
                <a:effectLst/>
                <a:uLnTx/>
                <a:uFillTx/>
                <a:latin typeface="Malgun Gothic" panose="020B0503020000020004" pitchFamily="34" charset="-127"/>
                <a:ea typeface="Malgun Gothic" panose="020B0503020000020004" pitchFamily="34" charset="-127"/>
                <a:cs typeface="+mn-cs"/>
              </a:rPr>
              <a:t>Tru</a:t>
            </a:r>
            <a:r>
              <a:rPr lang="en-US" sz="3600" b="1" dirty="0" err="1">
                <a:solidFill>
                  <a:prstClr val="white"/>
                </a:solidFill>
                <a:latin typeface="Malgun Gothic" panose="020B0503020000020004" pitchFamily="34" charset="-127"/>
                <a:ea typeface="Malgun Gothic" panose="020B0503020000020004" pitchFamily="34" charset="-127"/>
              </a:rPr>
              <a:t>st</a:t>
            </a:r>
            <a:r>
              <a:rPr lang="en-US" sz="3600" b="1" dirty="0">
                <a:solidFill>
                  <a:prstClr val="white"/>
                </a:solidFill>
                <a:latin typeface="Malgun Gothic" panose="020B0503020000020004" pitchFamily="34" charset="-127"/>
                <a:ea typeface="Malgun Gothic" panose="020B0503020000020004" pitchFamily="34" charset="-127"/>
              </a:rPr>
              <a:t> God even when things go south!</a:t>
            </a:r>
            <a:endParaRPr kumimoji="0" lang="en-US" sz="3600" b="1"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rPr>
              <a:t>	 </a:t>
            </a:r>
          </a:p>
        </p:txBody>
      </p:sp>
      <p:pic>
        <p:nvPicPr>
          <p:cNvPr id="14338" name="Picture 2" descr="A Den of Lions in Babylon? – Crossroads Bible Church">
            <a:extLst>
              <a:ext uri="{FF2B5EF4-FFF2-40B4-BE49-F238E27FC236}">
                <a16:creationId xmlns:a16="http://schemas.microsoft.com/office/drawing/2014/main" id="{6F2412D6-BBDB-F4BB-2B73-1C4B31CC52FC}"/>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9957280" y="868132"/>
            <a:ext cx="2234720" cy="14750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1237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0" y="1417639"/>
            <a:ext cx="3571832" cy="2522151"/>
          </a:xfrm>
        </p:spPr>
        <p:txBody>
          <a:bodyPr/>
          <a:lstStyle/>
          <a:p>
            <a:pPr algn="r"/>
            <a:r>
              <a:rPr lang="en-US" dirty="0"/>
              <a:t>Black</a:t>
            </a:r>
          </a:p>
        </p:txBody>
      </p:sp>
    </p:spTree>
    <p:extLst>
      <p:ext uri="{BB962C8B-B14F-4D97-AF65-F5344CB8AC3E}">
        <p14:creationId xmlns:p14="http://schemas.microsoft.com/office/powerpoint/2010/main" val="3866321776"/>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12192000" cy="685800"/>
          </a:xfrm>
        </p:spPr>
        <p:txBody>
          <a:bodyPr/>
          <a:lstStyle/>
          <a:p>
            <a:pPr eaLnBrk="1" hangingPunct="1">
              <a:defRPr/>
            </a:pPr>
            <a:r>
              <a:rPr lang="en-US" sz="3733" b="1" dirty="0">
                <a:solidFill>
                  <a:srgbClr val="FFFFFF"/>
                </a:solidFill>
                <a:latin typeface="Arial" charset="0"/>
                <a:ea typeface="ＭＳ Ｐゴシック" charset="0"/>
              </a:rPr>
              <a:t>OT Preaching link at BibleStudyDownloads.org</a:t>
            </a:r>
            <a:endParaRPr lang="en-US" sz="14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12192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1219170" rtl="0" eaLnBrk="1" fontAlgn="base" latinLnBrk="0" hangingPunct="1">
              <a:lnSpc>
                <a:spcPct val="100000"/>
              </a:lnSpc>
              <a:spcBef>
                <a:spcPct val="0"/>
              </a:spcBef>
              <a:spcAft>
                <a:spcPct val="0"/>
              </a:spcAft>
              <a:buClrTx/>
              <a:buSzTx/>
              <a:buFontTx/>
              <a:buNone/>
              <a:tabLst/>
              <a:defRPr/>
            </a:pPr>
            <a:r>
              <a:rPr kumimoji="0" lang="en-US" sz="4267"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Get this presentation and handout for free!</a:t>
            </a:r>
            <a:endParaRPr kumimoji="0" lang="en-US" sz="1467"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pic>
        <p:nvPicPr>
          <p:cNvPr id="8" name="Picture 7" descr="Screen Shot 2016-02-02 at 5.41.18 PM.png"/>
          <p:cNvPicPr>
            <a:picLocks noChangeAspect="1"/>
          </p:cNvPicPr>
          <p:nvPr/>
        </p:nvPicPr>
        <p:blipFill rotWithShape="1">
          <a:blip r:embed="rId3">
            <a:extLst>
              <a:ext uri="{28A0092B-C50C-407E-A947-70E740481C1C}">
                <a14:useLocalDpi xmlns:a14="http://schemas.microsoft.com/office/drawing/2010/main" val="0"/>
              </a:ext>
            </a:extLst>
          </a:blip>
          <a:srcRect t="2841"/>
          <a:stretch/>
        </p:blipFill>
        <p:spPr>
          <a:xfrm>
            <a:off x="-58897" y="636982"/>
            <a:ext cx="12309796"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9631" y="2222340"/>
            <a:ext cx="8204283" cy="3483595"/>
          </a:xfrm>
          <a:prstGeom prst="rect">
            <a:avLst/>
          </a:prstGeom>
        </p:spPr>
      </p:pic>
    </p:spTree>
    <p:extLst>
      <p:ext uri="{BB962C8B-B14F-4D97-AF65-F5344CB8AC3E}">
        <p14:creationId xmlns:p14="http://schemas.microsoft.com/office/powerpoint/2010/main" val="211699239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 dog, mammal&#10;&#10;Description automatically generated">
            <a:extLst>
              <a:ext uri="{FF2B5EF4-FFF2-40B4-BE49-F238E27FC236}">
                <a16:creationId xmlns:a16="http://schemas.microsoft.com/office/drawing/2014/main" id="{4858FE98-6617-FD05-79C7-1EE02D40361A}"/>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192661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359ECF7-6A25-E653-C326-E2F9F3151233}"/>
              </a:ext>
            </a:extLst>
          </p:cNvPr>
          <p:cNvSpPr txBox="1"/>
          <p:nvPr/>
        </p:nvSpPr>
        <p:spPr>
          <a:xfrm>
            <a:off x="679622" y="271849"/>
            <a:ext cx="9638270" cy="769441"/>
          </a:xfrm>
          <a:prstGeom prst="rect">
            <a:avLst/>
          </a:prstGeom>
          <a:noFill/>
        </p:spPr>
        <p:txBody>
          <a:bodyPr wrap="square" rtlCol="0">
            <a:spAutoFit/>
          </a:bodyPr>
          <a:lstStyle/>
          <a:p>
            <a:r>
              <a:rPr lang="en-US" sz="4400" b="1" dirty="0">
                <a:latin typeface="Malgun Gothic" panose="020B0503020000020004" pitchFamily="34" charset="-127"/>
                <a:ea typeface="Malgun Gothic" panose="020B0503020000020004" pitchFamily="34" charset="-127"/>
              </a:rPr>
              <a:t>God has a Man – God has a Plan.</a:t>
            </a:r>
          </a:p>
        </p:txBody>
      </p:sp>
      <p:sp>
        <p:nvSpPr>
          <p:cNvPr id="3" name="TextBox 2">
            <a:extLst>
              <a:ext uri="{FF2B5EF4-FFF2-40B4-BE49-F238E27FC236}">
                <a16:creationId xmlns:a16="http://schemas.microsoft.com/office/drawing/2014/main" id="{0AE961A3-6B88-96B0-D491-328913B5EABD}"/>
              </a:ext>
            </a:extLst>
          </p:cNvPr>
          <p:cNvSpPr txBox="1"/>
          <p:nvPr/>
        </p:nvSpPr>
        <p:spPr>
          <a:xfrm>
            <a:off x="679622" y="1471613"/>
            <a:ext cx="10636078" cy="4154984"/>
          </a:xfrm>
          <a:prstGeom prst="rect">
            <a:avLst/>
          </a:prstGeom>
          <a:noFill/>
        </p:spPr>
        <p:txBody>
          <a:bodyPr wrap="square" rtlCol="0">
            <a:spAutoFit/>
          </a:bodyPr>
          <a:lstStyle/>
          <a:p>
            <a:r>
              <a:rPr lang="en-US" sz="3600" b="1" u="sng" dirty="0">
                <a:latin typeface="Malgun Gothic" panose="020B0503020000020004" pitchFamily="34" charset="-127"/>
                <a:ea typeface="Malgun Gothic" panose="020B0503020000020004" pitchFamily="34" charset="-127"/>
              </a:rPr>
              <a:t>The Book of Daniel So far….</a:t>
            </a:r>
          </a:p>
          <a:p>
            <a:endParaRPr lang="en-US" sz="1200" b="1" dirty="0">
              <a:latin typeface="Malgun Gothic" panose="020B0503020000020004" pitchFamily="34" charset="-127"/>
              <a:ea typeface="Malgun Gothic" panose="020B0503020000020004" pitchFamily="34" charset="-127"/>
            </a:endParaRPr>
          </a:p>
          <a:p>
            <a:r>
              <a:rPr lang="en-US" sz="3600" b="1" dirty="0">
                <a:latin typeface="Malgun Gothic" panose="020B0503020000020004" pitchFamily="34" charset="-127"/>
                <a:ea typeface="Malgun Gothic" panose="020B0503020000020004" pitchFamily="34" charset="-127"/>
              </a:rPr>
              <a:t>Daniel 1 – I Won’t Compromise A Little</a:t>
            </a:r>
          </a:p>
          <a:p>
            <a:r>
              <a:rPr lang="en-US" sz="3600" b="1" dirty="0">
                <a:latin typeface="Malgun Gothic" panose="020B0503020000020004" pitchFamily="34" charset="-127"/>
                <a:ea typeface="Malgun Gothic" panose="020B0503020000020004" pitchFamily="34" charset="-127"/>
              </a:rPr>
              <a:t>Daniel 2 – God is in Control of the Future</a:t>
            </a:r>
          </a:p>
          <a:p>
            <a:r>
              <a:rPr lang="en-US" sz="3600" b="1" dirty="0">
                <a:latin typeface="Malgun Gothic" panose="020B0503020000020004" pitchFamily="34" charset="-127"/>
                <a:ea typeface="Malgun Gothic" panose="020B0503020000020004" pitchFamily="34" charset="-127"/>
              </a:rPr>
              <a:t>Daniel 3 – I Stand on God’s Word</a:t>
            </a:r>
          </a:p>
          <a:p>
            <a:r>
              <a:rPr lang="en-US" sz="3600" b="1" dirty="0">
                <a:latin typeface="Malgun Gothic" panose="020B0503020000020004" pitchFamily="34" charset="-127"/>
                <a:ea typeface="Malgun Gothic" panose="020B0503020000020004" pitchFamily="34" charset="-127"/>
              </a:rPr>
              <a:t>Daniel 4 – Learning the Truth About the Most  </a:t>
            </a:r>
          </a:p>
          <a:p>
            <a:r>
              <a:rPr lang="en-US" sz="3600" b="1" dirty="0">
                <a:latin typeface="Malgun Gothic" panose="020B0503020000020004" pitchFamily="34" charset="-127"/>
                <a:ea typeface="Malgun Gothic" panose="020B0503020000020004" pitchFamily="34" charset="-127"/>
              </a:rPr>
              <a:t>               High God</a:t>
            </a:r>
          </a:p>
          <a:p>
            <a:r>
              <a:rPr lang="en-US" sz="3600" b="1" dirty="0">
                <a:latin typeface="Malgun Gothic" panose="020B0503020000020004" pitchFamily="34" charset="-127"/>
                <a:ea typeface="Malgun Gothic" panose="020B0503020000020004" pitchFamily="34" charset="-127"/>
              </a:rPr>
              <a:t>Daniel 5 – Walk Humbly Before God</a:t>
            </a:r>
          </a:p>
        </p:txBody>
      </p:sp>
    </p:spTree>
    <p:extLst>
      <p:ext uri="{BB962C8B-B14F-4D97-AF65-F5344CB8AC3E}">
        <p14:creationId xmlns:p14="http://schemas.microsoft.com/office/powerpoint/2010/main" val="1920404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aniel and the Lions' Den | Children's Bible Lessons">
            <a:extLst>
              <a:ext uri="{FF2B5EF4-FFF2-40B4-BE49-F238E27FC236}">
                <a16:creationId xmlns:a16="http://schemas.microsoft.com/office/drawing/2014/main" id="{D37FF627-95D7-8AC9-D15B-C57C6EA797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37054"/>
            <a:ext cx="12192000" cy="6096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6B4F9A3-0AE4-5E7B-4C87-1766704AFD29}"/>
              </a:ext>
            </a:extLst>
          </p:cNvPr>
          <p:cNvSpPr txBox="1"/>
          <p:nvPr/>
        </p:nvSpPr>
        <p:spPr>
          <a:xfrm>
            <a:off x="234778" y="123568"/>
            <a:ext cx="11957222" cy="769441"/>
          </a:xfrm>
          <a:prstGeom prst="rect">
            <a:avLst/>
          </a:prstGeom>
          <a:noFill/>
        </p:spPr>
        <p:txBody>
          <a:bodyPr wrap="square" rtlCol="0">
            <a:spAutoFit/>
          </a:bodyPr>
          <a:lstStyle/>
          <a:p>
            <a:pPr algn="ctr"/>
            <a:r>
              <a:rPr lang="en-US" sz="4400" b="1" dirty="0">
                <a:latin typeface="American Typewriter" panose="02090604020004020304" pitchFamily="18" charset="77"/>
              </a:rPr>
              <a:t>Daniel 6 – Trust in a Den of Despair</a:t>
            </a:r>
          </a:p>
        </p:txBody>
      </p:sp>
    </p:spTree>
    <p:extLst>
      <p:ext uri="{BB962C8B-B14F-4D97-AF65-F5344CB8AC3E}">
        <p14:creationId xmlns:p14="http://schemas.microsoft.com/office/powerpoint/2010/main" val="51778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359ECF7-6A25-E653-C326-E2F9F3151233}"/>
              </a:ext>
            </a:extLst>
          </p:cNvPr>
          <p:cNvSpPr txBox="1"/>
          <p:nvPr/>
        </p:nvSpPr>
        <p:spPr>
          <a:xfrm>
            <a:off x="679622" y="271849"/>
            <a:ext cx="9638270"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rPr>
              <a:t>God has a Man – God has a Plan.</a:t>
            </a:r>
          </a:p>
        </p:txBody>
      </p:sp>
      <p:sp>
        <p:nvSpPr>
          <p:cNvPr id="3" name="TextBox 2">
            <a:extLst>
              <a:ext uri="{FF2B5EF4-FFF2-40B4-BE49-F238E27FC236}">
                <a16:creationId xmlns:a16="http://schemas.microsoft.com/office/drawing/2014/main" id="{0AE961A3-6B88-96B0-D491-328913B5EABD}"/>
              </a:ext>
            </a:extLst>
          </p:cNvPr>
          <p:cNvSpPr txBox="1"/>
          <p:nvPr/>
        </p:nvSpPr>
        <p:spPr>
          <a:xfrm>
            <a:off x="449348" y="1475018"/>
            <a:ext cx="11742651" cy="4124206"/>
          </a:xfrm>
          <a:prstGeom prst="rect">
            <a:avLst/>
          </a:prstGeom>
          <a:noFill/>
        </p:spPr>
        <p:txBody>
          <a:bodyPr wrap="square" rtlCol="0">
            <a:spAutoFit/>
          </a:bodyPr>
          <a:lstStyle/>
          <a:p>
            <a:r>
              <a:rPr kumimoji="0" lang="en-US" sz="3600" b="1" i="0" u="sng" strike="noStrike" kern="1200" cap="none" spc="0" normalizeH="0" baseline="0" noProof="0" dirty="0">
                <a:ln>
                  <a:noFill/>
                </a:ln>
                <a:solidFill>
                  <a:schemeClr val="bg1"/>
                </a:solidFill>
                <a:effectLst/>
                <a:highlight>
                  <a:srgbClr val="C0C0C0"/>
                </a:highlight>
                <a:uLnTx/>
                <a:uFillTx/>
                <a:latin typeface="Malgun Gothic" panose="020B0503020000020004" pitchFamily="34" charset="-127"/>
                <a:ea typeface="Malgun Gothic" panose="020B0503020000020004" pitchFamily="34" charset="-127"/>
                <a:cs typeface="+mn-cs"/>
              </a:rPr>
              <a:t>Part </a:t>
            </a:r>
            <a:r>
              <a:rPr lang="en-US" sz="3600" b="1" u="sng" dirty="0">
                <a:solidFill>
                  <a:schemeClr val="bg1"/>
                </a:solidFill>
                <a:highlight>
                  <a:srgbClr val="C0C0C0"/>
                </a:highlight>
                <a:latin typeface="Malgun Gothic" panose="020B0503020000020004" pitchFamily="34" charset="-127"/>
                <a:ea typeface="Malgun Gothic" panose="020B0503020000020004" pitchFamily="34" charset="-127"/>
              </a:rPr>
              <a:t>1: Dan 6:1-5 </a:t>
            </a:r>
            <a:r>
              <a:rPr kumimoji="0" lang="en-US" sz="3600" b="1" i="0" u="sng" strike="noStrike" kern="1200" cap="none" spc="0" normalizeH="0" baseline="0" noProof="0" dirty="0">
                <a:ln>
                  <a:noFill/>
                </a:ln>
                <a:solidFill>
                  <a:schemeClr val="bg1"/>
                </a:solidFill>
                <a:effectLst/>
                <a:highlight>
                  <a:srgbClr val="C0C0C0"/>
                </a:highlight>
                <a:uLnTx/>
                <a:uFillTx/>
                <a:latin typeface="Malgun Gothic" panose="020B0503020000020004" pitchFamily="34" charset="-127"/>
                <a:ea typeface="Malgun Gothic" panose="020B0503020000020004" pitchFamily="34" charset="-127"/>
              </a:rPr>
              <a:t>– The Setting</a:t>
            </a:r>
            <a:endParaRPr lang="en-US" sz="3600" b="1" u="sng" dirty="0">
              <a:solidFill>
                <a:schemeClr val="bg1"/>
              </a:solidFill>
              <a:highlight>
                <a:srgbClr val="C0C0C0"/>
              </a:highlight>
              <a:latin typeface="Malgun Gothic" panose="020B0503020000020004" pitchFamily="34" charset="-127"/>
              <a:ea typeface="Malgun Gothic" panose="020B0503020000020004" pitchFamily="34" charset="-127"/>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1" dirty="0">
              <a:solidFill>
                <a:prstClr val="white"/>
              </a:solidFill>
              <a:latin typeface="Malgun Gothic" panose="020B0503020000020004" pitchFamily="34" charset="-127"/>
              <a:ea typeface="Malgun Gothic" panose="020B0503020000020004" pitchFamily="34" charset="-127"/>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3600" b="1" dirty="0">
                <a:solidFill>
                  <a:prstClr val="white"/>
                </a:solidFill>
                <a:latin typeface="Malgun Gothic" panose="020B0503020000020004" pitchFamily="34" charset="-127"/>
                <a:ea typeface="Malgun Gothic" panose="020B0503020000020004" pitchFamily="34" charset="-127"/>
              </a:rPr>
              <a:t>Vs 1 – Darius the Mede is real!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rPr>
              <a:t>Vs 1-2 – Daniel appointed to leadership.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3600" b="1" dirty="0">
                <a:solidFill>
                  <a:prstClr val="white"/>
                </a:solidFill>
                <a:latin typeface="Malgun Gothic" panose="020B0503020000020004" pitchFamily="34" charset="-127"/>
                <a:ea typeface="Malgun Gothic" panose="020B0503020000020004" pitchFamily="34" charset="-127"/>
              </a:rPr>
              <a:t>Vs 3 – “an excellent spirit was in (Daniel)”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rPr>
              <a:t>Vs 4 – Others were j</a:t>
            </a:r>
            <a:r>
              <a:rPr lang="en-US" sz="3600" b="1" dirty="0" err="1">
                <a:solidFill>
                  <a:prstClr val="white"/>
                </a:solidFill>
                <a:latin typeface="Malgun Gothic" panose="020B0503020000020004" pitchFamily="34" charset="-127"/>
                <a:ea typeface="Malgun Gothic" panose="020B0503020000020004" pitchFamily="34" charset="-127"/>
              </a:rPr>
              <a:t>ealous</a:t>
            </a:r>
            <a:r>
              <a:rPr lang="en-US" sz="3600" b="1" dirty="0">
                <a:solidFill>
                  <a:prstClr val="white"/>
                </a:solidFill>
                <a:latin typeface="Malgun Gothic" panose="020B0503020000020004" pitchFamily="34" charset="-127"/>
                <a:ea typeface="Malgun Gothic" panose="020B0503020000020004" pitchFamily="34" charset="-127"/>
              </a:rPr>
              <a:t> but Daniel was faultless.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3600" b="1" dirty="0">
                <a:solidFill>
                  <a:prstClr val="white"/>
                </a:solidFill>
                <a:latin typeface="Malgun Gothic" panose="020B0503020000020004" pitchFamily="34" charset="-127"/>
                <a:ea typeface="Malgun Gothic" panose="020B0503020000020004" pitchFamily="34" charset="-127"/>
              </a:rPr>
              <a:t>We are likewise to live as blameless before the world.</a:t>
            </a:r>
            <a:endParaRPr kumimoji="0" lang="en-US" sz="3600" b="1" i="0"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pic>
        <p:nvPicPr>
          <p:cNvPr id="2050" name="Picture 2" descr="Daniel the Prophet of the Bible, His Life and Accomplishments - Chabad.org">
            <a:extLst>
              <a:ext uri="{FF2B5EF4-FFF2-40B4-BE49-F238E27FC236}">
                <a16:creationId xmlns:a16="http://schemas.microsoft.com/office/drawing/2014/main" id="{75130D84-67FA-4F89-A792-801071A731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89596" y="1041290"/>
            <a:ext cx="3302404" cy="17255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64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098" name="Picture 2" descr="Alistair Begg on Twitter: &quot;Do all things without grumbling or disputing,  that you may be blameless and innocent, children of God without blemish in  the midst of a crooked and twisted generation,">
            <a:extLst>
              <a:ext uri="{FF2B5EF4-FFF2-40B4-BE49-F238E27FC236}">
                <a16:creationId xmlns:a16="http://schemas.microsoft.com/office/drawing/2014/main" id="{E913BBF0-4AA3-E234-4B60-D4DF464397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234950"/>
            <a:ext cx="7620000" cy="6388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78610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122" name="Picture 2" descr="Pin on First Corinthians">
            <a:extLst>
              <a:ext uri="{FF2B5EF4-FFF2-40B4-BE49-F238E27FC236}">
                <a16:creationId xmlns:a16="http://schemas.microsoft.com/office/drawing/2014/main" id="{95F69A7D-AFFF-13A5-E640-7B20BCDEB1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234950"/>
            <a:ext cx="7620000" cy="6388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486606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person&#10;&#10;Description automatically generated">
            <a:extLst>
              <a:ext uri="{FF2B5EF4-FFF2-40B4-BE49-F238E27FC236}">
                <a16:creationId xmlns:a16="http://schemas.microsoft.com/office/drawing/2014/main" id="{EE15CE94-CAA4-B475-3F3E-5194A38E0AA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859962" y="1041290"/>
            <a:ext cx="2332038" cy="1722120"/>
          </a:xfrm>
          <a:prstGeom prst="rect">
            <a:avLst/>
          </a:prstGeom>
        </p:spPr>
      </p:pic>
      <p:sp>
        <p:nvSpPr>
          <p:cNvPr id="2" name="TextBox 1">
            <a:extLst>
              <a:ext uri="{FF2B5EF4-FFF2-40B4-BE49-F238E27FC236}">
                <a16:creationId xmlns:a16="http://schemas.microsoft.com/office/drawing/2014/main" id="{5359ECF7-6A25-E653-C326-E2F9F3151233}"/>
              </a:ext>
            </a:extLst>
          </p:cNvPr>
          <p:cNvSpPr txBox="1"/>
          <p:nvPr/>
        </p:nvSpPr>
        <p:spPr>
          <a:xfrm>
            <a:off x="679622" y="271849"/>
            <a:ext cx="9638270"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rPr>
              <a:t>God has a Man – God has a Plan.</a:t>
            </a:r>
          </a:p>
        </p:txBody>
      </p:sp>
      <p:sp>
        <p:nvSpPr>
          <p:cNvPr id="3" name="TextBox 2">
            <a:extLst>
              <a:ext uri="{FF2B5EF4-FFF2-40B4-BE49-F238E27FC236}">
                <a16:creationId xmlns:a16="http://schemas.microsoft.com/office/drawing/2014/main" id="{0AE961A3-6B88-96B0-D491-328913B5EABD}"/>
              </a:ext>
            </a:extLst>
          </p:cNvPr>
          <p:cNvSpPr txBox="1"/>
          <p:nvPr/>
        </p:nvSpPr>
        <p:spPr>
          <a:xfrm>
            <a:off x="449349" y="1475018"/>
            <a:ext cx="10636078" cy="35702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sng" strike="noStrike" kern="1200" cap="none" spc="0" normalizeH="0" baseline="0" noProof="0" dirty="0">
                <a:ln>
                  <a:noFill/>
                </a:ln>
                <a:solidFill>
                  <a:schemeClr val="bg1"/>
                </a:solidFill>
                <a:effectLst/>
                <a:highlight>
                  <a:srgbClr val="C0C0C0"/>
                </a:highlight>
                <a:uLnTx/>
                <a:uFillTx/>
                <a:latin typeface="Malgun Gothic" panose="020B0503020000020004" pitchFamily="34" charset="-127"/>
                <a:ea typeface="Malgun Gothic" panose="020B0503020000020004" pitchFamily="34" charset="-127"/>
                <a:cs typeface="+mn-cs"/>
              </a:rPr>
              <a:t>Part 2: Dan 6:6-15 – The Trap</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rPr>
              <a:t>Vs 6   – High officials and satraps joined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3600" b="1" dirty="0">
                <a:solidFill>
                  <a:prstClr val="white"/>
                </a:solidFill>
                <a:latin typeface="Malgun Gothic" panose="020B0503020000020004" pitchFamily="34" charset="-127"/>
                <a:ea typeface="Malgun Gothic" panose="020B0503020000020004" pitchFamily="34" charset="-127"/>
              </a:rPr>
              <a:t>	      together against Daniel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rPr>
              <a:t>Vs 10 – “When Daniel knew….he got down on 	  	his knees.... and prayed.”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3600" b="1" dirty="0">
                <a:solidFill>
                  <a:prstClr val="white"/>
                </a:solidFill>
                <a:latin typeface="Malgun Gothic" panose="020B0503020000020004" pitchFamily="34" charset="-127"/>
                <a:ea typeface="Malgun Gothic" panose="020B0503020000020004" pitchFamily="34" charset="-127"/>
              </a:rPr>
              <a:t>	   </a:t>
            </a:r>
            <a:endParaRPr kumimoji="0" lang="en-US" sz="3600" b="1" i="0" u="none" strike="noStrike" kern="1200" cap="none" spc="0" normalizeH="0" baseline="0" noProof="0" dirty="0">
              <a:ln>
                <a:noFill/>
              </a:ln>
              <a:solidFill>
                <a:prstClr val="white"/>
              </a:solidFill>
              <a:effectLst/>
              <a:uLnTx/>
              <a:uFillTx/>
              <a:latin typeface="Malgun Gothic" panose="020B0503020000020004" pitchFamily="34" charset="-127"/>
              <a:ea typeface="Malgun Gothic" panose="020B0503020000020004" pitchFamily="34" charset="-127"/>
              <a:cs typeface="+mn-cs"/>
            </a:endParaRPr>
          </a:p>
        </p:txBody>
      </p:sp>
    </p:spTree>
    <p:extLst>
      <p:ext uri="{BB962C8B-B14F-4D97-AF65-F5344CB8AC3E}">
        <p14:creationId xmlns:p14="http://schemas.microsoft.com/office/powerpoint/2010/main" val="1435644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C7C4058-145B-AB95-2C77-ADC9ED564C4D}"/>
              </a:ext>
            </a:extLst>
          </p:cNvPr>
          <p:cNvSpPr txBox="1"/>
          <p:nvPr/>
        </p:nvSpPr>
        <p:spPr>
          <a:xfrm>
            <a:off x="4743963" y="2343150"/>
            <a:ext cx="7346858" cy="4514850"/>
          </a:xfrm>
          <a:prstGeom prst="rect">
            <a:avLst/>
          </a:prstGeom>
        </p:spPr>
        <p:txBody>
          <a:bodyPr vert="horz" lIns="91440" tIns="45720" rIns="91440" bIns="45720" rtlCol="0">
            <a:noAutofit/>
          </a:bodyPr>
          <a:lstStyle/>
          <a:p>
            <a:pPr algn="ctr">
              <a:lnSpc>
                <a:spcPct val="90000"/>
              </a:lnSpc>
              <a:spcAft>
                <a:spcPts val="600"/>
              </a:spcAft>
            </a:pPr>
            <a:r>
              <a:rPr lang="en-US" sz="3100" dirty="0"/>
              <a:t>A</a:t>
            </a:r>
            <a:r>
              <a:rPr lang="en-US" sz="3100" dirty="0">
                <a:effectLst/>
              </a:rPr>
              <a:t> daily relationship with God in prayer helps us not to confuse our will with His will. Any person in public life who thinks he can "go it alone" is tragically mistaken. No one has enough love, enough concern, enough humility, enough strength, enough courage. In an individual's friendship with God, there comes each day the humility of having fallen short, the joy of being forgiven, and the strength of being renewed.</a:t>
            </a:r>
          </a:p>
        </p:txBody>
      </p:sp>
      <p:pic>
        <p:nvPicPr>
          <p:cNvPr id="6" name="Picture 5" descr="A person in a suit&#10;&#10;Description automatically generated with low confidence">
            <a:extLst>
              <a:ext uri="{FF2B5EF4-FFF2-40B4-BE49-F238E27FC236}">
                <a16:creationId xmlns:a16="http://schemas.microsoft.com/office/drawing/2014/main" id="{A2A2B30D-8367-3D44-7BAE-DCD47F6BF913}"/>
              </a:ext>
            </a:extLst>
          </p:cNvPr>
          <p:cNvPicPr>
            <a:picLocks noChangeAspect="1"/>
          </p:cNvPicPr>
          <p:nvPr/>
        </p:nvPicPr>
        <p:blipFill rotWithShape="1">
          <a:blip r:embed="rId2"/>
          <a:srcRect l="332" r="10816" b="1"/>
          <a:stretch/>
        </p:blipFill>
        <p:spPr>
          <a:xfrm>
            <a:off x="20" y="10"/>
            <a:ext cx="4635571" cy="6857990"/>
          </a:xfrm>
          <a:prstGeom prst="rect">
            <a:avLst/>
          </a:prstGeom>
          <a:effectLst/>
        </p:spPr>
      </p:pic>
      <p:cxnSp>
        <p:nvCxnSpPr>
          <p:cNvPr id="11" name="Straight Connector 10">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C05D44"/>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4BE36784-AF93-8B5A-E9D9-2BA746E939C5}"/>
              </a:ext>
            </a:extLst>
          </p:cNvPr>
          <p:cNvSpPr txBox="1"/>
          <p:nvPr/>
        </p:nvSpPr>
        <p:spPr>
          <a:xfrm>
            <a:off x="5080934" y="729431"/>
            <a:ext cx="6672916" cy="656255"/>
          </a:xfrm>
          <a:prstGeom prst="rect">
            <a:avLst/>
          </a:prstGeom>
        </p:spPr>
        <p:txBody>
          <a:bodyPr vert="horz" lIns="91440" tIns="45720" rIns="91440" bIns="45720" rtlCol="0">
            <a:noAutofit/>
          </a:bodyPr>
          <a:lstStyle/>
          <a:p>
            <a:pPr>
              <a:lnSpc>
                <a:spcPct val="90000"/>
              </a:lnSpc>
              <a:spcAft>
                <a:spcPts val="600"/>
              </a:spcAft>
            </a:pPr>
            <a:r>
              <a:rPr lang="en-US" sz="3200" b="1" dirty="0"/>
              <a:t>Senator Mark Hatfield, US politician</a:t>
            </a:r>
            <a:endParaRPr lang="en-US" sz="3200" b="1" dirty="0">
              <a:effectLst/>
            </a:endParaRPr>
          </a:p>
        </p:txBody>
      </p:sp>
    </p:spTree>
    <p:extLst>
      <p:ext uri="{BB962C8B-B14F-4D97-AF65-F5344CB8AC3E}">
        <p14:creationId xmlns:p14="http://schemas.microsoft.com/office/powerpoint/2010/main" val="2555347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3.xml><?xml version="1.0" encoding="utf-8"?>
<a:theme xmlns:a="http://schemas.openxmlformats.org/drawingml/2006/main" name="1_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379</TotalTime>
  <Words>698</Words>
  <Application>Microsoft Macintosh PowerPoint</Application>
  <PresentationFormat>Widescreen</PresentationFormat>
  <Paragraphs>74</Paragraphs>
  <Slides>19</Slides>
  <Notes>2</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19</vt:i4>
      </vt:variant>
    </vt:vector>
  </HeadingPairs>
  <TitlesOfParts>
    <vt:vector size="32" baseType="lpstr">
      <vt:lpstr>Malgun Gothic</vt:lpstr>
      <vt:lpstr>American Typewriter</vt:lpstr>
      <vt:lpstr>Arial</vt:lpstr>
      <vt:lpstr>Bradley Hand</vt:lpstr>
      <vt:lpstr>Calibri</vt:lpstr>
      <vt:lpstr>Calibri Light</vt:lpstr>
      <vt:lpstr>Century Gothic</vt:lpstr>
      <vt:lpstr>Times New Roman</vt:lpstr>
      <vt:lpstr>Wingdings</vt:lpstr>
      <vt:lpstr>Wingdings 3</vt:lpstr>
      <vt:lpstr>1_Office Theme</vt:lpstr>
      <vt:lpstr>Ion</vt:lpstr>
      <vt:lpstr>1_Orbit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Black</vt:lpstr>
      <vt:lpstr>OT Preaching link at BibleStudyDownloads.org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Manik Corea</dc:creator>
  <cp:lastModifiedBy>Rick Griffith</cp:lastModifiedBy>
  <cp:revision>8</cp:revision>
  <dcterms:created xsi:type="dcterms:W3CDTF">2023-03-09T02:43:31Z</dcterms:created>
  <dcterms:modified xsi:type="dcterms:W3CDTF">2023-03-12T06:12:46Z</dcterms:modified>
</cp:coreProperties>
</file>