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notesMasterIdLst>
    <p:notesMasterId r:id="rId49"/>
  </p:notesMasterIdLst>
  <p:handoutMasterIdLst>
    <p:handoutMasterId r:id="rId50"/>
  </p:handoutMasterIdLst>
  <p:sldIdLst>
    <p:sldId id="340" r:id="rId2"/>
    <p:sldId id="475" r:id="rId3"/>
    <p:sldId id="477" r:id="rId4"/>
    <p:sldId id="478" r:id="rId5"/>
    <p:sldId id="479" r:id="rId6"/>
    <p:sldId id="476" r:id="rId7"/>
    <p:sldId id="480" r:id="rId8"/>
    <p:sldId id="341" r:id="rId9"/>
    <p:sldId id="483" r:id="rId10"/>
    <p:sldId id="494" r:id="rId11"/>
    <p:sldId id="355" r:id="rId12"/>
    <p:sldId id="495" r:id="rId13"/>
    <p:sldId id="441" r:id="rId14"/>
    <p:sldId id="442" r:id="rId15"/>
    <p:sldId id="444" r:id="rId16"/>
    <p:sldId id="445" r:id="rId17"/>
    <p:sldId id="446" r:id="rId18"/>
    <p:sldId id="409" r:id="rId19"/>
    <p:sldId id="447" r:id="rId20"/>
    <p:sldId id="484" r:id="rId21"/>
    <p:sldId id="485" r:id="rId22"/>
    <p:sldId id="486" r:id="rId23"/>
    <p:sldId id="487" r:id="rId24"/>
    <p:sldId id="488" r:id="rId25"/>
    <p:sldId id="450" r:id="rId26"/>
    <p:sldId id="418" r:id="rId27"/>
    <p:sldId id="489" r:id="rId28"/>
    <p:sldId id="491" r:id="rId29"/>
    <p:sldId id="492" r:id="rId30"/>
    <p:sldId id="496" r:id="rId31"/>
    <p:sldId id="472" r:id="rId32"/>
    <p:sldId id="401" r:id="rId33"/>
    <p:sldId id="469" r:id="rId34"/>
    <p:sldId id="459" r:id="rId35"/>
    <p:sldId id="460" r:id="rId36"/>
    <p:sldId id="462" r:id="rId37"/>
    <p:sldId id="463" r:id="rId38"/>
    <p:sldId id="493" r:id="rId39"/>
    <p:sldId id="498" r:id="rId40"/>
    <p:sldId id="499" r:id="rId41"/>
    <p:sldId id="465" r:id="rId42"/>
    <p:sldId id="464" r:id="rId43"/>
    <p:sldId id="458" r:id="rId44"/>
    <p:sldId id="501" r:id="rId45"/>
    <p:sldId id="500" r:id="rId46"/>
    <p:sldId id="467" r:id="rId47"/>
    <p:sldId id="372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B7DF"/>
    <a:srgbClr val="DDE2E1"/>
    <a:srgbClr val="5D6C52"/>
    <a:srgbClr val="DA5D56"/>
    <a:srgbClr val="D4B386"/>
    <a:srgbClr val="DEB74C"/>
    <a:srgbClr val="7B3342"/>
    <a:srgbClr val="F6EEBD"/>
    <a:srgbClr val="FBEFBA"/>
    <a:srgbClr val="64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6" autoAdjust="0"/>
    <p:restoredTop sz="94418" autoAdjust="0"/>
  </p:normalViewPr>
  <p:slideViewPr>
    <p:cSldViewPr snapToGrid="0">
      <p:cViewPr>
        <p:scale>
          <a:sx n="101" d="100"/>
          <a:sy n="101" d="100"/>
        </p:scale>
        <p:origin x="408" y="9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81F71-56E3-4315-BA05-92F6FE6C24FB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C5FC6-BF1A-4E76-9644-2103025CF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23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171F4-18C5-41F9-9147-05E9E8FECE20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3765F-6D3A-4867-9087-48A7502D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17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God were in the bleachers of your life, would he be cheering for you?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69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just does God love you – but does he like you?  Does he enjoy you?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94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Bible is clear that we set God against us when we live in rebellion to him.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83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just does God love you – but does he like you?  Does he enjoy you?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20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just does God love you – but does he like you?  Does he enjoy you?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97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12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God were in the bleachers of your life, would he be cheering for you?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23765F-6D3A-4867-9087-48A7502DC5B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77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8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4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34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423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33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62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60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4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5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9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11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0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6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8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7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1A55C-68E0-4899-8380-33D556DC7090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4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D81A55C-68E0-4899-8380-33D556DC7090}" type="datetimeFigureOut">
              <a:rPr lang="en-US" smtClean="0"/>
              <a:t>11/29/21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F0AFA88-D280-4A04-9C5D-6A39A7976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46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476861A-031F-4179-A044-98B12F1A3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7" y="158165"/>
            <a:ext cx="10906125" cy="35147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A9A2D6-138B-AA47-91D5-40E7E2141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38573"/>
            <a:ext cx="12181686" cy="140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algn="ctr" defTabSz="91430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Dan Bridges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Amman International Church, Jordan (AmmanChurch.org)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Files in many languages for free download at BibleStudyDownloads.org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C2395D-B70F-1D45-B293-E3C31379DC56}"/>
              </a:ext>
            </a:extLst>
          </p:cNvPr>
          <p:cNvSpPr txBox="1"/>
          <p:nvPr/>
        </p:nvSpPr>
        <p:spPr>
          <a:xfrm>
            <a:off x="1168584" y="3788823"/>
            <a:ext cx="94559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2 Samuel 7</a:t>
            </a:r>
            <a:endParaRPr lang="en-US" sz="2400" b="1" dirty="0"/>
          </a:p>
          <a:p>
            <a:pPr algn="ctr"/>
            <a:r>
              <a:rPr lang="en-US" sz="4400" b="1" dirty="0"/>
              <a:t>God is For His People!</a:t>
            </a:r>
          </a:p>
        </p:txBody>
      </p:sp>
    </p:spTree>
    <p:extLst>
      <p:ext uri="{BB962C8B-B14F-4D97-AF65-F5344CB8AC3E}">
        <p14:creationId xmlns:p14="http://schemas.microsoft.com/office/powerpoint/2010/main" val="36774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79E5C39-792C-40ED-B3B1-8FDC9AA7B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058" y="2854980"/>
            <a:ext cx="5125612" cy="383792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DCEFB0F-4ECC-49E3-9659-8F010DA283BB}"/>
              </a:ext>
            </a:extLst>
          </p:cNvPr>
          <p:cNvSpPr txBox="1">
            <a:spLocks/>
          </p:cNvSpPr>
          <p:nvPr/>
        </p:nvSpPr>
        <p:spPr>
          <a:xfrm>
            <a:off x="485824" y="2794271"/>
            <a:ext cx="4517975" cy="3499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4200" b="1" dirty="0"/>
              <a:t>2 Samuel 7:1-7</a:t>
            </a:r>
          </a:p>
          <a:p>
            <a:pPr>
              <a:spcAft>
                <a:spcPts val="600"/>
              </a:spcAft>
            </a:pPr>
            <a:endParaRPr lang="en-US" sz="2400" b="1" dirty="0"/>
          </a:p>
          <a:p>
            <a:pPr>
              <a:spcAft>
                <a:spcPts val="600"/>
              </a:spcAft>
            </a:pPr>
            <a:r>
              <a:rPr lang="en-US" sz="4200" b="1" dirty="0"/>
              <a:t>A Good Idea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C412170-E1FF-49AF-AAA4-6C1D8DC33163}"/>
              </a:ext>
            </a:extLst>
          </p:cNvPr>
          <p:cNvGrpSpPr/>
          <p:nvPr/>
        </p:nvGrpSpPr>
        <p:grpSpPr>
          <a:xfrm>
            <a:off x="2610053" y="117666"/>
            <a:ext cx="5315996" cy="3494426"/>
            <a:chOff x="2542102" y="-352972"/>
            <a:chExt cx="5315996" cy="3494426"/>
          </a:xfrm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F0519798-A822-4281-9C23-34A999DC4681}"/>
                </a:ext>
              </a:extLst>
            </p:cNvPr>
            <p:cNvSpPr/>
            <p:nvPr/>
          </p:nvSpPr>
          <p:spPr>
            <a:xfrm rot="387023">
              <a:off x="2542102" y="-352972"/>
              <a:ext cx="5315996" cy="3494426"/>
            </a:xfrm>
            <a:prstGeom prst="cloud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The Molten Sea in Solomon&amp;#39;s Temple | Meridian Magazine">
              <a:extLst>
                <a:ext uri="{FF2B5EF4-FFF2-40B4-BE49-F238E27FC236}">
                  <a16:creationId xmlns:a16="http://schemas.microsoft.com/office/drawing/2014/main" id="{07105308-FA4A-431F-B023-72DE41855F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9281" y="40904"/>
              <a:ext cx="4161637" cy="2366662"/>
            </a:xfrm>
            <a:prstGeom prst="rect">
              <a:avLst/>
            </a:prstGeom>
            <a:noFill/>
            <a:effectLst>
              <a:softEdge rad="254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6DD161A5-6582-4EE4-87CA-02C4565D9FD8}"/>
              </a:ext>
            </a:extLst>
          </p:cNvPr>
          <p:cNvSpPr/>
          <p:nvPr/>
        </p:nvSpPr>
        <p:spPr>
          <a:xfrm>
            <a:off x="7939965" y="1293132"/>
            <a:ext cx="868150" cy="780259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62B478B-CD9F-409A-A3B3-E31C8C4C89E1}"/>
              </a:ext>
            </a:extLst>
          </p:cNvPr>
          <p:cNvSpPr/>
          <p:nvPr/>
        </p:nvSpPr>
        <p:spPr>
          <a:xfrm>
            <a:off x="8862150" y="1864879"/>
            <a:ext cx="629587" cy="58461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4B72B85-13D0-4D50-B1A0-0C4D55DE9EE8}"/>
              </a:ext>
            </a:extLst>
          </p:cNvPr>
          <p:cNvSpPr/>
          <p:nvPr/>
        </p:nvSpPr>
        <p:spPr>
          <a:xfrm>
            <a:off x="9368853" y="2407566"/>
            <a:ext cx="464695" cy="4474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99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F133CDB1-590E-49B0-A0B1-69A00D949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90F3C5-49D6-436D-B42D-22B006635ABC}"/>
              </a:ext>
            </a:extLst>
          </p:cNvPr>
          <p:cNvSpPr txBox="1"/>
          <p:nvPr/>
        </p:nvSpPr>
        <p:spPr>
          <a:xfrm>
            <a:off x="233988" y="105275"/>
            <a:ext cx="32738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Context of </a:t>
            </a:r>
          </a:p>
          <a:p>
            <a:r>
              <a:rPr lang="en-US" sz="48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2 Samuel 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1EAE3D-B760-433B-B128-D3FB0500C9B8}"/>
              </a:ext>
            </a:extLst>
          </p:cNvPr>
          <p:cNvSpPr txBox="1"/>
          <p:nvPr/>
        </p:nvSpPr>
        <p:spPr>
          <a:xfrm>
            <a:off x="581260" y="2644170"/>
            <a:ext cx="112609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“After the king was settled in his palace and the L</a:t>
            </a:r>
            <a:r>
              <a:rPr lang="en-US" sz="44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ORD</a:t>
            </a:r>
            <a:r>
              <a:rPr lang="en-US" sz="48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 had given him rest from all his enemies…”</a:t>
            </a:r>
          </a:p>
          <a:p>
            <a:r>
              <a:rPr lang="en-US" sz="48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                           2 Samuel 7:1</a:t>
            </a:r>
          </a:p>
        </p:txBody>
      </p:sp>
    </p:spTree>
    <p:extLst>
      <p:ext uri="{BB962C8B-B14F-4D97-AF65-F5344CB8AC3E}">
        <p14:creationId xmlns:p14="http://schemas.microsoft.com/office/powerpoint/2010/main" val="368437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F133CDB1-590E-49B0-A0B1-69A00D949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D7FF334F-4C40-4FC7-A2B8-AD8BA10902DE}"/>
              </a:ext>
            </a:extLst>
          </p:cNvPr>
          <p:cNvSpPr/>
          <p:nvPr/>
        </p:nvSpPr>
        <p:spPr>
          <a:xfrm>
            <a:off x="5617697" y="1597558"/>
            <a:ext cx="478302" cy="478303"/>
          </a:xfrm>
          <a:prstGeom prst="star5">
            <a:avLst/>
          </a:prstGeom>
          <a:solidFill>
            <a:srgbClr val="FFFF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D1755C8F-14B4-45FE-9FC2-01F7A3563020}"/>
              </a:ext>
            </a:extLst>
          </p:cNvPr>
          <p:cNvSpPr/>
          <p:nvPr/>
        </p:nvSpPr>
        <p:spPr>
          <a:xfrm>
            <a:off x="7403777" y="2674776"/>
            <a:ext cx="478302" cy="478303"/>
          </a:xfrm>
          <a:prstGeom prst="star5">
            <a:avLst/>
          </a:prstGeom>
          <a:solidFill>
            <a:srgbClr val="FFFF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0FE6A648-0A61-4BDB-952C-A3ACCE04506A}"/>
              </a:ext>
            </a:extLst>
          </p:cNvPr>
          <p:cNvSpPr/>
          <p:nvPr/>
        </p:nvSpPr>
        <p:spPr>
          <a:xfrm>
            <a:off x="4684916" y="5686754"/>
            <a:ext cx="478302" cy="478303"/>
          </a:xfrm>
          <a:prstGeom prst="star5">
            <a:avLst/>
          </a:prstGeom>
          <a:solidFill>
            <a:srgbClr val="FFFF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BC2A84-9967-4C58-B1EA-108F5EAA3C25}"/>
              </a:ext>
            </a:extLst>
          </p:cNvPr>
          <p:cNvSpPr txBox="1"/>
          <p:nvPr/>
        </p:nvSpPr>
        <p:spPr>
          <a:xfrm>
            <a:off x="3323193" y="2075144"/>
            <a:ext cx="2674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Death of Saul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A8C3EA-44E9-4213-AB54-0020CD149C49}"/>
              </a:ext>
            </a:extLst>
          </p:cNvPr>
          <p:cNvSpPr txBox="1"/>
          <p:nvPr/>
        </p:nvSpPr>
        <p:spPr>
          <a:xfrm>
            <a:off x="2062948" y="4994157"/>
            <a:ext cx="32980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David in Hebron </a:t>
            </a:r>
          </a:p>
          <a:p>
            <a:pPr algn="ctr"/>
            <a:r>
              <a:rPr lang="en-US" sz="32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(Judah)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90F3C5-49D6-436D-B42D-22B006635ABC}"/>
              </a:ext>
            </a:extLst>
          </p:cNvPr>
          <p:cNvSpPr txBox="1"/>
          <p:nvPr/>
        </p:nvSpPr>
        <p:spPr>
          <a:xfrm>
            <a:off x="233988" y="105275"/>
            <a:ext cx="32738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Context of </a:t>
            </a:r>
          </a:p>
          <a:p>
            <a:r>
              <a:rPr lang="en-US" sz="48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2 Samuel 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B4F2BA-D2C2-49E1-8EAD-C97D843A7CC0}"/>
              </a:ext>
            </a:extLst>
          </p:cNvPr>
          <p:cNvSpPr txBox="1"/>
          <p:nvPr/>
        </p:nvSpPr>
        <p:spPr>
          <a:xfrm>
            <a:off x="1334798" y="3253692"/>
            <a:ext cx="38284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Two Kingdoms: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EE18D8-CF85-465C-B5E3-F3E46D1D548F}"/>
              </a:ext>
            </a:extLst>
          </p:cNvPr>
          <p:cNvSpPr txBox="1"/>
          <p:nvPr/>
        </p:nvSpPr>
        <p:spPr>
          <a:xfrm>
            <a:off x="6902678" y="2075861"/>
            <a:ext cx="49648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Ish-Bosheth</a:t>
            </a:r>
            <a:r>
              <a:rPr lang="en-US" sz="32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 in </a:t>
            </a:r>
            <a:r>
              <a:rPr lang="en-US" sz="3200" b="1" dirty="0" err="1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Mahanaim</a:t>
            </a:r>
            <a:r>
              <a:rPr lang="en-US" sz="32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32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(Other Tribes)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1AC5EF-6421-45F7-BA83-EE2D05A1A82D}"/>
              </a:ext>
            </a:extLst>
          </p:cNvPr>
          <p:cNvSpPr txBox="1"/>
          <p:nvPr/>
        </p:nvSpPr>
        <p:spPr>
          <a:xfrm>
            <a:off x="7212249" y="4774192"/>
            <a:ext cx="43456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Civil War</a:t>
            </a:r>
          </a:p>
          <a:p>
            <a:pPr algn="ctr"/>
            <a:r>
              <a:rPr lang="en-US" sz="32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Between the Kingdoms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F4CE29-3E9C-491C-86B0-56BE42D7C0B1}"/>
              </a:ext>
            </a:extLst>
          </p:cNvPr>
          <p:cNvSpPr txBox="1"/>
          <p:nvPr/>
        </p:nvSpPr>
        <p:spPr>
          <a:xfrm>
            <a:off x="4842809" y="220883"/>
            <a:ext cx="46456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David had spent 13 years</a:t>
            </a:r>
          </a:p>
          <a:p>
            <a:pPr algn="ctr"/>
            <a:r>
              <a:rPr lang="en-US" sz="32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On the run from Saul</a:t>
            </a:r>
          </a:p>
        </p:txBody>
      </p:sp>
    </p:spTree>
    <p:extLst>
      <p:ext uri="{BB962C8B-B14F-4D97-AF65-F5344CB8AC3E}">
        <p14:creationId xmlns:p14="http://schemas.microsoft.com/office/powerpoint/2010/main" val="374094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/>
      <p:bldP spid="18" grpId="0"/>
      <p:bldP spid="10" grpId="0"/>
      <p:bldP spid="19" grpId="0"/>
      <p:bldP spid="2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F133CDB1-590E-49B0-A0B1-69A00D949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D1755C8F-14B4-45FE-9FC2-01F7A3563020}"/>
              </a:ext>
            </a:extLst>
          </p:cNvPr>
          <p:cNvSpPr/>
          <p:nvPr/>
        </p:nvSpPr>
        <p:spPr>
          <a:xfrm>
            <a:off x="7403777" y="2674776"/>
            <a:ext cx="478302" cy="478303"/>
          </a:xfrm>
          <a:prstGeom prst="star5">
            <a:avLst/>
          </a:prstGeom>
          <a:solidFill>
            <a:srgbClr val="FFFF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0FE6A648-0A61-4BDB-952C-A3ACCE04506A}"/>
              </a:ext>
            </a:extLst>
          </p:cNvPr>
          <p:cNvSpPr/>
          <p:nvPr/>
        </p:nvSpPr>
        <p:spPr>
          <a:xfrm>
            <a:off x="4684916" y="5686754"/>
            <a:ext cx="478302" cy="478303"/>
          </a:xfrm>
          <a:prstGeom prst="star5">
            <a:avLst/>
          </a:prstGeom>
          <a:solidFill>
            <a:srgbClr val="FFFF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A8C3EA-44E9-4213-AB54-0020CD149C49}"/>
              </a:ext>
            </a:extLst>
          </p:cNvPr>
          <p:cNvSpPr txBox="1"/>
          <p:nvPr/>
        </p:nvSpPr>
        <p:spPr>
          <a:xfrm>
            <a:off x="2062948" y="4994157"/>
            <a:ext cx="32980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David in Hebron </a:t>
            </a:r>
          </a:p>
          <a:p>
            <a:pPr algn="ctr"/>
            <a:r>
              <a:rPr lang="en-US" sz="32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(Judah)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90F3C5-49D6-436D-B42D-22B006635ABC}"/>
              </a:ext>
            </a:extLst>
          </p:cNvPr>
          <p:cNvSpPr txBox="1"/>
          <p:nvPr/>
        </p:nvSpPr>
        <p:spPr>
          <a:xfrm>
            <a:off x="233988" y="105275"/>
            <a:ext cx="32738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Context of </a:t>
            </a:r>
          </a:p>
          <a:p>
            <a:r>
              <a:rPr lang="en-US" sz="48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2 Samuel 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B4F2BA-D2C2-49E1-8EAD-C97D843A7CC0}"/>
              </a:ext>
            </a:extLst>
          </p:cNvPr>
          <p:cNvSpPr txBox="1"/>
          <p:nvPr/>
        </p:nvSpPr>
        <p:spPr>
          <a:xfrm>
            <a:off x="1334798" y="3253692"/>
            <a:ext cx="38284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Two Kingdoms: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EE18D8-CF85-465C-B5E3-F3E46D1D548F}"/>
              </a:ext>
            </a:extLst>
          </p:cNvPr>
          <p:cNvSpPr txBox="1"/>
          <p:nvPr/>
        </p:nvSpPr>
        <p:spPr>
          <a:xfrm>
            <a:off x="7272973" y="2075861"/>
            <a:ext cx="4224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Ish-Bosheth</a:t>
            </a:r>
            <a:r>
              <a:rPr lang="en-US" sz="32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 Murdered</a:t>
            </a:r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C91BBB5E-044E-4898-BC7E-0153EDD72BBB}"/>
              </a:ext>
            </a:extLst>
          </p:cNvPr>
          <p:cNvSpPr/>
          <p:nvPr/>
        </p:nvSpPr>
        <p:spPr>
          <a:xfrm>
            <a:off x="7425121" y="1496836"/>
            <a:ext cx="1959969" cy="16562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880CD1-DB26-45A2-AEB5-A44294F1FD66}"/>
              </a:ext>
            </a:extLst>
          </p:cNvPr>
          <p:cNvSpPr txBox="1"/>
          <p:nvPr/>
        </p:nvSpPr>
        <p:spPr>
          <a:xfrm>
            <a:off x="7014483" y="3455861"/>
            <a:ext cx="38427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Murderers bring his </a:t>
            </a:r>
          </a:p>
          <a:p>
            <a:pPr algn="ctr"/>
            <a:r>
              <a:rPr lang="en-US" sz="32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head to David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BB9EEA-EA62-441F-927F-FB3D8611831F}"/>
              </a:ext>
            </a:extLst>
          </p:cNvPr>
          <p:cNvSpPr txBox="1"/>
          <p:nvPr/>
        </p:nvSpPr>
        <p:spPr>
          <a:xfrm>
            <a:off x="7682745" y="4713152"/>
            <a:ext cx="25061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David orders</a:t>
            </a:r>
          </a:p>
          <a:p>
            <a:pPr algn="ctr"/>
            <a:r>
              <a:rPr lang="en-US" sz="32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them killed</a:t>
            </a:r>
          </a:p>
        </p:txBody>
      </p:sp>
    </p:spTree>
    <p:extLst>
      <p:ext uri="{BB962C8B-B14F-4D97-AF65-F5344CB8AC3E}">
        <p14:creationId xmlns:p14="http://schemas.microsoft.com/office/powerpoint/2010/main" val="320734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F133CDB1-590E-49B0-A0B1-69A00D949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0FE6A648-0A61-4BDB-952C-A3ACCE04506A}"/>
              </a:ext>
            </a:extLst>
          </p:cNvPr>
          <p:cNvSpPr/>
          <p:nvPr/>
        </p:nvSpPr>
        <p:spPr>
          <a:xfrm>
            <a:off x="4684916" y="5686754"/>
            <a:ext cx="478302" cy="478303"/>
          </a:xfrm>
          <a:prstGeom prst="star5">
            <a:avLst/>
          </a:prstGeom>
          <a:solidFill>
            <a:srgbClr val="FFFF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A8C3EA-44E9-4213-AB54-0020CD149C49}"/>
              </a:ext>
            </a:extLst>
          </p:cNvPr>
          <p:cNvSpPr txBox="1"/>
          <p:nvPr/>
        </p:nvSpPr>
        <p:spPr>
          <a:xfrm>
            <a:off x="2062948" y="5137981"/>
            <a:ext cx="3298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David in Hebron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90F3C5-49D6-436D-B42D-22B006635ABC}"/>
              </a:ext>
            </a:extLst>
          </p:cNvPr>
          <p:cNvSpPr txBox="1"/>
          <p:nvPr/>
        </p:nvSpPr>
        <p:spPr>
          <a:xfrm>
            <a:off x="233988" y="105275"/>
            <a:ext cx="32738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Context of </a:t>
            </a:r>
          </a:p>
          <a:p>
            <a:r>
              <a:rPr lang="en-US" sz="48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2 Samuel 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B4F2BA-D2C2-49E1-8EAD-C97D843A7CC0}"/>
              </a:ext>
            </a:extLst>
          </p:cNvPr>
          <p:cNvSpPr txBox="1"/>
          <p:nvPr/>
        </p:nvSpPr>
        <p:spPr>
          <a:xfrm>
            <a:off x="5361030" y="1789193"/>
            <a:ext cx="3964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United Kingdom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880CD1-DB26-45A2-AEB5-A44294F1FD66}"/>
              </a:ext>
            </a:extLst>
          </p:cNvPr>
          <p:cNvSpPr txBox="1"/>
          <p:nvPr/>
        </p:nvSpPr>
        <p:spPr>
          <a:xfrm>
            <a:off x="3507833" y="2925519"/>
            <a:ext cx="39885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All Tribes Ask David</a:t>
            </a:r>
          </a:p>
          <a:p>
            <a:pPr algn="ctr"/>
            <a:r>
              <a:rPr lang="en-US" sz="32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To Be Their King</a:t>
            </a:r>
          </a:p>
        </p:txBody>
      </p:sp>
    </p:spTree>
    <p:extLst>
      <p:ext uri="{BB962C8B-B14F-4D97-AF65-F5344CB8AC3E}">
        <p14:creationId xmlns:p14="http://schemas.microsoft.com/office/powerpoint/2010/main" val="43904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F133CDB1-590E-49B0-A0B1-69A00D949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0FE6A648-0A61-4BDB-952C-A3ACCE04506A}"/>
              </a:ext>
            </a:extLst>
          </p:cNvPr>
          <p:cNvSpPr/>
          <p:nvPr/>
        </p:nvSpPr>
        <p:spPr>
          <a:xfrm>
            <a:off x="4684916" y="5686754"/>
            <a:ext cx="478302" cy="478303"/>
          </a:xfrm>
          <a:prstGeom prst="star5">
            <a:avLst/>
          </a:prstGeom>
          <a:solidFill>
            <a:srgbClr val="FFFF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A8C3EA-44E9-4213-AB54-0020CD149C49}"/>
              </a:ext>
            </a:extLst>
          </p:cNvPr>
          <p:cNvSpPr txBox="1"/>
          <p:nvPr/>
        </p:nvSpPr>
        <p:spPr>
          <a:xfrm>
            <a:off x="5641520" y="3648642"/>
            <a:ext cx="27626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David Attacks</a:t>
            </a:r>
          </a:p>
          <a:p>
            <a:pPr algn="ctr"/>
            <a:r>
              <a:rPr lang="en-US" sz="32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Jerusalem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90F3C5-49D6-436D-B42D-22B006635ABC}"/>
              </a:ext>
            </a:extLst>
          </p:cNvPr>
          <p:cNvSpPr txBox="1"/>
          <p:nvPr/>
        </p:nvSpPr>
        <p:spPr>
          <a:xfrm>
            <a:off x="233988" y="105275"/>
            <a:ext cx="32738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Context of </a:t>
            </a:r>
          </a:p>
          <a:p>
            <a:r>
              <a:rPr lang="en-US" sz="48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2 Samuel 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B4F2BA-D2C2-49E1-8EAD-C97D843A7CC0}"/>
              </a:ext>
            </a:extLst>
          </p:cNvPr>
          <p:cNvSpPr txBox="1"/>
          <p:nvPr/>
        </p:nvSpPr>
        <p:spPr>
          <a:xfrm>
            <a:off x="5361030" y="1789193"/>
            <a:ext cx="3964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United Kingdom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E758511C-AE1D-4DD2-A64E-6EE174B945B7}"/>
              </a:ext>
            </a:extLst>
          </p:cNvPr>
          <p:cNvSpPr/>
          <p:nvPr/>
        </p:nvSpPr>
        <p:spPr>
          <a:xfrm>
            <a:off x="5163218" y="5253321"/>
            <a:ext cx="478302" cy="107721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C3F05C-6B0F-47A0-9E7B-6A9433401F1C}"/>
              </a:ext>
            </a:extLst>
          </p:cNvPr>
          <p:cNvSpPr txBox="1"/>
          <p:nvPr/>
        </p:nvSpPr>
        <p:spPr>
          <a:xfrm>
            <a:off x="8457959" y="3475604"/>
            <a:ext cx="25174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David Builds</a:t>
            </a:r>
          </a:p>
          <a:p>
            <a:pPr algn="ctr"/>
            <a:r>
              <a:rPr lang="en-US" sz="32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His Palace</a:t>
            </a:r>
          </a:p>
        </p:txBody>
      </p:sp>
      <p:pic>
        <p:nvPicPr>
          <p:cNvPr id="5" name="Picture 4" descr="A picture containing sky, building, outdoor, rock&#10;&#10;Description automatically generated">
            <a:extLst>
              <a:ext uri="{FF2B5EF4-FFF2-40B4-BE49-F238E27FC236}">
                <a16:creationId xmlns:a16="http://schemas.microsoft.com/office/drawing/2014/main" id="{8119B973-5CFF-49AA-B018-383E54E03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59" y="3024540"/>
            <a:ext cx="2870200" cy="1905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7994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.00162 L 3.95833E-6 0.00162 C -0.00378 -0.00046 -0.00782 -0.00231 -0.01159 -0.00463 C -0.01315 -0.00579 -0.01511 -0.00648 -0.01615 -0.0088 C -0.01836 -0.01343 -0.02071 -0.02523 -0.02071 -0.02523 C -0.02045 -0.04028 -0.02058 -0.05532 -0.01967 -0.07037 C -0.0194 -0.07338 -0.01797 -0.07569 -0.01732 -0.07847 C -0.01537 -0.08681 -0.01719 -0.08495 -0.01263 -0.09282 C -0.01133 -0.09537 -0.00612 -0.10023 -0.00456 -0.10116 C -0.00118 -0.10347 0.00221 -0.10671 0.00573 -0.10741 C 0.02083 -0.10995 0.01354 -0.10856 0.02773 -0.11134 C 0.03372 -0.11505 0.02994 -0.11343 0.03932 -0.11343 L 0.03932 -0.11343 L 0.03932 -0.11343 " pathEditMode="relative" ptsTypes="AAAAAAAAAAAAAA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8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F133CDB1-590E-49B0-A0B1-69A00D949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0FE6A648-0A61-4BDB-952C-A3ACCE04506A}"/>
              </a:ext>
            </a:extLst>
          </p:cNvPr>
          <p:cNvSpPr/>
          <p:nvPr/>
        </p:nvSpPr>
        <p:spPr>
          <a:xfrm>
            <a:off x="5163218" y="4853224"/>
            <a:ext cx="478302" cy="478303"/>
          </a:xfrm>
          <a:prstGeom prst="star5">
            <a:avLst/>
          </a:prstGeom>
          <a:solidFill>
            <a:srgbClr val="FFFF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A8C3EA-44E9-4213-AB54-0020CD149C49}"/>
              </a:ext>
            </a:extLst>
          </p:cNvPr>
          <p:cNvSpPr txBox="1"/>
          <p:nvPr/>
        </p:nvSpPr>
        <p:spPr>
          <a:xfrm>
            <a:off x="5907405" y="4532914"/>
            <a:ext cx="4273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Philistines attack, but David defeats them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90F3C5-49D6-436D-B42D-22B006635ABC}"/>
              </a:ext>
            </a:extLst>
          </p:cNvPr>
          <p:cNvSpPr txBox="1"/>
          <p:nvPr/>
        </p:nvSpPr>
        <p:spPr>
          <a:xfrm>
            <a:off x="233988" y="105275"/>
            <a:ext cx="32738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Context of </a:t>
            </a:r>
          </a:p>
          <a:p>
            <a:r>
              <a:rPr lang="en-US" sz="48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2 Samuel 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B4F2BA-D2C2-49E1-8EAD-C97D843A7CC0}"/>
              </a:ext>
            </a:extLst>
          </p:cNvPr>
          <p:cNvSpPr txBox="1"/>
          <p:nvPr/>
        </p:nvSpPr>
        <p:spPr>
          <a:xfrm>
            <a:off x="5361030" y="1789193"/>
            <a:ext cx="3964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United Kingdom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9CE9CCD-BD5D-4279-811F-A8DD4ED2CAE6}"/>
              </a:ext>
            </a:extLst>
          </p:cNvPr>
          <p:cNvSpPr/>
          <p:nvPr/>
        </p:nvSpPr>
        <p:spPr>
          <a:xfrm rot="20408714">
            <a:off x="3038623" y="5244308"/>
            <a:ext cx="1800664" cy="7316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7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F133CDB1-590E-49B0-A0B1-69A00D949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90F3C5-49D6-436D-B42D-22B006635ABC}"/>
              </a:ext>
            </a:extLst>
          </p:cNvPr>
          <p:cNvSpPr txBox="1"/>
          <p:nvPr/>
        </p:nvSpPr>
        <p:spPr>
          <a:xfrm>
            <a:off x="233988" y="105275"/>
            <a:ext cx="32738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Context of </a:t>
            </a:r>
          </a:p>
          <a:p>
            <a:r>
              <a:rPr lang="en-US" sz="48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2 Samuel 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B4F2BA-D2C2-49E1-8EAD-C97D843A7CC0}"/>
              </a:ext>
            </a:extLst>
          </p:cNvPr>
          <p:cNvSpPr txBox="1"/>
          <p:nvPr/>
        </p:nvSpPr>
        <p:spPr>
          <a:xfrm>
            <a:off x="5361030" y="1789193"/>
            <a:ext cx="3964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United Kingdom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AA891E4-B30F-4D35-B87C-8B1E5C9FB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115" r="96458">
                        <a14:foregroundMark x1="71510" y1="51574" x2="71510" y2="51574"/>
                        <a14:foregroundMark x1="69010" y1="51574" x2="69010" y2="51574"/>
                        <a14:foregroundMark x1="68229" y1="51296" x2="68229" y2="51296"/>
                        <a14:foregroundMark x1="67708" y1="51389" x2="67708" y2="51389"/>
                        <a14:foregroundMark x1="67500" y1="38426" x2="67500" y2="38426"/>
                        <a14:foregroundMark x1="66823" y1="37500" x2="66823" y2="37500"/>
                        <a14:foregroundMark x1="66250" y1="35926" x2="66250" y2="35926"/>
                        <a14:foregroundMark x1="21615" y1="43056" x2="21615" y2="43056"/>
                        <a14:foregroundMark x1="15208" y1="50648" x2="15208" y2="50648"/>
                        <a14:foregroundMark x1="9531" y1="49722" x2="9531" y2="49722"/>
                        <a14:foregroundMark x1="7552" y1="48796" x2="7552" y2="48796"/>
                        <a14:foregroundMark x1="4115" y1="48148" x2="4115" y2="48148"/>
                        <a14:foregroundMark x1="93125" y1="69259" x2="93125" y2="69259"/>
                        <a14:foregroundMark x1="81667" y1="65463" x2="81667" y2="65463"/>
                        <a14:foregroundMark x1="78177" y1="64352" x2="78177" y2="64352"/>
                        <a14:foregroundMark x1="82813" y1="65648" x2="82813" y2="65648"/>
                        <a14:foregroundMark x1="84479" y1="66019" x2="84479" y2="66019"/>
                        <a14:foregroundMark x1="96458" y1="56759" x2="96458" y2="56759"/>
                        <a14:foregroundMark x1="66406" y1="51574" x2="66406" y2="51574"/>
                        <a14:foregroundMark x1="67917" y1="61852" x2="67917" y2="61852"/>
                        <a14:foregroundMark x1="65365" y1="61481" x2="65365" y2="61481"/>
                        <a14:foregroundMark x1="65625" y1="45463" x2="65625" y2="45463"/>
                        <a14:foregroundMark x1="68073" y1="64722" x2="68073" y2="64722"/>
                        <a14:foregroundMark x1="68750" y1="65000" x2="68750" y2="65000"/>
                        <a14:foregroundMark x1="69740" y1="65370" x2="69740" y2="65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837" y="3968804"/>
            <a:ext cx="3251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FA8C3EA-44E9-4213-AB54-0020CD149C49}"/>
              </a:ext>
            </a:extLst>
          </p:cNvPr>
          <p:cNvSpPr txBox="1"/>
          <p:nvPr/>
        </p:nvSpPr>
        <p:spPr>
          <a:xfrm>
            <a:off x="5907405" y="4532914"/>
            <a:ext cx="4273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David brings the</a:t>
            </a:r>
          </a:p>
          <a:p>
            <a:pPr algn="ctr"/>
            <a:r>
              <a:rPr lang="en-US" sz="32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Ark to Jerusalem</a:t>
            </a: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456AF58C-AE67-417F-B813-88B7F6E48A44}"/>
              </a:ext>
            </a:extLst>
          </p:cNvPr>
          <p:cNvSpPr/>
          <p:nvPr/>
        </p:nvSpPr>
        <p:spPr>
          <a:xfrm>
            <a:off x="5163218" y="4853224"/>
            <a:ext cx="478302" cy="478303"/>
          </a:xfrm>
          <a:prstGeom prst="star5">
            <a:avLst/>
          </a:prstGeom>
          <a:solidFill>
            <a:srgbClr val="FFFF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2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0.03568 -0.06482 C 0.0431 -0.0794 0.0543 -0.08704 0.06602 -0.08704 C 0.0793 -0.08704 0.08998 -0.0794 0.0974 -0.06482 L 0.13333 2.96296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ing David&amp;#39;s Palace (Episode 6) - City of David: Bringing the Bible to Life  - YouTube">
            <a:extLst>
              <a:ext uri="{FF2B5EF4-FFF2-40B4-BE49-F238E27FC236}">
                <a16:creationId xmlns:a16="http://schemas.microsoft.com/office/drawing/2014/main" id="{2FAF1628-D373-45EA-AB00-086DDEEDB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4ED3ED-2166-4597-92AA-5FFC480F3C48}"/>
              </a:ext>
            </a:extLst>
          </p:cNvPr>
          <p:cNvSpPr txBox="1"/>
          <p:nvPr/>
        </p:nvSpPr>
        <p:spPr>
          <a:xfrm>
            <a:off x="233988" y="105275"/>
            <a:ext cx="32738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Context of </a:t>
            </a:r>
          </a:p>
          <a:p>
            <a:r>
              <a:rPr lang="en-US" sz="48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2 Samuel 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816D8A-A007-46BF-A401-FEE10D34FDB3}"/>
              </a:ext>
            </a:extLst>
          </p:cNvPr>
          <p:cNvSpPr txBox="1"/>
          <p:nvPr/>
        </p:nvSpPr>
        <p:spPr>
          <a:xfrm>
            <a:off x="2854566" y="4564554"/>
            <a:ext cx="7393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Rest… At Last!</a:t>
            </a:r>
          </a:p>
        </p:txBody>
      </p:sp>
    </p:spTree>
    <p:extLst>
      <p:ext uri="{BB962C8B-B14F-4D97-AF65-F5344CB8AC3E}">
        <p14:creationId xmlns:p14="http://schemas.microsoft.com/office/powerpoint/2010/main" val="365934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ing David&amp;#39;s Palace (Episode 6) - City of David: Bringing the Bible to Life  - YouTube">
            <a:extLst>
              <a:ext uri="{FF2B5EF4-FFF2-40B4-BE49-F238E27FC236}">
                <a16:creationId xmlns:a16="http://schemas.microsoft.com/office/drawing/2014/main" id="{2FAF1628-D373-45EA-AB00-086DDEEDB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816D8A-A007-46BF-A401-FEE10D34FDB3}"/>
              </a:ext>
            </a:extLst>
          </p:cNvPr>
          <p:cNvSpPr txBox="1"/>
          <p:nvPr/>
        </p:nvSpPr>
        <p:spPr>
          <a:xfrm>
            <a:off x="1601322" y="4429881"/>
            <a:ext cx="9298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Time to Build a House for God!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13892F-F1B6-4E1B-B72B-941F06405562}"/>
              </a:ext>
            </a:extLst>
          </p:cNvPr>
          <p:cNvSpPr txBox="1"/>
          <p:nvPr/>
        </p:nvSpPr>
        <p:spPr>
          <a:xfrm rot="20546293">
            <a:off x="3999274" y="2689848"/>
            <a:ext cx="4779642" cy="3170099"/>
          </a:xfrm>
          <a:prstGeom prst="rect">
            <a:avLst/>
          </a:prstGeom>
          <a:solidFill>
            <a:srgbClr val="DA5D56"/>
          </a:solidFill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rtlCol="0">
            <a:spAutoFit/>
          </a:bodyPr>
          <a:lstStyle/>
          <a:p>
            <a:pPr algn="ctr"/>
            <a:endParaRPr lang="en-US" sz="4000" b="1" dirty="0">
              <a:effectLst>
                <a:glow rad="127000">
                  <a:schemeClr val="bg1">
                    <a:alpha val="70000"/>
                  </a:schemeClr>
                </a:glow>
              </a:effectLst>
            </a:endParaRPr>
          </a:p>
          <a:p>
            <a:pPr algn="ctr"/>
            <a:r>
              <a:rPr lang="en-US" sz="4000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  A good idea but…  </a:t>
            </a:r>
          </a:p>
          <a:p>
            <a:pPr algn="ctr"/>
            <a:endParaRPr lang="en-US" sz="4000" b="1" dirty="0">
              <a:effectLst>
                <a:glow rad="127000">
                  <a:schemeClr val="bg1">
                    <a:alpha val="70000"/>
                  </a:schemeClr>
                </a:glow>
              </a:effectLst>
            </a:endParaRPr>
          </a:p>
          <a:p>
            <a:pPr algn="ctr"/>
            <a:r>
              <a:rPr lang="en-US" sz="4000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No Thanks!</a:t>
            </a:r>
          </a:p>
          <a:p>
            <a:pPr algn="ctr"/>
            <a:endParaRPr lang="en-US" sz="4000" b="1" dirty="0">
              <a:effectLst>
                <a:glow rad="127000">
                  <a:schemeClr val="bg1">
                    <a:alpha val="7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885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A8EA7A-B116-4063-B483-A5D03B0E71A5}"/>
              </a:ext>
            </a:extLst>
          </p:cNvPr>
          <p:cNvSpPr txBox="1"/>
          <p:nvPr/>
        </p:nvSpPr>
        <p:spPr>
          <a:xfrm>
            <a:off x="731163" y="1415954"/>
            <a:ext cx="3382832" cy="34995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2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On a scale of 1-10, how confident are you that God is for you – that he is on your side?</a:t>
            </a:r>
          </a:p>
        </p:txBody>
      </p:sp>
      <p:pic>
        <p:nvPicPr>
          <p:cNvPr id="135" name="Picture 134">
            <a:extLst>
              <a:ext uri="{FF2B5EF4-FFF2-40B4-BE49-F238E27FC236}">
                <a16:creationId xmlns:a16="http://schemas.microsoft.com/office/drawing/2014/main" id="{08187575-5CB4-477B-AA47-020C6D2A7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EE585F70-7C5D-424E-A182-39507AF48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pic>
        <p:nvPicPr>
          <p:cNvPr id="1026" name="Picture 2" descr="Why You Should Always Ask Questions At The End Of An Interview - Adria  Solutions">
            <a:extLst>
              <a:ext uri="{FF2B5EF4-FFF2-40B4-BE49-F238E27FC236}">
                <a16:creationId xmlns:a16="http://schemas.microsoft.com/office/drawing/2014/main" id="{448236C8-3F53-41C6-96E5-CE96A8D5F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3" r="5134" b="1"/>
          <a:stretch/>
        </p:blipFill>
        <p:spPr bwMode="auto">
          <a:xfrm>
            <a:off x="4654297" y="10"/>
            <a:ext cx="7537704" cy="6857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69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King David&amp;#39;s Palace (Episode 6) - City of David: Bringing the Bible to Life  - YouTube">
            <a:extLst>
              <a:ext uri="{FF2B5EF4-FFF2-40B4-BE49-F238E27FC236}">
                <a16:creationId xmlns:a16="http://schemas.microsoft.com/office/drawing/2014/main" id="{2FAF1628-D373-45EA-AB00-086DDEEDB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816D8A-A007-46BF-A401-FEE10D34FDB3}"/>
              </a:ext>
            </a:extLst>
          </p:cNvPr>
          <p:cNvSpPr txBox="1"/>
          <p:nvPr/>
        </p:nvSpPr>
        <p:spPr>
          <a:xfrm>
            <a:off x="774916" y="577409"/>
            <a:ext cx="106628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David wanted to honor God with a house!  Why wasn’t it a priority to God?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40F334-3529-4A46-85DB-C049FF925489}"/>
              </a:ext>
            </a:extLst>
          </p:cNvPr>
          <p:cNvSpPr txBox="1"/>
          <p:nvPr/>
        </p:nvSpPr>
        <p:spPr>
          <a:xfrm>
            <a:off x="1317356" y="2601368"/>
            <a:ext cx="1012039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“I have been </a:t>
            </a:r>
            <a:r>
              <a:rPr lang="en-US" sz="4400" b="1" dirty="0"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moving about </a:t>
            </a:r>
            <a:r>
              <a:rPr lang="en-US" sz="44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in a tent… </a:t>
            </a:r>
            <a:r>
              <a:rPr lang="en-US" sz="4400" b="1" dirty="0"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wherever I have gone </a:t>
            </a:r>
            <a:r>
              <a:rPr lang="en-US" sz="44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with all the sons of Israel did I speak a word… ‘Why have you not built me a house of cedar?’”</a:t>
            </a:r>
          </a:p>
        </p:txBody>
      </p:sp>
    </p:spTree>
    <p:extLst>
      <p:ext uri="{BB962C8B-B14F-4D97-AF65-F5344CB8AC3E}">
        <p14:creationId xmlns:p14="http://schemas.microsoft.com/office/powerpoint/2010/main" val="76183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7816D8A-A007-46BF-A401-FEE10D34FDB3}"/>
              </a:ext>
            </a:extLst>
          </p:cNvPr>
          <p:cNvSpPr txBox="1"/>
          <p:nvPr/>
        </p:nvSpPr>
        <p:spPr>
          <a:xfrm>
            <a:off x="6658364" y="1474165"/>
            <a:ext cx="4583022" cy="35925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Why did God “live” in a tent?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600" b="1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  So he could be </a:t>
            </a:r>
            <a:r>
              <a:rPr lang="en-US" sz="46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with his people</a:t>
            </a:r>
            <a:r>
              <a:rPr lang="en-US" sz="46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!</a:t>
            </a:r>
          </a:p>
        </p:txBody>
      </p:sp>
      <p:sp>
        <p:nvSpPr>
          <p:cNvPr id="10244" name="Rectangle 70">
            <a:extLst>
              <a:ext uri="{FF2B5EF4-FFF2-40B4-BE49-F238E27FC236}">
                <a16:creationId xmlns:a16="http://schemas.microsoft.com/office/drawing/2014/main" id="{1C1B294F-C3D6-4F3B-AD68-8BE7F5F5F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614" y="965196"/>
            <a:ext cx="5042779" cy="4781641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Why Is the Tabernacle Important Today?">
            <a:extLst>
              <a:ext uri="{FF2B5EF4-FFF2-40B4-BE49-F238E27FC236}">
                <a16:creationId xmlns:a16="http://schemas.microsoft.com/office/drawing/2014/main" id="{C85EEFAE-738A-4DEA-B068-AC8625D32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18091" b="2"/>
          <a:stretch/>
        </p:blipFill>
        <p:spPr bwMode="auto">
          <a:xfrm>
            <a:off x="1380489" y="1438360"/>
            <a:ext cx="4140271" cy="383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48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7816D8A-A007-46BF-A401-FEE10D34FDB3}"/>
              </a:ext>
            </a:extLst>
          </p:cNvPr>
          <p:cNvSpPr txBox="1"/>
          <p:nvPr/>
        </p:nvSpPr>
        <p:spPr>
          <a:xfrm>
            <a:off x="6823256" y="289943"/>
            <a:ext cx="4583022" cy="26331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So what can we learn about what God is like?</a:t>
            </a:r>
          </a:p>
        </p:txBody>
      </p:sp>
      <p:sp>
        <p:nvSpPr>
          <p:cNvPr id="10244" name="Rectangle 70">
            <a:extLst>
              <a:ext uri="{FF2B5EF4-FFF2-40B4-BE49-F238E27FC236}">
                <a16:creationId xmlns:a16="http://schemas.microsoft.com/office/drawing/2014/main" id="{1C1B294F-C3D6-4F3B-AD68-8BE7F5F5F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614" y="965196"/>
            <a:ext cx="5042779" cy="4781641"/>
          </a:xfrm>
          <a:prstGeom prst="rect">
            <a:avLst/>
          </a:prstGeom>
          <a:solidFill>
            <a:schemeClr val="tx1"/>
          </a:solidFill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Why Is the Tabernacle Important Today?">
            <a:extLst>
              <a:ext uri="{FF2B5EF4-FFF2-40B4-BE49-F238E27FC236}">
                <a16:creationId xmlns:a16="http://schemas.microsoft.com/office/drawing/2014/main" id="{C85EEFAE-738A-4DEA-B068-AC8625D32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18091" b="2"/>
          <a:stretch/>
        </p:blipFill>
        <p:spPr bwMode="auto">
          <a:xfrm>
            <a:off x="1380489" y="1438360"/>
            <a:ext cx="4140271" cy="383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D012A2-D998-4621-8AD2-D36276982CEA}"/>
              </a:ext>
            </a:extLst>
          </p:cNvPr>
          <p:cNvSpPr txBox="1"/>
          <p:nvPr/>
        </p:nvSpPr>
        <p:spPr>
          <a:xfrm>
            <a:off x="6665241" y="2923089"/>
            <a:ext cx="4899052" cy="26331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Being </a:t>
            </a:r>
            <a:r>
              <a:rPr lang="en-US" sz="4600" b="1" u="sng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with his people</a:t>
            </a:r>
            <a:r>
              <a:rPr lang="en-US" sz="46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 </a:t>
            </a:r>
            <a:r>
              <a:rPr lang="en-US" sz="46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is important to him! </a:t>
            </a:r>
          </a:p>
        </p:txBody>
      </p:sp>
    </p:spTree>
    <p:extLst>
      <p:ext uri="{BB962C8B-B14F-4D97-AF65-F5344CB8AC3E}">
        <p14:creationId xmlns:p14="http://schemas.microsoft.com/office/powerpoint/2010/main" val="213242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BD2585-D9AB-4811-B3EE-C666A5EE1819}"/>
              </a:ext>
            </a:extLst>
          </p:cNvPr>
          <p:cNvSpPr txBox="1"/>
          <p:nvPr/>
        </p:nvSpPr>
        <p:spPr>
          <a:xfrm>
            <a:off x="400858" y="224852"/>
            <a:ext cx="3784683" cy="26082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How does this relate to us?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endParaRPr lang="en-US" sz="4400" b="1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08187575-5CB4-477B-AA47-020C6D2A7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E585F70-7C5D-424E-A182-39507AF48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pic>
        <p:nvPicPr>
          <p:cNvPr id="12290" name="Picture 2" descr="Emmanuel God with Us - Transforming Mission">
            <a:extLst>
              <a:ext uri="{FF2B5EF4-FFF2-40B4-BE49-F238E27FC236}">
                <a16:creationId xmlns:a16="http://schemas.microsoft.com/office/drawing/2014/main" id="{2D7C9C0A-334A-4940-B807-58A977E750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0" r="19975"/>
          <a:stretch/>
        </p:blipFill>
        <p:spPr bwMode="auto">
          <a:xfrm>
            <a:off x="4654297" y="10"/>
            <a:ext cx="7537704" cy="6857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5E9585-95CB-4553-A7CD-DE1DC9C0A847}"/>
              </a:ext>
            </a:extLst>
          </p:cNvPr>
          <p:cNvSpPr txBox="1"/>
          <p:nvPr/>
        </p:nvSpPr>
        <p:spPr>
          <a:xfrm>
            <a:off x="366415" y="3807502"/>
            <a:ext cx="3784683" cy="20951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God wants to be with you!!!</a:t>
            </a:r>
          </a:p>
        </p:txBody>
      </p:sp>
    </p:spTree>
    <p:extLst>
      <p:ext uri="{BB962C8B-B14F-4D97-AF65-F5344CB8AC3E}">
        <p14:creationId xmlns:p14="http://schemas.microsoft.com/office/powerpoint/2010/main" val="173734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DCEFB0F-4ECC-49E3-9659-8F010DA283BB}"/>
              </a:ext>
            </a:extLst>
          </p:cNvPr>
          <p:cNvSpPr txBox="1">
            <a:spLocks/>
          </p:cNvSpPr>
          <p:nvPr/>
        </p:nvSpPr>
        <p:spPr>
          <a:xfrm>
            <a:off x="1158948" y="1233378"/>
            <a:ext cx="5441285" cy="2364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600" b="1" dirty="0"/>
              <a:t>2 Samuel 7:8-17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6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600" b="1" dirty="0"/>
              <a:t>A Pile of Promises!</a:t>
            </a:r>
          </a:p>
        </p:txBody>
      </p:sp>
      <p:pic>
        <p:nvPicPr>
          <p:cNvPr id="135" name="Picture 134">
            <a:extLst>
              <a:ext uri="{FF2B5EF4-FFF2-40B4-BE49-F238E27FC236}">
                <a16:creationId xmlns:a16="http://schemas.microsoft.com/office/drawing/2014/main" id="{EE585F70-7C5D-424E-A182-39507AF48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pic>
        <p:nvPicPr>
          <p:cNvPr id="13314" name="Picture 2" descr="63,618 Pile Of Presents Stock Photos, Pictures &amp;amp; Royalty-Free Images -  iStock">
            <a:extLst>
              <a:ext uri="{FF2B5EF4-FFF2-40B4-BE49-F238E27FC236}">
                <a16:creationId xmlns:a16="http://schemas.microsoft.com/office/drawing/2014/main" id="{C958D837-6883-49D6-901E-182A728CCC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"/>
          <a:stretch/>
        </p:blipFill>
        <p:spPr bwMode="auto">
          <a:xfrm>
            <a:off x="7620351" y="10"/>
            <a:ext cx="4571649" cy="6857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A97E44A-8386-4710-83CB-F261AAFBD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7" b="2173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67C6B48D-6425-4808-80DB-1B180FD5C1D4}"/>
              </a:ext>
            </a:extLst>
          </p:cNvPr>
          <p:cNvSpPr/>
          <p:nvPr/>
        </p:nvSpPr>
        <p:spPr>
          <a:xfrm>
            <a:off x="2203554" y="2038652"/>
            <a:ext cx="5081666" cy="4047355"/>
          </a:xfrm>
          <a:prstGeom prst="wedgeEllipseCallout">
            <a:avLst>
              <a:gd name="adj1" fmla="val -43963"/>
              <a:gd name="adj2" fmla="val -77092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/>
              </a:rPr>
              <a:t>You won’t build a house for me…</a:t>
            </a:r>
          </a:p>
          <a:p>
            <a:pPr algn="ctr"/>
            <a:endParaRPr lang="en-US" sz="1400" b="1" dirty="0">
              <a:solidFill>
                <a:schemeClr val="bg1"/>
              </a:solidFill>
              <a:effectLst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effectLst/>
              </a:rPr>
              <a:t>But I will build you a house!!!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effectLst/>
              </a:rPr>
              <a:t>(vs 11)</a:t>
            </a:r>
          </a:p>
        </p:txBody>
      </p:sp>
    </p:spTree>
    <p:extLst>
      <p:ext uri="{BB962C8B-B14F-4D97-AF65-F5344CB8AC3E}">
        <p14:creationId xmlns:p14="http://schemas.microsoft.com/office/powerpoint/2010/main" val="400538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AB717E-108D-48A7-B7BA-98257B151FED}"/>
              </a:ext>
            </a:extLst>
          </p:cNvPr>
          <p:cNvSpPr txBox="1"/>
          <p:nvPr/>
        </p:nvSpPr>
        <p:spPr>
          <a:xfrm>
            <a:off x="745676" y="1678898"/>
            <a:ext cx="3382832" cy="361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2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DEB74C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The Davidic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2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DEB74C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Covenant: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endParaRPr lang="en-US" sz="4200" b="1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rgbClr val="DEB74C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2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DEB74C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What God Promised to David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187575-5CB4-477B-AA47-020C6D2A7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585F70-7C5D-424E-A182-39507AF48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pic>
        <p:nvPicPr>
          <p:cNvPr id="3" name="Picture 4" descr="An Introduction to the Davidic Servant">
            <a:extLst>
              <a:ext uri="{FF2B5EF4-FFF2-40B4-BE49-F238E27FC236}">
                <a16:creationId xmlns:a16="http://schemas.microsoft.com/office/drawing/2014/main" id="{39AB0105-0D98-4CB5-8EFA-149352306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3" r="6892" b="-1"/>
          <a:stretch/>
        </p:blipFill>
        <p:spPr bwMode="auto">
          <a:xfrm>
            <a:off x="4654297" y="10"/>
            <a:ext cx="7537704" cy="6857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91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n Introduction to the Davidic Servant">
            <a:extLst>
              <a:ext uri="{FF2B5EF4-FFF2-40B4-BE49-F238E27FC236}">
                <a16:creationId xmlns:a16="http://schemas.microsoft.com/office/drawing/2014/main" id="{39AB0105-0D98-4CB5-8EFA-149352306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3" r="6892" b="-1"/>
          <a:stretch/>
        </p:blipFill>
        <p:spPr bwMode="auto">
          <a:xfrm>
            <a:off x="2864308" y="798652"/>
            <a:ext cx="6078660" cy="5530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64FE82-3E1F-44C4-9D69-4F7508865F83}"/>
              </a:ext>
            </a:extLst>
          </p:cNvPr>
          <p:cNvSpPr txBox="1"/>
          <p:nvPr/>
        </p:nvSpPr>
        <p:spPr>
          <a:xfrm>
            <a:off x="3038784" y="131138"/>
            <a:ext cx="6114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God’s Promises to David: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262072-423E-4A8F-A32B-ED9F24DC5854}"/>
              </a:ext>
            </a:extLst>
          </p:cNvPr>
          <p:cNvSpPr txBox="1"/>
          <p:nvPr/>
        </p:nvSpPr>
        <p:spPr>
          <a:xfrm>
            <a:off x="811888" y="995228"/>
            <a:ext cx="1047927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I will…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Make your name great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Appoint a place for </a:t>
            </a:r>
            <a:r>
              <a:rPr lang="en-US" sz="4000" b="1" dirty="0">
                <a:solidFill>
                  <a:srgbClr val="FFFF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my people </a:t>
            </a:r>
            <a:r>
              <a:rPr lang="en-US" sz="4000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Israel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Give rest from your enemies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Build a house for you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Establish the kingdom of your son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Enable David’s son to build God’s house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Establish his throne forever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Establish David’s house &amp; kingdom forever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945412-F472-42DB-AEE3-E2BBCBD63913}"/>
              </a:ext>
            </a:extLst>
          </p:cNvPr>
          <p:cNvSpPr txBox="1"/>
          <p:nvPr/>
        </p:nvSpPr>
        <p:spPr>
          <a:xfrm>
            <a:off x="4066337" y="2109560"/>
            <a:ext cx="2394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</a:rPr>
              <a:t>David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D6F30B-6DC6-4181-A0E9-1286D41E628C}"/>
              </a:ext>
            </a:extLst>
          </p:cNvPr>
          <p:cNvSpPr txBox="1"/>
          <p:nvPr/>
        </p:nvSpPr>
        <p:spPr>
          <a:xfrm>
            <a:off x="4520498" y="3825111"/>
            <a:ext cx="30620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</a:rPr>
              <a:t>Solomon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E0633C-F823-41CA-8AEC-FC3A77DA6013}"/>
              </a:ext>
            </a:extLst>
          </p:cNvPr>
          <p:cNvSpPr txBox="1"/>
          <p:nvPr/>
        </p:nvSpPr>
        <p:spPr>
          <a:xfrm>
            <a:off x="4929732" y="5405838"/>
            <a:ext cx="21786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</a:rPr>
              <a:t>Jesus!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D43EDB-AE6C-4E0B-9C1C-870CFAA26CE2}"/>
              </a:ext>
            </a:extLst>
          </p:cNvPr>
          <p:cNvSpPr txBox="1"/>
          <p:nvPr/>
        </p:nvSpPr>
        <p:spPr>
          <a:xfrm>
            <a:off x="7582555" y="1049036"/>
            <a:ext cx="4271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</a:rPr>
              <a:t>Applies to…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B9BABB-235D-43FF-AA3F-95F42A296D51}"/>
              </a:ext>
            </a:extLst>
          </p:cNvPr>
          <p:cNvSpPr txBox="1"/>
          <p:nvPr/>
        </p:nvSpPr>
        <p:spPr>
          <a:xfrm>
            <a:off x="7699666" y="3349718"/>
            <a:ext cx="4271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</a:rPr>
              <a:t>Applies to…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458E39-D08A-478D-9773-3AA57762B1A1}"/>
              </a:ext>
            </a:extLst>
          </p:cNvPr>
          <p:cNvSpPr txBox="1"/>
          <p:nvPr/>
        </p:nvSpPr>
        <p:spPr>
          <a:xfrm>
            <a:off x="7666201" y="4727070"/>
            <a:ext cx="4271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</a:rPr>
              <a:t>Applies to…</a:t>
            </a:r>
          </a:p>
        </p:txBody>
      </p:sp>
    </p:spTree>
    <p:extLst>
      <p:ext uri="{BB962C8B-B14F-4D97-AF65-F5344CB8AC3E}">
        <p14:creationId xmlns:p14="http://schemas.microsoft.com/office/powerpoint/2010/main" val="2524989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8" grpId="0"/>
      <p:bldP spid="8" grpId="1"/>
      <p:bldP spid="10" grpId="0"/>
      <p:bldP spid="10" grpId="1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n Introduction to the Davidic Servant">
            <a:extLst>
              <a:ext uri="{FF2B5EF4-FFF2-40B4-BE49-F238E27FC236}">
                <a16:creationId xmlns:a16="http://schemas.microsoft.com/office/drawing/2014/main" id="{39AB0105-0D98-4CB5-8EFA-149352306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3" r="6892" b="-1"/>
          <a:stretch/>
        </p:blipFill>
        <p:spPr bwMode="auto">
          <a:xfrm>
            <a:off x="2864308" y="798652"/>
            <a:ext cx="6078660" cy="5530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64FE82-3E1F-44C4-9D69-4F7508865F83}"/>
              </a:ext>
            </a:extLst>
          </p:cNvPr>
          <p:cNvSpPr txBox="1"/>
          <p:nvPr/>
        </p:nvSpPr>
        <p:spPr>
          <a:xfrm>
            <a:off x="871268" y="174889"/>
            <a:ext cx="104494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So what can we learn about what God is like?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262072-423E-4A8F-A32B-ED9F24DC5854}"/>
              </a:ext>
            </a:extLst>
          </p:cNvPr>
          <p:cNvSpPr txBox="1"/>
          <p:nvPr/>
        </p:nvSpPr>
        <p:spPr>
          <a:xfrm>
            <a:off x="436085" y="1295031"/>
            <a:ext cx="10149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Through David’s line, God has committed to building a kingdom for his people!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95A57F-3660-47E0-B4A9-07C09E490222}"/>
              </a:ext>
            </a:extLst>
          </p:cNvPr>
          <p:cNvSpPr txBox="1"/>
          <p:nvPr/>
        </p:nvSpPr>
        <p:spPr>
          <a:xfrm>
            <a:off x="2254631" y="4217026"/>
            <a:ext cx="85068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God glorifies his name by delighting in his people and blessing them!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7B45E-55F5-46F9-A9C9-2C499F7D2822}"/>
              </a:ext>
            </a:extLst>
          </p:cNvPr>
          <p:cNvSpPr txBox="1"/>
          <p:nvPr/>
        </p:nvSpPr>
        <p:spPr>
          <a:xfrm>
            <a:off x="3872837" y="3075057"/>
            <a:ext cx="8506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522166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n Introduction to the Davidic Servant">
            <a:extLst>
              <a:ext uri="{FF2B5EF4-FFF2-40B4-BE49-F238E27FC236}">
                <a16:creationId xmlns:a16="http://schemas.microsoft.com/office/drawing/2014/main" id="{39AB0105-0D98-4CB5-8EFA-149352306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3" r="6892" b="-1"/>
          <a:stretch/>
        </p:blipFill>
        <p:spPr bwMode="auto">
          <a:xfrm>
            <a:off x="2864308" y="798652"/>
            <a:ext cx="6078660" cy="5530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64FE82-3E1F-44C4-9D69-4F7508865F83}"/>
              </a:ext>
            </a:extLst>
          </p:cNvPr>
          <p:cNvSpPr txBox="1"/>
          <p:nvPr/>
        </p:nvSpPr>
        <p:spPr>
          <a:xfrm>
            <a:off x="2690652" y="219859"/>
            <a:ext cx="6211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How does this relate to us?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95A57F-3660-47E0-B4A9-07C09E490222}"/>
              </a:ext>
            </a:extLst>
          </p:cNvPr>
          <p:cNvSpPr txBox="1"/>
          <p:nvPr/>
        </p:nvSpPr>
        <p:spPr>
          <a:xfrm>
            <a:off x="1722569" y="2779080"/>
            <a:ext cx="8468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As a child of God, He delights in blessing you!</a:t>
            </a:r>
          </a:p>
        </p:txBody>
      </p:sp>
    </p:spTree>
    <p:extLst>
      <p:ext uri="{BB962C8B-B14F-4D97-AF65-F5344CB8AC3E}">
        <p14:creationId xmlns:p14="http://schemas.microsoft.com/office/powerpoint/2010/main" val="2962932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A8EA7A-B116-4063-B483-A5D03B0E71A5}"/>
              </a:ext>
            </a:extLst>
          </p:cNvPr>
          <p:cNvSpPr txBox="1"/>
          <p:nvPr/>
        </p:nvSpPr>
        <p:spPr>
          <a:xfrm>
            <a:off x="731163" y="1415954"/>
            <a:ext cx="3382832" cy="3499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2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On a scale of 1-10, how confident are you that God likes you?</a:t>
            </a:r>
          </a:p>
        </p:txBody>
      </p:sp>
      <p:pic>
        <p:nvPicPr>
          <p:cNvPr id="135" name="Picture 134">
            <a:extLst>
              <a:ext uri="{FF2B5EF4-FFF2-40B4-BE49-F238E27FC236}">
                <a16:creationId xmlns:a16="http://schemas.microsoft.com/office/drawing/2014/main" id="{08187575-5CB4-477B-AA47-020C6D2A7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EE585F70-7C5D-424E-A182-39507AF48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pic>
        <p:nvPicPr>
          <p:cNvPr id="1026" name="Picture 2" descr="Why You Should Always Ask Questions At The End Of An Interview - Adria  Solutions">
            <a:extLst>
              <a:ext uri="{FF2B5EF4-FFF2-40B4-BE49-F238E27FC236}">
                <a16:creationId xmlns:a16="http://schemas.microsoft.com/office/drawing/2014/main" id="{448236C8-3F53-41C6-96E5-CE96A8D5F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3" r="5134" b="1"/>
          <a:stretch/>
        </p:blipFill>
        <p:spPr bwMode="auto">
          <a:xfrm>
            <a:off x="4654297" y="10"/>
            <a:ext cx="7537704" cy="6857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16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AB717E-108D-48A7-B7BA-98257B151FED}"/>
              </a:ext>
            </a:extLst>
          </p:cNvPr>
          <p:cNvSpPr txBox="1"/>
          <p:nvPr/>
        </p:nvSpPr>
        <p:spPr>
          <a:xfrm>
            <a:off x="730686" y="1622685"/>
            <a:ext cx="3382832" cy="361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2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DEB74C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Aside: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endParaRPr lang="en-US" sz="4200" b="1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rgbClr val="DEB74C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2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DEB74C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Why all of these promises???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endParaRPr lang="en-US" sz="4200" b="1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rgbClr val="DEB74C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187575-5CB4-477B-AA47-020C6D2A7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585F70-7C5D-424E-A182-39507AF48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pic>
        <p:nvPicPr>
          <p:cNvPr id="3" name="Picture 4" descr="An Introduction to the Davidic Servant">
            <a:extLst>
              <a:ext uri="{FF2B5EF4-FFF2-40B4-BE49-F238E27FC236}">
                <a16:creationId xmlns:a16="http://schemas.microsoft.com/office/drawing/2014/main" id="{39AB0105-0D98-4CB5-8EFA-149352306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3" r="6892" b="-1"/>
          <a:stretch/>
        </p:blipFill>
        <p:spPr bwMode="auto">
          <a:xfrm>
            <a:off x="4654297" y="10"/>
            <a:ext cx="7537704" cy="6857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97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BB6F50E-1DE0-43DA-9745-BB46A4CC4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-1097280"/>
            <a:ext cx="12188952" cy="942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D8B1B154-E01E-445B-B51A-76B4386E8A74}"/>
              </a:ext>
            </a:extLst>
          </p:cNvPr>
          <p:cNvSpPr/>
          <p:nvPr/>
        </p:nvSpPr>
        <p:spPr>
          <a:xfrm rot="16200000">
            <a:off x="2520334" y="-2810620"/>
            <a:ext cx="7148285" cy="12188951"/>
          </a:xfrm>
          <a:prstGeom prst="triangle">
            <a:avLst/>
          </a:prstGeom>
          <a:gradFill flip="none" rotWithShape="1">
            <a:gsLst>
              <a:gs pos="0">
                <a:srgbClr val="FFFF00">
                  <a:alpha val="79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50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48D4FE-FFD6-4D89-9D2E-F4FDDCA5DD04}"/>
              </a:ext>
            </a:extLst>
          </p:cNvPr>
          <p:cNvSpPr txBox="1"/>
          <p:nvPr/>
        </p:nvSpPr>
        <p:spPr>
          <a:xfrm>
            <a:off x="199334" y="2560580"/>
            <a:ext cx="275107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Abraham: </a:t>
            </a:r>
          </a:p>
          <a:p>
            <a:pPr algn="ctr"/>
            <a:r>
              <a:rPr lang="en-US" sz="4400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A person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631681-344E-45B6-ACD0-EAFA0915FD7B}"/>
              </a:ext>
            </a:extLst>
          </p:cNvPr>
          <p:cNvSpPr txBox="1"/>
          <p:nvPr/>
        </p:nvSpPr>
        <p:spPr>
          <a:xfrm>
            <a:off x="3132359" y="1982450"/>
            <a:ext cx="22727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Jacob: </a:t>
            </a:r>
          </a:p>
          <a:p>
            <a:pPr algn="ctr"/>
            <a:r>
              <a:rPr lang="en-US" sz="4400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A family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182B62-318F-463D-A942-6BA77F42228D}"/>
              </a:ext>
            </a:extLst>
          </p:cNvPr>
          <p:cNvSpPr txBox="1"/>
          <p:nvPr/>
        </p:nvSpPr>
        <p:spPr>
          <a:xfrm>
            <a:off x="4596771" y="3429000"/>
            <a:ext cx="26019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Israelites: </a:t>
            </a:r>
          </a:p>
          <a:p>
            <a:pPr algn="ctr"/>
            <a:r>
              <a:rPr lang="en-US" sz="4400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A Nation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40ADE5-A660-4178-A0DF-64EC2B4BCD21}"/>
              </a:ext>
            </a:extLst>
          </p:cNvPr>
          <p:cNvSpPr txBox="1"/>
          <p:nvPr/>
        </p:nvSpPr>
        <p:spPr>
          <a:xfrm>
            <a:off x="5897768" y="1180170"/>
            <a:ext cx="27703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David: </a:t>
            </a:r>
          </a:p>
          <a:p>
            <a:pPr algn="ctr"/>
            <a:r>
              <a:rPr lang="en-US" sz="4400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A Dynasty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317634-8B3E-43D2-B803-D40A8549B2F5}"/>
              </a:ext>
            </a:extLst>
          </p:cNvPr>
          <p:cNvSpPr txBox="1"/>
          <p:nvPr/>
        </p:nvSpPr>
        <p:spPr>
          <a:xfrm>
            <a:off x="8827805" y="1549642"/>
            <a:ext cx="327525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Jesus: </a:t>
            </a:r>
          </a:p>
          <a:p>
            <a:pPr algn="ctr"/>
            <a:r>
              <a:rPr lang="en-US" sz="4400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An Eternal</a:t>
            </a:r>
          </a:p>
          <a:p>
            <a:pPr algn="ctr"/>
            <a:r>
              <a:rPr lang="en-US" sz="4400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Kingdom for</a:t>
            </a:r>
          </a:p>
          <a:p>
            <a:pPr algn="ctr"/>
            <a:r>
              <a:rPr lang="en-US" sz="4400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All Nations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69132D5-C0A9-43DE-B32D-99E545DE6D79}"/>
              </a:ext>
            </a:extLst>
          </p:cNvPr>
          <p:cNvSpPr/>
          <p:nvPr/>
        </p:nvSpPr>
        <p:spPr>
          <a:xfrm>
            <a:off x="88939" y="4074379"/>
            <a:ext cx="2898075" cy="739743"/>
          </a:xfrm>
          <a:prstGeom prst="roundRect">
            <a:avLst/>
          </a:prstGeom>
          <a:ln w="762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Genesis 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1E7646-F377-49E5-B347-6B78C745A3FE}"/>
              </a:ext>
            </a:extLst>
          </p:cNvPr>
          <p:cNvSpPr txBox="1"/>
          <p:nvPr/>
        </p:nvSpPr>
        <p:spPr>
          <a:xfrm>
            <a:off x="314516" y="61251"/>
            <a:ext cx="5981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Remember God’s promise to Abraham – that he would bless all nations through him?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38123C-C899-4FE5-96FC-B0EDDE588BBB}"/>
              </a:ext>
            </a:extLst>
          </p:cNvPr>
          <p:cNvSpPr/>
          <p:nvPr/>
        </p:nvSpPr>
        <p:spPr>
          <a:xfrm>
            <a:off x="7711711" y="520905"/>
            <a:ext cx="2898075" cy="739743"/>
          </a:xfrm>
          <a:prstGeom prst="roundRect">
            <a:avLst/>
          </a:prstGeom>
          <a:ln w="762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 Samuel 7</a:t>
            </a:r>
          </a:p>
        </p:txBody>
      </p:sp>
    </p:spTree>
    <p:extLst>
      <p:ext uri="{BB962C8B-B14F-4D97-AF65-F5344CB8AC3E}">
        <p14:creationId xmlns:p14="http://schemas.microsoft.com/office/powerpoint/2010/main" val="136744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9" grpId="0"/>
      <p:bldP spid="10" grpId="0"/>
      <p:bldP spid="11" grpId="0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ome - Withey Family Website">
            <a:extLst>
              <a:ext uri="{FF2B5EF4-FFF2-40B4-BE49-F238E27FC236}">
                <a16:creationId xmlns:a16="http://schemas.microsoft.com/office/drawing/2014/main" id="{462E56B0-21BE-47D2-BB33-44650C352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38" y="234498"/>
            <a:ext cx="10405770" cy="6468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33CEA7-4BE7-44A7-8F1F-927F6BC94831}"/>
              </a:ext>
            </a:extLst>
          </p:cNvPr>
          <p:cNvSpPr txBox="1"/>
          <p:nvPr/>
        </p:nvSpPr>
        <p:spPr>
          <a:xfrm>
            <a:off x="439625" y="1535855"/>
            <a:ext cx="113127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“This is the genealogy of Jesus the Messiah the son of David, the son of Abraham:</a:t>
            </a:r>
          </a:p>
          <a:p>
            <a:endParaRPr lang="en-US" sz="2000" b="1" dirty="0">
              <a:effectLst>
                <a:glow rad="127000">
                  <a:schemeClr val="bg1">
                    <a:alpha val="80000"/>
                  </a:schemeClr>
                </a:glow>
              </a:effectLst>
            </a:endParaRPr>
          </a:p>
          <a:p>
            <a:r>
              <a:rPr lang="en-US" sz="40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…David was the father of Solomon…</a:t>
            </a:r>
          </a:p>
          <a:p>
            <a:endParaRPr lang="en-US" sz="2000" b="1" dirty="0">
              <a:effectLst>
                <a:glow rad="127000">
                  <a:schemeClr val="bg1">
                    <a:alpha val="80000"/>
                  </a:schemeClr>
                </a:glow>
              </a:effectLst>
            </a:endParaRPr>
          </a:p>
          <a:p>
            <a:r>
              <a:rPr lang="en-US" sz="40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and Jacob the father of Joseph, the husband of Mary, and Mary was the mother of Jesus who is called the Messiah.”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FE75D1C-1D4E-48A8-A2B9-0BF3E075AD21}"/>
              </a:ext>
            </a:extLst>
          </p:cNvPr>
          <p:cNvSpPr/>
          <p:nvPr/>
        </p:nvSpPr>
        <p:spPr>
          <a:xfrm>
            <a:off x="254833" y="3121542"/>
            <a:ext cx="2530872" cy="67524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090442-AEDC-4DB8-AC54-CF5F28721541}"/>
              </a:ext>
            </a:extLst>
          </p:cNvPr>
          <p:cNvSpPr/>
          <p:nvPr/>
        </p:nvSpPr>
        <p:spPr>
          <a:xfrm>
            <a:off x="7439553" y="4592305"/>
            <a:ext cx="2530872" cy="67524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F5E206D-6B79-4F3B-85D2-80EC94922D5E}"/>
              </a:ext>
            </a:extLst>
          </p:cNvPr>
          <p:cNvCxnSpPr>
            <a:cxnSpLocks/>
          </p:cNvCxnSpPr>
          <p:nvPr/>
        </p:nvCxnSpPr>
        <p:spPr>
          <a:xfrm>
            <a:off x="2785705" y="3736457"/>
            <a:ext cx="4653848" cy="106062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A4786B9-D838-4797-8142-8FFACFF7BDFC}"/>
              </a:ext>
            </a:extLst>
          </p:cNvPr>
          <p:cNvSpPr txBox="1"/>
          <p:nvPr/>
        </p:nvSpPr>
        <p:spPr>
          <a:xfrm>
            <a:off x="2290689" y="349447"/>
            <a:ext cx="7610622" cy="830997"/>
          </a:xfrm>
          <a:prstGeom prst="rect">
            <a:avLst/>
          </a:prstGeom>
          <a:noFill/>
          <a:effectLst>
            <a:glow rad="127000">
              <a:schemeClr val="bg1">
                <a:alpha val="8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Matthew 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E949A8-5276-4E15-84A5-AB8A27371A36}"/>
              </a:ext>
            </a:extLst>
          </p:cNvPr>
          <p:cNvCxnSpPr/>
          <p:nvPr/>
        </p:nvCxnSpPr>
        <p:spPr>
          <a:xfrm>
            <a:off x="520505" y="2799471"/>
            <a:ext cx="288387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79D8F7-255A-4C0A-BF6D-F44AFCFF5824}"/>
              </a:ext>
            </a:extLst>
          </p:cNvPr>
          <p:cNvCxnSpPr>
            <a:cxnSpLocks/>
          </p:cNvCxnSpPr>
          <p:nvPr/>
        </p:nvCxnSpPr>
        <p:spPr>
          <a:xfrm>
            <a:off x="4555676" y="2799471"/>
            <a:ext cx="364394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4693CE8-39B1-4F83-8ECA-77A1123CCCFC}"/>
              </a:ext>
            </a:extLst>
          </p:cNvPr>
          <p:cNvSpPr/>
          <p:nvPr/>
        </p:nvSpPr>
        <p:spPr>
          <a:xfrm>
            <a:off x="4928610" y="1493791"/>
            <a:ext cx="2898075" cy="739743"/>
          </a:xfrm>
          <a:prstGeom prst="roundRect">
            <a:avLst/>
          </a:prstGeom>
          <a:ln w="762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Genesis 12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41233A8-CC68-4B58-B427-6388A7939D1A}"/>
              </a:ext>
            </a:extLst>
          </p:cNvPr>
          <p:cNvSpPr/>
          <p:nvPr/>
        </p:nvSpPr>
        <p:spPr>
          <a:xfrm>
            <a:off x="489102" y="1492614"/>
            <a:ext cx="2898075" cy="739743"/>
          </a:xfrm>
          <a:prstGeom prst="roundRect">
            <a:avLst/>
          </a:prstGeom>
          <a:ln w="762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 Samuel 7</a:t>
            </a:r>
          </a:p>
        </p:txBody>
      </p:sp>
    </p:spTree>
    <p:extLst>
      <p:ext uri="{BB962C8B-B14F-4D97-AF65-F5344CB8AC3E}">
        <p14:creationId xmlns:p14="http://schemas.microsoft.com/office/powerpoint/2010/main" val="277792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3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385F975-4404-4237-86DB-4C018161D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CAE6285-6D7E-42D2-8A66-CDA633FB9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Stately King">
            <a:extLst>
              <a:ext uri="{FF2B5EF4-FFF2-40B4-BE49-F238E27FC236}">
                <a16:creationId xmlns:a16="http://schemas.microsoft.com/office/drawing/2014/main" id="{14713388-FE1C-4C97-A1BC-313EE88F07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6" r="1" b="14640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FADA85-BEE0-419C-81CD-248133E4963A}"/>
              </a:ext>
            </a:extLst>
          </p:cNvPr>
          <p:cNvSpPr txBox="1"/>
          <p:nvPr/>
        </p:nvSpPr>
        <p:spPr>
          <a:xfrm>
            <a:off x="2153587" y="4644873"/>
            <a:ext cx="7884825" cy="1569660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From here on out, the Bible uses </a:t>
            </a:r>
            <a:r>
              <a:rPr lang="en-US" sz="4800" b="1" dirty="0">
                <a:solidFill>
                  <a:srgbClr val="FFFF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Kingdom language</a:t>
            </a:r>
            <a:r>
              <a:rPr lang="en-US" sz="4800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5618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ntroduction to Isaiah | Evidence Unseen">
            <a:extLst>
              <a:ext uri="{FF2B5EF4-FFF2-40B4-BE49-F238E27FC236}">
                <a16:creationId xmlns:a16="http://schemas.microsoft.com/office/drawing/2014/main" id="{B8FF3E0D-5D29-468F-8479-18D1D16FF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8150"/>
            <a:ext cx="11430000" cy="5981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A8EA7A-B116-4063-B483-A5D03B0E71A5}"/>
              </a:ext>
            </a:extLst>
          </p:cNvPr>
          <p:cNvSpPr txBox="1"/>
          <p:nvPr/>
        </p:nvSpPr>
        <p:spPr>
          <a:xfrm>
            <a:off x="686972" y="612844"/>
            <a:ext cx="108180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6</a:t>
            </a:r>
            <a:r>
              <a:rPr lang="en-US" sz="36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 For to us a child is born, to us a son is given, and the government will be on his shoulders.</a:t>
            </a:r>
          </a:p>
          <a:p>
            <a:r>
              <a:rPr lang="en-US" sz="36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And he will be called Wonderful Counselor, Mighty God, Everlasting Father, Prince of Peace.</a:t>
            </a:r>
          </a:p>
          <a:p>
            <a:r>
              <a:rPr lang="en-US" sz="3600" b="1" baseline="30000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7</a:t>
            </a:r>
            <a:r>
              <a:rPr lang="en-US" sz="36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 Of the greatness of his government and peace there will be no end. </a:t>
            </a:r>
            <a:r>
              <a:rPr lang="en-US" sz="3600" b="1" dirty="0"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He will reign on David’s throne and over his kingdom, establishing and upholding it with justice and righteousness from that time on and forever.</a:t>
            </a:r>
          </a:p>
          <a:p>
            <a:r>
              <a:rPr lang="en-US" sz="36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                                 Isaiah 9:6-7</a:t>
            </a:r>
          </a:p>
        </p:txBody>
      </p:sp>
    </p:spTree>
    <p:extLst>
      <p:ext uri="{BB962C8B-B14F-4D97-AF65-F5344CB8AC3E}">
        <p14:creationId xmlns:p14="http://schemas.microsoft.com/office/powerpoint/2010/main" val="76597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DB9D09-22E9-4F91-833D-6405C757B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A98FBE65-1653-4325-BD42-487698A0FBBE}"/>
              </a:ext>
            </a:extLst>
          </p:cNvPr>
          <p:cNvSpPr/>
          <p:nvPr/>
        </p:nvSpPr>
        <p:spPr>
          <a:xfrm>
            <a:off x="3527685" y="269823"/>
            <a:ext cx="8559384" cy="2893102"/>
          </a:xfrm>
          <a:prstGeom prst="wedgeRoundRectCallout">
            <a:avLst>
              <a:gd name="adj1" fmla="val -54903"/>
              <a:gd name="adj2" fmla="val -19409"/>
              <a:gd name="adj3" fmla="val 16667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baseline="30000" dirty="0"/>
              <a:t>32</a:t>
            </a:r>
            <a:r>
              <a:rPr lang="en-US" sz="3200" b="1" dirty="0"/>
              <a:t> He will be great and will be called the Son of the Most High. </a:t>
            </a:r>
            <a:r>
              <a:rPr lang="en-US" sz="3200" b="1" dirty="0">
                <a:solidFill>
                  <a:srgbClr val="FFFF00"/>
                </a:solidFill>
              </a:rPr>
              <a:t>The Lord God will give him the throne of his father David, </a:t>
            </a:r>
            <a:r>
              <a:rPr lang="en-US" sz="3200" b="1" baseline="30000" dirty="0">
                <a:solidFill>
                  <a:srgbClr val="FFFF00"/>
                </a:solidFill>
              </a:rPr>
              <a:t>33</a:t>
            </a:r>
            <a:r>
              <a:rPr lang="en-US" sz="3200" b="1" dirty="0">
                <a:solidFill>
                  <a:srgbClr val="FFFF00"/>
                </a:solidFill>
              </a:rPr>
              <a:t> and he will reign over Jacob’s descendants forever; his kingdom will never end</a:t>
            </a:r>
            <a:r>
              <a:rPr lang="en-US" sz="3200" b="1" dirty="0"/>
              <a:t>.</a:t>
            </a:r>
          </a:p>
          <a:p>
            <a:r>
              <a:rPr lang="en-US" sz="3200" b="1" dirty="0"/>
              <a:t>                                 Luke 1:32-33</a:t>
            </a:r>
          </a:p>
        </p:txBody>
      </p:sp>
    </p:spTree>
    <p:extLst>
      <p:ext uri="{BB962C8B-B14F-4D97-AF65-F5344CB8AC3E}">
        <p14:creationId xmlns:p14="http://schemas.microsoft.com/office/powerpoint/2010/main" val="162337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77AF0A-0BD5-43EA-8B18-B0C226FCB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663341E-145A-4737-B053-81DA53254686}"/>
              </a:ext>
            </a:extLst>
          </p:cNvPr>
          <p:cNvSpPr/>
          <p:nvPr/>
        </p:nvSpPr>
        <p:spPr>
          <a:xfrm>
            <a:off x="6445770" y="899410"/>
            <a:ext cx="5366479" cy="3642610"/>
          </a:xfrm>
          <a:prstGeom prst="wedgeRoundRectCallout">
            <a:avLst>
              <a:gd name="adj1" fmla="val -75581"/>
              <a:gd name="adj2" fmla="val -5813"/>
              <a:gd name="adj3" fmla="val 16667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Repent, for the kingdom of heaven is near!</a:t>
            </a:r>
          </a:p>
          <a:p>
            <a:pPr algn="ctr"/>
            <a:endParaRPr lang="en-US" sz="4000" b="1" dirty="0">
              <a:effectLst>
                <a:glow rad="127000">
                  <a:schemeClr val="bg1">
                    <a:alpha val="80000"/>
                  </a:schemeClr>
                </a:glow>
              </a:effectLst>
            </a:endParaRPr>
          </a:p>
          <a:p>
            <a:pPr algn="ctr"/>
            <a:r>
              <a:rPr lang="en-US" sz="40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Matthew 4:17</a:t>
            </a:r>
          </a:p>
        </p:txBody>
      </p:sp>
    </p:spTree>
    <p:extLst>
      <p:ext uri="{BB962C8B-B14F-4D97-AF65-F5344CB8AC3E}">
        <p14:creationId xmlns:p14="http://schemas.microsoft.com/office/powerpoint/2010/main" val="129728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person, yellow&#10;&#10;Description automatically generated">
            <a:extLst>
              <a:ext uri="{FF2B5EF4-FFF2-40B4-BE49-F238E27FC236}">
                <a16:creationId xmlns:a16="http://schemas.microsoft.com/office/drawing/2014/main" id="{7199EAC9-472E-47B5-A2B2-10D3512B33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05" y="588364"/>
            <a:ext cx="7630495" cy="568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D613E3E-1238-453F-86DA-A8A1724EA286}"/>
              </a:ext>
            </a:extLst>
          </p:cNvPr>
          <p:cNvSpPr txBox="1">
            <a:spLocks/>
          </p:cNvSpPr>
          <p:nvPr/>
        </p:nvSpPr>
        <p:spPr>
          <a:xfrm>
            <a:off x="0" y="1095033"/>
            <a:ext cx="4788977" cy="3631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600" b="1" dirty="0"/>
              <a:t>2 Sam 7:18-29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6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600" b="1" dirty="0"/>
              <a:t>David’s Response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4B5B8B-101F-4127-B9A4-FED92A1A5DA4}"/>
              </a:ext>
            </a:extLst>
          </p:cNvPr>
          <p:cNvSpPr txBox="1"/>
          <p:nvPr/>
        </p:nvSpPr>
        <p:spPr>
          <a:xfrm>
            <a:off x="0" y="510258"/>
            <a:ext cx="4856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Now… Back to our Story!</a:t>
            </a:r>
          </a:p>
        </p:txBody>
      </p:sp>
    </p:spTree>
    <p:extLst>
      <p:ext uri="{BB962C8B-B14F-4D97-AF65-F5344CB8AC3E}">
        <p14:creationId xmlns:p14="http://schemas.microsoft.com/office/powerpoint/2010/main" val="153887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person, yellow&#10;&#10;Description automatically generated">
            <a:extLst>
              <a:ext uri="{FF2B5EF4-FFF2-40B4-BE49-F238E27FC236}">
                <a16:creationId xmlns:a16="http://schemas.microsoft.com/office/drawing/2014/main" id="{7199EAC9-472E-47B5-A2B2-10D3512B33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72" y="0"/>
            <a:ext cx="9173855" cy="6830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B6A9535-DE94-43E1-B824-A4FC1B5552B9}"/>
              </a:ext>
            </a:extLst>
          </p:cNvPr>
          <p:cNvSpPr txBox="1"/>
          <p:nvPr/>
        </p:nvSpPr>
        <p:spPr>
          <a:xfrm>
            <a:off x="109146" y="432961"/>
            <a:ext cx="4216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David’s Response…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738E64-B98D-480D-BAD9-11CA425DAB43}"/>
              </a:ext>
            </a:extLst>
          </p:cNvPr>
          <p:cNvSpPr txBox="1"/>
          <p:nvPr/>
        </p:nvSpPr>
        <p:spPr>
          <a:xfrm>
            <a:off x="368540" y="1696919"/>
            <a:ext cx="1117594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3600" b="1" dirty="0"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Humility</a:t>
            </a:r>
            <a:r>
              <a:rPr lang="en-US" sz="36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… “Who am I and what is my house that you have brought me this far?”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3600" b="1" dirty="0"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Thankfulness</a:t>
            </a:r>
            <a:r>
              <a:rPr lang="en-US" sz="36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… David reviews God’s faithfulness to </a:t>
            </a:r>
            <a:r>
              <a:rPr lang="en-US" sz="3600" b="1" u="sng" dirty="0"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his people</a:t>
            </a:r>
          </a:p>
        </p:txBody>
      </p:sp>
    </p:spTree>
    <p:extLst>
      <p:ext uri="{BB962C8B-B14F-4D97-AF65-F5344CB8AC3E}">
        <p14:creationId xmlns:p14="http://schemas.microsoft.com/office/powerpoint/2010/main" val="181234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person, yellow&#10;&#10;Description automatically generated">
            <a:extLst>
              <a:ext uri="{FF2B5EF4-FFF2-40B4-BE49-F238E27FC236}">
                <a16:creationId xmlns:a16="http://schemas.microsoft.com/office/drawing/2014/main" id="{7199EAC9-472E-47B5-A2B2-10D3512B33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72" y="0"/>
            <a:ext cx="9173855" cy="6830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43706B-03EA-4BC8-9963-73C989029FDB}"/>
              </a:ext>
            </a:extLst>
          </p:cNvPr>
          <p:cNvSpPr txBox="1"/>
          <p:nvPr/>
        </p:nvSpPr>
        <p:spPr>
          <a:xfrm>
            <a:off x="238842" y="491311"/>
            <a:ext cx="11714314" cy="5847755"/>
          </a:xfrm>
          <a:prstGeom prst="rect">
            <a:avLst/>
          </a:prstGeom>
          <a:solidFill>
            <a:srgbClr val="5D6C52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n-US" sz="3400" b="1" baseline="30000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22</a:t>
            </a:r>
            <a:r>
              <a:rPr lang="en-US" sz="3400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 For this reason You are great, O Lord God; for there is none like You, and there is no God besides You, according to all that we have heard with our ears. </a:t>
            </a:r>
            <a:r>
              <a:rPr lang="en-US" sz="3400" b="1" baseline="30000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23</a:t>
            </a:r>
            <a:r>
              <a:rPr lang="en-US" sz="3400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 And what one nation on the earth is like </a:t>
            </a:r>
            <a:r>
              <a:rPr lang="en-US" sz="3400" b="1" dirty="0">
                <a:solidFill>
                  <a:srgbClr val="FFFF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Your people </a:t>
            </a:r>
            <a:r>
              <a:rPr lang="en-US" sz="3400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Israel, whom God went to </a:t>
            </a:r>
            <a:r>
              <a:rPr lang="en-US" sz="3400" b="1" dirty="0">
                <a:solidFill>
                  <a:srgbClr val="FFFF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redeem for Himself </a:t>
            </a:r>
            <a:r>
              <a:rPr lang="en-US" sz="3400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as a people and to make a name for Himself, and to do a great thing for You and awesome things for Your land, before </a:t>
            </a:r>
            <a:r>
              <a:rPr lang="en-US" sz="3400" b="1" dirty="0">
                <a:solidFill>
                  <a:srgbClr val="FFFF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Your people </a:t>
            </a:r>
            <a:r>
              <a:rPr lang="en-US" sz="3400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whom You have </a:t>
            </a:r>
            <a:r>
              <a:rPr lang="en-US" sz="3400" b="1" dirty="0">
                <a:solidFill>
                  <a:srgbClr val="FFFF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redeemed for Yourself </a:t>
            </a:r>
            <a:r>
              <a:rPr lang="en-US" sz="3400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from Egypt, from nations and their gods? </a:t>
            </a:r>
            <a:r>
              <a:rPr lang="en-US" sz="3400" b="1" baseline="30000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24</a:t>
            </a:r>
            <a:r>
              <a:rPr lang="en-US" sz="3400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 For You have established </a:t>
            </a:r>
            <a:r>
              <a:rPr lang="en-US" sz="3400" b="1" dirty="0">
                <a:solidFill>
                  <a:srgbClr val="FFFF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for Yourself Your people </a:t>
            </a:r>
            <a:r>
              <a:rPr lang="en-US" sz="3400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Israel as </a:t>
            </a:r>
            <a:r>
              <a:rPr lang="en-US" sz="3400" b="1" dirty="0">
                <a:solidFill>
                  <a:srgbClr val="FFFF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Your own people forever</a:t>
            </a:r>
            <a:r>
              <a:rPr lang="en-US" sz="3400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, and </a:t>
            </a:r>
            <a:r>
              <a:rPr lang="en-US" sz="3400" b="1" dirty="0">
                <a:solidFill>
                  <a:srgbClr val="FFFF00"/>
                </a:solidFill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You, O Lord, have become their God</a:t>
            </a:r>
            <a:r>
              <a:rPr lang="en-US" sz="3400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191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ABE982-BE4F-4AEC-AB64-114C12C42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9764" y="698128"/>
            <a:ext cx="4193186" cy="405875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4000" b="1" dirty="0"/>
              <a:t>Of course, if you are living in rebellion to God, you should be wondering how he feels about you.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2052" name="Picture 4" descr="Philosophical Disquisitions: Will COVID-19 Spark a Moral Revolution? Eight  Possibilities">
            <a:extLst>
              <a:ext uri="{FF2B5EF4-FFF2-40B4-BE49-F238E27FC236}">
                <a16:creationId xmlns:a16="http://schemas.microsoft.com/office/drawing/2014/main" id="{736260D8-22D4-41E1-840D-2E55CEEA44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" r="18119"/>
          <a:stretch/>
        </p:blipFill>
        <p:spPr bwMode="auto">
          <a:xfrm>
            <a:off x="4654295" y="10"/>
            <a:ext cx="7537705" cy="6857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50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person, yellow&#10;&#10;Description automatically generated">
            <a:extLst>
              <a:ext uri="{FF2B5EF4-FFF2-40B4-BE49-F238E27FC236}">
                <a16:creationId xmlns:a16="http://schemas.microsoft.com/office/drawing/2014/main" id="{7199EAC9-472E-47B5-A2B2-10D3512B33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72" y="0"/>
            <a:ext cx="9173855" cy="6830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B6A9535-DE94-43E1-B824-A4FC1B5552B9}"/>
              </a:ext>
            </a:extLst>
          </p:cNvPr>
          <p:cNvSpPr txBox="1"/>
          <p:nvPr/>
        </p:nvSpPr>
        <p:spPr>
          <a:xfrm>
            <a:off x="109146" y="432961"/>
            <a:ext cx="4216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David’s Response…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738E64-B98D-480D-BAD9-11CA425DAB43}"/>
              </a:ext>
            </a:extLst>
          </p:cNvPr>
          <p:cNvSpPr txBox="1"/>
          <p:nvPr/>
        </p:nvSpPr>
        <p:spPr>
          <a:xfrm>
            <a:off x="368540" y="1696919"/>
            <a:ext cx="111759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36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Humility… “Who am I and what is my house that you have brought me this far?”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36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Thankfulness… David reviews God’s faithfulness to his people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3600" b="1" dirty="0">
                <a:solidFill>
                  <a:srgbClr val="FFFF00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Faith in the promises…</a:t>
            </a:r>
          </a:p>
        </p:txBody>
      </p:sp>
    </p:spTree>
    <p:extLst>
      <p:ext uri="{BB962C8B-B14F-4D97-AF65-F5344CB8AC3E}">
        <p14:creationId xmlns:p14="http://schemas.microsoft.com/office/powerpoint/2010/main" val="111604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person, yellow&#10;&#10;Description automatically generated">
            <a:extLst>
              <a:ext uri="{FF2B5EF4-FFF2-40B4-BE49-F238E27FC236}">
                <a16:creationId xmlns:a16="http://schemas.microsoft.com/office/drawing/2014/main" id="{7199EAC9-472E-47B5-A2B2-10D3512B3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45" y="0"/>
            <a:ext cx="9173855" cy="6830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0319EFB6-98A0-4A50-961A-581648A2FD1E}"/>
              </a:ext>
            </a:extLst>
          </p:cNvPr>
          <p:cNvSpPr/>
          <p:nvPr/>
        </p:nvSpPr>
        <p:spPr>
          <a:xfrm>
            <a:off x="164891" y="944380"/>
            <a:ext cx="7075357" cy="3837482"/>
          </a:xfrm>
          <a:prstGeom prst="wedgeEllipseCallout">
            <a:avLst>
              <a:gd name="adj1" fmla="val 48822"/>
              <a:gd name="adj2" fmla="val -43371"/>
            </a:avLst>
          </a:prstGeom>
          <a:solidFill>
            <a:srgbClr val="FBEFBA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i="0" cap="small" dirty="0">
                <a:solidFill>
                  <a:srgbClr val="000000"/>
                </a:solidFill>
                <a:effectLst/>
              </a:rPr>
              <a:t>Lord</a:t>
            </a:r>
            <a:r>
              <a:rPr lang="en-US" sz="3000" b="1" i="0" dirty="0">
                <a:solidFill>
                  <a:srgbClr val="000000"/>
                </a:solidFill>
                <a:effectLst/>
              </a:rPr>
              <a:t> Almighty, God of Israel, you have revealed this to your servant, saying, ‘I will build a house for you.’ So your servant has found courage to pray this prayer to you. 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6A9535-DE94-43E1-B824-A4FC1B5552B9}"/>
              </a:ext>
            </a:extLst>
          </p:cNvPr>
          <p:cNvSpPr txBox="1"/>
          <p:nvPr/>
        </p:nvSpPr>
        <p:spPr>
          <a:xfrm>
            <a:off x="-25765" y="5079911"/>
            <a:ext cx="3043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2 Samuel 7:27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350269D-84A3-4B5B-889B-C63856EB6BC0}"/>
              </a:ext>
            </a:extLst>
          </p:cNvPr>
          <p:cNvCxnSpPr/>
          <p:nvPr/>
        </p:nvCxnSpPr>
        <p:spPr>
          <a:xfrm>
            <a:off x="1588957" y="3533930"/>
            <a:ext cx="431716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8EBF68-5AE4-4BA9-8B8F-590B5344D48B}"/>
              </a:ext>
            </a:extLst>
          </p:cNvPr>
          <p:cNvCxnSpPr>
            <a:cxnSpLocks/>
          </p:cNvCxnSpPr>
          <p:nvPr/>
        </p:nvCxnSpPr>
        <p:spPr>
          <a:xfrm>
            <a:off x="1441553" y="4001124"/>
            <a:ext cx="4464572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5C470C8-9AD3-4285-83CB-A61E780AE315}"/>
              </a:ext>
            </a:extLst>
          </p:cNvPr>
          <p:cNvCxnSpPr>
            <a:cxnSpLocks/>
          </p:cNvCxnSpPr>
          <p:nvPr/>
        </p:nvCxnSpPr>
        <p:spPr>
          <a:xfrm>
            <a:off x="3018145" y="4438337"/>
            <a:ext cx="1194091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58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person, yellow&#10;&#10;Description automatically generated">
            <a:extLst>
              <a:ext uri="{FF2B5EF4-FFF2-40B4-BE49-F238E27FC236}">
                <a16:creationId xmlns:a16="http://schemas.microsoft.com/office/drawing/2014/main" id="{7199EAC9-472E-47B5-A2B2-10D3512B3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45" y="0"/>
            <a:ext cx="9173855" cy="6830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B6A9535-DE94-43E1-B824-A4FC1B5552B9}"/>
              </a:ext>
            </a:extLst>
          </p:cNvPr>
          <p:cNvSpPr txBox="1"/>
          <p:nvPr/>
        </p:nvSpPr>
        <p:spPr>
          <a:xfrm>
            <a:off x="164891" y="5079911"/>
            <a:ext cx="3649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2 Samuel 7:28-29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BF56EBE-EAE6-4B2C-A493-D5723E52920F}"/>
              </a:ext>
            </a:extLst>
          </p:cNvPr>
          <p:cNvSpPr/>
          <p:nvPr/>
        </p:nvSpPr>
        <p:spPr>
          <a:xfrm>
            <a:off x="584616" y="599607"/>
            <a:ext cx="6325850" cy="4017363"/>
          </a:xfrm>
          <a:prstGeom prst="wedgeRoundRectCallout">
            <a:avLst>
              <a:gd name="adj1" fmla="val 56418"/>
              <a:gd name="adj2" fmla="val -34515"/>
              <a:gd name="adj3" fmla="val 16667"/>
            </a:avLst>
          </a:prstGeom>
          <a:solidFill>
            <a:srgbClr val="F6EEBD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i="0" cap="small" dirty="0">
                <a:solidFill>
                  <a:schemeClr val="bg1"/>
                </a:solidFill>
                <a:effectLst/>
              </a:rPr>
              <a:t>You are God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cap="small" dirty="0">
                <a:solidFill>
                  <a:schemeClr val="bg1"/>
                </a:solidFill>
                <a:effectLst/>
              </a:rPr>
              <a:t>Your Words are Truth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i="0" cap="small" dirty="0">
                <a:solidFill>
                  <a:schemeClr val="bg1"/>
                </a:solidFill>
                <a:effectLst/>
              </a:rPr>
              <a:t>You have promised this good thing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cap="small" dirty="0">
                <a:solidFill>
                  <a:schemeClr val="bg1"/>
                </a:solidFill>
                <a:effectLst/>
              </a:rPr>
              <a:t>Please do it!</a:t>
            </a:r>
            <a:endParaRPr lang="en-US" sz="36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8188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Prayers For Strength - Powerful for Comfort and Hope">
            <a:extLst>
              <a:ext uri="{FF2B5EF4-FFF2-40B4-BE49-F238E27FC236}">
                <a16:creationId xmlns:a16="http://schemas.microsoft.com/office/drawing/2014/main" id="{A9FDEE3E-F903-4178-933D-A44CDFFFE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931" y="568395"/>
            <a:ext cx="8895284" cy="46477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A8EA7A-B116-4063-B483-A5D03B0E71A5}"/>
              </a:ext>
            </a:extLst>
          </p:cNvPr>
          <p:cNvSpPr txBox="1"/>
          <p:nvPr/>
        </p:nvSpPr>
        <p:spPr>
          <a:xfrm>
            <a:off x="1406930" y="856989"/>
            <a:ext cx="64640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So what can we learn about God?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C3D195-2404-481A-BD23-418ED8B76EE2}"/>
              </a:ext>
            </a:extLst>
          </p:cNvPr>
          <p:cNvSpPr txBox="1"/>
          <p:nvPr/>
        </p:nvSpPr>
        <p:spPr>
          <a:xfrm>
            <a:off x="1406930" y="3036585"/>
            <a:ext cx="64640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God was faithful to his promises to his people!</a:t>
            </a:r>
          </a:p>
        </p:txBody>
      </p:sp>
    </p:spTree>
    <p:extLst>
      <p:ext uri="{BB962C8B-B14F-4D97-AF65-F5344CB8AC3E}">
        <p14:creationId xmlns:p14="http://schemas.microsoft.com/office/powerpoint/2010/main" val="326919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Prayers For Strength - Powerful for Comfort and Hope">
            <a:extLst>
              <a:ext uri="{FF2B5EF4-FFF2-40B4-BE49-F238E27FC236}">
                <a16:creationId xmlns:a16="http://schemas.microsoft.com/office/drawing/2014/main" id="{A9FDEE3E-F903-4178-933D-A44CDFFFE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931" y="568395"/>
            <a:ext cx="8895284" cy="46477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A8EA7A-B116-4063-B483-A5D03B0E71A5}"/>
              </a:ext>
            </a:extLst>
          </p:cNvPr>
          <p:cNvSpPr txBox="1"/>
          <p:nvPr/>
        </p:nvSpPr>
        <p:spPr>
          <a:xfrm>
            <a:off x="1406931" y="856989"/>
            <a:ext cx="6248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How does this relate to us?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C3D195-2404-481A-BD23-418ED8B76EE2}"/>
              </a:ext>
            </a:extLst>
          </p:cNvPr>
          <p:cNvSpPr txBox="1"/>
          <p:nvPr/>
        </p:nvSpPr>
        <p:spPr>
          <a:xfrm>
            <a:off x="1406931" y="3036585"/>
            <a:ext cx="6248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God will be faithful to his promises to us!</a:t>
            </a:r>
          </a:p>
        </p:txBody>
      </p:sp>
    </p:spTree>
    <p:extLst>
      <p:ext uri="{BB962C8B-B14F-4D97-AF65-F5344CB8AC3E}">
        <p14:creationId xmlns:p14="http://schemas.microsoft.com/office/powerpoint/2010/main" val="192806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4">
            <a:extLst>
              <a:ext uri="{FF2B5EF4-FFF2-40B4-BE49-F238E27FC236}">
                <a16:creationId xmlns:a16="http://schemas.microsoft.com/office/drawing/2014/main" id="{08187575-5CB4-477B-AA47-020C6D2A7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EE585F70-7C5D-424E-A182-39507AF48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pic>
        <p:nvPicPr>
          <p:cNvPr id="1026" name="Picture 2" descr="Why You Should Always Ask Questions At The End Of An Interview - Adria  Solutions">
            <a:extLst>
              <a:ext uri="{FF2B5EF4-FFF2-40B4-BE49-F238E27FC236}">
                <a16:creationId xmlns:a16="http://schemas.microsoft.com/office/drawing/2014/main" id="{448236C8-3F53-41C6-96E5-CE96A8D5F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3" r="5134" b="1"/>
          <a:stretch/>
        </p:blipFill>
        <p:spPr bwMode="auto">
          <a:xfrm>
            <a:off x="4654297" y="10"/>
            <a:ext cx="7537704" cy="6857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8959F7-431F-453A-9D63-7372DC12802C}"/>
              </a:ext>
            </a:extLst>
          </p:cNvPr>
          <p:cNvSpPr txBox="1"/>
          <p:nvPr/>
        </p:nvSpPr>
        <p:spPr>
          <a:xfrm>
            <a:off x="1154590" y="306583"/>
            <a:ext cx="9745238" cy="1323439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</a:rPr>
              <a:t>Do you believe that God is on your side – that </a:t>
            </a:r>
            <a:r>
              <a:rPr lang="en-US" sz="4000" b="1" dirty="0">
                <a:solidFill>
                  <a:srgbClr val="0070C0"/>
                </a:solidFill>
                <a:effectLst/>
              </a:rPr>
              <a:t>God is truly for you</a:t>
            </a:r>
            <a:r>
              <a:rPr lang="en-US" sz="4000" b="1" dirty="0">
                <a:solidFill>
                  <a:schemeClr val="bg1"/>
                </a:solidFill>
                <a:effectLst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4F0601-E130-4B20-86D0-D7165612BF87}"/>
              </a:ext>
            </a:extLst>
          </p:cNvPr>
          <p:cNvSpPr txBox="1"/>
          <p:nvPr/>
        </p:nvSpPr>
        <p:spPr>
          <a:xfrm>
            <a:off x="854439" y="2305018"/>
            <a:ext cx="10740325" cy="3077766"/>
          </a:xfrm>
          <a:prstGeom prst="rect">
            <a:avLst/>
          </a:prstGeom>
          <a:gradFill flip="none" rotWithShape="1">
            <a:gsLst>
              <a:gs pos="74000">
                <a:srgbClr val="7B8F88">
                  <a:alpha val="50000"/>
                </a:srgbClr>
              </a:gs>
              <a:gs pos="0">
                <a:schemeClr val="accent4">
                  <a:tint val="96000"/>
                  <a:lumMod val="104000"/>
                </a:schemeClr>
              </a:gs>
              <a:gs pos="100000">
                <a:schemeClr val="accent4">
                  <a:shade val="90000"/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</a:rPr>
              <a:t> </a:t>
            </a:r>
          </a:p>
          <a:p>
            <a:pPr marL="640080" indent="-640080">
              <a:spcAft>
                <a:spcPts val="1800"/>
              </a:spcAft>
              <a:buAutoNum type="arabicPeriod"/>
            </a:pPr>
            <a:r>
              <a:rPr lang="en-US" sz="3600" b="1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</a:rPr>
              <a:t>Do you believe that God wants to be with you?</a:t>
            </a:r>
          </a:p>
          <a:p>
            <a:pPr marL="640080" indent="-640080">
              <a:spcAft>
                <a:spcPts val="1800"/>
              </a:spcAft>
              <a:buAutoNum type="arabicPeriod"/>
            </a:pPr>
            <a:r>
              <a:rPr lang="en-US" sz="3600" b="1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</a:rPr>
              <a:t>Do you believe that God delights in blessing you?</a:t>
            </a:r>
          </a:p>
          <a:p>
            <a:pPr marL="640080" indent="-640080">
              <a:buAutoNum type="arabicPeriod"/>
            </a:pPr>
            <a:r>
              <a:rPr lang="en-US" sz="3600" b="1" dirty="0">
                <a:effectLst>
                  <a:glow rad="139700">
                    <a:schemeClr val="bg1">
                      <a:alpha val="80000"/>
                    </a:schemeClr>
                  </a:glow>
                </a:effectLst>
              </a:rPr>
              <a:t>Do you believe that God will be faithful to his promises to you?</a:t>
            </a:r>
          </a:p>
          <a:p>
            <a:pPr>
              <a:spcAft>
                <a:spcPts val="1800"/>
              </a:spcAft>
            </a:pPr>
            <a:endParaRPr lang="en-US" sz="1000" b="1" dirty="0">
              <a:effectLst>
                <a:glow rad="139700">
                  <a:schemeClr val="bg1">
                    <a:alpha val="8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677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A8EA7A-B116-4063-B483-A5D03B0E71A5}"/>
              </a:ext>
            </a:extLst>
          </p:cNvPr>
          <p:cNvSpPr txBox="1"/>
          <p:nvPr/>
        </p:nvSpPr>
        <p:spPr>
          <a:xfrm>
            <a:off x="63304" y="2721114"/>
            <a:ext cx="12065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Small Group Time…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D6ACB4-BE64-41F7-9981-1183F6F63C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63" y="192964"/>
            <a:ext cx="2946710" cy="9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4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1C7FE0F-AB2F-42B5-BDE7-0F6B7B90B40F}"/>
              </a:ext>
            </a:extLst>
          </p:cNvPr>
          <p:cNvSpPr txBox="1"/>
          <p:nvPr/>
        </p:nvSpPr>
        <p:spPr>
          <a:xfrm>
            <a:off x="374754" y="194320"/>
            <a:ext cx="11527436" cy="6467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Small Group Discussion Guide – 2 Samuel 7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Theme: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God is for his people!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Key Thought: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A key aspect of living lives of faith is </a:t>
            </a:r>
            <a:r>
              <a:rPr lang="en-US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believing that God is for us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that he wants to be with us, that he delights in blessing us and that he is faithful to his promises to us.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Starter Questions: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something big that someone has promised you or that you’ve promised someone?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 do we make promises?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Transition: 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Promises are an important part of how God relates to his people.  What he promises us, and his faithfulness to those promises, prove that he is on our side!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Discussion Questions: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God Wants to be With Us: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 was having a fancy temple not a high priority to God?  From verses 6-7, what was more important to him than that?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do you think it looks like for God to be “with you”?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God Delights in Blessing Us: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Read 2 Samuel 7:8-16.  List all the promises that God gave to David.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do all the promises in verses 8-16 show us about God’s attitude towards his people?  (Big idea:  God delights in blessing his people!)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we too are God’s people, what can we learn about his attitude towards us?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God is Faithful to His Promises to Us: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Read 2 Samuel 7:22-25.  How would you summarize God’s work on behalf of his people and his attitude toward them?  How is this surprising based on the previous 1000 years of history?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Read 2 Samuel 7:27-29.  Why do you think David asked God for what God had just promised to give him?  (Answer:  Praying in faith is praying for what God has already promised to do!)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Based on God’s faithfulness to his promises to his people, what can we conclude about his faithfulness to his promises toward us?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Drawing it All Together: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 three big truths about God – that he wants to be with us, that he delights in blessing us and that he is faithful to his promises to us – which one means the most to you personally?</a:t>
            </a:r>
          </a:p>
        </p:txBody>
      </p:sp>
    </p:spTree>
    <p:extLst>
      <p:ext uri="{BB962C8B-B14F-4D97-AF65-F5344CB8AC3E}">
        <p14:creationId xmlns:p14="http://schemas.microsoft.com/office/powerpoint/2010/main" val="59156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3074" name="Picture 2" descr="Three Reasons Why People Lose Their Faith | by Phil Ayres | Medium">
            <a:extLst>
              <a:ext uri="{FF2B5EF4-FFF2-40B4-BE49-F238E27FC236}">
                <a16:creationId xmlns:a16="http://schemas.microsoft.com/office/drawing/2014/main" id="{61E550A0-D6BA-4CEE-83BB-F6CB18400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r="1422" b="-1"/>
          <a:stretch/>
        </p:blipFill>
        <p:spPr bwMode="auto">
          <a:xfrm>
            <a:off x="4654295" y="10"/>
            <a:ext cx="7537705" cy="6857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C4D5DE9-2AFE-4392-B3D8-BFE2A85B4926}"/>
              </a:ext>
            </a:extLst>
          </p:cNvPr>
          <p:cNvSpPr txBox="1"/>
          <p:nvPr/>
        </p:nvSpPr>
        <p:spPr>
          <a:xfrm>
            <a:off x="521299" y="0"/>
            <a:ext cx="3382832" cy="59292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2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But what if you have given your life to Christ – if you have become one of God’s people?  How does God feel about you?</a:t>
            </a:r>
          </a:p>
        </p:txBody>
      </p:sp>
    </p:spTree>
    <p:extLst>
      <p:ext uri="{BB962C8B-B14F-4D97-AF65-F5344CB8AC3E}">
        <p14:creationId xmlns:p14="http://schemas.microsoft.com/office/powerpoint/2010/main" val="152846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A8EA7A-B116-4063-B483-A5D03B0E71A5}"/>
              </a:ext>
            </a:extLst>
          </p:cNvPr>
          <p:cNvSpPr txBox="1"/>
          <p:nvPr/>
        </p:nvSpPr>
        <p:spPr>
          <a:xfrm>
            <a:off x="304872" y="660582"/>
            <a:ext cx="3590288" cy="13668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Big Idea of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2 Samuel 7: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08187575-5CB4-477B-AA47-020C6D2A7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E585F70-7C5D-424E-A182-39507AF48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396CA8-2CD4-4468-9CB7-E74DF40BD543}"/>
              </a:ext>
            </a:extLst>
          </p:cNvPr>
          <p:cNvSpPr txBox="1"/>
          <p:nvPr/>
        </p:nvSpPr>
        <p:spPr>
          <a:xfrm>
            <a:off x="408600" y="3699983"/>
            <a:ext cx="3382832" cy="16025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God is for his people!</a:t>
            </a:r>
          </a:p>
        </p:txBody>
      </p:sp>
      <p:pic>
        <p:nvPicPr>
          <p:cNvPr id="4100" name="Picture 4" descr="What Does &amp;quot;Delight Yourself in the Lord&amp;quot; Mean in Psalm 47:4">
            <a:extLst>
              <a:ext uri="{FF2B5EF4-FFF2-40B4-BE49-F238E27FC236}">
                <a16:creationId xmlns:a16="http://schemas.microsoft.com/office/drawing/2014/main" id="{8AF3C73E-0ED9-42DA-8CFA-2DDA61AF17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5" r="8936"/>
          <a:stretch/>
        </p:blipFill>
        <p:spPr bwMode="auto">
          <a:xfrm>
            <a:off x="4012960" y="295073"/>
            <a:ext cx="8061240" cy="6267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33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C4D5DE9-2AFE-4392-B3D8-BFE2A85B4926}"/>
              </a:ext>
            </a:extLst>
          </p:cNvPr>
          <p:cNvSpPr txBox="1"/>
          <p:nvPr/>
        </p:nvSpPr>
        <p:spPr>
          <a:xfrm>
            <a:off x="596250" y="1648917"/>
            <a:ext cx="3382832" cy="29311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2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Let’s see what God is like in 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2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2 Samuel 7!</a:t>
            </a:r>
          </a:p>
        </p:txBody>
      </p:sp>
      <p:pic>
        <p:nvPicPr>
          <p:cNvPr id="6146" name="Picture 2" descr="What Is God Like?: Rachel Held Evans, Matthew Paul Turner Illustrated By:  Ying Hui Tan: 9780593193310 - Christianbook.com">
            <a:extLst>
              <a:ext uri="{FF2B5EF4-FFF2-40B4-BE49-F238E27FC236}">
                <a16:creationId xmlns:a16="http://schemas.microsoft.com/office/drawing/2014/main" id="{70039D64-9A8E-4D10-B95F-87B9F1F76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78" y="290106"/>
            <a:ext cx="5396447" cy="56488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7407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ible History Old Testament">
            <a:extLst>
              <a:ext uri="{FF2B5EF4-FFF2-40B4-BE49-F238E27FC236}">
                <a16:creationId xmlns:a16="http://schemas.microsoft.com/office/drawing/2014/main" id="{E811D816-E588-457C-A6AD-C73FC2ADC6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3" b="2209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DCEFB0F-4ECC-49E3-9659-8F010DA283BB}"/>
              </a:ext>
            </a:extLst>
          </p:cNvPr>
          <p:cNvSpPr txBox="1">
            <a:spLocks/>
          </p:cNvSpPr>
          <p:nvPr/>
        </p:nvSpPr>
        <p:spPr>
          <a:xfrm>
            <a:off x="-108465" y="195029"/>
            <a:ext cx="12460616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>
                <a:solidFill>
                  <a:schemeClr val="tx1"/>
                </a:solidFill>
                <a:effectLst>
                  <a:glow rad="127000">
                    <a:schemeClr val="bg1">
                      <a:alpha val="70000"/>
                    </a:schemeClr>
                  </a:glow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1000 Years as “God’s Chosen People”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C70B4-451A-464F-B9E1-B40DA1B5D26C}"/>
              </a:ext>
            </a:extLst>
          </p:cNvPr>
          <p:cNvSpPr txBox="1"/>
          <p:nvPr/>
        </p:nvSpPr>
        <p:spPr>
          <a:xfrm>
            <a:off x="431169" y="1165479"/>
            <a:ext cx="118693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God promised to bless all nations through Abraham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God miraculously rescued them out of Egypt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They refused to enter the Promised 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They forgot God one generation after Joshua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They didn’t finish taking the Promised 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For 400 years under the judges they struggled with idolatry, sin, brokenness, civil war and external enemies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They rejected God as their king – needed a human 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glow rad="127000">
                    <a:schemeClr val="bg1">
                      <a:alpha val="70000"/>
                    </a:schemeClr>
                  </a:glow>
                </a:effectLst>
              </a:rPr>
              <a:t>Their first king failed to follow God and protect them from their enemies</a:t>
            </a: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8BDB7C8E-C2A6-4D1F-9555-7CDD08FFDBAD}"/>
              </a:ext>
            </a:extLst>
          </p:cNvPr>
          <p:cNvSpPr/>
          <p:nvPr/>
        </p:nvSpPr>
        <p:spPr>
          <a:xfrm>
            <a:off x="2248525" y="1768839"/>
            <a:ext cx="7644983" cy="367259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God’s Chosen People?  Really???</a:t>
            </a:r>
          </a:p>
        </p:txBody>
      </p:sp>
    </p:spTree>
    <p:extLst>
      <p:ext uri="{BB962C8B-B14F-4D97-AF65-F5344CB8AC3E}">
        <p14:creationId xmlns:p14="http://schemas.microsoft.com/office/powerpoint/2010/main" val="230954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029E79-3A3F-4616-BAD1-23A4847E6EDC}"/>
              </a:ext>
            </a:extLst>
          </p:cNvPr>
          <p:cNvSpPr txBox="1"/>
          <p:nvPr/>
        </p:nvSpPr>
        <p:spPr>
          <a:xfrm>
            <a:off x="2908092" y="479685"/>
            <a:ext cx="60058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2 Samuel 7 – The Story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8D492D-7776-448E-8DBD-95A422302433}"/>
              </a:ext>
            </a:extLst>
          </p:cNvPr>
          <p:cNvSpPr txBox="1"/>
          <p:nvPr/>
        </p:nvSpPr>
        <p:spPr>
          <a:xfrm>
            <a:off x="609600" y="1948721"/>
            <a:ext cx="10972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000" b="1" dirty="0"/>
              <a:t>David decides he wants to build a temple for God… But God declines the offer (</a:t>
            </a:r>
            <a:r>
              <a:rPr lang="en-US" sz="4000" b="1" dirty="0" err="1"/>
              <a:t>vss</a:t>
            </a:r>
            <a:r>
              <a:rPr lang="en-US" sz="4000" b="1" dirty="0"/>
              <a:t> 1-7)</a:t>
            </a:r>
          </a:p>
          <a:p>
            <a:pPr marL="742950" indent="-742950">
              <a:spcAft>
                <a:spcPts val="1800"/>
              </a:spcAft>
              <a:buAutoNum type="arabicPeriod"/>
            </a:pPr>
            <a:r>
              <a:rPr lang="en-US" sz="4000" b="1" dirty="0"/>
              <a:t>God’s Promise, “You won’t build me a house, but I’ll build you a house!” (</a:t>
            </a:r>
            <a:r>
              <a:rPr lang="en-US" sz="4000" b="1" dirty="0" err="1"/>
              <a:t>vss</a:t>
            </a:r>
            <a:r>
              <a:rPr lang="en-US" sz="4000" b="1" dirty="0"/>
              <a:t> 8-17)</a:t>
            </a:r>
          </a:p>
          <a:p>
            <a:pPr marL="742950" indent="-742950">
              <a:buAutoNum type="arabicPeriod"/>
            </a:pPr>
            <a:r>
              <a:rPr lang="en-US" sz="4000" b="1" dirty="0"/>
              <a:t>David’s prayer of response (</a:t>
            </a:r>
            <a:r>
              <a:rPr lang="en-US" sz="4000" b="1" dirty="0" err="1"/>
              <a:t>vss</a:t>
            </a:r>
            <a:r>
              <a:rPr lang="en-US" sz="4000" b="1" dirty="0"/>
              <a:t> 18-29)</a:t>
            </a:r>
          </a:p>
        </p:txBody>
      </p:sp>
    </p:spTree>
    <p:extLst>
      <p:ext uri="{BB962C8B-B14F-4D97-AF65-F5344CB8AC3E}">
        <p14:creationId xmlns:p14="http://schemas.microsoft.com/office/powerpoint/2010/main" val="1904616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826F61"/>
      </a:accent1>
      <a:accent2>
        <a:srgbClr val="A19C7F"/>
      </a:accent2>
      <a:accent3>
        <a:srgbClr val="9AA489"/>
      </a:accent3>
      <a:accent4>
        <a:srgbClr val="7C938B"/>
      </a:accent4>
      <a:accent5>
        <a:srgbClr val="7C7D92"/>
      </a:accent5>
      <a:accent6>
        <a:srgbClr val="897376"/>
      </a:accent6>
      <a:hlink>
        <a:srgbClr val="D29B73"/>
      </a:hlink>
      <a:folHlink>
        <a:srgbClr val="F4C5A4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late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826F61"/>
    </a:accent1>
    <a:accent2>
      <a:srgbClr val="A19C7F"/>
    </a:accent2>
    <a:accent3>
      <a:srgbClr val="9AA489"/>
    </a:accent3>
    <a:accent4>
      <a:srgbClr val="7C938B"/>
    </a:accent4>
    <a:accent5>
      <a:srgbClr val="7C7D92"/>
    </a:accent5>
    <a:accent6>
      <a:srgbClr val="897376"/>
    </a:accent6>
    <a:hlink>
      <a:srgbClr val="D29B73"/>
    </a:hlink>
    <a:folHlink>
      <a:srgbClr val="F4C5A4"/>
    </a:folHlink>
  </a:clrScheme>
</a:themeOverride>
</file>

<file path=ppt/theme/themeOverride2.xml><?xml version="1.0" encoding="utf-8"?>
<a:themeOverride xmlns:a="http://schemas.openxmlformats.org/drawingml/2006/main">
  <a:clrScheme name="Slate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826F61"/>
    </a:accent1>
    <a:accent2>
      <a:srgbClr val="A19C7F"/>
    </a:accent2>
    <a:accent3>
      <a:srgbClr val="9AA489"/>
    </a:accent3>
    <a:accent4>
      <a:srgbClr val="7C938B"/>
    </a:accent4>
    <a:accent5>
      <a:srgbClr val="7C7D92"/>
    </a:accent5>
    <a:accent6>
      <a:srgbClr val="897376"/>
    </a:accent6>
    <a:hlink>
      <a:srgbClr val="D29B73"/>
    </a:hlink>
    <a:folHlink>
      <a:srgbClr val="F4C5A4"/>
    </a:folHlink>
  </a:clrScheme>
</a:themeOverride>
</file>

<file path=ppt/theme/themeOverride3.xml><?xml version="1.0" encoding="utf-8"?>
<a:themeOverride xmlns:a="http://schemas.openxmlformats.org/drawingml/2006/main">
  <a:clrScheme name="Slate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826F61"/>
    </a:accent1>
    <a:accent2>
      <a:srgbClr val="A19C7F"/>
    </a:accent2>
    <a:accent3>
      <a:srgbClr val="9AA489"/>
    </a:accent3>
    <a:accent4>
      <a:srgbClr val="7C938B"/>
    </a:accent4>
    <a:accent5>
      <a:srgbClr val="7C7D92"/>
    </a:accent5>
    <a:accent6>
      <a:srgbClr val="897376"/>
    </a:accent6>
    <a:hlink>
      <a:srgbClr val="D29B73"/>
    </a:hlink>
    <a:folHlink>
      <a:srgbClr val="F4C5A4"/>
    </a:folHlink>
  </a:clrScheme>
</a:themeOverride>
</file>

<file path=ppt/theme/themeOverride4.xml><?xml version="1.0" encoding="utf-8"?>
<a:themeOverride xmlns:a="http://schemas.openxmlformats.org/drawingml/2006/main">
  <a:clrScheme name="Slate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826F61"/>
    </a:accent1>
    <a:accent2>
      <a:srgbClr val="A19C7F"/>
    </a:accent2>
    <a:accent3>
      <a:srgbClr val="9AA489"/>
    </a:accent3>
    <a:accent4>
      <a:srgbClr val="7C938B"/>
    </a:accent4>
    <a:accent5>
      <a:srgbClr val="7C7D92"/>
    </a:accent5>
    <a:accent6>
      <a:srgbClr val="897376"/>
    </a:accent6>
    <a:hlink>
      <a:srgbClr val="D29B73"/>
    </a:hlink>
    <a:folHlink>
      <a:srgbClr val="F4C5A4"/>
    </a:folHlink>
  </a:clrScheme>
</a:themeOverride>
</file>

<file path=ppt/theme/themeOverride5.xml><?xml version="1.0" encoding="utf-8"?>
<a:themeOverride xmlns:a="http://schemas.openxmlformats.org/drawingml/2006/main">
  <a:clrScheme name="Slate">
    <a:dk1>
      <a:sysClr val="windowText" lastClr="000000"/>
    </a:dk1>
    <a:lt1>
      <a:sysClr val="window" lastClr="FFFFFF"/>
    </a:lt1>
    <a:dk2>
      <a:srgbClr val="212123"/>
    </a:dk2>
    <a:lt2>
      <a:srgbClr val="DADADA"/>
    </a:lt2>
    <a:accent1>
      <a:srgbClr val="826F61"/>
    </a:accent1>
    <a:accent2>
      <a:srgbClr val="A19C7F"/>
    </a:accent2>
    <a:accent3>
      <a:srgbClr val="9AA489"/>
    </a:accent3>
    <a:accent4>
      <a:srgbClr val="7C938B"/>
    </a:accent4>
    <a:accent5>
      <a:srgbClr val="7C7D92"/>
    </a:accent5>
    <a:accent6>
      <a:srgbClr val="897376"/>
    </a:accent6>
    <a:hlink>
      <a:srgbClr val="D29B73"/>
    </a:hlink>
    <a:folHlink>
      <a:srgbClr val="F4C5A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9851</TotalTime>
  <Words>1899</Words>
  <Application>Microsoft Macintosh PowerPoint</Application>
  <PresentationFormat>Widescreen</PresentationFormat>
  <Paragraphs>226</Paragraphs>
  <Slides>47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Calisto MT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Bible – God’s Word</dc:title>
  <dc:creator>Dan Bridges</dc:creator>
  <cp:lastModifiedBy>Rick Griffith</cp:lastModifiedBy>
  <cp:revision>542</cp:revision>
  <dcterms:created xsi:type="dcterms:W3CDTF">2016-11-03T15:36:26Z</dcterms:created>
  <dcterms:modified xsi:type="dcterms:W3CDTF">2021-11-29T12:19:03Z</dcterms:modified>
</cp:coreProperties>
</file>