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979" r:id="rId2"/>
    <p:sldMasterId id="2147484049" r:id="rId3"/>
    <p:sldMasterId id="2147484063" r:id="rId4"/>
    <p:sldMasterId id="2147484087" r:id="rId5"/>
    <p:sldMasterId id="2147484099" r:id="rId6"/>
    <p:sldMasterId id="2147484111" r:id="rId7"/>
    <p:sldMasterId id="2147484375" r:id="rId8"/>
    <p:sldMasterId id="2147484425" r:id="rId9"/>
    <p:sldMasterId id="2147487297" r:id="rId10"/>
    <p:sldMasterId id="2147488007" r:id="rId11"/>
    <p:sldMasterId id="2147489526" r:id="rId12"/>
    <p:sldMasterId id="2147489602" r:id="rId13"/>
    <p:sldMasterId id="2147489614" r:id="rId14"/>
    <p:sldMasterId id="2147489691" r:id="rId15"/>
    <p:sldMasterId id="2147489717" r:id="rId16"/>
    <p:sldMasterId id="2147489785" r:id="rId17"/>
    <p:sldMasterId id="2147489798" r:id="rId18"/>
    <p:sldMasterId id="2147489810" r:id="rId19"/>
    <p:sldMasterId id="2147489827" r:id="rId20"/>
  </p:sldMasterIdLst>
  <p:notesMasterIdLst>
    <p:notesMasterId r:id="rId157"/>
  </p:notesMasterIdLst>
  <p:handoutMasterIdLst>
    <p:handoutMasterId r:id="rId158"/>
  </p:handoutMasterIdLst>
  <p:sldIdLst>
    <p:sldId id="669" r:id="rId21"/>
    <p:sldId id="610" r:id="rId22"/>
    <p:sldId id="670" r:id="rId23"/>
    <p:sldId id="612" r:id="rId24"/>
    <p:sldId id="586" r:id="rId25"/>
    <p:sldId id="613" r:id="rId26"/>
    <p:sldId id="614" r:id="rId27"/>
    <p:sldId id="588" r:id="rId28"/>
    <p:sldId id="589" r:id="rId29"/>
    <p:sldId id="430" r:id="rId30"/>
    <p:sldId id="488" r:id="rId31"/>
    <p:sldId id="602" r:id="rId32"/>
    <p:sldId id="464" r:id="rId33"/>
    <p:sldId id="590" r:id="rId34"/>
    <p:sldId id="622" r:id="rId35"/>
    <p:sldId id="620" r:id="rId36"/>
    <p:sldId id="621" r:id="rId37"/>
    <p:sldId id="641" r:id="rId38"/>
    <p:sldId id="642" r:id="rId39"/>
    <p:sldId id="591" r:id="rId40"/>
    <p:sldId id="644" r:id="rId41"/>
    <p:sldId id="506" r:id="rId42"/>
    <p:sldId id="304" r:id="rId43"/>
    <p:sldId id="272" r:id="rId44"/>
    <p:sldId id="507" r:id="rId45"/>
    <p:sldId id="557" r:id="rId46"/>
    <p:sldId id="307" r:id="rId47"/>
    <p:sldId id="508" r:id="rId48"/>
    <p:sldId id="312" r:id="rId49"/>
    <p:sldId id="308" r:id="rId50"/>
    <p:sldId id="509" r:id="rId51"/>
    <p:sldId id="310" r:id="rId52"/>
    <p:sldId id="559" r:id="rId53"/>
    <p:sldId id="556" r:id="rId54"/>
    <p:sldId id="555" r:id="rId55"/>
    <p:sldId id="510" r:id="rId56"/>
    <p:sldId id="573" r:id="rId57"/>
    <p:sldId id="314" r:id="rId58"/>
    <p:sldId id="309" r:id="rId59"/>
    <p:sldId id="609" r:id="rId60"/>
    <p:sldId id="511" r:id="rId61"/>
    <p:sldId id="311" r:id="rId62"/>
    <p:sldId id="316" r:id="rId63"/>
    <p:sldId id="553" r:id="rId64"/>
    <p:sldId id="512" r:id="rId65"/>
    <p:sldId id="554" r:id="rId66"/>
    <p:sldId id="513" r:id="rId67"/>
    <p:sldId id="324" r:id="rId68"/>
    <p:sldId id="516" r:id="rId69"/>
    <p:sldId id="514" r:id="rId70"/>
    <p:sldId id="408" r:id="rId71"/>
    <p:sldId id="515" r:id="rId72"/>
    <p:sldId id="321" r:id="rId73"/>
    <p:sldId id="376" r:id="rId74"/>
    <p:sldId id="319" r:id="rId75"/>
    <p:sldId id="285" r:id="rId76"/>
    <p:sldId id="326" r:id="rId77"/>
    <p:sldId id="571" r:id="rId78"/>
    <p:sldId id="572" r:id="rId79"/>
    <p:sldId id="428" r:id="rId80"/>
    <p:sldId id="429" r:id="rId81"/>
    <p:sldId id="517" r:id="rId82"/>
    <p:sldId id="422" r:id="rId83"/>
    <p:sldId id="576" r:id="rId84"/>
    <p:sldId id="423" r:id="rId85"/>
    <p:sldId id="424" r:id="rId86"/>
    <p:sldId id="425" r:id="rId87"/>
    <p:sldId id="426" r:id="rId88"/>
    <p:sldId id="427" r:id="rId89"/>
    <p:sldId id="518" r:id="rId90"/>
    <p:sldId id="287" r:id="rId91"/>
    <p:sldId id="519" r:id="rId92"/>
    <p:sldId id="327" r:id="rId93"/>
    <p:sldId id="368" r:id="rId94"/>
    <p:sldId id="343" r:id="rId95"/>
    <p:sldId id="520" r:id="rId96"/>
    <p:sldId id="342" r:id="rId97"/>
    <p:sldId id="521" r:id="rId98"/>
    <p:sldId id="375" r:id="rId99"/>
    <p:sldId id="522" r:id="rId100"/>
    <p:sldId id="371" r:id="rId101"/>
    <p:sldId id="369" r:id="rId102"/>
    <p:sldId id="523" r:id="rId103"/>
    <p:sldId id="305" r:id="rId104"/>
    <p:sldId id="615" r:id="rId105"/>
    <p:sldId id="524" r:id="rId106"/>
    <p:sldId id="330" r:id="rId107"/>
    <p:sldId id="491" r:id="rId108"/>
    <p:sldId id="306" r:id="rId109"/>
    <p:sldId id="583" r:id="rId110"/>
    <p:sldId id="295" r:id="rId111"/>
    <p:sldId id="346" r:id="rId112"/>
    <p:sldId id="616" r:id="rId113"/>
    <p:sldId id="664" r:id="rId114"/>
    <p:sldId id="525" r:id="rId115"/>
    <p:sldId id="332" r:id="rId116"/>
    <p:sldId id="584" r:id="rId117"/>
    <p:sldId id="574" r:id="rId118"/>
    <p:sldId id="298" r:id="rId119"/>
    <p:sldId id="526" r:id="rId120"/>
    <p:sldId id="372" r:id="rId121"/>
    <p:sldId id="527" r:id="rId122"/>
    <p:sldId id="335" r:id="rId123"/>
    <p:sldId id="528" r:id="rId124"/>
    <p:sldId id="344" r:id="rId125"/>
    <p:sldId id="580" r:id="rId126"/>
    <p:sldId id="581" r:id="rId127"/>
    <p:sldId id="582" r:id="rId128"/>
    <p:sldId id="333" r:id="rId129"/>
    <p:sldId id="529" r:id="rId130"/>
    <p:sldId id="579" r:id="rId131"/>
    <p:sldId id="578" r:id="rId132"/>
    <p:sldId id="475" r:id="rId133"/>
    <p:sldId id="530" r:id="rId134"/>
    <p:sldId id="577" r:id="rId135"/>
    <p:sldId id="617" r:id="rId136"/>
    <p:sldId id="619" r:id="rId137"/>
    <p:sldId id="531" r:id="rId138"/>
    <p:sldId id="377" r:id="rId139"/>
    <p:sldId id="434" r:id="rId140"/>
    <p:sldId id="532" r:id="rId141"/>
    <p:sldId id="334" r:id="rId142"/>
    <p:sldId id="331" r:id="rId143"/>
    <p:sldId id="361" r:id="rId144"/>
    <p:sldId id="618" r:id="rId145"/>
    <p:sldId id="654" r:id="rId146"/>
    <p:sldId id="623" r:id="rId147"/>
    <p:sldId id="671" r:id="rId148"/>
    <p:sldId id="667" r:id="rId149"/>
    <p:sldId id="625" r:id="rId150"/>
    <p:sldId id="665" r:id="rId151"/>
    <p:sldId id="655" r:id="rId152"/>
    <p:sldId id="668" r:id="rId153"/>
    <p:sldId id="558" r:id="rId154"/>
    <p:sldId id="607" r:id="rId155"/>
    <p:sldId id="608" r:id="rId1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4117C645-4C43-B647-8DAB-58868E626602}">
          <p14:sldIdLst/>
        </p14:section>
        <p14:section name="Introduction" id="{F56D10A5-F7D0-E44B-B1DD-BD4F145A465C}">
          <p14:sldIdLst/>
        </p14:section>
        <p14:section name="Sermon" id="{85CC89E9-3630-B344-8BE0-CD5D530FA684}">
          <p14:sldIdLst>
            <p14:sldId id="669"/>
            <p14:sldId id="610"/>
            <p14:sldId id="670"/>
            <p14:sldId id="612"/>
            <p14:sldId id="586"/>
            <p14:sldId id="613"/>
            <p14:sldId id="614"/>
            <p14:sldId id="588"/>
            <p14:sldId id="589"/>
            <p14:sldId id="430"/>
            <p14:sldId id="488"/>
            <p14:sldId id="602"/>
            <p14:sldId id="464"/>
            <p14:sldId id="590"/>
            <p14:sldId id="622"/>
            <p14:sldId id="620"/>
            <p14:sldId id="621"/>
            <p14:sldId id="641"/>
            <p14:sldId id="642"/>
            <p14:sldId id="591"/>
            <p14:sldId id="644"/>
          </p14:sldIdLst>
        </p14:section>
        <p14:section name="Chapters" id="{B989A5E7-8B87-8341-9542-E26833E5994C}">
          <p14:sldIdLst>
            <p14:sldId id="506"/>
            <p14:sldId id="304"/>
            <p14:sldId id="272"/>
            <p14:sldId id="507"/>
            <p14:sldId id="557"/>
            <p14:sldId id="307"/>
            <p14:sldId id="508"/>
            <p14:sldId id="312"/>
            <p14:sldId id="308"/>
            <p14:sldId id="509"/>
            <p14:sldId id="310"/>
            <p14:sldId id="559"/>
            <p14:sldId id="556"/>
            <p14:sldId id="555"/>
            <p14:sldId id="510"/>
            <p14:sldId id="573"/>
            <p14:sldId id="314"/>
            <p14:sldId id="309"/>
            <p14:sldId id="609"/>
            <p14:sldId id="511"/>
            <p14:sldId id="311"/>
            <p14:sldId id="316"/>
            <p14:sldId id="553"/>
            <p14:sldId id="512"/>
            <p14:sldId id="554"/>
            <p14:sldId id="513"/>
            <p14:sldId id="324"/>
            <p14:sldId id="516"/>
            <p14:sldId id="514"/>
            <p14:sldId id="408"/>
            <p14:sldId id="515"/>
            <p14:sldId id="321"/>
            <p14:sldId id="376"/>
            <p14:sldId id="319"/>
            <p14:sldId id="285"/>
            <p14:sldId id="326"/>
            <p14:sldId id="571"/>
            <p14:sldId id="572"/>
            <p14:sldId id="428"/>
            <p14:sldId id="429"/>
            <p14:sldId id="517"/>
            <p14:sldId id="422"/>
            <p14:sldId id="576"/>
            <p14:sldId id="423"/>
            <p14:sldId id="424"/>
            <p14:sldId id="425"/>
            <p14:sldId id="426"/>
            <p14:sldId id="427"/>
            <p14:sldId id="518"/>
            <p14:sldId id="287"/>
            <p14:sldId id="519"/>
            <p14:sldId id="327"/>
            <p14:sldId id="368"/>
            <p14:sldId id="343"/>
            <p14:sldId id="520"/>
            <p14:sldId id="342"/>
            <p14:sldId id="521"/>
            <p14:sldId id="375"/>
            <p14:sldId id="522"/>
            <p14:sldId id="371"/>
            <p14:sldId id="369"/>
            <p14:sldId id="523"/>
            <p14:sldId id="305"/>
            <p14:sldId id="615"/>
            <p14:sldId id="524"/>
            <p14:sldId id="330"/>
            <p14:sldId id="491"/>
            <p14:sldId id="306"/>
            <p14:sldId id="583"/>
            <p14:sldId id="295"/>
            <p14:sldId id="346"/>
            <p14:sldId id="616"/>
            <p14:sldId id="664"/>
            <p14:sldId id="525"/>
            <p14:sldId id="332"/>
            <p14:sldId id="584"/>
            <p14:sldId id="574"/>
            <p14:sldId id="298"/>
            <p14:sldId id="526"/>
            <p14:sldId id="372"/>
            <p14:sldId id="527"/>
            <p14:sldId id="335"/>
            <p14:sldId id="528"/>
            <p14:sldId id="344"/>
            <p14:sldId id="580"/>
            <p14:sldId id="581"/>
            <p14:sldId id="582"/>
            <p14:sldId id="333"/>
            <p14:sldId id="529"/>
            <p14:sldId id="579"/>
            <p14:sldId id="578"/>
            <p14:sldId id="475"/>
            <p14:sldId id="530"/>
            <p14:sldId id="577"/>
            <p14:sldId id="617"/>
            <p14:sldId id="619"/>
            <p14:sldId id="531"/>
            <p14:sldId id="377"/>
            <p14:sldId id="434"/>
            <p14:sldId id="532"/>
            <p14:sldId id="334"/>
            <p14:sldId id="331"/>
            <p14:sldId id="361"/>
            <p14:sldId id="618"/>
          </p14:sldIdLst>
        </p14:section>
        <p14:section name="Conclusion" id="{9E42499C-BFB4-844D-A7D8-8BE8D5029935}">
          <p14:sldIdLst>
            <p14:sldId id="654"/>
            <p14:sldId id="623"/>
            <p14:sldId id="671"/>
            <p14:sldId id="667"/>
            <p14:sldId id="625"/>
            <p14:sldId id="665"/>
            <p14:sldId id="655"/>
            <p14:sldId id="668"/>
            <p14:sldId id="558"/>
            <p14:sldId id="607"/>
            <p14:sldId id="6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FF"/>
    <a:srgbClr val="FF0000"/>
    <a:srgbClr val="00FFFF"/>
    <a:srgbClr val="FFFF66"/>
    <a:srgbClr val="CC0066"/>
    <a:srgbClr val="CC33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86745" autoAdjust="0"/>
  </p:normalViewPr>
  <p:slideViewPr>
    <p:cSldViewPr>
      <p:cViewPr varScale="1">
        <p:scale>
          <a:sx n="88" d="100"/>
          <a:sy n="88" d="100"/>
        </p:scale>
        <p:origin x="920" y="176"/>
      </p:cViewPr>
      <p:guideLst>
        <p:guide orient="horz" pos="2160"/>
        <p:guide pos="2880"/>
      </p:guideLst>
    </p:cSldViewPr>
  </p:slideViewPr>
  <p:outlineViewPr>
    <p:cViewPr>
      <p:scale>
        <a:sx n="33" d="100"/>
        <a:sy n="33" d="100"/>
      </p:scale>
      <p:origin x="0" y="1192"/>
    </p:cViewPr>
  </p:outlineViewPr>
  <p:notesTextViewPr>
    <p:cViewPr>
      <p:scale>
        <a:sx n="100" d="100"/>
        <a:sy n="100" d="100"/>
      </p:scale>
      <p:origin x="0" y="0"/>
    </p:cViewPr>
  </p:notesTextViewPr>
  <p:sorterViewPr>
    <p:cViewPr varScale="1">
      <p:scale>
        <a:sx n="100" d="100"/>
        <a:sy n="100" d="100"/>
      </p:scale>
      <p:origin x="0" y="154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presProps" Target="presProps.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viewProps" Target="viewProps.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notesMaster" Target="notesMasters/notesMaster1.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Arial" charset="0"/>
                <a:cs typeface="Arial" charset="0"/>
              </a:defRPr>
            </a:lvl1pPr>
          </a:lstStyle>
          <a:p>
            <a:pPr>
              <a:defRPr/>
            </a:pPr>
            <a:endParaRPr lang="en-GB"/>
          </a:p>
        </p:txBody>
      </p:sp>
      <p:sp>
        <p:nvSpPr>
          <p:cNvPr id="2775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Arial" charset="0"/>
                <a:cs typeface="Arial" charset="0"/>
              </a:defRPr>
            </a:lvl1pPr>
          </a:lstStyle>
          <a:p>
            <a:pPr>
              <a:defRPr/>
            </a:pPr>
            <a:endParaRPr lang="en-GB"/>
          </a:p>
        </p:txBody>
      </p:sp>
      <p:sp>
        <p:nvSpPr>
          <p:cNvPr id="2775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Arial" charset="0"/>
              </a:defRPr>
            </a:lvl1pPr>
          </a:lstStyle>
          <a:p>
            <a:pPr>
              <a:defRPr/>
            </a:pPr>
            <a:fld id="{53F430EF-B80D-B14F-8061-33BCFD73C34F}" type="slidenum">
              <a:rPr lang="en-GB"/>
              <a:pPr>
                <a:defRPr/>
              </a:pPr>
              <a:t>‹#›</a:t>
            </a:fld>
            <a:endParaRPr lang="en-GB"/>
          </a:p>
        </p:txBody>
      </p:sp>
    </p:spTree>
    <p:extLst>
      <p:ext uri="{BB962C8B-B14F-4D97-AF65-F5344CB8AC3E}">
        <p14:creationId xmlns:p14="http://schemas.microsoft.com/office/powerpoint/2010/main" val="1052119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en-US"/>
          </a:p>
        </p:txBody>
      </p:sp>
      <p:sp>
        <p:nvSpPr>
          <p:cNvPr id="3256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en-US"/>
          </a:p>
        </p:txBody>
      </p:sp>
      <p:sp>
        <p:nvSpPr>
          <p:cNvPr id="308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56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56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en-US"/>
          </a:p>
        </p:txBody>
      </p:sp>
      <p:sp>
        <p:nvSpPr>
          <p:cNvPr id="3256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BB7C6446-AAD8-6F49-9520-162935CE3851}" type="slidenum">
              <a:rPr lang="en-US"/>
              <a:pPr>
                <a:defRPr/>
              </a:pPr>
              <a:t>‹#›</a:t>
            </a:fld>
            <a:endParaRPr lang="en-US"/>
          </a:p>
        </p:txBody>
      </p:sp>
    </p:spTree>
    <p:extLst>
      <p:ext uri="{BB962C8B-B14F-4D97-AF65-F5344CB8AC3E}">
        <p14:creationId xmlns:p14="http://schemas.microsoft.com/office/powerpoint/2010/main" val="1470703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Around</a:t>
            </a:r>
            <a:r>
              <a:rPr lang="en-US" baseline="0">
                <a:latin typeface="Arial"/>
                <a:cs typeface="Arial"/>
              </a:rPr>
              <a:t> 750 BC, which was o</a:t>
            </a:r>
            <a:r>
              <a:rPr lang="en-US">
                <a:latin typeface="Arial"/>
                <a:cs typeface="Arial"/>
              </a:rPr>
              <a:t>ver 800 years before we will begin today, God warning in Deut</a:t>
            </a:r>
            <a:r>
              <a:rPr lang="en-US" baseline="0">
                <a:latin typeface="Arial"/>
                <a:cs typeface="Arial"/>
              </a:rPr>
              <a:t> 28 not to have any other gods</a:t>
            </a:r>
            <a:r>
              <a:rPr lang="mr-IN" baseline="0">
                <a:latin typeface="Arial"/>
                <a:cs typeface="Arial"/>
              </a:rPr>
              <a:t>…</a:t>
            </a:r>
            <a:r>
              <a:rPr lang="en-US" baseline="0">
                <a:latin typeface="Arial"/>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a:t>
            </a:fld>
            <a:endParaRPr lang="en-US"/>
          </a:p>
        </p:txBody>
      </p:sp>
    </p:spTree>
    <p:extLst>
      <p:ext uri="{BB962C8B-B14F-4D97-AF65-F5344CB8AC3E}">
        <p14:creationId xmlns:p14="http://schemas.microsoft.com/office/powerpoint/2010/main" val="167745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B626CFFC-07BD-7947-9602-E076BC2C989D}" type="slidenum">
              <a:rPr lang="en-US" sz="1200">
                <a:solidFill>
                  <a:srgbClr val="000000"/>
                </a:solidFill>
              </a:rPr>
              <a:pPr eaLnBrk="1" hangingPunct="1"/>
              <a:t>11</a:t>
            </a:fld>
            <a:endParaRPr lang="en-US" sz="1200">
              <a:solidFill>
                <a:srgbClr val="000000"/>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Today we'll</a:t>
            </a:r>
            <a:r>
              <a:rPr lang="en-US" altLang="zh-CN" sz="3100" b="0" baseline="0" dirty="0">
                <a:solidFill>
                  <a:srgbClr val="FFFF00"/>
                </a:solidFill>
                <a:latin typeface="Times" charset="0"/>
                <a:ea typeface="宋体" charset="0"/>
                <a:cs typeface="宋体" charset="0"/>
              </a:rPr>
              <a:t> see the</a:t>
            </a:r>
            <a:r>
              <a:rPr lang="en-US" altLang="zh-CN" sz="3100" b="0" dirty="0">
                <a:solidFill>
                  <a:srgbClr val="FFFF00"/>
                </a:solidFill>
                <a:latin typeface="Times" charset="0"/>
                <a:ea typeface="宋体" charset="0"/>
                <a:cs typeface="宋体" charset="0"/>
              </a:rPr>
              <a:t> account of Babylon</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Samaria and Jerusalem for the nation</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but what was the justification for God</a:t>
            </a:r>
            <a:r>
              <a:rPr lang="uk-UA"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Rot="1" noChangeAspect="1" noChangeArrowheads="1" noTextEdit="1"/>
          </p:cNvSpPr>
          <p:nvPr>
            <p:ph type="sldImg"/>
          </p:nvPr>
        </p:nvSpPr>
        <p:spPr>
          <a:xfrm>
            <a:off x="1150938" y="692150"/>
            <a:ext cx="4556125" cy="3416300"/>
          </a:xfrm>
          <a:ln/>
        </p:spPr>
      </p:sp>
      <p:sp>
        <p:nvSpPr>
          <p:cNvPr id="3676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In each of the two kingdoms, </a:t>
            </a:r>
          </a:p>
          <a:p>
            <a:r>
              <a:rPr lang="en-US" b="0">
                <a:latin typeface="Arial"/>
                <a:cs typeface="Arial"/>
              </a:rPr>
              <a:t>////	…20 kings reigned in the Northern Kingdom and 20 kings in the Southern…beginning with JEROBOAM in the NORTH…remember it by 20-J….and REHOBOAM in the SOUTH…20-R. You can remember that order this way:  North above South; J before R.  </a:t>
            </a:r>
          </a:p>
          <a:p>
            <a:r>
              <a:rPr lang="en-US" b="0">
                <a:latin typeface="Arial"/>
                <a:cs typeface="Arial"/>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a:solidFill>
                  <a:srgbClr val="000000"/>
                </a:solidFill>
              </a:rPr>
              <a:pPr eaLnBrk="1" hangingPunct="1"/>
              <a:t>15</a:t>
            </a:fld>
            <a:endParaRPr lang="en-US" sz="1200">
              <a:solidFill>
                <a:srgbClr val="000000"/>
              </a:solidFill>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cs typeface="ＭＳ Ｐゴシック" charset="0"/>
            </a:endParaRPr>
          </a:p>
          <a:p>
            <a:r>
              <a:rPr lang="en-US">
                <a:cs typeface="ＭＳ Ｐゴシック" charset="0"/>
              </a:rPr>
              <a:t>So</a:t>
            </a:r>
            <a:r>
              <a:rPr lang="en-US" baseline="0">
                <a:cs typeface="ＭＳ Ｐゴシック" charset="0"/>
              </a:rPr>
              <a:t> what does God warn against?</a:t>
            </a:r>
            <a:endParaRPr lang="en-US">
              <a:cs typeface="ＭＳ Ｐゴシック" charset="0"/>
            </a:endParaRP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C38D9F-BBFD-844C-94EC-03439E4F27D2}"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2 Kings depicts the downfalls that came from idolatry</a:t>
            </a:r>
            <a:r>
              <a:rPr lang="en-SG" sz="1200" kern="1200">
                <a:solidFill>
                  <a:schemeClr val="tx1"/>
                </a:solidFill>
                <a:effectLst/>
                <a:latin typeface="Arial"/>
                <a:ea typeface="ＭＳ Ｐゴシック" charset="0"/>
                <a:cs typeface="Arial"/>
              </a:rPr>
              <a:t>.</a:t>
            </a:r>
            <a:endParaRPr lang="en-US">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What do you</a:t>
            </a:r>
            <a:r>
              <a:rPr lang="en-US" baseline="0">
                <a:latin typeface="Arial"/>
                <a:cs typeface="Arial"/>
              </a:rPr>
              <a:t> think of when you see a warning sign? When you think about it</a:t>
            </a:r>
            <a:r>
              <a:rPr lang="mr-IN" baseline="0">
                <a:latin typeface="Arial"/>
                <a:cs typeface="Arial"/>
              </a:rPr>
              <a:t>…</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B4103E-A29B-9549-891B-EA0BCC8A72CD}" type="slidenum">
              <a:rPr lang="en-US" sz="1200">
                <a:solidFill>
                  <a:srgbClr val="000000"/>
                </a:solidFill>
                <a:latin typeface="Times" charset="0"/>
              </a:rPr>
              <a:pPr eaLnBrk="1" hangingPunct="1"/>
              <a:t>49</a:t>
            </a:fld>
            <a:endParaRPr lang="en-US" sz="1200">
              <a:solidFill>
                <a:srgbClr val="000000"/>
              </a:solidFill>
              <a:latin typeface="Times"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cs typeface="ＭＳ Ｐゴシック" charset="0"/>
              </a:rPr>
              <a:t>s sister, who saved the life of the infant nephew, Joash.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B4103E-A29B-9549-891B-EA0BCC8A72CD}" type="slidenum">
              <a:rPr lang="en-US" sz="1200">
                <a:solidFill>
                  <a:srgbClr val="000000"/>
                </a:solidFill>
                <a:latin typeface="Times" charset="0"/>
              </a:rPr>
              <a:pPr eaLnBrk="1" hangingPunct="1"/>
              <a:t>51</a:t>
            </a:fld>
            <a:endParaRPr lang="en-US" sz="1200">
              <a:solidFill>
                <a:srgbClr val="000000"/>
              </a:solidFill>
              <a:latin typeface="Times"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cs typeface="ＭＳ Ｐゴシック" charset="0"/>
              </a:rPr>
              <a:t>s sister, who saved the life of the infant nephew, Joash.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FC0531-1362-0D42-864C-44BAA0CAEB9B}" type="slidenum">
              <a:rPr lang="en-US" sz="1200">
                <a:solidFill>
                  <a:srgbClr val="000000"/>
                </a:solidFill>
                <a:latin typeface="Times" charset="0"/>
              </a:rPr>
              <a:pPr eaLnBrk="1" hangingPunct="1"/>
              <a:t>60</a:t>
            </a:fld>
            <a:endParaRPr lang="en-US" sz="1200">
              <a:solidFill>
                <a:srgbClr val="000000"/>
              </a:solidFill>
              <a:latin typeface="Times"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who saved the life of the infant nephew, Joash.  In fact, the line dwindled to only one living descendant of David the preceding two generations also!</a:t>
            </a:r>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6642A6-4394-014B-972B-1D82F2A8BB61}" type="slidenum">
              <a:rPr lang="en-US" sz="1200">
                <a:solidFill>
                  <a:srgbClr val="000000"/>
                </a:solidFill>
                <a:latin typeface="Times" charset="0"/>
              </a:rPr>
              <a:pPr eaLnBrk="1" hangingPunct="1"/>
              <a:t>61</a:t>
            </a:fld>
            <a:endParaRPr lang="en-US" sz="1200">
              <a:solidFill>
                <a:srgbClr val="000000"/>
              </a:solidFill>
              <a:latin typeface="Times" charset="0"/>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who saved the life of the infant nephew, Joash.  In fact, the line dwindled to only one living descendant of David the preceding two generations also!</a:t>
            </a:r>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2CE1FA-9837-2C46-88E4-9D4E917745A4}" type="slidenum">
              <a:rPr lang="en-US" sz="1200">
                <a:solidFill>
                  <a:srgbClr val="000000"/>
                </a:solidFill>
                <a:latin typeface="Times" charset="0"/>
              </a:rPr>
              <a:pPr eaLnBrk="1" hangingPunct="1"/>
              <a:t>63</a:t>
            </a:fld>
            <a:endParaRPr lang="en-US" sz="1200">
              <a:solidFill>
                <a:srgbClr val="000000"/>
              </a:solidFill>
              <a:latin typeface="Times"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In 2 Kings 11:2 (cf. 2 Chron. 22:11), we read how the Davidic line was all wiped out by the mother of Ahaziah of Judah—all except one of her grandsons named Joash.  God</a:t>
            </a:r>
            <a:r>
              <a:rPr lang="uk-UA" altLang="ja-JP">
                <a:cs typeface="ＭＳ Ｐゴシック" charset="0"/>
              </a:rPr>
              <a:t>'</a:t>
            </a:r>
            <a:r>
              <a:rPr lang="en-US" altLang="ja-JP">
                <a:cs typeface="ＭＳ Ｐゴシック" charset="0"/>
              </a:rPr>
              <a:t>s promise of an eternal king through David (2 Sam. 7:14) would have been unfulfilled had it not been through the courage of Jehoshebah, Ahaziah</a:t>
            </a:r>
            <a:r>
              <a:rPr lang="uk-UA" altLang="ja-JP">
                <a:cs typeface="ＭＳ Ｐゴシック" charset="0"/>
              </a:rPr>
              <a:t>'</a:t>
            </a:r>
            <a:r>
              <a:rPr lang="en-US" altLang="ja-JP">
                <a:cs typeface="ＭＳ Ｐゴシック" charset="0"/>
              </a:rPr>
              <a:t>s sister and husband of Jehoiada the priest. Jehoshebah saved the life of her infant nephew, Joash, with the courageous help of his unnamed nurse who raised him for 6 years in the temple out of the murderous eye of Athaliah.</a:t>
            </a:r>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43B44FB-3B01-7F4D-91E0-CD51C8D38640}" type="slidenum">
              <a:rPr lang="en-US" sz="1200">
                <a:solidFill>
                  <a:prstClr val="black"/>
                </a:solidFill>
              </a:rPr>
              <a:pPr/>
              <a:t>78</a:t>
            </a:fld>
            <a:endParaRPr lang="en-US" sz="1200">
              <a:solidFill>
                <a:prstClr val="black"/>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boundaries under Jeroboam II went even farther than David and Solomon, who only had tribute sent from Hamath.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a:xfrm>
            <a:off x="1150938" y="692150"/>
            <a:ext cx="4556125" cy="3416300"/>
          </a:xfrm>
          <a:ln/>
        </p:spPr>
      </p:sp>
      <p:sp>
        <p:nvSpPr>
          <p:cNvPr id="369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spcBef>
                <a:spcPts val="1200"/>
              </a:spcBef>
              <a:spcAft>
                <a:spcPts val="300"/>
              </a:spcAft>
            </a:pPr>
            <a:endParaRPr lang="en-US" b="0">
              <a:latin typeface="Arial"/>
              <a:ea typeface="ＭＳ Ｐゴシック" charset="0"/>
              <a:cs typeface="Arial"/>
            </a:endParaRPr>
          </a:p>
          <a:p>
            <a:pPr lvl="1">
              <a:spcBef>
                <a:spcPts val="1200"/>
              </a:spcBef>
              <a:spcAft>
                <a:spcPts val="300"/>
              </a:spcAft>
            </a:pPr>
            <a:r>
              <a:rPr lang="en-US" b="0">
                <a:latin typeface="Arial"/>
                <a:ea typeface="ＭＳ Ｐゴシック" charset="0"/>
                <a:cs typeface="Arial"/>
              </a:rPr>
              <a:t>Israel, the NORTHERN KINGDOM, existed for about 200 years. Then from out of the far northeast, God sends his judgment in the </a:t>
            </a:r>
          </a:p>
          <a:p>
            <a:r>
              <a:rPr lang="en-US" b="0">
                <a:latin typeface="Arial"/>
                <a:cs typeface="Arial"/>
              </a:rPr>
              <a:t>form of the dreaded ASSYRIANS who…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88</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ChangeArrowheads="1" noTextEdit="1"/>
          </p:cNvSpPr>
          <p:nvPr>
            <p:ph type="sldImg"/>
          </p:nvPr>
        </p:nvSpPr>
        <p:spPr>
          <a:xfrm>
            <a:off x="1150938" y="692150"/>
            <a:ext cx="4556125" cy="3416300"/>
          </a:xfrm>
          <a:ln/>
        </p:spPr>
      </p:sp>
      <p:sp>
        <p:nvSpPr>
          <p:cNvPr id="371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…sweep down to take the NORTHERN KINGDOM away. </a:t>
            </a:r>
          </a:p>
          <a:p>
            <a:r>
              <a:rPr lang="en-US" b="0">
                <a:latin typeface="Arial"/>
                <a:cs typeface="Arial"/>
              </a:rPr>
              <a:t>The people are dispersed -- absorbed by the Assyrians and other cultures of that day. This becomes known as the great Diaspora, or Dispersion, of the Jews.	</a:t>
            </a:r>
          </a:p>
          <a:p>
            <a:r>
              <a:rPr lang="en-US" b="0">
                <a:latin typeface="Arial"/>
                <a:cs typeface="Arial"/>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—warning us of potential death, poisoning, falling, or</a:t>
            </a:r>
            <a:r>
              <a:rPr lang="mr-IN" sz="1200" kern="1200">
                <a:solidFill>
                  <a:schemeClr val="tx1"/>
                </a:solidFill>
                <a:effectLst/>
                <a:latin typeface="Arial"/>
                <a:ea typeface="ＭＳ Ｐゴシック" charset="0"/>
                <a:cs typeface="Arial"/>
              </a:rPr>
              <a:t>…</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Times New Roman" charset="0"/>
                <a:ea typeface="ＭＳ Ｐゴシック" charset="0"/>
                <a:cs typeface="Arial" charset="0"/>
              </a:rPr>
              <a:t>Not noted in 2 Kings is what we find in Chronicles: "The chronicler reported that Manasseh for his sins was taken captive to Babylon (2 Chron. 33:11) by the king of Assyria, probably Ashurbanipal (669-626 b.c.). There Manasseh repented of his sins and God in His grace allowed Manasseh to return to Jerusalem after a period of captivity (2 Chron. 33:12-13; cf. 2 Chron. 33:18-19). After his restoration the king cleaned up much of the idolatry in Judah (2 Chron. 33:15-17). Manasseh’s sins had stained Judah deeply, however, and even later reforms under Josiah could not avert God’s judgment (2 Kings 23:26)" (Bible Knowledge Commentary, 1:580-81).</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107</a:t>
            </a:fld>
            <a:endParaRPr lang="en-US"/>
          </a:p>
        </p:txBody>
      </p:sp>
    </p:spTree>
    <p:extLst>
      <p:ext uri="{BB962C8B-B14F-4D97-AF65-F5344CB8AC3E}">
        <p14:creationId xmlns:p14="http://schemas.microsoft.com/office/powerpoint/2010/main" val="744984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One short</a:t>
            </a:r>
            <a:r>
              <a:rPr lang="en-US" baseline="0"/>
              <a:t> A</a:t>
            </a:r>
            <a:r>
              <a:rPr lang="en-US"/>
              <a:t>pocryphal</a:t>
            </a:r>
            <a:r>
              <a:rPr lang="en-US" baseline="0"/>
              <a:t> writing actually records the prayer of Manasseh where he repents.</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108</a:t>
            </a:fld>
            <a:endParaRPr lang="en-US"/>
          </a:p>
        </p:txBody>
      </p:sp>
    </p:spTree>
    <p:extLst>
      <p:ext uri="{BB962C8B-B14F-4D97-AF65-F5344CB8AC3E}">
        <p14:creationId xmlns:p14="http://schemas.microsoft.com/office/powerpoint/2010/main" val="200917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Slide Image Placeholder 1"/>
          <p:cNvSpPr>
            <a:spLocks noGrp="1" noRot="1" noChangeAspect="1"/>
          </p:cNvSpPr>
          <p:nvPr>
            <p:ph type="sldImg"/>
          </p:nvPr>
        </p:nvSpPr>
        <p:spPr>
          <a:ln/>
        </p:spPr>
      </p:sp>
      <p:sp>
        <p:nvSpPr>
          <p:cNvPr id="445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t>"</a:t>
            </a:r>
            <a:r>
              <a:rPr lang="en-US"/>
              <a:t>After becoming king at age 8, King Josiah was said to have </a:t>
            </a:r>
            <a:r>
              <a:rPr lang="ru-RU"/>
              <a:t>"</a:t>
            </a:r>
            <a:r>
              <a:rPr lang="en-US"/>
              <a:t>begun to seek God</a:t>
            </a:r>
            <a:r>
              <a:rPr lang="ru-RU"/>
              <a:t>"</a:t>
            </a:r>
            <a:r>
              <a:rPr lang="en-US"/>
              <a:t> on his own when he was 16.  After seeking God for 4 years, King Josiah was led by God to purge his kingdom of all its false gods.  Then at the age of 26, having cleaned out his kingdom, he concentrated his efforts on repairing the house of the Lord.  It was while the priests were clearing out the treasury in the house of the Lord that they found the Book of the Law</a:t>
            </a:r>
            <a:r>
              <a:rPr lang="ru-RU"/>
              <a:t>"</a:t>
            </a:r>
            <a:r>
              <a:rPr lang="en-US"/>
              <a:t> (http://sheddinglightonthepath.blogspot.sg/2012/02/complete-revelation.html).  This book was probably the scroll of Deuteronomy.</a:t>
            </a:r>
          </a:p>
        </p:txBody>
      </p:sp>
      <p:sp>
        <p:nvSpPr>
          <p:cNvPr id="445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91403F-BF0B-944B-8D51-41DA4BCCE06C}" type="slidenum">
              <a:rPr lang="en-US" sz="1200">
                <a:solidFill>
                  <a:srgbClr val="000000"/>
                </a:solidFill>
                <a:cs typeface="Arial" charset="0"/>
              </a:rPr>
              <a:pPr eaLnBrk="1" hangingPunct="1"/>
              <a:t>113</a:t>
            </a:fld>
            <a:endParaRPr lang="en-US" sz="1200">
              <a:solidFill>
                <a:srgbClr val="000000"/>
              </a:solidFill>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ChangeArrowheads="1" noTextEdit="1"/>
          </p:cNvSpPr>
          <p:nvPr>
            <p:ph type="sldImg"/>
          </p:nvPr>
        </p:nvSpPr>
        <p:spPr>
          <a:xfrm>
            <a:off x="1150938" y="692150"/>
            <a:ext cx="4556125" cy="3416300"/>
          </a:xfrm>
          <a:ln/>
        </p:spPr>
      </p:sp>
      <p:sp>
        <p:nvSpPr>
          <p:cNvPr id="3737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However…The SOUTHERN KINGDOM OF JUDAH experiences quite a different kind of judgment. </a:t>
            </a:r>
          </a:p>
          <a:p>
            <a:r>
              <a:rPr lang="en-US" b="0">
                <a:latin typeface="Arial"/>
                <a:cs typeface="Arial"/>
              </a:rPr>
              <a:t>////	By this time, the Babylonians defeat the Assyrians.    Then…               </a:t>
            </a:r>
          </a:p>
          <a:p>
            <a:r>
              <a:rPr lang="en-US" b="0">
                <a:latin typeface="Arial"/>
                <a:cs typeface="Arial"/>
              </a:rPr>
              <a:t>////	The Babylonian King Nebuchadnezzar now turns his attention toward Judah, that remaining Southern kingdom.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Rot="1" noChangeAspect="1" noChangeArrowheads="1" noTextEdit="1"/>
          </p:cNvSpPr>
          <p:nvPr>
            <p:ph type="sldImg"/>
          </p:nvPr>
        </p:nvSpPr>
        <p:spPr>
          <a:xfrm>
            <a:off x="1150938" y="692150"/>
            <a:ext cx="4556125" cy="3416300"/>
          </a:xfrm>
          <a:ln/>
        </p:spPr>
      </p:sp>
      <p:sp>
        <p:nvSpPr>
          <p:cNvPr id="3778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Then, in the terrible onslaught of 586 BC, JUDAH, herself, </a:t>
            </a:r>
          </a:p>
          <a:p>
            <a:r>
              <a:rPr lang="en-US" b="0">
                <a:latin typeface="Arial"/>
                <a:cs typeface="Arial"/>
              </a:rPr>
              <a:t>////	faces the invasion of the BABYLONIANS under King Nebuchadnezzar.  All of Jerusalem -- including SOLOMON</a:t>
            </a:r>
            <a:r>
              <a:rPr lang="uk-UA" b="0">
                <a:latin typeface="Arial"/>
                <a:cs typeface="Arial"/>
              </a:rPr>
              <a:t>'</a:t>
            </a:r>
            <a:r>
              <a:rPr lang="en-US" b="0">
                <a:latin typeface="Arial"/>
                <a:cs typeface="Arial"/>
              </a:rPr>
              <a:t>s great Temple -- is completely destroyed by the Babylonians.  This is that second and important specific date to remember…586 B.C.</a:t>
            </a:r>
          </a:p>
          <a:p>
            <a:r>
              <a:rPr lang="en-US" b="0">
                <a:latin typeface="Arial"/>
                <a:cs typeface="Arial"/>
              </a:rPr>
              <a:t>////	The SOUTHERN KINGDOM OF JUDAH is carried away into the famous Babylonian CAPTIVITY, sometimes called the EXILE.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3CAA35-5F9A-574F-B652-A8E0EF399477}" type="slidenum">
              <a:rPr lang="en-US" sz="1200">
                <a:solidFill>
                  <a:srgbClr val="000000"/>
                </a:solidFill>
                <a:latin typeface="Times" charset="0"/>
              </a:rPr>
              <a:pPr eaLnBrk="1" hangingPunct="1"/>
              <a:t>120</a:t>
            </a:fld>
            <a:endParaRPr lang="en-US" sz="1200">
              <a:solidFill>
                <a:srgbClr val="000000"/>
              </a:solidFill>
              <a:latin typeface="Times"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ChangeArrowheads="1" noTextEdit="1"/>
          </p:cNvSpPr>
          <p:nvPr>
            <p:ph type="sldImg"/>
          </p:nvPr>
        </p:nvSpPr>
        <p:spPr>
          <a:xfrm>
            <a:off x="1150938" y="692150"/>
            <a:ext cx="4556125" cy="3416300"/>
          </a:xfrm>
          <a:ln/>
        </p:spPr>
      </p:sp>
      <p:sp>
        <p:nvSpPr>
          <p:cNvPr id="3758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cs typeface="Arial"/>
            </a:endParaRPr>
          </a:p>
          <a:p>
            <a:r>
              <a:rPr lang="en-US" b="0">
                <a:latin typeface="Arial"/>
                <a:cs typeface="Arial"/>
              </a:rPr>
              <a:t>IN JUDAH…where there were a few good kings…</a:t>
            </a:r>
            <a:r>
              <a:rPr lang="en-US" b="0" u="sng">
                <a:latin typeface="Arial"/>
                <a:cs typeface="Arial"/>
              </a:rPr>
              <a:t>that</a:t>
            </a:r>
            <a:r>
              <a:rPr lang="en-US" b="0">
                <a:latin typeface="Arial"/>
                <a:cs typeface="Arial"/>
              </a:rPr>
              <a:t> kingdom lasts for about 150 years longer -- or for a total of 350 years after the national split.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Give the Lord first place so he won’t have to get your attention—let him wear the crown!</a:t>
            </a:r>
            <a:r>
              <a:rPr lang="en-SG">
                <a:effectLst/>
                <a:latin typeface="Arial"/>
                <a:cs typeface="Arial"/>
              </a:rPr>
              <a:t> </a:t>
            </a:r>
            <a:endParaRPr lang="en-US">
              <a:latin typeface="Arial"/>
              <a:cs typeface="Arial"/>
            </a:endParaRPr>
          </a:p>
          <a:p>
            <a:endParaRPr lang="en-US">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family. Make him your first relationship. Singles, find someone who worships Jesus more than you.</a:t>
            </a:r>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127</a:t>
            </a:fld>
            <a:endParaRPr lang="en-US"/>
          </a:p>
        </p:txBody>
      </p:sp>
    </p:spTree>
    <p:extLst>
      <p:ext uri="{BB962C8B-B14F-4D97-AF65-F5344CB8AC3E}">
        <p14:creationId xmlns:p14="http://schemas.microsoft.com/office/powerpoint/2010/main" val="395124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Judah had some times when they worshipped right, so they lasted longer with some upswings.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128</a:t>
            </a:fld>
            <a:endParaRPr lang="en-US"/>
          </a:p>
        </p:txBody>
      </p:sp>
    </p:spTree>
    <p:extLst>
      <p:ext uri="{BB962C8B-B14F-4D97-AF65-F5344CB8AC3E}">
        <p14:creationId xmlns:p14="http://schemas.microsoft.com/office/powerpoint/2010/main" val="190139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mr-IN">
                <a:latin typeface="Arial"/>
                <a:cs typeface="Arial"/>
              </a:rPr>
              <a:t>…</a:t>
            </a:r>
            <a:r>
              <a:rPr lang="en-US" sz="1200" kern="1200">
                <a:solidFill>
                  <a:schemeClr val="tx1"/>
                </a:solidFill>
                <a:effectLst/>
                <a:latin typeface="Arial"/>
                <a:ea typeface="ＭＳ Ｐゴシック" charset="0"/>
                <a:cs typeface="Arial"/>
              </a:rPr>
              <a:t>or heart attacks</a:t>
            </a:r>
            <a:r>
              <a:rPr lang="en-SG" sz="1200" kern="1200">
                <a:solidFill>
                  <a:schemeClr val="tx1"/>
                </a:solidFill>
                <a:effectLst/>
                <a:latin typeface="Arial"/>
                <a:ea typeface="ＭＳ Ｐゴシック" charset="0"/>
                <a:cs typeface="Arial"/>
              </a:rPr>
              <a:t>.</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family. Make him your first relationship. Singles, find someone who worships Jesus more than you.</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time. Give him the time he is due. Show up on time for the King of kings.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health. Trust your body to him instead. Be fit enough without exercise becoming your</a:t>
            </a:r>
            <a:r>
              <a:rPr lang="en-US" baseline="0"/>
              <a:t> god.</a:t>
            </a: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Don’t worship teachers. Test all things by his Word. Read it! Don't believe everything</a:t>
            </a:r>
            <a:r>
              <a:rPr lang="en-US" baseline="0"/>
              <a:t> you see on YouTube!</a:t>
            </a:r>
            <a:endParaRPr lang="en-US"/>
          </a:p>
        </p:txBody>
      </p:sp>
      <p:sp>
        <p:nvSpPr>
          <p:cNvPr id="4" name="Slide Number Placeholder 3"/>
          <p:cNvSpPr>
            <a:spLocks noGrp="1"/>
          </p:cNvSpPr>
          <p:nvPr>
            <p:ph type="sldNum" sz="quarter" idx="10"/>
          </p:nvPr>
        </p:nvSpPr>
        <p:spPr/>
        <p:txBody>
          <a:bodyPr/>
          <a:lstStyle/>
          <a:p>
            <a:pPr>
              <a:defRPr/>
            </a:pPr>
            <a:fld id="{BB7C6446-AAD8-6F49-9520-162935CE3851}" type="slidenum">
              <a:rPr lang="en-US"/>
              <a:pPr>
                <a:defRPr/>
              </a:pPr>
              <a:t>129</a:t>
            </a:fld>
            <a:endParaRPr lang="en-US"/>
          </a:p>
        </p:txBody>
      </p:sp>
    </p:spTree>
    <p:extLst>
      <p:ext uri="{BB962C8B-B14F-4D97-AF65-F5344CB8AC3E}">
        <p14:creationId xmlns:p14="http://schemas.microsoft.com/office/powerpoint/2010/main" val="3951240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Everyone worships something—that’s God’s warning.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Most people don’t worship God even though he warns of the dire results of worshipping other things.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If there is one warning that is more important</a:t>
            </a:r>
            <a:r>
              <a:rPr lang="en-US" baseline="0">
                <a:latin typeface="Arial"/>
                <a:cs typeface="Arial"/>
              </a:rPr>
              <a:t> than any other, what might that be? What do you think?</a:t>
            </a:r>
          </a:p>
          <a:p>
            <a:r>
              <a:rPr lang="en-US" baseline="0">
                <a:latin typeface="Arial"/>
                <a:cs typeface="Arial"/>
              </a:rPr>
              <a:t>Tell the person next to you.</a:t>
            </a:r>
            <a:endParaRPr lang="en-US">
              <a:latin typeface="Arial"/>
              <a:cs typeface="Arial"/>
            </a:endParaRPr>
          </a:p>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God had warned Israel of the results of idolatry for centuries.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pPr>
                <a:defRPr/>
              </a:pPr>
              <a:t>‹#›</a:t>
            </a:fld>
            <a:endParaRPr lang="en-GB"/>
          </a:p>
        </p:txBody>
      </p:sp>
    </p:spTree>
    <p:extLst>
      <p:ext uri="{BB962C8B-B14F-4D97-AF65-F5344CB8AC3E}">
        <p14:creationId xmlns:p14="http://schemas.microsoft.com/office/powerpoint/2010/main" val="117961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pPr>
                <a:defRPr/>
              </a:pPr>
              <a:t>‹#›</a:t>
            </a:fld>
            <a:endParaRPr lang="en-GB"/>
          </a:p>
        </p:txBody>
      </p:sp>
    </p:spTree>
    <p:extLst>
      <p:ext uri="{BB962C8B-B14F-4D97-AF65-F5344CB8AC3E}">
        <p14:creationId xmlns:p14="http://schemas.microsoft.com/office/powerpoint/2010/main" val="3172526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370944573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37997632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121369230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102647450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4190074020"/>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39527976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35835074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73240070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7BBB733-8DDE-C940-867F-C7D2954EA7CC}" type="slidenum">
              <a:rPr lang="en-US"/>
              <a:pPr>
                <a:defRPr/>
              </a:pPr>
              <a:t>‹#›</a:t>
            </a:fld>
            <a:endParaRPr lang="en-US"/>
          </a:p>
        </p:txBody>
      </p:sp>
    </p:spTree>
    <p:extLst>
      <p:ext uri="{BB962C8B-B14F-4D97-AF65-F5344CB8AC3E}">
        <p14:creationId xmlns:p14="http://schemas.microsoft.com/office/powerpoint/2010/main" val="889621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BD061B5-2EF7-974C-90DF-346BC49C07C5}" type="slidenum">
              <a:rPr lang="en-US"/>
              <a:pPr>
                <a:defRPr/>
              </a:pPr>
              <a:t>‹#›</a:t>
            </a:fld>
            <a:endParaRPr lang="en-US"/>
          </a:p>
        </p:txBody>
      </p:sp>
    </p:spTree>
    <p:extLst>
      <p:ext uri="{BB962C8B-B14F-4D97-AF65-F5344CB8AC3E}">
        <p14:creationId xmlns:p14="http://schemas.microsoft.com/office/powerpoint/2010/main" val="115450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pPr>
                <a:defRPr/>
              </a:pPr>
              <a:t>‹#›</a:t>
            </a:fld>
            <a:endParaRPr lang="en-GB"/>
          </a:p>
        </p:txBody>
      </p:sp>
    </p:spTree>
    <p:extLst>
      <p:ext uri="{BB962C8B-B14F-4D97-AF65-F5344CB8AC3E}">
        <p14:creationId xmlns:p14="http://schemas.microsoft.com/office/powerpoint/2010/main" val="1414834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D9353AF-6ED1-284B-877D-A5195BF84954}" type="slidenum">
              <a:rPr lang="en-US"/>
              <a:pPr>
                <a:defRPr/>
              </a:pPr>
              <a:t>‹#›</a:t>
            </a:fld>
            <a:endParaRPr lang="en-US"/>
          </a:p>
        </p:txBody>
      </p:sp>
    </p:spTree>
    <p:extLst>
      <p:ext uri="{BB962C8B-B14F-4D97-AF65-F5344CB8AC3E}">
        <p14:creationId xmlns:p14="http://schemas.microsoft.com/office/powerpoint/2010/main" val="4880144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1FE7697-7F37-1846-AC71-23F221A70F1F}" type="slidenum">
              <a:rPr lang="en-US"/>
              <a:pPr>
                <a:defRPr/>
              </a:pPr>
              <a:t>‹#›</a:t>
            </a:fld>
            <a:endParaRPr lang="en-US"/>
          </a:p>
        </p:txBody>
      </p:sp>
    </p:spTree>
    <p:extLst>
      <p:ext uri="{BB962C8B-B14F-4D97-AF65-F5344CB8AC3E}">
        <p14:creationId xmlns:p14="http://schemas.microsoft.com/office/powerpoint/2010/main" val="41425746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7470C365-6462-8548-A70A-8A04E46C9FA4}" type="slidenum">
              <a:rPr lang="en-US"/>
              <a:pPr>
                <a:defRPr/>
              </a:pPr>
              <a:t>‹#›</a:t>
            </a:fld>
            <a:endParaRPr lang="en-US"/>
          </a:p>
        </p:txBody>
      </p:sp>
    </p:spTree>
    <p:extLst>
      <p:ext uri="{BB962C8B-B14F-4D97-AF65-F5344CB8AC3E}">
        <p14:creationId xmlns:p14="http://schemas.microsoft.com/office/powerpoint/2010/main" val="2110299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74655547-7A0F-FD45-A730-59CB18EEA4E8}" type="slidenum">
              <a:rPr lang="en-US"/>
              <a:pPr>
                <a:defRPr/>
              </a:pPr>
              <a:t>‹#›</a:t>
            </a:fld>
            <a:endParaRPr lang="en-US"/>
          </a:p>
        </p:txBody>
      </p:sp>
    </p:spTree>
    <p:extLst>
      <p:ext uri="{BB962C8B-B14F-4D97-AF65-F5344CB8AC3E}">
        <p14:creationId xmlns:p14="http://schemas.microsoft.com/office/powerpoint/2010/main" val="111999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74CF02A6-F0B2-0249-BAA5-358C77076760}" type="slidenum">
              <a:rPr lang="en-US"/>
              <a:pPr>
                <a:defRPr/>
              </a:pPr>
              <a:t>‹#›</a:t>
            </a:fld>
            <a:endParaRPr lang="en-US"/>
          </a:p>
        </p:txBody>
      </p:sp>
    </p:spTree>
    <p:extLst>
      <p:ext uri="{BB962C8B-B14F-4D97-AF65-F5344CB8AC3E}">
        <p14:creationId xmlns:p14="http://schemas.microsoft.com/office/powerpoint/2010/main" val="1666456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BE110B0-AF75-0C4A-805D-F427CAE30721}" type="slidenum">
              <a:rPr lang="en-US"/>
              <a:pPr>
                <a:defRPr/>
              </a:pPr>
              <a:t>‹#›</a:t>
            </a:fld>
            <a:endParaRPr lang="en-US"/>
          </a:p>
        </p:txBody>
      </p:sp>
    </p:spTree>
    <p:extLst>
      <p:ext uri="{BB962C8B-B14F-4D97-AF65-F5344CB8AC3E}">
        <p14:creationId xmlns:p14="http://schemas.microsoft.com/office/powerpoint/2010/main" val="42012042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B6678CF-8F24-3C47-9CAE-07CF630D7E65}" type="slidenum">
              <a:rPr lang="en-US"/>
              <a:pPr>
                <a:defRPr/>
              </a:pPr>
              <a:t>‹#›</a:t>
            </a:fld>
            <a:endParaRPr lang="en-US"/>
          </a:p>
        </p:txBody>
      </p:sp>
    </p:spTree>
    <p:extLst>
      <p:ext uri="{BB962C8B-B14F-4D97-AF65-F5344CB8AC3E}">
        <p14:creationId xmlns:p14="http://schemas.microsoft.com/office/powerpoint/2010/main" val="39340125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F6DE7D3A-E0BC-5A40-AAF5-5117275B8664}" type="slidenum">
              <a:rPr lang="en-US"/>
              <a:pPr>
                <a:defRPr/>
              </a:pPr>
              <a:t>‹#›</a:t>
            </a:fld>
            <a:endParaRPr lang="en-US"/>
          </a:p>
        </p:txBody>
      </p:sp>
    </p:spTree>
    <p:extLst>
      <p:ext uri="{BB962C8B-B14F-4D97-AF65-F5344CB8AC3E}">
        <p14:creationId xmlns:p14="http://schemas.microsoft.com/office/powerpoint/2010/main" val="3009631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A5B7B24-FFDB-884E-AD9D-1AE22D1AE02D}" type="slidenum">
              <a:rPr lang="en-US"/>
              <a:pPr>
                <a:defRPr/>
              </a:pPr>
              <a:t>‹#›</a:t>
            </a:fld>
            <a:endParaRPr lang="en-US"/>
          </a:p>
        </p:txBody>
      </p:sp>
    </p:spTree>
    <p:extLst>
      <p:ext uri="{BB962C8B-B14F-4D97-AF65-F5344CB8AC3E}">
        <p14:creationId xmlns:p14="http://schemas.microsoft.com/office/powerpoint/2010/main" val="3389643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18F54CB-D5E9-3349-BAF8-FB7A0DF0329D}" type="slidenum">
              <a:rPr lang="en-US"/>
              <a:pPr>
                <a:defRPr/>
              </a:pPr>
              <a:t>‹#›</a:t>
            </a:fld>
            <a:endParaRPr lang="en-US"/>
          </a:p>
        </p:txBody>
      </p:sp>
    </p:spTree>
    <p:extLst>
      <p:ext uri="{BB962C8B-B14F-4D97-AF65-F5344CB8AC3E}">
        <p14:creationId xmlns:p14="http://schemas.microsoft.com/office/powerpoint/2010/main" val="152815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pPr>
                <a:defRPr/>
              </a:pPr>
              <a:t>‹#›</a:t>
            </a:fld>
            <a:endParaRPr lang="en-GB"/>
          </a:p>
        </p:txBody>
      </p:sp>
    </p:spTree>
    <p:extLst>
      <p:ext uri="{BB962C8B-B14F-4D97-AF65-F5344CB8AC3E}">
        <p14:creationId xmlns:p14="http://schemas.microsoft.com/office/powerpoint/2010/main" val="1099022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BF4B93A-CD48-9E41-A8DD-EFB397773B7F}" type="slidenum">
              <a:rPr lang="en-US"/>
              <a:pPr>
                <a:defRPr/>
              </a:pPr>
              <a:t>‹#›</a:t>
            </a:fld>
            <a:endParaRPr lang="en-US"/>
          </a:p>
        </p:txBody>
      </p:sp>
    </p:spTree>
    <p:extLst>
      <p:ext uri="{BB962C8B-B14F-4D97-AF65-F5344CB8AC3E}">
        <p14:creationId xmlns:p14="http://schemas.microsoft.com/office/powerpoint/2010/main" val="2456361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0358525"/>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5049385"/>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2311183"/>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3895714"/>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82269217"/>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4939087"/>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5462374"/>
      </p:ext>
    </p:extLst>
  </p:cSld>
  <p:clrMapOvr>
    <a:masterClrMapping/>
  </p:clrMapOvr>
  <p:transition spd="med">
    <p:zoom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6387377"/>
      </p:ext>
    </p:extLst>
  </p:cSld>
  <p:clrMapOvr>
    <a:masterClrMapping/>
  </p:clrMapOvr>
  <p:transition spd="med">
    <p:zoom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5092788"/>
      </p:ext>
    </p:extLst>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pPr>
                <a:defRPr/>
              </a:pPr>
              <a:t>‹#›</a:t>
            </a:fld>
            <a:endParaRPr lang="en-GB"/>
          </a:p>
        </p:txBody>
      </p:sp>
    </p:spTree>
    <p:extLst>
      <p:ext uri="{BB962C8B-B14F-4D97-AF65-F5344CB8AC3E}">
        <p14:creationId xmlns:p14="http://schemas.microsoft.com/office/powerpoint/2010/main" val="1220728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6670280"/>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904584"/>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5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4425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60270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6751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80580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204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94294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907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pPr>
                <a:defRPr/>
              </a:pPr>
              <a:t>‹#›</a:t>
            </a:fld>
            <a:endParaRPr lang="en-GB"/>
          </a:p>
        </p:txBody>
      </p:sp>
    </p:spTree>
    <p:extLst>
      <p:ext uri="{BB962C8B-B14F-4D97-AF65-F5344CB8AC3E}">
        <p14:creationId xmlns:p14="http://schemas.microsoft.com/office/powerpoint/2010/main" val="35189929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9241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42552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63688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3601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438542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9654581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2933989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50696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716049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05896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pPr>
                <a:defRPr/>
              </a:pPr>
              <a:t>‹#›</a:t>
            </a:fld>
            <a:endParaRPr lang="en-GB"/>
          </a:p>
        </p:txBody>
      </p:sp>
    </p:spTree>
    <p:extLst>
      <p:ext uri="{BB962C8B-B14F-4D97-AF65-F5344CB8AC3E}">
        <p14:creationId xmlns:p14="http://schemas.microsoft.com/office/powerpoint/2010/main" val="1066085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625373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673859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054466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218821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7166425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1384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4447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504753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781848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58283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pPr>
                <a:defRPr/>
              </a:pPr>
              <a:t>‹#›</a:t>
            </a:fld>
            <a:endParaRPr lang="en-GB"/>
          </a:p>
        </p:txBody>
      </p:sp>
    </p:spTree>
    <p:extLst>
      <p:ext uri="{BB962C8B-B14F-4D97-AF65-F5344CB8AC3E}">
        <p14:creationId xmlns:p14="http://schemas.microsoft.com/office/powerpoint/2010/main" val="26769153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76718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150379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43438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664276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396713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81900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646143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195843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6614251"/>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1863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C5292E4-6821-C74E-831A-FE6668201FF4}" type="slidenum">
              <a:rPr lang="en-US"/>
              <a:pPr>
                <a:defRPr/>
              </a:pPr>
              <a:t>‹#›</a:t>
            </a:fld>
            <a:endParaRPr lang="en-US"/>
          </a:p>
        </p:txBody>
      </p:sp>
    </p:spTree>
    <p:extLst>
      <p:ext uri="{BB962C8B-B14F-4D97-AF65-F5344CB8AC3E}">
        <p14:creationId xmlns:p14="http://schemas.microsoft.com/office/powerpoint/2010/main" val="4191644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541756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8220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718654"/>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08180878"/>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69978"/>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5308152"/>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4716861"/>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538885"/>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958148"/>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19423470"/>
      </p:ext>
    </p:extLst>
  </p:cSld>
  <p:clrMapOvr>
    <a:masterClrMapping/>
  </p:clrMapOvr>
  <p:transitio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27D5ED-D26A-FA42-9573-DBAA4445E189}" type="slidenum">
              <a:rPr lang="en-US"/>
              <a:pPr>
                <a:defRPr/>
              </a:pPr>
              <a:t>‹#›</a:t>
            </a:fld>
            <a:endParaRPr lang="en-US"/>
          </a:p>
        </p:txBody>
      </p:sp>
    </p:spTree>
    <p:extLst>
      <p:ext uri="{BB962C8B-B14F-4D97-AF65-F5344CB8AC3E}">
        <p14:creationId xmlns:p14="http://schemas.microsoft.com/office/powerpoint/2010/main" val="16415441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1832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1481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5552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182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4616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3389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4954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0238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0309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62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D92B80F-60A2-534B-9848-52C68C5C36BB}" type="slidenum">
              <a:rPr lang="en-US"/>
              <a:pPr>
                <a:defRPr/>
              </a:pPr>
              <a:t>‹#›</a:t>
            </a:fld>
            <a:endParaRPr lang="en-US"/>
          </a:p>
        </p:txBody>
      </p:sp>
    </p:spTree>
    <p:extLst>
      <p:ext uri="{BB962C8B-B14F-4D97-AF65-F5344CB8AC3E}">
        <p14:creationId xmlns:p14="http://schemas.microsoft.com/office/powerpoint/2010/main" val="9272158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2781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3601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751509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582831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9781331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709718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04723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234625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577377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8658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pPr>
                <a:defRPr/>
              </a:pPr>
              <a:t>‹#›</a:t>
            </a:fld>
            <a:endParaRPr lang="en-GB"/>
          </a:p>
        </p:txBody>
      </p:sp>
    </p:spTree>
    <p:extLst>
      <p:ext uri="{BB962C8B-B14F-4D97-AF65-F5344CB8AC3E}">
        <p14:creationId xmlns:p14="http://schemas.microsoft.com/office/powerpoint/2010/main" val="96419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A19486C-92B2-0749-BB15-5474B4703DF7}" type="slidenum">
              <a:rPr lang="en-US"/>
              <a:pPr>
                <a:defRPr/>
              </a:pPr>
              <a:t>‹#›</a:t>
            </a:fld>
            <a:endParaRPr lang="en-US"/>
          </a:p>
        </p:txBody>
      </p:sp>
    </p:spTree>
    <p:extLst>
      <p:ext uri="{BB962C8B-B14F-4D97-AF65-F5344CB8AC3E}">
        <p14:creationId xmlns:p14="http://schemas.microsoft.com/office/powerpoint/2010/main" val="3871462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62338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265010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419772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063338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564080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29136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021063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5525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6172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98460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AA0157B-A3DC-0641-801C-522D1DFB4CBE}" type="slidenum">
              <a:rPr lang="en-US"/>
              <a:pPr>
                <a:defRPr/>
              </a:pPr>
              <a:t>‹#›</a:t>
            </a:fld>
            <a:endParaRPr lang="en-US"/>
          </a:p>
        </p:txBody>
      </p:sp>
    </p:spTree>
    <p:extLst>
      <p:ext uri="{BB962C8B-B14F-4D97-AF65-F5344CB8AC3E}">
        <p14:creationId xmlns:p14="http://schemas.microsoft.com/office/powerpoint/2010/main" val="35693635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0771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11849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465872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5496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62485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51242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94995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7798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908997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68899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E3E6AC1-E740-EA43-B5DC-CFE9D1BA132D}" type="slidenum">
              <a:rPr lang="en-US"/>
              <a:pPr>
                <a:defRPr/>
              </a:pPr>
              <a:t>‹#›</a:t>
            </a:fld>
            <a:endParaRPr lang="en-US"/>
          </a:p>
        </p:txBody>
      </p:sp>
    </p:spTree>
    <p:extLst>
      <p:ext uri="{BB962C8B-B14F-4D97-AF65-F5344CB8AC3E}">
        <p14:creationId xmlns:p14="http://schemas.microsoft.com/office/powerpoint/2010/main" val="17596338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040343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5637078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7253909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849536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2488549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3296065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40436519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4841690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16468121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sz="2400"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sz="2400" b="1">
                <a:latin typeface="Arial Narrow" charset="0"/>
              </a:rPr>
              <a:pPr>
                <a:defRPr/>
              </a:pPr>
              <a:t>‹#›</a:t>
            </a:fld>
            <a:endParaRPr kumimoji="1" lang="en-US" sz="2400" b="1">
              <a:latin typeface="Arial Narrow" charset="0"/>
            </a:endParaRPr>
          </a:p>
        </p:txBody>
      </p:sp>
    </p:spTree>
    <p:extLst>
      <p:ext uri="{BB962C8B-B14F-4D97-AF65-F5344CB8AC3E}">
        <p14:creationId xmlns:p14="http://schemas.microsoft.com/office/powerpoint/2010/main" val="2864001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16D1B30-5983-354B-A9C0-8BCD0AEE844C}" type="slidenum">
              <a:rPr lang="en-US"/>
              <a:pPr>
                <a:defRPr/>
              </a:pPr>
              <a:t>‹#›</a:t>
            </a:fld>
            <a:endParaRPr lang="en-US"/>
          </a:p>
        </p:txBody>
      </p:sp>
    </p:spTree>
    <p:extLst>
      <p:ext uri="{BB962C8B-B14F-4D97-AF65-F5344CB8AC3E}">
        <p14:creationId xmlns:p14="http://schemas.microsoft.com/office/powerpoint/2010/main" val="2815785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A977716-6AE2-1B46-9F00-A397138B35A9}" type="slidenum">
              <a:rPr lang="en-US"/>
              <a:pPr>
                <a:defRPr/>
              </a:pPr>
              <a:t>‹#›</a:t>
            </a:fld>
            <a:endParaRPr lang="en-US"/>
          </a:p>
        </p:txBody>
      </p:sp>
    </p:spTree>
    <p:extLst>
      <p:ext uri="{BB962C8B-B14F-4D97-AF65-F5344CB8AC3E}">
        <p14:creationId xmlns:p14="http://schemas.microsoft.com/office/powerpoint/2010/main" val="1027707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BC10C3-99E1-0344-93EA-75450DC12A1F}" type="slidenum">
              <a:rPr lang="en-US"/>
              <a:pPr>
                <a:defRPr/>
              </a:pPr>
              <a:t>‹#›</a:t>
            </a:fld>
            <a:endParaRPr lang="en-US"/>
          </a:p>
        </p:txBody>
      </p:sp>
    </p:spTree>
    <p:extLst>
      <p:ext uri="{BB962C8B-B14F-4D97-AF65-F5344CB8AC3E}">
        <p14:creationId xmlns:p14="http://schemas.microsoft.com/office/powerpoint/2010/main" val="49561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ED45B3F-E6F3-4F49-9F78-25B4E45AD550}" type="slidenum">
              <a:rPr lang="en-US"/>
              <a:pPr>
                <a:defRPr/>
              </a:pPr>
              <a:t>‹#›</a:t>
            </a:fld>
            <a:endParaRPr lang="en-US"/>
          </a:p>
        </p:txBody>
      </p:sp>
    </p:spTree>
    <p:extLst>
      <p:ext uri="{BB962C8B-B14F-4D97-AF65-F5344CB8AC3E}">
        <p14:creationId xmlns:p14="http://schemas.microsoft.com/office/powerpoint/2010/main" val="3395040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51D08EA-F841-F749-8E8E-6151009AEF79}" type="slidenum">
              <a:rPr lang="en-US"/>
              <a:pPr>
                <a:defRPr/>
              </a:pPr>
              <a:t>‹#›</a:t>
            </a:fld>
            <a:endParaRPr lang="en-US"/>
          </a:p>
        </p:txBody>
      </p:sp>
    </p:spTree>
    <p:extLst>
      <p:ext uri="{BB962C8B-B14F-4D97-AF65-F5344CB8AC3E}">
        <p14:creationId xmlns:p14="http://schemas.microsoft.com/office/powerpoint/2010/main" val="2188010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64012EB-6448-CF48-98E7-928074C44A0E}" type="slidenum">
              <a:rPr lang="en-US"/>
              <a:pPr>
                <a:defRPr/>
              </a:pPr>
              <a:t>‹#›</a:t>
            </a:fld>
            <a:endParaRPr lang="en-US"/>
          </a:p>
        </p:txBody>
      </p:sp>
    </p:spTree>
    <p:extLst>
      <p:ext uri="{BB962C8B-B14F-4D97-AF65-F5344CB8AC3E}">
        <p14:creationId xmlns:p14="http://schemas.microsoft.com/office/powerpoint/2010/main" val="123430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2E34DA-5553-C741-97B6-BF39E6A1AA81}" type="slidenum">
              <a:rPr lang="en-US"/>
              <a:pPr>
                <a:defRPr/>
              </a:pPr>
              <a:t>‹#›</a:t>
            </a:fld>
            <a:endParaRPr lang="en-US"/>
          </a:p>
        </p:txBody>
      </p:sp>
    </p:spTree>
    <p:extLst>
      <p:ext uri="{BB962C8B-B14F-4D97-AF65-F5344CB8AC3E}">
        <p14:creationId xmlns:p14="http://schemas.microsoft.com/office/powerpoint/2010/main" val="417360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pPr>
                <a:defRPr/>
              </a:pPr>
              <a:t>‹#›</a:t>
            </a:fld>
            <a:endParaRPr lang="en-GB"/>
          </a:p>
        </p:txBody>
      </p:sp>
    </p:spTree>
    <p:extLst>
      <p:ext uri="{BB962C8B-B14F-4D97-AF65-F5344CB8AC3E}">
        <p14:creationId xmlns:p14="http://schemas.microsoft.com/office/powerpoint/2010/main" val="276311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E94C570-EF6A-1548-831C-935776952A27}" type="slidenum">
              <a:rPr lang="en-US"/>
              <a:pPr>
                <a:defRPr/>
              </a:pPr>
              <a:t>‹#›</a:t>
            </a:fld>
            <a:endParaRPr lang="en-US"/>
          </a:p>
        </p:txBody>
      </p:sp>
    </p:spTree>
    <p:extLst>
      <p:ext uri="{BB962C8B-B14F-4D97-AF65-F5344CB8AC3E}">
        <p14:creationId xmlns:p14="http://schemas.microsoft.com/office/powerpoint/2010/main" val="101792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28070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3171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220198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942788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1673111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2135974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180948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55973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81032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pPr>
                <a:defRPr/>
              </a:pPr>
              <a:t>‹#›</a:t>
            </a:fld>
            <a:endParaRPr lang="en-GB"/>
          </a:p>
        </p:txBody>
      </p:sp>
    </p:spTree>
    <p:extLst>
      <p:ext uri="{BB962C8B-B14F-4D97-AF65-F5344CB8AC3E}">
        <p14:creationId xmlns:p14="http://schemas.microsoft.com/office/powerpoint/2010/main" val="1775485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264069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685631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cs typeface="Arial" charset="0"/>
              </a:defRPr>
            </a:lvl1pPr>
          </a:lstStyle>
          <a:p>
            <a:pPr>
              <a:defRPr/>
            </a:pPr>
            <a:fld id="{5D223701-0CF1-BD44-95B9-B0462277E4FA}" type="slidenum">
              <a:rPr lang="en-US"/>
              <a:pPr>
                <a:defRPr/>
              </a:pPr>
              <a:t>‹#›</a:t>
            </a:fld>
            <a:endParaRPr lang="en-US"/>
          </a:p>
        </p:txBody>
      </p:sp>
    </p:spTree>
    <p:extLst>
      <p:ext uri="{BB962C8B-B14F-4D97-AF65-F5344CB8AC3E}">
        <p14:creationId xmlns:p14="http://schemas.microsoft.com/office/powerpoint/2010/main" val="3777231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350BEDC6-5697-1449-8D33-8A595738B553}" type="slidenum">
              <a:rPr lang="en-US"/>
              <a:pPr>
                <a:defRPr/>
              </a:pPr>
              <a:t>‹#›</a:t>
            </a:fld>
            <a:endParaRPr lang="en-US"/>
          </a:p>
        </p:txBody>
      </p:sp>
    </p:spTree>
    <p:extLst>
      <p:ext uri="{BB962C8B-B14F-4D97-AF65-F5344CB8AC3E}">
        <p14:creationId xmlns:p14="http://schemas.microsoft.com/office/powerpoint/2010/main" val="2615046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95942E26-1BD2-6B4E-9227-900BDE007031}" type="slidenum">
              <a:rPr lang="en-US"/>
              <a:pPr>
                <a:defRPr/>
              </a:pPr>
              <a:t>‹#›</a:t>
            </a:fld>
            <a:endParaRPr lang="en-US"/>
          </a:p>
        </p:txBody>
      </p:sp>
    </p:spTree>
    <p:extLst>
      <p:ext uri="{BB962C8B-B14F-4D97-AF65-F5344CB8AC3E}">
        <p14:creationId xmlns:p14="http://schemas.microsoft.com/office/powerpoint/2010/main" val="3615399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89DE1015-6763-944C-BA72-14C9FDDCDEED}" type="slidenum">
              <a:rPr lang="en-US"/>
              <a:pPr>
                <a:defRPr/>
              </a:pPr>
              <a:t>‹#›</a:t>
            </a:fld>
            <a:endParaRPr lang="en-US"/>
          </a:p>
        </p:txBody>
      </p:sp>
    </p:spTree>
    <p:extLst>
      <p:ext uri="{BB962C8B-B14F-4D97-AF65-F5344CB8AC3E}">
        <p14:creationId xmlns:p14="http://schemas.microsoft.com/office/powerpoint/2010/main" val="207590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7EC7829-2892-8940-92CA-F94FC540AACD}" type="slidenum">
              <a:rPr lang="en-US"/>
              <a:pPr>
                <a:defRPr/>
              </a:pPr>
              <a:t>‹#›</a:t>
            </a:fld>
            <a:endParaRPr lang="en-US"/>
          </a:p>
        </p:txBody>
      </p:sp>
    </p:spTree>
    <p:extLst>
      <p:ext uri="{BB962C8B-B14F-4D97-AF65-F5344CB8AC3E}">
        <p14:creationId xmlns:p14="http://schemas.microsoft.com/office/powerpoint/2010/main" val="1561089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3E67DF0-33A4-1D4E-B000-7F940DF42280}" type="slidenum">
              <a:rPr lang="en-US"/>
              <a:pPr>
                <a:defRPr/>
              </a:pPr>
              <a:t>‹#›</a:t>
            </a:fld>
            <a:endParaRPr lang="en-US"/>
          </a:p>
        </p:txBody>
      </p:sp>
    </p:spTree>
    <p:extLst>
      <p:ext uri="{BB962C8B-B14F-4D97-AF65-F5344CB8AC3E}">
        <p14:creationId xmlns:p14="http://schemas.microsoft.com/office/powerpoint/2010/main" val="2338129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5A94461E-A732-E54A-859C-D1164CA9DB02}" type="slidenum">
              <a:rPr lang="en-US"/>
              <a:pPr>
                <a:defRPr/>
              </a:pPr>
              <a:t>‹#›</a:t>
            </a:fld>
            <a:endParaRPr lang="en-US"/>
          </a:p>
        </p:txBody>
      </p:sp>
    </p:spTree>
    <p:extLst>
      <p:ext uri="{BB962C8B-B14F-4D97-AF65-F5344CB8AC3E}">
        <p14:creationId xmlns:p14="http://schemas.microsoft.com/office/powerpoint/2010/main" val="3947125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A298EB8-561B-DA4C-9848-EF46B9F01A74}" type="slidenum">
              <a:rPr lang="en-US"/>
              <a:pPr>
                <a:defRPr/>
              </a:pPr>
              <a:t>‹#›</a:t>
            </a:fld>
            <a:endParaRPr lang="en-US"/>
          </a:p>
        </p:txBody>
      </p:sp>
    </p:spTree>
    <p:extLst>
      <p:ext uri="{BB962C8B-B14F-4D97-AF65-F5344CB8AC3E}">
        <p14:creationId xmlns:p14="http://schemas.microsoft.com/office/powerpoint/2010/main" val="73279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pPr>
                <a:defRPr/>
              </a:pPr>
              <a:t>‹#›</a:t>
            </a:fld>
            <a:endParaRPr lang="en-GB"/>
          </a:p>
        </p:txBody>
      </p:sp>
    </p:spTree>
    <p:extLst>
      <p:ext uri="{BB962C8B-B14F-4D97-AF65-F5344CB8AC3E}">
        <p14:creationId xmlns:p14="http://schemas.microsoft.com/office/powerpoint/2010/main" val="2993935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CD1CEFE4-8AA8-6649-8E1C-AD109B377B15}" type="slidenum">
              <a:rPr lang="en-US"/>
              <a:pPr>
                <a:defRPr/>
              </a:pPr>
              <a:t>‹#›</a:t>
            </a:fld>
            <a:endParaRPr lang="en-US"/>
          </a:p>
        </p:txBody>
      </p:sp>
    </p:spTree>
    <p:extLst>
      <p:ext uri="{BB962C8B-B14F-4D97-AF65-F5344CB8AC3E}">
        <p14:creationId xmlns:p14="http://schemas.microsoft.com/office/powerpoint/2010/main" val="799395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4732F790-81D2-C94B-8082-EA1A7DC27A4F}" type="slidenum">
              <a:rPr lang="en-US"/>
              <a:pPr>
                <a:defRPr/>
              </a:pPr>
              <a:t>‹#›</a:t>
            </a:fld>
            <a:endParaRPr lang="en-US"/>
          </a:p>
        </p:txBody>
      </p:sp>
    </p:spTree>
    <p:extLst>
      <p:ext uri="{BB962C8B-B14F-4D97-AF65-F5344CB8AC3E}">
        <p14:creationId xmlns:p14="http://schemas.microsoft.com/office/powerpoint/2010/main" val="2942590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07955265-9033-104F-8273-201D680C7933}" type="slidenum">
              <a:rPr lang="en-US"/>
              <a:pPr>
                <a:defRPr/>
              </a:pPr>
              <a:t>‹#›</a:t>
            </a:fld>
            <a:endParaRPr lang="en-US"/>
          </a:p>
        </p:txBody>
      </p:sp>
    </p:spTree>
    <p:extLst>
      <p:ext uri="{BB962C8B-B14F-4D97-AF65-F5344CB8AC3E}">
        <p14:creationId xmlns:p14="http://schemas.microsoft.com/office/powerpoint/2010/main" val="1866038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CBD3AF-82DF-1E49-A689-DD5E66E4A5C5}" type="slidenum">
              <a:rPr lang="en-US"/>
              <a:pPr>
                <a:defRPr/>
              </a:pPr>
              <a:t>‹#›</a:t>
            </a:fld>
            <a:endParaRPr lang="en-US"/>
          </a:p>
        </p:txBody>
      </p:sp>
    </p:spTree>
    <p:extLst>
      <p:ext uri="{BB962C8B-B14F-4D97-AF65-F5344CB8AC3E}">
        <p14:creationId xmlns:p14="http://schemas.microsoft.com/office/powerpoint/2010/main" val="35187287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359180A-94F9-6D48-8452-129703D4D139}" type="slidenum">
              <a:rPr lang="en-US"/>
              <a:pPr>
                <a:defRPr/>
              </a:pPr>
              <a:t>‹#›</a:t>
            </a:fld>
            <a:endParaRPr lang="en-US"/>
          </a:p>
        </p:txBody>
      </p:sp>
    </p:spTree>
    <p:extLst>
      <p:ext uri="{BB962C8B-B14F-4D97-AF65-F5344CB8AC3E}">
        <p14:creationId xmlns:p14="http://schemas.microsoft.com/office/powerpoint/2010/main" val="69384269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45899B5-30DA-D241-AC83-D5D0D142D317}" type="slidenum">
              <a:rPr lang="en-US"/>
              <a:pPr>
                <a:defRPr/>
              </a:pPr>
              <a:t>‹#›</a:t>
            </a:fld>
            <a:endParaRPr lang="en-US"/>
          </a:p>
        </p:txBody>
      </p:sp>
    </p:spTree>
    <p:extLst>
      <p:ext uri="{BB962C8B-B14F-4D97-AF65-F5344CB8AC3E}">
        <p14:creationId xmlns:p14="http://schemas.microsoft.com/office/powerpoint/2010/main" val="210510846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1610EAE-7F72-B949-A4C5-1F63B8E15194}" type="slidenum">
              <a:rPr lang="en-US"/>
              <a:pPr>
                <a:defRPr/>
              </a:pPr>
              <a:t>‹#›</a:t>
            </a:fld>
            <a:endParaRPr lang="en-US"/>
          </a:p>
        </p:txBody>
      </p:sp>
    </p:spTree>
    <p:extLst>
      <p:ext uri="{BB962C8B-B14F-4D97-AF65-F5344CB8AC3E}">
        <p14:creationId xmlns:p14="http://schemas.microsoft.com/office/powerpoint/2010/main" val="231199009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3D4AF4-FF2F-2541-8D84-509C7AF85F1A}" type="slidenum">
              <a:rPr lang="en-US"/>
              <a:pPr>
                <a:defRPr/>
              </a:pPr>
              <a:t>‹#›</a:t>
            </a:fld>
            <a:endParaRPr lang="en-US"/>
          </a:p>
        </p:txBody>
      </p:sp>
    </p:spTree>
    <p:extLst>
      <p:ext uri="{BB962C8B-B14F-4D97-AF65-F5344CB8AC3E}">
        <p14:creationId xmlns:p14="http://schemas.microsoft.com/office/powerpoint/2010/main" val="2050926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781F967-D5CB-4F49-B182-38A878A6355E}" type="slidenum">
              <a:rPr lang="en-US"/>
              <a:pPr>
                <a:defRPr/>
              </a:pPr>
              <a:t>‹#›</a:t>
            </a:fld>
            <a:endParaRPr lang="en-US"/>
          </a:p>
        </p:txBody>
      </p:sp>
    </p:spTree>
    <p:extLst>
      <p:ext uri="{BB962C8B-B14F-4D97-AF65-F5344CB8AC3E}">
        <p14:creationId xmlns:p14="http://schemas.microsoft.com/office/powerpoint/2010/main" val="285882008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248AF02E-3A3D-E64B-A8A2-E48C6D96CDA1}" type="slidenum">
              <a:rPr lang="en-US"/>
              <a:pPr>
                <a:defRPr/>
              </a:pPr>
              <a:t>‹#›</a:t>
            </a:fld>
            <a:endParaRPr lang="en-US"/>
          </a:p>
        </p:txBody>
      </p:sp>
    </p:spTree>
    <p:extLst>
      <p:ext uri="{BB962C8B-B14F-4D97-AF65-F5344CB8AC3E}">
        <p14:creationId xmlns:p14="http://schemas.microsoft.com/office/powerpoint/2010/main" val="87305967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pPr>
                <a:defRPr/>
              </a:pPr>
              <a:t>‹#›</a:t>
            </a:fld>
            <a:endParaRPr lang="en-GB"/>
          </a:p>
        </p:txBody>
      </p:sp>
    </p:spTree>
    <p:extLst>
      <p:ext uri="{BB962C8B-B14F-4D97-AF65-F5344CB8AC3E}">
        <p14:creationId xmlns:p14="http://schemas.microsoft.com/office/powerpoint/2010/main" val="4194438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E080C39-AEFE-3F49-9135-3BBC1AB3B60B}" type="slidenum">
              <a:rPr lang="en-US"/>
              <a:pPr>
                <a:defRPr/>
              </a:pPr>
              <a:t>‹#›</a:t>
            </a:fld>
            <a:endParaRPr lang="en-US"/>
          </a:p>
        </p:txBody>
      </p:sp>
    </p:spTree>
    <p:extLst>
      <p:ext uri="{BB962C8B-B14F-4D97-AF65-F5344CB8AC3E}">
        <p14:creationId xmlns:p14="http://schemas.microsoft.com/office/powerpoint/2010/main" val="410857395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0E48E41-0954-A84B-8243-B7DC28674ECB}" type="slidenum">
              <a:rPr lang="en-US"/>
              <a:pPr>
                <a:defRPr/>
              </a:pPr>
              <a:t>‹#›</a:t>
            </a:fld>
            <a:endParaRPr lang="en-US"/>
          </a:p>
        </p:txBody>
      </p:sp>
    </p:spTree>
    <p:extLst>
      <p:ext uri="{BB962C8B-B14F-4D97-AF65-F5344CB8AC3E}">
        <p14:creationId xmlns:p14="http://schemas.microsoft.com/office/powerpoint/2010/main" val="176545998"/>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5995249-8302-8948-86B5-055A00BB66C8}" type="slidenum">
              <a:rPr lang="en-US"/>
              <a:pPr>
                <a:defRPr/>
              </a:pPr>
              <a:t>‹#›</a:t>
            </a:fld>
            <a:endParaRPr lang="en-US"/>
          </a:p>
        </p:txBody>
      </p:sp>
    </p:spTree>
    <p:extLst>
      <p:ext uri="{BB962C8B-B14F-4D97-AF65-F5344CB8AC3E}">
        <p14:creationId xmlns:p14="http://schemas.microsoft.com/office/powerpoint/2010/main" val="2715261118"/>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6B7FC062-4D4A-5344-AD20-245679845D85}" type="slidenum">
              <a:rPr lang="en-US"/>
              <a:pPr>
                <a:defRPr/>
              </a:pPr>
              <a:t>‹#›</a:t>
            </a:fld>
            <a:endParaRPr lang="en-US"/>
          </a:p>
        </p:txBody>
      </p:sp>
    </p:spTree>
    <p:extLst>
      <p:ext uri="{BB962C8B-B14F-4D97-AF65-F5344CB8AC3E}">
        <p14:creationId xmlns:p14="http://schemas.microsoft.com/office/powerpoint/2010/main" val="4002572968"/>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3285143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1286222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1965565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3955813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679886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193291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pPr>
                <a:defRPr/>
              </a:pPr>
              <a:t>‹#›</a:t>
            </a:fld>
            <a:endParaRPr lang="en-GB"/>
          </a:p>
        </p:txBody>
      </p:sp>
    </p:spTree>
    <p:extLst>
      <p:ext uri="{BB962C8B-B14F-4D97-AF65-F5344CB8AC3E}">
        <p14:creationId xmlns:p14="http://schemas.microsoft.com/office/powerpoint/2010/main" val="2697994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1306273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2122094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55619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2927279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3441975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974417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4050468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806008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827897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99232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pPr>
                <a:defRPr/>
              </a:pPr>
              <a:t>‹#›</a:t>
            </a:fld>
            <a:endParaRPr lang="en-GB"/>
          </a:p>
        </p:txBody>
      </p:sp>
    </p:spTree>
    <p:extLst>
      <p:ext uri="{BB962C8B-B14F-4D97-AF65-F5344CB8AC3E}">
        <p14:creationId xmlns:p14="http://schemas.microsoft.com/office/powerpoint/2010/main" val="1815801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3274962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11095108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32294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40134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532136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2602371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7442470"/>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2603071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78429145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04159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pPr>
                <a:defRPr/>
              </a:pPr>
              <a:t>‹#›</a:t>
            </a:fld>
            <a:endParaRPr lang="en-GB"/>
          </a:p>
        </p:txBody>
      </p:sp>
    </p:spTree>
    <p:extLst>
      <p:ext uri="{BB962C8B-B14F-4D97-AF65-F5344CB8AC3E}">
        <p14:creationId xmlns:p14="http://schemas.microsoft.com/office/powerpoint/2010/main" val="3384458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283007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46454811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25685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367641851"/>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12890834"/>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50561394"/>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323714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2089507914"/>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545952138"/>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39694048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6.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theme" Target="../theme/theme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 id="2147489228" r:id="rId12"/>
    <p:sldLayoutId id="2147489229" r:id="rId13"/>
    <p:sldLayoutId id="2147489230" r:id="rId14"/>
    <p:sldLayoutId id="2147489231" r:id="rId15"/>
    <p:sldLayoutId id="2147489232"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7E29B5F7-B478-CD43-896E-B61368A1A2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45" r:id="rId1"/>
    <p:sldLayoutId id="2147489446" r:id="rId2"/>
    <p:sldLayoutId id="2147489447" r:id="rId3"/>
    <p:sldLayoutId id="2147489448" r:id="rId4"/>
    <p:sldLayoutId id="2147489449" r:id="rId5"/>
    <p:sldLayoutId id="2147489450" r:id="rId6"/>
    <p:sldLayoutId id="2147489451" r:id="rId7"/>
    <p:sldLayoutId id="2147489452" r:id="rId8"/>
    <p:sldLayoutId id="2147489453" r:id="rId9"/>
    <p:sldLayoutId id="2147489454" r:id="rId10"/>
    <p:sldLayoutId id="2147489455" r:id="rId11"/>
    <p:sldLayoutId id="2147489456" r:id="rId12"/>
    <p:sldLayoutId id="214748945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endParaRPr lang="en-US" sz="2800">
              <a:solidFill>
                <a:srgbClr val="FFFFFF"/>
              </a:solidFill>
              <a:latin typeface="Times New Roman"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022788173"/>
      </p:ext>
    </p:extLst>
  </p:cSld>
  <p:clrMap bg1="dk2" tx1="lt1" bg2="dk1" tx2="lt2" accent1="accent1" accent2="accent2" accent3="accent3" accent4="accent4" accent5="accent5" accent6="accent6" hlink="hlink" folHlink="folHlink"/>
  <p:sldLayoutIdLst>
    <p:sldLayoutId id="2147489527" r:id="rId1"/>
    <p:sldLayoutId id="2147489528" r:id="rId2"/>
    <p:sldLayoutId id="2147489529" r:id="rId3"/>
    <p:sldLayoutId id="2147489530" r:id="rId4"/>
    <p:sldLayoutId id="2147489531" r:id="rId5"/>
    <p:sldLayoutId id="2147489532" r:id="rId6"/>
    <p:sldLayoutId id="2147489533" r:id="rId7"/>
    <p:sldLayoutId id="2147489534" r:id="rId8"/>
    <p:sldLayoutId id="2147489535" r:id="rId9"/>
    <p:sldLayoutId id="2147489536" r:id="rId10"/>
    <p:sldLayoutId id="2147489537"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6454260"/>
      </p:ext>
    </p:extLst>
  </p:cSld>
  <p:clrMap bg1="lt1" tx1="dk1" bg2="lt2" tx2="dk2" accent1="accent1" accent2="accent2" accent3="accent3" accent4="accent4" accent5="accent5" accent6="accent6" hlink="hlink" folHlink="folHlink"/>
  <p:sldLayoutIdLst>
    <p:sldLayoutId id="2147489603" r:id="rId1"/>
    <p:sldLayoutId id="2147489604" r:id="rId2"/>
    <p:sldLayoutId id="2147489605" r:id="rId3"/>
    <p:sldLayoutId id="2147489606" r:id="rId4"/>
    <p:sldLayoutId id="2147489607" r:id="rId5"/>
    <p:sldLayoutId id="2147489608" r:id="rId6"/>
    <p:sldLayoutId id="2147489609" r:id="rId7"/>
    <p:sldLayoutId id="2147489610" r:id="rId8"/>
    <p:sldLayoutId id="2147489611" r:id="rId9"/>
    <p:sldLayoutId id="2147489612" r:id="rId10"/>
    <p:sldLayoutId id="2147489613" r:id="rId11"/>
    <p:sldLayoutId id="2147489839"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3751452800"/>
      </p:ext>
    </p:extLst>
  </p:cSld>
  <p:clrMap bg1="dk2" tx1="lt1" bg2="dk1" tx2="lt2" accent1="accent1" accent2="accent2" accent3="accent3" accent4="accent4" accent5="accent5" accent6="accent6" hlink="hlink" folHlink="folHlink"/>
  <p:sldLayoutIdLst>
    <p:sldLayoutId id="2147489615" r:id="rId1"/>
    <p:sldLayoutId id="2147489616" r:id="rId2"/>
    <p:sldLayoutId id="2147489617" r:id="rId3"/>
    <p:sldLayoutId id="2147489618" r:id="rId4"/>
    <p:sldLayoutId id="2147489619" r:id="rId5"/>
    <p:sldLayoutId id="2147489620" r:id="rId6"/>
    <p:sldLayoutId id="2147489621" r:id="rId7"/>
    <p:sldLayoutId id="2147489622" r:id="rId8"/>
    <p:sldLayoutId id="2147489623" r:id="rId9"/>
    <p:sldLayoutId id="2147489624" r:id="rId10"/>
    <p:sldLayoutId id="2147489625"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20159105"/>
      </p:ext>
    </p:extLst>
  </p:cSld>
  <p:clrMap bg1="lt1" tx1="dk1" bg2="lt2" tx2="dk2" accent1="accent1" accent2="accent2" accent3="accent3" accent4="accent4" accent5="accent5" accent6="accent6" hlink="hlink" folHlink="folHlink"/>
  <p:sldLayoutIdLst>
    <p:sldLayoutId id="2147489692" r:id="rId1"/>
    <p:sldLayoutId id="2147489693" r:id="rId2"/>
    <p:sldLayoutId id="2147489694" r:id="rId3"/>
    <p:sldLayoutId id="2147489695" r:id="rId4"/>
    <p:sldLayoutId id="2147489696" r:id="rId5"/>
    <p:sldLayoutId id="2147489697" r:id="rId6"/>
    <p:sldLayoutId id="2147489698" r:id="rId7"/>
    <p:sldLayoutId id="2147489699" r:id="rId8"/>
    <p:sldLayoutId id="2147489700" r:id="rId9"/>
    <p:sldLayoutId id="2147489701" r:id="rId10"/>
    <p:sldLayoutId id="2147489702" r:id="rId11"/>
    <p:sldLayoutId id="2147489703" r:id="rId12"/>
    <p:sldLayoutId id="2147489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411791147"/>
      </p:ext>
    </p:extLst>
  </p:cSld>
  <p:clrMap bg1="dk2" tx1="lt1" bg2="dk1" tx2="lt2" accent1="accent1" accent2="accent2" accent3="accent3" accent4="accent4" accent5="accent5" accent6="accent6" hlink="hlink" folHlink="folHlink"/>
  <p:sldLayoutIdLst>
    <p:sldLayoutId id="2147489718" r:id="rId1"/>
    <p:sldLayoutId id="2147489719" r:id="rId2"/>
    <p:sldLayoutId id="2147489720" r:id="rId3"/>
    <p:sldLayoutId id="2147489721" r:id="rId4"/>
    <p:sldLayoutId id="2147489722" r:id="rId5"/>
    <p:sldLayoutId id="2147489723" r:id="rId6"/>
    <p:sldLayoutId id="2147489724" r:id="rId7"/>
    <p:sldLayoutId id="2147489725" r:id="rId8"/>
    <p:sldLayoutId id="2147489726" r:id="rId9"/>
    <p:sldLayoutId id="2147489727" r:id="rId10"/>
    <p:sldLayoutId id="2147489728" r:id="rId11"/>
    <p:sldLayoutId id="21474897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28474"/>
      </p:ext>
    </p:extLst>
  </p:cSld>
  <p:clrMap bg1="lt1" tx1="dk1" bg2="lt2" tx2="dk2" accent1="accent1" accent2="accent2" accent3="accent3" accent4="accent4" accent5="accent5" accent6="accent6" hlink="hlink" folHlink="folHlink"/>
  <p:sldLayoutIdLst>
    <p:sldLayoutId id="2147489786" r:id="rId1"/>
    <p:sldLayoutId id="2147489787" r:id="rId2"/>
    <p:sldLayoutId id="2147489788" r:id="rId3"/>
    <p:sldLayoutId id="2147489789" r:id="rId4"/>
    <p:sldLayoutId id="2147489790" r:id="rId5"/>
    <p:sldLayoutId id="2147489791" r:id="rId6"/>
    <p:sldLayoutId id="2147489792" r:id="rId7"/>
    <p:sldLayoutId id="2147489793" r:id="rId8"/>
    <p:sldLayoutId id="2147489794" r:id="rId9"/>
    <p:sldLayoutId id="2147489795" r:id="rId10"/>
    <p:sldLayoutId id="2147489796" r:id="rId11"/>
    <p:sldLayoutId id="214748979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05345097"/>
      </p:ext>
    </p:extLst>
  </p:cSld>
  <p:clrMap bg1="dk2" tx1="lt1" bg2="dk1" tx2="lt2" accent1="accent1" accent2="accent2" accent3="accent3" accent4="accent4" accent5="accent5" accent6="accent6" hlink="hlink" folHlink="folHlink"/>
  <p:sldLayoutIdLst>
    <p:sldLayoutId id="2147489799" r:id="rId1"/>
    <p:sldLayoutId id="2147489800" r:id="rId2"/>
    <p:sldLayoutId id="2147489801" r:id="rId3"/>
    <p:sldLayoutId id="2147489802" r:id="rId4"/>
    <p:sldLayoutId id="2147489803" r:id="rId5"/>
    <p:sldLayoutId id="2147489804" r:id="rId6"/>
    <p:sldLayoutId id="2147489805" r:id="rId7"/>
    <p:sldLayoutId id="2147489806" r:id="rId8"/>
    <p:sldLayoutId id="2147489807" r:id="rId9"/>
    <p:sldLayoutId id="2147489808" r:id="rId10"/>
    <p:sldLayoutId id="21474898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342925"/>
      </p:ext>
    </p:extLst>
  </p:cSld>
  <p:clrMap bg1="lt1" tx1="dk1" bg2="lt2" tx2="dk2" accent1="accent1" accent2="accent2" accent3="accent3" accent4="accent4" accent5="accent5" accent6="accent6" hlink="hlink" folHlink="folHlink"/>
  <p:sldLayoutIdLst>
    <p:sldLayoutId id="2147489811" r:id="rId1"/>
    <p:sldLayoutId id="2147489812" r:id="rId2"/>
    <p:sldLayoutId id="2147489813" r:id="rId3"/>
    <p:sldLayoutId id="2147489814" r:id="rId4"/>
    <p:sldLayoutId id="2147489815" r:id="rId5"/>
    <p:sldLayoutId id="2147489816" r:id="rId6"/>
    <p:sldLayoutId id="2147489817" r:id="rId7"/>
    <p:sldLayoutId id="2147489818" r:id="rId8"/>
    <p:sldLayoutId id="2147489819" r:id="rId9"/>
    <p:sldLayoutId id="2147489820" r:id="rId10"/>
    <p:sldLayoutId id="2147489821" r:id="rId11"/>
    <p:sldLayoutId id="2147489822" r:id="rId12"/>
    <p:sldLayoutId id="2147489823" r:id="rId13"/>
    <p:sldLayoutId id="2147489824" r:id="rId14"/>
    <p:sldLayoutId id="2147489825" r:id="rId15"/>
    <p:sldLayoutId id="2147489826"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6"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nvGrpSpPr>
          <p:cNvPr id="18436" name="Group 7"/>
          <p:cNvGrpSpPr>
            <a:grpSpLocks/>
          </p:cNvGrpSpPr>
          <p:nvPr/>
        </p:nvGrpSpPr>
        <p:grpSpPr bwMode="auto">
          <a:xfrm>
            <a:off x="0" y="1905000"/>
            <a:ext cx="6172200" cy="2438400"/>
            <a:chOff x="0" y="1200"/>
            <a:chExt cx="3888" cy="1536"/>
          </a:xfrm>
        </p:grpSpPr>
        <p:sp>
          <p:nvSpPr>
            <p:cNvPr id="1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1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sp>
          <p:nvSpPr>
            <p:cNvPr id="2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05" charset="0"/>
                <a:ea typeface="Times New Roman" pitchFamily="-105" charset="0"/>
                <a:cs typeface="Times New Roman" pitchFamily="-105" charset="0"/>
              </a:endParaRPr>
            </a:p>
          </p:txBody>
        </p:sp>
      </p:grpSp>
      <p:sp>
        <p:nvSpPr>
          <p:cNvPr id="18437"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4"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mn-lt"/>
                <a:ea typeface="Times New Roman" pitchFamily="-105" charset="0"/>
                <a:cs typeface="Times New Roman" pitchFamily="-105" charset="0"/>
              </a:defRPr>
            </a:lvl1pPr>
          </a:lstStyle>
          <a:p>
            <a:pPr>
              <a:defRPr/>
            </a:pPr>
            <a:endParaRPr lang="en-US"/>
          </a:p>
        </p:txBody>
      </p:sp>
      <p:sp>
        <p:nvSpPr>
          <p:cNvPr id="25" name="Rectangle 6"/>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cs typeface="Times New Roman" charset="0"/>
              </a:defRPr>
            </a:lvl1pPr>
          </a:lstStyle>
          <a:p>
            <a:pPr>
              <a:defRPr/>
            </a:pPr>
            <a:fld id="{3CB8F95F-67BA-AB4F-95EE-C3DB607E42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04"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6pPr>
      <a:lvl7pPr marL="9144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7pPr>
      <a:lvl8pPr marL="13716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8pPr>
      <a:lvl9pPr marL="1828800" algn="ctr" rtl="0" eaLnBrk="0" fontAlgn="base" hangingPunct="0">
        <a:spcBef>
          <a:spcPct val="0"/>
        </a:spcBef>
        <a:spcAft>
          <a:spcPct val="0"/>
        </a:spcAft>
        <a:defRPr sz="4400" b="1">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193789"/>
      </p:ext>
    </p:extLst>
  </p:cSld>
  <p:clrMap bg1="dk2" tx1="lt1" bg2="dk1" tx2="lt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F58F18A-CF1D-0048-A99A-977713A4C2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18" r:id="rId1"/>
    <p:sldLayoutId id="2147489319" r:id="rId2"/>
    <p:sldLayoutId id="2147489320" r:id="rId3"/>
    <p:sldLayoutId id="2147489321" r:id="rId4"/>
    <p:sldLayoutId id="2147489322" r:id="rId5"/>
    <p:sldLayoutId id="2147489323" r:id="rId6"/>
    <p:sldLayoutId id="2147489324" r:id="rId7"/>
    <p:sldLayoutId id="2147489325" r:id="rId8"/>
    <p:sldLayoutId id="2147489326" r:id="rId9"/>
    <p:sldLayoutId id="2147489327" r:id="rId10"/>
    <p:sldLayoutId id="2147489328" r:id="rId11"/>
    <p:sldLayoutId id="2147489329" r:id="rId12"/>
    <p:sldLayoutId id="214748933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31" r:id="rId1"/>
    <p:sldLayoutId id="2147489332" r:id="rId2"/>
    <p:sldLayoutId id="2147489333" r:id="rId3"/>
    <p:sldLayoutId id="2147489334" r:id="rId4"/>
    <p:sldLayoutId id="2147489335" r:id="rId5"/>
    <p:sldLayoutId id="2147489336" r:id="rId6"/>
    <p:sldLayoutId id="2147489337" r:id="rId7"/>
    <p:sldLayoutId id="2147489338" r:id="rId8"/>
    <p:sldLayoutId id="2147489339" r:id="rId9"/>
    <p:sldLayoutId id="2147489340" r:id="rId10"/>
    <p:sldLayoutId id="214748934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CC78B09F-1098-D24E-8139-2F449D69858F}" type="slidenum">
              <a:rPr lang="en-US"/>
              <a:pPr>
                <a:defRPr/>
              </a:pPr>
              <a:t>‹#›</a:t>
            </a:fld>
            <a:endParaRPr lang="en-US"/>
          </a:p>
        </p:txBody>
      </p:sp>
      <p:grpSp>
        <p:nvGrpSpPr>
          <p:cNvPr id="7373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7373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53" r:id="rId1"/>
    <p:sldLayoutId id="2147489354" r:id="rId2"/>
    <p:sldLayoutId id="2147489355" r:id="rId3"/>
    <p:sldLayoutId id="2147489356" r:id="rId4"/>
    <p:sldLayoutId id="2147489357" r:id="rId5"/>
    <p:sldLayoutId id="2147489358" r:id="rId6"/>
    <p:sldLayoutId id="2147489359" r:id="rId7"/>
    <p:sldLayoutId id="2147489360" r:id="rId8"/>
    <p:sldLayoutId id="2147489361" r:id="rId9"/>
    <p:sldLayoutId id="2147489362" r:id="rId10"/>
    <p:sldLayoutId id="214748936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0C51EB5B-F75C-D04E-A71B-06104D0E2A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64" r:id="rId1"/>
    <p:sldLayoutId id="2147489365" r:id="rId2"/>
    <p:sldLayoutId id="2147489366" r:id="rId3"/>
    <p:sldLayoutId id="2147489367" r:id="rId4"/>
    <p:sldLayoutId id="2147489368" r:id="rId5"/>
    <p:sldLayoutId id="2147489369" r:id="rId6"/>
    <p:sldLayoutId id="2147489370" r:id="rId7"/>
    <p:sldLayoutId id="2147489371" r:id="rId8"/>
    <p:sldLayoutId id="2147489372" r:id="rId9"/>
    <p:sldLayoutId id="2147489373" r:id="rId10"/>
    <p:sldLayoutId id="214748937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75" r:id="rId1"/>
    <p:sldLayoutId id="2147489376" r:id="rId2"/>
    <p:sldLayoutId id="2147489377" r:id="rId3"/>
    <p:sldLayoutId id="2147489378" r:id="rId4"/>
    <p:sldLayoutId id="2147489379" r:id="rId5"/>
    <p:sldLayoutId id="2147489380" r:id="rId6"/>
    <p:sldLayoutId id="2147489381" r:id="rId7"/>
    <p:sldLayoutId id="2147489382" r:id="rId8"/>
    <p:sldLayoutId id="2147489383" r:id="rId9"/>
    <p:sldLayoutId id="2147489384" r:id="rId10"/>
    <p:sldLayoutId id="21474893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9388" r:id="rId1"/>
    <p:sldLayoutId id="2147489389" r:id="rId2"/>
    <p:sldLayoutId id="2147489390" r:id="rId3"/>
    <p:sldLayoutId id="2147489391" r:id="rId4"/>
    <p:sldLayoutId id="2147489392" r:id="rId5"/>
    <p:sldLayoutId id="2147489393" r:id="rId6"/>
    <p:sldLayoutId id="2147489394" r:id="rId7"/>
    <p:sldLayoutId id="2147489395" r:id="rId8"/>
    <p:sldLayoutId id="2147489396" r:id="rId9"/>
    <p:sldLayoutId id="2147489397" r:id="rId10"/>
    <p:sldLayoutId id="214748939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31"/>
          <p:cNvGrpSpPr>
            <a:grpSpLocks/>
          </p:cNvGrpSpPr>
          <p:nvPr/>
        </p:nvGrpSpPr>
        <p:grpSpPr bwMode="auto">
          <a:xfrm>
            <a:off x="0" y="0"/>
            <a:ext cx="9132888" cy="6845300"/>
            <a:chOff x="0" y="0"/>
            <a:chExt cx="5753" cy="4312"/>
          </a:xfrm>
        </p:grpSpPr>
        <p:sp>
          <p:nvSpPr>
            <p:cNvPr id="18637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8637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8638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8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39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40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640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86375" name="Group 30"/>
            <p:cNvGrpSpPr>
              <a:grpSpLocks/>
            </p:cNvGrpSpPr>
            <p:nvPr/>
          </p:nvGrpSpPr>
          <p:grpSpPr bwMode="auto">
            <a:xfrm>
              <a:off x="0" y="0"/>
              <a:ext cx="1246" cy="1232"/>
              <a:chOff x="0" y="0"/>
              <a:chExt cx="1246" cy="1232"/>
            </a:xfrm>
          </p:grpSpPr>
          <p:sp>
            <p:nvSpPr>
              <p:cNvPr id="18637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8637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9273" r:id="rId1"/>
    <p:sldLayoutId id="2147489274" r:id="rId2"/>
    <p:sldLayoutId id="2147489275" r:id="rId3"/>
    <p:sldLayoutId id="2147489276" r:id="rId4"/>
    <p:sldLayoutId id="2147489277" r:id="rId5"/>
    <p:sldLayoutId id="2147489278" r:id="rId6"/>
    <p:sldLayoutId id="2147489279" r:id="rId7"/>
    <p:sldLayoutId id="2147489280" r:id="rId8"/>
    <p:sldLayoutId id="2147489281" r:id="rId9"/>
    <p:sldLayoutId id="2147489282" r:id="rId10"/>
    <p:sldLayoutId id="214748928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98.xml"/><Relationship Id="rId1" Type="http://schemas.openxmlformats.org/officeDocument/2006/relationships/themeOverride" Target="../theme/themeOverride6.xml"/><Relationship Id="rId4" Type="http://schemas.openxmlformats.org/officeDocument/2006/relationships/image" Target="../media/image92.emf"/></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8.xml"/><Relationship Id="rId1" Type="http://schemas.openxmlformats.org/officeDocument/2006/relationships/themeOverride" Target="../theme/themeOverride7.xml"/><Relationship Id="rId4"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8.xml"/><Relationship Id="rId1" Type="http://schemas.openxmlformats.org/officeDocument/2006/relationships/themeOverride" Target="../theme/themeOverride8.xml"/><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98.xml"/><Relationship Id="rId1" Type="http://schemas.openxmlformats.org/officeDocument/2006/relationships/themeOverride" Target="../theme/themeOverride9.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98.xml"/><Relationship Id="rId1" Type="http://schemas.openxmlformats.org/officeDocument/2006/relationships/themeOverride" Target="../theme/themeOverride1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02.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98.xml"/><Relationship Id="rId1" Type="http://schemas.openxmlformats.org/officeDocument/2006/relationships/themeOverride" Target="../theme/themeOverride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5.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6.png"/></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103.png"/><Relationship Id="rId5" Type="http://schemas.openxmlformats.org/officeDocument/2006/relationships/oleObject" Target="../embeddings/oleObject4.bin"/><Relationship Id="rId4" Type="http://schemas.openxmlformats.org/officeDocument/2006/relationships/image" Target="../media/image10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5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55.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53.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5.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1.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5.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43.xml"/><Relationship Id="rId1" Type="http://schemas.openxmlformats.org/officeDocument/2006/relationships/themeOverride" Target="../theme/themeOverrid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50.xml"/></Relationships>
</file>

<file path=ppt/slides/_rels/slide7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92.xml"/><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26.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4.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76.png"/><Relationship Id="rId5" Type="http://schemas.openxmlformats.org/officeDocument/2006/relationships/oleObject" Target="../embeddings/oleObject2.bin"/><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6.xml"/><Relationship Id="rId5" Type="http://schemas.openxmlformats.org/officeDocument/2006/relationships/image" Target="../media/image82.jpeg"/><Relationship Id="rId4" Type="http://schemas.openxmlformats.org/officeDocument/2006/relationships/image" Target="../media/image81.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98.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6" y="0"/>
            <a:ext cx="9145246" cy="6103458"/>
          </a:xfrm>
          <a:prstGeom prst="rect">
            <a:avLst/>
          </a:prstGeom>
        </p:spPr>
      </p:pic>
      <p:sp>
        <p:nvSpPr>
          <p:cNvPr id="8" name="Rectangle 2"/>
          <p:cNvSpPr txBox="1">
            <a:spLocks noChangeArrowheads="1"/>
          </p:cNvSpPr>
          <p:nvPr/>
        </p:nvSpPr>
        <p:spPr bwMode="auto">
          <a:xfrm>
            <a:off x="-16187"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Kings</a:t>
            </a:r>
          </a:p>
        </p:txBody>
      </p:sp>
      <p:sp>
        <p:nvSpPr>
          <p:cNvPr id="900098" name="Rectangle 2"/>
          <p:cNvSpPr>
            <a:spLocks noGrp="1" noChangeArrowheads="1"/>
          </p:cNvSpPr>
          <p:nvPr>
            <p:ph type="ctrTitle"/>
          </p:nvPr>
        </p:nvSpPr>
        <p:spPr>
          <a:xfrm>
            <a:off x="23813" y="3356992"/>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Warned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7" name="Rectangle 2"/>
          <p:cNvSpPr txBox="1">
            <a:spLocks noChangeArrowheads="1"/>
          </p:cNvSpPr>
          <p:nvPr/>
        </p:nvSpPr>
        <p:spPr bwMode="auto">
          <a:xfrm>
            <a:off x="2609465" y="1061267"/>
            <a:ext cx="3818517" cy="809784"/>
          </a:xfrm>
          <a:prstGeom prst="rect">
            <a:avLst/>
          </a:prstGeom>
          <a:solidFill>
            <a:schemeClr val="tx1"/>
          </a:soli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spc="2100" dirty="0">
                <a:effectLst>
                  <a:glow rad="127000">
                    <a:schemeClr val="tx1"/>
                  </a:glow>
                </a:effectLst>
                <a:latin typeface="Arial" charset="0"/>
                <a:ea typeface="ＭＳ Ｐゴシック" charset="0"/>
                <a:cs typeface="ＭＳ Ｐゴシック" charset="0"/>
              </a:rPr>
              <a:t> ALERT</a:t>
            </a:r>
            <a:endParaRPr lang="en-US" sz="5400" b="1" spc="2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54269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towns and your fields </a:t>
            </a:r>
            <a:br>
              <a:rPr lang="en-US" sz="2000" b="1">
                <a:solidFill>
                  <a:srgbClr val="000090"/>
                </a:solidFill>
              </a:rPr>
            </a:br>
            <a:r>
              <a:rPr lang="en-US" sz="2000" b="1">
                <a:solidFill>
                  <a:srgbClr val="000090"/>
                </a:solidFill>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children and your crops </a:t>
            </a:r>
            <a:br>
              <a:rPr lang="en-US" sz="2000" b="1">
                <a:solidFill>
                  <a:srgbClr val="000090"/>
                </a:solidFill>
              </a:rPr>
            </a:br>
            <a:r>
              <a:rPr lang="en-US" sz="2000" b="1">
                <a:solidFill>
                  <a:srgbClr val="000090"/>
                </a:solidFill>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towns and your fields </a:t>
            </a:r>
            <a:br>
              <a:rPr lang="en-US" sz="2000" b="1">
                <a:solidFill>
                  <a:srgbClr val="FFFFFF"/>
                </a:solidFill>
              </a:rPr>
            </a:br>
            <a:r>
              <a:rPr lang="en-US" sz="2000" b="1">
                <a:solidFill>
                  <a:srgbClr val="FFFFFF"/>
                </a:solidFill>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children and your crops </a:t>
            </a:r>
            <a:br>
              <a:rPr lang="en-US" sz="2000" b="1">
                <a:solidFill>
                  <a:srgbClr val="FFFFFF"/>
                </a:solidFill>
              </a:rPr>
            </a:br>
            <a:r>
              <a:rPr lang="en-US" sz="2000" b="1">
                <a:solidFill>
                  <a:srgbClr val="FFFFFF"/>
                </a:solidFill>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rPr>
              <a:t>They will lend to money to you, but you will not lend to them </a:t>
            </a:r>
            <a:br>
              <a:rPr lang="en-US" sz="2000" b="1">
                <a:solidFill>
                  <a:srgbClr val="FFFFFF"/>
                </a:solidFill>
              </a:rPr>
            </a:br>
            <a:r>
              <a:rPr lang="en-US" sz="2000" b="1">
                <a:solidFill>
                  <a:srgbClr val="FFFFFF"/>
                </a:solidFill>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19</a:t>
            </a:r>
          </a:p>
        </p:txBody>
      </p:sp>
    </p:spTree>
    <p:extLst>
      <p:ext uri="{BB962C8B-B14F-4D97-AF65-F5344CB8AC3E}">
        <p14:creationId xmlns:p14="http://schemas.microsoft.com/office/powerpoint/2010/main" val="2870428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22" name="Text Box 5"/>
          <p:cNvSpPr txBox="1">
            <a:spLocks noChangeArrowheads="1"/>
          </p:cNvSpPr>
          <p:nvPr/>
        </p:nvSpPr>
        <p:spPr bwMode="auto">
          <a:xfrm>
            <a:off x="5410200" y="1447800"/>
            <a:ext cx="3733800" cy="478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CC0066"/>
                </a:solidFill>
              </a:rPr>
              <a:t>The Assyrian army besieged Jerusalem in 701 BC</a:t>
            </a:r>
          </a:p>
          <a:p>
            <a:pPr eaLnBrk="1" hangingPunct="1"/>
            <a:endParaRPr lang="en-US" sz="2800" b="1">
              <a:solidFill>
                <a:srgbClr val="CC0066"/>
              </a:solidFill>
            </a:endParaRPr>
          </a:p>
          <a:p>
            <a:pPr eaLnBrk="1" hangingPunct="1"/>
            <a:r>
              <a:rPr lang="en-US" sz="2800" b="1">
                <a:solidFill>
                  <a:srgbClr val="CC0066"/>
                </a:solidFill>
              </a:rPr>
              <a:t>Hezekiah pled with the L</a:t>
            </a:r>
            <a:r>
              <a:rPr lang="en-US" b="1">
                <a:solidFill>
                  <a:srgbClr val="CC0066"/>
                </a:solidFill>
              </a:rPr>
              <a:t>ORD</a:t>
            </a:r>
            <a:r>
              <a:rPr lang="en-US" sz="2800" b="1">
                <a:solidFill>
                  <a:srgbClr val="CC0066"/>
                </a:solidFill>
              </a:rPr>
              <a:t> for deliverance that:</a:t>
            </a:r>
          </a:p>
          <a:p>
            <a:pPr eaLnBrk="1" hangingPunct="1"/>
            <a:endParaRPr lang="en-US" sz="2800" b="1"/>
          </a:p>
          <a:p>
            <a:pPr eaLnBrk="1" hangingPunct="1"/>
            <a:r>
              <a:rPr lang="ru-RU" altLang="ja-JP" sz="2800" b="1" i="1">
                <a:solidFill>
                  <a:srgbClr val="3333FF"/>
                </a:solidFill>
              </a:rPr>
              <a:t>"</a:t>
            </a:r>
            <a:r>
              <a:rPr lang="en-US" sz="2800" b="1" i="1">
                <a:solidFill>
                  <a:srgbClr val="3333FF"/>
                </a:solidFill>
              </a:rPr>
              <a:t>all kingdoms on earth may know that you alone are God</a:t>
            </a:r>
            <a:r>
              <a:rPr lang="ru-RU" altLang="ja-JP" sz="2800" b="1" i="1">
                <a:solidFill>
                  <a:srgbClr val="3333FF"/>
                </a:solidFill>
              </a:rPr>
              <a:t>"</a:t>
            </a:r>
            <a:endParaRPr lang="en-GB" sz="2800" b="1" i="1">
              <a:solidFill>
                <a:srgbClr val="3333FF"/>
              </a:solidFill>
            </a:endParaRPr>
          </a:p>
        </p:txBody>
      </p:sp>
      <p:pic>
        <p:nvPicPr>
          <p:cNvPr id="44032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52736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24" name="Text Box 9"/>
          <p:cNvSpPr txBox="1">
            <a:spLocks noChangeArrowheads="1"/>
          </p:cNvSpPr>
          <p:nvPr/>
        </p:nvSpPr>
        <p:spPr bwMode="auto">
          <a:xfrm>
            <a:off x="5257800" y="0"/>
            <a:ext cx="3886200" cy="64611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3600">
              <a:solidFill>
                <a:srgbClr val="3333FF"/>
              </a:solidFill>
            </a:endParaRPr>
          </a:p>
        </p:txBody>
      </p:sp>
      <p:sp>
        <p:nvSpPr>
          <p:cNvPr id="440325" name="Text Box 10"/>
          <p:cNvSpPr txBox="1">
            <a:spLocks noChangeArrowheads="1"/>
          </p:cNvSpPr>
          <p:nvPr/>
        </p:nvSpPr>
        <p:spPr bwMode="auto">
          <a:xfrm>
            <a:off x="6084888" y="6453188"/>
            <a:ext cx="2898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Chaps. 18–20</a:t>
            </a:r>
            <a:endParaRPr lang="en-GB" sz="2000" b="1"/>
          </a:p>
        </p:txBody>
      </p:sp>
      <p:sp>
        <p:nvSpPr>
          <p:cNvPr id="2" name="Title 1"/>
          <p:cNvSpPr>
            <a:spLocks noGrp="1"/>
          </p:cNvSpPr>
          <p:nvPr>
            <p:ph type="title"/>
          </p:nvPr>
        </p:nvSpPr>
        <p:spPr>
          <a:xfrm>
            <a:off x="5219700" y="-26988"/>
            <a:ext cx="3924300" cy="1168401"/>
          </a:xfrm>
          <a:solidFill>
            <a:srgbClr val="000000"/>
          </a:solidFill>
        </p:spPr>
        <p:txBody>
          <a:bodyPr/>
          <a:lstStyle/>
          <a:p>
            <a:pPr eaLnBrk="1" hangingPunct="1">
              <a:defRPr/>
            </a:pPr>
            <a:r>
              <a:rPr lang="en-US" sz="3600" kern="1200" dirty="0">
                <a:solidFill>
                  <a:srgbClr val="FFFFFF"/>
                </a:solidFill>
                <a:latin typeface="Arial"/>
                <a:ea typeface="ＭＳ Ｐゴシック"/>
                <a:cs typeface="ＭＳ Ｐゴシック"/>
              </a:rPr>
              <a:t>Hezekiah</a:t>
            </a:r>
            <a:r>
              <a:rPr lang="uk-UA" sz="3600" kern="1200" dirty="0">
                <a:solidFill>
                  <a:srgbClr val="FFFFFF"/>
                </a:solidFill>
                <a:latin typeface="Arial"/>
                <a:ea typeface="ＭＳ Ｐゴシック"/>
                <a:cs typeface="ＭＳ Ｐゴシック"/>
              </a:rPr>
              <a:t>'</a:t>
            </a:r>
            <a:r>
              <a:rPr lang="en-US" sz="3600" kern="1200" dirty="0">
                <a:solidFill>
                  <a:srgbClr val="FFFFFF"/>
                </a:solidFill>
                <a:latin typeface="Arial"/>
                <a:ea typeface="ＭＳ Ｐゴシック"/>
                <a:cs typeface="ＭＳ Ｐゴシック"/>
              </a:rPr>
              <a:t>s Greatest Test</a:t>
            </a:r>
            <a:endParaRPr lang="en-US" dirty="0">
              <a:solidFill>
                <a:srgbClr val="FFFFFF"/>
              </a:solidFill>
            </a:endParaRP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20</a:t>
            </a:r>
          </a:p>
        </p:txBody>
      </p:sp>
    </p:spTree>
    <p:extLst>
      <p:ext uri="{BB962C8B-B14F-4D97-AF65-F5344CB8AC3E}">
        <p14:creationId xmlns:p14="http://schemas.microsoft.com/office/powerpoint/2010/main" val="1988092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sp>
        <p:nvSpPr>
          <p:cNvPr id="2" name="Title 1"/>
          <p:cNvSpPr>
            <a:spLocks noGrp="1"/>
          </p:cNvSpPr>
          <p:nvPr>
            <p:ph type="title" idx="4294967295"/>
          </p:nvPr>
        </p:nvSpPr>
        <p:spPr>
          <a:xfrm>
            <a:off x="457200" y="115888"/>
            <a:ext cx="8229600" cy="850900"/>
          </a:xfrm>
          <a:solidFill>
            <a:srgbClr val="000000"/>
          </a:solidFill>
        </p:spPr>
        <p:txBody>
          <a:bodyPr/>
          <a:lstStyle/>
          <a:p>
            <a:pPr eaLnBrk="1" hangingPunct="1">
              <a:defRPr/>
            </a:pPr>
            <a:r>
              <a:rPr lang="en-US" sz="3600" b="1" kern="1200" dirty="0">
                <a:solidFill>
                  <a:srgbClr val="FFFFFF"/>
                </a:solidFill>
                <a:latin typeface="Arial"/>
                <a:ea typeface="ＭＳ Ｐゴシック"/>
                <a:cs typeface="Arial"/>
              </a:rPr>
              <a:t>Surviving Kingdom</a:t>
            </a:r>
            <a:endParaRPr lang="en-US" dirty="0"/>
          </a:p>
        </p:txBody>
      </p:sp>
      <p:sp>
        <p:nvSpPr>
          <p:cNvPr id="225284" name="Text Box 4"/>
          <p:cNvSpPr txBox="1">
            <a:spLocks noChangeArrowheads="1"/>
          </p:cNvSpPr>
          <p:nvPr/>
        </p:nvSpPr>
        <p:spPr bwMode="auto">
          <a:xfrm>
            <a:off x="468313" y="908050"/>
            <a:ext cx="82073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i="1" dirty="0">
                <a:solidFill>
                  <a:schemeClr val="bg1"/>
                </a:solidFill>
                <a:latin typeface="Arial"/>
                <a:ea typeface="Times New Roman" charset="0"/>
                <a:cs typeface="Arial"/>
              </a:rPr>
              <a:t>2 Kings 18–25</a:t>
            </a:r>
          </a:p>
        </p:txBody>
      </p:sp>
      <p:sp>
        <p:nvSpPr>
          <p:cNvPr id="225285" name="Text Box 5"/>
          <p:cNvSpPr txBox="1">
            <a:spLocks noChangeArrowheads="1"/>
          </p:cNvSpPr>
          <p:nvPr/>
        </p:nvSpPr>
        <p:spPr bwMode="auto">
          <a:xfrm>
            <a:off x="533400" y="1752600"/>
            <a:ext cx="5191125"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JUDAH           </a:t>
            </a:r>
            <a:r>
              <a:rPr lang="en-US" sz="2800" b="1" dirty="0">
                <a:solidFill>
                  <a:srgbClr val="00FFFF"/>
                </a:solidFill>
                <a:latin typeface="Arial"/>
                <a:ea typeface="Times New Roman" charset="0"/>
                <a:cs typeface="Arial"/>
              </a:rPr>
              <a:t>Hezekiah		</a:t>
            </a:r>
            <a:r>
              <a:rPr lang="en-US" sz="2800" b="1" dirty="0">
                <a:solidFill>
                  <a:schemeClr val="bg1"/>
                </a:solidFill>
                <a:latin typeface="Arial"/>
                <a:ea typeface="Times New Roman" charset="0"/>
                <a:cs typeface="Arial"/>
              </a:rPr>
              <a:t>(29)   Manasseh		(55)          </a:t>
            </a:r>
            <a:r>
              <a:rPr lang="en-US" sz="2800" b="1" dirty="0" err="1">
                <a:solidFill>
                  <a:schemeClr val="bg1"/>
                </a:solidFill>
                <a:latin typeface="Arial"/>
                <a:ea typeface="Times New Roman" charset="0"/>
                <a:cs typeface="Arial"/>
              </a:rPr>
              <a:t>Amon</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400" b="1" dirty="0">
                <a:solidFill>
                  <a:srgbClr val="00FFFF"/>
                </a:solidFill>
                <a:latin typeface="Arial"/>
                <a:ea typeface="Times New Roman" charset="0"/>
                <a:cs typeface="Arial"/>
              </a:rPr>
              <a:t>J</a:t>
            </a:r>
            <a:r>
              <a:rPr lang="en-US" sz="2800" b="1" dirty="0">
                <a:solidFill>
                  <a:srgbClr val="00FFFF"/>
                </a:solidFill>
                <a:latin typeface="Arial"/>
                <a:ea typeface="Times New Roman" charset="0"/>
                <a:cs typeface="Arial"/>
              </a:rPr>
              <a:t>osiah		</a:t>
            </a:r>
            <a:r>
              <a:rPr lang="en-US" sz="2800" b="1" dirty="0">
                <a:solidFill>
                  <a:schemeClr val="bg1"/>
                </a:solidFill>
                <a:latin typeface="Arial"/>
                <a:ea typeface="Times New Roman" charset="0"/>
                <a:cs typeface="Arial"/>
              </a:rPr>
              <a:t>(31)</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Jehoahaz</a:t>
            </a:r>
            <a:r>
              <a:rPr lang="en-US" sz="2800" b="1" dirty="0">
                <a:solidFill>
                  <a:schemeClr val="bg1"/>
                </a:solidFill>
                <a:latin typeface="Arial"/>
                <a:ea typeface="Times New Roman" charset="0"/>
                <a:cs typeface="Arial"/>
              </a:rPr>
              <a:t>		(3 months)</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Jehoiakim</a:t>
            </a:r>
            <a:r>
              <a:rPr lang="en-US" sz="2800" b="1" dirty="0">
                <a:solidFill>
                  <a:schemeClr val="bg1"/>
                </a:solidFill>
                <a:latin typeface="Arial"/>
                <a:ea typeface="Times New Roman" charset="0"/>
                <a:cs typeface="Arial"/>
              </a:rPr>
              <a:t>		(11) </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Jehoiachin	(3 months)</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Zedekiah		(11) </a:t>
            </a:r>
          </a:p>
        </p:txBody>
      </p:sp>
      <p:sp>
        <p:nvSpPr>
          <p:cNvPr id="225287" name="AutoShape 7"/>
          <p:cNvSpPr>
            <a:spLocks noChangeArrowheads="1"/>
          </p:cNvSpPr>
          <p:nvPr/>
        </p:nvSpPr>
        <p:spPr bwMode="auto">
          <a:xfrm>
            <a:off x="5715000" y="5638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443398" name="Text Box 8"/>
          <p:cNvSpPr txBox="1">
            <a:spLocks noChangeArrowheads="1"/>
          </p:cNvSpPr>
          <p:nvPr/>
        </p:nvSpPr>
        <p:spPr bwMode="auto">
          <a:xfrm>
            <a:off x="6172200" y="5638800"/>
            <a:ext cx="2198688" cy="369888"/>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Influenced history</a:t>
            </a:r>
            <a:endParaRPr lang="en-GB" sz="1800" b="1">
              <a:cs typeface="Arial" charset="0"/>
            </a:endParaRPr>
          </a:p>
        </p:txBody>
      </p:sp>
      <p:sp>
        <p:nvSpPr>
          <p:cNvPr id="225291" name="AutoShape 11"/>
          <p:cNvSpPr>
            <a:spLocks noChangeArrowheads="1"/>
          </p:cNvSpPr>
          <p:nvPr/>
        </p:nvSpPr>
        <p:spPr bwMode="auto">
          <a:xfrm>
            <a:off x="158750" y="27082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25292" name="AutoShape 12"/>
          <p:cNvSpPr>
            <a:spLocks noChangeArrowheads="1"/>
          </p:cNvSpPr>
          <p:nvPr/>
        </p:nvSpPr>
        <p:spPr bwMode="auto">
          <a:xfrm>
            <a:off x="158750" y="52117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pic>
        <p:nvPicPr>
          <p:cNvPr id="443401"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21</a:t>
            </a:r>
          </a:p>
        </p:txBody>
      </p:sp>
    </p:spTree>
    <p:extLst>
      <p:ext uri="{BB962C8B-B14F-4D97-AF65-F5344CB8AC3E}">
        <p14:creationId xmlns:p14="http://schemas.microsoft.com/office/powerpoint/2010/main" val="3346763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94533"/>
            <a:ext cx="9144000" cy="4440031"/>
          </a:xfrm>
          <a:prstGeom prst="rect">
            <a:avLst/>
          </a:prstGeom>
        </p:spPr>
      </p:pic>
      <p:sp>
        <p:nvSpPr>
          <p:cNvPr id="441345" name="Rectangle 2"/>
          <p:cNvSpPr>
            <a:spLocks noGrp="1" noChangeArrowheads="1"/>
          </p:cNvSpPr>
          <p:nvPr>
            <p:ph type="title"/>
          </p:nvPr>
        </p:nvSpPr>
        <p:spPr>
          <a:xfrm>
            <a:off x="2362200" y="274638"/>
            <a:ext cx="6324600" cy="1143000"/>
          </a:xfrm>
          <a:solidFill>
            <a:srgbClr val="FFFF66"/>
          </a:solidFill>
          <a:ln w="76200">
            <a:solidFill>
              <a:schemeClr val="tx1"/>
            </a:solidFill>
            <a:miter lim="800000"/>
            <a:headEnd/>
            <a:tailEnd/>
          </a:ln>
        </p:spPr>
        <p:txBody>
          <a:bodyPr/>
          <a:lstStyle/>
          <a:p>
            <a:pPr eaLnBrk="1" hangingPunct="1"/>
            <a:r>
              <a:rPr lang="en-US" b="1">
                <a:solidFill>
                  <a:schemeClr val="tx1"/>
                </a:solidFill>
                <a:latin typeface="Arial" charset="0"/>
              </a:rPr>
              <a:t>Evil Manasseh</a:t>
            </a:r>
            <a:endParaRPr lang="en-GB" b="1">
              <a:solidFill>
                <a:schemeClr val="tx1"/>
              </a:solidFill>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Chap. 21</a:t>
            </a:r>
            <a:endParaRPr lang="en-GB" sz="1800" b="1"/>
          </a:p>
        </p:txBody>
      </p:sp>
      <p:pic>
        <p:nvPicPr>
          <p:cNvPr id="441348" name="Picture 8" descr="j02909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1" y="116632"/>
            <a:ext cx="1610068" cy="1985392"/>
          </a:xfrm>
          <a:prstGeom prst="rect">
            <a:avLst/>
          </a:prstGeom>
          <a:solidFill>
            <a:schemeClr val="bg1"/>
          </a:solidFill>
          <a:ln>
            <a:noFill/>
          </a:ln>
        </p:spPr>
      </p:pic>
      <p:sp>
        <p:nvSpPr>
          <p:cNvPr id="441349" name="Rectangle 3"/>
          <p:cNvSpPr txBox="1">
            <a:spLocks noChangeArrowheads="1"/>
          </p:cNvSpPr>
          <p:nvPr/>
        </p:nvSpPr>
        <p:spPr bwMode="auto">
          <a:xfrm>
            <a:off x="107504" y="2348880"/>
            <a:ext cx="4248471" cy="4464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solidFill>
                  <a:schemeClr val="bg1"/>
                </a:solidFill>
                <a:effectLst>
                  <a:glow rad="228600">
                    <a:schemeClr val="tx1">
                      <a:alpha val="99000"/>
                    </a:schemeClr>
                  </a:glow>
                </a:effectLst>
                <a:cs typeface="Arial" charset="0"/>
              </a:rPr>
              <a:t>Manasseh</a:t>
            </a:r>
            <a:r>
              <a:rPr lang="uk-UA" altLang="ja-JP" sz="2800" b="1">
                <a:solidFill>
                  <a:schemeClr val="bg1"/>
                </a:solidFill>
                <a:effectLst>
                  <a:glow rad="228600">
                    <a:schemeClr val="tx1">
                      <a:alpha val="99000"/>
                    </a:schemeClr>
                  </a:glow>
                </a:effectLst>
                <a:cs typeface="Arial" charset="0"/>
              </a:rPr>
              <a:t>'</a:t>
            </a:r>
            <a:r>
              <a:rPr lang="en-US" sz="2800" b="1">
                <a:solidFill>
                  <a:schemeClr val="bg1"/>
                </a:solidFill>
                <a:effectLst>
                  <a:glow rad="228600">
                    <a:schemeClr val="tx1">
                      <a:alpha val="99000"/>
                    </a:schemeClr>
                  </a:glow>
                </a:effectLst>
                <a:cs typeface="Arial" charset="0"/>
              </a:rPr>
              <a:t>s evil reign of 55 years reinstituted all the pagan practices destroyed by Hezekiah his father which vindicated </a:t>
            </a:r>
            <a:r>
              <a:rPr lang="en-US" sz="2800" b="1" i="1">
                <a:solidFill>
                  <a:schemeClr val="bg1"/>
                </a:solidFill>
                <a:effectLst>
                  <a:glow rad="228600">
                    <a:schemeClr val="tx1">
                      <a:alpha val="99000"/>
                    </a:schemeClr>
                  </a:glow>
                </a:effectLst>
                <a:cs typeface="Arial" charset="0"/>
              </a:rPr>
              <a:t>God</a:t>
            </a:r>
            <a:r>
              <a:rPr lang="uk-UA" altLang="ja-JP" sz="2800" b="1" i="1">
                <a:solidFill>
                  <a:schemeClr val="bg1"/>
                </a:solidFill>
                <a:effectLst>
                  <a:glow rad="228600">
                    <a:schemeClr val="tx1">
                      <a:alpha val="99000"/>
                    </a:schemeClr>
                  </a:glow>
                </a:effectLst>
                <a:cs typeface="Arial" charset="0"/>
              </a:rPr>
              <a:t>'</a:t>
            </a:r>
            <a:r>
              <a:rPr lang="en-US" sz="2800" b="1" i="1">
                <a:solidFill>
                  <a:schemeClr val="bg1"/>
                </a:solidFill>
                <a:effectLst>
                  <a:glow rad="228600">
                    <a:schemeClr val="tx1">
                      <a:alpha val="99000"/>
                    </a:schemeClr>
                  </a:glow>
                </a:effectLst>
                <a:cs typeface="Arial" charset="0"/>
              </a:rPr>
              <a:t>s soon punishment</a:t>
            </a:r>
            <a:r>
              <a:rPr lang="en-US" sz="2800" b="1">
                <a:solidFill>
                  <a:schemeClr val="bg1"/>
                </a:solidFill>
                <a:effectLst>
                  <a:glow rad="228600">
                    <a:schemeClr val="tx1">
                      <a:alpha val="99000"/>
                    </a:schemeClr>
                  </a:glow>
                </a:effectLst>
                <a:cs typeface="Arial" charset="0"/>
              </a:rPr>
              <a:t> of exile in Babylon for Judah</a:t>
            </a:r>
            <a:endParaRPr lang="en-GB" sz="2800" b="1">
              <a:solidFill>
                <a:schemeClr val="bg1"/>
              </a:solidFill>
              <a:effectLst>
                <a:glow rad="228600">
                  <a:schemeClr val="tx1">
                    <a:alpha val="99000"/>
                  </a:schemeClr>
                </a:glow>
              </a:effectLst>
              <a:cs typeface="Arial"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en-US" sz="3600" b="1">
                <a:solidFill>
                  <a:schemeClr val="bg1"/>
                </a:solidFill>
                <a:effectLst/>
              </a:rPr>
              <a:t>Zephaniah preached just after Manasseh filled both courts with idols</a:t>
            </a:r>
          </a:p>
        </p:txBody>
      </p:sp>
    </p:spTree>
    <p:extLst>
      <p:ext uri="{BB962C8B-B14F-4D97-AF65-F5344CB8AC3E}">
        <p14:creationId xmlns:p14="http://schemas.microsoft.com/office/powerpoint/2010/main" val="1671727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80528" y="-17796"/>
            <a:ext cx="6858000" cy="6858000"/>
          </a:xfrm>
          <a:prstGeom prst="rect">
            <a:avLst/>
          </a:prstGeom>
        </p:spPr>
      </p:pic>
      <p:sp>
        <p:nvSpPr>
          <p:cNvPr id="446466" name="Rectangle 4"/>
          <p:cNvSpPr>
            <a:spLocks noGrp="1" noChangeArrowheads="1"/>
          </p:cNvSpPr>
          <p:nvPr>
            <p:ph type="title"/>
          </p:nvPr>
        </p:nvSpPr>
        <p:spPr>
          <a:xfrm>
            <a:off x="2411760" y="-171400"/>
            <a:ext cx="4464496" cy="836712"/>
          </a:xfrm>
        </p:spPr>
        <p:txBody>
          <a:bodyPr/>
          <a:lstStyle/>
          <a:p>
            <a:pPr eaLnBrk="1" hangingPunct="1"/>
            <a:r>
              <a:rPr lang="en-US" b="1">
                <a:solidFill>
                  <a:schemeClr val="tx1"/>
                </a:solidFill>
                <a:latin typeface="Arial" charset="0"/>
              </a:rPr>
              <a:t>Manasseh</a:t>
            </a:r>
            <a:endParaRPr lang="en-GB" b="1">
              <a:solidFill>
                <a:schemeClr val="tx1"/>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6084168" y="3645024"/>
            <a:ext cx="3059832" cy="1815882"/>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Manasseh was taken to Babylon in chains</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Chron 33:11-17</a:t>
            </a:r>
            <a:endParaRPr lang="en-GB" sz="2000" b="1">
              <a:solidFill>
                <a:srgbClr val="FFFFFF"/>
              </a:solidFill>
            </a:endParaRPr>
          </a:p>
        </p:txBody>
      </p:sp>
    </p:spTree>
    <p:extLst>
      <p:ext uri="{BB962C8B-B14F-4D97-AF65-F5344CB8AC3E}">
        <p14:creationId xmlns:p14="http://schemas.microsoft.com/office/powerpoint/2010/main" val="14893966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0" y="116632"/>
            <a:ext cx="8950424" cy="944562"/>
          </a:xfrm>
        </p:spPr>
        <p:txBody>
          <a:bodyPr/>
          <a:lstStyle/>
          <a:p>
            <a:pPr algn="r" eaLnBrk="1" hangingPunct="1"/>
            <a:r>
              <a:rPr lang="en-US" b="1">
                <a:solidFill>
                  <a:srgbClr val="FFFFFF"/>
                </a:solidFill>
                <a:latin typeface="Arial" charset="0"/>
              </a:rPr>
              <a:t>The Prayer of Manasseh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733256"/>
            <a:ext cx="9144000" cy="523220"/>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Manasseh </a:t>
            </a:r>
            <a:endParaRPr lang="en-GB" sz="2800" b="1">
              <a:solidFill>
                <a:srgbClr val="FFFFFF"/>
              </a:solidFill>
            </a:endParaRPr>
          </a:p>
        </p:txBody>
      </p:sp>
      <p:pic>
        <p:nvPicPr>
          <p:cNvPr id="2" name="Picture 1"/>
          <p:cNvPicPr>
            <a:picLocks noChangeAspect="1"/>
          </p:cNvPicPr>
          <p:nvPr/>
        </p:nvPicPr>
        <p:blipFill>
          <a:blip r:embed="rId4"/>
          <a:stretch>
            <a:fillRect/>
          </a:stretch>
        </p:blipFill>
        <p:spPr>
          <a:xfrm>
            <a:off x="18116" y="1196751"/>
            <a:ext cx="9125883" cy="5114297"/>
          </a:xfrm>
          <a:prstGeom prst="rect">
            <a:avLst/>
          </a:prstGeom>
        </p:spPr>
      </p:pic>
      <p:sp>
        <p:nvSpPr>
          <p:cNvPr id="7"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Chron 33:11-17</a:t>
            </a:r>
            <a:endParaRPr lang="en-GB" sz="2000" b="1">
              <a:solidFill>
                <a:srgbClr val="FFFFFF"/>
              </a:solidFill>
            </a:endParaRPr>
          </a:p>
        </p:txBody>
      </p:sp>
    </p:spTree>
    <p:extLst>
      <p:ext uri="{BB962C8B-B14F-4D97-AF65-F5344CB8AC3E}">
        <p14:creationId xmlns:p14="http://schemas.microsoft.com/office/powerpoint/2010/main" val="3487536051"/>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73" name="Group 41"/>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Downfalls of the Kingdoms</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Josiah &amp;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22:1–24:16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42405" name="Text Box 38"/>
          <p:cNvSpPr txBox="1">
            <a:spLocks noChangeArrowheads="1"/>
          </p:cNvSpPr>
          <p:nvPr/>
        </p:nvSpPr>
        <p:spPr bwMode="auto">
          <a:xfrm>
            <a:off x="8397875" y="58738"/>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latin typeface="Tahoma" charset="0"/>
              </a:rPr>
              <a:t>249</a:t>
            </a:r>
            <a:endParaRPr lang="en-GB" sz="2000" b="1">
              <a:latin typeface="Tahoma" charset="0"/>
            </a:endParaRPr>
          </a:p>
        </p:txBody>
      </p:sp>
      <p:sp>
        <p:nvSpPr>
          <p:cNvPr id="4"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chemeClr val="bg1"/>
                </a:solidFill>
                <a:latin typeface="Arial"/>
                <a:ea typeface="ＭＳ Ｐゴシック"/>
                <a:cs typeface="Arial"/>
              </a:rPr>
              <a:t>Downfalls of the Kingdoms</a:t>
            </a:r>
            <a:endParaRPr lang="en-US" sz="2800" b="1" dirty="0">
              <a:solidFill>
                <a:schemeClr val="bg1"/>
              </a:solidFill>
              <a:latin typeface="Arial"/>
              <a:cs typeface="Arial"/>
            </a:endParaRPr>
          </a:p>
        </p:txBody>
      </p:sp>
      <p:sp>
        <p:nvSpPr>
          <p:cNvPr id="442407"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solidFill>
                <a:srgbClr val="000000"/>
              </a:solidFill>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latin typeface="Arial" charset="0"/>
              </a:rPr>
              <a:t>220</a:t>
            </a:r>
            <a:endParaRPr lang="en-US" sz="2400">
              <a:solidFill>
                <a:srgbClr val="FFFFFF"/>
              </a:solidFill>
              <a:latin typeface="Arial"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Occasion</a:t>
            </a:r>
          </a:p>
        </p:txBody>
      </p:sp>
      <p:pic>
        <p:nvPicPr>
          <p:cNvPr id="286725"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spAutoFit/>
          </a:bodyPr>
          <a:lstStyle/>
          <a:p>
            <a:pPr algn="ctr"/>
            <a:endParaRPr lang="en-US">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4000" b="1" dirty="0">
                <a:solidFill>
                  <a:srgbClr val="000000"/>
                </a:solidFill>
                <a:latin typeface="Arial"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spAutoFit/>
          </a:bodyPr>
          <a:lstStyle/>
          <a:p>
            <a:pPr algn="ctr"/>
            <a:r>
              <a:rPr lang="en-US" sz="7200">
                <a:solidFill>
                  <a:srgbClr val="FFFFFF"/>
                </a:solidFill>
                <a:latin typeface="Arial" charset="0"/>
              </a:rPr>
              <a:t>Exile</a:t>
            </a:r>
            <a:endParaRPr lang="en-US">
              <a:solidFill>
                <a:srgbClr val="000000"/>
              </a:solidFill>
              <a:latin typeface="Arial" charset="0"/>
            </a:endParaRPr>
          </a:p>
        </p:txBody>
      </p:sp>
      <p:sp>
        <p:nvSpPr>
          <p:cNvPr id="97296" name="AutoShape 16"/>
          <p:cNvSpPr>
            <a:spLocks noChangeArrowheads="1"/>
          </p:cNvSpPr>
          <p:nvPr/>
        </p:nvSpPr>
        <p:spPr bwMode="auto">
          <a:xfrm>
            <a:off x="-19050" y="3963988"/>
            <a:ext cx="2892425"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a:r>
              <a:rPr lang="en-US" sz="5400" b="1">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15544675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22</a:t>
            </a:r>
          </a:p>
        </p:txBody>
      </p:sp>
    </p:spTree>
    <p:extLst>
      <p:ext uri="{BB962C8B-B14F-4D97-AF65-F5344CB8AC3E}">
        <p14:creationId xmlns:p14="http://schemas.microsoft.com/office/powerpoint/2010/main" val="1826870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5143500"/>
          </a:xfrm>
          <a:prstGeom prst="rect">
            <a:avLst/>
          </a:prstGeom>
        </p:spPr>
      </p:pic>
      <p:sp>
        <p:nvSpPr>
          <p:cNvPr id="446466" name="Rectangle 4"/>
          <p:cNvSpPr>
            <a:spLocks noGrp="1" noChangeArrowheads="1"/>
          </p:cNvSpPr>
          <p:nvPr>
            <p:ph type="title"/>
          </p:nvPr>
        </p:nvSpPr>
        <p:spPr>
          <a:xfrm>
            <a:off x="2987824" y="116632"/>
            <a:ext cx="5962600" cy="944562"/>
          </a:xfrm>
        </p:spPr>
        <p:txBody>
          <a:bodyPr/>
          <a:lstStyle/>
          <a:p>
            <a:pPr algn="r" eaLnBrk="1" hangingPunct="1"/>
            <a:r>
              <a:rPr lang="en-US" b="1">
                <a:solidFill>
                  <a:srgbClr val="FFFFFF"/>
                </a:solidFill>
                <a:latin typeface="Arial" charset="0"/>
              </a:rPr>
              <a:t>Josiah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733256"/>
            <a:ext cx="9144000"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At age 8, Josiah became the last of the good kings of Judah </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Kings 22</a:t>
            </a:r>
            <a:endParaRPr lang="en-GB" sz="2000" b="1">
              <a:solidFill>
                <a:srgbClr val="FFFFFF"/>
              </a:solidFill>
            </a:endParaRPr>
          </a:p>
        </p:txBody>
      </p:sp>
    </p:spTree>
    <p:extLst>
      <p:ext uri="{BB962C8B-B14F-4D97-AF65-F5344CB8AC3E}">
        <p14:creationId xmlns:p14="http://schemas.microsoft.com/office/powerpoint/2010/main" val="2660923069"/>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75" y="26326"/>
            <a:ext cx="9144000" cy="5143500"/>
          </a:xfrm>
          <a:prstGeom prst="rect">
            <a:avLst/>
          </a:prstGeom>
        </p:spPr>
      </p:pic>
      <p:sp>
        <p:nvSpPr>
          <p:cNvPr id="446466" name="Rectangle 4"/>
          <p:cNvSpPr>
            <a:spLocks noGrp="1" noChangeArrowheads="1"/>
          </p:cNvSpPr>
          <p:nvPr>
            <p:ph type="title"/>
          </p:nvPr>
        </p:nvSpPr>
        <p:spPr>
          <a:xfrm>
            <a:off x="6588224" y="116632"/>
            <a:ext cx="2362200" cy="944562"/>
          </a:xfrm>
        </p:spPr>
        <p:txBody>
          <a:bodyPr/>
          <a:lstStyle/>
          <a:p>
            <a:pPr eaLnBrk="1" hangingPunct="1"/>
            <a:r>
              <a:rPr lang="en-US" b="1">
                <a:solidFill>
                  <a:srgbClr val="FFFFFF"/>
                </a:solidFill>
                <a:latin typeface="Arial" charset="0"/>
              </a:rPr>
              <a:t>Josiah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954107"/>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At age 26, Josiah initiated temple repairs that made a remarkable discovery </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solidFill>
                  <a:srgbClr val="FFFFFF"/>
                </a:solidFill>
              </a:rPr>
              <a:t>2 Kings 22:8</a:t>
            </a:r>
            <a:endParaRPr lang="en-GB" sz="2000" b="1">
              <a:solidFill>
                <a:srgbClr val="FFFFFF"/>
              </a:solidFill>
            </a:endParaRPr>
          </a:p>
        </p:txBody>
      </p:sp>
    </p:spTree>
    <p:extLst>
      <p:ext uri="{BB962C8B-B14F-4D97-AF65-F5344CB8AC3E}">
        <p14:creationId xmlns:p14="http://schemas.microsoft.com/office/powerpoint/2010/main" val="358050673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44000"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Title 1"/>
          <p:cNvSpPr>
            <a:spLocks noGrp="1"/>
          </p:cNvSpPr>
          <p:nvPr>
            <p:ph type="title"/>
          </p:nvPr>
        </p:nvSpPr>
        <p:spPr>
          <a:xfrm>
            <a:off x="0" y="-34925"/>
            <a:ext cx="9144000" cy="800100"/>
          </a:xfrm>
        </p:spPr>
        <p:txBody>
          <a:bodyPr/>
          <a:lstStyle/>
          <a:p>
            <a:r>
              <a:rPr lang="en-US" sz="2800" b="1">
                <a:latin typeface="Arial" charset="0"/>
              </a:rPr>
              <a:t>The </a:t>
            </a:r>
            <a:r>
              <a:rPr lang="ru-RU" sz="2800" b="1">
                <a:latin typeface="Arial" charset="0"/>
              </a:rPr>
              <a:t>"</a:t>
            </a:r>
            <a:r>
              <a:rPr lang="en-US" sz="2800" b="1">
                <a:latin typeface="Arial" charset="0"/>
              </a:rPr>
              <a:t>Book of the Law</a:t>
            </a:r>
            <a:r>
              <a:rPr lang="ru-RU" sz="2800" b="1">
                <a:latin typeface="Arial" charset="0"/>
              </a:rPr>
              <a:t>"</a:t>
            </a:r>
            <a:r>
              <a:rPr lang="en-US" sz="2800" b="1">
                <a:latin typeface="Arial" charset="0"/>
              </a:rPr>
              <a:t> motivated Josiah (2 Kings 22)</a:t>
            </a:r>
          </a:p>
        </p:txBody>
      </p:sp>
      <p:pic>
        <p:nvPicPr>
          <p:cNvPr id="44441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13" y="2060575"/>
            <a:ext cx="4365625" cy="4752975"/>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35496" y="685222"/>
            <a:ext cx="9001000" cy="1015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l">
              <a:defRPr/>
            </a:pPr>
            <a:r>
              <a:rPr lang="ru-RU"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Then Shaphan the scribe told the king, saying, </a:t>
            </a:r>
            <a:r>
              <a:rPr lang="uk-UA" sz="1800" b="1" i="1" dirty="0">
                <a:solidFill>
                  <a:srgbClr val="FFFFFF"/>
                </a:solidFill>
                <a:effectLst>
                  <a:glow rad="139700">
                    <a:srgbClr val="000000">
                      <a:alpha val="99000"/>
                    </a:srgbClr>
                  </a:glow>
                </a:effectLst>
              </a:rPr>
              <a:t>'</a:t>
            </a:r>
            <a:r>
              <a:rPr lang="en-US" sz="1800" b="1" i="1" dirty="0" err="1">
                <a:solidFill>
                  <a:srgbClr val="FFFFFF"/>
                </a:solidFill>
                <a:effectLst>
                  <a:glow rad="139700">
                    <a:srgbClr val="000000">
                      <a:alpha val="99000"/>
                    </a:srgbClr>
                  </a:glow>
                </a:effectLst>
              </a:rPr>
              <a:t>Hilkiah</a:t>
            </a:r>
            <a:r>
              <a:rPr lang="en-US" sz="1800" b="1" i="1" dirty="0">
                <a:solidFill>
                  <a:srgbClr val="FFFFFF"/>
                </a:solidFill>
                <a:effectLst>
                  <a:glow rad="139700">
                    <a:srgbClr val="000000">
                      <a:alpha val="99000"/>
                    </a:srgbClr>
                  </a:glow>
                </a:effectLst>
              </a:rPr>
              <a:t> the priest has given me a book.</a:t>
            </a:r>
            <a:r>
              <a:rPr lang="uk-UA"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  And Shaphan read it before the king… when the king heard the words of the Law, that he tore his clothes</a:t>
            </a:r>
            <a:r>
              <a:rPr lang="ru-RU" sz="1800" b="1" i="1" dirty="0">
                <a:solidFill>
                  <a:srgbClr val="FFFFFF"/>
                </a:solidFill>
                <a:effectLst>
                  <a:glow rad="139700">
                    <a:srgbClr val="000000">
                      <a:alpha val="99000"/>
                    </a:srgbClr>
                  </a:glow>
                </a:effectLst>
              </a:rPr>
              <a:t>"</a:t>
            </a:r>
            <a:r>
              <a:rPr lang="en-US" sz="1800" b="1" i="1" dirty="0">
                <a:solidFill>
                  <a:srgbClr val="FFFFFF"/>
                </a:solidFill>
                <a:effectLst>
                  <a:glow rad="139700">
                    <a:srgbClr val="000000">
                      <a:alpha val="99000"/>
                    </a:srgbClr>
                  </a:glow>
                </a:effectLst>
              </a:rPr>
              <a:t> </a:t>
            </a:r>
            <a:r>
              <a:rPr lang="en-US" sz="1800" b="1" dirty="0">
                <a:solidFill>
                  <a:srgbClr val="FFFFFF"/>
                </a:solidFill>
                <a:effectLst>
                  <a:glow rad="139700">
                    <a:srgbClr val="000000">
                      <a:alpha val="99000"/>
                    </a:srgbClr>
                  </a:glow>
                </a:effectLst>
              </a:rPr>
              <a:t> (2 Chron. 34:18-19).</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23</a:t>
            </a:r>
          </a:p>
        </p:txBody>
      </p:sp>
    </p:spTree>
    <p:extLst>
      <p:ext uri="{BB962C8B-B14F-4D97-AF65-F5344CB8AC3E}">
        <p14:creationId xmlns:p14="http://schemas.microsoft.com/office/powerpoint/2010/main" val="1431179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1676400" y="274638"/>
            <a:ext cx="2362200" cy="944562"/>
          </a:xfrm>
        </p:spPr>
        <p:txBody>
          <a:bodyPr/>
          <a:lstStyle/>
          <a:p>
            <a:pPr eaLnBrk="1" hangingPunct="1"/>
            <a:r>
              <a:rPr lang="en-US">
                <a:solidFill>
                  <a:srgbClr val="3333FF"/>
                </a:solidFill>
                <a:latin typeface="Arial" charset="0"/>
              </a:rPr>
              <a:t>Josiah</a:t>
            </a:r>
            <a:endParaRPr lang="en-GB">
              <a:solidFill>
                <a:srgbClr val="3333FF"/>
              </a:solidFill>
              <a:latin typeface="Arial" charset="0"/>
            </a:endParaRPr>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484" y="0"/>
            <a:ext cx="9115504" cy="5013176"/>
          </a:xfrm>
        </p:spPr>
      </p:pic>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0" y="5151383"/>
            <a:ext cx="9144000" cy="1631216"/>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Reading the scroll led Josiah to action.</a:t>
            </a:r>
          </a:p>
          <a:p>
            <a:pPr eaLnBrk="1" hangingPunct="1"/>
            <a:endParaRPr lang="en-US" sz="1600" b="1">
              <a:solidFill>
                <a:srgbClr val="FFFFFF"/>
              </a:solidFill>
            </a:endParaRPr>
          </a:p>
          <a:p>
            <a:pPr eaLnBrk="1" hangingPunct="1">
              <a:buFontTx/>
              <a:buChar char="•"/>
            </a:pPr>
            <a:r>
              <a:rPr lang="en-US" sz="2800" b="1">
                <a:solidFill>
                  <a:srgbClr val="FFFFFF"/>
                </a:solidFill>
              </a:rPr>
              <a:t>He renewed the Mosaic Covenant and removed all pagan altars built by his grandfather Manasseh</a:t>
            </a:r>
            <a:endParaRPr lang="en-GB" sz="2800" b="1">
              <a:solidFill>
                <a:srgbClr val="FFFFFF"/>
              </a:solidFill>
            </a:endParaRPr>
          </a:p>
        </p:txBody>
      </p:sp>
      <p:sp>
        <p:nvSpPr>
          <p:cNvPr id="446471" name="Text Box 32"/>
          <p:cNvSpPr txBox="1">
            <a:spLocks noChangeArrowheads="1"/>
          </p:cNvSpPr>
          <p:nvPr/>
        </p:nvSpPr>
        <p:spPr bwMode="auto">
          <a:xfrm>
            <a:off x="6068392" y="450912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2 Kings 22–23</a:t>
            </a:r>
            <a:endParaRPr lang="en-GB" sz="2000" b="1"/>
          </a:p>
        </p:txBody>
      </p:sp>
    </p:spTree>
    <p:extLst>
      <p:ext uri="{BB962C8B-B14F-4D97-AF65-F5344CB8AC3E}">
        <p14:creationId xmlns:p14="http://schemas.microsoft.com/office/powerpoint/2010/main" val="63157338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eaLnBrk="0" hangingPunct="0"/>
            <a:endParaRPr lang="en-US" sz="1600">
              <a:solidFill>
                <a:srgbClr val="00DFCA"/>
              </a:solidFill>
              <a:latin typeface="Times" charset="0"/>
            </a:endParaRPr>
          </a:p>
        </p:txBody>
      </p:sp>
      <p:sp>
        <p:nvSpPr>
          <p:cNvPr id="3727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27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27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27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27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27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27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7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7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2868"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275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276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276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276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6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276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277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77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277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277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278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2784" name="Group 158"/>
          <p:cNvGrpSpPr>
            <a:grpSpLocks/>
          </p:cNvGrpSpPr>
          <p:nvPr/>
        </p:nvGrpSpPr>
        <p:grpSpPr bwMode="auto">
          <a:xfrm>
            <a:off x="8018463" y="3436938"/>
            <a:ext cx="981075" cy="1843087"/>
            <a:chOff x="5051" y="2165"/>
            <a:chExt cx="618" cy="1161"/>
          </a:xfrm>
        </p:grpSpPr>
        <p:grpSp>
          <p:nvGrpSpPr>
            <p:cNvPr id="372801" name="Group 159"/>
            <p:cNvGrpSpPr>
              <a:grpSpLocks/>
            </p:cNvGrpSpPr>
            <p:nvPr/>
          </p:nvGrpSpPr>
          <p:grpSpPr bwMode="auto">
            <a:xfrm>
              <a:off x="5051" y="2165"/>
              <a:ext cx="618" cy="1161"/>
              <a:chOff x="5051" y="2165"/>
              <a:chExt cx="618" cy="1161"/>
            </a:xfrm>
          </p:grpSpPr>
          <p:sp>
            <p:nvSpPr>
              <p:cNvPr id="37280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7280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280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280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0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280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2819"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2802"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2786" name="Rectangle 17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2788"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2789"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2790"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2791" name="Group 184"/>
          <p:cNvGrpSpPr>
            <a:grpSpLocks/>
          </p:cNvGrpSpPr>
          <p:nvPr/>
        </p:nvGrpSpPr>
        <p:grpSpPr bwMode="auto">
          <a:xfrm>
            <a:off x="8061325" y="4151313"/>
            <a:ext cx="931863" cy="377825"/>
            <a:chOff x="5078" y="2615"/>
            <a:chExt cx="587" cy="238"/>
          </a:xfrm>
        </p:grpSpPr>
        <p:sp>
          <p:nvSpPr>
            <p:cNvPr id="372798"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2799"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2800"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49</a:t>
            </a:r>
          </a:p>
        </p:txBody>
      </p:sp>
      <p:sp>
        <p:nvSpPr>
          <p:cNvPr id="372793"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37279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2800" b="1">
                <a:solidFill>
                  <a:srgbClr val="FFD34A"/>
                </a:solidFill>
                <a:latin typeface="Comic Sans MS" pitchFamily="-112" charset="0"/>
              </a:rPr>
              <a:t>However…                        the SOUTHERN Kingdom?</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2" name="Title 1"/>
          <p:cNvSpPr>
            <a:spLocks noGrp="1"/>
          </p:cNvSpPr>
          <p:nvPr>
            <p:ph type="title" idx="4294967295"/>
          </p:nvPr>
        </p:nvSpPr>
        <p:spPr>
          <a:xfrm>
            <a:off x="3560763" y="3914775"/>
            <a:ext cx="3392487" cy="174148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kern="1200" dirty="0">
                <a:solidFill>
                  <a:srgbClr val="FFEA18"/>
                </a:solidFill>
                <a:latin typeface="Comic Sans MS" pitchFamily="-112" charset="0"/>
                <a:ea typeface="+mn-ea"/>
                <a:cs typeface="+mn-cs"/>
              </a:rPr>
              <a:t>BABYLON CONQUERS ASSYRIA!</a:t>
            </a:r>
          </a:p>
        </p:txBody>
      </p:sp>
    </p:spTree>
    <p:extLst>
      <p:ext uri="{BB962C8B-B14F-4D97-AF65-F5344CB8AC3E}">
        <p14:creationId xmlns:p14="http://schemas.microsoft.com/office/powerpoint/2010/main" val="4084130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6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6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6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6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6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6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6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5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6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6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6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6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6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86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687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687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grpSp>
        <p:nvGrpSpPr>
          <p:cNvPr id="37687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eaLnBrk="0" hangingPunct="0">
                <a:defRPr/>
              </a:pPr>
              <a:r>
                <a:rPr lang="en-US" sz="3600" b="1">
                  <a:solidFill>
                    <a:srgbClr val="D83104"/>
                  </a:solidFill>
                  <a:latin typeface="Times" charset="0"/>
                </a:rPr>
                <a:t>THE SOUTHERN  KINGDOM:</a:t>
              </a:r>
              <a:endParaRPr lang="en-US" sz="3600" b="1">
                <a:solidFill>
                  <a:srgbClr val="FF5008"/>
                </a:solidFill>
                <a:latin typeface="Times" charset="0"/>
              </a:endParaRPr>
            </a:p>
            <a:p>
              <a:pPr algn="ctr" eaLnBrk="0" hangingPunct="0">
                <a:defRPr/>
              </a:pPr>
              <a:r>
                <a:rPr lang="en-US" sz="3600" b="1">
                  <a:solidFill>
                    <a:srgbClr val="1A0004"/>
                  </a:solidFill>
                  <a:latin typeface="Times" charset="0"/>
                </a:rPr>
                <a:t>JUDAH (586 B.C.)</a:t>
              </a:r>
            </a:p>
            <a:p>
              <a:pPr algn="ctr" eaLnBrk="0" hangingPunct="0">
                <a:defRPr/>
              </a:pPr>
              <a:r>
                <a:rPr lang="en-US" sz="3600" b="1" i="1">
                  <a:solidFill>
                    <a:srgbClr val="790015"/>
                  </a:solidFill>
                  <a:latin typeface="Times" charset="0"/>
                </a:rPr>
                <a:t>THE BABYLONIAN EXILE</a:t>
              </a:r>
              <a:endParaRPr lang="en-US" sz="3600" b="1" i="1" u="sng">
                <a:solidFill>
                  <a:srgbClr val="790015"/>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688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6883" name="Group 172"/>
          <p:cNvGrpSpPr>
            <a:grpSpLocks/>
          </p:cNvGrpSpPr>
          <p:nvPr/>
        </p:nvGrpSpPr>
        <p:grpSpPr bwMode="auto">
          <a:xfrm>
            <a:off x="8018463" y="3436938"/>
            <a:ext cx="981075" cy="1843087"/>
            <a:chOff x="5051" y="2165"/>
            <a:chExt cx="618" cy="1161"/>
          </a:xfrm>
        </p:grpSpPr>
        <p:grpSp>
          <p:nvGrpSpPr>
            <p:cNvPr id="376904" name="Group 173"/>
            <p:cNvGrpSpPr>
              <a:grpSpLocks/>
            </p:cNvGrpSpPr>
            <p:nvPr/>
          </p:nvGrpSpPr>
          <p:grpSpPr bwMode="auto">
            <a:xfrm>
              <a:off x="5051" y="2165"/>
              <a:ext cx="618" cy="1161"/>
              <a:chOff x="5051" y="2165"/>
              <a:chExt cx="618" cy="1161"/>
            </a:xfrm>
          </p:grpSpPr>
          <p:sp>
            <p:nvSpPr>
              <p:cNvPr id="37690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7690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690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690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691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1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2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2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6922"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6905"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6885"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6887"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6888"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6889"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6890" name="Group 198"/>
          <p:cNvGrpSpPr>
            <a:grpSpLocks/>
          </p:cNvGrpSpPr>
          <p:nvPr/>
        </p:nvGrpSpPr>
        <p:grpSpPr bwMode="auto">
          <a:xfrm>
            <a:off x="8061325" y="4151313"/>
            <a:ext cx="931863" cy="377825"/>
            <a:chOff x="5078" y="2615"/>
            <a:chExt cx="587" cy="238"/>
          </a:xfrm>
        </p:grpSpPr>
        <p:sp>
          <p:nvSpPr>
            <p:cNvPr id="376901"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6902"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6903"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6891"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6892"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51</a:t>
            </a:r>
          </a:p>
        </p:txBody>
      </p:sp>
      <p:sp>
        <p:nvSpPr>
          <p:cNvPr id="376894"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FF30C"/>
              </a:solidFill>
              <a:latin typeface="Comic Sans MS" pitchFamily="-112" charset="0"/>
            </a:endParaRPr>
          </a:p>
        </p:txBody>
      </p:sp>
      <p:sp>
        <p:nvSpPr>
          <p:cNvPr id="376896"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8131B"/>
              </a:solidFill>
              <a:latin typeface="Comic Sans MS" pitchFamily="-112"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extLst>
      <p:ext uri="{BB962C8B-B14F-4D97-AF65-F5344CB8AC3E}">
        <p14:creationId xmlns:p14="http://schemas.microsoft.com/office/powerpoint/2010/main" val="2538878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24</a:t>
            </a:r>
          </a:p>
        </p:txBody>
      </p:sp>
    </p:spTree>
    <p:extLst>
      <p:ext uri="{BB962C8B-B14F-4D97-AF65-F5344CB8AC3E}">
        <p14:creationId xmlns:p14="http://schemas.microsoft.com/office/powerpoint/2010/main" val="38791005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0" y="0"/>
            <a:ext cx="9144000" cy="762000"/>
          </a:xfrm>
          <a:solidFill>
            <a:srgbClr val="000000"/>
          </a:solidFill>
        </p:spPr>
        <p:txBody>
          <a:bodyPr/>
          <a:lstStyle/>
          <a:p>
            <a:pPr eaLnBrk="1" hangingPunct="1"/>
            <a:r>
              <a:rPr lang="en-US" sz="3200" b="1">
                <a:solidFill>
                  <a:srgbClr val="FFFFFF"/>
                </a:solidFill>
                <a:latin typeface="Arial" charset="0"/>
              </a:rPr>
              <a:t>Deportation of Jehoiachin to Babylon</a:t>
            </a:r>
            <a:endParaRPr lang="en-GB" sz="3600" b="1">
              <a:solidFill>
                <a:srgbClr val="FFFFFF"/>
              </a:solidFill>
              <a:latin typeface="Arial" charset="0"/>
            </a:endParaRPr>
          </a:p>
        </p:txBody>
      </p:sp>
      <p:pic>
        <p:nvPicPr>
          <p:cNvPr id="447490"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762000"/>
            <a:ext cx="9144000" cy="6096000"/>
          </a:xfrm>
          <a:noFill/>
        </p:spPr>
      </p:pic>
      <p:sp>
        <p:nvSpPr>
          <p:cNvPr id="447491" name="Text Box 4"/>
          <p:cNvSpPr txBox="1">
            <a:spLocks noChangeArrowheads="1"/>
          </p:cNvSpPr>
          <p:nvPr/>
        </p:nvSpPr>
        <p:spPr bwMode="auto">
          <a:xfrm>
            <a:off x="304800" y="6521450"/>
            <a:ext cx="19431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latin typeface="Tahoma" charset="0"/>
              </a:rPr>
              <a:t>Moody Atlas, 144</a:t>
            </a:r>
            <a:endParaRPr lang="en-GB" sz="1600" b="1">
              <a:solidFill>
                <a:srgbClr val="FF0000"/>
              </a:solidFill>
              <a:latin typeface="Tahoma" charset="0"/>
            </a:endParaRPr>
          </a:p>
        </p:txBody>
      </p:sp>
      <p:sp>
        <p:nvSpPr>
          <p:cNvPr id="447492" name="Oval 5"/>
          <p:cNvSpPr>
            <a:spLocks noChangeArrowheads="1"/>
          </p:cNvSpPr>
          <p:nvPr/>
        </p:nvSpPr>
        <p:spPr bwMode="auto">
          <a:xfrm>
            <a:off x="6248400" y="5257800"/>
            <a:ext cx="685800" cy="304800"/>
          </a:xfrm>
          <a:prstGeom prst="ellipse">
            <a:avLst/>
          </a:prstGeom>
          <a:noFill/>
          <a:ln w="57150">
            <a:solidFill>
              <a:srgbClr val="00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GB" sz="2000">
              <a:solidFill>
                <a:srgbClr val="009900"/>
              </a:solidFill>
              <a:latin typeface="Tahoma" charset="0"/>
            </a:endParaRPr>
          </a:p>
        </p:txBody>
      </p:sp>
      <p:sp>
        <p:nvSpPr>
          <p:cNvPr id="447493" name="Text Box 8"/>
          <p:cNvSpPr txBox="1">
            <a:spLocks noChangeArrowheads="1"/>
          </p:cNvSpPr>
          <p:nvPr/>
        </p:nvSpPr>
        <p:spPr bwMode="auto">
          <a:xfrm>
            <a:off x="4876800" y="5867400"/>
            <a:ext cx="3298825" cy="70167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9900"/>
                </a:solidFill>
                <a:latin typeface="Tahoma" charset="0"/>
              </a:rPr>
              <a:t>10,000 carried into exile</a:t>
            </a:r>
          </a:p>
          <a:p>
            <a:pPr eaLnBrk="1" hangingPunct="1"/>
            <a:r>
              <a:rPr lang="en-US" sz="2000" b="1">
                <a:solidFill>
                  <a:srgbClr val="009900"/>
                </a:solidFill>
                <a:latin typeface="Tahoma" charset="0"/>
              </a:rPr>
              <a:t>in Babylonia</a:t>
            </a:r>
            <a:endParaRPr lang="en-GB" sz="2000" b="1">
              <a:solidFill>
                <a:srgbClr val="009900"/>
              </a:solidFill>
              <a:latin typeface="Tahoma" charset="0"/>
            </a:endParaRPr>
          </a:p>
        </p:txBody>
      </p:sp>
      <p:sp>
        <p:nvSpPr>
          <p:cNvPr id="302092" name="Text Box 12"/>
          <p:cNvSpPr txBox="1">
            <a:spLocks noChangeArrowheads="1"/>
          </p:cNvSpPr>
          <p:nvPr/>
        </p:nvSpPr>
        <p:spPr bwMode="auto">
          <a:xfrm>
            <a:off x="152400" y="838200"/>
            <a:ext cx="8763000" cy="5016500"/>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During Jehoiakim</a:t>
            </a:r>
            <a:r>
              <a:rPr lang="uk-UA" altLang="ja-JP" sz="3200"/>
              <a:t>'</a:t>
            </a:r>
            <a:r>
              <a:rPr lang="en-US" sz="3200"/>
              <a:t>s reign, Nebuchadnezzar invaded Judah and Jehoiakim became his vassal for 3 years.  But he changed his mind and rebelled against Babylon.</a:t>
            </a:r>
          </a:p>
          <a:p>
            <a:pPr eaLnBrk="1" hangingPunct="1"/>
            <a:endParaRPr lang="en-US" sz="3200"/>
          </a:p>
          <a:p>
            <a:pPr eaLnBrk="1" hangingPunct="1"/>
            <a:r>
              <a:rPr lang="en-US" sz="3200"/>
              <a:t>During his son</a:t>
            </a:r>
            <a:r>
              <a:rPr lang="fr-FR" sz="3200"/>
              <a:t> </a:t>
            </a:r>
            <a:r>
              <a:rPr lang="en-US" sz="3200"/>
              <a:t>Jehoiachin</a:t>
            </a:r>
            <a:r>
              <a:rPr lang="uk-UA" sz="3200"/>
              <a:t>'</a:t>
            </a:r>
            <a:r>
              <a:rPr lang="en-US" sz="3200"/>
              <a:t>s reign, Nebuchadnezzar laid siege to Jerusalem and removed all the treasures from the temple and palace. He carried into exile 10,000 people, including Jehoiachin.</a:t>
            </a:r>
            <a:endParaRPr lang="en-GB" sz="3200"/>
          </a:p>
        </p:txBody>
      </p:sp>
      <p:sp>
        <p:nvSpPr>
          <p:cNvPr id="447495" name="Text Box 13"/>
          <p:cNvSpPr txBox="1">
            <a:spLocks noChangeArrowheads="1"/>
          </p:cNvSpPr>
          <p:nvPr/>
        </p:nvSpPr>
        <p:spPr bwMode="auto">
          <a:xfrm>
            <a:off x="8274050" y="6491288"/>
            <a:ext cx="869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24</a:t>
            </a:r>
            <a:endParaRPr lang="en-GB" sz="18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1000"/>
                                        <p:tgtEl>
                                          <p:spTgt spid="302082"/>
                                        </p:tgtEl>
                                      </p:cBhvr>
                                    </p:animEffect>
                                    <p:anim calcmode="lin" valueType="num">
                                      <p:cBhvr>
                                        <p:cTn id="8" dur="1000" fill="hold"/>
                                        <p:tgtEl>
                                          <p:spTgt spid="302082"/>
                                        </p:tgtEl>
                                        <p:attrNameLst>
                                          <p:attrName>ppt_x</p:attrName>
                                        </p:attrNameLst>
                                      </p:cBhvr>
                                      <p:tavLst>
                                        <p:tav tm="0">
                                          <p:val>
                                            <p:strVal val="#ppt_x"/>
                                          </p:val>
                                        </p:tav>
                                        <p:tav tm="100000">
                                          <p:val>
                                            <p:strVal val="#ppt_x"/>
                                          </p:val>
                                        </p:tav>
                                      </p:tavLst>
                                    </p:anim>
                                    <p:anim calcmode="lin" valueType="num">
                                      <p:cBhvr>
                                        <p:cTn id="9" dur="1000" fill="hold"/>
                                        <p:tgtEl>
                                          <p:spTgt spid="3020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2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animBg="1"/>
      <p:bldP spid="3020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Not heeding God's warnings would raise up enemies.</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pic>
        <p:nvPicPr>
          <p:cNvPr id="5" name="Picture 4"/>
          <p:cNvPicPr>
            <a:picLocks noChangeAspect="1"/>
          </p:cNvPicPr>
          <p:nvPr/>
        </p:nvPicPr>
        <p:blipFill rotWithShape="1">
          <a:blip r:embed="rId4"/>
          <a:srcRect b="16819"/>
          <a:stretch/>
        </p:blipFill>
        <p:spPr>
          <a:xfrm>
            <a:off x="6012160" y="4365104"/>
            <a:ext cx="2996952" cy="2492896"/>
          </a:xfrm>
          <a:prstGeom prst="rect">
            <a:avLst/>
          </a:prstGeom>
        </p:spPr>
      </p:pic>
    </p:spTree>
    <p:extLst>
      <p:ext uri="{BB962C8B-B14F-4D97-AF65-F5344CB8AC3E}">
        <p14:creationId xmlns:p14="http://schemas.microsoft.com/office/powerpoint/2010/main" val="38653461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Zedekiah</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(Mattaniah)</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597-586</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Jehoahaz</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(Shallum)</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609</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Jehoiachin</a:t>
            </a:r>
            <a:br>
              <a:rPr lang="en-US" sz="2800" b="1">
                <a:solidFill>
                  <a:srgbClr val="F3B600"/>
                </a:solidFill>
                <a:effectLst>
                  <a:outerShdw blurRad="38100" dist="38100" dir="2700000" algn="tl">
                    <a:srgbClr val="000000"/>
                  </a:outerShdw>
                </a:effectLst>
                <a:latin typeface="Arial" charset="0"/>
                <a:cs typeface="Arial" charset="0"/>
              </a:rPr>
            </a:br>
            <a:r>
              <a:rPr lang="en-US" sz="2800" b="1">
                <a:solidFill>
                  <a:srgbClr val="F3B600"/>
                </a:solidFill>
                <a:effectLst>
                  <a:outerShdw blurRad="38100" dist="38100" dir="2700000" algn="tl">
                    <a:srgbClr val="000000"/>
                  </a:outerShdw>
                </a:effectLst>
                <a:latin typeface="Arial" charset="0"/>
                <a:cs typeface="Arial" charset="0"/>
              </a:rPr>
              <a:t>(Jeconiah/Coniah)</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597</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FFFFF"/>
                </a:solidFill>
                <a:latin typeface="Arial" charset="0"/>
                <a:cs typeface="Arial" charset="0"/>
              </a:rPr>
              <a:t>Josiah</a:t>
            </a:r>
          </a:p>
          <a:p>
            <a:pPr algn="ctr" eaLnBrk="0" hangingPunct="0">
              <a:defRPr/>
            </a:pPr>
            <a:r>
              <a:rPr lang="en-US" sz="2000" b="1">
                <a:solidFill>
                  <a:srgbClr val="FFFFFF"/>
                </a:solidFill>
                <a:latin typeface="Arial" charset="0"/>
                <a:cs typeface="Arial" charset="0"/>
              </a:rPr>
              <a:t>640-609</a:t>
            </a:r>
          </a:p>
          <a:p>
            <a:pPr algn="ctr" eaLnBrk="0" hangingPunct="0">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a:solidFill>
                  <a:srgbClr val="F3B600"/>
                </a:solidFill>
                <a:effectLst>
                  <a:outerShdw blurRad="38100" dist="38100" dir="2700000" algn="tl">
                    <a:srgbClr val="000000"/>
                  </a:outerShdw>
                </a:effectLst>
                <a:latin typeface="Arial" charset="0"/>
                <a:cs typeface="Arial" charset="0"/>
              </a:rPr>
              <a:t>Jehoiakim (Eliakim)</a:t>
            </a:r>
            <a:br>
              <a:rPr lang="en-US" sz="28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609-597</a:t>
            </a:r>
            <a:br>
              <a:rPr lang="en-US" sz="2000" b="1">
                <a:solidFill>
                  <a:srgbClr val="F3B600"/>
                </a:solidFill>
                <a:effectLst>
                  <a:outerShdw blurRad="38100" dist="38100" dir="2700000" algn="tl">
                    <a:srgbClr val="000000"/>
                  </a:outerShdw>
                </a:effectLst>
                <a:latin typeface="Arial" charset="0"/>
                <a:cs typeface="Arial" charset="0"/>
              </a:rPr>
            </a:br>
            <a:r>
              <a:rPr lang="en-US" sz="2000" b="1">
                <a:solidFill>
                  <a:srgbClr val="F3B600"/>
                </a:solidFill>
                <a:effectLst>
                  <a:outerShdw blurRad="38100" dist="38100" dir="2700000" algn="tl">
                    <a:srgbClr val="000000"/>
                  </a:outerShdw>
                </a:effectLst>
                <a:latin typeface="Arial" charset="0"/>
                <a:cs typeface="Arial" charset="0"/>
              </a:rPr>
              <a:t>(11 yrs.)</a:t>
            </a:r>
            <a:endParaRPr lang="en-US" sz="2800" b="1">
              <a:solidFill>
                <a:srgbClr val="F3B600"/>
              </a:solidFill>
              <a:effectLst>
                <a:outerShdw blurRad="38100" dist="38100" dir="2700000" algn="tl">
                  <a:srgbClr val="000000"/>
                </a:outerShdw>
              </a:effectLst>
              <a:latin typeface="Arial"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5DBACA"/>
                </a:solidFill>
                <a:effectLst>
                  <a:outerShdw blurRad="38100" dist="38100" dir="2700000" algn="tl">
                    <a:srgbClr val="000000"/>
                  </a:outerShdw>
                </a:effectLst>
                <a:latin typeface="Arial" charset="0"/>
                <a:cs typeface="Arial" charset="0"/>
              </a:rPr>
              <a:t>Johanan</a:t>
            </a:r>
            <a:br>
              <a:rPr lang="en-US" sz="2800" b="1">
                <a:solidFill>
                  <a:srgbClr val="5DBACA"/>
                </a:solidFill>
                <a:effectLst>
                  <a:outerShdw blurRad="38100" dist="38100" dir="2700000" algn="tl">
                    <a:srgbClr val="000000"/>
                  </a:outerShdw>
                </a:effectLst>
                <a:latin typeface="Arial" charset="0"/>
                <a:cs typeface="Arial" charset="0"/>
              </a:rPr>
            </a:br>
            <a:r>
              <a:rPr lang="en-US" sz="2800" b="1">
                <a:solidFill>
                  <a:srgbClr val="5DBACA"/>
                </a:solidFill>
                <a:effectLst>
                  <a:outerShdw blurRad="38100" dist="38100" dir="2700000" algn="tl">
                    <a:srgbClr val="000000"/>
                  </a:outerShdw>
                </a:effectLst>
                <a:latin typeface="Arial" charset="0"/>
                <a:cs typeface="Arial" charset="0"/>
              </a:rPr>
              <a:t>(no rule)</a:t>
            </a:r>
            <a:endParaRPr lang="en-US" sz="2000">
              <a:solidFill>
                <a:srgbClr val="FFFF00"/>
              </a:solidFill>
              <a:effectLst>
                <a:outerShdw blurRad="38100" dist="38100" dir="2700000" algn="tl">
                  <a:srgbClr val="000000"/>
                </a:outerShdw>
              </a:effectLst>
              <a:latin typeface="Arial"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b="1">
                <a:solidFill>
                  <a:srgbClr val="FFBCF0"/>
                </a:solidFill>
                <a:effectLst>
                  <a:outerShdw blurRad="38100" dist="38100" dir="2700000" algn="tl">
                    <a:srgbClr val="000000"/>
                  </a:outerShdw>
                </a:effectLst>
                <a:latin typeface="Arial" charset="0"/>
                <a:cs typeface="Arial" charset="0"/>
              </a:rPr>
              <a:t>Exiled</a:t>
            </a:r>
            <a:endParaRPr lang="en-US" sz="2000" i="1">
              <a:solidFill>
                <a:srgbClr val="FFBCF0"/>
              </a:solidFill>
              <a:effectLst>
                <a:outerShdw blurRad="38100" dist="38100" dir="2700000" algn="tl">
                  <a:srgbClr val="000000"/>
                </a:outerShdw>
              </a:effectLst>
              <a:latin typeface="Arial"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b="1">
                <a:solidFill>
                  <a:srgbClr val="FFBCF0"/>
                </a:solidFill>
                <a:effectLst>
                  <a:outerShdw blurRad="38100" dist="38100" dir="2700000" algn="tl">
                    <a:srgbClr val="000000"/>
                  </a:outerShdw>
                </a:effectLst>
                <a:latin typeface="Arial" charset="0"/>
                <a:cs typeface="Arial" charset="0"/>
              </a:rPr>
              <a:t>Babylon</a:t>
            </a:r>
            <a:endParaRPr lang="en-US" sz="2000" i="1">
              <a:solidFill>
                <a:srgbClr val="FFBCF0"/>
              </a:solidFill>
              <a:effectLst>
                <a:outerShdw blurRad="38100" dist="38100" dir="2700000" algn="tl">
                  <a:srgbClr val="000000"/>
                </a:outerShdw>
              </a:effectLst>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3</a:t>
              </a: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4</a:t>
              </a: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000">
                  <a:solidFill>
                    <a:srgbClr val="FFFFFF"/>
                  </a:solidFill>
                  <a:latin typeface="Arial"/>
                  <a:cs typeface="Arial"/>
                </a:rPr>
                <a:t>5</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25</a:t>
            </a:r>
          </a:p>
        </p:txBody>
      </p:sp>
    </p:spTree>
    <p:extLst>
      <p:ext uri="{BB962C8B-B14F-4D97-AF65-F5344CB8AC3E}">
        <p14:creationId xmlns:p14="http://schemas.microsoft.com/office/powerpoint/2010/main" val="4119069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297" name="Group 41"/>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Downfalls of the Kingdoms</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303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1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Josiah &amp; 4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22:1–24:16</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Zedekiah culmination in Fall of Judah &amp; Jerusalem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Arial" charset="0"/>
                        </a:rPr>
                        <a:t>24:17–25:30</a:t>
                      </a: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7"/>
                  </a:ext>
                </a:extLst>
              </a:tr>
            </a:tbl>
          </a:graphicData>
        </a:graphic>
      </p:graphicFrame>
      <p:sp>
        <p:nvSpPr>
          <p:cNvPr id="454693" name="Text Box 38"/>
          <p:cNvSpPr txBox="1">
            <a:spLocks noChangeArrowheads="1"/>
          </p:cNvSpPr>
          <p:nvPr/>
        </p:nvSpPr>
        <p:spPr bwMode="auto">
          <a:xfrm>
            <a:off x="8397875" y="58738"/>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latin typeface="Tahoma" charset="0"/>
              </a:rPr>
              <a:t>249</a:t>
            </a:r>
            <a:endParaRPr lang="en-GB" sz="2000" b="1">
              <a:latin typeface="Tahoma" charset="0"/>
            </a:endParaRPr>
          </a:p>
        </p:txBody>
      </p:sp>
      <p:sp>
        <p:nvSpPr>
          <p:cNvPr id="4"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rgbClr val="FFFFFF"/>
                </a:solidFill>
                <a:latin typeface="Arial"/>
                <a:ea typeface="ＭＳ Ｐゴシック"/>
                <a:cs typeface="Arial"/>
              </a:rPr>
              <a:t>Downfalls of the Kingdoms</a:t>
            </a:r>
            <a:endParaRPr lang="en-US" b="1" dirty="0">
              <a:solidFill>
                <a:schemeClr val="bg1"/>
              </a:solidFill>
            </a:endParaRPr>
          </a:p>
        </p:txBody>
      </p:sp>
      <p:sp>
        <p:nvSpPr>
          <p:cNvPr id="454695"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800000"/>
            </a:gs>
          </a:gsLst>
          <a:lin ang="5400000" scaled="1"/>
        </a:gra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2514600" y="0"/>
            <a:ext cx="6629400" cy="1752600"/>
          </a:xfrm>
          <a:solidFill>
            <a:srgbClr val="000000"/>
          </a:solidFill>
        </p:spPr>
        <p:txBody>
          <a:bodyPr/>
          <a:lstStyle/>
          <a:p>
            <a:pPr eaLnBrk="1" hangingPunct="1"/>
            <a:r>
              <a:rPr lang="en-US" sz="4000" b="1">
                <a:solidFill>
                  <a:srgbClr val="FFFFFF"/>
                </a:solidFill>
                <a:latin typeface="Arial" charset="0"/>
              </a:rPr>
              <a:t>A Kingdom Disappears </a:t>
            </a:r>
            <a:br>
              <a:rPr lang="en-US" sz="4000" b="1">
                <a:solidFill>
                  <a:srgbClr val="FFFFFF"/>
                </a:solidFill>
                <a:latin typeface="Arial" charset="0"/>
              </a:rPr>
            </a:br>
            <a:r>
              <a:rPr lang="en-US" sz="3600" b="1">
                <a:solidFill>
                  <a:srgbClr val="FFFFFF"/>
                </a:solidFill>
                <a:latin typeface="Arial" charset="0"/>
              </a:rPr>
              <a:t>(2 Kings 25:22)</a:t>
            </a:r>
            <a:endParaRPr lang="en-GB" sz="4000" b="1">
              <a:solidFill>
                <a:srgbClr val="FFFFFF"/>
              </a:solidFill>
              <a:latin typeface="Arial" charset="0"/>
            </a:endParaRPr>
          </a:p>
        </p:txBody>
      </p:sp>
      <p:graphicFrame>
        <p:nvGraphicFramePr>
          <p:cNvPr id="455683" name="Object 2"/>
          <p:cNvGraphicFramePr>
            <a:graphicFrameLocks noChangeAspect="1"/>
          </p:cNvGraphicFramePr>
          <p:nvPr/>
        </p:nvGraphicFramePr>
        <p:xfrm>
          <a:off x="0" y="0"/>
          <a:ext cx="2514600" cy="1743075"/>
        </p:xfrm>
        <a:graphic>
          <a:graphicData uri="http://schemas.openxmlformats.org/presentationml/2006/ole">
            <mc:AlternateContent xmlns:mc="http://schemas.openxmlformats.org/markup-compatibility/2006">
              <mc:Choice xmlns:v="urn:schemas-microsoft-com:vml" Requires="v">
                <p:oleObj spid="_x0000_s455875" name="Bitmap Image" r:id="rId3" imgW="3790476" imgH="2838846" progId="Paint.Picture">
                  <p:embed/>
                </p:oleObj>
              </mc:Choice>
              <mc:Fallback>
                <p:oleObj name="Bitmap Image" r:id="rId3" imgW="3790476" imgH="283884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Rectangle 3"/>
          <p:cNvSpPr txBox="1">
            <a:spLocks noChangeArrowheads="1"/>
          </p:cNvSpPr>
          <p:nvPr/>
        </p:nvSpPr>
        <p:spPr bwMode="auto">
          <a:xfrm>
            <a:off x="358775" y="1989138"/>
            <a:ext cx="85344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a:solidFill>
                  <a:srgbClr val="FFFFFF"/>
                </a:solidFill>
                <a:cs typeface="Arial" charset="0"/>
              </a:rPr>
              <a:t>Judah</a:t>
            </a:r>
            <a:r>
              <a:rPr lang="uk-UA" sz="2800" b="1" i="1">
                <a:solidFill>
                  <a:srgbClr val="FFFFFF"/>
                </a:solidFill>
                <a:cs typeface="Arial" charset="0"/>
              </a:rPr>
              <a:t>'</a:t>
            </a:r>
            <a:r>
              <a:rPr lang="en-US" sz="2800" b="1" i="1">
                <a:solidFill>
                  <a:srgbClr val="FFFFFF"/>
                </a:solidFill>
                <a:cs typeface="Arial" charset="0"/>
              </a:rPr>
              <a:t>s final rebellion (under </a:t>
            </a:r>
            <a:r>
              <a:rPr lang="en-US" sz="3200" b="1" i="1">
                <a:solidFill>
                  <a:srgbClr val="FFFFFF"/>
                </a:solidFill>
                <a:cs typeface="Arial" charset="0"/>
              </a:rPr>
              <a:t>Zedekiah</a:t>
            </a:r>
            <a:r>
              <a:rPr lang="en-US" sz="2800" b="1" i="1">
                <a:solidFill>
                  <a:srgbClr val="FFFFFF"/>
                </a:solidFill>
                <a:cs typeface="Arial" charset="0"/>
              </a:rPr>
              <a:t>) against Babylon failed, resulting in an 18-month siege and the destruction of Jerusalem.</a:t>
            </a:r>
          </a:p>
          <a:p>
            <a:pPr eaLnBrk="1" hangingPunct="1">
              <a:spcBef>
                <a:spcPct val="20000"/>
              </a:spcBef>
            </a:pPr>
            <a:endParaRPr lang="en-US" sz="2800" b="1" i="1">
              <a:solidFill>
                <a:srgbClr val="FFFFFF"/>
              </a:solidFill>
              <a:cs typeface="Arial" charset="0"/>
            </a:endParaRPr>
          </a:p>
          <a:p>
            <a:pPr eaLnBrk="1" hangingPunct="1">
              <a:spcBef>
                <a:spcPct val="20000"/>
              </a:spcBef>
            </a:pPr>
            <a:r>
              <a:rPr lang="en-US" sz="2800" b="1" i="1">
                <a:solidFill>
                  <a:srgbClr val="FFFFFF"/>
                </a:solidFill>
                <a:cs typeface="Arial" charset="0"/>
              </a:rPr>
              <a:t>Survivors were taken away in the </a:t>
            </a:r>
            <a:r>
              <a:rPr lang="ru-RU" sz="2800" b="1" i="1">
                <a:solidFill>
                  <a:srgbClr val="FFFFFF"/>
                </a:solidFill>
                <a:cs typeface="Arial" charset="0"/>
              </a:rPr>
              <a:t>"</a:t>
            </a:r>
            <a:r>
              <a:rPr lang="en-US" sz="2800" b="1" i="1">
                <a:solidFill>
                  <a:srgbClr val="FFFFFF"/>
                </a:solidFill>
                <a:cs typeface="Arial" charset="0"/>
              </a:rPr>
              <a:t>Babylonian captivity,</a:t>
            </a:r>
            <a:r>
              <a:rPr lang="ru-RU" sz="2800" b="1" i="1">
                <a:solidFill>
                  <a:srgbClr val="FFFFFF"/>
                </a:solidFill>
                <a:cs typeface="Arial" charset="0"/>
              </a:rPr>
              <a:t>"</a:t>
            </a:r>
            <a:r>
              <a:rPr lang="en-US" sz="2800" b="1" i="1">
                <a:solidFill>
                  <a:srgbClr val="FFFFFF"/>
                </a:solidFill>
                <a:cs typeface="Arial" charset="0"/>
              </a:rPr>
              <a:t> a tragic moment in Jewish history.</a:t>
            </a:r>
          </a:p>
          <a:p>
            <a:pPr eaLnBrk="1" hangingPunct="1">
              <a:spcBef>
                <a:spcPct val="20000"/>
              </a:spcBef>
            </a:pPr>
            <a:endParaRPr lang="en-US" sz="2800" b="1" i="1">
              <a:solidFill>
                <a:srgbClr val="FFFFFF"/>
              </a:solidFill>
              <a:cs typeface="Arial" charset="0"/>
            </a:endParaRPr>
          </a:p>
          <a:p>
            <a:pPr eaLnBrk="1" hangingPunct="1">
              <a:spcBef>
                <a:spcPct val="20000"/>
              </a:spcBef>
            </a:pPr>
            <a:r>
              <a:rPr lang="en-US" sz="2800" b="1" i="1">
                <a:solidFill>
                  <a:srgbClr val="FFFFFF"/>
                </a:solidFill>
                <a:cs typeface="Arial" charset="0"/>
              </a:rPr>
              <a:t>God spelled out the reasons for this disaster in 2 Kings 21:10-16 (read).</a:t>
            </a:r>
            <a:endParaRPr lang="en-GB" sz="2800" b="1" i="1">
              <a:solidFill>
                <a:srgbClr val="FFFFFF"/>
              </a:solidFill>
              <a:cs typeface="Arial"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5">
                                            <p:txEl>
                                              <p:pRg st="0" end="0"/>
                                            </p:txEl>
                                          </p:spTgt>
                                        </p:tgtEl>
                                        <p:attrNameLst>
                                          <p:attrName>ppt_x</p:attrName>
                                        </p:attrNameLst>
                                      </p:cBhvr>
                                    </p:anim>
                                    <p:anim from="0" to="-1.0" calcmode="lin" valueType="num">
                                      <p:cBhvr>
                                        <p:cTn id="8" dur="200" decel="50000" autoRev="1" fill="hold">
                                          <p:stCondLst>
                                            <p:cond delay="600"/>
                                          </p:stCondLst>
                                        </p:cTn>
                                        <p:tgtEl>
                                          <p:spTgt spid="5">
                                            <p:txEl>
                                              <p:pRg st="0" end="0"/>
                                            </p:txEl>
                                          </p:spTgt>
                                        </p:tgtEl>
                                        <p:attrNameLst>
                                          <p:attrName>xshear</p:attrName>
                                        </p:attrNameLst>
                                      </p:cBhvr>
                                    </p:anim>
                                    <p:animScale>
                                      <p:cBhvr>
                                        <p:cTn id="9" dur="200" decel="100000" autoRev="1" fill="hold">
                                          <p:stCondLst>
                                            <p:cond delay="600"/>
                                          </p:stCondLst>
                                        </p:cTn>
                                        <p:tgtEl>
                                          <p:spTgt spid="5">
                                            <p:txEl>
                                              <p:pRg st="0" end="0"/>
                                            </p:txEl>
                                          </p:spTgt>
                                        </p:tgtEl>
                                      </p:cBhvr>
                                      <p:from x="100000" y="100000"/>
                                      <p:to x="80000" y="100000"/>
                                    </p:animScale>
                                    <p:anim by="(#ppt_h/3+#ppt_w*0.1)" calcmode="lin" valueType="num">
                                      <p:cBhvr additive="sum">
                                        <p:cTn id="10" dur="200" decel="100000" autoRev="1" fill="hold">
                                          <p:stCondLst>
                                            <p:cond delay="600"/>
                                          </p:stCondLst>
                                        </p:cTn>
                                        <p:tgtEl>
                                          <p:spTgt spid="5">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5">
                                            <p:txEl>
                                              <p:pRg st="2" end="2"/>
                                            </p:txEl>
                                          </p:spTgt>
                                        </p:tgtEl>
                                        <p:attrNameLst>
                                          <p:attrName>ppt_x</p:attrName>
                                        </p:attrNameLst>
                                      </p:cBhvr>
                                    </p:anim>
                                    <p:anim from="0" to="-1.0" calcmode="lin" valueType="num">
                                      <p:cBhvr>
                                        <p:cTn id="16" dur="200" decel="50000" autoRev="1" fill="hold">
                                          <p:stCondLst>
                                            <p:cond delay="600"/>
                                          </p:stCondLst>
                                        </p:cTn>
                                        <p:tgtEl>
                                          <p:spTgt spid="5">
                                            <p:txEl>
                                              <p:pRg st="2" end="2"/>
                                            </p:txEl>
                                          </p:spTgt>
                                        </p:tgtEl>
                                        <p:attrNameLst>
                                          <p:attrName>xshear</p:attrName>
                                        </p:attrNameLst>
                                      </p:cBhvr>
                                    </p:anim>
                                    <p:animScale>
                                      <p:cBhvr>
                                        <p:cTn id="17" dur="200" decel="100000" autoRev="1" fill="hold">
                                          <p:stCondLst>
                                            <p:cond delay="600"/>
                                          </p:stCondLst>
                                        </p:cTn>
                                        <p:tgtEl>
                                          <p:spTgt spid="5">
                                            <p:txEl>
                                              <p:pRg st="2" end="2"/>
                                            </p:txEl>
                                          </p:spTgt>
                                        </p:tgtEl>
                                      </p:cBhvr>
                                      <p:from x="100000" y="100000"/>
                                      <p:to x="80000" y="100000"/>
                                    </p:animScale>
                                    <p:anim by="(#ppt_h/3+#ppt_w*0.1)" calcmode="lin" valueType="num">
                                      <p:cBhvr additive="sum">
                                        <p:cTn id="18" dur="200" decel="100000" autoRev="1" fill="hold">
                                          <p:stCondLst>
                                            <p:cond delay="600"/>
                                          </p:stCondLst>
                                        </p:cTn>
                                        <p:tgtEl>
                                          <p:spTgt spid="5">
                                            <p:txEl>
                                              <p:pRg st="2" end="2"/>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from="(-#ppt_w/2)" to="(#ppt_x)" calcmode="lin" valueType="num">
                                      <p:cBhvr>
                                        <p:cTn id="23" dur="600" fill="hold">
                                          <p:stCondLst>
                                            <p:cond delay="0"/>
                                          </p:stCondLst>
                                        </p:cTn>
                                        <p:tgtEl>
                                          <p:spTgt spid="5">
                                            <p:txEl>
                                              <p:pRg st="4" end="4"/>
                                            </p:txEl>
                                          </p:spTgt>
                                        </p:tgtEl>
                                        <p:attrNameLst>
                                          <p:attrName>ppt_x</p:attrName>
                                        </p:attrNameLst>
                                      </p:cBhvr>
                                    </p:anim>
                                    <p:anim from="0" to="-1.0" calcmode="lin" valueType="num">
                                      <p:cBhvr>
                                        <p:cTn id="24" dur="200" decel="50000" autoRev="1" fill="hold">
                                          <p:stCondLst>
                                            <p:cond delay="600"/>
                                          </p:stCondLst>
                                        </p:cTn>
                                        <p:tgtEl>
                                          <p:spTgt spid="5">
                                            <p:txEl>
                                              <p:pRg st="4" end="4"/>
                                            </p:txEl>
                                          </p:spTgt>
                                        </p:tgtEl>
                                        <p:attrNameLst>
                                          <p:attrName>xshear</p:attrName>
                                        </p:attrNameLst>
                                      </p:cBhvr>
                                    </p:anim>
                                    <p:animScale>
                                      <p:cBhvr>
                                        <p:cTn id="25" dur="200" decel="100000" autoRev="1" fill="hold">
                                          <p:stCondLst>
                                            <p:cond delay="600"/>
                                          </p:stCondLst>
                                        </p:cTn>
                                        <p:tgtEl>
                                          <p:spTgt spid="5">
                                            <p:txEl>
                                              <p:pRg st="4" end="4"/>
                                            </p:txEl>
                                          </p:spTgt>
                                        </p:tgtEl>
                                      </p:cBhvr>
                                      <p:from x="100000" y="100000"/>
                                      <p:to x="80000" y="100000"/>
                                    </p:animScale>
                                    <p:anim by="(#ppt_h/3+#ppt_w*0.1)" calcmode="lin" valueType="num">
                                      <p:cBhvr additive="sum">
                                        <p:cTn id="26" dur="200" decel="100000" autoRev="1" fill="hold">
                                          <p:stCondLst>
                                            <p:cond delay="600"/>
                                          </p:stCondLst>
                                        </p:cTn>
                                        <p:tgtEl>
                                          <p:spTgt spid="5">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0"/>
            <a:ext cx="5220072" cy="3311614"/>
          </a:xfrm>
          <a:prstGeom prst="rect">
            <a:avLst/>
          </a:prstGeom>
        </p:spPr>
      </p:pic>
      <p:pic>
        <p:nvPicPr>
          <p:cNvPr id="456706" name="Picture 11" descr="Solomon's temple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73425"/>
            <a:ext cx="4724400"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6708" name="Object 3"/>
          <p:cNvGraphicFramePr>
            <a:graphicFrameLocks noGrp="1" noChangeAspect="1"/>
          </p:cNvGraphicFramePr>
          <p:nvPr>
            <p:ph idx="1"/>
          </p:nvPr>
        </p:nvGraphicFramePr>
        <p:xfrm>
          <a:off x="4724400" y="0"/>
          <a:ext cx="4419600" cy="6858000"/>
        </p:xfrm>
        <a:graphic>
          <a:graphicData uri="http://schemas.openxmlformats.org/presentationml/2006/ole">
            <mc:AlternateContent xmlns:mc="http://schemas.openxmlformats.org/markup-compatibility/2006">
              <mc:Choice xmlns:v="urn:schemas-microsoft-com:vml" Requires="v">
                <p:oleObj spid="_x0000_s456963" name="Bitmap Image" r:id="rId5" imgW="6304762" imgH="6838095" progId="Paint.Picture">
                  <p:embed/>
                </p:oleObj>
              </mc:Choice>
              <mc:Fallback>
                <p:oleObj name="Bitmap Image" r:id="rId5" imgW="6304762" imgH="6838095"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6421" name="Title 1"/>
          <p:cNvSpPr>
            <a:spLocks noGrp="1" noTextEdit="1"/>
          </p:cNvSpPr>
          <p:nvPr/>
        </p:nvSpPr>
        <p:spPr bwMode="auto">
          <a:xfrm rot="-1325511">
            <a:off x="92075" y="2370138"/>
            <a:ext cx="9010650" cy="2424112"/>
          </a:xfrm>
          <a:prstGeom prst="rect">
            <a:avLst/>
          </a:prstGeom>
        </p:spPr>
        <p:txBody>
          <a:bodyPr wrap="none" fromWordArt="1" anchor="ctr"/>
          <a:lstStyle/>
          <a:p>
            <a:pPr algn="ctr" eaLnBrk="0" hangingPunct="0">
              <a:defRPr/>
            </a:pPr>
            <a:r>
              <a:rPr lang="en-US" sz="4400" i="1" kern="10">
                <a:ln w="9525">
                  <a:solidFill>
                    <a:srgbClr val="000000"/>
                  </a:solidFill>
                  <a:round/>
                  <a:headEnd/>
                  <a:tailEnd/>
                </a:ln>
                <a:solidFill>
                  <a:srgbClr val="FF0000"/>
                </a:solidFill>
                <a:latin typeface="Arial Black"/>
                <a:ea typeface="Arial Black"/>
                <a:cs typeface="Arial Black"/>
              </a:rPr>
              <a:t>Downfall of Jerusalem</a:t>
            </a:r>
          </a:p>
        </p:txBody>
      </p:sp>
      <p:sp>
        <p:nvSpPr>
          <p:cNvPr id="3" name="Content Placeholder 2"/>
          <p:cNvSpPr>
            <a:spLocks noGrp="1"/>
          </p:cNvSpPr>
          <p:nvPr>
            <p:ph sz="quarter" idx="3"/>
          </p:nvPr>
        </p:nvSpPr>
        <p:spPr/>
        <p:txBody>
          <a:bodyPr/>
          <a:lstStyle/>
          <a:p>
            <a:endParaRPr lang="en-US"/>
          </a:p>
        </p:txBody>
      </p:sp>
    </p:spTree>
  </p:cSld>
  <p:clrMapOvr>
    <a:masterClrMapping/>
  </p:clrMapOvr>
  <p:transition>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785" name="Group 108"/>
          <p:cNvGrpSpPr>
            <a:grpSpLocks/>
          </p:cNvGrpSpPr>
          <p:nvPr/>
        </p:nvGrpSpPr>
        <p:grpSpPr bwMode="auto">
          <a:xfrm>
            <a:off x="6245225" y="3360738"/>
            <a:ext cx="919163" cy="1009650"/>
            <a:chOff x="6289985" y="1029339"/>
            <a:chExt cx="919814" cy="1010116"/>
          </a:xfrm>
        </p:grpSpPr>
        <p:grpSp>
          <p:nvGrpSpPr>
            <p:cNvPr id="374880" name="Group 75"/>
            <p:cNvGrpSpPr>
              <a:grpSpLocks/>
            </p:cNvGrpSpPr>
            <p:nvPr/>
          </p:nvGrpSpPr>
          <p:grpSpPr bwMode="auto">
            <a:xfrm>
              <a:off x="6289985" y="1134030"/>
              <a:ext cx="919814" cy="736467"/>
              <a:chOff x="578" y="2316"/>
              <a:chExt cx="2105" cy="1421"/>
            </a:xfrm>
          </p:grpSpPr>
          <p:sp>
            <p:nvSpPr>
              <p:cNvPr id="37488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7488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grpSp>
        <p:sp>
          <p:nvSpPr>
            <p:cNvPr id="37488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8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8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8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8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grpSp>
        <p:nvGrpSpPr>
          <p:cNvPr id="374786" name="Group 119"/>
          <p:cNvGrpSpPr>
            <a:grpSpLocks/>
          </p:cNvGrpSpPr>
          <p:nvPr/>
        </p:nvGrpSpPr>
        <p:grpSpPr bwMode="auto">
          <a:xfrm>
            <a:off x="6242050" y="1331913"/>
            <a:ext cx="919163" cy="1009650"/>
            <a:chOff x="6289985" y="1029339"/>
            <a:chExt cx="919814" cy="1010116"/>
          </a:xfrm>
        </p:grpSpPr>
        <p:grpSp>
          <p:nvGrpSpPr>
            <p:cNvPr id="374872" name="Group 75"/>
            <p:cNvGrpSpPr>
              <a:grpSpLocks/>
            </p:cNvGrpSpPr>
            <p:nvPr/>
          </p:nvGrpSpPr>
          <p:grpSpPr bwMode="auto">
            <a:xfrm>
              <a:off x="6289985" y="1134030"/>
              <a:ext cx="919814" cy="736467"/>
              <a:chOff x="578" y="2316"/>
              <a:chExt cx="2105" cy="1421"/>
            </a:xfrm>
          </p:grpSpPr>
          <p:sp>
            <p:nvSpPr>
              <p:cNvPr id="37487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7487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grpSp>
        <p:sp>
          <p:nvSpPr>
            <p:cNvPr id="37487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7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7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7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7487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7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790"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747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747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79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S - D - S</a:t>
            </a:r>
          </a:p>
        </p:txBody>
      </p:sp>
      <p:sp>
        <p:nvSpPr>
          <p:cNvPr id="374795"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20-J        20-R</a:t>
            </a:r>
          </a:p>
        </p:txBody>
      </p:sp>
      <p:sp>
        <p:nvSpPr>
          <p:cNvPr id="374796"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479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endParaRPr>
          </a:p>
        </p:txBody>
      </p:sp>
      <p:sp>
        <p:nvSpPr>
          <p:cNvPr id="37480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sp>
        <p:nvSpPr>
          <p:cNvPr id="374802"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350        </a:t>
            </a:r>
          </a:p>
        </p:txBody>
      </p:sp>
      <p:sp>
        <p:nvSpPr>
          <p:cNvPr id="37480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0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0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0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0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0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1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1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1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1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1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1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7481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3912" name="Rectangle 40"/>
          <p:cNvSpPr>
            <a:spLocks noChangeArrowheads="1"/>
          </p:cNvSpPr>
          <p:nvPr/>
        </p:nvSpPr>
        <p:spPr bwMode="auto">
          <a:xfrm>
            <a:off x="4576763" y="5022850"/>
            <a:ext cx="16891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BABYLON</a:t>
            </a:r>
          </a:p>
        </p:txBody>
      </p:sp>
      <p:sp>
        <p:nvSpPr>
          <p:cNvPr id="37482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2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3918" name="Rectangle 46"/>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sp>
        <p:nvSpPr>
          <p:cNvPr id="374824"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37482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74826"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37482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4829" name="Group 138"/>
          <p:cNvGrpSpPr>
            <a:grpSpLocks/>
          </p:cNvGrpSpPr>
          <p:nvPr/>
        </p:nvGrpSpPr>
        <p:grpSpPr bwMode="auto">
          <a:xfrm>
            <a:off x="8018463" y="3436938"/>
            <a:ext cx="981075" cy="1843087"/>
            <a:chOff x="5051" y="2165"/>
            <a:chExt cx="618" cy="1161"/>
          </a:xfrm>
        </p:grpSpPr>
        <p:grpSp>
          <p:nvGrpSpPr>
            <p:cNvPr id="374853" name="Group 139"/>
            <p:cNvGrpSpPr>
              <a:grpSpLocks/>
            </p:cNvGrpSpPr>
            <p:nvPr/>
          </p:nvGrpSpPr>
          <p:grpSpPr bwMode="auto">
            <a:xfrm>
              <a:off x="5051" y="2165"/>
              <a:ext cx="618" cy="1161"/>
              <a:chOff x="5051" y="2165"/>
              <a:chExt cx="618" cy="1161"/>
            </a:xfrm>
          </p:grpSpPr>
          <p:sp>
            <p:nvSpPr>
              <p:cNvPr id="37485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7485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485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485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5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486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6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7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4871"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4854"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4831" name="Rectangle 15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4833"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4834"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4835"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4836" name="Group 164"/>
          <p:cNvGrpSpPr>
            <a:grpSpLocks/>
          </p:cNvGrpSpPr>
          <p:nvPr/>
        </p:nvGrpSpPr>
        <p:grpSpPr bwMode="auto">
          <a:xfrm>
            <a:off x="8061325" y="4151313"/>
            <a:ext cx="931863" cy="377825"/>
            <a:chOff x="5078" y="2615"/>
            <a:chExt cx="587" cy="238"/>
          </a:xfrm>
        </p:grpSpPr>
        <p:sp>
          <p:nvSpPr>
            <p:cNvPr id="374850"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4851"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4852"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374837"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Babylon</a:t>
            </a:r>
          </a:p>
        </p:txBody>
      </p:sp>
      <p:sp>
        <p:nvSpPr>
          <p:cNvPr id="374838"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50</a:t>
            </a:r>
          </a:p>
        </p:txBody>
      </p:sp>
      <p:sp>
        <p:nvSpPr>
          <p:cNvPr id="374840"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4073" name="Text Box 201"/>
          <p:cNvSpPr txBox="1">
            <a:spLocks noChangeArrowheads="1"/>
          </p:cNvSpPr>
          <p:nvPr/>
        </p:nvSpPr>
        <p:spPr bwMode="auto">
          <a:xfrm>
            <a:off x="6326188" y="1462088"/>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sz="3200" b="1" i="1">
                <a:solidFill>
                  <a:srgbClr val="FFFFFF"/>
                </a:solidFill>
                <a:latin typeface="Kosher-Normal" pitchFamily="-112" charset="0"/>
              </a:rPr>
              <a:t>DC</a:t>
            </a:r>
          </a:p>
        </p:txBody>
      </p:sp>
      <p:sp>
        <p:nvSpPr>
          <p:cNvPr id="464074" name="Text Box 202"/>
          <p:cNvSpPr txBox="1">
            <a:spLocks noChangeArrowheads="1"/>
          </p:cNvSpPr>
          <p:nvPr/>
        </p:nvSpPr>
        <p:spPr bwMode="auto">
          <a:xfrm>
            <a:off x="6318250" y="3533775"/>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sz="3200" b="1" i="1">
                <a:solidFill>
                  <a:srgbClr val="FFFFFF"/>
                </a:solidFill>
                <a:latin typeface="Kosher-Normal" pitchFamily="-112" charset="0"/>
              </a:rPr>
              <a:t>NC</a:t>
            </a:r>
          </a:p>
        </p:txBody>
      </p:sp>
      <p:grpSp>
        <p:nvGrpSpPr>
          <p:cNvPr id="374844"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eaLnBrk="0" hangingPunct="0">
              <a:defRPr/>
            </a:pPr>
            <a:r>
              <a:rPr lang="en-US" sz="2800" b="1" i="1">
                <a:solidFill>
                  <a:srgbClr val="FFFFFF"/>
                </a:solidFill>
                <a:latin typeface="Helvetica" pitchFamily="-112" charset="0"/>
              </a:rPr>
              <a:t>Jer 31:       31-33</a:t>
            </a:r>
          </a:p>
        </p:txBody>
      </p:sp>
      <p:sp>
        <p:nvSpPr>
          <p:cNvPr id="464045" name="Rectangle 173"/>
          <p:cNvSpPr>
            <a:spLocks noChangeArrowheads="1"/>
          </p:cNvSpPr>
          <p:nvPr/>
        </p:nvSpPr>
        <p:spPr bwMode="auto">
          <a:xfrm>
            <a:off x="6188075" y="2247900"/>
            <a:ext cx="2952750"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07" charset="0"/>
              </a:rPr>
              <a:t>2 Sam 7:4-16</a:t>
            </a:r>
          </a:p>
          <a:p>
            <a:pPr eaLnBrk="0" hangingPunct="0">
              <a:defRPr/>
            </a:pPr>
            <a:r>
              <a:rPr lang="en-US" sz="2800" b="1" i="1">
                <a:solidFill>
                  <a:srgbClr val="FFFFFF"/>
                </a:solidFill>
                <a:latin typeface="Helvetica" pitchFamily="-107" charset="0"/>
              </a:rPr>
              <a:t>1 Chron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a:t>
            </a:r>
          </a:p>
        </p:txBody>
      </p:sp>
    </p:spTree>
    <p:extLst>
      <p:ext uri="{BB962C8B-B14F-4D97-AF65-F5344CB8AC3E}">
        <p14:creationId xmlns:p14="http://schemas.microsoft.com/office/powerpoint/2010/main" val="3404048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226248"/>
            <a:ext cx="9144000" cy="2371104"/>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Worship God </a:t>
            </a:r>
            <a:r>
              <a:rPr lang="en-US" sz="4800" b="1" dirty="0">
                <a:solidFill>
                  <a:srgbClr val="FFFF00"/>
                </a:solidFill>
                <a:effectLst>
                  <a:glow rad="127000">
                    <a:schemeClr val="tx1"/>
                  </a:glow>
                </a:effectLst>
                <a:latin typeface="Arial" charset="0"/>
                <a:ea typeface="ＭＳ Ｐゴシック" charset="0"/>
                <a:cs typeface="ＭＳ Ｐゴシック" charset="0"/>
              </a:rPr>
              <a:t>alone</a:t>
            </a:r>
            <a:r>
              <a:rPr lang="en-US" sz="4800" b="1" dirty="0">
                <a:effectLst>
                  <a:glow rad="127000">
                    <a:schemeClr val="tx1"/>
                  </a:glow>
                </a:effectLst>
                <a:latin typeface="Arial" charset="0"/>
                <a:ea typeface="ＭＳ Ｐゴシック" charset="0"/>
                <a:cs typeface="ＭＳ Ｐゴシック" charset="0"/>
              </a:rPr>
              <a:t> so he doesn’t discipline your idolatry.</a:t>
            </a:r>
          </a:p>
        </p:txBody>
      </p:sp>
    </p:spTree>
    <p:extLst>
      <p:ext uri="{BB962C8B-B14F-4D97-AF65-F5344CB8AC3E}">
        <p14:creationId xmlns:p14="http://schemas.microsoft.com/office/powerpoint/2010/main" val="17964757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en-US" sz="5400" b="1">
                <a:effectLst>
                  <a:glow rad="228600">
                    <a:schemeClr val="tx1">
                      <a:alpha val="75000"/>
                    </a:schemeClr>
                  </a:glow>
                </a:effectLst>
              </a:rPr>
              <a:t>Crowns we wear today</a:t>
            </a:r>
            <a:endParaRPr lang="en-US" sz="4800" b="1">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family</a:t>
            </a:r>
          </a:p>
        </p:txBody>
      </p:sp>
    </p:spTree>
    <p:extLst>
      <p:ext uri="{BB962C8B-B14F-4D97-AF65-F5344CB8AC3E}">
        <p14:creationId xmlns:p14="http://schemas.microsoft.com/office/powerpoint/2010/main" val="22218830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en-US" altLang="zh-CN">
                <a:latin typeface="Arial Black" charset="0"/>
                <a:ea typeface="SimSun" charset="0"/>
                <a:cs typeface="SimSun" charset="0"/>
              </a:rPr>
              <a:t>Decline of Judah</a:t>
            </a:r>
            <a:endParaRPr lang="en-US">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278</a:t>
            </a: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868288" y="3282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REHOBOAM</a:t>
            </a:r>
          </a:p>
        </p:txBody>
      </p:sp>
      <p:sp>
        <p:nvSpPr>
          <p:cNvPr id="35863" name="WordArt 23"/>
          <p:cNvSpPr>
            <a:spLocks noChangeArrowheads="1" noChangeShapeType="1" noTextEdit="1"/>
          </p:cNvSpPr>
          <p:nvPr/>
        </p:nvSpPr>
        <p:spPr bwMode="auto">
          <a:xfrm>
            <a:off x="5364088" y="5949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ZEDEKIAH</a:t>
            </a:r>
          </a:p>
        </p:txBody>
      </p:sp>
      <p:sp>
        <p:nvSpPr>
          <p:cNvPr id="35864" name="WordArt 24"/>
          <p:cNvSpPr>
            <a:spLocks noChangeArrowheads="1" noChangeShapeType="1" noTextEdit="1"/>
          </p:cNvSpPr>
          <p:nvPr/>
        </p:nvSpPr>
        <p:spPr bwMode="auto">
          <a:xfrm>
            <a:off x="2239888" y="42728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ATHALIAH</a:t>
            </a:r>
          </a:p>
        </p:txBody>
      </p:sp>
      <p:sp>
        <p:nvSpPr>
          <p:cNvPr id="35865" name="WordArt 25"/>
          <p:cNvSpPr>
            <a:spLocks noChangeArrowheads="1" noChangeShapeType="1" noTextEdit="1"/>
          </p:cNvSpPr>
          <p:nvPr/>
        </p:nvSpPr>
        <p:spPr bwMode="auto">
          <a:xfrm>
            <a:off x="3763888" y="5187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MANASSEH</a:t>
            </a:r>
          </a:p>
        </p:txBody>
      </p:sp>
      <p:sp>
        <p:nvSpPr>
          <p:cNvPr id="35866" name="WordArt 26"/>
          <p:cNvSpPr>
            <a:spLocks noChangeArrowheads="1" noChangeShapeType="1" noTextEdit="1"/>
          </p:cNvSpPr>
          <p:nvPr/>
        </p:nvSpPr>
        <p:spPr bwMode="auto">
          <a:xfrm>
            <a:off x="3124200" y="1628800"/>
            <a:ext cx="115976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ASA</a:t>
            </a:r>
          </a:p>
        </p:txBody>
      </p:sp>
      <p:sp>
        <p:nvSpPr>
          <p:cNvPr id="35867" name="WordArt 27"/>
          <p:cNvSpPr>
            <a:spLocks noChangeArrowheads="1" noChangeShapeType="1" noTextEdit="1"/>
          </p:cNvSpPr>
          <p:nvPr/>
        </p:nvSpPr>
        <p:spPr bwMode="auto">
          <a:xfrm>
            <a:off x="4267200" y="24670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HEZEKIAH</a:t>
            </a:r>
          </a:p>
        </p:txBody>
      </p:sp>
      <p:sp>
        <p:nvSpPr>
          <p:cNvPr id="35868" name="WordArt 28"/>
          <p:cNvSpPr>
            <a:spLocks noChangeArrowheads="1" noChangeShapeType="1" noTextEdit="1"/>
          </p:cNvSpPr>
          <p:nvPr/>
        </p:nvSpPr>
        <p:spPr bwMode="auto">
          <a:xfrm>
            <a:off x="5943600" y="33814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JOSIAH</a:t>
            </a: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1592762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p:bldP spid="35867" grpId="0"/>
      <p:bldP spid="35868" grpId="0"/>
      <p:bldP spid="35869" grpId="0" animBg="1"/>
      <p:bldP spid="35870" grpId="0" animBg="1"/>
      <p:bldP spid="35871" grpId="0" animBg="1"/>
      <p:bldP spid="35872" grpId="0" animBg="1"/>
      <p:bldP spid="35873" grpId="0" animBg="1"/>
      <p:bldP spid="3587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3735"/>
          </a:xfrm>
          <a:prstGeom prst="rect">
            <a:avLst/>
          </a:prstGeom>
        </p:spPr>
      </p:pic>
      <p:sp>
        <p:nvSpPr>
          <p:cNvPr id="409601" name="Title 1"/>
          <p:cNvSpPr>
            <a:spLocks noGrp="1"/>
          </p:cNvSpPr>
          <p:nvPr>
            <p:ph type="title"/>
          </p:nvPr>
        </p:nvSpPr>
        <p:spPr>
          <a:xfrm>
            <a:off x="27713" y="5698872"/>
            <a:ext cx="9143999" cy="1124744"/>
          </a:xfrm>
        </p:spPr>
        <p:txBody>
          <a:bodyPr/>
          <a:lstStyle/>
          <a:p>
            <a:r>
              <a:rPr lang="en-US" sz="5400" b="1">
                <a:effectLst>
                  <a:glow rad="228600">
                    <a:schemeClr val="tx1">
                      <a:alpha val="75000"/>
                    </a:schemeClr>
                  </a:glow>
                </a:effectLst>
              </a:rPr>
              <a:t>Crowns we wear today</a:t>
            </a:r>
            <a:endParaRPr lang="en-US" sz="4800" b="1">
              <a:effectLst>
                <a:glow rad="228600">
                  <a:schemeClr val="tx1">
                    <a:alpha val="75000"/>
                  </a:schemeClr>
                </a:glow>
              </a:effectLst>
              <a:latin typeface="Arial" charset="0"/>
              <a:ea typeface="ＭＳ Ｐゴシック" charset="0"/>
            </a:endParaRPr>
          </a:p>
        </p:txBody>
      </p:sp>
      <p:sp>
        <p:nvSpPr>
          <p:cNvPr id="4" name="Title 1"/>
          <p:cNvSpPr txBox="1">
            <a:spLocks/>
          </p:cNvSpPr>
          <p:nvPr/>
        </p:nvSpPr>
        <p:spPr bwMode="auto">
          <a:xfrm>
            <a:off x="179512" y="7248"/>
            <a:ext cx="9143999" cy="277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family</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t</a:t>
            </a:r>
            <a:r>
              <a:rPr lang="en-US" sz="4000" b="1">
                <a:solidFill>
                  <a:srgbClr val="FFFF00"/>
                </a:solidFill>
                <a:effectLst>
                  <a:glow rad="228600">
                    <a:schemeClr val="tx1">
                      <a:alpha val="75000"/>
                    </a:schemeClr>
                  </a:glow>
                </a:effectLst>
                <a:latin typeface="Arial" charset="0"/>
                <a:ea typeface="ＭＳ Ｐゴシック" charset="0"/>
              </a:rPr>
              <a:t>ime</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health</a:t>
            </a:r>
          </a:p>
          <a:p>
            <a:r>
              <a:rPr lang="en-US" sz="4000" b="1">
                <a:effectLst>
                  <a:glow rad="228600">
                    <a:schemeClr val="tx1">
                      <a:alpha val="75000"/>
                    </a:schemeClr>
                  </a:glow>
                </a:effectLst>
              </a:rPr>
              <a:t>Don't worship </a:t>
            </a:r>
            <a:r>
              <a:rPr lang="en-US" sz="4000" b="1">
                <a:solidFill>
                  <a:srgbClr val="FFFF00"/>
                </a:solidFill>
                <a:effectLst>
                  <a:glow rad="228600">
                    <a:schemeClr val="tx1">
                      <a:alpha val="75000"/>
                    </a:schemeClr>
                  </a:glow>
                </a:effectLst>
              </a:rPr>
              <a:t>teachers</a:t>
            </a:r>
            <a:endParaRPr lang="en-US" sz="4000" b="1">
              <a:solidFill>
                <a:srgbClr val="FFFF00"/>
              </a:solidFill>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324282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65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65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659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6659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597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6659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0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S - D - S</a:t>
            </a:r>
          </a:p>
        </p:txBody>
      </p:sp>
      <p:sp>
        <p:nvSpPr>
          <p:cNvPr id="36660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6604" name="Group 15"/>
          <p:cNvGrpSpPr>
            <a:grpSpLocks/>
          </p:cNvGrpSpPr>
          <p:nvPr/>
        </p:nvGrpSpPr>
        <p:grpSpPr bwMode="auto">
          <a:xfrm>
            <a:off x="901700" y="2603500"/>
            <a:ext cx="2201863" cy="1765300"/>
            <a:chOff x="568" y="1640"/>
            <a:chExt cx="1387" cy="1112"/>
          </a:xfrm>
        </p:grpSpPr>
        <p:grpSp>
          <p:nvGrpSpPr>
            <p:cNvPr id="36669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669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6669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36660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66606"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36660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0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0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1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1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1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2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59819" name="Rectangle 43"/>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6662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2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grpSp>
        <p:nvGrpSpPr>
          <p:cNvPr id="4" name="Group 194"/>
          <p:cNvGrpSpPr>
            <a:grpSpLocks/>
          </p:cNvGrpSpPr>
          <p:nvPr/>
        </p:nvGrpSpPr>
        <p:grpSpPr bwMode="auto">
          <a:xfrm>
            <a:off x="1254125" y="4618038"/>
            <a:ext cx="6692900" cy="541337"/>
            <a:chOff x="790" y="2909"/>
            <a:chExt cx="4216" cy="341"/>
          </a:xfrm>
        </p:grpSpPr>
        <p:sp>
          <p:nvSpPr>
            <p:cNvPr id="459825" name="Rectangle 49"/>
            <p:cNvSpPr>
              <a:spLocks noChangeArrowheads="1"/>
            </p:cNvSpPr>
            <p:nvPr/>
          </p:nvSpPr>
          <p:spPr bwMode="auto">
            <a:xfrm>
              <a:off x="790" y="2916"/>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North: Jeroboam</a:t>
              </a:r>
              <a:endParaRPr lang="en-US" sz="2800" b="1">
                <a:solidFill>
                  <a:srgbClr val="A8001C"/>
                </a:solidFill>
                <a:latin typeface="Comic Sans MS" charset="0"/>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South: Rehoboam</a:t>
              </a:r>
              <a:endParaRPr lang="en-US" sz="2800" b="1">
                <a:solidFill>
                  <a:srgbClr val="A8001C"/>
                </a:solidFill>
                <a:latin typeface="Comic Sans MS" charset="0"/>
              </a:endParaRPr>
            </a:p>
          </p:txBody>
        </p:sp>
      </p:grpSp>
      <p:grpSp>
        <p:nvGrpSpPr>
          <p:cNvPr id="5" name="Group 195"/>
          <p:cNvGrpSpPr>
            <a:grpSpLocks/>
          </p:cNvGrpSpPr>
          <p:nvPr/>
        </p:nvGrpSpPr>
        <p:grpSpPr bwMode="auto">
          <a:xfrm>
            <a:off x="820738" y="5365750"/>
            <a:ext cx="8118475" cy="530225"/>
            <a:chOff x="517" y="3380"/>
            <a:chExt cx="5114" cy="334"/>
          </a:xfrm>
        </p:grpSpPr>
        <p:sp>
          <p:nvSpPr>
            <p:cNvPr id="459827" name="Rectangle 51"/>
            <p:cNvSpPr>
              <a:spLocks noChangeArrowheads="1"/>
            </p:cNvSpPr>
            <p:nvPr/>
          </p:nvSpPr>
          <p:spPr bwMode="auto">
            <a:xfrm>
              <a:off x="517" y="3380"/>
              <a:ext cx="2012"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NO GOOD KINGS</a:t>
              </a:r>
              <a:endParaRPr lang="en-US" sz="2800" b="1">
                <a:solidFill>
                  <a:srgbClr val="A8001C"/>
                </a:solidFill>
                <a:latin typeface="Comic Sans MS" charset="0"/>
              </a:endParaRPr>
            </a:p>
          </p:txBody>
        </p:sp>
        <p:sp>
          <p:nvSpPr>
            <p:cNvPr id="459828" name="Rectangle 52"/>
            <p:cNvSpPr>
              <a:spLocks noChangeArrowheads="1"/>
            </p:cNvSpPr>
            <p:nvPr/>
          </p:nvSpPr>
          <p:spPr bwMode="auto">
            <a:xfrm>
              <a:off x="3356" y="3380"/>
              <a:ext cx="2275"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A8001C"/>
                  </a:solidFill>
                  <a:latin typeface="Comic Sans MS" charset="0"/>
                </a:rPr>
                <a:t> </a:t>
              </a:r>
              <a:r>
                <a:rPr lang="en-US" sz="2400" b="1" u="sng">
                  <a:solidFill>
                    <a:srgbClr val="A8001C"/>
                  </a:solidFill>
                  <a:latin typeface="Comic Sans MS" charset="0"/>
                </a:rPr>
                <a:t>SOME</a:t>
              </a:r>
              <a:r>
                <a:rPr lang="en-US" sz="2400" b="1">
                  <a:solidFill>
                    <a:srgbClr val="A8001C"/>
                  </a:solidFill>
                  <a:latin typeface="Comic Sans MS" charset="0"/>
                </a:rPr>
                <a:t> GOOD KINGS</a:t>
              </a:r>
              <a:endParaRPr lang="en-US" sz="2800" b="1">
                <a:solidFill>
                  <a:srgbClr val="A8001C"/>
                </a:solidFill>
                <a:latin typeface="Comic Sans MS" charset="0"/>
              </a:endParaRPr>
            </a:p>
          </p:txBody>
        </p:sp>
      </p:grpSp>
      <p:grpSp>
        <p:nvGrpSpPr>
          <p:cNvPr id="366627" name="Group 133"/>
          <p:cNvGrpSpPr>
            <a:grpSpLocks/>
          </p:cNvGrpSpPr>
          <p:nvPr/>
        </p:nvGrpSpPr>
        <p:grpSpPr bwMode="auto">
          <a:xfrm>
            <a:off x="8018463" y="3436938"/>
            <a:ext cx="981075" cy="1843087"/>
            <a:chOff x="5051" y="2165"/>
            <a:chExt cx="618" cy="1161"/>
          </a:xfrm>
        </p:grpSpPr>
        <p:grpSp>
          <p:nvGrpSpPr>
            <p:cNvPr id="366670" name="Group 134"/>
            <p:cNvGrpSpPr>
              <a:grpSpLocks/>
            </p:cNvGrpSpPr>
            <p:nvPr/>
          </p:nvGrpSpPr>
          <p:grpSpPr bwMode="auto">
            <a:xfrm>
              <a:off x="5051" y="2165"/>
              <a:ext cx="618" cy="1161"/>
              <a:chOff x="5051" y="2165"/>
              <a:chExt cx="618" cy="1161"/>
            </a:xfrm>
          </p:grpSpPr>
          <p:sp>
            <p:nvSpPr>
              <p:cNvPr id="36667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6667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667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667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7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7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667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7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688"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66671"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66629" name="Rectangle 15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59934" name="Rectangle 158"/>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66631"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sp>
        <p:nvSpPr>
          <p:cNvPr id="36663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66633"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2</a:t>
            </a:r>
            <a:endParaRPr lang="en-US" sz="1600">
              <a:solidFill>
                <a:srgbClr val="FFA27C"/>
              </a:solidFill>
              <a:latin typeface="Comic Sans MS" charset="0"/>
            </a:endParaRPr>
          </a:p>
        </p:txBody>
      </p:sp>
      <p:grpSp>
        <p:nvGrpSpPr>
          <p:cNvPr id="366634" name="Group 162"/>
          <p:cNvGrpSpPr>
            <a:grpSpLocks/>
          </p:cNvGrpSpPr>
          <p:nvPr/>
        </p:nvGrpSpPr>
        <p:grpSpPr bwMode="auto">
          <a:xfrm>
            <a:off x="8061325" y="4151313"/>
            <a:ext cx="931863" cy="377825"/>
            <a:chOff x="5078" y="2615"/>
            <a:chExt cx="587" cy="238"/>
          </a:xfrm>
        </p:grpSpPr>
        <p:sp>
          <p:nvSpPr>
            <p:cNvPr id="36666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6666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66669"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46</a:t>
            </a:r>
          </a:p>
        </p:txBody>
      </p:sp>
      <p:sp>
        <p:nvSpPr>
          <p:cNvPr id="366636"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59945" name="Rectangle 169"/>
          <p:cNvSpPr>
            <a:spLocks noChangeArrowheads="1"/>
          </p:cNvSpPr>
          <p:nvPr/>
        </p:nvSpPr>
        <p:spPr bwMode="auto">
          <a:xfrm>
            <a:off x="6188075" y="2247900"/>
            <a:ext cx="2849563"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12" charset="0"/>
              </a:rPr>
              <a:t>2 Sam 7:4-16</a:t>
            </a:r>
          </a:p>
          <a:p>
            <a:pPr eaLnBrk="0" hangingPunct="0">
              <a:defRPr/>
            </a:pPr>
            <a:r>
              <a:rPr lang="en-US" sz="2800" b="1" i="1">
                <a:solidFill>
                  <a:srgbClr val="FFFFFF"/>
                </a:solidFill>
                <a:latin typeface="Helvetica" pitchFamily="-112" charset="0"/>
              </a:rPr>
              <a:t>1 Chron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6639"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366640" name="Group 113"/>
          <p:cNvGrpSpPr>
            <a:grpSpLocks/>
          </p:cNvGrpSpPr>
          <p:nvPr/>
        </p:nvGrpSpPr>
        <p:grpSpPr bwMode="auto">
          <a:xfrm>
            <a:off x="6083300" y="1136650"/>
            <a:ext cx="1289050" cy="1435100"/>
            <a:chOff x="1084" y="711"/>
            <a:chExt cx="2950" cy="2769"/>
          </a:xfrm>
        </p:grpSpPr>
        <p:grpSp>
          <p:nvGrpSpPr>
            <p:cNvPr id="366655" name="Group 114"/>
            <p:cNvGrpSpPr>
              <a:grpSpLocks/>
            </p:cNvGrpSpPr>
            <p:nvPr/>
          </p:nvGrpSpPr>
          <p:grpSpPr bwMode="auto">
            <a:xfrm>
              <a:off x="1084" y="711"/>
              <a:ext cx="2950" cy="2769"/>
              <a:chOff x="2707" y="548"/>
              <a:chExt cx="2950" cy="2769"/>
            </a:xfrm>
          </p:grpSpPr>
          <p:grpSp>
            <p:nvGrpSpPr>
              <p:cNvPr id="366661" name="Group 115"/>
              <p:cNvGrpSpPr>
                <a:grpSpLocks/>
              </p:cNvGrpSpPr>
              <p:nvPr/>
            </p:nvGrpSpPr>
            <p:grpSpPr bwMode="auto">
              <a:xfrm>
                <a:off x="3180" y="1046"/>
                <a:ext cx="2105" cy="1421"/>
                <a:chOff x="578" y="2316"/>
                <a:chExt cx="2105" cy="1421"/>
              </a:xfrm>
            </p:grpSpPr>
            <p:sp>
              <p:nvSpPr>
                <p:cNvPr id="36666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666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6666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665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6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366641" name="Group 113"/>
          <p:cNvGrpSpPr>
            <a:grpSpLocks/>
          </p:cNvGrpSpPr>
          <p:nvPr/>
        </p:nvGrpSpPr>
        <p:grpSpPr bwMode="auto">
          <a:xfrm>
            <a:off x="6083300" y="3154363"/>
            <a:ext cx="1289050" cy="1435100"/>
            <a:chOff x="1084" y="711"/>
            <a:chExt cx="2950" cy="2769"/>
          </a:xfrm>
        </p:grpSpPr>
        <p:grpSp>
          <p:nvGrpSpPr>
            <p:cNvPr id="366645" name="Group 114"/>
            <p:cNvGrpSpPr>
              <a:grpSpLocks/>
            </p:cNvGrpSpPr>
            <p:nvPr/>
          </p:nvGrpSpPr>
          <p:grpSpPr bwMode="auto">
            <a:xfrm>
              <a:off x="1084" y="711"/>
              <a:ext cx="2950" cy="2769"/>
              <a:chOff x="2707" y="548"/>
              <a:chExt cx="2950" cy="2769"/>
            </a:xfrm>
          </p:grpSpPr>
          <p:grpSp>
            <p:nvGrpSpPr>
              <p:cNvPr id="366651" name="Group 115"/>
              <p:cNvGrpSpPr>
                <a:grpSpLocks/>
              </p:cNvGrpSpPr>
              <p:nvPr/>
            </p:nvGrpSpPr>
            <p:grpSpPr bwMode="auto">
              <a:xfrm>
                <a:off x="3180" y="1046"/>
                <a:ext cx="2105" cy="1421"/>
                <a:chOff x="578" y="2316"/>
                <a:chExt cx="2105" cy="1421"/>
              </a:xfrm>
            </p:grpSpPr>
            <p:sp>
              <p:nvSpPr>
                <p:cNvPr id="3666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66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6665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6646"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7"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8"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49"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6650"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27"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dirty="0">
                <a:solidFill>
                  <a:srgbClr val="FFFFFF"/>
                </a:solidFill>
                <a:latin typeface="Kosher-Normal" pitchFamily="-105" charset="0"/>
                <a:ea typeface="Times New Roman" pitchFamily="-105" charset="0"/>
                <a:cs typeface="Times New Roman" pitchFamily="-105" charset="0"/>
              </a:rPr>
              <a:t>DC</a:t>
            </a:r>
          </a:p>
        </p:txBody>
      </p:sp>
      <p:sp>
        <p:nvSpPr>
          <p:cNvPr id="128" name="Text Box 95"/>
          <p:cNvSpPr txBox="1">
            <a:spLocks noChangeArrowheads="1"/>
          </p:cNvSpPr>
          <p:nvPr/>
        </p:nvSpPr>
        <p:spPr bwMode="auto">
          <a:xfrm>
            <a:off x="6273800" y="340677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a:solidFill>
                  <a:srgbClr val="FFFFFF"/>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3616325" cy="393700"/>
          </a:xfrm>
          <a:prstGeom prst="rect">
            <a:avLst/>
          </a:prstGeom>
        </p:spPr>
        <p:txBody>
          <a:bodyPr/>
          <a:lstStyle/>
          <a:p>
            <a:pPr>
              <a:defRPr/>
            </a:pPr>
            <a:r>
              <a:rPr lang="en-US" sz="1600" b="1" kern="1200" dirty="0">
                <a:solidFill>
                  <a:srgbClr val="FFFFFF"/>
                </a:solidFill>
                <a:effectLst/>
                <a:latin typeface="Comic Sans MS"/>
                <a:ea typeface="ＭＳ Ｐゴシック"/>
                <a:cs typeface="ＭＳ Ｐゴシック"/>
              </a:rPr>
              <a:t>1 Kings 12 through 2 Kings 24</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b="0">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eaLnBrk="0" hangingPunct="0">
              <a:lnSpc>
                <a:spcPct val="90000"/>
              </a:lnSpc>
              <a:spcBef>
                <a:spcPct val="20000"/>
              </a:spcBef>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3"/>
            <a:ext cx="2971800" cy="2628900"/>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Good with a Bad End (8)</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Solomon* (1:1), Asa (14:2), Jehoshaphat (17:3; 20:37), Joash (24:22), Amaziah (25:19, 27), Uzziah (26:16), Hezekiah (32:25), Josiah (34:1–36:1)</a:t>
              </a:r>
              <a:endParaRPr lang="en-US">
                <a:solidFill>
                  <a:srgbClr val="000090"/>
                </a:solidFill>
                <a:latin typeface="Arial" charset="0"/>
                <a:cs typeface="Arial"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13" name="Group 12"/>
          <p:cNvGrpSpPr>
            <a:grpSpLocks/>
          </p:cNvGrpSpPr>
          <p:nvPr/>
        </p:nvGrpSpPr>
        <p:grpSpPr bwMode="auto">
          <a:xfrm>
            <a:off x="4356100" y="703263"/>
            <a:ext cx="2971800" cy="2628900"/>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Bad with a Good End (3)</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Rehoboam (12:6-7, 12), Abijah** (=Abijam; 13:10; 1 Kings 15:3), Manasseh (33:12, 19)</a:t>
              </a:r>
              <a:endParaRPr lang="en-US">
                <a:solidFill>
                  <a:srgbClr val="00009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18" name="Group 17"/>
          <p:cNvGrpSpPr>
            <a:grpSpLocks/>
          </p:cNvGrpSpPr>
          <p:nvPr/>
        </p:nvGrpSpPr>
        <p:grpSpPr bwMode="auto">
          <a:xfrm>
            <a:off x="1239838" y="3500438"/>
            <a:ext cx="2971800" cy="2687637"/>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Good to Better (2)</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David (1 Kings 3:6), </a:t>
              </a:r>
              <a:br>
                <a:rPr lang="en-US" sz="1400">
                  <a:solidFill>
                    <a:srgbClr val="000090"/>
                  </a:solidFill>
                  <a:latin typeface="Arial" charset="0"/>
                  <a:ea typeface="ÇlÇr ñæí©" charset="0"/>
                  <a:cs typeface="ÇlÇr ñæí©" charset="0"/>
                </a:rPr>
              </a:br>
              <a:r>
                <a:rPr lang="en-US" sz="1400">
                  <a:solidFill>
                    <a:srgbClr val="000090"/>
                  </a:solidFill>
                  <a:latin typeface="Arial" charset="0"/>
                  <a:ea typeface="ÇlÇr ñæí©" charset="0"/>
                  <a:cs typeface="ÇlÇr ñæí©" charset="0"/>
                </a:rPr>
                <a:t>Jotham (27:6)</a:t>
              </a:r>
            </a:p>
            <a:p>
              <a:pPr algn="ctr" eaLnBrk="0" hangingPunct="0">
                <a:lnSpc>
                  <a:spcPct val="90000"/>
                </a:lnSpc>
                <a:spcBef>
                  <a:spcPct val="20000"/>
                </a:spcBef>
              </a:pPr>
              <a:endParaRPr lang="en-US">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grpSp>
        <p:nvGrpSpPr>
          <p:cNvPr id="27" name="Group 26"/>
          <p:cNvGrpSpPr>
            <a:grpSpLocks/>
          </p:cNvGrpSpPr>
          <p:nvPr/>
        </p:nvGrpSpPr>
        <p:grpSpPr bwMode="auto">
          <a:xfrm>
            <a:off x="4356100" y="3500438"/>
            <a:ext cx="2971800" cy="2628900"/>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lnSpc>
                  <a:spcPct val="90000"/>
                </a:lnSpc>
                <a:spcBef>
                  <a:spcPct val="20000"/>
                </a:spcBef>
              </a:pPr>
              <a:r>
                <a:rPr lang="en-US" sz="1800" u="sng">
                  <a:solidFill>
                    <a:srgbClr val="000090"/>
                  </a:solidFill>
                  <a:latin typeface="Arial" charset="0"/>
                  <a:ea typeface="ÇlÇr ñæí©" charset="0"/>
                  <a:cs typeface="ÇlÇr ñæí©" charset="0"/>
                </a:rPr>
                <a:t>Bad to Worse (9)</a:t>
              </a:r>
            </a:p>
            <a:p>
              <a:pPr algn="ctr" eaLnBrk="0" hangingPunct="0">
                <a:lnSpc>
                  <a:spcPct val="90000"/>
                </a:lnSpc>
                <a:spcBef>
                  <a:spcPct val="20000"/>
                </a:spcBef>
              </a:pPr>
              <a:r>
                <a:rPr lang="en-US" sz="1400">
                  <a:solidFill>
                    <a:srgbClr val="000090"/>
                  </a:solidFill>
                  <a:latin typeface="Arial" charset="0"/>
                  <a:ea typeface="ÇlÇr ñæí©" charset="0"/>
                  <a:cs typeface="ÇlÇr ñæí©" charset="0"/>
                </a:rPr>
                <a:t>Jehoram (21:6, 11-12), Ahaziah (20:35; 22:3), Athaliah (22:10), Ahaz (28:22), Amon (33:20-25), Jehoahaz (36:1; cf. 2 Kings 13:2), Jehoiakim (36:5), Jehoiachin (36:9), Zedekiah (36:12)</a:t>
              </a:r>
              <a:endParaRPr lang="en-US">
                <a:solidFill>
                  <a:srgbClr val="000090"/>
                </a:solidFill>
                <a:latin typeface="Arial" charset="0"/>
                <a:cs typeface="Arial"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eaLnBrk="0" hangingPunct="0">
                <a:lnSpc>
                  <a:spcPct val="90000"/>
                </a:lnSpc>
                <a:spcBef>
                  <a:spcPct val="20000"/>
                </a:spcBef>
                <a:buFontTx/>
                <a:buChar char="•"/>
              </a:pPr>
              <a:endParaRPr kumimoji="1" lang="en-US" sz="2400" b="1">
                <a:solidFill>
                  <a:srgbClr val="FFFFFF"/>
                </a:solidFill>
                <a:latin typeface="Arial Narrow" charset="0"/>
              </a:endParaRPr>
            </a:p>
          </p:txBody>
        </p:sp>
      </p:grpSp>
    </p:spTree>
    <p:extLst>
      <p:ext uri="{BB962C8B-B14F-4D97-AF65-F5344CB8AC3E}">
        <p14:creationId xmlns:p14="http://schemas.microsoft.com/office/powerpoint/2010/main" val="1733999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pic>
        <p:nvPicPr>
          <p:cNvPr id="3" name="Picture 2"/>
          <p:cNvPicPr>
            <a:picLocks noChangeAspect="1"/>
          </p:cNvPicPr>
          <p:nvPr/>
        </p:nvPicPr>
        <p:blipFill rotWithShape="1">
          <a:blip r:embed="rId3"/>
          <a:srcRect b="16819"/>
          <a:stretch/>
        </p:blipFill>
        <p:spPr>
          <a:xfrm>
            <a:off x="6012160" y="4365104"/>
            <a:ext cx="2996952" cy="2492896"/>
          </a:xfrm>
          <a:prstGeom prst="rect">
            <a:avLst/>
          </a:prstGeom>
        </p:spPr>
      </p:pic>
    </p:spTree>
    <p:extLst>
      <p:ext uri="{BB962C8B-B14F-4D97-AF65-F5344CB8AC3E}">
        <p14:creationId xmlns:p14="http://schemas.microsoft.com/office/powerpoint/2010/main" val="37292679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9384"/>
            <a:ext cx="9144000" cy="6096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2 Kings</a:t>
            </a:r>
          </a:p>
        </p:txBody>
      </p:sp>
      <p:sp>
        <p:nvSpPr>
          <p:cNvPr id="3" name="Rectangle 2"/>
          <p:cNvSpPr txBox="1">
            <a:spLocks noChangeArrowheads="1"/>
          </p:cNvSpPr>
          <p:nvPr/>
        </p:nvSpPr>
        <p:spPr bwMode="auto">
          <a:xfrm>
            <a:off x="0" y="1556792"/>
            <a:ext cx="9144000"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God warns against idolatry by showing us its </a:t>
            </a:r>
            <a:r>
              <a:rPr lang="en-US" b="1" dirty="0">
                <a:solidFill>
                  <a:srgbClr val="FFFF00"/>
                </a:solidFill>
                <a:effectLst>
                  <a:glow rad="127000">
                    <a:srgbClr val="000000"/>
                  </a:glow>
                </a:effectLst>
                <a:latin typeface="Arial" charset="0"/>
                <a:ea typeface="ＭＳ Ｐゴシック" charset="0"/>
                <a:cs typeface="ＭＳ Ｐゴシック" charset="0"/>
              </a:rPr>
              <a:t>horrible</a:t>
            </a:r>
            <a:r>
              <a:rPr lang="en-US" b="1" dirty="0">
                <a:solidFill>
                  <a:srgbClr val="FFFFFF"/>
                </a:solidFill>
                <a:effectLst>
                  <a:glow rad="127000">
                    <a:srgbClr val="000000"/>
                  </a:glow>
                </a:effectLst>
                <a:latin typeface="Arial" charset="0"/>
                <a:ea typeface="ＭＳ Ｐゴシック" charset="0"/>
                <a:cs typeface="ＭＳ Ｐゴシック" charset="0"/>
              </a:rPr>
              <a:t> results.</a:t>
            </a:r>
          </a:p>
        </p:txBody>
      </p:sp>
    </p:spTree>
    <p:extLst>
      <p:ext uri="{BB962C8B-B14F-4D97-AF65-F5344CB8AC3E}">
        <p14:creationId xmlns:p14="http://schemas.microsoft.com/office/powerpoint/2010/main" val="5839991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covenant disobedience and resultant </a:t>
            </a:r>
            <a:r>
              <a:rPr lang="en-US" sz="3200" b="1" kern="0" dirty="0">
                <a:solidFill>
                  <a:srgbClr val="FFFF00"/>
                </a:solidFill>
                <a:effectLst>
                  <a:glow rad="127000">
                    <a:srgbClr val="000000"/>
                  </a:glow>
                </a:effectLst>
                <a:latin typeface="Arial" charset="0"/>
                <a:ea typeface="ＭＳ Ｐゴシック" charset="0"/>
                <a:cs typeface="ＭＳ Ｐゴシック" charset="0"/>
              </a:rPr>
              <a:t>downfalls</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kingdoms of Israel and Judah are contrasted with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loyalty to the Davidic Covenant to remind Israel of the need to obey the Law–not repeat past mistakes.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2 Kings</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249</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1627917799"/>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en-US" sz="3600" b="1">
                <a:effectLst>
                  <a:glow rad="228600">
                    <a:schemeClr val="tx1">
                      <a:alpha val="75000"/>
                    </a:schemeClr>
                  </a:glow>
                </a:effectLst>
              </a:rPr>
              <a:t>What are you most tempted to worship instead of God? </a:t>
            </a:r>
            <a:endParaRPr lang="en-US" sz="3200" b="1">
              <a:effectLst>
                <a:glow rad="228600">
                  <a:schemeClr val="tx1">
                    <a:alpha val="75000"/>
                  </a:schemeClr>
                </a:glow>
              </a:effectLst>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1270000"/>
            <a:ext cx="9144000" cy="4318000"/>
          </a:xfrm>
          <a:prstGeom prst="rect">
            <a:avLst/>
          </a:prstGeom>
        </p:spPr>
      </p:pic>
    </p:spTree>
    <p:extLst>
      <p:ext uri="{BB962C8B-B14F-4D97-AF65-F5344CB8AC3E}">
        <p14:creationId xmlns:p14="http://schemas.microsoft.com/office/powerpoint/2010/main" val="2501913350"/>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9457173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8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02902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rPr>
              <a:t>250</a:t>
            </a:r>
            <a:br>
              <a:rPr lang="en-US" b="1">
                <a:solidFill>
                  <a:srgbClr val="000000"/>
                </a:solidFill>
              </a:rPr>
            </a:br>
            <a:r>
              <a:rPr lang="en-US" b="1">
                <a:solidFill>
                  <a:srgbClr val="000000"/>
                </a:solidFill>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000000"/>
                </a:solidFill>
                <a:latin typeface="Arial Narrow"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a:solidFill>
                  <a:srgbClr val="000000"/>
                </a:solidFill>
                <a:latin typeface="Arial Narrow"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1700" b="1">
                <a:solidFill>
                  <a:srgbClr val="000000"/>
                </a:solidFill>
                <a:latin typeface="Arial Narrow"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400" b="1">
                  <a:solidFill>
                    <a:srgbClr val="FEFDE3"/>
                  </a:solidFill>
                  <a:latin typeface="Arial Narrow" charset="0"/>
                  <a:cs typeface="Times New Roman" charset="0"/>
                </a:rPr>
                <a:t>1 </a:t>
              </a:r>
            </a:p>
            <a:p>
              <a:pPr algn="ctr"/>
              <a:r>
                <a:rPr lang="en-US" sz="2400" b="1">
                  <a:solidFill>
                    <a:srgbClr val="FEFDE3"/>
                  </a:solidFill>
                  <a:latin typeface="Arial Narrow"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a:solidFill>
                  <a:srgbClr val="000000"/>
                </a:solidFill>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400" b="1">
                <a:solidFill>
                  <a:srgbClr val="FEFDE3"/>
                </a:solidFill>
                <a:latin typeface="Arial Narrow" charset="0"/>
                <a:cs typeface="Times New Roman" charset="0"/>
              </a:rPr>
              <a:t>2 </a:t>
            </a:r>
          </a:p>
          <a:p>
            <a:pPr algn="ctr"/>
            <a:r>
              <a:rPr lang="en-US" sz="2400" b="1">
                <a:solidFill>
                  <a:srgbClr val="FEFDE3"/>
                </a:solidFill>
                <a:latin typeface="Arial Narrow"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a:solidFill>
                <a:srgbClr val="000000"/>
              </a:solidFill>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400" b="1">
                  <a:solidFill>
                    <a:srgbClr val="FEFDE3"/>
                  </a:solidFill>
                  <a:latin typeface="Arial Narrow" charset="0"/>
                  <a:cs typeface="Times New Roman" charset="0"/>
                </a:rPr>
                <a:t>1 </a:t>
              </a:r>
            </a:p>
            <a:p>
              <a:pPr algn="ct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a:solidFill>
                  <a:srgbClr val="000000"/>
                </a:solidFill>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400" b="1">
                  <a:solidFill>
                    <a:srgbClr val="FEFDE3"/>
                  </a:solidFill>
                  <a:latin typeface="Arial Narrow" charset="0"/>
                  <a:cs typeface="Times New Roman" charset="0"/>
                </a:rPr>
                <a:t>2 </a:t>
              </a:r>
            </a:p>
            <a:p>
              <a:pPr algn="ct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a:solidFill>
                  <a:srgbClr val="000000"/>
                </a:solidFill>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a:solidFill>
                <a:srgbClr val="000000"/>
              </a:solidFill>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a:solidFill>
                <a:srgbClr val="000000"/>
              </a:solidFill>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a:solidFill>
                <a:srgbClr val="000000"/>
              </a:solidFill>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Ø"/>
            </a:pPr>
            <a:r>
              <a:rPr lang="en-US" altLang="zh-CN" sz="2000" b="1">
                <a:solidFill>
                  <a:srgbClr val="000000"/>
                </a:solidFill>
                <a:cs typeface="Arial" charset="0"/>
              </a:rPr>
              <a:t>First Kings covers 120-years: from 971 BC with the crowning of Solomon to 852 BC during Ahaziah</a:t>
            </a:r>
            <a:r>
              <a:rPr lang="uk-UA" altLang="zh-CN" sz="2000" b="1">
                <a:solidFill>
                  <a:srgbClr val="000000"/>
                </a:solidFill>
                <a:cs typeface="Arial" charset="0"/>
              </a:rPr>
              <a:t>'</a:t>
            </a:r>
            <a:r>
              <a:rPr lang="en-US" altLang="zh-CN" sz="2000" b="1">
                <a:solidFill>
                  <a:srgbClr val="000000"/>
                </a:solidFill>
                <a:cs typeface="Arial" charset="0"/>
              </a:rPr>
              <a:t>s reign. The year 931 marks the most significant date when Solomon</a:t>
            </a:r>
            <a:r>
              <a:rPr lang="uk-UA" altLang="zh-CN" sz="2000" b="1">
                <a:solidFill>
                  <a:srgbClr val="000000"/>
                </a:solidFill>
                <a:cs typeface="Arial" charset="0"/>
              </a:rPr>
              <a:t>'</a:t>
            </a:r>
            <a:r>
              <a:rPr lang="en-US" altLang="zh-CN" sz="2000" b="1">
                <a:solidFill>
                  <a:srgbClr val="000000"/>
                </a:solidFill>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1 </a:t>
              </a:r>
            </a:p>
            <a:p>
              <a:pPr algn="ctr"/>
              <a:r>
                <a:rPr lang="en-US" sz="2000" b="1">
                  <a:solidFill>
                    <a:srgbClr val="FEFDE3"/>
                  </a:solidFill>
                  <a:latin typeface="Arial Narrow"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2 </a:t>
            </a:r>
          </a:p>
          <a:p>
            <a:pPr algn="ctr"/>
            <a:r>
              <a:rPr lang="en-US" sz="2000" b="1">
                <a:solidFill>
                  <a:srgbClr val="FEFDE3"/>
                </a:solidFill>
                <a:latin typeface="Arial Narrow"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3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4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Jerome</a:t>
            </a:r>
            <a:endParaRPr lang="en-US" sz="2000" b="1">
              <a:solidFill>
                <a:srgbClr val="000000"/>
              </a:solidFill>
              <a:latin typeface="Arial Narrow" charset="0"/>
              <a:cs typeface="Times New Roman" charset="0"/>
            </a:endParaRPr>
          </a:p>
        </p:txBody>
      </p:sp>
    </p:spTree>
    <p:extLst>
      <p:ext uri="{BB962C8B-B14F-4D97-AF65-F5344CB8AC3E}">
        <p14:creationId xmlns:p14="http://schemas.microsoft.com/office/powerpoint/2010/main" val="42664358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latin typeface="Times New Roman"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spcBef>
                <a:spcPct val="50000"/>
              </a:spcBef>
            </a:pP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Divi</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sion</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1 Kings Key Word</a:t>
            </a: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50000"/>
              </a:spcBef>
            </a:pPr>
            <a:endParaRPr lang="en-US" sz="2800">
              <a:solidFill>
                <a:srgbClr val="000000"/>
              </a:solidFill>
              <a:latin typeface="Times New Roman" charset="0"/>
            </a:endParaRPr>
          </a:p>
        </p:txBody>
      </p:sp>
    </p:spTree>
    <p:extLst>
      <p:ext uri="{BB962C8B-B14F-4D97-AF65-F5344CB8AC3E}">
        <p14:creationId xmlns:p14="http://schemas.microsoft.com/office/powerpoint/2010/main" val="3123330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latin typeface="Times New Roman"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spcBef>
                <a:spcPct val="50000"/>
              </a:spcBef>
            </a:pP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Divi</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sion</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2 Kings Key Word</a:t>
            </a: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50000"/>
              </a:spcBef>
            </a:pPr>
            <a:endParaRPr lang="en-US" sz="2800">
              <a:solidFill>
                <a:srgbClr val="000000"/>
              </a:solidFill>
              <a:latin typeface="Times New Roman" charset="0"/>
            </a:endParaRPr>
          </a:p>
        </p:txBody>
      </p:sp>
      <p:sp>
        <p:nvSpPr>
          <p:cNvPr id="2" name="Rectangle 1"/>
          <p:cNvSpPr/>
          <p:nvPr/>
        </p:nvSpPr>
        <p:spPr>
          <a:xfrm>
            <a:off x="3995936" y="5517232"/>
            <a:ext cx="5057169" cy="1015663"/>
          </a:xfrm>
          <a:prstGeom prst="rect">
            <a:avLst/>
          </a:prstGeom>
          <a:solidFill>
            <a:srgbClr val="FFFFFF"/>
          </a:solidFill>
        </p:spPr>
        <p:txBody>
          <a:bodyPr wrap="none" lIns="91440" tIns="45720" rIns="91440" bIns="45720">
            <a:spAutoFit/>
          </a:bodyPr>
          <a:lstStyle/>
          <a:p>
            <a:pPr algn="ctr"/>
            <a:r>
              <a:rPr lang="en-US" sz="6000" b="1" cap="all">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Downfalls</a:t>
            </a:r>
          </a:p>
        </p:txBody>
      </p:sp>
      <p:sp>
        <p:nvSpPr>
          <p:cNvPr id="9" name="Text Box 6"/>
          <p:cNvSpPr txBox="1">
            <a:spLocks noChangeArrowheads="1"/>
          </p:cNvSpPr>
          <p:nvPr/>
        </p:nvSpPr>
        <p:spPr bwMode="auto">
          <a:xfrm>
            <a:off x="4644008" y="3212976"/>
            <a:ext cx="4039344" cy="923330"/>
          </a:xfrm>
          <a:prstGeom prst="rect">
            <a:avLst/>
          </a:prstGeom>
          <a:noFill/>
          <a:ln w="9525">
            <a:noFill/>
            <a:miter lim="800000"/>
            <a:headEnd/>
            <a:tailEnd/>
          </a:ln>
          <a:effectLst/>
        </p:spPr>
        <p:txBody>
          <a:bodyPr wrap="square">
            <a:spAutoFit/>
          </a:bodyPr>
          <a:lstStyle/>
          <a:p>
            <a:pPr algn="r">
              <a:defRPr/>
            </a:pPr>
            <a:r>
              <a:rPr lang="en-US" sz="5400" b="1" dirty="0">
                <a:solidFill>
                  <a:srgbClr val="FFFFFF"/>
                </a:solidFill>
                <a:effectLst>
                  <a:outerShdw blurRad="53975" dist="63500" dir="2700000" algn="tl" rotWithShape="0">
                    <a:srgbClr val="000000">
                      <a:alpha val="77000"/>
                    </a:srgbClr>
                  </a:outerShdw>
                </a:effectLst>
                <a:latin typeface="Tempus Sans ITC" pitchFamily="82" charset="0"/>
              </a:rPr>
              <a:t>Judah</a:t>
            </a:r>
          </a:p>
        </p:txBody>
      </p:sp>
      <p:sp>
        <p:nvSpPr>
          <p:cNvPr id="10" name="Text Box 7"/>
          <p:cNvSpPr txBox="1">
            <a:spLocks noChangeArrowheads="1"/>
          </p:cNvSpPr>
          <p:nvPr/>
        </p:nvSpPr>
        <p:spPr bwMode="auto">
          <a:xfrm>
            <a:off x="4932040" y="2060848"/>
            <a:ext cx="2692896" cy="923330"/>
          </a:xfrm>
          <a:prstGeom prst="rect">
            <a:avLst/>
          </a:prstGeom>
          <a:noFill/>
          <a:ln w="9525">
            <a:noFill/>
            <a:miter lim="800000"/>
            <a:headEnd/>
            <a:tailEnd/>
          </a:ln>
          <a:effectLst/>
        </p:spPr>
        <p:txBody>
          <a:bodyPr wrap="square">
            <a:spAutoFit/>
          </a:bodyPr>
          <a:lstStyle/>
          <a:p>
            <a:pPr algn="r">
              <a:defRPr/>
            </a:pPr>
            <a:r>
              <a:rPr lang="en-US" sz="5400" b="1">
                <a:solidFill>
                  <a:srgbClr val="FFFFFF"/>
                </a:solidFill>
                <a:effectLst>
                  <a:outerShdw blurRad="53975" dist="63500" dir="2700000" algn="tl" rotWithShape="0">
                    <a:srgbClr val="000000">
                      <a:alpha val="77000"/>
                    </a:srgbClr>
                  </a:outerShdw>
                </a:effectLst>
                <a:latin typeface="Tempus Sans ITC" pitchFamily="82" charset="0"/>
              </a:rPr>
              <a:t>Israel</a:t>
            </a:r>
          </a:p>
        </p:txBody>
      </p:sp>
      <p:sp>
        <p:nvSpPr>
          <p:cNvPr id="3" name="Down Arrow 2"/>
          <p:cNvSpPr/>
          <p:nvPr/>
        </p:nvSpPr>
        <p:spPr bwMode="auto">
          <a:xfrm>
            <a:off x="5652120" y="2924944"/>
            <a:ext cx="1080120" cy="2700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000000"/>
              </a:solidFill>
              <a:latin typeface="Times New Roman" pitchFamily="-112" charset="0"/>
            </a:endParaRPr>
          </a:p>
        </p:txBody>
      </p:sp>
      <p:sp>
        <p:nvSpPr>
          <p:cNvPr id="12" name="Down Arrow 11"/>
          <p:cNvSpPr/>
          <p:nvPr/>
        </p:nvSpPr>
        <p:spPr bwMode="auto">
          <a:xfrm>
            <a:off x="7092280" y="4040944"/>
            <a:ext cx="1080120" cy="1584256"/>
          </a:xfrm>
          <a:prstGeom prst="downArrow">
            <a:avLst/>
          </a:prstGeom>
          <a:solidFill>
            <a:srgbClr val="FFFFFF"/>
          </a:solidFill>
          <a:ln w="12700" cap="sq" cmpd="sng" algn="ctr">
            <a:no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000000"/>
              </a:solidFill>
              <a:latin typeface="Times New Roman" pitchFamily="-112" charset="0"/>
            </a:endParaRPr>
          </a:p>
        </p:txBody>
      </p:sp>
    </p:spTree>
    <p:extLst>
      <p:ext uri="{BB962C8B-B14F-4D97-AF65-F5344CB8AC3E}">
        <p14:creationId xmlns:p14="http://schemas.microsoft.com/office/powerpoint/2010/main" val="17848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strips(down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build="allAtOnce"/>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pic>
        <p:nvPicPr>
          <p:cNvPr id="3" name="Picture 2"/>
          <p:cNvPicPr>
            <a:picLocks noChangeAspect="1"/>
          </p:cNvPicPr>
          <p:nvPr/>
        </p:nvPicPr>
        <p:blipFill rotWithShape="1">
          <a:blip r:embed="rId3"/>
          <a:srcRect b="16819"/>
          <a:stretch/>
        </p:blipFill>
        <p:spPr>
          <a:xfrm>
            <a:off x="6012160" y="4365104"/>
            <a:ext cx="2996952" cy="2492896"/>
          </a:xfrm>
          <a:prstGeom prst="rect">
            <a:avLst/>
          </a:prstGeom>
        </p:spPr>
      </p:pic>
      <p:sp>
        <p:nvSpPr>
          <p:cNvPr id="4" name="Rectangle 2"/>
          <p:cNvSpPr txBox="1">
            <a:spLocks noChangeArrowheads="1"/>
          </p:cNvSpPr>
          <p:nvPr/>
        </p:nvSpPr>
        <p:spPr bwMode="auto">
          <a:xfrm>
            <a:off x="-31289" y="3567133"/>
            <a:ext cx="6259473" cy="326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defRPr/>
            </a:pPr>
            <a:r>
              <a:rPr lang="en-US" sz="4000" b="1" dirty="0">
                <a:effectLst>
                  <a:glow rad="127000">
                    <a:schemeClr val="tx1"/>
                  </a:glow>
                </a:effectLst>
                <a:latin typeface="Arial" charset="0"/>
                <a:ea typeface="ＭＳ Ｐゴシック" charset="0"/>
                <a:cs typeface="ＭＳ Ｐゴシック" charset="0"/>
              </a:rPr>
              <a:t>We will see: </a:t>
            </a:r>
          </a:p>
          <a:p>
            <a:pPr marL="628650" indent="-628650" algn="l">
              <a:defRPr/>
            </a:pPr>
            <a:r>
              <a:rPr lang="en-US" sz="4000" b="1" dirty="0">
                <a:effectLst>
                  <a:glow rad="127000">
                    <a:schemeClr val="tx1"/>
                  </a:glow>
                </a:effectLst>
                <a:latin typeface="Arial" charset="0"/>
                <a:ea typeface="ＭＳ Ｐゴシック" charset="0"/>
                <a:cs typeface="ＭＳ Ｐゴシック" charset="0"/>
              </a:rPr>
              <a:t>1. What </a:t>
            </a:r>
            <a:r>
              <a:rPr lang="en-US" sz="4000" b="1" dirty="0">
                <a:solidFill>
                  <a:srgbClr val="FFFF00"/>
                </a:solidFill>
                <a:effectLst>
                  <a:glow rad="127000">
                    <a:schemeClr val="tx1"/>
                  </a:glow>
                </a:effectLst>
                <a:latin typeface="Arial" charset="0"/>
                <a:ea typeface="ＭＳ Ｐゴシック" charset="0"/>
                <a:cs typeface="ＭＳ Ｐゴシック" charset="0"/>
              </a:rPr>
              <a:t>God</a:t>
            </a:r>
            <a:r>
              <a:rPr lang="en-US" sz="4000" b="1" dirty="0">
                <a:effectLst>
                  <a:glow rad="127000">
                    <a:schemeClr val="tx1"/>
                  </a:glow>
                </a:effectLst>
                <a:latin typeface="Arial" charset="0"/>
                <a:ea typeface="ＭＳ Ｐゴシック" charset="0"/>
                <a:cs typeface="ＭＳ Ｐゴシック" charset="0"/>
              </a:rPr>
              <a:t> warns against and </a:t>
            </a:r>
          </a:p>
          <a:p>
            <a:pPr marL="628650" indent="-628650" algn="l">
              <a:defRPr/>
            </a:pPr>
            <a:r>
              <a:rPr lang="en-US" sz="4000" b="1" dirty="0">
                <a:effectLst>
                  <a:glow rad="127000">
                    <a:schemeClr val="tx1"/>
                  </a:glow>
                </a:effectLst>
                <a:latin typeface="Arial" charset="0"/>
                <a:ea typeface="ＭＳ Ｐゴシック" charset="0"/>
                <a:cs typeface="ＭＳ Ｐゴシック" charset="0"/>
              </a:rPr>
              <a:t>2. What </a:t>
            </a:r>
            <a:r>
              <a:rPr lang="en-US" sz="4000" b="1" dirty="0">
                <a:solidFill>
                  <a:srgbClr val="FFFF00"/>
                </a:solidFill>
                <a:effectLst>
                  <a:glow rad="127000">
                    <a:schemeClr val="tx1"/>
                  </a:glow>
                </a:effectLst>
                <a:latin typeface="Arial" charset="0"/>
                <a:ea typeface="ＭＳ Ｐゴシック" charset="0"/>
                <a:cs typeface="ＭＳ Ｐゴシック" charset="0"/>
              </a:rPr>
              <a:t>we</a:t>
            </a:r>
            <a:r>
              <a:rPr lang="en-US" sz="4000" b="1" dirty="0">
                <a:effectLst>
                  <a:glow rad="127000">
                    <a:schemeClr val="tx1"/>
                  </a:glow>
                </a:effectLst>
                <a:latin typeface="Arial" charset="0"/>
                <a:ea typeface="ＭＳ Ｐゴシック" charset="0"/>
                <a:cs typeface="ＭＳ Ｐゴシック" charset="0"/>
              </a:rPr>
              <a:t> should do about it.</a:t>
            </a:r>
          </a:p>
        </p:txBody>
      </p:sp>
    </p:spTree>
    <p:extLst>
      <p:ext uri="{BB962C8B-B14F-4D97-AF65-F5344CB8AC3E}">
        <p14:creationId xmlns:p14="http://schemas.microsoft.com/office/powerpoint/2010/main" val="30079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3308"/>
            <a:ext cx="9144000" cy="3761154"/>
          </a:xfrm>
          <a:prstGeom prst="rect">
            <a:avLst/>
          </a:prstGeom>
        </p:spPr>
      </p:pic>
      <p:sp>
        <p:nvSpPr>
          <p:cNvPr id="95236" name="Rectangle 11"/>
          <p:cNvSpPr>
            <a:spLocks noGrp="1" noChangeArrowheads="1"/>
          </p:cNvSpPr>
          <p:nvPr>
            <p:ph type="title" idx="4294967295"/>
          </p:nvPr>
        </p:nvSpPr>
        <p:spPr>
          <a:xfrm>
            <a:off x="0" y="1"/>
            <a:ext cx="9144000" cy="1556792"/>
          </a:xfrm>
        </p:spPr>
        <p:txBody>
          <a:bodyPr lIns="92075" tIns="46038" rIns="92075" bIns="46038" anchor="ctr"/>
          <a:lstStyle/>
          <a:p>
            <a:pPr algn="l">
              <a:defRPr/>
            </a:pPr>
            <a:r>
              <a:rPr lang="en-US" sz="8000" b="1" kern="1200" dirty="0">
                <a:solidFill>
                  <a:srgbClr val="FFFFFF"/>
                </a:solidFill>
                <a:latin typeface="Bermuda Solid" charset="0"/>
                <a:ea typeface="ＭＳ Ｐゴシック" charset="0"/>
                <a:cs typeface="ＭＳ Ｐゴシック" charset="0"/>
              </a:rPr>
              <a:t>Second Kings</a:t>
            </a:r>
          </a:p>
        </p:txBody>
      </p:sp>
      <p:sp>
        <p:nvSpPr>
          <p:cNvPr id="309253" name="Text Box 7"/>
          <p:cNvSpPr txBox="1">
            <a:spLocks noChangeArrowheads="1"/>
          </p:cNvSpPr>
          <p:nvPr/>
        </p:nvSpPr>
        <p:spPr bwMode="auto">
          <a:xfrm>
            <a:off x="0" y="5157788"/>
            <a:ext cx="2667000" cy="9461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solidFill>
                  <a:srgbClr val="000000"/>
                </a:solidFill>
              </a:rPr>
              <a:t>Downfalls of the Kingdoms</a:t>
            </a:r>
            <a:endParaRPr lang="en-GB" sz="2800" b="1" i="1">
              <a:solidFill>
                <a:srgbClr val="000000"/>
              </a:solidFill>
            </a:endParaRP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255602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Warnings Help Us</a:t>
            </a:r>
          </a:p>
        </p:txBody>
      </p:sp>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79289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5088" y="1512168"/>
            <a:ext cx="5445224" cy="5445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040" y="49784"/>
            <a:ext cx="8676456" cy="1939056"/>
          </a:xfrm>
          <a:effectLst>
            <a:outerShdw blurRad="63500" dist="35921" dir="2700000" algn="ctr" rotWithShape="0">
              <a:schemeClr val="tx2">
                <a:alpha val="74998"/>
              </a:schemeClr>
            </a:outerShdw>
          </a:effectLst>
        </p:spPr>
        <p:txBody>
          <a:bodyPr anchor="t"/>
          <a:lstStyle/>
          <a:p>
            <a:pPr marL="531813" indent="-531813" algn="l">
              <a:defRPr/>
            </a:pPr>
            <a:r>
              <a:rPr lang="en-US" sz="4800" b="1" dirty="0">
                <a:effectLst>
                  <a:glow rad="127000">
                    <a:schemeClr val="tx1"/>
                  </a:glow>
                </a:effectLst>
                <a:latin typeface="Arial" charset="0"/>
                <a:ea typeface="ＭＳ Ｐゴシック" charset="0"/>
                <a:cs typeface="ＭＳ Ｐゴシック" charset="0"/>
              </a:rPr>
              <a:t>I. God warns against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a:t>
            </a:r>
            <a:r>
              <a:rPr lang="en-US" sz="4800" b="1" dirty="0">
                <a:effectLst>
                  <a:glow rad="127000">
                    <a:schemeClr val="tx1"/>
                  </a:glow>
                </a:effectLst>
                <a:latin typeface="Arial" charset="0"/>
                <a:ea typeface="ＭＳ Ｐゴシック" charset="0"/>
                <a:cs typeface="ＭＳ Ｐゴシック" charset="0"/>
              </a:rPr>
              <a:t> other gods.</a:t>
            </a:r>
          </a:p>
        </p:txBody>
      </p:sp>
    </p:spTree>
    <p:extLst>
      <p:ext uri="{BB962C8B-B14F-4D97-AF65-F5344CB8AC3E}">
        <p14:creationId xmlns:p14="http://schemas.microsoft.com/office/powerpoint/2010/main" val="18480994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Downfalls in 2 Kings</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a typeface="+mn-ea"/>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to Assyria</a:t>
              </a:r>
              <a:endParaRPr lang="en-US" b="1" dirty="0">
                <a:solidFill>
                  <a:srgbClr val="000000"/>
                </a:solidFill>
                <a:effectLst>
                  <a:glow rad="228600">
                    <a:srgbClr val="000000"/>
                  </a:glow>
                </a:effectLst>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God judged idolatry by destroying Israel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Kings 1–17). </a:t>
            </a:r>
          </a:p>
        </p:txBody>
      </p:sp>
    </p:spTree>
    <p:extLst>
      <p:ext uri="{BB962C8B-B14F-4D97-AF65-F5344CB8AC3E}">
        <p14:creationId xmlns:p14="http://schemas.microsoft.com/office/powerpoint/2010/main" val="1938546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a:t>
            </a:r>
          </a:p>
        </p:txBody>
      </p:sp>
    </p:spTree>
    <p:extLst>
      <p:ext uri="{BB962C8B-B14F-4D97-AF65-F5344CB8AC3E}">
        <p14:creationId xmlns:p14="http://schemas.microsoft.com/office/powerpoint/2010/main" val="184202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67"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0"/>
            <a:ext cx="9144000" cy="549275"/>
          </a:xfrm>
          <a:solidFill>
            <a:srgbClr val="000000"/>
          </a:solidFill>
        </p:spPr>
        <p:txBody>
          <a:bodyPr anchor="t"/>
          <a:lstStyle/>
          <a:p>
            <a:pPr>
              <a:defRPr/>
            </a:pPr>
            <a:r>
              <a:rPr lang="en-US" sz="2800" b="1" kern="1200" dirty="0">
                <a:solidFill>
                  <a:schemeClr val="bg1"/>
                </a:solidFill>
                <a:latin typeface="Arial"/>
                <a:ea typeface="ＭＳ Ｐゴシック"/>
                <a:cs typeface="Arial"/>
              </a:rPr>
              <a:t>Downfalls of the Kingdoms </a:t>
            </a:r>
          </a:p>
        </p:txBody>
      </p:sp>
      <p:sp>
        <p:nvSpPr>
          <p:cNvPr id="385062"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249</a:t>
            </a:r>
            <a:endParaRPr lang="en-GB" b="1">
              <a:solidFill>
                <a:srgbClr val="FFFFFF"/>
              </a:solidFill>
            </a:endParaRPr>
          </a:p>
        </p:txBody>
      </p:sp>
    </p:spTree>
  </p:cSld>
  <p:clrMapOvr>
    <a:masterClrMapping/>
  </p:clrMapOvr>
  <p:transition>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34925" y="444500"/>
            <a:ext cx="5113338" cy="752475"/>
          </a:xfrm>
          <a:solidFill>
            <a:srgbClr val="000000"/>
          </a:solidFill>
        </p:spPr>
        <p:txBody>
          <a:bodyPr/>
          <a:lstStyle/>
          <a:p>
            <a:pPr eaLnBrk="1" hangingPunct="1"/>
            <a:r>
              <a:rPr lang="en-US" sz="2800" b="1">
                <a:solidFill>
                  <a:srgbClr val="FFFFFF"/>
                </a:solidFill>
                <a:latin typeface="Arial" charset="0"/>
              </a:rPr>
              <a:t>1 Kings 22:51–2 Kings 8:15</a:t>
            </a:r>
            <a:endParaRPr lang="en-GB" sz="2800" b="1">
              <a:solidFill>
                <a:srgbClr val="FFFFFF"/>
              </a:solidFill>
              <a:latin typeface="Arial" charset="0"/>
            </a:endParaRPr>
          </a:p>
        </p:txBody>
      </p:sp>
      <p:pic>
        <p:nvPicPr>
          <p:cNvPr id="386051" name="Picture 4" descr="Baal"/>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181600" y="0"/>
            <a:ext cx="3962400" cy="7010400"/>
          </a:xfrm>
          <a:noFill/>
        </p:spPr>
      </p:pic>
      <p:sp>
        <p:nvSpPr>
          <p:cNvPr id="386052" name="Text Box 6"/>
          <p:cNvSpPr txBox="1">
            <a:spLocks noChangeArrowheads="1"/>
          </p:cNvSpPr>
          <p:nvPr/>
        </p:nvSpPr>
        <p:spPr bwMode="auto">
          <a:xfrm>
            <a:off x="8477250" y="6491288"/>
            <a:ext cx="679450" cy="36671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a:t>
            </a:r>
            <a:endParaRPr lang="en-GB" sz="1800" b="1"/>
          </a:p>
        </p:txBody>
      </p:sp>
      <p:sp>
        <p:nvSpPr>
          <p:cNvPr id="386053" name="Rectangle 2"/>
          <p:cNvSpPr txBox="1">
            <a:spLocks noChangeArrowheads="1"/>
          </p:cNvSpPr>
          <p:nvPr/>
        </p:nvSpPr>
        <p:spPr bwMode="auto">
          <a:xfrm>
            <a:off x="250825" y="1125538"/>
            <a:ext cx="46482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3333FF"/>
                </a:solidFill>
              </a:rPr>
              <a:t>2 Bad Israel Kings &amp; Elisha</a:t>
            </a:r>
            <a:r>
              <a:rPr lang="uk-UA" altLang="ja-JP" sz="3600">
                <a:solidFill>
                  <a:srgbClr val="3333FF"/>
                </a:solidFill>
              </a:rPr>
              <a:t>'</a:t>
            </a:r>
            <a:r>
              <a:rPr lang="en-US" sz="3600">
                <a:solidFill>
                  <a:srgbClr val="3333FF"/>
                </a:solidFill>
              </a:rPr>
              <a:t>s Ministry</a:t>
            </a:r>
            <a:endParaRPr lang="en-GB" sz="3600">
              <a:solidFill>
                <a:srgbClr val="3333FF"/>
              </a:solidFill>
            </a:endParaRPr>
          </a:p>
        </p:txBody>
      </p:sp>
      <p:sp>
        <p:nvSpPr>
          <p:cNvPr id="386054" name="Rectangle 3"/>
          <p:cNvSpPr txBox="1">
            <a:spLocks noChangeArrowheads="1"/>
          </p:cNvSpPr>
          <p:nvPr/>
        </p:nvSpPr>
        <p:spPr bwMode="auto">
          <a:xfrm>
            <a:off x="107950" y="2349500"/>
            <a:ext cx="5100638" cy="560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a:solidFill>
                  <a:srgbClr val="FF0000"/>
                </a:solidFill>
              </a:rPr>
              <a:t>Ahaziah</a:t>
            </a:r>
            <a:r>
              <a:rPr lang="en-US" sz="2800"/>
              <a:t> of Israel (853-852)</a:t>
            </a:r>
          </a:p>
          <a:p>
            <a:pPr lvl="1" eaLnBrk="1" hangingPunct="1">
              <a:spcBef>
                <a:spcPct val="20000"/>
              </a:spcBef>
              <a:buFontTx/>
              <a:buChar char="–"/>
            </a:pPr>
            <a:endParaRPr lang="en-US">
              <a:cs typeface="Arial" charset="0"/>
            </a:endParaRPr>
          </a:p>
          <a:p>
            <a:pPr eaLnBrk="1" hangingPunct="1">
              <a:spcBef>
                <a:spcPct val="20000"/>
              </a:spcBef>
            </a:pPr>
            <a:r>
              <a:rPr lang="ru-RU" altLang="ja-JP" sz="2800" b="1" i="1">
                <a:solidFill>
                  <a:srgbClr val="CC0066"/>
                </a:solidFill>
              </a:rPr>
              <a:t>"</a:t>
            </a:r>
            <a:r>
              <a:rPr lang="en-US" sz="2800" b="1" i="1">
                <a:solidFill>
                  <a:srgbClr val="CC0066"/>
                </a:solidFill>
              </a:rPr>
              <a:t>Is it because there is no God in Israel for you to consult that you have sent messengers to consult Baal-Zebub, the god of Ekron?</a:t>
            </a:r>
            <a:r>
              <a:rPr lang="ru-RU" altLang="ja-JP" sz="2800" b="1" i="1">
                <a:solidFill>
                  <a:srgbClr val="CC0066"/>
                </a:solidFill>
              </a:rPr>
              <a:t>"</a:t>
            </a:r>
            <a:endParaRPr lang="en-US" sz="2800" b="1" i="1">
              <a:solidFill>
                <a:srgbClr val="CC0066"/>
              </a:solidFill>
            </a:endParaRPr>
          </a:p>
          <a:p>
            <a:pPr eaLnBrk="1" hangingPunct="1">
              <a:spcBef>
                <a:spcPct val="20000"/>
              </a:spcBef>
            </a:pPr>
            <a:r>
              <a:rPr lang="ru-RU" altLang="ja-JP" sz="2800" b="1" i="1">
                <a:solidFill>
                  <a:srgbClr val="CC0066"/>
                </a:solidFill>
              </a:rPr>
              <a:t>"</a:t>
            </a:r>
            <a:r>
              <a:rPr lang="en-US" sz="2800" b="1" i="1">
                <a:solidFill>
                  <a:srgbClr val="CC0066"/>
                </a:solidFill>
              </a:rPr>
              <a:t>You will certainly die!</a:t>
            </a:r>
            <a:r>
              <a:rPr lang="ru-RU" altLang="ja-JP" sz="2800" b="1" i="1">
                <a:solidFill>
                  <a:srgbClr val="CC0066"/>
                </a:solidFill>
              </a:rPr>
              <a:t>"</a:t>
            </a:r>
            <a:endParaRPr lang="en-US" sz="2800" b="1" i="1">
              <a:solidFill>
                <a:srgbClr val="CC0066"/>
              </a:solidFill>
            </a:endParaRPr>
          </a:p>
          <a:p>
            <a:pPr eaLnBrk="1" hangingPunct="1">
              <a:spcBef>
                <a:spcPct val="20000"/>
              </a:spcBef>
            </a:pPr>
            <a:r>
              <a:rPr lang="en-US" sz="2800" i="1">
                <a:solidFill>
                  <a:srgbClr val="CC0066"/>
                </a:solidFill>
              </a:rPr>
              <a:t>(1:16)</a:t>
            </a:r>
            <a:endParaRPr lang="en-GB" sz="2800" i="1">
              <a:solidFill>
                <a:srgbClr val="CC0066"/>
              </a:solidFill>
            </a:endParaRPr>
          </a:p>
        </p:txBody>
      </p:sp>
      <p:sp>
        <p:nvSpPr>
          <p:cNvPr id="386055"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252</a:t>
            </a:r>
            <a:endParaRPr lang="en-GB" b="1"/>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2</a:t>
            </a:r>
          </a:p>
        </p:txBody>
      </p:sp>
    </p:spTree>
    <p:extLst>
      <p:ext uri="{BB962C8B-B14F-4D97-AF65-F5344CB8AC3E}">
        <p14:creationId xmlns:p14="http://schemas.microsoft.com/office/powerpoint/2010/main" val="303636438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3999" cy="1124744"/>
          </a:xfrm>
        </p:spPr>
        <p:txBody>
          <a:bodyPr/>
          <a:lstStyle/>
          <a:p>
            <a:r>
              <a:rPr lang="en-US" sz="3600" b="1">
                <a:effectLst>
                  <a:glow rad="228600">
                    <a:schemeClr val="tx1">
                      <a:alpha val="75000"/>
                    </a:schemeClr>
                  </a:glow>
                </a:effectLst>
              </a:rPr>
              <a:t>Elijah (1 Kings) &amp; Elisha (2 Kings)</a:t>
            </a:r>
            <a:endParaRPr lang="en-US" sz="3200" b="1">
              <a:effectLst>
                <a:glow rad="228600">
                  <a:schemeClr val="tx1">
                    <a:alpha val="75000"/>
                  </a:schemeClr>
                </a:glow>
              </a:effectLst>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0" y="1041400"/>
            <a:ext cx="9144000" cy="4762500"/>
          </a:xfrm>
          <a:prstGeom prst="rect">
            <a:avLst/>
          </a:prstGeom>
        </p:spPr>
      </p:pic>
    </p:spTree>
    <p:extLst>
      <p:ext uri="{BB962C8B-B14F-4D97-AF65-F5344CB8AC3E}">
        <p14:creationId xmlns:p14="http://schemas.microsoft.com/office/powerpoint/2010/main" val="200094059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179388" y="115888"/>
            <a:ext cx="4572000" cy="6769100"/>
            <a:chOff x="304" y="240"/>
            <a:chExt cx="2736" cy="4167"/>
          </a:xfrm>
        </p:grpSpPr>
        <p:pic>
          <p:nvPicPr>
            <p:cNvPr id="387084" name="Picture 7" descr="File1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 y="240"/>
              <a:ext cx="2612" cy="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85" name="Text Box 19"/>
            <p:cNvSpPr txBox="1">
              <a:spLocks noChangeArrowheads="1"/>
            </p:cNvSpPr>
            <p:nvPr/>
          </p:nvSpPr>
          <p:spPr bwMode="auto">
            <a:xfrm>
              <a:off x="304" y="3820"/>
              <a:ext cx="2736" cy="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CC0066"/>
                  </a:solidFill>
                </a:rPr>
                <a:t>Elijah into heaven on a chariot of fire</a:t>
              </a:r>
              <a:endParaRPr lang="en-GB" sz="2800" b="1">
                <a:solidFill>
                  <a:srgbClr val="CC0066"/>
                </a:solidFill>
              </a:endParaRPr>
            </a:p>
          </p:txBody>
        </p:sp>
      </p:grpSp>
      <p:grpSp>
        <p:nvGrpSpPr>
          <p:cNvPr id="3" name="Group 23"/>
          <p:cNvGrpSpPr>
            <a:grpSpLocks/>
          </p:cNvGrpSpPr>
          <p:nvPr/>
        </p:nvGrpSpPr>
        <p:grpSpPr bwMode="auto">
          <a:xfrm>
            <a:off x="5148263" y="544513"/>
            <a:ext cx="3917950" cy="2308225"/>
            <a:chOff x="3243" y="343"/>
            <a:chExt cx="2468" cy="1454"/>
          </a:xfrm>
        </p:grpSpPr>
        <p:pic>
          <p:nvPicPr>
            <p:cNvPr id="387082" name="Picture 15" descr="File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 y="373"/>
              <a:ext cx="827" cy="1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83" name="Text Box 20"/>
            <p:cNvSpPr txBox="1">
              <a:spLocks noChangeArrowheads="1"/>
            </p:cNvSpPr>
            <p:nvPr/>
          </p:nvSpPr>
          <p:spPr bwMode="auto">
            <a:xfrm>
              <a:off x="4078" y="343"/>
              <a:ext cx="1633" cy="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CC0066"/>
                  </a:solidFill>
                </a:rPr>
                <a:t>Elisha picks up Elijah</a:t>
              </a:r>
              <a:r>
                <a:rPr lang="uk-UA" altLang="ja-JP" b="1" dirty="0">
                  <a:solidFill>
                    <a:srgbClr val="CC0066"/>
                  </a:solidFill>
                </a:rPr>
                <a:t>'</a:t>
              </a:r>
              <a:r>
                <a:rPr lang="en-US" b="1" dirty="0">
                  <a:solidFill>
                    <a:srgbClr val="CC0066"/>
                  </a:solidFill>
                </a:rPr>
                <a:t>s cloak and performs the 1</a:t>
              </a:r>
              <a:r>
                <a:rPr lang="en-US" b="1" baseline="30000" dirty="0">
                  <a:solidFill>
                    <a:srgbClr val="CC0066"/>
                  </a:solidFill>
                </a:rPr>
                <a:t>st</a:t>
              </a:r>
              <a:r>
                <a:rPr lang="en-US" b="1" dirty="0">
                  <a:solidFill>
                    <a:srgbClr val="CC0066"/>
                  </a:solidFill>
                </a:rPr>
                <a:t> miracle</a:t>
              </a:r>
            </a:p>
            <a:p>
              <a:pPr eaLnBrk="1" hangingPunct="1"/>
              <a:r>
                <a:rPr lang="en-US" b="1" dirty="0">
                  <a:solidFill>
                    <a:srgbClr val="CC0066"/>
                  </a:solidFill>
                </a:rPr>
                <a:t>(divided water of Jordan River)</a:t>
              </a:r>
              <a:endParaRPr lang="en-GB" b="1" dirty="0">
                <a:solidFill>
                  <a:srgbClr val="CC0066"/>
                </a:solidFill>
              </a:endParaRPr>
            </a:p>
          </p:txBody>
        </p:sp>
      </p:grpSp>
      <p:grpSp>
        <p:nvGrpSpPr>
          <p:cNvPr id="4" name="Group 24"/>
          <p:cNvGrpSpPr>
            <a:grpSpLocks/>
          </p:cNvGrpSpPr>
          <p:nvPr/>
        </p:nvGrpSpPr>
        <p:grpSpPr bwMode="auto">
          <a:xfrm>
            <a:off x="5334000" y="3048000"/>
            <a:ext cx="3810000" cy="3267075"/>
            <a:chOff x="3360" y="1920"/>
            <a:chExt cx="2400" cy="2058"/>
          </a:xfrm>
        </p:grpSpPr>
        <p:pic>
          <p:nvPicPr>
            <p:cNvPr id="387080"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0" y="1920"/>
              <a:ext cx="2304" cy="1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81" name="Rectangle 21"/>
            <p:cNvSpPr>
              <a:spLocks noChangeArrowheads="1"/>
            </p:cNvSpPr>
            <p:nvPr/>
          </p:nvSpPr>
          <p:spPr bwMode="auto">
            <a:xfrm>
              <a:off x="3360" y="3648"/>
              <a:ext cx="2400"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pPr>
              <a:r>
                <a:rPr lang="en-US" sz="2800" b="1">
                  <a:solidFill>
                    <a:srgbClr val="CC0066"/>
                  </a:solidFill>
                </a:rPr>
                <a:t>Healing of the water</a:t>
              </a:r>
            </a:p>
          </p:txBody>
        </p:sp>
      </p:grpSp>
      <p:sp>
        <p:nvSpPr>
          <p:cNvPr id="387077" name="Text Box 25"/>
          <p:cNvSpPr txBox="1">
            <a:spLocks noChangeArrowheads="1"/>
          </p:cNvSpPr>
          <p:nvPr/>
        </p:nvSpPr>
        <p:spPr bwMode="auto">
          <a:xfrm>
            <a:off x="7164388" y="6453188"/>
            <a:ext cx="18621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a:t>Chaps. 1–2</a:t>
            </a:r>
            <a:endParaRPr lang="en-GB" sz="2000" b="1"/>
          </a:p>
        </p:txBody>
      </p:sp>
      <p:sp>
        <p:nvSpPr>
          <p:cNvPr id="387078"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252</a:t>
            </a:r>
            <a:endParaRPr lang="en-GB" b="1"/>
          </a:p>
        </p:txBody>
      </p:sp>
      <p:sp>
        <p:nvSpPr>
          <p:cNvPr id="387079" name="Title 4"/>
          <p:cNvSpPr>
            <a:spLocks noGrp="1"/>
          </p:cNvSpPr>
          <p:nvPr>
            <p:ph type="title"/>
          </p:nvPr>
        </p:nvSpPr>
        <p:spPr>
          <a:xfrm>
            <a:off x="179388" y="44450"/>
            <a:ext cx="3467100" cy="1138238"/>
          </a:xfrm>
        </p:spPr>
        <p:txBody>
          <a:bodyPr/>
          <a:lstStyle/>
          <a:p>
            <a:r>
              <a:rPr lang="en-US" sz="2800" b="1">
                <a:latin typeface="Arial" charset="0"/>
              </a:rPr>
              <a:t>Elijah passes the mantle to Elisha</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3</a:t>
            </a:r>
          </a:p>
        </p:txBody>
      </p:sp>
    </p:spTree>
    <p:extLst>
      <p:ext uri="{BB962C8B-B14F-4D97-AF65-F5344CB8AC3E}">
        <p14:creationId xmlns:p14="http://schemas.microsoft.com/office/powerpoint/2010/main" val="13297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0" y="0"/>
            <a:ext cx="9144000" cy="1219200"/>
          </a:xfrm>
          <a:solidFill>
            <a:srgbClr val="FFCC66"/>
          </a:solidFill>
        </p:spPr>
        <p:txBody>
          <a:bodyPr/>
          <a:lstStyle/>
          <a:p>
            <a:pPr eaLnBrk="1" hangingPunct="1"/>
            <a:r>
              <a:rPr lang="en-US" b="1">
                <a:solidFill>
                  <a:srgbClr val="3333FF"/>
                </a:solidFill>
                <a:latin typeface="Tempus Sans ITC" charset="0"/>
              </a:rPr>
              <a:t>Elijah &amp; Elisha</a:t>
            </a:r>
            <a:endParaRPr lang="en-GB" b="1">
              <a:solidFill>
                <a:srgbClr val="3333FF"/>
              </a:solidFill>
              <a:latin typeface="Tempus Sans ITC" charset="0"/>
            </a:endParaRPr>
          </a:p>
        </p:txBody>
      </p:sp>
      <p:sp>
        <p:nvSpPr>
          <p:cNvPr id="5" name="Rectangle 3"/>
          <p:cNvSpPr txBox="1">
            <a:spLocks noChangeArrowheads="1"/>
          </p:cNvSpPr>
          <p:nvPr/>
        </p:nvSpPr>
        <p:spPr bwMode="auto">
          <a:xfrm>
            <a:off x="7938" y="1219200"/>
            <a:ext cx="4419600" cy="5638800"/>
          </a:xfrm>
          <a:prstGeom prst="rect">
            <a:avLst/>
          </a:prstGeom>
          <a:solidFill>
            <a:srgbClr val="800000"/>
          </a:solidFill>
          <a:ln>
            <a:noFill/>
          </a:ln>
          <a:extLst>
            <a:ext uri="{FAA26D3D-D897-4be2-8F04-BA451C77F1D7}">
              <ma14:placeholderFlag xmlns:ma14="http://schemas.microsoft.com/office/mac/drawingml/2011/main" xmlns=""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600" b="1" dirty="0">
                <a:solidFill>
                  <a:srgbClr val="FFFFFF"/>
                </a:solidFill>
              </a:rPr>
              <a:t>Elijah means </a:t>
            </a:r>
            <a:r>
              <a:rPr lang="ru-RU" altLang="ja-JP" sz="3600" b="1" dirty="0">
                <a:solidFill>
                  <a:srgbClr val="FFFFFF"/>
                </a:solidFill>
              </a:rPr>
              <a:t>"</a:t>
            </a:r>
            <a:r>
              <a:rPr lang="en-US" sz="3600" b="1" dirty="0">
                <a:solidFill>
                  <a:srgbClr val="FFFFFF"/>
                </a:solidFill>
              </a:rPr>
              <a:t>The L</a:t>
            </a:r>
            <a:r>
              <a:rPr lang="en-US" sz="3200" b="1" dirty="0">
                <a:solidFill>
                  <a:srgbClr val="FFFFFF"/>
                </a:solidFill>
              </a:rPr>
              <a:t>ORD</a:t>
            </a:r>
            <a:r>
              <a:rPr lang="en-US" sz="3600" b="1" dirty="0">
                <a:solidFill>
                  <a:srgbClr val="FFFFFF"/>
                </a:solidFill>
              </a:rPr>
              <a:t> is my God,</a:t>
            </a:r>
            <a:r>
              <a:rPr lang="ru-RU" altLang="ja-JP" sz="3600" b="1" dirty="0">
                <a:solidFill>
                  <a:srgbClr val="FFFFFF"/>
                </a:solidFill>
              </a:rPr>
              <a:t>"</a:t>
            </a:r>
            <a:r>
              <a:rPr lang="en-US" sz="3600" b="1" dirty="0">
                <a:solidFill>
                  <a:srgbClr val="FFFFFF"/>
                </a:solidFill>
              </a:rPr>
              <a:t> as he confronted a king &amp; priests of Baal. He lived apart &amp; preached judgment &amp; repentance.</a:t>
            </a:r>
          </a:p>
        </p:txBody>
      </p:sp>
      <p:sp>
        <p:nvSpPr>
          <p:cNvPr id="7" name="Rectangle 4"/>
          <p:cNvSpPr txBox="1">
            <a:spLocks noChangeArrowheads="1"/>
          </p:cNvSpPr>
          <p:nvPr/>
        </p:nvSpPr>
        <p:spPr bwMode="auto">
          <a:xfrm>
            <a:off x="4456113" y="1228725"/>
            <a:ext cx="4724400" cy="5638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600" b="1">
                <a:solidFill>
                  <a:schemeClr val="bg1"/>
                </a:solidFill>
              </a:rPr>
              <a:t>Elisha means </a:t>
            </a:r>
            <a:r>
              <a:rPr lang="ru-RU" altLang="ja-JP" sz="3600" b="1">
                <a:solidFill>
                  <a:schemeClr val="bg1"/>
                </a:solidFill>
              </a:rPr>
              <a:t>"</a:t>
            </a:r>
            <a:r>
              <a:rPr lang="en-US" sz="3600" b="1">
                <a:solidFill>
                  <a:schemeClr val="bg1"/>
                </a:solidFill>
              </a:rPr>
              <a:t>God is salvation,</a:t>
            </a:r>
            <a:r>
              <a:rPr lang="ru-RU" altLang="ja-JP" sz="3600" b="1">
                <a:solidFill>
                  <a:schemeClr val="bg1"/>
                </a:solidFill>
              </a:rPr>
              <a:t>"</a:t>
            </a:r>
            <a:r>
              <a:rPr lang="en-US" sz="3600" b="1">
                <a:solidFill>
                  <a:schemeClr val="bg1"/>
                </a:solidFill>
              </a:rPr>
              <a:t> as he lived among people, preferring the poor &amp; outcast, and stressed hope &amp; God</a:t>
            </a:r>
            <a:r>
              <a:rPr lang="uk-UA" altLang="ja-JP" sz="3600" b="1">
                <a:solidFill>
                  <a:schemeClr val="bg1"/>
                </a:solidFill>
              </a:rPr>
              <a:t>'</a:t>
            </a:r>
            <a:r>
              <a:rPr lang="en-US" sz="3600" b="1">
                <a:solidFill>
                  <a:schemeClr val="bg1"/>
                </a:solidFill>
              </a:rPr>
              <a:t>s grace.</a:t>
            </a:r>
            <a:endParaRPr lang="en-GB" sz="3600" b="1">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p:cTn id="21" dur="500" fill="hold"/>
                                        <p:tgtEl>
                                          <p:spTgt spid="7">
                                            <p:bg/>
                                          </p:spTgt>
                                        </p:tgtEl>
                                        <p:attrNameLst>
                                          <p:attrName>ppt_w</p:attrName>
                                        </p:attrNameLst>
                                      </p:cBhvr>
                                      <p:tavLst>
                                        <p:tav tm="0">
                                          <p:val>
                                            <p:fltVal val="0"/>
                                          </p:val>
                                        </p:tav>
                                        <p:tav tm="100000">
                                          <p:val>
                                            <p:strVal val="#ppt_w"/>
                                          </p:val>
                                        </p:tav>
                                      </p:tavLst>
                                    </p:anim>
                                    <p:anim calcmode="lin" valueType="num">
                                      <p:cBhvr>
                                        <p:cTn id="22" dur="500" fill="hold"/>
                                        <p:tgtEl>
                                          <p:spTgt spid="7">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9512" y="1124744"/>
            <a:ext cx="3549404" cy="4725144"/>
            <a:chOff x="179512" y="1124744"/>
            <a:chExt cx="3549404" cy="4725144"/>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124744"/>
              <a:ext cx="3549404" cy="4725144"/>
            </a:xfrm>
            <a:prstGeom prst="rect">
              <a:avLst/>
            </a:prstGeom>
          </p:spPr>
        </p:pic>
        <p:sp>
          <p:nvSpPr>
            <p:cNvPr id="4" name="Rectangle 3"/>
            <p:cNvSpPr/>
            <p:nvPr/>
          </p:nvSpPr>
          <p:spPr bwMode="auto">
            <a:xfrm>
              <a:off x="301284" y="3975400"/>
              <a:ext cx="3105263" cy="1661491"/>
            </a:xfrm>
            <a:prstGeom prst="rect">
              <a:avLst/>
            </a:prstGeom>
            <a:solidFill>
              <a:srgbClr val="FFEB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Warnings Help Us</a:t>
            </a:r>
          </a:p>
        </p:txBody>
      </p:sp>
      <p:sp>
        <p:nvSpPr>
          <p:cNvPr id="7" name="Rectangle 2"/>
          <p:cNvSpPr txBox="1">
            <a:spLocks noChangeArrowheads="1"/>
          </p:cNvSpPr>
          <p:nvPr/>
        </p:nvSpPr>
        <p:spPr bwMode="auto">
          <a:xfrm>
            <a:off x="179512" y="4033430"/>
            <a:ext cx="3491880" cy="1507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latin typeface="Arial" charset="0"/>
                <a:ea typeface="ＭＳ Ｐゴシック" charset="0"/>
                <a:cs typeface="ＭＳ Ｐゴシック" charset="0"/>
              </a:rPr>
              <a:t>Danger </a:t>
            </a:r>
            <a:br>
              <a:rPr lang="en-US" sz="5400" b="1" dirty="0">
                <a:solidFill>
                  <a:schemeClr val="tx1"/>
                </a:solidFill>
                <a:effectLst/>
                <a:latin typeface="Arial" charset="0"/>
                <a:ea typeface="ＭＳ Ｐゴシック" charset="0"/>
                <a:cs typeface="ＭＳ Ｐゴシック" charset="0"/>
              </a:rPr>
            </a:br>
            <a:r>
              <a:rPr lang="en-US" sz="5400" b="1" dirty="0">
                <a:solidFill>
                  <a:schemeClr val="tx1"/>
                </a:solidFill>
                <a:effectLst/>
                <a:latin typeface="Arial" charset="0"/>
                <a:ea typeface="ＭＳ Ｐゴシック" charset="0"/>
                <a:cs typeface="ＭＳ Ｐゴシック" charset="0"/>
              </a:rPr>
              <a:t>of death</a:t>
            </a:r>
          </a:p>
        </p:txBody>
      </p:sp>
      <p:grpSp>
        <p:nvGrpSpPr>
          <p:cNvPr id="5" name="Group 4"/>
          <p:cNvGrpSpPr/>
          <p:nvPr/>
        </p:nvGrpSpPr>
        <p:grpSpPr>
          <a:xfrm>
            <a:off x="5601078" y="1870434"/>
            <a:ext cx="3528392" cy="4702681"/>
            <a:chOff x="5601078" y="1052736"/>
            <a:chExt cx="3528392" cy="4702681"/>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1078" y="1052736"/>
              <a:ext cx="3528392" cy="4702681"/>
            </a:xfrm>
            <a:prstGeom prst="rect">
              <a:avLst/>
            </a:prstGeom>
          </p:spPr>
        </p:pic>
        <p:sp>
          <p:nvSpPr>
            <p:cNvPr id="8" name="Rectangle 7"/>
            <p:cNvSpPr/>
            <p:nvPr/>
          </p:nvSpPr>
          <p:spPr bwMode="auto">
            <a:xfrm>
              <a:off x="5784314" y="3879712"/>
              <a:ext cx="3105263" cy="1661491"/>
            </a:xfrm>
            <a:prstGeom prst="rect">
              <a:avLst/>
            </a:prstGeom>
            <a:solidFill>
              <a:srgbClr val="FFD3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3109158" y="1343679"/>
            <a:ext cx="3356992" cy="3384160"/>
            <a:chOff x="3491880" y="3501008"/>
            <a:chExt cx="3356992" cy="3384160"/>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1880" y="3501008"/>
              <a:ext cx="3356992" cy="3356992"/>
            </a:xfrm>
            <a:prstGeom prst="rect">
              <a:avLst/>
            </a:prstGeom>
          </p:spPr>
        </p:pic>
        <p:sp>
          <p:nvSpPr>
            <p:cNvPr id="9" name="Rectangle 8"/>
            <p:cNvSpPr/>
            <p:nvPr/>
          </p:nvSpPr>
          <p:spPr bwMode="auto">
            <a:xfrm>
              <a:off x="3635854" y="5553168"/>
              <a:ext cx="3105263" cy="1332000"/>
            </a:xfrm>
            <a:prstGeom prst="rect">
              <a:avLst/>
            </a:prstGeom>
            <a:solidFill>
              <a:srgbClr val="FFCC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 name="Rectangle 2"/>
          <p:cNvSpPr txBox="1">
            <a:spLocks noChangeArrowheads="1"/>
          </p:cNvSpPr>
          <p:nvPr/>
        </p:nvSpPr>
        <p:spPr bwMode="auto">
          <a:xfrm>
            <a:off x="3109158" y="3244690"/>
            <a:ext cx="3491880" cy="1507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latin typeface="Arial" charset="0"/>
                <a:ea typeface="ＭＳ Ｐゴシック" charset="0"/>
                <a:cs typeface="ＭＳ Ｐゴシック" charset="0"/>
              </a:rPr>
              <a:t>POISON</a:t>
            </a:r>
          </a:p>
        </p:txBody>
      </p:sp>
      <p:sp>
        <p:nvSpPr>
          <p:cNvPr id="11" name="Rectangle 2"/>
          <p:cNvSpPr txBox="1">
            <a:spLocks noChangeArrowheads="1"/>
          </p:cNvSpPr>
          <p:nvPr/>
        </p:nvSpPr>
        <p:spPr bwMode="auto">
          <a:xfrm>
            <a:off x="5702130" y="4758303"/>
            <a:ext cx="3491880" cy="1507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solidFill>
                  <a:schemeClr val="tx1"/>
                </a:solidFill>
                <a:effectLst/>
                <a:latin typeface="Arial" charset="0"/>
                <a:ea typeface="ＭＳ Ｐゴシック" charset="0"/>
                <a:cs typeface="ＭＳ Ｐゴシック" charset="0"/>
              </a:rPr>
              <a:t>SLIPPERY SURFACE</a:t>
            </a:r>
          </a:p>
        </p:txBody>
      </p:sp>
    </p:spTree>
    <p:extLst>
      <p:ext uri="{BB962C8B-B14F-4D97-AF65-F5344CB8AC3E}">
        <p14:creationId xmlns:p14="http://schemas.microsoft.com/office/powerpoint/2010/main" val="2198857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598003"/>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FFFFFF"/>
                </a:solidFill>
              </a:rPr>
              <a:t>The Desert of Edom was where Elisha provided water for </a:t>
            </a:r>
            <a:r>
              <a:rPr lang="en-US" sz="2800" b="1" dirty="0" err="1">
                <a:solidFill>
                  <a:srgbClr val="FFFFFF"/>
                </a:solidFill>
              </a:rPr>
              <a:t>Joram</a:t>
            </a:r>
            <a:r>
              <a:rPr lang="en-US" sz="2800" b="1" dirty="0">
                <a:solidFill>
                  <a:srgbClr val="FFFFFF"/>
                </a:solidFill>
              </a:rPr>
              <a:t> &amp; Jehoshaphat to defeat Moab</a:t>
            </a:r>
            <a:endParaRPr lang="en-GB" sz="2800" b="1" dirty="0">
              <a:solidFill>
                <a:srgbClr val="FFFFFF"/>
              </a:solidFill>
            </a:endParaRPr>
          </a:p>
        </p:txBody>
      </p:sp>
      <p:pic>
        <p:nvPicPr>
          <p:cNvPr id="389122" name="Picture 18"/>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0" y="0"/>
            <a:ext cx="9144000" cy="5534029"/>
          </a:xfrm>
        </p:spPr>
      </p:pic>
      <p:sp>
        <p:nvSpPr>
          <p:cNvPr id="389124" name="Text Box 21"/>
          <p:cNvSpPr txBox="1">
            <a:spLocks noChangeArrowheads="1"/>
          </p:cNvSpPr>
          <p:nvPr/>
        </p:nvSpPr>
        <p:spPr bwMode="auto">
          <a:xfrm>
            <a:off x="8477250" y="6491288"/>
            <a:ext cx="679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FFFFFF"/>
                </a:solidFill>
              </a:rPr>
              <a:t>Ch</a:t>
            </a:r>
            <a:r>
              <a:rPr lang="en-US" sz="1800" b="1" dirty="0">
                <a:solidFill>
                  <a:srgbClr val="FFFFFF"/>
                </a:solidFill>
              </a:rPr>
              <a:t> 3</a:t>
            </a:r>
            <a:endParaRPr lang="en-GB" sz="1800" b="1" dirty="0">
              <a:solidFill>
                <a:srgbClr val="FFFFFF"/>
              </a:solidFill>
            </a:endParaRPr>
          </a:p>
        </p:txBody>
      </p:sp>
      <p:sp>
        <p:nvSpPr>
          <p:cNvPr id="389125" name="Title 1"/>
          <p:cNvSpPr>
            <a:spLocks noGrp="1"/>
          </p:cNvSpPr>
          <p:nvPr>
            <p:ph type="title"/>
          </p:nvPr>
        </p:nvSpPr>
        <p:spPr>
          <a:xfrm>
            <a:off x="0" y="-30163"/>
            <a:ext cx="3995738" cy="795338"/>
          </a:xfrm>
          <a:solidFill>
            <a:srgbClr val="000000"/>
          </a:solidFill>
        </p:spPr>
        <p:txBody>
          <a:bodyPr/>
          <a:lstStyle/>
          <a:p>
            <a:r>
              <a:rPr lang="en-US" sz="3200" b="1">
                <a:solidFill>
                  <a:srgbClr val="FFFFFF"/>
                </a:solidFill>
                <a:latin typeface="Arial" charset="0"/>
              </a:rPr>
              <a:t>Defeat of Moab</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4</a:t>
            </a:r>
          </a:p>
        </p:txBody>
      </p:sp>
    </p:spTree>
    <p:extLst>
      <p:ext uri="{BB962C8B-B14F-4D97-AF65-F5344CB8AC3E}">
        <p14:creationId xmlns:p14="http://schemas.microsoft.com/office/powerpoint/2010/main" val="2462160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3962400" cy="6415088"/>
            <a:chOff x="0" y="0"/>
            <a:chExt cx="2496" cy="4041"/>
          </a:xfrm>
        </p:grpSpPr>
        <p:pic>
          <p:nvPicPr>
            <p:cNvPr id="39015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49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53" name="Rectangle 4"/>
            <p:cNvSpPr>
              <a:spLocks noChangeArrowheads="1"/>
            </p:cNvSpPr>
            <p:nvPr/>
          </p:nvSpPr>
          <p:spPr bwMode="auto">
            <a:xfrm>
              <a:off x="0" y="3714"/>
              <a:ext cx="2472"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800" b="1">
                  <a:solidFill>
                    <a:srgbClr val="CC0066"/>
                  </a:solidFill>
                </a:rPr>
                <a:t>Oil for widow</a:t>
              </a:r>
              <a:endParaRPr lang="en-GB" sz="2800" b="1">
                <a:solidFill>
                  <a:srgbClr val="CC0066"/>
                </a:solidFill>
              </a:endParaRPr>
            </a:p>
          </p:txBody>
        </p:sp>
      </p:grpSp>
      <p:grpSp>
        <p:nvGrpSpPr>
          <p:cNvPr id="3" name="Group 9"/>
          <p:cNvGrpSpPr>
            <a:grpSpLocks/>
          </p:cNvGrpSpPr>
          <p:nvPr/>
        </p:nvGrpSpPr>
        <p:grpSpPr bwMode="auto">
          <a:xfrm>
            <a:off x="3962400" y="0"/>
            <a:ext cx="5194300" cy="6858000"/>
            <a:chOff x="2496" y="0"/>
            <a:chExt cx="3272" cy="4320"/>
          </a:xfrm>
        </p:grpSpPr>
        <p:sp>
          <p:nvSpPr>
            <p:cNvPr id="390149" name="Rectangle 5"/>
            <p:cNvSpPr>
              <a:spLocks noChangeArrowheads="1"/>
            </p:cNvSpPr>
            <p:nvPr/>
          </p:nvSpPr>
          <p:spPr bwMode="auto">
            <a:xfrm>
              <a:off x="2496" y="3696"/>
              <a:ext cx="3264"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lvl="1" algn="ctr"/>
              <a:r>
                <a:rPr lang="en-US" sz="2800" b="1">
                  <a:solidFill>
                    <a:srgbClr val="CC0066"/>
                  </a:solidFill>
                </a:rPr>
                <a:t>Son for Shunammite woman &amp; restoration for son</a:t>
              </a:r>
            </a:p>
          </p:txBody>
        </p:sp>
        <p:pic>
          <p:nvPicPr>
            <p:cNvPr id="3901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8"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51" name="Text Box 6"/>
            <p:cNvSpPr txBox="1">
              <a:spLocks noChangeArrowheads="1"/>
            </p:cNvSpPr>
            <p:nvPr/>
          </p:nvSpPr>
          <p:spPr bwMode="auto">
            <a:xfrm>
              <a:off x="5340" y="4089"/>
              <a:ext cx="4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4</a:t>
              </a:r>
              <a:endParaRPr lang="en-GB" sz="1800" b="1"/>
            </a:p>
          </p:txBody>
        </p:sp>
      </p:grpSp>
      <p:sp>
        <p:nvSpPr>
          <p:cNvPr id="390148" name="Title 3"/>
          <p:cNvSpPr>
            <a:spLocks noGrp="1"/>
          </p:cNvSpPr>
          <p:nvPr>
            <p:ph type="title"/>
          </p:nvPr>
        </p:nvSpPr>
        <p:spPr>
          <a:xfrm>
            <a:off x="2771775" y="115888"/>
            <a:ext cx="2952750" cy="1368425"/>
          </a:xfrm>
          <a:solidFill>
            <a:srgbClr val="000000"/>
          </a:solidFill>
        </p:spPr>
        <p:txBody>
          <a:bodyPr/>
          <a:lstStyle/>
          <a:p>
            <a:r>
              <a:rPr lang="en-US" b="1">
                <a:solidFill>
                  <a:srgbClr val="FFFFFF"/>
                </a:solidFill>
                <a:latin typeface="Arial" charset="0"/>
              </a:rPr>
              <a:t>Helping Women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1400"/>
            <a:ext cx="9144000" cy="5257800"/>
          </a:xfrm>
          <a:prstGeom prst="rect">
            <a:avLst/>
          </a:prstGeom>
        </p:spPr>
      </p:pic>
      <p:sp>
        <p:nvSpPr>
          <p:cNvPr id="409601" name="Title 1"/>
          <p:cNvSpPr>
            <a:spLocks noGrp="1"/>
          </p:cNvSpPr>
          <p:nvPr>
            <p:ph type="title"/>
          </p:nvPr>
        </p:nvSpPr>
        <p:spPr>
          <a:xfrm>
            <a:off x="0" y="5157192"/>
            <a:ext cx="9143999" cy="1628800"/>
          </a:xfrm>
        </p:spPr>
        <p:txBody>
          <a:bodyPr/>
          <a:lstStyle/>
          <a:p>
            <a:r>
              <a:rPr lang="en-US" sz="2800" b="1">
                <a:effectLst>
                  <a:glow rad="228600">
                    <a:schemeClr val="tx1">
                      <a:alpha val="75000"/>
                    </a:schemeClr>
                  </a:glow>
                </a:effectLst>
              </a:rPr>
              <a:t>Elisha miraculously provided oil for a prophet's widow to pay her debts to show God's care for those who trust him despite the apostasy around them (4:1-7). </a:t>
            </a:r>
            <a:endParaRPr lang="en-US" sz="2400" b="1">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2915816" y="0"/>
            <a:ext cx="6114256" cy="3627792"/>
          </a:xfrm>
          <a:prstGeom prst="rect">
            <a:avLst/>
          </a:prstGeom>
        </p:spPr>
      </p:pic>
    </p:spTree>
    <p:extLst>
      <p:ext uri="{BB962C8B-B14F-4D97-AF65-F5344CB8AC3E}">
        <p14:creationId xmlns:p14="http://schemas.microsoft.com/office/powerpoint/2010/main" val="5019635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146"/>
            <a:ext cx="9152195" cy="6864146"/>
          </a:xfrm>
          <a:prstGeom prst="rect">
            <a:avLst/>
          </a:prstGeom>
        </p:spPr>
      </p:pic>
      <p:sp>
        <p:nvSpPr>
          <p:cNvPr id="409601" name="Title 1"/>
          <p:cNvSpPr>
            <a:spLocks noGrp="1"/>
          </p:cNvSpPr>
          <p:nvPr>
            <p:ph type="title"/>
          </p:nvPr>
        </p:nvSpPr>
        <p:spPr>
          <a:xfrm>
            <a:off x="5868144" y="0"/>
            <a:ext cx="3275855" cy="6858000"/>
          </a:xfrm>
        </p:spPr>
        <p:txBody>
          <a:bodyPr/>
          <a:lstStyle/>
          <a:p>
            <a:r>
              <a:rPr lang="en-US" sz="2800" b="1">
                <a:effectLst>
                  <a:glow rad="228600">
                    <a:schemeClr val="tx1">
                      <a:alpha val="75000"/>
                    </a:schemeClr>
                  </a:glow>
                </a:effectLst>
              </a:rPr>
              <a:t>Elisha miraculously restored the Shunammite's boy to life years later to show God's sovereignty over Baal, to whom child sacrifice was offered in Israel (4:18-37).</a:t>
            </a:r>
            <a:endParaRPr lang="en-US" sz="2400" b="1">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38922999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998"/>
            <a:ext cx="9131708" cy="6838002"/>
          </a:xfrm>
          <a:prstGeom prst="rect">
            <a:avLst/>
          </a:prstGeom>
        </p:spPr>
      </p:pic>
      <p:sp>
        <p:nvSpPr>
          <p:cNvPr id="409601" name="Title 1"/>
          <p:cNvSpPr>
            <a:spLocks noGrp="1"/>
          </p:cNvSpPr>
          <p:nvPr>
            <p:ph type="title"/>
          </p:nvPr>
        </p:nvSpPr>
        <p:spPr>
          <a:xfrm>
            <a:off x="2627784" y="0"/>
            <a:ext cx="6516215" cy="2780928"/>
          </a:xfrm>
        </p:spPr>
        <p:txBody>
          <a:bodyPr/>
          <a:lstStyle/>
          <a:p>
            <a:r>
              <a:rPr lang="en-US" sz="2800" b="1">
                <a:effectLst>
                  <a:glow rad="228600">
                    <a:schemeClr val="tx1">
                      <a:alpha val="75000"/>
                    </a:schemeClr>
                  </a:glow>
                </a:effectLst>
              </a:rPr>
              <a:t>Elisha miraculously multiplied 20 bread loaves to feed 100 men during a famine to show God's sovereignty over the powerless Baal, god of fertility and "lord of the earth" </a:t>
            </a:r>
            <a:br>
              <a:rPr lang="en-US" sz="2800" b="1">
                <a:effectLst>
                  <a:glow rad="228600">
                    <a:schemeClr val="tx1">
                      <a:alpha val="75000"/>
                    </a:schemeClr>
                  </a:glow>
                </a:effectLst>
              </a:rPr>
            </a:br>
            <a:r>
              <a:rPr lang="en-US" sz="2800" b="1">
                <a:effectLst>
                  <a:glow rad="228600">
                    <a:schemeClr val="tx1">
                      <a:alpha val="75000"/>
                    </a:schemeClr>
                  </a:glow>
                </a:effectLst>
              </a:rPr>
              <a:t>(4:42-44). </a:t>
            </a:r>
            <a:endParaRPr lang="en-US" sz="2400" b="1">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53531012"/>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5</a:t>
            </a:r>
          </a:p>
        </p:txBody>
      </p:sp>
    </p:spTree>
    <p:extLst>
      <p:ext uri="{BB962C8B-B14F-4D97-AF65-F5344CB8AC3E}">
        <p14:creationId xmlns:p14="http://schemas.microsoft.com/office/powerpoint/2010/main" val="234098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1" y="0"/>
            <a:ext cx="9252519" cy="1196752"/>
          </a:xfrm>
        </p:spPr>
        <p:txBody>
          <a:bodyPr/>
          <a:lstStyle/>
          <a:p>
            <a:r>
              <a:rPr lang="en-US" sz="2800" b="1">
                <a:effectLst>
                  <a:glow rad="228600">
                    <a:schemeClr val="tx1">
                      <a:alpha val="75000"/>
                    </a:schemeClr>
                  </a:glow>
                </a:effectLst>
              </a:rPr>
              <a:t>Naaman was a mighty Syrian commander and a leper (2 Kings 5)</a:t>
            </a:r>
            <a:endParaRPr lang="en-US" sz="2400" b="1">
              <a:effectLst>
                <a:glow rad="228600">
                  <a:schemeClr val="tx1">
                    <a:alpha val="75000"/>
                  </a:schemeClr>
                </a:glow>
              </a:effectLst>
              <a:latin typeface="Arial" charset="0"/>
              <a:ea typeface="ＭＳ Ｐゴシック" charset="0"/>
            </a:endParaRPr>
          </a:p>
        </p:txBody>
      </p:sp>
      <p:pic>
        <p:nvPicPr>
          <p:cNvPr id="4" name="Picture 3"/>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124827208"/>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320800" y="609600"/>
            <a:ext cx="6337300" cy="1066800"/>
          </a:xfrm>
        </p:spPr>
        <p:txBody>
          <a:bodyPr/>
          <a:lstStyle/>
          <a:p>
            <a:pPr eaLnBrk="1" hangingPunct="1"/>
            <a:r>
              <a:rPr lang="en-US" sz="4000" b="1">
                <a:solidFill>
                  <a:srgbClr val="3333FF"/>
                </a:solidFill>
                <a:latin typeface="Arial" charset="0"/>
              </a:rPr>
              <a:t>A Captive</a:t>
            </a:r>
            <a:r>
              <a:rPr lang="uk-UA" sz="4000" b="1">
                <a:solidFill>
                  <a:srgbClr val="3333FF"/>
                </a:solidFill>
                <a:latin typeface="Arial" charset="0"/>
              </a:rPr>
              <a:t>'</a:t>
            </a:r>
            <a:r>
              <a:rPr lang="en-US" sz="4000" b="1">
                <a:solidFill>
                  <a:srgbClr val="3333FF"/>
                </a:solidFill>
                <a:latin typeface="Arial" charset="0"/>
              </a:rPr>
              <a:t>s Compassion (2 Kings 5:3)</a:t>
            </a:r>
            <a:endParaRPr lang="en-GB" sz="4000" b="1">
              <a:solidFill>
                <a:srgbClr val="3333FF"/>
              </a:solidFill>
              <a:latin typeface="Arial" charset="0"/>
            </a:endParaRPr>
          </a:p>
        </p:txBody>
      </p:sp>
      <p:sp>
        <p:nvSpPr>
          <p:cNvPr id="391171" name="Rectangle 3"/>
          <p:cNvSpPr txBox="1">
            <a:spLocks noChangeArrowheads="1"/>
          </p:cNvSpPr>
          <p:nvPr/>
        </p:nvSpPr>
        <p:spPr bwMode="auto">
          <a:xfrm>
            <a:off x="374650" y="1927225"/>
            <a:ext cx="8229600" cy="4525963"/>
          </a:xfrm>
          <a:prstGeom prst="rect">
            <a:avLst/>
          </a:prstGeom>
          <a:solidFill>
            <a:schemeClr val="tx1"/>
          </a:solidFill>
          <a:ln>
            <a:noFill/>
          </a:ln>
          <a:extLst>
            <a:ext uri="{FAA26D3D-D897-4be2-8F04-BA451C77F1D7}">
              <ma14:placeholderFlag xmlns:ma14="http://schemas.microsoft.com/office/mac/drawingml/2011/main" xmlns="" val="1"/>
            </a:ext>
          </a:extLst>
        </p:spPr>
        <p:txBody>
          <a:bodyPr anchor="ctr"/>
          <a:lstStyle>
            <a:lvl1pPr marL="342900" indent="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dirty="0">
                <a:solidFill>
                  <a:schemeClr val="bg1"/>
                </a:solidFill>
              </a:rPr>
              <a:t>She had been captured in a raid, taken to a foreign country, and made a slave. Yet instead of bitterness, she showed compassion toward her master. She wanted him healed, and she believed her God would do it. God used this girl</a:t>
            </a:r>
            <a:r>
              <a:rPr lang="uk-UA" sz="2800" b="1" i="1" dirty="0">
                <a:solidFill>
                  <a:schemeClr val="bg1"/>
                </a:solidFill>
              </a:rPr>
              <a:t>'</a:t>
            </a:r>
            <a:r>
              <a:rPr lang="en-US" sz="2800" b="1" i="1" dirty="0">
                <a:solidFill>
                  <a:schemeClr val="bg1"/>
                </a:solidFill>
              </a:rPr>
              <a:t>s tragedy to heal and convert her enemy—a wonderful example of love reaching out.</a:t>
            </a:r>
            <a:endParaRPr lang="en-GB" sz="2800" b="1" i="1" dirty="0">
              <a:solidFill>
                <a:schemeClr val="bg1"/>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7384"/>
            <a:ext cx="7315200" cy="5486400"/>
          </a:xfrm>
          <a:prstGeom prst="rect">
            <a:avLst/>
          </a:prstGeom>
        </p:spPr>
      </p:pic>
      <p:sp>
        <p:nvSpPr>
          <p:cNvPr id="392197" name="Title 1"/>
          <p:cNvSpPr>
            <a:spLocks noGrp="1"/>
          </p:cNvSpPr>
          <p:nvPr>
            <p:ph type="title"/>
          </p:nvPr>
        </p:nvSpPr>
        <p:spPr>
          <a:xfrm>
            <a:off x="4811712" y="-15455"/>
            <a:ext cx="4332288" cy="765175"/>
          </a:xfrm>
          <a:solidFill>
            <a:srgbClr val="000000"/>
          </a:solidFill>
        </p:spPr>
        <p:txBody>
          <a:bodyPr/>
          <a:lstStyle/>
          <a:p>
            <a:r>
              <a:rPr lang="en-US" sz="3200" b="1">
                <a:solidFill>
                  <a:srgbClr val="FFFFFF"/>
                </a:solidFill>
                <a:latin typeface="Arial" charset="0"/>
              </a:rPr>
              <a:t>Miracles for Gentiles</a:t>
            </a:r>
          </a:p>
        </p:txBody>
      </p:sp>
      <p:sp>
        <p:nvSpPr>
          <p:cNvPr id="392195" name="Rectangle 14"/>
          <p:cNvSpPr>
            <a:spLocks noChangeArrowheads="1"/>
          </p:cNvSpPr>
          <p:nvPr/>
        </p:nvSpPr>
        <p:spPr bwMode="auto">
          <a:xfrm>
            <a:off x="457200" y="5494784"/>
            <a:ext cx="8026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b="1" dirty="0">
                <a:solidFill>
                  <a:srgbClr val="FFFFFF"/>
                </a:solidFill>
              </a:rPr>
              <a:t>Curing the Syrian general, Naaman, of leprosy</a:t>
            </a:r>
          </a:p>
          <a:p>
            <a:pPr marL="342900" indent="-342900">
              <a:spcBef>
                <a:spcPct val="20000"/>
              </a:spcBef>
            </a:pPr>
            <a:r>
              <a:rPr lang="en-US" sz="2800" b="1" dirty="0">
                <a:solidFill>
                  <a:srgbClr val="FFFFFF"/>
                </a:solidFill>
              </a:rPr>
              <a:t>shows God</a:t>
            </a:r>
            <a:r>
              <a:rPr lang="uk-UA" altLang="ja-JP" sz="2800" b="1" dirty="0">
                <a:solidFill>
                  <a:srgbClr val="FFFFFF"/>
                </a:solidFill>
              </a:rPr>
              <a:t>'</a:t>
            </a:r>
            <a:r>
              <a:rPr lang="en-US" sz="2800" b="1" dirty="0">
                <a:solidFill>
                  <a:srgbClr val="FFFFFF"/>
                </a:solidFill>
              </a:rPr>
              <a:t>s concern </a:t>
            </a:r>
            <a:r>
              <a:rPr lang="en-US" sz="2800" b="1" dirty="0" err="1">
                <a:solidFill>
                  <a:srgbClr val="FFFFFF"/>
                </a:solidFill>
              </a:rPr>
              <a:t>wasn</a:t>
            </a:r>
            <a:r>
              <a:rPr lang="uk-UA" altLang="ja-JP" sz="2800" b="1" dirty="0">
                <a:solidFill>
                  <a:srgbClr val="FFFFFF"/>
                </a:solidFill>
              </a:rPr>
              <a:t>'</a:t>
            </a:r>
            <a:r>
              <a:rPr lang="en-US" sz="2800" b="1" dirty="0">
                <a:solidFill>
                  <a:srgbClr val="FFFFFF"/>
                </a:solidFill>
              </a:rPr>
              <a:t>t limited to Israel</a:t>
            </a:r>
          </a:p>
        </p:txBody>
      </p:sp>
      <p:sp>
        <p:nvSpPr>
          <p:cNvPr id="392196" name="Text Box 15"/>
          <p:cNvSpPr txBox="1">
            <a:spLocks noChangeArrowheads="1"/>
          </p:cNvSpPr>
          <p:nvPr/>
        </p:nvSpPr>
        <p:spPr bwMode="auto">
          <a:xfrm>
            <a:off x="7956376" y="6491288"/>
            <a:ext cx="12109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solidFill>
                  <a:srgbClr val="FFFFFF"/>
                </a:solidFill>
              </a:rPr>
              <a:t>2 Kings 5</a:t>
            </a:r>
            <a:endParaRPr lang="en-GB" sz="1800" b="1">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1256"/>
            <a:ext cx="9144000" cy="58521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Warnings Help Us</a:t>
            </a:r>
          </a:p>
        </p:txBody>
      </p:sp>
    </p:spTree>
    <p:extLst>
      <p:ext uri="{BB962C8B-B14F-4D97-AF65-F5344CB8AC3E}">
        <p14:creationId xmlns:p14="http://schemas.microsoft.com/office/powerpoint/2010/main" val="1652460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2197" name="Title 1"/>
          <p:cNvSpPr>
            <a:spLocks noGrp="1"/>
          </p:cNvSpPr>
          <p:nvPr>
            <p:ph type="title"/>
          </p:nvPr>
        </p:nvSpPr>
        <p:spPr>
          <a:xfrm>
            <a:off x="3347864" y="-15455"/>
            <a:ext cx="5508104" cy="765175"/>
          </a:xfrm>
          <a:solidFill>
            <a:srgbClr val="000000"/>
          </a:solidFill>
        </p:spPr>
        <p:txBody>
          <a:bodyPr/>
          <a:lstStyle/>
          <a:p>
            <a:pPr algn="r"/>
            <a:r>
              <a:rPr lang="en-US" sz="3200" b="1">
                <a:solidFill>
                  <a:srgbClr val="FFFFFF"/>
                </a:solidFill>
                <a:latin typeface="Arial" charset="0"/>
              </a:rPr>
              <a:t>Warning for Believers</a:t>
            </a:r>
          </a:p>
        </p:txBody>
      </p:sp>
      <p:sp>
        <p:nvSpPr>
          <p:cNvPr id="392195" name="Rectangle 14"/>
          <p:cNvSpPr>
            <a:spLocks noChangeArrowheads="1"/>
          </p:cNvSpPr>
          <p:nvPr/>
        </p:nvSpPr>
        <p:spPr bwMode="auto">
          <a:xfrm>
            <a:off x="5436096" y="1412776"/>
            <a:ext cx="3707904" cy="4951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sz="2800" b="1" dirty="0">
                <a:solidFill>
                  <a:srgbClr val="FFFFFF"/>
                </a:solidFill>
              </a:rPr>
              <a:t>The leprosy of Naaman transferred to Elisha's servant Gehazi for thinking he was only God's hireling</a:t>
            </a:r>
          </a:p>
        </p:txBody>
      </p:sp>
      <p:sp>
        <p:nvSpPr>
          <p:cNvPr id="392196" name="Text Box 15"/>
          <p:cNvSpPr txBox="1">
            <a:spLocks noChangeArrowheads="1"/>
          </p:cNvSpPr>
          <p:nvPr/>
        </p:nvSpPr>
        <p:spPr bwMode="auto">
          <a:xfrm>
            <a:off x="0" y="6237312"/>
            <a:ext cx="90232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dirty="0">
                <a:solidFill>
                  <a:srgbClr val="FFFFFF"/>
                </a:solidFill>
              </a:rPr>
              <a:t>2 Kings 5:26-27</a:t>
            </a:r>
            <a:endParaRPr lang="en-GB" sz="2800" b="1" dirty="0">
              <a:solidFill>
                <a:srgbClr val="FFFFFF"/>
              </a:solidFill>
            </a:endParaRPr>
          </a:p>
        </p:txBody>
      </p:sp>
      <p:pic>
        <p:nvPicPr>
          <p:cNvPr id="2" name="Picture 1"/>
          <p:cNvPicPr>
            <a:picLocks noChangeAspect="1"/>
          </p:cNvPicPr>
          <p:nvPr/>
        </p:nvPicPr>
        <p:blipFill>
          <a:blip r:embed="rId3"/>
          <a:stretch>
            <a:fillRect/>
          </a:stretch>
        </p:blipFill>
        <p:spPr>
          <a:xfrm>
            <a:off x="46774" y="1052736"/>
            <a:ext cx="5244438" cy="4680520"/>
          </a:xfrm>
          <a:prstGeom prst="rect">
            <a:avLst/>
          </a:prstGeom>
        </p:spPr>
      </p:pic>
    </p:spTree>
    <p:extLst>
      <p:ext uri="{BB962C8B-B14F-4D97-AF65-F5344CB8AC3E}">
        <p14:creationId xmlns:p14="http://schemas.microsoft.com/office/powerpoint/2010/main" val="2540121999"/>
      </p:ext>
    </p:extLst>
  </p:cSld>
  <p:clrMapOvr>
    <a:overrideClrMapping bg1="lt1" tx1="dk1" bg2="lt2" tx2="dk2" accent1="accent1" accent2="accent2" accent3="accent3" accent4="accent4" accent5="accent5" accent6="accent6" hlink="hlink" folHlink="folHlink"/>
  </p:clrMapOvr>
  <p:transition>
    <p:wheel spokes="3"/>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6</a:t>
            </a:r>
          </a:p>
        </p:txBody>
      </p:sp>
    </p:spTree>
    <p:extLst>
      <p:ext uri="{BB962C8B-B14F-4D97-AF65-F5344CB8AC3E}">
        <p14:creationId xmlns:p14="http://schemas.microsoft.com/office/powerpoint/2010/main" val="1973686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pic>
        <p:nvPicPr>
          <p:cNvPr id="393218"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81000" y="242888"/>
            <a:ext cx="4191000" cy="2841625"/>
          </a:xfrm>
          <a:noFill/>
        </p:spPr>
      </p:pic>
      <p:pic>
        <p:nvPicPr>
          <p:cNvPr id="393219" name="Picture 5"/>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114800" y="3402013"/>
            <a:ext cx="4800600" cy="3389312"/>
          </a:xfrm>
          <a:noFill/>
        </p:spPr>
      </p:pic>
      <p:sp>
        <p:nvSpPr>
          <p:cNvPr id="393220" name="Rectangle 6"/>
          <p:cNvSpPr>
            <a:spLocks noChangeArrowheads="1"/>
          </p:cNvSpPr>
          <p:nvPr/>
        </p:nvSpPr>
        <p:spPr bwMode="auto">
          <a:xfrm>
            <a:off x="4800600" y="792163"/>
            <a:ext cx="3840163"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20000"/>
              </a:spcBef>
            </a:pPr>
            <a:r>
              <a:rPr lang="en-US" sz="2800" b="1">
                <a:solidFill>
                  <a:srgbClr val="CC0066"/>
                </a:solidFill>
              </a:rPr>
              <a:t>The floating axe-head</a:t>
            </a:r>
          </a:p>
        </p:txBody>
      </p:sp>
      <p:sp>
        <p:nvSpPr>
          <p:cNvPr id="393221" name="Rectangle 7"/>
          <p:cNvSpPr>
            <a:spLocks noChangeArrowheads="1"/>
          </p:cNvSpPr>
          <p:nvPr/>
        </p:nvSpPr>
        <p:spPr bwMode="auto">
          <a:xfrm>
            <a:off x="381000" y="3962400"/>
            <a:ext cx="35052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b="1">
                <a:solidFill>
                  <a:srgbClr val="CC0066"/>
                </a:solidFill>
              </a:rPr>
              <a:t>Blinding of Syrians (right: Dothan, where Elisha &amp; his servant saw the angel army)</a:t>
            </a:r>
            <a:endParaRPr lang="en-GB" sz="2800" b="1">
              <a:solidFill>
                <a:srgbClr val="CC0066"/>
              </a:solidFill>
            </a:endParaRPr>
          </a:p>
        </p:txBody>
      </p:sp>
      <p:sp>
        <p:nvSpPr>
          <p:cNvPr id="393222" name="Title 1"/>
          <p:cNvSpPr>
            <a:spLocks noGrp="1"/>
          </p:cNvSpPr>
          <p:nvPr>
            <p:ph type="title"/>
          </p:nvPr>
        </p:nvSpPr>
        <p:spPr>
          <a:xfrm>
            <a:off x="1439863" y="2924175"/>
            <a:ext cx="4787900" cy="792163"/>
          </a:xfrm>
          <a:solidFill>
            <a:srgbClr val="000000"/>
          </a:solidFill>
        </p:spPr>
        <p:txBody>
          <a:bodyPr/>
          <a:lstStyle/>
          <a:p>
            <a:r>
              <a:rPr lang="en-US" sz="4000" b="1">
                <a:solidFill>
                  <a:srgbClr val="FFFFFF"/>
                </a:solidFill>
                <a:latin typeface="Arial" charset="0"/>
              </a:rPr>
              <a:t>More Miracles</a:t>
            </a:r>
          </a:p>
        </p:txBody>
      </p:sp>
    </p:spTree>
  </p:cSld>
  <p:clrMapOvr>
    <a:masterClrMapping/>
  </p:clrMapOvr>
  <p:transition>
    <p:diamond/>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FF66"/>
            </a:gs>
          </a:gsLst>
          <a:lin ang="5400000" scaled="1"/>
        </a:gra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457200" y="260350"/>
            <a:ext cx="8229600" cy="792163"/>
          </a:xfrm>
        </p:spPr>
        <p:txBody>
          <a:bodyPr/>
          <a:lstStyle/>
          <a:p>
            <a:pPr eaLnBrk="1" hangingPunct="1"/>
            <a:r>
              <a:rPr lang="en-US" sz="4000" b="1">
                <a:solidFill>
                  <a:srgbClr val="3333FF"/>
                </a:solidFill>
                <a:latin typeface="Arial" charset="0"/>
              </a:rPr>
              <a:t>Chariots of Fire (2 Kings 6:17)</a:t>
            </a:r>
            <a:endParaRPr lang="en-GB" sz="4000" b="1">
              <a:solidFill>
                <a:schemeClr val="tx1"/>
              </a:solidFill>
              <a:latin typeface="Arial" charset="0"/>
            </a:endParaRPr>
          </a:p>
        </p:txBody>
      </p:sp>
      <p:pic>
        <p:nvPicPr>
          <p:cNvPr id="3942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341438"/>
            <a:ext cx="42037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4500563" y="1341438"/>
            <a:ext cx="4257675" cy="5256212"/>
          </a:xfrm>
          <a:prstGeom prst="rect">
            <a:avLst/>
          </a:prstGeom>
          <a:solidFill>
            <a:srgbClr val="800000"/>
          </a:solidFill>
          <a:ln>
            <a:noFill/>
          </a:ln>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Surrounded by an army, Elisha</a:t>
            </a:r>
            <a:r>
              <a:rPr lang="uk-UA" b="1">
                <a:solidFill>
                  <a:srgbClr val="FFFFFF"/>
                </a:solidFill>
              </a:rPr>
              <a:t>'</a:t>
            </a:r>
            <a:r>
              <a:rPr lang="en-US" b="1">
                <a:solidFill>
                  <a:srgbClr val="FFFFFF"/>
                </a:solidFill>
              </a:rPr>
              <a:t>s servant cried, </a:t>
            </a:r>
            <a:r>
              <a:rPr lang="ru-RU" b="1">
                <a:solidFill>
                  <a:srgbClr val="FFFFFF"/>
                </a:solidFill>
              </a:rPr>
              <a:t>"</a:t>
            </a:r>
            <a:r>
              <a:rPr lang="en-US" b="1">
                <a:solidFill>
                  <a:srgbClr val="FFFFFF"/>
                </a:solidFill>
              </a:rPr>
              <a:t>What shall we do?</a:t>
            </a:r>
            <a:r>
              <a:rPr lang="ru-RU" b="1">
                <a:solidFill>
                  <a:srgbClr val="FFFFFF"/>
                </a:solidFill>
              </a:rPr>
              <a:t>"</a:t>
            </a:r>
            <a:r>
              <a:rPr lang="en-US" b="1">
                <a:solidFill>
                  <a:srgbClr val="FFFFFF"/>
                </a:solidFill>
              </a:rPr>
              <a:t> But when Elisha prayed, the servant could suddenly see that God</a:t>
            </a:r>
            <a:r>
              <a:rPr lang="uk-UA" b="1">
                <a:solidFill>
                  <a:srgbClr val="FFFFFF"/>
                </a:solidFill>
              </a:rPr>
              <a:t>'</a:t>
            </a:r>
            <a:r>
              <a:rPr lang="en-US" b="1">
                <a:solidFill>
                  <a:srgbClr val="FFFFFF"/>
                </a:solidFill>
              </a:rPr>
              <a:t>s forces, invisible to everyone else, far outnumbered the enemy. The story offers a rare glimpse of the </a:t>
            </a:r>
            <a:r>
              <a:rPr lang="ru-RU" b="1">
                <a:solidFill>
                  <a:srgbClr val="FFFFFF"/>
                </a:solidFill>
              </a:rPr>
              <a:t>"</a:t>
            </a:r>
            <a:r>
              <a:rPr lang="en-US" b="1">
                <a:solidFill>
                  <a:srgbClr val="FFFFFF"/>
                </a:solidFill>
              </a:rPr>
              <a:t>invisible world</a:t>
            </a:r>
            <a:r>
              <a:rPr lang="ru-RU" b="1">
                <a:solidFill>
                  <a:srgbClr val="FFFFFF"/>
                </a:solidFill>
              </a:rPr>
              <a:t>"</a:t>
            </a:r>
            <a:r>
              <a:rPr lang="en-US" b="1">
                <a:solidFill>
                  <a:srgbClr val="FFFFFF"/>
                </a:solidFill>
              </a:rPr>
              <a:t> of supernatural forces. God has resources to help that we cannot see.</a:t>
            </a:r>
            <a:endParaRPr lang="en-GB" b="1">
              <a:solidFill>
                <a:srgbClr val="FFFFFF"/>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3" name="Text Box 20"/>
          <p:cNvSpPr txBox="1">
            <a:spLocks noChangeArrowheads="1"/>
          </p:cNvSpPr>
          <p:nvPr/>
        </p:nvSpPr>
        <p:spPr bwMode="auto">
          <a:xfrm>
            <a:off x="0" y="5796552"/>
            <a:ext cx="9144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FFFFFF"/>
                </a:solidFill>
              </a:rPr>
              <a:t>God's forces always outnumber Satan's</a:t>
            </a:r>
            <a:endParaRPr lang="en-GB" sz="3200" b="1" dirty="0">
              <a:solidFill>
                <a:srgbClr val="FFFFFF"/>
              </a:solidFill>
            </a:endParaRPr>
          </a:p>
        </p:txBody>
      </p:sp>
      <p:sp>
        <p:nvSpPr>
          <p:cNvPr id="389124" name="Text Box 21"/>
          <p:cNvSpPr txBox="1">
            <a:spLocks noChangeArrowheads="1"/>
          </p:cNvSpPr>
          <p:nvPr/>
        </p:nvSpPr>
        <p:spPr bwMode="auto">
          <a:xfrm>
            <a:off x="8493641" y="6491288"/>
            <a:ext cx="6466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FFFFFF"/>
                </a:solidFill>
              </a:rPr>
              <a:t>6:17</a:t>
            </a:r>
            <a:endParaRPr lang="en-GB" sz="1800" b="1" dirty="0">
              <a:solidFill>
                <a:srgbClr val="FFFFFF"/>
              </a:solidFill>
            </a:endParaRPr>
          </a:p>
        </p:txBody>
      </p:sp>
      <p:sp>
        <p:nvSpPr>
          <p:cNvPr id="389125" name="Title 1"/>
          <p:cNvSpPr>
            <a:spLocks noGrp="1"/>
          </p:cNvSpPr>
          <p:nvPr>
            <p:ph type="title"/>
          </p:nvPr>
        </p:nvSpPr>
        <p:spPr>
          <a:xfrm>
            <a:off x="0" y="-30163"/>
            <a:ext cx="9144000" cy="795338"/>
          </a:xfrm>
          <a:noFill/>
        </p:spPr>
        <p:txBody>
          <a:bodyPr/>
          <a:lstStyle/>
          <a:p>
            <a:r>
              <a:rPr lang="en-US" sz="3200" b="1">
                <a:solidFill>
                  <a:srgbClr val="FFFFFF"/>
                </a:solidFill>
                <a:latin typeface="Arial" charset="0"/>
              </a:rPr>
              <a:t>The Chariots of God</a:t>
            </a:r>
          </a:p>
        </p:txBody>
      </p:sp>
      <p:pic>
        <p:nvPicPr>
          <p:cNvPr id="3" name="Picture 2"/>
          <p:cNvPicPr>
            <a:picLocks noChangeAspect="1"/>
          </p:cNvPicPr>
          <p:nvPr/>
        </p:nvPicPr>
        <p:blipFill>
          <a:blip r:embed="rId2"/>
          <a:stretch>
            <a:fillRect/>
          </a:stretch>
        </p:blipFill>
        <p:spPr>
          <a:xfrm>
            <a:off x="-11971" y="692696"/>
            <a:ext cx="9144000" cy="4914900"/>
          </a:xfrm>
          <a:prstGeom prst="rect">
            <a:avLst/>
          </a:prstGeom>
        </p:spPr>
      </p:pic>
    </p:spTree>
    <p:extLst>
      <p:ext uri="{BB962C8B-B14F-4D97-AF65-F5344CB8AC3E}">
        <p14:creationId xmlns:p14="http://schemas.microsoft.com/office/powerpoint/2010/main" val="73381496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7</a:t>
            </a:r>
          </a:p>
        </p:txBody>
      </p:sp>
    </p:spTree>
    <p:extLst>
      <p:ext uri="{BB962C8B-B14F-4D97-AF65-F5344CB8AC3E}">
        <p14:creationId xmlns:p14="http://schemas.microsoft.com/office/powerpoint/2010/main" val="1470863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868144" y="0"/>
            <a:ext cx="3275855" cy="6858000"/>
          </a:xfrm>
        </p:spPr>
        <p:txBody>
          <a:bodyPr/>
          <a:lstStyle/>
          <a:p>
            <a:r>
              <a:rPr lang="en-US" sz="2800" b="1"/>
              <a:t>Elisha miraculously prophesied Samaria’s rescue from a Syrian famine siege and God replied with food from the enemy camp to show that God provides food and protection, not Baal (6:24–7:20)</a:t>
            </a:r>
            <a:r>
              <a:rPr lang="en-SG" sz="2800" b="1">
                <a:effectLst/>
              </a:rPr>
              <a:t> </a:t>
            </a:r>
            <a:endParaRPr lang="en-US" sz="2400" b="1">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179512" y="116632"/>
            <a:ext cx="5184576" cy="3456384"/>
          </a:xfrm>
          <a:prstGeom prst="rect">
            <a:avLst/>
          </a:prstGeom>
        </p:spPr>
      </p:pic>
    </p:spTree>
    <p:extLst>
      <p:ext uri="{BB962C8B-B14F-4D97-AF65-F5344CB8AC3E}">
        <p14:creationId xmlns:p14="http://schemas.microsoft.com/office/powerpoint/2010/main" val="337483069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8</a:t>
            </a:r>
          </a:p>
        </p:txBody>
      </p:sp>
    </p:spTree>
    <p:extLst>
      <p:ext uri="{BB962C8B-B14F-4D97-AF65-F5344CB8AC3E}">
        <p14:creationId xmlns:p14="http://schemas.microsoft.com/office/powerpoint/2010/main" val="3339466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055"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a:t>
                      </a:r>
                      <a:br>
                        <a:rPr kumimoji="0" lang="en-US" sz="2000" b="0" i="0" u="none" strike="noStrike" cap="none" normalizeH="0" baseline="0" dirty="0">
                          <a:ln>
                            <a:noFill/>
                          </a:ln>
                          <a:solidFill>
                            <a:schemeClr val="tx1"/>
                          </a:solidFill>
                          <a:effectLst/>
                          <a:latin typeface="Arial" charset="0"/>
                          <a:ea typeface="ＭＳ Ｐゴシック" charset="0"/>
                          <a:cs typeface="Arial" charset="0"/>
                        </a:rPr>
                      </a:br>
                      <a:r>
                        <a:rPr kumimoji="0" lang="en-US" sz="2000" b="0" i="0" u="none" strike="noStrike" cap="none" normalizeH="0" baseline="0" dirty="0">
                          <a:ln>
                            <a:noFill/>
                          </a:ln>
                          <a:solidFill>
                            <a:schemeClr val="tx1"/>
                          </a:solidFill>
                          <a:effectLst/>
                          <a:latin typeface="Arial" charset="0"/>
                          <a:ea typeface="ＭＳ Ｐゴシック" charset="0"/>
                          <a:cs typeface="Arial" charset="0"/>
                        </a:rPr>
                        <a:t>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0"/>
            <a:ext cx="9144000" cy="549275"/>
          </a:xfrm>
          <a:solidFill>
            <a:srgbClr val="000000"/>
          </a:solidFill>
        </p:spPr>
        <p:txBody>
          <a:bodyPr anchor="t"/>
          <a:lstStyle/>
          <a:p>
            <a:pPr>
              <a:defRPr/>
            </a:pPr>
            <a:r>
              <a:rPr lang="en-US" sz="2800" b="1" kern="1200" dirty="0">
                <a:solidFill>
                  <a:schemeClr val="bg1"/>
                </a:solidFill>
                <a:latin typeface="Arial"/>
                <a:ea typeface="ＭＳ Ｐゴシック"/>
                <a:cs typeface="Arial"/>
              </a:rPr>
              <a:t>Downfalls of the Kingdoms</a:t>
            </a:r>
          </a:p>
        </p:txBody>
      </p:sp>
      <p:sp>
        <p:nvSpPr>
          <p:cNvPr id="395302" name="Text Box 38"/>
          <p:cNvSpPr txBox="1">
            <a:spLocks noChangeArrowheads="1"/>
          </p:cNvSpPr>
          <p:nvPr/>
        </p:nvSpPr>
        <p:spPr bwMode="auto">
          <a:xfrm>
            <a:off x="8388350"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249</a:t>
            </a:r>
            <a:endParaRPr lang="en-GB" b="1">
              <a:solidFill>
                <a:srgbClr val="FFFFFF"/>
              </a:solidFill>
            </a:endParaRPr>
          </a:p>
        </p:txBody>
      </p:sp>
    </p:spTree>
  </p:cSld>
  <p:clrMapOvr>
    <a:masterClrMapping/>
  </p:clrMapOvr>
  <p:transition>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en-US" sz="32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Kings 8:25–9:29)</a:t>
            </a:r>
          </a:p>
        </p:txBody>
      </p:sp>
      <p:sp>
        <p:nvSpPr>
          <p:cNvPr id="242692" name="Text Box 4"/>
          <p:cNvSpPr txBox="1">
            <a:spLocks noChangeArrowheads="1"/>
          </p:cNvSpPr>
          <p:nvPr/>
        </p:nvSpPr>
        <p:spPr bwMode="auto">
          <a:xfrm>
            <a:off x="563563" y="2498725"/>
            <a:ext cx="1568450" cy="487363"/>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Ahab</a:t>
            </a:r>
            <a:endParaRPr kumimoji="1" lang="en-US" sz="2000" b="1">
              <a:solidFill>
                <a:srgbClr val="FF8000"/>
              </a:solidFill>
              <a:effectLst>
                <a:outerShdw blurRad="38100" dist="38100" dir="2700000" algn="tl">
                  <a:srgbClr val="000000"/>
                </a:outerShdw>
              </a:effectLst>
              <a:cs typeface="Times New Roman"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699" name="Text Box 11"/>
          <p:cNvSpPr txBox="1">
            <a:spLocks noChangeArrowheads="1"/>
          </p:cNvSpPr>
          <p:nvPr/>
        </p:nvSpPr>
        <p:spPr bwMode="auto">
          <a:xfrm>
            <a:off x="5930900" y="2498725"/>
            <a:ext cx="239871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FFFF"/>
                </a:solidFill>
                <a:effectLst>
                  <a:outerShdw blurRad="38100" dist="38100" dir="2700000" algn="tl">
                    <a:srgbClr val="000000"/>
                  </a:outerShdw>
                </a:effectLst>
                <a:cs typeface="Times New Roman" charset="0"/>
              </a:rPr>
              <a:t>Jehoshaphat</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6" name="Text Box 18"/>
          <p:cNvSpPr txBox="1">
            <a:spLocks noChangeArrowheads="1"/>
          </p:cNvSpPr>
          <p:nvPr/>
        </p:nvSpPr>
        <p:spPr bwMode="auto">
          <a:xfrm>
            <a:off x="4595813" y="3870325"/>
            <a:ext cx="1627187"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i="1" dirty="0">
                <a:solidFill>
                  <a:srgbClr val="A3A3A3"/>
                </a:solidFill>
                <a:effectLst>
                  <a:outerShdw blurRad="38100" dist="38100" dir="2700000" algn="tl">
                    <a:srgbClr val="000000"/>
                  </a:outerShdw>
                </a:effectLst>
                <a:cs typeface="Times New Roman" charset="0"/>
              </a:rPr>
              <a:t>Athaliah</a:t>
            </a:r>
            <a:endParaRPr kumimoji="1" lang="en-US" sz="2000" b="1" dirty="0">
              <a:solidFill>
                <a:srgbClr val="A3A3A3"/>
              </a:solidFill>
              <a:effectLst>
                <a:outerShdw blurRad="38100" dist="38100" dir="2700000" algn="tl">
                  <a:srgbClr val="000000"/>
                </a:outerShdw>
              </a:effectLst>
              <a:cs typeface="Times New Roman"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8" name="Text Box 20"/>
          <p:cNvSpPr txBox="1">
            <a:spLocks noChangeArrowheads="1"/>
          </p:cNvSpPr>
          <p:nvPr/>
        </p:nvSpPr>
        <p:spPr bwMode="auto">
          <a:xfrm>
            <a:off x="6172200" y="3870325"/>
            <a:ext cx="168116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16" name="Text Box 28"/>
          <p:cNvSpPr txBox="1">
            <a:spLocks noChangeArrowheads="1"/>
          </p:cNvSpPr>
          <p:nvPr/>
        </p:nvSpPr>
        <p:spPr bwMode="auto">
          <a:xfrm>
            <a:off x="182563" y="1173163"/>
            <a:ext cx="2209800"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Ethbaal</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Sidonians</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3" name="Text Box 35"/>
          <p:cNvSpPr txBox="1">
            <a:spLocks noChangeArrowheads="1"/>
          </p:cNvSpPr>
          <p:nvPr/>
        </p:nvSpPr>
        <p:spPr bwMode="auto">
          <a:xfrm>
            <a:off x="6286500" y="1173163"/>
            <a:ext cx="1697038"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Asa</a:t>
            </a:r>
          </a:p>
          <a:p>
            <a:pPr algn="ctr">
              <a:lnSpc>
                <a:spcPct val="90000"/>
              </a:lnSpc>
              <a:spcBef>
                <a:spcPct val="20000"/>
              </a:spcBef>
              <a:defRPr/>
            </a:pPr>
            <a:r>
              <a:rPr kumimoji="1" lang="en-US" sz="1800" b="1" dirty="0">
                <a:solidFill>
                  <a:srgbClr val="FFFFFF"/>
                </a:solidFill>
                <a:effectLst>
                  <a:outerShdw blurRad="38100" dist="38100" dir="2700000" algn="tl">
                    <a:srgbClr val="000000"/>
                  </a:outerShdw>
                </a:effectLst>
                <a:cs typeface="Times New Roman" charset="0"/>
              </a:rPr>
              <a:t>Line of David</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5" name="Text Box 37"/>
          <p:cNvSpPr txBox="1">
            <a:spLocks noChangeArrowheads="1"/>
          </p:cNvSpPr>
          <p:nvPr/>
        </p:nvSpPr>
        <p:spPr bwMode="auto">
          <a:xfrm>
            <a:off x="1524000" y="3870325"/>
            <a:ext cx="2057400" cy="874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 (Joram)</a:t>
            </a:r>
          </a:p>
        </p:txBody>
      </p:sp>
      <p:sp>
        <p:nvSpPr>
          <p:cNvPr id="242726" name="Text Box 38"/>
          <p:cNvSpPr txBox="1">
            <a:spLocks noChangeArrowheads="1"/>
          </p:cNvSpPr>
          <p:nvPr/>
        </p:nvSpPr>
        <p:spPr bwMode="auto">
          <a:xfrm>
            <a:off x="47625" y="3870325"/>
            <a:ext cx="1562100"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1" name="Text Box 43"/>
          <p:cNvSpPr txBox="1">
            <a:spLocks noChangeArrowheads="1"/>
          </p:cNvSpPr>
          <p:nvPr/>
        </p:nvSpPr>
        <p:spPr bwMode="auto">
          <a:xfrm>
            <a:off x="8426450" y="90488"/>
            <a:ext cx="698178"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b="1">
                <a:solidFill>
                  <a:srgbClr val="FFFFFF"/>
                </a:solidFill>
                <a:effectLst>
                  <a:outerShdw blurRad="38100" dist="38100" dir="2700000" algn="tl">
                    <a:srgbClr val="000000"/>
                  </a:outerShdw>
                </a:effectLst>
                <a:cs typeface="Times New Roman" charset="0"/>
              </a:rPr>
              <a:t>238</a:t>
            </a:r>
            <a:br>
              <a:rPr kumimoji="1" lang="en-US" b="1">
                <a:solidFill>
                  <a:srgbClr val="FFFFFF"/>
                </a:solidFill>
                <a:effectLst>
                  <a:outerShdw blurRad="38100" dist="38100" dir="2700000" algn="tl">
                    <a:srgbClr val="000000"/>
                  </a:outerShdw>
                </a:effectLst>
                <a:cs typeface="Times New Roman" charset="0"/>
              </a:rPr>
            </a:br>
            <a:r>
              <a:rPr kumimoji="1" lang="en-US" b="1">
                <a:solidFill>
                  <a:srgbClr val="FFFFFF"/>
                </a:solidFill>
                <a:effectLst>
                  <a:outerShdw blurRad="38100" dist="38100" dir="2700000" algn="tl">
                    <a:srgbClr val="000000"/>
                  </a:outerShdw>
                </a:effectLst>
                <a:cs typeface="Times New Roman" charset="0"/>
              </a:rPr>
              <a:t>253</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4" name="Text Box 46"/>
          <p:cNvSpPr txBox="1">
            <a:spLocks noChangeArrowheads="1"/>
          </p:cNvSpPr>
          <p:nvPr/>
        </p:nvSpPr>
        <p:spPr bwMode="auto">
          <a:xfrm>
            <a:off x="2955925" y="1173163"/>
            <a:ext cx="1711325"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Omri</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Israel</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35" name="Text Box 47"/>
          <p:cNvSpPr txBox="1">
            <a:spLocks noChangeArrowheads="1"/>
          </p:cNvSpPr>
          <p:nvPr/>
        </p:nvSpPr>
        <p:spPr bwMode="auto">
          <a:xfrm>
            <a:off x="228600" y="6369050"/>
            <a:ext cx="5243513" cy="3746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000" b="1">
                <a:solidFill>
                  <a:srgbClr val="FFFFFF"/>
                </a:solidFill>
                <a:effectLst>
                  <a:outerShdw blurRad="38100" dist="38100" dir="2700000" algn="tl">
                    <a:srgbClr val="000000"/>
                  </a:outerShdw>
                </a:effectLst>
              </a:rPr>
              <a:t>Good kings in white; </a:t>
            </a:r>
            <a:r>
              <a:rPr kumimoji="1" lang="en-US" sz="2000" b="1">
                <a:solidFill>
                  <a:srgbClr val="808080"/>
                </a:solidFill>
                <a:effectLst>
                  <a:outerShdw blurRad="38100" dist="38100" dir="2700000" algn="tl">
                    <a:srgbClr val="000000"/>
                  </a:outerShdw>
                </a:effectLst>
              </a:rPr>
              <a:t>queen in </a:t>
            </a:r>
            <a:r>
              <a:rPr kumimoji="1" lang="en-US" sz="2000" b="1" i="1">
                <a:solidFill>
                  <a:srgbClr val="808080"/>
                </a:solidFill>
                <a:effectLst>
                  <a:outerShdw blurRad="38100" dist="38100" dir="2700000" algn="tl">
                    <a:srgbClr val="000000"/>
                  </a:outerShdw>
                </a:effectLst>
              </a:rPr>
              <a:t>gray italics</a:t>
            </a:r>
            <a:endParaRPr kumimoji="1" lang="en-US" sz="1600" b="1">
              <a:solidFill>
                <a:srgbClr val="FFFFFF"/>
              </a:solidFill>
              <a:effectLst>
                <a:outerShdw blurRad="38100" dist="38100" dir="2700000" algn="tl">
                  <a:srgbClr val="000000"/>
                </a:outerShdw>
              </a:effectLst>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Tree>
    <p:extLst>
      <p:ext uri="{BB962C8B-B14F-4D97-AF65-F5344CB8AC3E}">
        <p14:creationId xmlns:p14="http://schemas.microsoft.com/office/powerpoint/2010/main" val="24022413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16">
                                            <p:txEl>
                                              <p:pRg st="1" end="1"/>
                                            </p:txEl>
                                          </p:spTgt>
                                        </p:tgtEl>
                                        <p:attrNameLst>
                                          <p:attrName>style.visibility</p:attrName>
                                        </p:attrNameLst>
                                      </p:cBhvr>
                                      <p:to>
                                        <p:strVal val="visible"/>
                                      </p:to>
                                    </p:set>
                                    <p:animEffect transition="in" filter="dissolve">
                                      <p:cBhvr>
                                        <p:cTn id="11" dur="500"/>
                                        <p:tgtEl>
                                          <p:spTgt spid="242716">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2717"/>
                                        </p:tgtEl>
                                        <p:attrNameLst>
                                          <p:attrName>style.visibility</p:attrName>
                                        </p:attrNameLst>
                                      </p:cBhvr>
                                      <p:to>
                                        <p:strVal val="visible"/>
                                      </p:to>
                                    </p:set>
                                    <p:animEffect transition="in" filter="dissolve">
                                      <p:cBhvr>
                                        <p:cTn id="15" dur="500"/>
                                        <p:tgtEl>
                                          <p:spTgt spid="24271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42692">
                                            <p:txEl>
                                              <p:pRg st="0" end="0"/>
                                            </p:txEl>
                                          </p:spTgt>
                                        </p:tgtEl>
                                        <p:attrNameLst>
                                          <p:attrName>style.visibility</p:attrName>
                                        </p:attrNameLst>
                                      </p:cBhvr>
                                      <p:to>
                                        <p:strVal val="visible"/>
                                      </p:to>
                                    </p:set>
                                    <p:animEffect transition="in" filter="dissolve">
                                      <p:cBhvr>
                                        <p:cTn id="19" dur="500"/>
                                        <p:tgtEl>
                                          <p:spTgt spid="24269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2733"/>
                                        </p:tgtEl>
                                        <p:attrNameLst>
                                          <p:attrName>style.visibility</p:attrName>
                                        </p:attrNameLst>
                                      </p:cBhvr>
                                      <p:to>
                                        <p:strVal val="visible"/>
                                      </p:to>
                                    </p:set>
                                    <p:animEffect transition="in" filter="dissolve">
                                      <p:cBhvr>
                                        <p:cTn id="24" dur="500"/>
                                        <p:tgtEl>
                                          <p:spTgt spid="242733"/>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42693">
                                            <p:txEl>
                                              <p:pRg st="0" end="0"/>
                                            </p:txEl>
                                          </p:spTgt>
                                        </p:tgtEl>
                                        <p:attrNameLst>
                                          <p:attrName>style.visibility</p:attrName>
                                        </p:attrNameLst>
                                      </p:cBhvr>
                                      <p:to>
                                        <p:strVal val="visible"/>
                                      </p:to>
                                    </p:set>
                                    <p:animEffect transition="in" filter="dissolve">
                                      <p:cBhvr>
                                        <p:cTn id="28" dur="500"/>
                                        <p:tgtEl>
                                          <p:spTgt spid="24269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242722"/>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242727"/>
                                        </p:tgtEl>
                                        <p:attrNameLst>
                                          <p:attrName>style.visibility</p:attrName>
                                        </p:attrNameLst>
                                      </p:cBhvr>
                                      <p:to>
                                        <p:strVal val="visible"/>
                                      </p:to>
                                    </p:set>
                                    <p:animEffect transition="in" filter="dissolve">
                                      <p:cBhvr>
                                        <p:cTn id="44" dur="500"/>
                                        <p:tgtEl>
                                          <p:spTgt spid="242727"/>
                                        </p:tgtEl>
                                      </p:cBhvr>
                                    </p:animEffect>
                                  </p:childTnLst>
                                </p:cTn>
                              </p:par>
                            </p:childTnLst>
                          </p:cTn>
                        </p:par>
                        <p:par>
                          <p:cTn id="45" fill="hold" nodeType="afterGroup">
                            <p:stCondLst>
                              <p:cond delay="1000"/>
                            </p:stCondLst>
                            <p:childTnLst>
                              <p:par>
                                <p:cTn id="46" presetID="9" presetClass="entr" presetSubtype="0" fill="hold" nodeType="afterEffect">
                                  <p:stCondLst>
                                    <p:cond delay="0"/>
                                  </p:stCondLst>
                                  <p:childTnLst>
                                    <p:set>
                                      <p:cBhvr>
                                        <p:cTn id="47" dur="1" fill="hold">
                                          <p:stCondLst>
                                            <p:cond delay="0"/>
                                          </p:stCondLst>
                                        </p:cTn>
                                        <p:tgtEl>
                                          <p:spTgt spid="242724"/>
                                        </p:tgtEl>
                                        <p:attrNameLst>
                                          <p:attrName>style.visibility</p:attrName>
                                        </p:attrNameLst>
                                      </p:cBhvr>
                                      <p:to>
                                        <p:strVal val="visible"/>
                                      </p:to>
                                    </p:set>
                                    <p:animEffect transition="in" filter="dissolve">
                                      <p:cBhvr>
                                        <p:cTn id="48" dur="500"/>
                                        <p:tgtEl>
                                          <p:spTgt spid="242724"/>
                                        </p:tgtEl>
                                      </p:cBhvr>
                                    </p:animEffect>
                                  </p:childTnLst>
                                </p:cTn>
                              </p:par>
                            </p:childTnLst>
                          </p:cTn>
                        </p:par>
                        <p:par>
                          <p:cTn id="49" fill="hold" nodeType="afterGroup">
                            <p:stCondLst>
                              <p:cond delay="1500"/>
                            </p:stCondLst>
                            <p:childTnLst>
                              <p:par>
                                <p:cTn id="50" presetID="9" presetClass="entr" presetSubtype="0" fill="hold" nodeType="afterEffect">
                                  <p:stCondLst>
                                    <p:cond delay="0"/>
                                  </p:stCondLst>
                                  <p:childTnLst>
                                    <p:set>
                                      <p:cBhvr>
                                        <p:cTn id="51" dur="1" fill="hold">
                                          <p:stCondLst>
                                            <p:cond delay="0"/>
                                          </p:stCondLst>
                                        </p:cTn>
                                        <p:tgtEl>
                                          <p:spTgt spid="242705"/>
                                        </p:tgtEl>
                                        <p:attrNameLst>
                                          <p:attrName>style.visibility</p:attrName>
                                        </p:attrNameLst>
                                      </p:cBhvr>
                                      <p:to>
                                        <p:strVal val="visible"/>
                                      </p:to>
                                    </p:set>
                                    <p:animEffect transition="in" filter="dissolve">
                                      <p:cBhvr>
                                        <p:cTn id="52" dur="500"/>
                                        <p:tgtEl>
                                          <p:spTgt spid="242705"/>
                                        </p:tgtEl>
                                      </p:cBhvr>
                                    </p:animEffect>
                                  </p:childTnLst>
                                </p:cTn>
                              </p:par>
                              <p:par>
                                <p:cTn id="53" presetID="9"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nodeType="afterGroup">
                            <p:stCondLst>
                              <p:cond delay="2000"/>
                            </p:stCondLst>
                            <p:childTnLst>
                              <p:par>
                                <p:cTn id="57" presetID="9" presetClass="entr" presetSubtype="0" fill="hold" grpId="0" nodeType="afterEffect">
                                  <p:stCondLst>
                                    <p:cond delay="0"/>
                                  </p:stCondLst>
                                  <p:childTnLst>
                                    <p:set>
                                      <p:cBhvr>
                                        <p:cTn id="58" dur="1" fill="hold">
                                          <p:stCondLst>
                                            <p:cond delay="0"/>
                                          </p:stCondLst>
                                        </p:cTn>
                                        <p:tgtEl>
                                          <p:spTgt spid="242726">
                                            <p:txEl>
                                              <p:pRg st="0" end="0"/>
                                            </p:txEl>
                                          </p:spTgt>
                                        </p:tgtEl>
                                        <p:attrNameLst>
                                          <p:attrName>style.visibility</p:attrName>
                                        </p:attrNameLst>
                                      </p:cBhvr>
                                      <p:to>
                                        <p:strVal val="visible"/>
                                      </p:to>
                                    </p:set>
                                    <p:animEffect transition="in" filter="dissolve">
                                      <p:cBhvr>
                                        <p:cTn id="59" dur="500"/>
                                        <p:tgtEl>
                                          <p:spTgt spid="242726">
                                            <p:txEl>
                                              <p:pRg st="0" end="0"/>
                                            </p:txEl>
                                          </p:spTgt>
                                        </p:tgtEl>
                                      </p:cBhvr>
                                    </p:animEffect>
                                  </p:childTnLst>
                                </p:cTn>
                              </p:par>
                            </p:childTnLst>
                          </p:cTn>
                        </p:par>
                        <p:par>
                          <p:cTn id="60" fill="hold" nodeType="afterGroup">
                            <p:stCondLst>
                              <p:cond delay="2500"/>
                            </p:stCondLst>
                            <p:childTnLst>
                              <p:par>
                                <p:cTn id="61" presetID="9" presetClass="entr" presetSubtype="0" fill="hold" grpId="0" nodeType="afterEffect">
                                  <p:stCondLst>
                                    <p:cond delay="0"/>
                                  </p:stCondLst>
                                  <p:childTnLst>
                                    <p:set>
                                      <p:cBhvr>
                                        <p:cTn id="62" dur="1" fill="hold">
                                          <p:stCondLst>
                                            <p:cond delay="0"/>
                                          </p:stCondLst>
                                        </p:cTn>
                                        <p:tgtEl>
                                          <p:spTgt spid="242725">
                                            <p:txEl>
                                              <p:pRg st="0" end="0"/>
                                            </p:txEl>
                                          </p:spTgt>
                                        </p:tgtEl>
                                        <p:attrNameLst>
                                          <p:attrName>style.visibility</p:attrName>
                                        </p:attrNameLst>
                                      </p:cBhvr>
                                      <p:to>
                                        <p:strVal val="visible"/>
                                      </p:to>
                                    </p:set>
                                    <p:animEffect transition="in" filter="dissolve">
                                      <p:cBhvr>
                                        <p:cTn id="63" dur="500"/>
                                        <p:tgtEl>
                                          <p:spTgt spid="242725">
                                            <p:txEl>
                                              <p:pRg st="0" end="0"/>
                                            </p:txEl>
                                          </p:spTgt>
                                        </p:tgtEl>
                                      </p:cBhvr>
                                    </p:animEffect>
                                  </p:childTnLst>
                                </p:cTn>
                              </p:par>
                            </p:childTnLst>
                          </p:cTn>
                        </p:par>
                        <p:par>
                          <p:cTn id="64" fill="hold" nodeType="afterGroup">
                            <p:stCondLst>
                              <p:cond delay="3000"/>
                            </p:stCondLst>
                            <p:childTnLst>
                              <p:par>
                                <p:cTn id="65" presetID="9" presetClass="entr" presetSubtype="0" fill="hold" grpId="0" nodeType="afterEffect">
                                  <p:stCondLst>
                                    <p:cond delay="0"/>
                                  </p:stCondLst>
                                  <p:childTnLst>
                                    <p:set>
                                      <p:cBhvr>
                                        <p:cTn id="66" dur="1" fill="hold">
                                          <p:stCondLst>
                                            <p:cond delay="0"/>
                                          </p:stCondLst>
                                        </p:cTn>
                                        <p:tgtEl>
                                          <p:spTgt spid="242706">
                                            <p:txEl>
                                              <p:pRg st="0" end="0"/>
                                            </p:txEl>
                                          </p:spTgt>
                                        </p:tgtEl>
                                        <p:attrNameLst>
                                          <p:attrName>style.visibility</p:attrName>
                                        </p:attrNameLst>
                                      </p:cBhvr>
                                      <p:to>
                                        <p:strVal val="visible"/>
                                      </p:to>
                                    </p:set>
                                    <p:animEffect transition="in" filter="dissolve">
                                      <p:cBhvr>
                                        <p:cTn id="67" dur="500"/>
                                        <p:tgtEl>
                                          <p:spTgt spid="24270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242707"/>
                                        </p:tgtEl>
                                        <p:attrNameLst>
                                          <p:attrName>style.visibility</p:attrName>
                                        </p:attrNameLst>
                                      </p:cBhvr>
                                      <p:to>
                                        <p:strVal val="visible"/>
                                      </p:to>
                                    </p:set>
                                    <p:animEffect transition="in" filter="dissolve">
                                      <p:cBhvr>
                                        <p:cTn id="72" dur="500"/>
                                        <p:tgtEl>
                                          <p:spTgt spid="242707"/>
                                        </p:tgtEl>
                                      </p:cBhvr>
                                    </p:animEffect>
                                  </p:childTnLst>
                                </p:cTn>
                              </p:par>
                            </p:childTnLst>
                          </p:cTn>
                        </p:par>
                        <p:par>
                          <p:cTn id="73" fill="hold" nodeType="afterGroup">
                            <p:stCondLst>
                              <p:cond delay="500"/>
                            </p:stCondLst>
                            <p:childTnLst>
                              <p:par>
                                <p:cTn id="74" presetID="9" presetClass="entr" presetSubtype="0" fill="hold" grpId="0" nodeType="afterEffect">
                                  <p:stCondLst>
                                    <p:cond delay="0"/>
                                  </p:stCondLst>
                                  <p:childTnLst>
                                    <p:set>
                                      <p:cBhvr>
                                        <p:cTn id="75" dur="1" fill="hold">
                                          <p:stCondLst>
                                            <p:cond delay="0"/>
                                          </p:stCondLst>
                                        </p:cTn>
                                        <p:tgtEl>
                                          <p:spTgt spid="242708">
                                            <p:txEl>
                                              <p:pRg st="0" end="0"/>
                                            </p:txEl>
                                          </p:spTgt>
                                        </p:tgtEl>
                                        <p:attrNameLst>
                                          <p:attrName>style.visibility</p:attrName>
                                        </p:attrNameLst>
                                      </p:cBhvr>
                                      <p:to>
                                        <p:strVal val="visible"/>
                                      </p:to>
                                    </p:set>
                                    <p:animEffect transition="in" filter="dissolve">
                                      <p:cBhvr>
                                        <p:cTn id="76" dur="500"/>
                                        <p:tgtEl>
                                          <p:spTgt spid="242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25" grpId="0" build="p" autoUpdateAnimBg="0"/>
      <p:bldP spid="24272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appreciate warnings? Many people don’t.</a:t>
            </a:r>
          </a:p>
        </p:txBody>
      </p:sp>
      <p:pic>
        <p:nvPicPr>
          <p:cNvPr id="3" name="Picture 2"/>
          <p:cNvPicPr>
            <a:picLocks noChangeAspect="1"/>
          </p:cNvPicPr>
          <p:nvPr/>
        </p:nvPicPr>
        <p:blipFill>
          <a:blip r:embed="rId3"/>
          <a:stretch>
            <a:fillRect/>
          </a:stretch>
        </p:blipFill>
        <p:spPr>
          <a:xfrm>
            <a:off x="0" y="1804754"/>
            <a:ext cx="9144000" cy="4504566"/>
          </a:xfrm>
          <a:prstGeom prst="rect">
            <a:avLst/>
          </a:prstGeom>
        </p:spPr>
      </p:pic>
    </p:spTree>
    <p:extLst>
      <p:ext uri="{BB962C8B-B14F-4D97-AF65-F5344CB8AC3E}">
        <p14:creationId xmlns:p14="http://schemas.microsoft.com/office/powerpoint/2010/main" val="3057539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9</a:t>
            </a:r>
          </a:p>
        </p:txBody>
      </p:sp>
    </p:spTree>
    <p:extLst>
      <p:ext uri="{BB962C8B-B14F-4D97-AF65-F5344CB8AC3E}">
        <p14:creationId xmlns:p14="http://schemas.microsoft.com/office/powerpoint/2010/main" val="171532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0" y="152400"/>
            <a:ext cx="8388424" cy="838200"/>
          </a:xfrm>
          <a:solidFill>
            <a:srgbClr val="701A1F"/>
          </a:solidFill>
          <a:effectLst/>
        </p:spPr>
        <p:txBody>
          <a:bodyPr/>
          <a:lstStyle/>
          <a:p>
            <a:pPr eaLnBrk="1" hangingPunct="1">
              <a:defRPr/>
            </a:pPr>
            <a:r>
              <a:rPr kumimoji="1" lang="en-US" sz="32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Kings 8:25–9:29)</a:t>
            </a:r>
          </a:p>
        </p:txBody>
      </p:sp>
      <p:sp>
        <p:nvSpPr>
          <p:cNvPr id="242692" name="Text Box 4"/>
          <p:cNvSpPr txBox="1">
            <a:spLocks noChangeArrowheads="1"/>
          </p:cNvSpPr>
          <p:nvPr/>
        </p:nvSpPr>
        <p:spPr bwMode="auto">
          <a:xfrm>
            <a:off x="563563" y="2498725"/>
            <a:ext cx="1568450" cy="487363"/>
          </a:xfrm>
          <a:prstGeom prst="rect">
            <a:avLst/>
          </a:prstGeom>
          <a:noFill/>
          <a:ln w="9525">
            <a:noFill/>
            <a:miter lim="800000"/>
            <a:headEnd/>
            <a:tailEnd/>
          </a:ln>
          <a:effectLst/>
        </p:spPr>
        <p:txBody>
          <a:bodyPr wrap="none">
            <a:spAutoFit/>
          </a:bodyPr>
          <a:lstStyle>
            <a:defPPr>
              <a:defRPr lang="en-US"/>
            </a:defPPr>
            <a:lvl1pPr eaLnBrk="0" hangingPunct="0">
              <a:lnSpc>
                <a:spcPct val="90000"/>
              </a:lnSpc>
              <a:spcBef>
                <a:spcPct val="20000"/>
              </a:spcBef>
              <a:defRPr kumimoji="1" sz="2800" b="1" i="1">
                <a:solidFill>
                  <a:srgbClr val="A3A3A3"/>
                </a:solidFill>
                <a:effectLst>
                  <a:outerShdw blurRad="38100" dist="38100" dir="2700000" algn="tl">
                    <a:srgbClr val="000000"/>
                  </a:outerShdw>
                </a:effectLst>
                <a:cs typeface="Times New Roman" charset="0"/>
              </a:defRPr>
            </a:lvl1pPr>
            <a:lvl2pPr marL="37931725" indent="-37474525" eaLnBrk="0" hangingPunct="0">
              <a:defRPr sz="2400">
                <a:ea typeface="Arial" charset="0"/>
                <a:cs typeface="Arial" charset="0"/>
              </a:defRPr>
            </a:lvl2pPr>
            <a:lvl3pPr eaLnBrk="0" hangingPunct="0">
              <a:defRPr sz="2400">
                <a:ea typeface="Arial" charset="0"/>
                <a:cs typeface="Arial" charset="0"/>
              </a:defRPr>
            </a:lvl3pPr>
            <a:lvl4pPr eaLnBrk="0" hangingPunct="0">
              <a:defRPr sz="2400">
                <a:ea typeface="Arial" charset="0"/>
                <a:cs typeface="Arial" charset="0"/>
              </a:defRPr>
            </a:lvl4pPr>
            <a:lvl5pPr eaLnBrk="0" hangingPunct="0">
              <a:defRPr sz="2400">
                <a:ea typeface="Arial" charset="0"/>
                <a:cs typeface="Arial" charset="0"/>
              </a:defRPr>
            </a:lvl5pPr>
            <a:lvl6pPr marL="457200" eaLnBrk="0" fontAlgn="base" hangingPunct="0">
              <a:spcBef>
                <a:spcPct val="0"/>
              </a:spcBef>
              <a:spcAft>
                <a:spcPct val="0"/>
              </a:spcAft>
              <a:defRPr sz="2400">
                <a:ea typeface="Arial" charset="0"/>
                <a:cs typeface="Arial" charset="0"/>
              </a:defRPr>
            </a:lvl6pPr>
            <a:lvl7pPr marL="914400" eaLnBrk="0" fontAlgn="base" hangingPunct="0">
              <a:spcBef>
                <a:spcPct val="0"/>
              </a:spcBef>
              <a:spcAft>
                <a:spcPct val="0"/>
              </a:spcAft>
              <a:defRPr sz="2400">
                <a:ea typeface="Arial" charset="0"/>
                <a:cs typeface="Arial" charset="0"/>
              </a:defRPr>
            </a:lvl7pPr>
            <a:lvl8pPr marL="1371600" eaLnBrk="0" fontAlgn="base" hangingPunct="0">
              <a:spcBef>
                <a:spcPct val="0"/>
              </a:spcBef>
              <a:spcAft>
                <a:spcPct val="0"/>
              </a:spcAft>
              <a:defRPr sz="2400">
                <a:ea typeface="Arial" charset="0"/>
                <a:cs typeface="Arial" charset="0"/>
              </a:defRPr>
            </a:lvl8pPr>
            <a:lvl9pPr marL="1828800" eaLnBrk="0" fontAlgn="base" hangingPunct="0">
              <a:spcBef>
                <a:spcPct val="0"/>
              </a:spcBef>
              <a:spcAft>
                <a:spcPct val="0"/>
              </a:spcAft>
              <a:defRPr sz="2400">
                <a:ea typeface="Arial" charset="0"/>
                <a:cs typeface="Arial"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Ahab</a:t>
            </a:r>
            <a:endParaRPr kumimoji="1" lang="en-US" sz="2000" b="1">
              <a:solidFill>
                <a:srgbClr val="FF8000"/>
              </a:solidFill>
              <a:effectLst>
                <a:outerShdw blurRad="38100" dist="38100" dir="2700000" algn="tl">
                  <a:srgbClr val="000000"/>
                </a:outerShdw>
              </a:effectLst>
              <a:cs typeface="Times New Roman" charset="0"/>
            </a:endParaRPr>
          </a:p>
        </p:txBody>
      </p:sp>
      <p:grpSp>
        <p:nvGrpSpPr>
          <p:cNvPr id="2"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699" name="Text Box 11"/>
          <p:cNvSpPr txBox="1">
            <a:spLocks noChangeArrowheads="1"/>
          </p:cNvSpPr>
          <p:nvPr/>
        </p:nvSpPr>
        <p:spPr bwMode="auto">
          <a:xfrm>
            <a:off x="5930900" y="2498725"/>
            <a:ext cx="239871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FFFFFF"/>
                </a:solidFill>
                <a:effectLst>
                  <a:outerShdw blurRad="38100" dist="38100" dir="2700000" algn="tl">
                    <a:srgbClr val="000000"/>
                  </a:outerShdw>
                </a:effectLst>
                <a:cs typeface="Times New Roman" charset="0"/>
              </a:rPr>
              <a:t>Jehoshaphat</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6" name="Text Box 18"/>
          <p:cNvSpPr txBox="1">
            <a:spLocks noChangeArrowheads="1"/>
          </p:cNvSpPr>
          <p:nvPr/>
        </p:nvSpPr>
        <p:spPr bwMode="auto">
          <a:xfrm>
            <a:off x="4595813" y="3870325"/>
            <a:ext cx="1627187"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i="1" dirty="0">
                <a:solidFill>
                  <a:srgbClr val="A3A3A3"/>
                </a:solidFill>
                <a:effectLst>
                  <a:outerShdw blurRad="38100" dist="38100" dir="2700000" algn="tl">
                    <a:srgbClr val="000000"/>
                  </a:outerShdw>
                </a:effectLst>
                <a:cs typeface="Times New Roman" charset="0"/>
              </a:rPr>
              <a:t>Athaliah</a:t>
            </a:r>
            <a:endParaRPr kumimoji="1" lang="en-US" sz="2000" b="1" dirty="0">
              <a:solidFill>
                <a:srgbClr val="A3A3A3"/>
              </a:solidFill>
              <a:effectLst>
                <a:outerShdw blurRad="38100" dist="38100" dir="2700000" algn="tl">
                  <a:srgbClr val="000000"/>
                </a:outerShdw>
              </a:effectLst>
              <a:cs typeface="Times New Roman"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08" name="Text Box 20"/>
          <p:cNvSpPr txBox="1">
            <a:spLocks noChangeArrowheads="1"/>
          </p:cNvSpPr>
          <p:nvPr/>
        </p:nvSpPr>
        <p:spPr bwMode="auto">
          <a:xfrm>
            <a:off x="6172200" y="3870325"/>
            <a:ext cx="1681163"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a:t>
            </a:r>
            <a:endParaRPr kumimoji="1" lang="en-US" sz="2000" b="1">
              <a:solidFill>
                <a:srgbClr val="FFFFFF"/>
              </a:solidFill>
              <a:effectLst>
                <a:outerShdw blurRad="38100" dist="38100" dir="2700000" algn="tl">
                  <a:srgbClr val="000000"/>
                </a:outerShdw>
              </a:effectLst>
              <a:cs typeface="Times New Roman"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grpSp>
      <p:sp>
        <p:nvSpPr>
          <p:cNvPr id="242716" name="Text Box 28"/>
          <p:cNvSpPr txBox="1">
            <a:spLocks noChangeArrowheads="1"/>
          </p:cNvSpPr>
          <p:nvPr/>
        </p:nvSpPr>
        <p:spPr bwMode="auto">
          <a:xfrm>
            <a:off x="182563" y="1173163"/>
            <a:ext cx="2209800"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Ethbaal</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Sidonians</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19" name="Text Box 31"/>
          <p:cNvSpPr txBox="1">
            <a:spLocks noChangeArrowheads="1"/>
          </p:cNvSpPr>
          <p:nvPr/>
        </p:nvSpPr>
        <p:spPr bwMode="auto">
          <a:xfrm>
            <a:off x="5711825" y="6202363"/>
            <a:ext cx="1222375" cy="4873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Joash</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1" name="Text Box 33"/>
          <p:cNvSpPr txBox="1">
            <a:spLocks noChangeArrowheads="1"/>
          </p:cNvSpPr>
          <p:nvPr/>
        </p:nvSpPr>
        <p:spPr bwMode="auto">
          <a:xfrm>
            <a:off x="5486400" y="5287963"/>
            <a:ext cx="1562100" cy="4873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3" name="Text Box 35"/>
          <p:cNvSpPr txBox="1">
            <a:spLocks noChangeArrowheads="1"/>
          </p:cNvSpPr>
          <p:nvPr/>
        </p:nvSpPr>
        <p:spPr bwMode="auto">
          <a:xfrm>
            <a:off x="6286500" y="1173163"/>
            <a:ext cx="1697038"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dirty="0">
                <a:solidFill>
                  <a:srgbClr val="FFFFFF"/>
                </a:solidFill>
                <a:effectLst>
                  <a:outerShdw blurRad="38100" dist="38100" dir="2700000" algn="tl">
                    <a:srgbClr val="000000"/>
                  </a:outerShdw>
                </a:effectLst>
                <a:cs typeface="Times New Roman" charset="0"/>
              </a:rPr>
              <a:t>Asa</a:t>
            </a:r>
          </a:p>
          <a:p>
            <a:pPr algn="ctr">
              <a:lnSpc>
                <a:spcPct val="90000"/>
              </a:lnSpc>
              <a:spcBef>
                <a:spcPct val="20000"/>
              </a:spcBef>
              <a:defRPr/>
            </a:pPr>
            <a:r>
              <a:rPr kumimoji="1" lang="en-US" sz="1800" b="1" dirty="0">
                <a:solidFill>
                  <a:srgbClr val="FFFFFF"/>
                </a:solidFill>
                <a:effectLst>
                  <a:outerShdw blurRad="38100" dist="38100" dir="2700000" algn="tl">
                    <a:srgbClr val="000000"/>
                  </a:outerShdw>
                </a:effectLst>
                <a:cs typeface="Times New Roman" charset="0"/>
              </a:rPr>
              <a:t>Line of David</a:t>
            </a:r>
            <a:endParaRPr kumimoji="1" lang="en-US" sz="2000" b="1" dirty="0">
              <a:solidFill>
                <a:srgbClr val="FFFFFF"/>
              </a:solidFill>
              <a:effectLst>
                <a:outerShdw blurRad="38100" dist="38100" dir="2700000" algn="tl">
                  <a:srgbClr val="000000"/>
                </a:outerShdw>
              </a:effectLst>
              <a:cs typeface="Times New Roman"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5" name="Text Box 37"/>
          <p:cNvSpPr txBox="1">
            <a:spLocks noChangeArrowheads="1"/>
          </p:cNvSpPr>
          <p:nvPr/>
        </p:nvSpPr>
        <p:spPr bwMode="auto">
          <a:xfrm>
            <a:off x="1524000" y="3870325"/>
            <a:ext cx="2057400" cy="874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5DBACA"/>
                </a:solidFill>
                <a:effectLst>
                  <a:outerShdw blurRad="38100" dist="38100" dir="2700000" algn="tl">
                    <a:srgbClr val="000000"/>
                  </a:outerShdw>
                </a:effectLst>
                <a:cs typeface="Times New Roman" charset="0"/>
              </a:rPr>
              <a:t>Jehoram (Joram)</a:t>
            </a:r>
          </a:p>
        </p:txBody>
      </p:sp>
      <p:sp>
        <p:nvSpPr>
          <p:cNvPr id="242726" name="Text Box 38"/>
          <p:cNvSpPr txBox="1">
            <a:spLocks noChangeArrowheads="1"/>
          </p:cNvSpPr>
          <p:nvPr/>
        </p:nvSpPr>
        <p:spPr bwMode="auto">
          <a:xfrm>
            <a:off x="47625" y="3870325"/>
            <a:ext cx="1562100" cy="4873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800" b="1" dirty="0">
                <a:solidFill>
                  <a:srgbClr val="FFFF00"/>
                </a:solidFill>
                <a:effectLst>
                  <a:outerShdw blurRad="38100" dist="38100" dir="2700000" algn="tl">
                    <a:srgbClr val="000000"/>
                  </a:outerShdw>
                </a:effectLst>
                <a:cs typeface="Times New Roman" charset="0"/>
              </a:rPr>
              <a:t>Ahaziah</a:t>
            </a:r>
            <a:endParaRPr kumimoji="1" lang="en-US" sz="2000" b="1" dirty="0">
              <a:solidFill>
                <a:srgbClr val="FFFF00"/>
              </a:solidFill>
              <a:effectLst>
                <a:outerShdw blurRad="38100" dist="38100" dir="2700000" algn="tl">
                  <a:srgbClr val="000000"/>
                </a:outerShdw>
              </a:effectLst>
              <a:cs typeface="Times New Roman"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28" name="Text Box 40"/>
          <p:cNvSpPr txBox="1">
            <a:spLocks noChangeArrowheads="1"/>
          </p:cNvSpPr>
          <p:nvPr/>
        </p:nvSpPr>
        <p:spPr bwMode="auto">
          <a:xfrm>
            <a:off x="3124200" y="5378450"/>
            <a:ext cx="1676400" cy="76358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b="1">
                <a:solidFill>
                  <a:srgbClr val="FF8B93"/>
                </a:solidFill>
                <a:effectLst>
                  <a:outerShdw blurRad="38100" dist="38100" dir="2700000" algn="tl">
                    <a:srgbClr val="000000"/>
                  </a:outerShdw>
                </a:effectLst>
                <a:cs typeface="Times New Roman" charset="0"/>
              </a:rPr>
              <a:t>Killed by Jehu</a:t>
            </a:r>
            <a:endParaRPr kumimoji="1" lang="en-US" sz="2000" b="1" i="1">
              <a:solidFill>
                <a:srgbClr val="FF8B93"/>
              </a:solidFill>
              <a:effectLst>
                <a:outerShdw blurRad="38100" dist="38100" dir="2700000" algn="tl">
                  <a:srgbClr val="000000"/>
                </a:outerShdw>
              </a:effectLst>
              <a:cs typeface="Times New Roman"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eaLnBrk="0" hangingPunct="0">
              <a:lnSpc>
                <a:spcPct val="90000"/>
              </a:lnSpc>
              <a:spcBef>
                <a:spcPct val="20000"/>
              </a:spcBef>
              <a:defRPr/>
            </a:pPr>
            <a:endParaRPr kumimoji="1" lang="en-US" sz="2400" b="1">
              <a:solidFill>
                <a:srgbClr val="FFFFFF"/>
              </a:solidFill>
              <a:effectLst>
                <a:outerShdw blurRad="38100" dist="38100" dir="2700000" algn="tl">
                  <a:srgbClr val="000000">
                    <a:alpha val="43137"/>
                  </a:srgbClr>
                </a:outerShdw>
              </a:effectLst>
              <a:latin typeface="Arial Narrow" charset="0"/>
              <a:ea typeface="Times New Roman" charset="0"/>
              <a:cs typeface="Times New Roman"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eaLnBrk="0" hangingPunct="0">
              <a:lnSpc>
                <a:spcPct val="90000"/>
              </a:lnSpc>
              <a:spcBef>
                <a:spcPct val="20000"/>
              </a:spcBef>
              <a:defRPr/>
            </a:pPr>
            <a:endParaRPr kumimoji="1" lang="en-US" sz="2400" b="1">
              <a:solidFill>
                <a:srgbClr val="FFFFFF"/>
              </a:solidFill>
              <a:effectLst>
                <a:outerShdw blurRad="38100" dist="38100" dir="2700000" algn="tl">
                  <a:srgbClr val="000000">
                    <a:alpha val="43137"/>
                  </a:srgbClr>
                </a:outerShdw>
              </a:effectLst>
              <a:latin typeface="Arial Narrow" charset="0"/>
              <a:ea typeface="Times New Roman" charset="0"/>
              <a:cs typeface="Times New Roman" charset="0"/>
            </a:endParaRPr>
          </a:p>
        </p:txBody>
      </p:sp>
      <p:sp>
        <p:nvSpPr>
          <p:cNvPr id="242731" name="Text Box 43"/>
          <p:cNvSpPr txBox="1">
            <a:spLocks noChangeArrowheads="1"/>
          </p:cNvSpPr>
          <p:nvPr/>
        </p:nvSpPr>
        <p:spPr bwMode="auto">
          <a:xfrm>
            <a:off x="8426450" y="90488"/>
            <a:ext cx="698178" cy="76328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b="1">
                <a:solidFill>
                  <a:srgbClr val="FFFFFF"/>
                </a:solidFill>
                <a:effectLst>
                  <a:outerShdw blurRad="38100" dist="38100" dir="2700000" algn="tl">
                    <a:srgbClr val="000000"/>
                  </a:outerShdw>
                </a:effectLst>
                <a:cs typeface="Times New Roman" charset="0"/>
              </a:rPr>
              <a:t>238</a:t>
            </a:r>
            <a:br>
              <a:rPr kumimoji="1" lang="en-US" b="1">
                <a:solidFill>
                  <a:srgbClr val="FFFFFF"/>
                </a:solidFill>
                <a:effectLst>
                  <a:outerShdw blurRad="38100" dist="38100" dir="2700000" algn="tl">
                    <a:srgbClr val="000000"/>
                  </a:outerShdw>
                </a:effectLst>
                <a:cs typeface="Times New Roman" charset="0"/>
              </a:rPr>
            </a:br>
            <a:r>
              <a:rPr kumimoji="1" lang="en-US" b="1">
                <a:solidFill>
                  <a:srgbClr val="FFFFFF"/>
                </a:solidFill>
                <a:effectLst>
                  <a:outerShdw blurRad="38100" dist="38100" dir="2700000" algn="tl">
                    <a:srgbClr val="000000"/>
                  </a:outerShdw>
                </a:effectLst>
                <a:cs typeface="Times New Roman" charset="0"/>
              </a:rPr>
              <a:t>253</a:t>
            </a:r>
            <a:endParaRPr kumimoji="1" lang="en-US" sz="2000" b="1">
              <a:solidFill>
                <a:srgbClr val="FFFFFF"/>
              </a:solidFill>
              <a:effectLst>
                <a:outerShdw blurRad="38100" dist="38100" dir="2700000" algn="tl">
                  <a:srgbClr val="000000"/>
                </a:outerShdw>
              </a:effectLst>
              <a:cs typeface="Times New Roman"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
        <p:nvSpPr>
          <p:cNvPr id="242734" name="Text Box 46"/>
          <p:cNvSpPr txBox="1">
            <a:spLocks noChangeArrowheads="1"/>
          </p:cNvSpPr>
          <p:nvPr/>
        </p:nvSpPr>
        <p:spPr bwMode="auto">
          <a:xfrm>
            <a:off x="2955925" y="1173163"/>
            <a:ext cx="1711325" cy="7889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800" b="1">
                <a:solidFill>
                  <a:srgbClr val="FF8000"/>
                </a:solidFill>
                <a:effectLst>
                  <a:outerShdw blurRad="38100" dist="38100" dir="2700000" algn="tl">
                    <a:srgbClr val="000000"/>
                  </a:outerShdw>
                </a:effectLst>
                <a:cs typeface="Times New Roman" charset="0"/>
              </a:rPr>
              <a:t>Omri</a:t>
            </a:r>
          </a:p>
          <a:p>
            <a:pPr algn="ctr">
              <a:lnSpc>
                <a:spcPct val="90000"/>
              </a:lnSpc>
              <a:spcBef>
                <a:spcPct val="20000"/>
              </a:spcBef>
              <a:defRPr/>
            </a:pPr>
            <a:r>
              <a:rPr kumimoji="1" lang="en-US" sz="1800" b="1">
                <a:solidFill>
                  <a:srgbClr val="FF8000"/>
                </a:solidFill>
                <a:effectLst>
                  <a:outerShdw blurRad="38100" dist="38100" dir="2700000" algn="tl">
                    <a:srgbClr val="000000"/>
                  </a:outerShdw>
                </a:effectLst>
                <a:cs typeface="Times New Roman" charset="0"/>
              </a:rPr>
              <a:t>King of Israel</a:t>
            </a:r>
            <a:endParaRPr kumimoji="1" lang="en-US" sz="2000" b="1">
              <a:solidFill>
                <a:srgbClr val="FF8000"/>
              </a:solidFill>
              <a:effectLst>
                <a:outerShdw blurRad="38100" dist="38100" dir="2700000" algn="tl">
                  <a:srgbClr val="000000"/>
                </a:outerShdw>
              </a:effectLst>
              <a:cs typeface="Times New Roman" charset="0"/>
            </a:endParaRPr>
          </a:p>
        </p:txBody>
      </p:sp>
      <p:sp>
        <p:nvSpPr>
          <p:cNvPr id="242735" name="Text Box 47"/>
          <p:cNvSpPr txBox="1">
            <a:spLocks noChangeArrowheads="1"/>
          </p:cNvSpPr>
          <p:nvPr/>
        </p:nvSpPr>
        <p:spPr bwMode="auto">
          <a:xfrm>
            <a:off x="228600" y="6369050"/>
            <a:ext cx="5243513" cy="3746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spcBef>
                <a:spcPct val="20000"/>
              </a:spcBef>
              <a:defRPr/>
            </a:pPr>
            <a:r>
              <a:rPr kumimoji="1" lang="en-US" sz="2000" b="1">
                <a:solidFill>
                  <a:srgbClr val="FFFFFF"/>
                </a:solidFill>
                <a:effectLst>
                  <a:outerShdw blurRad="38100" dist="38100" dir="2700000" algn="tl">
                    <a:srgbClr val="000000"/>
                  </a:outerShdw>
                </a:effectLst>
              </a:rPr>
              <a:t>Good kings in white; </a:t>
            </a:r>
            <a:r>
              <a:rPr kumimoji="1" lang="en-US" sz="2000" b="1">
                <a:solidFill>
                  <a:srgbClr val="808080"/>
                </a:solidFill>
                <a:effectLst>
                  <a:outerShdw blurRad="38100" dist="38100" dir="2700000" algn="tl">
                    <a:srgbClr val="000000"/>
                  </a:outerShdw>
                </a:effectLst>
              </a:rPr>
              <a:t>queen in </a:t>
            </a:r>
            <a:r>
              <a:rPr kumimoji="1" lang="en-US" sz="2000" b="1" i="1">
                <a:solidFill>
                  <a:srgbClr val="808080"/>
                </a:solidFill>
                <a:effectLst>
                  <a:outerShdw blurRad="38100" dist="38100" dir="2700000" algn="tl">
                    <a:srgbClr val="000000"/>
                  </a:outerShdw>
                </a:effectLst>
              </a:rPr>
              <a:t>gray italics</a:t>
            </a:r>
            <a:endParaRPr kumimoji="1" lang="en-US" sz="1600" b="1">
              <a:solidFill>
                <a:srgbClr val="FFFFFF"/>
              </a:solidFill>
              <a:effectLst>
                <a:outerShdw blurRad="38100" dist="38100" dir="2700000" algn="tl">
                  <a:srgbClr val="000000"/>
                </a:outerShdw>
              </a:effectLst>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21:4)</a:t>
            </a:r>
            <a:endParaRPr kumimoji="1" lang="en-US" sz="1600" b="1">
              <a:solidFill>
                <a:srgbClr val="FF8B93"/>
              </a:solidFill>
              <a:effectLst>
                <a:outerShdw blurRad="38100" dist="38100" dir="2700000" algn="tl">
                  <a:srgbClr val="000000"/>
                </a:outerShdw>
              </a:effectLst>
              <a:cs typeface="Times New Roman"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22:1)</a:t>
            </a:r>
            <a:endParaRPr kumimoji="1" lang="en-US" sz="1600" b="1">
              <a:solidFill>
                <a:srgbClr val="FF8B93"/>
              </a:solidFill>
              <a:effectLst>
                <a:outerShdw blurRad="38100" dist="38100" dir="2700000" algn="tl">
                  <a:srgbClr val="000000"/>
                </a:outerShdw>
              </a:effectLst>
              <a:cs typeface="Times New Roman"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All brothers killed</a:t>
            </a:r>
          </a:p>
          <a:p>
            <a:pPr algn="ctr">
              <a:lnSpc>
                <a:spcPct val="90000"/>
              </a:lnSpc>
              <a:spcBef>
                <a:spcPct val="20000"/>
              </a:spcBef>
              <a:defRPr/>
            </a:pPr>
            <a:r>
              <a:rPr kumimoji="1" lang="en-US" sz="2000" b="1">
                <a:solidFill>
                  <a:srgbClr val="FF8B93"/>
                </a:solidFill>
                <a:effectLst>
                  <a:outerShdw blurRad="38100" dist="38100" dir="2700000" algn="tl">
                    <a:srgbClr val="000000"/>
                  </a:outerShdw>
                </a:effectLst>
                <a:cs typeface="Times New Roman" charset="0"/>
              </a:rPr>
              <a:t>(2 Ch 22:11)</a:t>
            </a:r>
            <a:endParaRPr kumimoji="1" lang="en-US" sz="1600" b="1">
              <a:solidFill>
                <a:srgbClr val="FF8B93"/>
              </a:solidFill>
              <a:effectLst>
                <a:outerShdw blurRad="38100" dist="38100" dir="2700000" algn="tl">
                  <a:srgbClr val="000000"/>
                </a:outerShdw>
              </a:effectLst>
              <a:cs typeface="Times New Roman"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lnSpc>
                <a:spcPct val="90000"/>
              </a:lnSpc>
              <a:spcBef>
                <a:spcPct val="20000"/>
              </a:spcBef>
              <a:defRPr/>
            </a:pPr>
            <a:endParaRPr kumimoji="1" lang="en-US" sz="2000" b="1">
              <a:solidFill>
                <a:srgbClr val="FFFFFF"/>
              </a:solidFill>
              <a:effectLst>
                <a:outerShdw blurRad="38100" dist="38100" dir="2700000" algn="tl">
                  <a:srgbClr val="000000">
                    <a:alpha val="43137"/>
                  </a:srgbClr>
                </a:outerShdw>
              </a:effectLst>
              <a:latin typeface="Arial"/>
              <a:ea typeface="Times New Roman"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2716">
                                            <p:txEl>
                                              <p:pRg st="0" end="0"/>
                                            </p:txEl>
                                          </p:spTgt>
                                        </p:tgtEl>
                                        <p:attrNameLst>
                                          <p:attrName>style.visibility</p:attrName>
                                        </p:attrNameLst>
                                      </p:cBhvr>
                                      <p:to>
                                        <p:strVal val="visible"/>
                                      </p:to>
                                    </p:set>
                                    <p:animEffect transition="in" filter="dissolve">
                                      <p:cBhvr>
                                        <p:cTn id="7" dur="500"/>
                                        <p:tgtEl>
                                          <p:spTgt spid="24271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16">
                                            <p:txEl>
                                              <p:pRg st="1" end="1"/>
                                            </p:txEl>
                                          </p:spTgt>
                                        </p:tgtEl>
                                        <p:attrNameLst>
                                          <p:attrName>style.visibility</p:attrName>
                                        </p:attrNameLst>
                                      </p:cBhvr>
                                      <p:to>
                                        <p:strVal val="visible"/>
                                      </p:to>
                                    </p:set>
                                    <p:animEffect transition="in" filter="dissolve">
                                      <p:cBhvr>
                                        <p:cTn id="11" dur="500"/>
                                        <p:tgtEl>
                                          <p:spTgt spid="242716">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2717"/>
                                        </p:tgtEl>
                                        <p:attrNameLst>
                                          <p:attrName>style.visibility</p:attrName>
                                        </p:attrNameLst>
                                      </p:cBhvr>
                                      <p:to>
                                        <p:strVal val="visible"/>
                                      </p:to>
                                    </p:set>
                                    <p:animEffect transition="in" filter="dissolve">
                                      <p:cBhvr>
                                        <p:cTn id="15" dur="500"/>
                                        <p:tgtEl>
                                          <p:spTgt spid="24271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42692">
                                            <p:txEl>
                                              <p:pRg st="0" end="0"/>
                                            </p:txEl>
                                          </p:spTgt>
                                        </p:tgtEl>
                                        <p:attrNameLst>
                                          <p:attrName>style.visibility</p:attrName>
                                        </p:attrNameLst>
                                      </p:cBhvr>
                                      <p:to>
                                        <p:strVal val="visible"/>
                                      </p:to>
                                    </p:set>
                                    <p:animEffect transition="in" filter="dissolve">
                                      <p:cBhvr>
                                        <p:cTn id="19" dur="500"/>
                                        <p:tgtEl>
                                          <p:spTgt spid="24269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2733"/>
                                        </p:tgtEl>
                                        <p:attrNameLst>
                                          <p:attrName>style.visibility</p:attrName>
                                        </p:attrNameLst>
                                      </p:cBhvr>
                                      <p:to>
                                        <p:strVal val="visible"/>
                                      </p:to>
                                    </p:set>
                                    <p:animEffect transition="in" filter="dissolve">
                                      <p:cBhvr>
                                        <p:cTn id="24" dur="500"/>
                                        <p:tgtEl>
                                          <p:spTgt spid="242733"/>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42693">
                                            <p:txEl>
                                              <p:pRg st="0" end="0"/>
                                            </p:txEl>
                                          </p:spTgt>
                                        </p:tgtEl>
                                        <p:attrNameLst>
                                          <p:attrName>style.visibility</p:attrName>
                                        </p:attrNameLst>
                                      </p:cBhvr>
                                      <p:to>
                                        <p:strVal val="visible"/>
                                      </p:to>
                                    </p:set>
                                    <p:animEffect transition="in" filter="dissolve">
                                      <p:cBhvr>
                                        <p:cTn id="28" dur="500"/>
                                        <p:tgtEl>
                                          <p:spTgt spid="24269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242722"/>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24269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par>
                          <p:cTn id="41" fill="hold" nodeType="afterGroup">
                            <p:stCondLst>
                              <p:cond delay="500"/>
                            </p:stCondLst>
                            <p:childTnLst>
                              <p:par>
                                <p:cTn id="42" presetID="9" presetClass="entr" presetSubtype="0" fill="hold" nodeType="afterEffect">
                                  <p:stCondLst>
                                    <p:cond delay="0"/>
                                  </p:stCondLst>
                                  <p:childTnLst>
                                    <p:set>
                                      <p:cBhvr>
                                        <p:cTn id="43" dur="1" fill="hold">
                                          <p:stCondLst>
                                            <p:cond delay="0"/>
                                          </p:stCondLst>
                                        </p:cTn>
                                        <p:tgtEl>
                                          <p:spTgt spid="242727"/>
                                        </p:tgtEl>
                                        <p:attrNameLst>
                                          <p:attrName>style.visibility</p:attrName>
                                        </p:attrNameLst>
                                      </p:cBhvr>
                                      <p:to>
                                        <p:strVal val="visible"/>
                                      </p:to>
                                    </p:set>
                                    <p:animEffect transition="in" filter="dissolve">
                                      <p:cBhvr>
                                        <p:cTn id="44" dur="500"/>
                                        <p:tgtEl>
                                          <p:spTgt spid="242727"/>
                                        </p:tgtEl>
                                      </p:cBhvr>
                                    </p:animEffect>
                                  </p:childTnLst>
                                </p:cTn>
                              </p:par>
                            </p:childTnLst>
                          </p:cTn>
                        </p:par>
                        <p:par>
                          <p:cTn id="45" fill="hold" nodeType="afterGroup">
                            <p:stCondLst>
                              <p:cond delay="1000"/>
                            </p:stCondLst>
                            <p:childTnLst>
                              <p:par>
                                <p:cTn id="46" presetID="9" presetClass="entr" presetSubtype="0" fill="hold" nodeType="afterEffect">
                                  <p:stCondLst>
                                    <p:cond delay="0"/>
                                  </p:stCondLst>
                                  <p:childTnLst>
                                    <p:set>
                                      <p:cBhvr>
                                        <p:cTn id="47" dur="1" fill="hold">
                                          <p:stCondLst>
                                            <p:cond delay="0"/>
                                          </p:stCondLst>
                                        </p:cTn>
                                        <p:tgtEl>
                                          <p:spTgt spid="242724"/>
                                        </p:tgtEl>
                                        <p:attrNameLst>
                                          <p:attrName>style.visibility</p:attrName>
                                        </p:attrNameLst>
                                      </p:cBhvr>
                                      <p:to>
                                        <p:strVal val="visible"/>
                                      </p:to>
                                    </p:set>
                                    <p:animEffect transition="in" filter="dissolve">
                                      <p:cBhvr>
                                        <p:cTn id="48" dur="500"/>
                                        <p:tgtEl>
                                          <p:spTgt spid="242724"/>
                                        </p:tgtEl>
                                      </p:cBhvr>
                                    </p:animEffect>
                                  </p:childTnLst>
                                </p:cTn>
                              </p:par>
                            </p:childTnLst>
                          </p:cTn>
                        </p:par>
                        <p:par>
                          <p:cTn id="49" fill="hold" nodeType="afterGroup">
                            <p:stCondLst>
                              <p:cond delay="1500"/>
                            </p:stCondLst>
                            <p:childTnLst>
                              <p:par>
                                <p:cTn id="50" presetID="9" presetClass="entr" presetSubtype="0" fill="hold" nodeType="afterEffect">
                                  <p:stCondLst>
                                    <p:cond delay="0"/>
                                  </p:stCondLst>
                                  <p:childTnLst>
                                    <p:set>
                                      <p:cBhvr>
                                        <p:cTn id="51" dur="1" fill="hold">
                                          <p:stCondLst>
                                            <p:cond delay="0"/>
                                          </p:stCondLst>
                                        </p:cTn>
                                        <p:tgtEl>
                                          <p:spTgt spid="242705"/>
                                        </p:tgtEl>
                                        <p:attrNameLst>
                                          <p:attrName>style.visibility</p:attrName>
                                        </p:attrNameLst>
                                      </p:cBhvr>
                                      <p:to>
                                        <p:strVal val="visible"/>
                                      </p:to>
                                    </p:set>
                                    <p:animEffect transition="in" filter="dissolve">
                                      <p:cBhvr>
                                        <p:cTn id="52" dur="500"/>
                                        <p:tgtEl>
                                          <p:spTgt spid="242705"/>
                                        </p:tgtEl>
                                      </p:cBhvr>
                                    </p:animEffect>
                                  </p:childTnLst>
                                </p:cTn>
                              </p:par>
                              <p:par>
                                <p:cTn id="53" presetID="9"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dissolve">
                                      <p:cBhvr>
                                        <p:cTn id="55" dur="500"/>
                                        <p:tgtEl>
                                          <p:spTgt spid="42"/>
                                        </p:tgtEl>
                                      </p:cBhvr>
                                    </p:animEffect>
                                  </p:childTnLst>
                                </p:cTn>
                              </p:par>
                            </p:childTnLst>
                          </p:cTn>
                        </p:par>
                        <p:par>
                          <p:cTn id="56" fill="hold" nodeType="afterGroup">
                            <p:stCondLst>
                              <p:cond delay="2000"/>
                            </p:stCondLst>
                            <p:childTnLst>
                              <p:par>
                                <p:cTn id="57" presetID="9" presetClass="entr" presetSubtype="0" fill="hold" grpId="0" nodeType="afterEffect">
                                  <p:stCondLst>
                                    <p:cond delay="0"/>
                                  </p:stCondLst>
                                  <p:childTnLst>
                                    <p:set>
                                      <p:cBhvr>
                                        <p:cTn id="58" dur="1" fill="hold">
                                          <p:stCondLst>
                                            <p:cond delay="0"/>
                                          </p:stCondLst>
                                        </p:cTn>
                                        <p:tgtEl>
                                          <p:spTgt spid="242726">
                                            <p:txEl>
                                              <p:pRg st="0" end="0"/>
                                            </p:txEl>
                                          </p:spTgt>
                                        </p:tgtEl>
                                        <p:attrNameLst>
                                          <p:attrName>style.visibility</p:attrName>
                                        </p:attrNameLst>
                                      </p:cBhvr>
                                      <p:to>
                                        <p:strVal val="visible"/>
                                      </p:to>
                                    </p:set>
                                    <p:animEffect transition="in" filter="dissolve">
                                      <p:cBhvr>
                                        <p:cTn id="59" dur="500"/>
                                        <p:tgtEl>
                                          <p:spTgt spid="242726">
                                            <p:txEl>
                                              <p:pRg st="0" end="0"/>
                                            </p:txEl>
                                          </p:spTgt>
                                        </p:tgtEl>
                                      </p:cBhvr>
                                    </p:animEffect>
                                  </p:childTnLst>
                                </p:cTn>
                              </p:par>
                            </p:childTnLst>
                          </p:cTn>
                        </p:par>
                        <p:par>
                          <p:cTn id="60" fill="hold" nodeType="afterGroup">
                            <p:stCondLst>
                              <p:cond delay="2500"/>
                            </p:stCondLst>
                            <p:childTnLst>
                              <p:par>
                                <p:cTn id="61" presetID="9" presetClass="entr" presetSubtype="0" fill="hold" grpId="0" nodeType="afterEffect">
                                  <p:stCondLst>
                                    <p:cond delay="0"/>
                                  </p:stCondLst>
                                  <p:childTnLst>
                                    <p:set>
                                      <p:cBhvr>
                                        <p:cTn id="62" dur="1" fill="hold">
                                          <p:stCondLst>
                                            <p:cond delay="0"/>
                                          </p:stCondLst>
                                        </p:cTn>
                                        <p:tgtEl>
                                          <p:spTgt spid="242725">
                                            <p:txEl>
                                              <p:pRg st="0" end="0"/>
                                            </p:txEl>
                                          </p:spTgt>
                                        </p:tgtEl>
                                        <p:attrNameLst>
                                          <p:attrName>style.visibility</p:attrName>
                                        </p:attrNameLst>
                                      </p:cBhvr>
                                      <p:to>
                                        <p:strVal val="visible"/>
                                      </p:to>
                                    </p:set>
                                    <p:animEffect transition="in" filter="dissolve">
                                      <p:cBhvr>
                                        <p:cTn id="63" dur="500"/>
                                        <p:tgtEl>
                                          <p:spTgt spid="242725">
                                            <p:txEl>
                                              <p:pRg st="0" end="0"/>
                                            </p:txEl>
                                          </p:spTgt>
                                        </p:tgtEl>
                                      </p:cBhvr>
                                    </p:animEffect>
                                  </p:childTnLst>
                                </p:cTn>
                              </p:par>
                            </p:childTnLst>
                          </p:cTn>
                        </p:par>
                        <p:par>
                          <p:cTn id="64" fill="hold" nodeType="afterGroup">
                            <p:stCondLst>
                              <p:cond delay="3000"/>
                            </p:stCondLst>
                            <p:childTnLst>
                              <p:par>
                                <p:cTn id="65" presetID="9" presetClass="entr" presetSubtype="0" fill="hold" grpId="0" nodeType="afterEffect">
                                  <p:stCondLst>
                                    <p:cond delay="0"/>
                                  </p:stCondLst>
                                  <p:childTnLst>
                                    <p:set>
                                      <p:cBhvr>
                                        <p:cTn id="66" dur="1" fill="hold">
                                          <p:stCondLst>
                                            <p:cond delay="0"/>
                                          </p:stCondLst>
                                        </p:cTn>
                                        <p:tgtEl>
                                          <p:spTgt spid="242706">
                                            <p:txEl>
                                              <p:pRg st="0" end="0"/>
                                            </p:txEl>
                                          </p:spTgt>
                                        </p:tgtEl>
                                        <p:attrNameLst>
                                          <p:attrName>style.visibility</p:attrName>
                                        </p:attrNameLst>
                                      </p:cBhvr>
                                      <p:to>
                                        <p:strVal val="visible"/>
                                      </p:to>
                                    </p:set>
                                    <p:animEffect transition="in" filter="dissolve">
                                      <p:cBhvr>
                                        <p:cTn id="67" dur="500"/>
                                        <p:tgtEl>
                                          <p:spTgt spid="24270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242707"/>
                                        </p:tgtEl>
                                        <p:attrNameLst>
                                          <p:attrName>style.visibility</p:attrName>
                                        </p:attrNameLst>
                                      </p:cBhvr>
                                      <p:to>
                                        <p:strVal val="visible"/>
                                      </p:to>
                                    </p:set>
                                    <p:animEffect transition="in" filter="dissolve">
                                      <p:cBhvr>
                                        <p:cTn id="72" dur="500"/>
                                        <p:tgtEl>
                                          <p:spTgt spid="242707"/>
                                        </p:tgtEl>
                                      </p:cBhvr>
                                    </p:animEffect>
                                  </p:childTnLst>
                                </p:cTn>
                              </p:par>
                            </p:childTnLst>
                          </p:cTn>
                        </p:par>
                        <p:par>
                          <p:cTn id="73" fill="hold" nodeType="afterGroup">
                            <p:stCondLst>
                              <p:cond delay="500"/>
                            </p:stCondLst>
                            <p:childTnLst>
                              <p:par>
                                <p:cTn id="74" presetID="9" presetClass="entr" presetSubtype="0" fill="hold" grpId="0" nodeType="afterEffect">
                                  <p:stCondLst>
                                    <p:cond delay="0"/>
                                  </p:stCondLst>
                                  <p:childTnLst>
                                    <p:set>
                                      <p:cBhvr>
                                        <p:cTn id="75" dur="1" fill="hold">
                                          <p:stCondLst>
                                            <p:cond delay="0"/>
                                          </p:stCondLst>
                                        </p:cTn>
                                        <p:tgtEl>
                                          <p:spTgt spid="242708">
                                            <p:txEl>
                                              <p:pRg st="0" end="0"/>
                                            </p:txEl>
                                          </p:spTgt>
                                        </p:tgtEl>
                                        <p:attrNameLst>
                                          <p:attrName>style.visibility</p:attrName>
                                        </p:attrNameLst>
                                      </p:cBhvr>
                                      <p:to>
                                        <p:strVal val="visible"/>
                                      </p:to>
                                    </p:set>
                                    <p:animEffect transition="in" filter="dissolve">
                                      <p:cBhvr>
                                        <p:cTn id="76" dur="500"/>
                                        <p:tgtEl>
                                          <p:spTgt spid="242708">
                                            <p:txEl>
                                              <p:pRg st="0" end="0"/>
                                            </p:txEl>
                                          </p:spTgt>
                                        </p:tgtEl>
                                      </p:cBhvr>
                                    </p:animEffec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dissolve">
                                      <p:cBhvr>
                                        <p:cTn id="80" dur="500"/>
                                        <p:tgtEl>
                                          <p:spTgt spid="3"/>
                                        </p:tgtEl>
                                      </p:cBhvr>
                                    </p:animEffect>
                                  </p:childTnLst>
                                </p:cTn>
                              </p:par>
                            </p:childTnLst>
                          </p:cTn>
                        </p:par>
                        <p:par>
                          <p:cTn id="81" fill="hold" nodeType="afterGroup">
                            <p:stCondLst>
                              <p:cond delay="1500"/>
                            </p:stCondLst>
                            <p:childTnLst>
                              <p:par>
                                <p:cTn id="82" presetID="9" presetClass="entr" presetSubtype="0" fill="hold" nodeType="afterEffect">
                                  <p:stCondLst>
                                    <p:cond delay="0"/>
                                  </p:stCondLst>
                                  <p:childTnLst>
                                    <p:set>
                                      <p:cBhvr>
                                        <p:cTn id="83" dur="1" fill="hold">
                                          <p:stCondLst>
                                            <p:cond delay="0"/>
                                          </p:stCondLst>
                                        </p:cTn>
                                        <p:tgtEl>
                                          <p:spTgt spid="242720"/>
                                        </p:tgtEl>
                                        <p:attrNameLst>
                                          <p:attrName>style.visibility</p:attrName>
                                        </p:attrNameLst>
                                      </p:cBhvr>
                                      <p:to>
                                        <p:strVal val="visible"/>
                                      </p:to>
                                    </p:set>
                                    <p:animEffect transition="in" filter="dissolve">
                                      <p:cBhvr>
                                        <p:cTn id="84" dur="500"/>
                                        <p:tgtEl>
                                          <p:spTgt spid="242720"/>
                                        </p:tgtEl>
                                      </p:cBhvr>
                                    </p:animEffec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242721">
                                            <p:txEl>
                                              <p:pRg st="0" end="0"/>
                                            </p:txEl>
                                          </p:spTgt>
                                        </p:tgtEl>
                                        <p:attrNameLst>
                                          <p:attrName>style.visibility</p:attrName>
                                        </p:attrNameLst>
                                      </p:cBhvr>
                                      <p:to>
                                        <p:strVal val="visible"/>
                                      </p:to>
                                    </p:set>
                                    <p:animEffect transition="in" filter="dissolve">
                                      <p:cBhvr>
                                        <p:cTn id="88" dur="500"/>
                                        <p:tgtEl>
                                          <p:spTgt spid="242721">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242729"/>
                                        </p:tgtEl>
                                        <p:attrNameLst>
                                          <p:attrName>style.visibility</p:attrName>
                                        </p:attrNameLst>
                                      </p:cBhvr>
                                      <p:to>
                                        <p:strVal val="visible"/>
                                      </p:to>
                                    </p:set>
                                    <p:animEffect transition="in" filter="dissolve">
                                      <p:cBhvr>
                                        <p:cTn id="93" dur="500"/>
                                        <p:tgtEl>
                                          <p:spTgt spid="242729"/>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42728">
                                            <p:txEl>
                                              <p:pRg st="0" end="0"/>
                                            </p:txEl>
                                          </p:spTgt>
                                        </p:tgtEl>
                                        <p:attrNameLst>
                                          <p:attrName>style.visibility</p:attrName>
                                        </p:attrNameLst>
                                      </p:cBhvr>
                                      <p:to>
                                        <p:strVal val="visible"/>
                                      </p:to>
                                    </p:set>
                                    <p:animEffect transition="in" filter="dissolve">
                                      <p:cBhvr>
                                        <p:cTn id="96" dur="500"/>
                                        <p:tgtEl>
                                          <p:spTgt spid="242728">
                                            <p:txEl>
                                              <p:pRg st="0" end="0"/>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242730"/>
                                        </p:tgtEl>
                                        <p:attrNameLst>
                                          <p:attrName>style.visibility</p:attrName>
                                        </p:attrNameLst>
                                      </p:cBhvr>
                                      <p:to>
                                        <p:strVal val="visible"/>
                                      </p:to>
                                    </p:set>
                                    <p:animEffect transition="in" filter="dissolve">
                                      <p:cBhvr>
                                        <p:cTn id="99" dur="500"/>
                                        <p:tgtEl>
                                          <p:spTgt spid="24273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nodeType="clickEffect">
                                  <p:stCondLst>
                                    <p:cond delay="0"/>
                                  </p:stCondLst>
                                  <p:childTnLst>
                                    <p:set>
                                      <p:cBhvr>
                                        <p:cTn id="103" dur="1" fill="hold">
                                          <p:stCondLst>
                                            <p:cond delay="0"/>
                                          </p:stCondLst>
                                        </p:cTn>
                                        <p:tgtEl>
                                          <p:spTgt spid="242718"/>
                                        </p:tgtEl>
                                        <p:attrNameLst>
                                          <p:attrName>style.visibility</p:attrName>
                                        </p:attrNameLst>
                                      </p:cBhvr>
                                      <p:to>
                                        <p:strVal val="visible"/>
                                      </p:to>
                                    </p:set>
                                    <p:animEffect transition="in" filter="dissolve">
                                      <p:cBhvr>
                                        <p:cTn id="104" dur="500"/>
                                        <p:tgtEl>
                                          <p:spTgt spid="242718"/>
                                        </p:tgtEl>
                                      </p:cBhvr>
                                    </p:animEffect>
                                  </p:childTnLst>
                                </p:cTn>
                              </p:par>
                            </p:childTnLst>
                          </p:cTn>
                        </p:par>
                        <p:par>
                          <p:cTn id="105" fill="hold" nodeType="afterGroup">
                            <p:stCondLst>
                              <p:cond delay="500"/>
                            </p:stCondLst>
                            <p:childTnLst>
                              <p:par>
                                <p:cTn id="106" presetID="9" presetClass="entr" presetSubtype="0" fill="hold" grpId="0" nodeType="afterEffect">
                                  <p:stCondLst>
                                    <p:cond delay="0"/>
                                  </p:stCondLst>
                                  <p:childTnLst>
                                    <p:set>
                                      <p:cBhvr>
                                        <p:cTn id="107" dur="1" fill="hold">
                                          <p:stCondLst>
                                            <p:cond delay="0"/>
                                          </p:stCondLst>
                                        </p:cTn>
                                        <p:tgtEl>
                                          <p:spTgt spid="242719">
                                            <p:txEl>
                                              <p:pRg st="0" end="0"/>
                                            </p:txEl>
                                          </p:spTgt>
                                        </p:tgtEl>
                                        <p:attrNameLst>
                                          <p:attrName>style.visibility</p:attrName>
                                        </p:attrNameLst>
                                      </p:cBhvr>
                                      <p:to>
                                        <p:strVal val="visible"/>
                                      </p:to>
                                    </p:set>
                                    <p:animEffect transition="in" filter="dissolve">
                                      <p:cBhvr>
                                        <p:cTn id="108" dur="500"/>
                                        <p:tgtEl>
                                          <p:spTgt spid="242719">
                                            <p:txEl>
                                              <p:pRg st="0" end="0"/>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3" fill="hold" grpId="0" nodeType="clickEffect">
                                  <p:stCondLst>
                                    <p:cond delay="0"/>
                                  </p:stCondLst>
                                  <p:iterate type="lt">
                                    <p:tmPct val="100000"/>
                                  </p:iterate>
                                  <p:childTnLst>
                                    <p:set>
                                      <p:cBhvr>
                                        <p:cTn id="112" dur="1" fill="hold">
                                          <p:stCondLst>
                                            <p:cond delay="0"/>
                                          </p:stCondLst>
                                        </p:cTn>
                                        <p:tgtEl>
                                          <p:spTgt spid="242736">
                                            <p:txEl>
                                              <p:pRg st="0" end="0"/>
                                            </p:txEl>
                                          </p:spTgt>
                                        </p:tgtEl>
                                        <p:attrNameLst>
                                          <p:attrName>style.visibility</p:attrName>
                                        </p:attrNameLst>
                                      </p:cBhvr>
                                      <p:to>
                                        <p:strVal val="visible"/>
                                      </p:to>
                                    </p:set>
                                    <p:anim calcmode="lin" valueType="num">
                                      <p:cBhvr additive="base">
                                        <p:cTn id="113"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114" dur="75" fill="hold"/>
                                        <p:tgtEl>
                                          <p:spTgt spid="242736">
                                            <p:txEl>
                                              <p:pRg st="0" end="0"/>
                                            </p:txEl>
                                          </p:spTgt>
                                        </p:tgtEl>
                                        <p:attrNameLst>
                                          <p:attrName>ppt_y</p:attrName>
                                        </p:attrNameLst>
                                      </p:cBhvr>
                                      <p:tavLst>
                                        <p:tav tm="0">
                                          <p:val>
                                            <p:strVal val="0-#ppt_h/2"/>
                                          </p:val>
                                        </p:tav>
                                        <p:tav tm="100000">
                                          <p:val>
                                            <p:strVal val="#ppt_y"/>
                                          </p:val>
                                        </p:tav>
                                      </p:tavLst>
                                    </p:anim>
                                  </p:childTnLst>
                                </p:cTn>
                              </p:par>
                              <p:par>
                                <p:cTn id="115" presetID="2" presetClass="entr" presetSubtype="3" fill="hold" grpId="0" nodeType="withEffect">
                                  <p:stCondLst>
                                    <p:cond delay="0"/>
                                  </p:stCondLst>
                                  <p:iterate type="lt">
                                    <p:tmPct val="100000"/>
                                  </p:iterate>
                                  <p:childTnLst>
                                    <p:set>
                                      <p:cBhvr>
                                        <p:cTn id="116" dur="1" fill="hold">
                                          <p:stCondLst>
                                            <p:cond delay="0"/>
                                          </p:stCondLst>
                                        </p:cTn>
                                        <p:tgtEl>
                                          <p:spTgt spid="242736">
                                            <p:txEl>
                                              <p:pRg st="1" end="1"/>
                                            </p:txEl>
                                          </p:spTgt>
                                        </p:tgtEl>
                                        <p:attrNameLst>
                                          <p:attrName>style.visibility</p:attrName>
                                        </p:attrNameLst>
                                      </p:cBhvr>
                                      <p:to>
                                        <p:strVal val="visible"/>
                                      </p:to>
                                    </p:set>
                                    <p:anim calcmode="lin" valueType="num">
                                      <p:cBhvr additive="base">
                                        <p:cTn id="117"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118"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3" fill="hold" grpId="0" nodeType="clickEffect">
                                  <p:stCondLst>
                                    <p:cond delay="0"/>
                                  </p:stCondLst>
                                  <p:iterate type="lt">
                                    <p:tmPct val="100000"/>
                                  </p:iterate>
                                  <p:childTnLst>
                                    <p:set>
                                      <p:cBhvr>
                                        <p:cTn id="122" dur="1" fill="hold">
                                          <p:stCondLst>
                                            <p:cond delay="0"/>
                                          </p:stCondLst>
                                        </p:cTn>
                                        <p:tgtEl>
                                          <p:spTgt spid="242737">
                                            <p:txEl>
                                              <p:pRg st="0" end="0"/>
                                            </p:txEl>
                                          </p:spTgt>
                                        </p:tgtEl>
                                        <p:attrNameLst>
                                          <p:attrName>style.visibility</p:attrName>
                                        </p:attrNameLst>
                                      </p:cBhvr>
                                      <p:to>
                                        <p:strVal val="visible"/>
                                      </p:to>
                                    </p:set>
                                    <p:anim calcmode="lin" valueType="num">
                                      <p:cBhvr additive="base">
                                        <p:cTn id="123"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24" dur="75" fill="hold"/>
                                        <p:tgtEl>
                                          <p:spTgt spid="242737">
                                            <p:txEl>
                                              <p:pRg st="0" end="0"/>
                                            </p:txEl>
                                          </p:spTgt>
                                        </p:tgtEl>
                                        <p:attrNameLst>
                                          <p:attrName>ppt_y</p:attrName>
                                        </p:attrNameLst>
                                      </p:cBhvr>
                                      <p:tavLst>
                                        <p:tav tm="0">
                                          <p:val>
                                            <p:strVal val="0-#ppt_h/2"/>
                                          </p:val>
                                        </p:tav>
                                        <p:tav tm="100000">
                                          <p:val>
                                            <p:strVal val="#ppt_y"/>
                                          </p:val>
                                        </p:tav>
                                      </p:tavLst>
                                    </p:anim>
                                  </p:childTnLst>
                                </p:cTn>
                              </p:par>
                              <p:par>
                                <p:cTn id="125" presetID="2" presetClass="entr" presetSubtype="3" fill="hold" grpId="0" nodeType="withEffect">
                                  <p:stCondLst>
                                    <p:cond delay="0"/>
                                  </p:stCondLst>
                                  <p:iterate type="lt">
                                    <p:tmPct val="100000"/>
                                  </p:iterate>
                                  <p:childTnLst>
                                    <p:set>
                                      <p:cBhvr>
                                        <p:cTn id="126" dur="1" fill="hold">
                                          <p:stCondLst>
                                            <p:cond delay="0"/>
                                          </p:stCondLst>
                                        </p:cTn>
                                        <p:tgtEl>
                                          <p:spTgt spid="242737">
                                            <p:txEl>
                                              <p:pRg st="1" end="1"/>
                                            </p:txEl>
                                          </p:spTgt>
                                        </p:tgtEl>
                                        <p:attrNameLst>
                                          <p:attrName>style.visibility</p:attrName>
                                        </p:attrNameLst>
                                      </p:cBhvr>
                                      <p:to>
                                        <p:strVal val="visible"/>
                                      </p:to>
                                    </p:set>
                                    <p:anim calcmode="lin" valueType="num">
                                      <p:cBhvr additive="base">
                                        <p:cTn id="127"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128"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3" fill="hold" grpId="0" nodeType="clickEffect">
                                  <p:stCondLst>
                                    <p:cond delay="0"/>
                                  </p:stCondLst>
                                  <p:iterate type="lt">
                                    <p:tmPct val="100000"/>
                                  </p:iterate>
                                  <p:childTnLst>
                                    <p:set>
                                      <p:cBhvr>
                                        <p:cTn id="132" dur="1" fill="hold">
                                          <p:stCondLst>
                                            <p:cond delay="0"/>
                                          </p:stCondLst>
                                        </p:cTn>
                                        <p:tgtEl>
                                          <p:spTgt spid="242738">
                                            <p:txEl>
                                              <p:pRg st="0" end="0"/>
                                            </p:txEl>
                                          </p:spTgt>
                                        </p:tgtEl>
                                        <p:attrNameLst>
                                          <p:attrName>style.visibility</p:attrName>
                                        </p:attrNameLst>
                                      </p:cBhvr>
                                      <p:to>
                                        <p:strVal val="visible"/>
                                      </p:to>
                                    </p:set>
                                    <p:anim calcmode="lin" valueType="num">
                                      <p:cBhvr additive="base">
                                        <p:cTn id="133"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134"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135" presetID="2" presetClass="entr" presetSubtype="3" fill="hold" grpId="0" nodeType="withEffect">
                                  <p:stCondLst>
                                    <p:cond delay="0"/>
                                  </p:stCondLst>
                                  <p:iterate type="lt">
                                    <p:tmPct val="100000"/>
                                  </p:iterate>
                                  <p:childTnLst>
                                    <p:set>
                                      <p:cBhvr>
                                        <p:cTn id="136" dur="1" fill="hold">
                                          <p:stCondLst>
                                            <p:cond delay="0"/>
                                          </p:stCondLst>
                                        </p:cTn>
                                        <p:tgtEl>
                                          <p:spTgt spid="242738">
                                            <p:txEl>
                                              <p:pRg st="1" end="1"/>
                                            </p:txEl>
                                          </p:spTgt>
                                        </p:tgtEl>
                                        <p:attrNameLst>
                                          <p:attrName>style.visibility</p:attrName>
                                        </p:attrNameLst>
                                      </p:cBhvr>
                                      <p:to>
                                        <p:strVal val="visible"/>
                                      </p:to>
                                    </p:set>
                                    <p:anim calcmode="lin" valueType="num">
                                      <p:cBhvr additive="base">
                                        <p:cTn id="137"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138"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build="p" autoUpdateAnimBg="0"/>
      <p:bldP spid="242719" grpId="0" build="p" autoUpdateAnimBg="0"/>
      <p:bldP spid="242721" grpId="0" build="p" autoUpdateAnimBg="0"/>
      <p:bldP spid="242725" grpId="0" build="p" autoUpdateAnimBg="0"/>
      <p:bldP spid="242726" grpId="0" build="p" autoUpdateAnimBg="0"/>
      <p:bldP spid="242728" grpId="0" build="p" autoUpdateAnimBg="0"/>
      <p:bldP spid="242736" grpId="0" build="p" autoUpdateAnimBg="0"/>
      <p:bldP spid="242737" grpId="0" build="p" autoUpdateAnimBg="0"/>
      <p:bldP spid="24273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10</a:t>
            </a:r>
          </a:p>
        </p:txBody>
      </p:sp>
    </p:spTree>
    <p:extLst>
      <p:ext uri="{BB962C8B-B14F-4D97-AF65-F5344CB8AC3E}">
        <p14:creationId xmlns:p14="http://schemas.microsoft.com/office/powerpoint/2010/main" val="288060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2627313" y="836613"/>
            <a:ext cx="432117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charset="0"/>
                <a:cs typeface="Arial"/>
              </a:rPr>
              <a:t>2 Kings 1–14</a:t>
            </a:r>
          </a:p>
        </p:txBody>
      </p:sp>
      <p:sp>
        <p:nvSpPr>
          <p:cNvPr id="208901" name="Text Box 5"/>
          <p:cNvSpPr txBox="1">
            <a:spLocks noChangeArrowheads="1"/>
          </p:cNvSpPr>
          <p:nvPr/>
        </p:nvSpPr>
        <p:spPr bwMode="auto">
          <a:xfrm>
            <a:off x="457200" y="1447800"/>
            <a:ext cx="3657600" cy="3292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charset="0"/>
                <a:cs typeface="Arial"/>
              </a:rPr>
              <a:t>JUDAH           </a:t>
            </a:r>
          </a:p>
          <a:p>
            <a:pPr>
              <a:spcBef>
                <a:spcPct val="50000"/>
              </a:spcBef>
              <a:defRPr/>
            </a:pPr>
            <a:r>
              <a:rPr lang="en-US" sz="3200" b="1" dirty="0" err="1">
                <a:solidFill>
                  <a:schemeClr val="bg1"/>
                </a:solidFill>
                <a:latin typeface="Arial"/>
                <a:ea typeface="Times New Roman" charset="0"/>
                <a:cs typeface="Arial"/>
              </a:rPr>
              <a:t>Jehoram</a:t>
            </a:r>
            <a:r>
              <a:rPr lang="en-US" sz="3200" b="1" dirty="0">
                <a:solidFill>
                  <a:schemeClr val="bg1"/>
                </a:solidFill>
                <a:latin typeface="Arial"/>
                <a:ea typeface="Times New Roman" charset="0"/>
                <a:cs typeface="Arial"/>
              </a:rPr>
              <a:t>	(8)                        Ahaziah	(1)                                      Athaliah	(6)          </a:t>
            </a:r>
            <a:r>
              <a:rPr lang="en-US" sz="3200" b="1" dirty="0">
                <a:solidFill>
                  <a:srgbClr val="00FFFF"/>
                </a:solidFill>
                <a:latin typeface="Arial"/>
                <a:ea typeface="Times New Roman" charset="0"/>
                <a:cs typeface="Arial"/>
              </a:rPr>
              <a:t>Joash	</a:t>
            </a:r>
            <a:r>
              <a:rPr lang="en-US" sz="3200" b="1" dirty="0">
                <a:solidFill>
                  <a:schemeClr val="bg1"/>
                </a:solidFill>
                <a:latin typeface="Arial"/>
                <a:ea typeface="Times New Roman" charset="0"/>
                <a:cs typeface="Arial"/>
              </a:rPr>
              <a:t>(40)       </a:t>
            </a:r>
            <a:r>
              <a:rPr lang="en-US" sz="3200" b="1" dirty="0" err="1">
                <a:solidFill>
                  <a:srgbClr val="00FFFF"/>
                </a:solidFill>
                <a:latin typeface="Arial"/>
                <a:ea typeface="Times New Roman" charset="0"/>
                <a:cs typeface="Arial"/>
              </a:rPr>
              <a:t>Amaziah</a:t>
            </a:r>
            <a:r>
              <a:rPr lang="en-US" sz="3200" b="1" dirty="0">
                <a:solidFill>
                  <a:srgbClr val="00FFFF"/>
                </a:solidFill>
                <a:latin typeface="Arial"/>
                <a:ea typeface="Times New Roman" charset="0"/>
                <a:cs typeface="Arial"/>
              </a:rPr>
              <a:t>	</a:t>
            </a:r>
            <a:r>
              <a:rPr lang="en-US" sz="3200" b="1" dirty="0">
                <a:solidFill>
                  <a:schemeClr val="bg1"/>
                </a:solidFill>
                <a:latin typeface="Arial"/>
                <a:ea typeface="Times New Roman" charset="0"/>
                <a:cs typeface="Arial"/>
              </a:rPr>
              <a:t>(29)</a:t>
            </a:r>
          </a:p>
        </p:txBody>
      </p:sp>
      <p:sp>
        <p:nvSpPr>
          <p:cNvPr id="208902" name="Text Box 6"/>
          <p:cNvSpPr txBox="1">
            <a:spLocks noChangeArrowheads="1"/>
          </p:cNvSpPr>
          <p:nvPr/>
        </p:nvSpPr>
        <p:spPr bwMode="auto">
          <a:xfrm>
            <a:off x="3733800" y="1524000"/>
            <a:ext cx="5867400" cy="4895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spcBef>
                <a:spcPct val="50000"/>
              </a:spcBef>
              <a:defRPr/>
            </a:pPr>
            <a:r>
              <a:rPr lang="en-US" sz="3200" b="1" dirty="0">
                <a:solidFill>
                  <a:schemeClr val="bg1"/>
                </a:solidFill>
                <a:latin typeface="Arial"/>
                <a:cs typeface="Arial"/>
              </a:rPr>
              <a:t>             ISRAEL  </a:t>
            </a:r>
          </a:p>
          <a:p>
            <a:pPr eaLnBrk="1" hangingPunct="1">
              <a:lnSpc>
                <a:spcPct val="90000"/>
              </a:lnSpc>
              <a:spcBef>
                <a:spcPct val="50000"/>
              </a:spcBef>
              <a:defRPr/>
            </a:pPr>
            <a:r>
              <a:rPr lang="en-US" sz="3200" b="1" dirty="0">
                <a:solidFill>
                  <a:schemeClr val="bg1"/>
                </a:solidFill>
                <a:latin typeface="Arial"/>
                <a:cs typeface="Arial"/>
              </a:rPr>
              <a:t>Ahaziah		(2)          </a:t>
            </a:r>
          </a:p>
          <a:p>
            <a:pPr eaLnBrk="1" hangingPunct="1">
              <a:lnSpc>
                <a:spcPct val="90000"/>
              </a:lnSpc>
              <a:spcBef>
                <a:spcPct val="50000"/>
              </a:spcBef>
              <a:defRPr/>
            </a:pPr>
            <a:r>
              <a:rPr lang="en-US" sz="3200" b="1" dirty="0" err="1">
                <a:solidFill>
                  <a:schemeClr val="bg1"/>
                </a:solidFill>
                <a:latin typeface="Arial"/>
                <a:cs typeface="Arial"/>
              </a:rPr>
              <a:t>Joram</a:t>
            </a:r>
            <a:r>
              <a:rPr lang="en-US" sz="3200" b="1" dirty="0">
                <a:solidFill>
                  <a:schemeClr val="bg1"/>
                </a:solidFill>
                <a:latin typeface="Arial"/>
                <a:cs typeface="Arial"/>
              </a:rPr>
              <a:t>		(12) </a:t>
            </a:r>
          </a:p>
          <a:p>
            <a:pPr eaLnBrk="1" hangingPunct="1">
              <a:lnSpc>
                <a:spcPct val="90000"/>
              </a:lnSpc>
              <a:spcBef>
                <a:spcPct val="50000"/>
              </a:spcBef>
              <a:defRPr/>
            </a:pPr>
            <a:r>
              <a:rPr lang="en-US" sz="3200" b="1" dirty="0">
                <a:solidFill>
                  <a:schemeClr val="bg1"/>
                </a:solidFill>
                <a:latin typeface="Arial"/>
                <a:cs typeface="Arial"/>
              </a:rPr>
              <a:t>Jehu		(28)</a:t>
            </a:r>
            <a:r>
              <a:rPr lang="en-US" sz="2800" b="1" dirty="0">
                <a:solidFill>
                  <a:schemeClr val="bg1"/>
                </a:solidFill>
                <a:latin typeface="Arial"/>
                <a:cs typeface="Arial"/>
              </a:rPr>
              <a:t>        </a:t>
            </a:r>
          </a:p>
          <a:p>
            <a:pPr eaLnBrk="1" hangingPunct="1">
              <a:lnSpc>
                <a:spcPct val="90000"/>
              </a:lnSpc>
              <a:spcBef>
                <a:spcPct val="50000"/>
              </a:spcBef>
              <a:defRPr/>
            </a:pPr>
            <a:endParaRPr lang="en-US" sz="1000" b="1" dirty="0">
              <a:solidFill>
                <a:schemeClr val="bg1"/>
              </a:solidFill>
              <a:latin typeface="Arial"/>
              <a:cs typeface="Arial"/>
            </a:endParaRPr>
          </a:p>
          <a:p>
            <a:pPr eaLnBrk="1" hangingPunct="1">
              <a:lnSpc>
                <a:spcPct val="90000"/>
              </a:lnSpc>
              <a:spcBef>
                <a:spcPct val="50000"/>
              </a:spcBef>
              <a:defRPr/>
            </a:pPr>
            <a:r>
              <a:rPr lang="en-US" sz="3200" b="1" dirty="0" err="1">
                <a:solidFill>
                  <a:schemeClr val="bg1"/>
                </a:solidFill>
                <a:latin typeface="Arial"/>
                <a:cs typeface="Arial"/>
              </a:rPr>
              <a:t>Jehoahaz</a:t>
            </a:r>
            <a:r>
              <a:rPr lang="en-US" sz="3200" b="1" dirty="0">
                <a:solidFill>
                  <a:schemeClr val="bg1"/>
                </a:solidFill>
                <a:latin typeface="Arial"/>
                <a:cs typeface="Arial"/>
              </a:rPr>
              <a:t>	(17)</a:t>
            </a:r>
            <a:r>
              <a:rPr lang="en-US" sz="2800" b="1" dirty="0">
                <a:solidFill>
                  <a:schemeClr val="bg1"/>
                </a:solidFill>
                <a:latin typeface="Arial"/>
                <a:cs typeface="Arial"/>
              </a:rPr>
              <a:t>    </a:t>
            </a:r>
          </a:p>
          <a:p>
            <a:pPr eaLnBrk="1" hangingPunct="1">
              <a:lnSpc>
                <a:spcPct val="90000"/>
              </a:lnSpc>
              <a:spcBef>
                <a:spcPct val="50000"/>
              </a:spcBef>
              <a:defRPr/>
            </a:pPr>
            <a:r>
              <a:rPr lang="en-US" sz="3200" b="1" dirty="0" err="1">
                <a:solidFill>
                  <a:schemeClr val="bg1"/>
                </a:solidFill>
                <a:latin typeface="Arial"/>
                <a:cs typeface="Arial"/>
              </a:rPr>
              <a:t>Jehoash</a:t>
            </a:r>
            <a:r>
              <a:rPr lang="en-US" sz="3200" b="1" dirty="0">
                <a:solidFill>
                  <a:schemeClr val="bg1"/>
                </a:solidFill>
                <a:latin typeface="Arial"/>
                <a:cs typeface="Arial"/>
              </a:rPr>
              <a:t>		(16)</a:t>
            </a:r>
            <a:r>
              <a:rPr lang="en-US" sz="2800" b="1" dirty="0">
                <a:solidFill>
                  <a:schemeClr val="bg1"/>
                </a:solidFill>
                <a:latin typeface="Arial"/>
                <a:cs typeface="Arial"/>
              </a:rPr>
              <a:t> </a:t>
            </a:r>
          </a:p>
          <a:p>
            <a:pPr eaLnBrk="1" hangingPunct="1">
              <a:lnSpc>
                <a:spcPct val="90000"/>
              </a:lnSpc>
              <a:spcBef>
                <a:spcPct val="50000"/>
              </a:spcBef>
              <a:defRPr/>
            </a:pPr>
            <a:r>
              <a:rPr lang="en-US" sz="3200" b="1" dirty="0">
                <a:solidFill>
                  <a:schemeClr val="bg1"/>
                </a:solidFill>
                <a:latin typeface="Arial"/>
                <a:cs typeface="Arial"/>
              </a:rPr>
              <a:t>Jeroboam II	(41)</a:t>
            </a:r>
            <a:endParaRPr lang="en-US" sz="2800" b="1" dirty="0">
              <a:solidFill>
                <a:schemeClr val="bg1"/>
              </a:solidFill>
              <a:latin typeface="Arial"/>
              <a:cs typeface="Arial"/>
            </a:endParaRPr>
          </a:p>
        </p:txBody>
      </p:sp>
      <p:sp>
        <p:nvSpPr>
          <p:cNvPr id="208905" name="AutoShape 9"/>
          <p:cNvSpPr>
            <a:spLocks noChangeArrowheads="1"/>
          </p:cNvSpPr>
          <p:nvPr/>
        </p:nvSpPr>
        <p:spPr bwMode="auto">
          <a:xfrm>
            <a:off x="152400" y="36576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208908" name="AutoShape 12"/>
          <p:cNvSpPr>
            <a:spLocks noChangeArrowheads="1"/>
          </p:cNvSpPr>
          <p:nvPr/>
        </p:nvSpPr>
        <p:spPr bwMode="auto">
          <a:xfrm>
            <a:off x="3200400" y="3443288"/>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295" name="Text Box 13"/>
          <p:cNvSpPr txBox="1">
            <a:spLocks noChangeArrowheads="1"/>
          </p:cNvSpPr>
          <p:nvPr/>
        </p:nvSpPr>
        <p:spPr bwMode="auto">
          <a:xfrm>
            <a:off x="3505200" y="3367088"/>
            <a:ext cx="4286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grpSp>
        <p:nvGrpSpPr>
          <p:cNvPr id="396296" name="Group 16"/>
          <p:cNvGrpSpPr>
            <a:grpSpLocks/>
          </p:cNvGrpSpPr>
          <p:nvPr/>
        </p:nvGrpSpPr>
        <p:grpSpPr bwMode="auto">
          <a:xfrm>
            <a:off x="0" y="6019800"/>
            <a:ext cx="3205163" cy="842963"/>
            <a:chOff x="0" y="3792"/>
            <a:chExt cx="2019" cy="531"/>
          </a:xfrm>
        </p:grpSpPr>
        <p:sp>
          <p:nvSpPr>
            <p:cNvPr id="208906" name="AutoShape 10"/>
            <p:cNvSpPr>
              <a:spLocks noChangeArrowheads="1"/>
            </p:cNvSpPr>
            <p:nvPr/>
          </p:nvSpPr>
          <p:spPr bwMode="auto">
            <a:xfrm>
              <a:off x="96" y="3792"/>
              <a:ext cx="240" cy="192"/>
            </a:xfrm>
            <a:prstGeom prst="star5">
              <a:avLst/>
            </a:prstGeom>
            <a:solidFill>
              <a:srgbClr val="FFFF66"/>
            </a:solidFill>
            <a:ln w="9525">
              <a:solidFill>
                <a:schemeClr val="tx1"/>
              </a:solidFill>
              <a:miter lim="800000"/>
              <a:headEnd/>
              <a:tailEnd/>
            </a:ln>
            <a:effectLst/>
          </p:spPr>
          <p:txBody>
            <a:bodyPr wrap="none" anchor="ctr"/>
            <a:lstStyle/>
            <a:p>
              <a:pPr>
                <a:defRPr/>
              </a:pPr>
              <a:endParaRPr lang="en-US">
                <a:latin typeface="Arial"/>
                <a:ea typeface="Arial" charset="0"/>
                <a:cs typeface="Arial"/>
              </a:endParaRPr>
            </a:p>
          </p:txBody>
        </p:sp>
        <p:sp>
          <p:nvSpPr>
            <p:cNvPr id="396301" name="Text Box 11"/>
            <p:cNvSpPr txBox="1">
              <a:spLocks noChangeArrowheads="1"/>
            </p:cNvSpPr>
            <p:nvPr/>
          </p:nvSpPr>
          <p:spPr bwMode="auto">
            <a:xfrm>
              <a:off x="384" y="3792"/>
              <a:ext cx="1385" cy="233"/>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Influenced history</a:t>
              </a:r>
              <a:endParaRPr lang="en-GB" sz="1800" b="1"/>
            </a:p>
          </p:txBody>
        </p:sp>
        <p:sp>
          <p:nvSpPr>
            <p:cNvPr id="396302" name="Text Box 14"/>
            <p:cNvSpPr txBox="1">
              <a:spLocks noChangeArrowheads="1"/>
            </p:cNvSpPr>
            <p:nvPr/>
          </p:nvSpPr>
          <p:spPr bwMode="auto">
            <a:xfrm>
              <a:off x="0" y="3993"/>
              <a:ext cx="270"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X</a:t>
              </a:r>
              <a:endParaRPr lang="en-GB" sz="2800" b="1">
                <a:solidFill>
                  <a:srgbClr val="FF0000"/>
                </a:solidFill>
              </a:endParaRPr>
            </a:p>
          </p:txBody>
        </p:sp>
        <p:sp>
          <p:nvSpPr>
            <p:cNvPr id="396303" name="Text Box 15"/>
            <p:cNvSpPr txBox="1">
              <a:spLocks noChangeArrowheads="1"/>
            </p:cNvSpPr>
            <p:nvPr/>
          </p:nvSpPr>
          <p:spPr bwMode="auto">
            <a:xfrm>
              <a:off x="336" y="4089"/>
              <a:ext cx="1683" cy="23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Founders of a dynasty</a:t>
              </a:r>
              <a:endParaRPr lang="en-GB" sz="1800" b="1">
                <a:solidFill>
                  <a:srgbClr val="FFFFFF"/>
                </a:solidFill>
              </a:endParaRPr>
            </a:p>
          </p:txBody>
        </p:sp>
      </p:grpSp>
      <p:pic>
        <p:nvPicPr>
          <p:cNvPr id="396297" name="Picture 17"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35150" y="0"/>
            <a:ext cx="6265863" cy="908050"/>
          </a:xfrm>
          <a:solidFill>
            <a:srgbClr val="800000"/>
          </a:solidFill>
        </p:spPr>
        <p:txBody>
          <a:bodyPr/>
          <a:lstStyle/>
          <a:p>
            <a:pPr eaLnBrk="1" hangingPunct="1">
              <a:defRPr/>
            </a:pPr>
            <a:r>
              <a:rPr lang="en-US" sz="3600" b="1" kern="1200" dirty="0">
                <a:solidFill>
                  <a:srgbClr val="FFFFFF"/>
                </a:solidFill>
                <a:latin typeface="Arial"/>
                <a:ea typeface="ＭＳ Ｐゴシック"/>
                <a:cs typeface="Arial"/>
              </a:rPr>
              <a:t>Middle Divided Kingdom</a:t>
            </a:r>
            <a:endParaRPr lang="en-US" dirty="0"/>
          </a:p>
        </p:txBody>
      </p:sp>
      <p:sp>
        <p:nvSpPr>
          <p:cNvPr id="396299" name="Text Box 38"/>
          <p:cNvSpPr txBox="1">
            <a:spLocks noChangeArrowheads="1"/>
          </p:cNvSpPr>
          <p:nvPr/>
        </p:nvSpPr>
        <p:spPr bwMode="auto">
          <a:xfrm>
            <a:off x="7993063" y="14288"/>
            <a:ext cx="10429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253</a:t>
            </a:r>
            <a:br>
              <a:rPr lang="en-US" b="1">
                <a:solidFill>
                  <a:srgbClr val="FFFFFF"/>
                </a:solidFill>
              </a:rPr>
            </a:br>
            <a:r>
              <a:rPr lang="en-US" b="1">
                <a:solidFill>
                  <a:srgbClr val="FFFFFF"/>
                </a:solidFill>
              </a:rPr>
              <a:t>-254</a:t>
            </a:r>
            <a:endParaRPr lang="en-GB" b="1">
              <a:solidFill>
                <a:srgbClr val="FFFFF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2895600" y="838200"/>
            <a:ext cx="327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15–17</a:t>
            </a:r>
          </a:p>
        </p:txBody>
      </p:sp>
      <p:sp>
        <p:nvSpPr>
          <p:cNvPr id="299012" name="Text Box 4"/>
          <p:cNvSpPr txBox="1">
            <a:spLocks noChangeArrowheads="1"/>
          </p:cNvSpPr>
          <p:nvPr/>
        </p:nvSpPr>
        <p:spPr bwMode="auto">
          <a:xfrm>
            <a:off x="0" y="1752600"/>
            <a:ext cx="4724400" cy="309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Times New Roman" charset="0"/>
                <a:cs typeface="Arial"/>
              </a:rPr>
              <a:t>          JUDAH           </a:t>
            </a:r>
            <a:r>
              <a:rPr lang="en-US" sz="2800" b="1">
                <a:solidFill>
                  <a:srgbClr val="00FFFF"/>
                </a:solidFill>
                <a:latin typeface="Arial"/>
                <a:ea typeface="Times New Roman" charset="0"/>
                <a:cs typeface="Arial"/>
              </a:rPr>
              <a:t>Azariah</a:t>
            </a:r>
            <a:r>
              <a:rPr lang="en-US" sz="2000" b="1">
                <a:solidFill>
                  <a:srgbClr val="00FFFF"/>
                </a:solidFill>
                <a:latin typeface="Arial"/>
                <a:ea typeface="Times New Roman" charset="0"/>
                <a:cs typeface="Arial"/>
              </a:rPr>
              <a:t>/Uzziah	</a:t>
            </a:r>
            <a:r>
              <a:rPr lang="en-US" sz="2800" b="1">
                <a:solidFill>
                  <a:schemeClr val="bg1"/>
                </a:solidFill>
                <a:latin typeface="Arial"/>
                <a:ea typeface="Times New Roman" charset="0"/>
                <a:cs typeface="Arial"/>
              </a:rPr>
              <a:t>(52) </a:t>
            </a:r>
          </a:p>
          <a:p>
            <a:pPr>
              <a:spcBef>
                <a:spcPct val="50000"/>
              </a:spcBef>
              <a:defRPr/>
            </a:pPr>
            <a:endParaRPr lang="en-US" sz="2800" b="1">
              <a:solidFill>
                <a:schemeClr val="bg1"/>
              </a:solidFill>
              <a:latin typeface="Arial"/>
              <a:ea typeface="Times New Roman" charset="0"/>
              <a:cs typeface="Arial"/>
            </a:endParaRPr>
          </a:p>
          <a:p>
            <a:pPr>
              <a:spcBef>
                <a:spcPct val="50000"/>
              </a:spcBef>
              <a:defRPr/>
            </a:pPr>
            <a:endParaRPr lang="en-US" b="1">
              <a:solidFill>
                <a:schemeClr val="bg1"/>
              </a:solidFill>
              <a:latin typeface="Arial"/>
              <a:ea typeface="Times New Roman" charset="0"/>
              <a:cs typeface="Arial"/>
            </a:endParaRPr>
          </a:p>
          <a:p>
            <a:pPr>
              <a:spcBef>
                <a:spcPct val="50000"/>
              </a:spcBef>
              <a:defRPr/>
            </a:pPr>
            <a:r>
              <a:rPr lang="en-US" sz="2800" b="1">
                <a:solidFill>
                  <a:srgbClr val="00FFFF"/>
                </a:solidFill>
                <a:latin typeface="Arial"/>
                <a:ea typeface="Times New Roman" charset="0"/>
                <a:cs typeface="Arial"/>
              </a:rPr>
              <a:t>Jotham		</a:t>
            </a:r>
            <a:r>
              <a:rPr lang="en-US" sz="2800" b="1">
                <a:solidFill>
                  <a:schemeClr val="bg1"/>
                </a:solidFill>
                <a:latin typeface="Arial"/>
                <a:ea typeface="Times New Roman" charset="0"/>
                <a:cs typeface="Arial"/>
              </a:rPr>
              <a:t>(16)            Ahaz		 	(16)  </a:t>
            </a:r>
          </a:p>
        </p:txBody>
      </p:sp>
      <p:sp>
        <p:nvSpPr>
          <p:cNvPr id="299013" name="Text Box 5"/>
          <p:cNvSpPr txBox="1">
            <a:spLocks noChangeArrowheads="1"/>
          </p:cNvSpPr>
          <p:nvPr/>
        </p:nvSpPr>
        <p:spPr bwMode="auto">
          <a:xfrm>
            <a:off x="4500563" y="1916113"/>
            <a:ext cx="4572000" cy="31702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Times New Roman" charset="0"/>
                <a:cs typeface="Arial"/>
              </a:rPr>
              <a:t>             ISRAEL           Zechariah		(6 </a:t>
            </a:r>
            <a:r>
              <a:rPr lang="en-US" sz="2800" b="1" dirty="0" err="1">
                <a:solidFill>
                  <a:schemeClr val="bg1"/>
                </a:solidFill>
                <a:latin typeface="Arial"/>
                <a:ea typeface="Times New Roman" charset="0"/>
                <a:cs typeface="Arial"/>
              </a:rPr>
              <a:t>mths</a:t>
            </a:r>
            <a:r>
              <a:rPr lang="en-US" sz="28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Shallum</a:t>
            </a:r>
            <a:r>
              <a:rPr lang="en-US" sz="2800" b="1" dirty="0">
                <a:solidFill>
                  <a:schemeClr val="bg1"/>
                </a:solidFill>
                <a:latin typeface="Arial"/>
                <a:ea typeface="Times New Roman" charset="0"/>
                <a:cs typeface="Arial"/>
              </a:rPr>
              <a:t>		(1 </a:t>
            </a:r>
            <a:r>
              <a:rPr lang="en-US" sz="2800" b="1" dirty="0" err="1">
                <a:solidFill>
                  <a:schemeClr val="bg1"/>
                </a:solidFill>
                <a:latin typeface="Arial"/>
                <a:ea typeface="Times New Roman" charset="0"/>
                <a:cs typeface="Arial"/>
              </a:rPr>
              <a:t>mth</a:t>
            </a:r>
            <a:r>
              <a:rPr lang="en-US" sz="2800" b="1" dirty="0">
                <a:solidFill>
                  <a:schemeClr val="bg1"/>
                </a:solidFill>
                <a:latin typeface="Arial"/>
                <a:ea typeface="Times New Roman" charset="0"/>
                <a:cs typeface="Arial"/>
              </a:rPr>
              <a:t>)</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Menahem</a:t>
            </a:r>
            <a:r>
              <a:rPr lang="en-US" sz="2800" b="1" dirty="0">
                <a:solidFill>
                  <a:schemeClr val="bg1"/>
                </a:solidFill>
                <a:latin typeface="Arial"/>
                <a:ea typeface="Times New Roman" charset="0"/>
                <a:cs typeface="Arial"/>
              </a:rPr>
              <a:t>		(10)</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Pekahiah</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a:t>
            </a:r>
            <a:r>
              <a:rPr lang="en-US" sz="2800" b="1" dirty="0">
                <a:solidFill>
                  <a:schemeClr val="bg1"/>
                </a:solidFill>
                <a:latin typeface="Arial"/>
                <a:ea typeface="Times New Roman" charset="0"/>
                <a:cs typeface="Arial"/>
              </a:rPr>
              <a:t>		(20)</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Hoshea		(10)</a:t>
            </a:r>
            <a:r>
              <a:rPr lang="en-US" sz="2400" b="1" dirty="0">
                <a:solidFill>
                  <a:schemeClr val="bg1"/>
                </a:solidFill>
                <a:latin typeface="Arial"/>
                <a:ea typeface="Times New Roman" charset="0"/>
                <a:cs typeface="Arial"/>
              </a:rPr>
              <a:t> </a:t>
            </a:r>
          </a:p>
        </p:txBody>
      </p:sp>
      <p:sp>
        <p:nvSpPr>
          <p:cNvPr id="397317" name="Text Box 6"/>
          <p:cNvSpPr txBox="1">
            <a:spLocks noChangeArrowheads="1"/>
          </p:cNvSpPr>
          <p:nvPr/>
        </p:nvSpPr>
        <p:spPr bwMode="auto">
          <a:xfrm>
            <a:off x="4229100" y="2823021"/>
            <a:ext cx="390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18" name="Text Box 7"/>
          <p:cNvSpPr txBox="1">
            <a:spLocks noChangeArrowheads="1"/>
          </p:cNvSpPr>
          <p:nvPr/>
        </p:nvSpPr>
        <p:spPr bwMode="auto">
          <a:xfrm>
            <a:off x="4229100" y="3212976"/>
            <a:ext cx="390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19" name="Text Box 8"/>
          <p:cNvSpPr txBox="1">
            <a:spLocks noChangeArrowheads="1"/>
          </p:cNvSpPr>
          <p:nvPr/>
        </p:nvSpPr>
        <p:spPr bwMode="auto">
          <a:xfrm>
            <a:off x="4229100" y="4055542"/>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20" name="Text Box 9"/>
          <p:cNvSpPr txBox="1">
            <a:spLocks noChangeArrowheads="1"/>
          </p:cNvSpPr>
          <p:nvPr/>
        </p:nvSpPr>
        <p:spPr bwMode="auto">
          <a:xfrm>
            <a:off x="4229100" y="4475039"/>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299019" name="AutoShape 11"/>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397322" name="Text Box 12"/>
          <p:cNvSpPr txBox="1">
            <a:spLocks noChangeArrowheads="1"/>
          </p:cNvSpPr>
          <p:nvPr/>
        </p:nvSpPr>
        <p:spPr bwMode="auto">
          <a:xfrm>
            <a:off x="533400" y="6019800"/>
            <a:ext cx="1966913" cy="338138"/>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t>Influenced history</a:t>
            </a:r>
            <a:endParaRPr lang="en-GB" sz="1600" b="1"/>
          </a:p>
        </p:txBody>
      </p:sp>
      <p:sp>
        <p:nvSpPr>
          <p:cNvPr id="397323" name="Text Box 13"/>
          <p:cNvSpPr txBox="1">
            <a:spLocks noChangeArrowheads="1"/>
          </p:cNvSpPr>
          <p:nvPr/>
        </p:nvSpPr>
        <p:spPr bwMode="auto">
          <a:xfrm>
            <a:off x="152400" y="6338888"/>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X</a:t>
            </a:r>
            <a:endParaRPr lang="en-GB" b="1">
              <a:solidFill>
                <a:srgbClr val="FFFFFF"/>
              </a:solidFill>
            </a:endParaRPr>
          </a:p>
        </p:txBody>
      </p:sp>
      <p:sp>
        <p:nvSpPr>
          <p:cNvPr id="397324" name="Text Box 14"/>
          <p:cNvSpPr txBox="1">
            <a:spLocks noChangeArrowheads="1"/>
          </p:cNvSpPr>
          <p:nvPr/>
        </p:nvSpPr>
        <p:spPr bwMode="auto">
          <a:xfrm>
            <a:off x="533400" y="6491288"/>
            <a:ext cx="2390775" cy="33813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Founders of a dynasty</a:t>
            </a:r>
            <a:endParaRPr lang="en-GB" sz="1600" b="1">
              <a:solidFill>
                <a:srgbClr val="FFFFFF"/>
              </a:solidFill>
            </a:endParaRPr>
          </a:p>
        </p:txBody>
      </p:sp>
      <p:pic>
        <p:nvPicPr>
          <p:cNvPr id="397325" name="Picture 15"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24" name="AutoShape 16"/>
          <p:cNvSpPr>
            <a:spLocks noChangeArrowheads="1"/>
          </p:cNvSpPr>
          <p:nvPr/>
        </p:nvSpPr>
        <p:spPr bwMode="auto">
          <a:xfrm>
            <a:off x="3962400" y="46148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 name="Title 1"/>
          <p:cNvSpPr>
            <a:spLocks noGrp="1"/>
          </p:cNvSpPr>
          <p:nvPr>
            <p:ph type="title" idx="4294967295"/>
          </p:nvPr>
        </p:nvSpPr>
        <p:spPr>
          <a:xfrm>
            <a:off x="1393825" y="44450"/>
            <a:ext cx="6346825" cy="863600"/>
          </a:xfrm>
          <a:solidFill>
            <a:schemeClr val="tx1"/>
          </a:solidFill>
        </p:spPr>
        <p:txBody>
          <a:bodyPr/>
          <a:lstStyle/>
          <a:p>
            <a:pPr eaLnBrk="1" hangingPunct="1">
              <a:defRPr/>
            </a:pPr>
            <a:r>
              <a:rPr lang="en-US" sz="3200" b="1" kern="1200" dirty="0">
                <a:solidFill>
                  <a:srgbClr val="FFFFFF"/>
                </a:solidFill>
                <a:latin typeface="Arial"/>
                <a:ea typeface="ＭＳ Ｐゴシック"/>
                <a:cs typeface="Arial"/>
              </a:rPr>
              <a:t>Late Divided Kingdom</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0386"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3657600" y="0"/>
            <a:ext cx="5791200" cy="6858000"/>
          </a:xfrm>
        </p:spPr>
      </p:pic>
      <p:sp>
        <p:nvSpPr>
          <p:cNvPr id="400387" name="Rectangle 5"/>
          <p:cNvSpPr>
            <a:spLocks noChangeArrowheads="1"/>
          </p:cNvSpPr>
          <p:nvPr/>
        </p:nvSpPr>
        <p:spPr bwMode="auto">
          <a:xfrm>
            <a:off x="251520" y="1143000"/>
            <a:ext cx="3384376"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pPr>
            <a:r>
              <a:rPr lang="en-US" sz="3200"/>
              <a:t>(841-814)</a:t>
            </a:r>
          </a:p>
          <a:p>
            <a:pPr marL="342900" indent="-342900">
              <a:lnSpc>
                <a:spcPct val="90000"/>
              </a:lnSpc>
              <a:spcBef>
                <a:spcPct val="20000"/>
              </a:spcBef>
              <a:buFontTx/>
              <a:buChar char="•"/>
            </a:pPr>
            <a:endParaRPr lang="en-US" sz="3200"/>
          </a:p>
          <a:p>
            <a:pPr marL="342900" indent="-342900">
              <a:lnSpc>
                <a:spcPct val="90000"/>
              </a:lnSpc>
              <a:spcBef>
                <a:spcPct val="20000"/>
              </a:spcBef>
            </a:pPr>
            <a:r>
              <a:rPr lang="en-US" sz="3200" b="1" i="1">
                <a:solidFill>
                  <a:srgbClr val="CC0066"/>
                </a:solidFill>
              </a:rPr>
              <a:t>	This is what the L</a:t>
            </a:r>
            <a:r>
              <a:rPr lang="en-US" sz="2800" b="1" i="1">
                <a:solidFill>
                  <a:srgbClr val="CC0066"/>
                </a:solidFill>
              </a:rPr>
              <a:t>ORD</a:t>
            </a:r>
            <a:r>
              <a:rPr lang="en-US" sz="3200" b="1" i="1">
                <a:solidFill>
                  <a:srgbClr val="CC0066"/>
                </a:solidFill>
              </a:rPr>
              <a:t> says: </a:t>
            </a:r>
            <a:br>
              <a:rPr lang="en-US" sz="3200" b="1" i="1">
                <a:solidFill>
                  <a:srgbClr val="CC0066"/>
                </a:solidFill>
              </a:rPr>
            </a:br>
            <a:br>
              <a:rPr lang="en-US" sz="3200" b="1" i="1">
                <a:solidFill>
                  <a:srgbClr val="CC0066"/>
                </a:solidFill>
              </a:rPr>
            </a:br>
            <a:r>
              <a:rPr lang="en-US" sz="3200" b="1" i="1">
                <a:solidFill>
                  <a:srgbClr val="CC0066"/>
                </a:solidFill>
              </a:rPr>
              <a:t>"I anoint you king over Israel.</a:t>
            </a:r>
            <a:r>
              <a:rPr lang="ru-RU" altLang="ja-JP" sz="3200" b="1" i="1">
                <a:solidFill>
                  <a:srgbClr val="CC0066"/>
                </a:solidFill>
              </a:rPr>
              <a:t>"</a:t>
            </a:r>
            <a:endParaRPr lang="en-US" sz="3200" b="1" i="1">
              <a:solidFill>
                <a:srgbClr val="CC0066"/>
              </a:solidFill>
            </a:endParaRPr>
          </a:p>
          <a:p>
            <a:pPr marL="342900" indent="-342900">
              <a:lnSpc>
                <a:spcPct val="90000"/>
              </a:lnSpc>
              <a:spcBef>
                <a:spcPct val="20000"/>
              </a:spcBef>
            </a:pPr>
            <a:endParaRPr lang="en-US" sz="3200" b="1" i="1">
              <a:solidFill>
                <a:srgbClr val="CC0066"/>
              </a:solidFill>
            </a:endParaRPr>
          </a:p>
          <a:p>
            <a:pPr marL="342900" indent="-342900">
              <a:lnSpc>
                <a:spcPct val="90000"/>
              </a:lnSpc>
              <a:spcBef>
                <a:spcPct val="20000"/>
              </a:spcBef>
            </a:pPr>
            <a:endParaRPr lang="en-GB" sz="3200"/>
          </a:p>
        </p:txBody>
      </p:sp>
      <p:sp>
        <p:nvSpPr>
          <p:cNvPr id="400388" name="Text Box 6"/>
          <p:cNvSpPr txBox="1">
            <a:spLocks noChangeArrowheads="1"/>
          </p:cNvSpPr>
          <p:nvPr/>
        </p:nvSpPr>
        <p:spPr bwMode="auto">
          <a:xfrm>
            <a:off x="0" y="6491288"/>
            <a:ext cx="946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9:3</a:t>
            </a:r>
            <a:endParaRPr lang="en-GB" sz="1800" b="1"/>
          </a:p>
        </p:txBody>
      </p:sp>
      <p:sp>
        <p:nvSpPr>
          <p:cNvPr id="2" name="Title 1"/>
          <p:cNvSpPr>
            <a:spLocks noGrp="1"/>
          </p:cNvSpPr>
          <p:nvPr>
            <p:ph type="title"/>
          </p:nvPr>
        </p:nvSpPr>
        <p:spPr>
          <a:xfrm>
            <a:off x="179388" y="561975"/>
            <a:ext cx="3827462" cy="563563"/>
          </a:xfrm>
        </p:spPr>
        <p:txBody>
          <a:bodyPr/>
          <a:lstStyle/>
          <a:p>
            <a:pPr>
              <a:defRPr/>
            </a:pPr>
            <a:r>
              <a:rPr lang="en-US" sz="3600" b="1" kern="1200" dirty="0">
                <a:solidFill>
                  <a:srgbClr val="FF0000"/>
                </a:solidFill>
                <a:latin typeface="Arial"/>
                <a:ea typeface="ＭＳ Ｐゴシック"/>
                <a:cs typeface="Arial"/>
              </a:rPr>
              <a:t>Jehu</a:t>
            </a:r>
            <a:r>
              <a:rPr lang="en-US" sz="3600" b="1" kern="1200" dirty="0">
                <a:solidFill>
                  <a:srgbClr val="000000"/>
                </a:solidFill>
                <a:latin typeface="Arial"/>
                <a:ea typeface="ＭＳ Ｐゴシック"/>
                <a:cs typeface="Arial"/>
              </a:rPr>
              <a:t> of Israel </a:t>
            </a:r>
            <a:endParaRPr lang="en-US" sz="4800" b="1" dirty="0"/>
          </a:p>
        </p:txBody>
      </p:sp>
    </p:spTree>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1410"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19600" y="0"/>
            <a:ext cx="4724400" cy="6858000"/>
          </a:xfrm>
          <a:noFill/>
        </p:spPr>
      </p:pic>
      <p:sp>
        <p:nvSpPr>
          <p:cNvPr id="401411" name="Text Box 8"/>
          <p:cNvSpPr txBox="1">
            <a:spLocks noChangeArrowheads="1"/>
          </p:cNvSpPr>
          <p:nvPr/>
        </p:nvSpPr>
        <p:spPr bwMode="auto">
          <a:xfrm>
            <a:off x="5699125" y="417513"/>
            <a:ext cx="869950" cy="366712"/>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Joram</a:t>
            </a:r>
            <a:endParaRPr lang="en-GB" sz="1800" b="1">
              <a:solidFill>
                <a:srgbClr val="FF0000"/>
              </a:solidFill>
            </a:endParaRPr>
          </a:p>
        </p:txBody>
      </p:sp>
      <p:sp>
        <p:nvSpPr>
          <p:cNvPr id="401412" name="Line 9"/>
          <p:cNvSpPr>
            <a:spLocks noChangeShapeType="1"/>
          </p:cNvSpPr>
          <p:nvPr/>
        </p:nvSpPr>
        <p:spPr bwMode="auto">
          <a:xfrm>
            <a:off x="6096000" y="762000"/>
            <a:ext cx="76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01413" name="Text Box 10"/>
          <p:cNvSpPr txBox="1">
            <a:spLocks noChangeArrowheads="1"/>
          </p:cNvSpPr>
          <p:nvPr/>
        </p:nvSpPr>
        <p:spPr bwMode="auto">
          <a:xfrm>
            <a:off x="8070850" y="6491288"/>
            <a:ext cx="107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9-10</a:t>
            </a:r>
            <a:endParaRPr lang="en-GB" sz="1800" b="1"/>
          </a:p>
        </p:txBody>
      </p:sp>
      <p:sp>
        <p:nvSpPr>
          <p:cNvPr id="401414" name="Title 3"/>
          <p:cNvSpPr>
            <a:spLocks noGrp="1"/>
          </p:cNvSpPr>
          <p:nvPr>
            <p:ph type="title"/>
          </p:nvPr>
        </p:nvSpPr>
        <p:spPr>
          <a:xfrm>
            <a:off x="0" y="0"/>
            <a:ext cx="4427538" cy="908050"/>
          </a:xfrm>
        </p:spPr>
        <p:txBody>
          <a:bodyPr/>
          <a:lstStyle/>
          <a:p>
            <a:pPr eaLnBrk="1" hangingPunct="1"/>
            <a:r>
              <a:rPr lang="en-US" sz="3200" b="1">
                <a:solidFill>
                  <a:srgbClr val="FF0000"/>
                </a:solidFill>
                <a:latin typeface="Arial" charset="0"/>
              </a:rPr>
              <a:t>Jehu</a:t>
            </a:r>
            <a:r>
              <a:rPr lang="en-US" sz="3200" b="1">
                <a:solidFill>
                  <a:srgbClr val="000000"/>
                </a:solidFill>
                <a:latin typeface="Arial" charset="0"/>
              </a:rPr>
              <a:t> - King by a </a:t>
            </a:r>
            <a:r>
              <a:rPr lang="en-US" sz="3200" b="1" i="1">
                <a:solidFill>
                  <a:srgbClr val="000000"/>
                </a:solidFill>
                <a:latin typeface="Arial" charset="0"/>
              </a:rPr>
              <a:t>coup</a:t>
            </a:r>
            <a:endParaRPr lang="en-US" sz="3200" b="1" i="1">
              <a:latin typeface="Arial" charset="0"/>
            </a:endParaRPr>
          </a:p>
        </p:txBody>
      </p:sp>
      <p:sp>
        <p:nvSpPr>
          <p:cNvPr id="11" name="Rectangle 3"/>
          <p:cNvSpPr txBox="1">
            <a:spLocks noChangeArrowheads="1"/>
          </p:cNvSpPr>
          <p:nvPr/>
        </p:nvSpPr>
        <p:spPr bwMode="auto">
          <a:xfrm>
            <a:off x="6350" y="981075"/>
            <a:ext cx="4419600" cy="6021388"/>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b="1"/>
              <a:t>Murdered Joram &amp; Joram</a:t>
            </a:r>
            <a:r>
              <a:rPr lang="uk-UA" altLang="ja-JP" b="1"/>
              <a:t>'</a:t>
            </a:r>
            <a:r>
              <a:rPr lang="en-US" b="1"/>
              <a:t>s mother, Jezebel</a:t>
            </a:r>
          </a:p>
          <a:p>
            <a:pPr eaLnBrk="1" hangingPunct="1">
              <a:spcBef>
                <a:spcPct val="20000"/>
              </a:spcBef>
              <a:buFontTx/>
              <a:buChar char="•"/>
            </a:pPr>
            <a:endParaRPr lang="en-US" b="1"/>
          </a:p>
          <a:p>
            <a:pPr eaLnBrk="1" hangingPunct="1">
              <a:spcBef>
                <a:spcPct val="20000"/>
              </a:spcBef>
              <a:buFontTx/>
              <a:buChar char="•"/>
            </a:pPr>
            <a:r>
              <a:rPr lang="en-US" b="1"/>
              <a:t>Murdered Ahaziah &amp; relatives</a:t>
            </a:r>
          </a:p>
          <a:p>
            <a:pPr eaLnBrk="1" hangingPunct="1">
              <a:spcBef>
                <a:spcPct val="20000"/>
              </a:spcBef>
              <a:buFontTx/>
              <a:buChar char="•"/>
            </a:pPr>
            <a:endParaRPr lang="en-US" b="1"/>
          </a:p>
          <a:p>
            <a:pPr eaLnBrk="1" hangingPunct="1">
              <a:spcBef>
                <a:spcPct val="20000"/>
              </a:spcBef>
              <a:buFontTx/>
              <a:buChar char="•"/>
            </a:pPr>
            <a:r>
              <a:rPr lang="en-US" b="1"/>
              <a:t>Purged the entire family of Ahab (70 sons, close friends, etc.)</a:t>
            </a:r>
          </a:p>
          <a:p>
            <a:pPr eaLnBrk="1" hangingPunct="1">
              <a:spcBef>
                <a:spcPct val="20000"/>
              </a:spcBef>
              <a:buFontTx/>
              <a:buChar char="•"/>
            </a:pPr>
            <a:endParaRPr lang="en-US" b="1"/>
          </a:p>
          <a:p>
            <a:pPr eaLnBrk="1" hangingPunct="1">
              <a:spcBef>
                <a:spcPct val="20000"/>
              </a:spcBef>
              <a:buFontTx/>
              <a:buChar char="•"/>
            </a:pPr>
            <a:r>
              <a:rPr lang="en-US" b="1"/>
              <a:t>Demolished Baal worship</a:t>
            </a:r>
          </a:p>
          <a:p>
            <a:pPr eaLnBrk="1" hangingPunct="1">
              <a:spcBef>
                <a:spcPct val="20000"/>
              </a:spcBef>
              <a:buFontTx/>
              <a:buChar char="•"/>
            </a:pPr>
            <a:endParaRPr lang="en-US" b="1"/>
          </a:p>
          <a:p>
            <a:pPr eaLnBrk="1" hangingPunct="1">
              <a:spcBef>
                <a:spcPct val="20000"/>
              </a:spcBef>
              <a:buFontTx/>
              <a:buChar char="•"/>
            </a:pPr>
            <a:r>
              <a:rPr lang="en-US" b="1"/>
              <a:t>Allowed golden calf worship to continue</a:t>
            </a:r>
            <a:endParaRPr lang="en-GB"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from="(-#ppt_w/2)" to="(#ppt_x)" calcmode="lin" valueType="num">
                                      <p:cBhvr>
                                        <p:cTn id="7" dur="600" fill="hold">
                                          <p:stCondLst>
                                            <p:cond delay="0"/>
                                          </p:stCondLst>
                                        </p:cTn>
                                        <p:tgtEl>
                                          <p:spTgt spid="11">
                                            <p:bg/>
                                          </p:spTgt>
                                        </p:tgtEl>
                                        <p:attrNameLst>
                                          <p:attrName>ppt_x</p:attrName>
                                        </p:attrNameLst>
                                      </p:cBhvr>
                                    </p:anim>
                                    <p:anim from="0" to="-1.0" calcmode="lin" valueType="num">
                                      <p:cBhvr>
                                        <p:cTn id="8" dur="200" decel="50000" autoRev="1" fill="hold">
                                          <p:stCondLst>
                                            <p:cond delay="600"/>
                                          </p:stCondLst>
                                        </p:cTn>
                                        <p:tgtEl>
                                          <p:spTgt spid="11">
                                            <p:bg/>
                                          </p:spTgt>
                                        </p:tgtEl>
                                        <p:attrNameLst>
                                          <p:attrName>xshear</p:attrName>
                                        </p:attrNameLst>
                                      </p:cBhvr>
                                    </p:anim>
                                    <p:animScale>
                                      <p:cBhvr>
                                        <p:cTn id="9" dur="200" decel="100000" autoRev="1" fill="hold">
                                          <p:stCondLst>
                                            <p:cond delay="600"/>
                                          </p:stCondLst>
                                        </p:cTn>
                                        <p:tgtEl>
                                          <p:spTgt spid="11">
                                            <p:bg/>
                                          </p:spTgt>
                                        </p:tgtEl>
                                      </p:cBhvr>
                                      <p:from x="100000" y="100000"/>
                                      <p:to x="80000" y="100000"/>
                                    </p:animScale>
                                    <p:anim by="(#ppt_h/3+#ppt_w*0.1)" calcmode="lin" valueType="num">
                                      <p:cBhvr additive="sum">
                                        <p:cTn id="10" dur="200" decel="100000" autoRev="1" fill="hold">
                                          <p:stCondLst>
                                            <p:cond delay="600"/>
                                          </p:stCondLst>
                                        </p:cTn>
                                        <p:tgtEl>
                                          <p:spTgt spid="11">
                                            <p:bg/>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11">
                                            <p:txEl>
                                              <p:pRg st="0" end="0"/>
                                            </p:txEl>
                                          </p:spTgt>
                                        </p:tgtEl>
                                        <p:attrNameLst>
                                          <p:attrName>ppt_x</p:attrName>
                                        </p:attrNameLst>
                                      </p:cBhvr>
                                    </p:anim>
                                    <p:anim from="0" to="-1.0" calcmode="lin" valueType="num">
                                      <p:cBhvr>
                                        <p:cTn id="16" dur="200" decel="50000" autoRev="1" fill="hold">
                                          <p:stCondLst>
                                            <p:cond delay="600"/>
                                          </p:stCondLst>
                                        </p:cTn>
                                        <p:tgtEl>
                                          <p:spTgt spid="11">
                                            <p:txEl>
                                              <p:pRg st="0" end="0"/>
                                            </p:txEl>
                                          </p:spTgt>
                                        </p:tgtEl>
                                        <p:attrNameLst>
                                          <p:attrName>xshear</p:attrName>
                                        </p:attrNameLst>
                                      </p:cBhvr>
                                    </p:anim>
                                    <p:animScale>
                                      <p:cBhvr>
                                        <p:cTn id="17" dur="200" decel="100000" autoRev="1" fill="hold">
                                          <p:stCondLst>
                                            <p:cond delay="600"/>
                                          </p:stCondLst>
                                        </p:cTn>
                                        <p:tgtEl>
                                          <p:spTgt spid="11">
                                            <p:txEl>
                                              <p:pRg st="0" end="0"/>
                                            </p:txEl>
                                          </p:spTgt>
                                        </p:tgtEl>
                                      </p:cBhvr>
                                      <p:from x="100000" y="100000"/>
                                      <p:to x="80000" y="100000"/>
                                    </p:animScale>
                                    <p:anim by="(#ppt_h/3+#ppt_w*0.1)" calcmode="lin" valueType="num">
                                      <p:cBhvr additive="sum">
                                        <p:cTn id="18" dur="200" decel="100000" autoRev="1" fill="hold">
                                          <p:stCondLst>
                                            <p:cond delay="600"/>
                                          </p:stCondLst>
                                        </p:cTn>
                                        <p:tgtEl>
                                          <p:spTgt spid="11">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11">
                                            <p:txEl>
                                              <p:pRg st="2" end="2"/>
                                            </p:txEl>
                                          </p:spTgt>
                                        </p:tgtEl>
                                        <p:attrNameLst>
                                          <p:attrName>ppt_x</p:attrName>
                                        </p:attrNameLst>
                                      </p:cBhvr>
                                    </p:anim>
                                    <p:anim from="0" to="-1.0" calcmode="lin" valueType="num">
                                      <p:cBhvr>
                                        <p:cTn id="24" dur="200" decel="50000" autoRev="1" fill="hold">
                                          <p:stCondLst>
                                            <p:cond delay="600"/>
                                          </p:stCondLst>
                                        </p:cTn>
                                        <p:tgtEl>
                                          <p:spTgt spid="11">
                                            <p:txEl>
                                              <p:pRg st="2" end="2"/>
                                            </p:txEl>
                                          </p:spTgt>
                                        </p:tgtEl>
                                        <p:attrNameLst>
                                          <p:attrName>xshear</p:attrName>
                                        </p:attrNameLst>
                                      </p:cBhvr>
                                    </p:anim>
                                    <p:animScale>
                                      <p:cBhvr>
                                        <p:cTn id="25" dur="200" decel="100000" autoRev="1" fill="hold">
                                          <p:stCondLst>
                                            <p:cond delay="600"/>
                                          </p:stCondLst>
                                        </p:cTn>
                                        <p:tgtEl>
                                          <p:spTgt spid="11">
                                            <p:txEl>
                                              <p:pRg st="2" end="2"/>
                                            </p:txEl>
                                          </p:spTgt>
                                        </p:tgtEl>
                                      </p:cBhvr>
                                      <p:from x="100000" y="100000"/>
                                      <p:to x="80000" y="100000"/>
                                    </p:animScale>
                                    <p:anim by="(#ppt_h/3+#ppt_w*0.1)" calcmode="lin" valueType="num">
                                      <p:cBhvr additive="sum">
                                        <p:cTn id="26" dur="200" decel="100000" autoRev="1" fill="hold">
                                          <p:stCondLst>
                                            <p:cond delay="600"/>
                                          </p:stCondLst>
                                        </p:cTn>
                                        <p:tgtEl>
                                          <p:spTgt spid="11">
                                            <p:txEl>
                                              <p:pRg st="2" end="2"/>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11">
                                            <p:txEl>
                                              <p:pRg st="4" end="4"/>
                                            </p:txEl>
                                          </p:spTgt>
                                        </p:tgtEl>
                                        <p:attrNameLst>
                                          <p:attrName>ppt_x</p:attrName>
                                        </p:attrNameLst>
                                      </p:cBhvr>
                                    </p:anim>
                                    <p:anim from="0" to="-1.0" calcmode="lin" valueType="num">
                                      <p:cBhvr>
                                        <p:cTn id="32" dur="200" decel="50000" autoRev="1" fill="hold">
                                          <p:stCondLst>
                                            <p:cond delay="600"/>
                                          </p:stCondLst>
                                        </p:cTn>
                                        <p:tgtEl>
                                          <p:spTgt spid="11">
                                            <p:txEl>
                                              <p:pRg st="4" end="4"/>
                                            </p:txEl>
                                          </p:spTgt>
                                        </p:tgtEl>
                                        <p:attrNameLst>
                                          <p:attrName>xshear</p:attrName>
                                        </p:attrNameLst>
                                      </p:cBhvr>
                                    </p:anim>
                                    <p:animScale>
                                      <p:cBhvr>
                                        <p:cTn id="33" dur="200" decel="100000" autoRev="1" fill="hold">
                                          <p:stCondLst>
                                            <p:cond delay="600"/>
                                          </p:stCondLst>
                                        </p:cTn>
                                        <p:tgtEl>
                                          <p:spTgt spid="11">
                                            <p:txEl>
                                              <p:pRg st="4" end="4"/>
                                            </p:txEl>
                                          </p:spTgt>
                                        </p:tgtEl>
                                      </p:cBhvr>
                                      <p:from x="100000" y="100000"/>
                                      <p:to x="80000" y="100000"/>
                                    </p:animScale>
                                    <p:anim by="(#ppt_h/3+#ppt_w*0.1)" calcmode="lin" valueType="num">
                                      <p:cBhvr additive="sum">
                                        <p:cTn id="34" dur="200" decel="100000" autoRev="1" fill="hold">
                                          <p:stCondLst>
                                            <p:cond delay="600"/>
                                          </p:stCondLst>
                                        </p:cTn>
                                        <p:tgtEl>
                                          <p:spTgt spid="11">
                                            <p:txEl>
                                              <p:pRg st="4" end="4"/>
                                            </p:txEl>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from="(-#ppt_w/2)" to="(#ppt_x)" calcmode="lin" valueType="num">
                                      <p:cBhvr>
                                        <p:cTn id="39" dur="600" fill="hold">
                                          <p:stCondLst>
                                            <p:cond delay="0"/>
                                          </p:stCondLst>
                                        </p:cTn>
                                        <p:tgtEl>
                                          <p:spTgt spid="11">
                                            <p:txEl>
                                              <p:pRg st="6" end="6"/>
                                            </p:txEl>
                                          </p:spTgt>
                                        </p:tgtEl>
                                        <p:attrNameLst>
                                          <p:attrName>ppt_x</p:attrName>
                                        </p:attrNameLst>
                                      </p:cBhvr>
                                    </p:anim>
                                    <p:anim from="0" to="-1.0" calcmode="lin" valueType="num">
                                      <p:cBhvr>
                                        <p:cTn id="40" dur="200" decel="50000" autoRev="1" fill="hold">
                                          <p:stCondLst>
                                            <p:cond delay="600"/>
                                          </p:stCondLst>
                                        </p:cTn>
                                        <p:tgtEl>
                                          <p:spTgt spid="11">
                                            <p:txEl>
                                              <p:pRg st="6" end="6"/>
                                            </p:txEl>
                                          </p:spTgt>
                                        </p:tgtEl>
                                        <p:attrNameLst>
                                          <p:attrName>xshear</p:attrName>
                                        </p:attrNameLst>
                                      </p:cBhvr>
                                    </p:anim>
                                    <p:animScale>
                                      <p:cBhvr>
                                        <p:cTn id="41" dur="200" decel="100000" autoRev="1" fill="hold">
                                          <p:stCondLst>
                                            <p:cond delay="600"/>
                                          </p:stCondLst>
                                        </p:cTn>
                                        <p:tgtEl>
                                          <p:spTgt spid="11">
                                            <p:txEl>
                                              <p:pRg st="6" end="6"/>
                                            </p:txEl>
                                          </p:spTgt>
                                        </p:tgtEl>
                                      </p:cBhvr>
                                      <p:from x="100000" y="100000"/>
                                      <p:to x="80000" y="100000"/>
                                    </p:animScale>
                                    <p:anim by="(#ppt_h/3+#ppt_w*0.1)" calcmode="lin" valueType="num">
                                      <p:cBhvr additive="sum">
                                        <p:cTn id="42" dur="200" decel="100000" autoRev="1" fill="hold">
                                          <p:stCondLst>
                                            <p:cond delay="600"/>
                                          </p:stCondLst>
                                        </p:cTn>
                                        <p:tgtEl>
                                          <p:spTgt spid="11">
                                            <p:txEl>
                                              <p:pRg st="6" end="6"/>
                                            </p:txEl>
                                          </p:spTgt>
                                        </p:tgtEl>
                                        <p:attrNameLst>
                                          <p:attrName>ppt_x</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 from="(-#ppt_w/2)" to="(#ppt_x)" calcmode="lin" valueType="num">
                                      <p:cBhvr>
                                        <p:cTn id="47" dur="600" fill="hold">
                                          <p:stCondLst>
                                            <p:cond delay="0"/>
                                          </p:stCondLst>
                                        </p:cTn>
                                        <p:tgtEl>
                                          <p:spTgt spid="11">
                                            <p:txEl>
                                              <p:pRg st="8" end="8"/>
                                            </p:txEl>
                                          </p:spTgt>
                                        </p:tgtEl>
                                        <p:attrNameLst>
                                          <p:attrName>ppt_x</p:attrName>
                                        </p:attrNameLst>
                                      </p:cBhvr>
                                    </p:anim>
                                    <p:anim from="0" to="-1.0" calcmode="lin" valueType="num">
                                      <p:cBhvr>
                                        <p:cTn id="48" dur="200" decel="50000" autoRev="1" fill="hold">
                                          <p:stCondLst>
                                            <p:cond delay="600"/>
                                          </p:stCondLst>
                                        </p:cTn>
                                        <p:tgtEl>
                                          <p:spTgt spid="11">
                                            <p:txEl>
                                              <p:pRg st="8" end="8"/>
                                            </p:txEl>
                                          </p:spTgt>
                                        </p:tgtEl>
                                        <p:attrNameLst>
                                          <p:attrName>xshear</p:attrName>
                                        </p:attrNameLst>
                                      </p:cBhvr>
                                    </p:anim>
                                    <p:animScale>
                                      <p:cBhvr>
                                        <p:cTn id="49" dur="200" decel="100000" autoRev="1" fill="hold">
                                          <p:stCondLst>
                                            <p:cond delay="600"/>
                                          </p:stCondLst>
                                        </p:cTn>
                                        <p:tgtEl>
                                          <p:spTgt spid="11">
                                            <p:txEl>
                                              <p:pRg st="8" end="8"/>
                                            </p:txEl>
                                          </p:spTgt>
                                        </p:tgtEl>
                                      </p:cBhvr>
                                      <p:from x="100000" y="100000"/>
                                      <p:to x="80000" y="100000"/>
                                    </p:animScale>
                                    <p:anim by="(#ppt_h/3+#ppt_w*0.1)" calcmode="lin" valueType="num">
                                      <p:cBhvr additive="sum">
                                        <p:cTn id="50" dur="200" decel="100000" autoRev="1" fill="hold">
                                          <p:stCondLst>
                                            <p:cond delay="600"/>
                                          </p:stCondLst>
                                        </p:cTn>
                                        <p:tgtEl>
                                          <p:spTgt spid="11">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02434" name="Picture 8" descr="empi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2"/>
          <p:cNvSpPr>
            <a:spLocks noGrp="1" noChangeArrowheads="1"/>
          </p:cNvSpPr>
          <p:nvPr>
            <p:ph type="title"/>
          </p:nvPr>
        </p:nvSpPr>
        <p:spPr>
          <a:xfrm>
            <a:off x="3419475" y="5516563"/>
            <a:ext cx="4968875" cy="1341437"/>
          </a:xfrm>
          <a:solidFill>
            <a:schemeClr val="accent1"/>
          </a:solidFill>
        </p:spPr>
        <p:txBody>
          <a:bodyPr/>
          <a:lstStyle/>
          <a:p>
            <a:pPr eaLnBrk="1" hangingPunct="1"/>
            <a:r>
              <a:rPr lang="en-US" sz="4000" b="1">
                <a:solidFill>
                  <a:srgbClr val="CC3300"/>
                </a:solidFill>
                <a:latin typeface="Arial" charset="0"/>
              </a:rPr>
              <a:t>Jehu</a:t>
            </a:r>
            <a:r>
              <a:rPr lang="uk-UA" sz="4000" b="1">
                <a:solidFill>
                  <a:srgbClr val="CC3300"/>
                </a:solidFill>
                <a:latin typeface="Arial" charset="0"/>
              </a:rPr>
              <a:t>'</a:t>
            </a:r>
            <a:r>
              <a:rPr lang="en-US" sz="4000" b="1">
                <a:solidFill>
                  <a:srgbClr val="CC3300"/>
                </a:solidFill>
                <a:latin typeface="Arial" charset="0"/>
              </a:rPr>
              <a:t>s Slaughters (2 Kings 10:14)</a:t>
            </a:r>
            <a:endParaRPr lang="en-GB" sz="4000">
              <a:solidFill>
                <a:srgbClr val="CC0099"/>
              </a:solidFill>
              <a:latin typeface="Arial" charset="0"/>
            </a:endParaRPr>
          </a:p>
        </p:txBody>
      </p:sp>
      <p:sp>
        <p:nvSpPr>
          <p:cNvPr id="5" name="Rectangle 3"/>
          <p:cNvSpPr txBox="1">
            <a:spLocks noChangeArrowheads="1"/>
          </p:cNvSpPr>
          <p:nvPr/>
        </p:nvSpPr>
        <p:spPr bwMode="auto">
          <a:xfrm>
            <a:off x="-36513" y="-26988"/>
            <a:ext cx="9144001" cy="935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eaLnBrk="1" hangingPunct="1">
              <a:buFontTx/>
              <a:buNone/>
              <a:defRPr/>
            </a:pPr>
            <a:r>
              <a:rPr lang="en-US" sz="2400" b="1" dirty="0">
                <a:solidFill>
                  <a:srgbClr val="000000"/>
                </a:solidFill>
                <a:latin typeface="Arial" charset="0"/>
                <a:cs typeface="Arial" charset="0"/>
              </a:rPr>
              <a:t>God chose Jehu to purge Israel, but his violence went far beyond his original task. God condemned Jehu in Hosea 1:4.</a:t>
            </a:r>
            <a:endParaRPr lang="en-GB" sz="2400" b="1" dirty="0">
              <a:solidFill>
                <a:srgbClr val="000000"/>
              </a:solidFill>
              <a:latin typeface="Arial" charset="0"/>
              <a:cs typeface="Arial" charset="0"/>
            </a:endParaRPr>
          </a:p>
        </p:txBody>
      </p:sp>
    </p:spTree>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defRPr/>
            </a:pPr>
            <a:r>
              <a:rPr lang="en-US" sz="2800" b="1" dirty="0">
                <a:solidFill>
                  <a:srgbClr val="FFFFFF"/>
                </a:solidFill>
                <a:effectLst>
                  <a:glow rad="177800">
                    <a:srgbClr val="000000"/>
                  </a:glow>
                </a:effectLst>
              </a:rPr>
              <a:t>   </a:t>
            </a:r>
            <a:r>
              <a:rPr lang="ru-RU"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extLst>
      <p:ext uri="{BB962C8B-B14F-4D97-AF65-F5344CB8AC3E}">
        <p14:creationId xmlns:p14="http://schemas.microsoft.com/office/powerpoint/2010/main" val="2900552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b="1">
              <a:solidFill>
                <a:srgbClr val="FFFFFF"/>
              </a:solidFill>
              <a:effectLst>
                <a:glow rad="228600">
                  <a:srgbClr val="000000">
                    <a:lumMod val="95000"/>
                    <a:lumOff val="5000"/>
                  </a:srgbClr>
                </a:glow>
              </a:effectLst>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b="1">
              <a:solidFill>
                <a:srgbClr val="FFFFFF"/>
              </a:solidFill>
              <a:effectLst>
                <a:glow rad="228600">
                  <a:srgbClr val="000000">
                    <a:lumMod val="95000"/>
                    <a:lumOff val="5000"/>
                  </a:srgb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
        <p:nvSpPr>
          <p:cNvPr id="96" name="Text Box 6"/>
          <p:cNvSpPr txBox="1">
            <a:spLocks noChangeArrowheads="1"/>
          </p:cNvSpPr>
          <p:nvPr/>
        </p:nvSpPr>
        <p:spPr bwMode="auto">
          <a:xfrm>
            <a:off x="8221663" y="47625"/>
            <a:ext cx="886180"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defRPr/>
            </a:pPr>
            <a:r>
              <a:rPr lang="en-US" b="1" kern="0">
                <a:solidFill>
                  <a:srgbClr val="FFFFFF"/>
                </a:solidFill>
              </a:rPr>
              <a:t>218b</a:t>
            </a:r>
          </a:p>
        </p:txBody>
      </p:sp>
    </p:spTree>
    <p:extLst>
      <p:ext uri="{BB962C8B-B14F-4D97-AF65-F5344CB8AC3E}">
        <p14:creationId xmlns:p14="http://schemas.microsoft.com/office/powerpoint/2010/main" val="2261382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06 at 7.39.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599"/>
            <a:ext cx="9144000" cy="658281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Everyone Worships</a:t>
            </a:r>
          </a:p>
        </p:txBody>
      </p:sp>
      <p:pic>
        <p:nvPicPr>
          <p:cNvPr id="4" name="Picture 3"/>
          <p:cNvPicPr>
            <a:picLocks noChangeAspect="1"/>
          </p:cNvPicPr>
          <p:nvPr/>
        </p:nvPicPr>
        <p:blipFill rotWithShape="1">
          <a:blip r:embed="rId4"/>
          <a:srcRect b="16819"/>
          <a:stretch/>
        </p:blipFill>
        <p:spPr>
          <a:xfrm>
            <a:off x="6012160" y="4365104"/>
            <a:ext cx="2996952" cy="2492896"/>
          </a:xfrm>
          <a:prstGeom prst="rect">
            <a:avLst/>
          </a:prstGeom>
        </p:spPr>
      </p:pic>
    </p:spTree>
    <p:extLst>
      <p:ext uri="{BB962C8B-B14F-4D97-AF65-F5344CB8AC3E}">
        <p14:creationId xmlns:p14="http://schemas.microsoft.com/office/powerpoint/2010/main" val="1654927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07950" y="152400"/>
            <a:ext cx="8208963"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Chron. 21–22)</a:t>
            </a:r>
          </a:p>
        </p:txBody>
      </p:sp>
      <p:sp>
        <p:nvSpPr>
          <p:cNvPr id="242692" name="Text Box 4"/>
          <p:cNvSpPr txBox="1">
            <a:spLocks noChangeArrowheads="1"/>
          </p:cNvSpPr>
          <p:nvPr/>
        </p:nvSpPr>
        <p:spPr bwMode="auto">
          <a:xfrm>
            <a:off x="563563" y="2498725"/>
            <a:ext cx="1568450" cy="523875"/>
          </a:xfrm>
          <a:prstGeom prst="rect">
            <a:avLst/>
          </a:prstGeom>
          <a:noFill/>
          <a:ln w="9525">
            <a:noFill/>
            <a:miter lim="800000"/>
            <a:headEnd/>
            <a:tailEnd/>
          </a:ln>
          <a:effectLst/>
        </p:spPr>
        <p:txBody>
          <a:bodyPr wrap="none">
            <a:spAutoFit/>
          </a:bodyPr>
          <a:lstStyle>
            <a:defPPr>
              <a:defRPr lang="en-US"/>
            </a:defPPr>
            <a:lvl1pPr eaLnBrk="0" hangingPunct="0">
              <a:defRPr sz="2800" b="1" i="1">
                <a:solidFill>
                  <a:srgbClr val="A3A3A3"/>
                </a:solidFill>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FF8000"/>
                </a:solidFill>
                <a:effectLst>
                  <a:outerShdw blurRad="38100" dist="38100" dir="2700000" algn="tl">
                    <a:srgbClr val="000000"/>
                  </a:outerShdw>
                </a:effectLst>
                <a:latin typeface="Arial" charset="0"/>
                <a:cs typeface="Arial" charset="0"/>
              </a:rPr>
              <a:t>Ahab</a:t>
            </a:r>
            <a:endParaRPr lang="en-US" sz="2000">
              <a:solidFill>
                <a:srgbClr val="FF8000"/>
              </a:solidFill>
              <a:effectLst>
                <a:outerShdw blurRad="38100" dist="38100" dir="2700000" algn="tl">
                  <a:srgbClr val="000000"/>
                </a:outerShdw>
              </a:effectLst>
              <a:latin typeface="Arial" charset="0"/>
              <a:cs typeface="Arial" charset="0"/>
            </a:endParaRPr>
          </a:p>
        </p:txBody>
      </p:sp>
      <p:grpSp>
        <p:nvGrpSpPr>
          <p:cNvPr id="2" name="Group 10"/>
          <p:cNvGrpSpPr>
            <a:grpSpLocks/>
          </p:cNvGrpSpPr>
          <p:nvPr/>
        </p:nvGrpSpPr>
        <p:grpSpPr bwMode="auto">
          <a:xfrm>
            <a:off x="1258888" y="3108325"/>
            <a:ext cx="2474912"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3"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err="1">
                <a:solidFill>
                  <a:srgbClr val="FF8000"/>
                </a:solidFill>
                <a:effectLst>
                  <a:outerShdw blurRad="38100" dist="38100" dir="2700000" algn="tl">
                    <a:srgbClr val="000000"/>
                  </a:outerShdw>
                </a:effectLst>
                <a:latin typeface="Arial" charset="0"/>
                <a:cs typeface="Arial" charset="0"/>
              </a:rPr>
              <a:t>Ethbaal</a:t>
            </a:r>
            <a:endParaRPr lang="en-US" sz="2800" b="1" dirty="0">
              <a:solidFill>
                <a:srgbClr val="FF8000"/>
              </a:solidFill>
              <a:effectLst>
                <a:outerShdw blurRad="38100" dist="38100" dir="2700000" algn="tl">
                  <a:srgbClr val="000000"/>
                </a:outerShdw>
              </a:effectLst>
              <a:latin typeface="Arial" charset="0"/>
              <a:cs typeface="Arial" charset="0"/>
            </a:endParaRPr>
          </a:p>
          <a:p>
            <a:pPr algn="ctr" eaLnBrk="0" hangingPunct="0">
              <a:defRPr/>
            </a:pPr>
            <a:r>
              <a:rPr lang="en-US" sz="1800" b="1" dirty="0">
                <a:solidFill>
                  <a:srgbClr val="FF8000"/>
                </a:solidFill>
                <a:effectLst>
                  <a:outerShdw blurRad="38100" dist="38100" dir="2700000" algn="tl">
                    <a:srgbClr val="000000"/>
                  </a:outerShdw>
                </a:effectLst>
                <a:latin typeface="Arial" charset="0"/>
                <a:cs typeface="Arial" charset="0"/>
              </a:rPr>
              <a:t>King of </a:t>
            </a:r>
            <a:r>
              <a:rPr lang="en-US" sz="1800" b="1" dirty="0" err="1">
                <a:solidFill>
                  <a:srgbClr val="FF8000"/>
                </a:solidFill>
                <a:effectLst>
                  <a:outerShdw blurRad="38100" dist="38100" dir="2700000" algn="tl">
                    <a:srgbClr val="000000"/>
                  </a:outerShdw>
                </a:effectLst>
                <a:latin typeface="Arial" charset="0"/>
                <a:cs typeface="Arial" charset="0"/>
              </a:rPr>
              <a:t>Sidonians</a:t>
            </a:r>
            <a:endParaRPr lang="en-US" sz="2000" dirty="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eaLnBrk="0" hangingPunct="0">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Arial" charset="0"/>
              </a:rPr>
              <a:t>238</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err="1">
                <a:solidFill>
                  <a:srgbClr val="FF8000"/>
                </a:solidFill>
                <a:effectLst>
                  <a:outerShdw blurRad="38100" dist="38100" dir="2700000" algn="tl">
                    <a:srgbClr val="000000"/>
                  </a:outerShdw>
                </a:effectLst>
                <a:latin typeface="Arial" charset="0"/>
                <a:cs typeface="Arial" charset="0"/>
              </a:rPr>
              <a:t>Omri</a:t>
            </a:r>
            <a:endParaRPr lang="en-US" sz="2800" b="1" dirty="0">
              <a:solidFill>
                <a:srgbClr val="FF8000"/>
              </a:solidFill>
              <a:effectLst>
                <a:outerShdw blurRad="38100" dist="38100" dir="2700000" algn="tl">
                  <a:srgbClr val="000000"/>
                </a:outerShdw>
              </a:effectLst>
              <a:latin typeface="Arial" charset="0"/>
              <a:cs typeface="Arial" charset="0"/>
            </a:endParaRPr>
          </a:p>
          <a:p>
            <a:pPr algn="ctr" eaLnBrk="0" hangingPunct="0">
              <a:defRPr/>
            </a:pPr>
            <a:r>
              <a:rPr lang="en-US" sz="1800" b="1" dirty="0">
                <a:solidFill>
                  <a:srgbClr val="FF8000"/>
                </a:solidFill>
                <a:effectLst>
                  <a:outerShdw blurRad="38100" dist="38100" dir="2700000" algn="tl">
                    <a:srgbClr val="000000"/>
                  </a:outerShdw>
                </a:effectLst>
                <a:latin typeface="Arial" charset="0"/>
                <a:cs typeface="Arial" charset="0"/>
              </a:rPr>
              <a:t>King of Israel</a:t>
            </a:r>
            <a:endParaRPr lang="en-US" sz="2000" dirty="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latin typeface="Arial" charset="0"/>
                <a:cs typeface="Arial" charset="0"/>
              </a:rPr>
              <a:t>Good kings in white; </a:t>
            </a:r>
            <a:r>
              <a:rPr lang="en-US" sz="2000" b="1">
                <a:solidFill>
                  <a:srgbClr val="808080"/>
                </a:solidFill>
                <a:effectLst>
                  <a:outerShdw blurRad="38100" dist="38100" dir="2700000" algn="tl">
                    <a:srgbClr val="000000"/>
                  </a:outerShdw>
                </a:effectLst>
                <a:latin typeface="Arial" charset="0"/>
                <a:cs typeface="Arial" charset="0"/>
              </a:rPr>
              <a:t>queen in </a:t>
            </a:r>
            <a:r>
              <a:rPr lang="en-US" sz="2000" b="1" i="1">
                <a:solidFill>
                  <a:srgbClr val="808080"/>
                </a:solidFill>
                <a:effectLst>
                  <a:outerShdw blurRad="38100" dist="38100" dir="2700000" algn="tl">
                    <a:srgbClr val="000000"/>
                  </a:outerShdw>
                </a:effectLst>
                <a:latin typeface="Arial" charset="0"/>
                <a:cs typeface="Arial" charset="0"/>
              </a:rPr>
              <a:t>gray italics</a:t>
            </a:r>
            <a:endParaRPr lang="en-US" sz="160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000" b="1">
                <a:solidFill>
                  <a:srgbClr val="FF8B93"/>
                </a:solidFill>
                <a:effectLst>
                  <a:outerShdw blurRad="38100" dist="38100" dir="2700000" algn="tl">
                    <a:srgbClr val="000000"/>
                  </a:outerShdw>
                </a:effectLst>
                <a:latin typeface="Arial" charset="0"/>
                <a:cs typeface="Arial" charset="0"/>
              </a:rPr>
              <a:t>All brothers killed</a:t>
            </a:r>
          </a:p>
          <a:p>
            <a:pPr algn="ctr" eaLnBrk="0" hangingPunct="0">
              <a:defRPr/>
            </a:pPr>
            <a:r>
              <a:rPr lang="en-US" sz="2000" b="1">
                <a:solidFill>
                  <a:srgbClr val="FF8B93"/>
                </a:solidFill>
                <a:effectLst>
                  <a:outerShdw blurRad="38100" dist="38100" dir="2700000" algn="tl">
                    <a:srgbClr val="000000"/>
                  </a:outerShdw>
                </a:effectLst>
                <a:latin typeface="Arial" charset="0"/>
                <a:cs typeface="Arial" charset="0"/>
              </a:rPr>
              <a:t>(2 Ch 21:4)</a:t>
            </a:r>
            <a:endParaRPr lang="en-US" sz="160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eaLnBrk="0" hangingPunct="0">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708">
                                            <p:txEl>
                                              <p:pRg st="0" end="0"/>
                                            </p:txEl>
                                          </p:spTgt>
                                        </p:tgtEl>
                                        <p:attrNameLst>
                                          <p:attrName>style.visibility</p:attrName>
                                        </p:attrNameLst>
                                      </p:cBhvr>
                                      <p:to>
                                        <p:strVal val="visible"/>
                                      </p:to>
                                    </p:set>
                                    <p:animEffect transition="in" filter="dissolve">
                                      <p:cBhvr>
                                        <p:cTn id="7" dur="500"/>
                                        <p:tgtEl>
                                          <p:spTgt spid="24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42722"/>
                                        </p:tgtEl>
                                        <p:attrNameLst>
                                          <p:attrName>style.visibility</p:attrName>
                                        </p:attrNameLst>
                                      </p:cBhvr>
                                      <p:to>
                                        <p:strVal val="visible"/>
                                      </p:to>
                                    </p:set>
                                  </p:childTnLst>
                                </p:cTn>
                              </p:par>
                              <p:par>
                                <p:cTn id="12" presetID="9" presetClass="entr" presetSubtype="0" fill="hold" grpId="0" nodeType="withEffect">
                                  <p:stCondLst>
                                    <p:cond delay="0"/>
                                  </p:stCondLst>
                                  <p:childTnLst>
                                    <p:set>
                                      <p:cBhvr>
                                        <p:cTn id="13" dur="1" fill="hold">
                                          <p:stCondLst>
                                            <p:cond delay="0"/>
                                          </p:stCondLst>
                                        </p:cTn>
                                        <p:tgtEl>
                                          <p:spTgt spid="242723"/>
                                        </p:tgtEl>
                                        <p:attrNameLst>
                                          <p:attrName>style.visibility</p:attrName>
                                        </p:attrNameLst>
                                      </p:cBhvr>
                                      <p:to>
                                        <p:strVal val="visible"/>
                                      </p:to>
                                    </p:set>
                                    <p:animEffect transition="in" filter="dissolve">
                                      <p:cBhvr>
                                        <p:cTn id="14" dur="500"/>
                                        <p:tgtEl>
                                          <p:spTgt spid="242723"/>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242699">
                                            <p:txEl>
                                              <p:pRg st="0" end="0"/>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42707"/>
                                        </p:tgtEl>
                                        <p:attrNameLst>
                                          <p:attrName>style.visibility</p:attrName>
                                        </p:attrNameLst>
                                      </p:cBhvr>
                                      <p:to>
                                        <p:strVal val="visible"/>
                                      </p:to>
                                    </p:set>
                                    <p:animEffect transition="in" filter="dissolve">
                                      <p:cBhvr>
                                        <p:cTn id="20" dur="500"/>
                                        <p:tgtEl>
                                          <p:spTgt spid="24270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42706">
                                            <p:txEl>
                                              <p:pRg st="0" end="0"/>
                                            </p:txEl>
                                          </p:spTgt>
                                        </p:tgtEl>
                                        <p:attrNameLst>
                                          <p:attrName>style.visibility</p:attrName>
                                        </p:attrNameLst>
                                      </p:cBhvr>
                                      <p:to>
                                        <p:strVal val="visible"/>
                                      </p:to>
                                    </p:set>
                                    <p:animEffect transition="in" filter="dissolve">
                                      <p:cBhvr>
                                        <p:cTn id="29" dur="500"/>
                                        <p:tgtEl>
                                          <p:spTgt spid="242706">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242705"/>
                                        </p:tgtEl>
                                        <p:attrNameLst>
                                          <p:attrName>style.visibility</p:attrName>
                                        </p:attrNameLst>
                                      </p:cBhvr>
                                      <p:to>
                                        <p:strVal val="visible"/>
                                      </p:to>
                                    </p:set>
                                    <p:animEffect transition="in" filter="dissolve">
                                      <p:cBhvr>
                                        <p:cTn id="33" dur="500"/>
                                        <p:tgtEl>
                                          <p:spTgt spid="242705"/>
                                        </p:tgtEl>
                                      </p:cBhvr>
                                    </p:animEffect>
                                  </p:childTnLst>
                                </p:cTn>
                              </p:par>
                            </p:childTnLst>
                          </p:cTn>
                        </p:par>
                        <p:par>
                          <p:cTn id="34" fill="hold" nodeType="afterGroup">
                            <p:stCondLst>
                              <p:cond delay="1500"/>
                            </p:stCondLst>
                            <p:childTnLst>
                              <p:par>
                                <p:cTn id="35" presetID="9"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9"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childTnLst>
                          </p:cTn>
                        </p:par>
                        <p:par>
                          <p:cTn id="41" fill="hold" nodeType="afterGroup">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242734"/>
                                        </p:tgtEl>
                                        <p:attrNameLst>
                                          <p:attrName>style.visibility</p:attrName>
                                        </p:attrNameLst>
                                      </p:cBhvr>
                                      <p:to>
                                        <p:strVal val="visible"/>
                                      </p:to>
                                    </p:set>
                                    <p:animEffect transition="in" filter="dissolve">
                                      <p:cBhvr>
                                        <p:cTn id="44" dur="500"/>
                                        <p:tgtEl>
                                          <p:spTgt spid="242734"/>
                                        </p:tgtEl>
                                      </p:cBhvr>
                                    </p:animEffect>
                                  </p:childTnLst>
                                </p:cTn>
                              </p:par>
                            </p:childTnLst>
                          </p:cTn>
                        </p:par>
                        <p:par>
                          <p:cTn id="45" fill="hold" nodeType="afterGroup">
                            <p:stCondLst>
                              <p:cond delay="2500"/>
                            </p:stCondLst>
                            <p:childTnLst>
                              <p:par>
                                <p:cTn id="46" presetID="9" presetClass="entr" presetSubtype="0" fill="hold" nodeType="afterEffect">
                                  <p:stCondLst>
                                    <p:cond delay="0"/>
                                  </p:stCondLst>
                                  <p:childTnLst>
                                    <p:set>
                                      <p:cBhvr>
                                        <p:cTn id="47" dur="1" fill="hold">
                                          <p:stCondLst>
                                            <p:cond delay="0"/>
                                          </p:stCondLst>
                                        </p:cTn>
                                        <p:tgtEl>
                                          <p:spTgt spid="242733"/>
                                        </p:tgtEl>
                                        <p:attrNameLst>
                                          <p:attrName>style.visibility</p:attrName>
                                        </p:attrNameLst>
                                      </p:cBhvr>
                                      <p:to>
                                        <p:strVal val="visible"/>
                                      </p:to>
                                    </p:set>
                                    <p:animEffect transition="in" filter="dissolve">
                                      <p:cBhvr>
                                        <p:cTn id="48" dur="500"/>
                                        <p:tgtEl>
                                          <p:spTgt spid="242733"/>
                                        </p:tgtEl>
                                      </p:cBhvr>
                                    </p:animEffect>
                                  </p:childTnLst>
                                </p:cTn>
                              </p:par>
                            </p:childTnLst>
                          </p:cTn>
                        </p:par>
                        <p:par>
                          <p:cTn id="49" fill="hold" nodeType="afterGroup">
                            <p:stCondLst>
                              <p:cond delay="3000"/>
                            </p:stCondLst>
                            <p:childTnLst>
                              <p:par>
                                <p:cTn id="50" presetID="9" presetClass="entr" presetSubtype="0" fill="hold" grpId="0" nodeType="afterEffect">
                                  <p:stCondLst>
                                    <p:cond delay="0"/>
                                  </p:stCondLst>
                                  <p:childTnLst>
                                    <p:set>
                                      <p:cBhvr>
                                        <p:cTn id="51" dur="1" fill="hold">
                                          <p:stCondLst>
                                            <p:cond delay="0"/>
                                          </p:stCondLst>
                                        </p:cTn>
                                        <p:tgtEl>
                                          <p:spTgt spid="242693">
                                            <p:txEl>
                                              <p:pRg st="0" end="0"/>
                                            </p:txEl>
                                          </p:spTgt>
                                        </p:tgtEl>
                                        <p:attrNameLst>
                                          <p:attrName>style.visibility</p:attrName>
                                        </p:attrNameLst>
                                      </p:cBhvr>
                                      <p:to>
                                        <p:strVal val="visible"/>
                                      </p:to>
                                    </p:set>
                                    <p:animEffect transition="in" filter="dissolve">
                                      <p:cBhvr>
                                        <p:cTn id="52" dur="500"/>
                                        <p:tgtEl>
                                          <p:spTgt spid="242693">
                                            <p:txEl>
                                              <p:pRg st="0" end="0"/>
                                            </p:txEl>
                                          </p:spTgt>
                                        </p:tgtEl>
                                      </p:cBhvr>
                                    </p:animEffect>
                                  </p:childTnLst>
                                </p:cTn>
                              </p:par>
                            </p:childTnLst>
                          </p:cTn>
                        </p:par>
                        <p:par>
                          <p:cTn id="53" fill="hold" nodeType="afterGroup">
                            <p:stCondLst>
                              <p:cond delay="3500"/>
                            </p:stCondLst>
                            <p:childTnLst>
                              <p:par>
                                <p:cTn id="54" presetID="9" presetClass="entr" presetSubtype="0" fill="hold" nodeType="afterEffect">
                                  <p:stCondLst>
                                    <p:cond delay="0"/>
                                  </p:stCondLst>
                                  <p:childTnLst>
                                    <p:set>
                                      <p:cBhvr>
                                        <p:cTn id="55" dur="1" fill="hold">
                                          <p:stCondLst>
                                            <p:cond delay="0"/>
                                          </p:stCondLst>
                                        </p:cTn>
                                        <p:tgtEl>
                                          <p:spTgt spid="242717"/>
                                        </p:tgtEl>
                                        <p:attrNameLst>
                                          <p:attrName>style.visibility</p:attrName>
                                        </p:attrNameLst>
                                      </p:cBhvr>
                                      <p:to>
                                        <p:strVal val="visible"/>
                                      </p:to>
                                    </p:set>
                                    <p:animEffect transition="in" filter="dissolve">
                                      <p:cBhvr>
                                        <p:cTn id="56" dur="500"/>
                                        <p:tgtEl>
                                          <p:spTgt spid="242717"/>
                                        </p:tgtEl>
                                      </p:cBhvr>
                                    </p:animEffect>
                                  </p:childTnLst>
                                </p:cTn>
                              </p:par>
                            </p:childTnLst>
                          </p:cTn>
                        </p:par>
                        <p:par>
                          <p:cTn id="57" fill="hold" nodeType="afterGroup">
                            <p:stCondLst>
                              <p:cond delay="4000"/>
                            </p:stCondLst>
                            <p:childTnLst>
                              <p:par>
                                <p:cTn id="58" presetID="9" presetClass="entr" presetSubtype="0" fill="hold" grpId="0" nodeType="afterEffect">
                                  <p:stCondLst>
                                    <p:cond delay="0"/>
                                  </p:stCondLst>
                                  <p:childTnLst>
                                    <p:set>
                                      <p:cBhvr>
                                        <p:cTn id="59" dur="1" fill="hold">
                                          <p:stCondLst>
                                            <p:cond delay="0"/>
                                          </p:stCondLst>
                                        </p:cTn>
                                        <p:tgtEl>
                                          <p:spTgt spid="242692">
                                            <p:txEl>
                                              <p:pRg st="0" end="0"/>
                                            </p:txEl>
                                          </p:spTgt>
                                        </p:tgtEl>
                                        <p:attrNameLst>
                                          <p:attrName>style.visibility</p:attrName>
                                        </p:attrNameLst>
                                      </p:cBhvr>
                                      <p:to>
                                        <p:strVal val="visible"/>
                                      </p:to>
                                    </p:set>
                                    <p:animEffect transition="in" filter="dissolve">
                                      <p:cBhvr>
                                        <p:cTn id="60" dur="500"/>
                                        <p:tgtEl>
                                          <p:spTgt spid="242692">
                                            <p:txEl>
                                              <p:pRg st="0" end="0"/>
                                            </p:txEl>
                                          </p:spTgt>
                                        </p:tgtEl>
                                      </p:cBhvr>
                                    </p:animEffect>
                                  </p:childTnLst>
                                </p:cTn>
                              </p:par>
                            </p:childTnLst>
                          </p:cTn>
                        </p:par>
                        <p:par>
                          <p:cTn id="61" fill="hold" nodeType="afterGroup">
                            <p:stCondLst>
                              <p:cond delay="4500"/>
                            </p:stCondLst>
                            <p:childTnLst>
                              <p:par>
                                <p:cTn id="62" presetID="9" presetClass="entr" presetSubtype="0" fill="hold" grpId="0" nodeType="afterEffect">
                                  <p:stCondLst>
                                    <p:cond delay="0"/>
                                  </p:stCondLst>
                                  <p:childTnLst>
                                    <p:set>
                                      <p:cBhvr>
                                        <p:cTn id="63" dur="1" fill="hold">
                                          <p:stCondLst>
                                            <p:cond delay="0"/>
                                          </p:stCondLst>
                                        </p:cTn>
                                        <p:tgtEl>
                                          <p:spTgt spid="242716"/>
                                        </p:tgtEl>
                                        <p:attrNameLst>
                                          <p:attrName>style.visibility</p:attrName>
                                        </p:attrNameLst>
                                      </p:cBhvr>
                                      <p:to>
                                        <p:strVal val="visible"/>
                                      </p:to>
                                    </p:set>
                                    <p:animEffect transition="in" filter="dissolve">
                                      <p:cBhvr>
                                        <p:cTn id="64" dur="500"/>
                                        <p:tgtEl>
                                          <p:spTgt spid="2427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3" fill="hold" grpId="0" nodeType="clickEffect">
                                  <p:stCondLst>
                                    <p:cond delay="0"/>
                                  </p:stCondLst>
                                  <p:iterate type="lt">
                                    <p:tmPct val="100000"/>
                                  </p:iterate>
                                  <p:childTnLst>
                                    <p:set>
                                      <p:cBhvr>
                                        <p:cTn id="68" dur="1" fill="hold">
                                          <p:stCondLst>
                                            <p:cond delay="0"/>
                                          </p:stCondLst>
                                        </p:cTn>
                                        <p:tgtEl>
                                          <p:spTgt spid="242736">
                                            <p:txEl>
                                              <p:pRg st="0" end="0"/>
                                            </p:txEl>
                                          </p:spTgt>
                                        </p:tgtEl>
                                        <p:attrNameLst>
                                          <p:attrName>style.visibility</p:attrName>
                                        </p:attrNameLst>
                                      </p:cBhvr>
                                      <p:to>
                                        <p:strVal val="visible"/>
                                      </p:to>
                                    </p:set>
                                    <p:anim calcmode="lin" valueType="num">
                                      <p:cBhvr additive="base">
                                        <p:cTn id="69" dur="75" fill="hold"/>
                                        <p:tgtEl>
                                          <p:spTgt spid="242736">
                                            <p:txEl>
                                              <p:pRg st="0" end="0"/>
                                            </p:txEl>
                                          </p:spTgt>
                                        </p:tgtEl>
                                        <p:attrNameLst>
                                          <p:attrName>ppt_x</p:attrName>
                                        </p:attrNameLst>
                                      </p:cBhvr>
                                      <p:tavLst>
                                        <p:tav tm="0">
                                          <p:val>
                                            <p:strVal val="1+#ppt_w/2"/>
                                          </p:val>
                                        </p:tav>
                                        <p:tav tm="100000">
                                          <p:val>
                                            <p:strVal val="#ppt_x"/>
                                          </p:val>
                                        </p:tav>
                                      </p:tavLst>
                                    </p:anim>
                                    <p:anim calcmode="lin" valueType="num">
                                      <p:cBhvr additive="base">
                                        <p:cTn id="70" dur="75" fill="hold"/>
                                        <p:tgtEl>
                                          <p:spTgt spid="242736">
                                            <p:txEl>
                                              <p:pRg st="0" end="0"/>
                                            </p:txEl>
                                          </p:spTgt>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iterate type="lt">
                                    <p:tmPct val="100000"/>
                                  </p:iterate>
                                  <p:childTnLst>
                                    <p:set>
                                      <p:cBhvr>
                                        <p:cTn id="72" dur="1" fill="hold">
                                          <p:stCondLst>
                                            <p:cond delay="0"/>
                                          </p:stCondLst>
                                        </p:cTn>
                                        <p:tgtEl>
                                          <p:spTgt spid="242736">
                                            <p:txEl>
                                              <p:pRg st="1" end="1"/>
                                            </p:txEl>
                                          </p:spTgt>
                                        </p:tgtEl>
                                        <p:attrNameLst>
                                          <p:attrName>style.visibility</p:attrName>
                                        </p:attrNameLst>
                                      </p:cBhvr>
                                      <p:to>
                                        <p:strVal val="visible"/>
                                      </p:to>
                                    </p:set>
                                    <p:anim calcmode="lin" valueType="num">
                                      <p:cBhvr additive="base">
                                        <p:cTn id="73" dur="75" fill="hold"/>
                                        <p:tgtEl>
                                          <p:spTgt spid="242736">
                                            <p:txEl>
                                              <p:pRg st="1" end="1"/>
                                            </p:txEl>
                                          </p:spTgt>
                                        </p:tgtEl>
                                        <p:attrNameLst>
                                          <p:attrName>ppt_x</p:attrName>
                                        </p:attrNameLst>
                                      </p:cBhvr>
                                      <p:tavLst>
                                        <p:tav tm="0">
                                          <p:val>
                                            <p:strVal val="1+#ppt_w/2"/>
                                          </p:val>
                                        </p:tav>
                                        <p:tav tm="100000">
                                          <p:val>
                                            <p:strVal val="#ppt_x"/>
                                          </p:val>
                                        </p:tav>
                                      </p:tavLst>
                                    </p:anim>
                                    <p:anim calcmode="lin" valueType="num">
                                      <p:cBhvr additive="base">
                                        <p:cTn id="74" dur="75" fill="hold"/>
                                        <p:tgtEl>
                                          <p:spTgt spid="24273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6" grpId="0" build="p" autoUpdateAnimBg="0"/>
      <p:bldP spid="242708" grpId="0" build="p" autoUpdateAnimBg="0"/>
      <p:bldP spid="242716" grpId="0"/>
      <p:bldP spid="242723" grpId="0"/>
      <p:bldP spid="242734" grpId="0"/>
      <p:bldP spid="242736"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Chron. 21–22)</a:t>
            </a:r>
          </a:p>
        </p:txBody>
      </p:sp>
      <p:sp>
        <p:nvSpPr>
          <p:cNvPr id="242692" name="Text Box 4"/>
          <p:cNvSpPr txBox="1">
            <a:spLocks noChangeArrowheads="1"/>
          </p:cNvSpPr>
          <p:nvPr/>
        </p:nvSpPr>
        <p:spPr bwMode="auto">
          <a:xfrm>
            <a:off x="563563" y="2498725"/>
            <a:ext cx="1568450" cy="523875"/>
          </a:xfrm>
          <a:prstGeom prst="rect">
            <a:avLst/>
          </a:prstGeom>
          <a:noFill/>
          <a:ln w="9525">
            <a:noFill/>
            <a:miter lim="800000"/>
            <a:headEnd/>
            <a:tailEnd/>
          </a:ln>
          <a:effectLst/>
        </p:spPr>
        <p:txBody>
          <a:bodyPr wrap="none">
            <a:spAutoFit/>
          </a:bodyPr>
          <a:lstStyle>
            <a:defPPr>
              <a:defRPr lang="en-US"/>
            </a:defPPr>
            <a:lvl1pPr>
              <a:defRPr sz="2800" b="1" i="1">
                <a:solidFill>
                  <a:srgbClr val="A3A3A3"/>
                </a:solidFill>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a:defRPr/>
            </a:pPr>
            <a:r>
              <a:rPr lang="en-US" dirty="0"/>
              <a:t>Jezebel</a:t>
            </a: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8000"/>
                </a:solidFill>
                <a:effectLst>
                  <a:outerShdw blurRad="38100" dist="38100" dir="2700000" algn="tl">
                    <a:srgbClr val="000000"/>
                  </a:outerShdw>
                </a:effectLst>
                <a:latin typeface="Arial" charset="0"/>
                <a:cs typeface="Arial" charset="0"/>
              </a:rPr>
              <a:t>Ahab</a:t>
            </a:r>
            <a:endParaRPr lang="en-US" sz="2000">
              <a:solidFill>
                <a:srgbClr val="FF8000"/>
              </a:solidFill>
              <a:effectLst>
                <a:outerShdw blurRad="38100" dist="38100" dir="2700000" algn="tl">
                  <a:srgbClr val="000000"/>
                </a:outerShdw>
              </a:effectLst>
              <a:latin typeface="Arial" charset="0"/>
              <a:cs typeface="Arial" charset="0"/>
            </a:endParaRPr>
          </a:p>
        </p:txBody>
      </p:sp>
      <p:grpSp>
        <p:nvGrpSpPr>
          <p:cNvPr id="405508"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405514"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FF8000"/>
                </a:solidFill>
                <a:effectLst>
                  <a:outerShdw blurRad="38100" dist="38100" dir="2700000" algn="tl">
                    <a:srgbClr val="000000"/>
                  </a:outerShdw>
                </a:effectLst>
                <a:latin typeface="Arial" charset="0"/>
                <a:cs typeface="Arial" charset="0"/>
              </a:rPr>
              <a:t>Ethbaal</a:t>
            </a:r>
          </a:p>
          <a:p>
            <a:pPr algn="ctr">
              <a:defRPr/>
            </a:pPr>
            <a:r>
              <a:rPr lang="en-US" sz="1800" b="1">
                <a:solidFill>
                  <a:srgbClr val="FF8000"/>
                </a:solidFill>
                <a:effectLst>
                  <a:outerShdw blurRad="38100" dist="38100" dir="2700000" algn="tl">
                    <a:srgbClr val="000000"/>
                  </a:outerShdw>
                </a:effectLst>
                <a:latin typeface="Arial" charset="0"/>
                <a:cs typeface="Arial" charset="0"/>
              </a:rPr>
              <a:t>King of Sidonians</a:t>
            </a:r>
            <a:endParaRPr lang="en-US" sz="200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Joash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00"/>
                </a:solidFill>
                <a:effectLst>
                  <a:outerShdw blurRad="38100" dist="38100" dir="2700000" algn="tl">
                    <a:srgbClr val="000000"/>
                  </a:outerShdw>
                </a:effectLst>
                <a:latin typeface="Arial" charset="0"/>
                <a:cs typeface="Arial" charset="0"/>
              </a:rPr>
              <a:t>Ahaziah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5" name="Text Box 37"/>
          <p:cNvSpPr txBox="1">
            <a:spLocks noChangeArrowheads="1"/>
          </p:cNvSpPr>
          <p:nvPr/>
        </p:nvSpPr>
        <p:spPr bwMode="auto">
          <a:xfrm>
            <a:off x="1524000" y="3870325"/>
            <a:ext cx="2057400" cy="95408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5DBACA"/>
                </a:solidFill>
                <a:effectLst>
                  <a:outerShdw blurRad="38100" dist="38100" dir="2700000" algn="tl">
                    <a:srgbClr val="000000"/>
                  </a:outerShdw>
                </a:effectLst>
                <a:latin typeface="Arial" charset="0"/>
                <a:cs typeface="Arial" charset="0"/>
              </a:rPr>
              <a:t>Jehoram (Joram)</a:t>
            </a:r>
          </a:p>
        </p:txBody>
      </p:sp>
      <p:sp>
        <p:nvSpPr>
          <p:cNvPr id="242726" name="Text Box 38"/>
          <p:cNvSpPr txBox="1">
            <a:spLocks noChangeArrowheads="1"/>
          </p:cNvSpPr>
          <p:nvPr/>
        </p:nvSpPr>
        <p:spPr bwMode="auto">
          <a:xfrm>
            <a:off x="47625" y="3870325"/>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00"/>
                </a:solidFill>
                <a:effectLst>
                  <a:outerShdw blurRad="38100" dist="38100" dir="2700000" algn="tl">
                    <a:srgbClr val="000000"/>
                  </a:outerShdw>
                </a:effectLst>
                <a:latin typeface="Arial" charset="0"/>
                <a:cs typeface="Arial" charset="0"/>
              </a:rPr>
              <a:t>Ahaziah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8" name="Text Box 40"/>
          <p:cNvSpPr txBox="1">
            <a:spLocks noChangeArrowheads="1"/>
          </p:cNvSpPr>
          <p:nvPr/>
        </p:nvSpPr>
        <p:spPr bwMode="auto">
          <a:xfrm>
            <a:off x="3124200" y="5378450"/>
            <a:ext cx="1676400" cy="8302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b="1">
                <a:solidFill>
                  <a:srgbClr val="FF8B93"/>
                </a:solidFill>
                <a:effectLst>
                  <a:outerShdw blurRad="38100" dist="38100" dir="2700000" algn="tl">
                    <a:srgbClr val="000000"/>
                  </a:outerShdw>
                </a:effectLst>
                <a:latin typeface="Arial" charset="0"/>
                <a:cs typeface="Arial" charset="0"/>
              </a:rPr>
              <a:t>Killed by Jehu</a:t>
            </a:r>
            <a:endParaRPr lang="en-US" sz="2000" i="1">
              <a:solidFill>
                <a:srgbClr val="FF8B93"/>
              </a:solidFill>
              <a:effectLst>
                <a:outerShdw blurRad="38100" dist="38100" dir="2700000" algn="tl">
                  <a:srgbClr val="000000"/>
                </a:outerShdw>
              </a:effectLst>
              <a:latin typeface="Arial" charset="0"/>
              <a:cs typeface="Arial"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a:defRPr/>
            </a:pPr>
            <a:endParaRPr lang="en-US" sz="2400">
              <a:solidFill>
                <a:srgbClr val="FFFFFF"/>
              </a:solidFill>
              <a:effectLst>
                <a:outerShdw blurRad="38100" dist="38100" dir="2700000" algn="tl">
                  <a:srgbClr val="000000">
                    <a:alpha val="43137"/>
                  </a:srgbClr>
                </a:outerShdw>
              </a:effectLst>
              <a:latin typeface="Times"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a:defRPr/>
            </a:pPr>
            <a:endParaRPr lang="en-US" sz="2400">
              <a:solidFill>
                <a:srgbClr val="FFFFFF"/>
              </a:solidFill>
              <a:effectLst>
                <a:outerShdw blurRad="38100" dist="38100" dir="2700000" algn="tl">
                  <a:srgbClr val="000000">
                    <a:alpha val="43137"/>
                  </a:srgbClr>
                </a:outerShdw>
              </a:effectLst>
              <a:latin typeface="Times"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Arial" charset="0"/>
                <a:cs typeface="Arial" charset="0"/>
              </a:rPr>
              <a:t>238</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a:solidFill>
                  <a:srgbClr val="FF8000"/>
                </a:solidFill>
                <a:effectLst>
                  <a:outerShdw blurRad="38100" dist="38100" dir="2700000" algn="tl">
                    <a:srgbClr val="000000"/>
                  </a:outerShdw>
                </a:effectLst>
                <a:latin typeface="Arial" charset="0"/>
                <a:cs typeface="Arial" charset="0"/>
              </a:rPr>
              <a:t>Omri</a:t>
            </a:r>
          </a:p>
          <a:p>
            <a:pPr algn="ctr">
              <a:defRPr/>
            </a:pPr>
            <a:r>
              <a:rPr lang="en-US" sz="1800" b="1">
                <a:solidFill>
                  <a:srgbClr val="FF8000"/>
                </a:solidFill>
                <a:effectLst>
                  <a:outerShdw blurRad="38100" dist="38100" dir="2700000" algn="tl">
                    <a:srgbClr val="000000"/>
                  </a:outerShdw>
                </a:effectLst>
                <a:latin typeface="Arial" charset="0"/>
                <a:cs typeface="Arial" charset="0"/>
              </a:rPr>
              <a:t>King of Israel</a:t>
            </a:r>
            <a:endParaRPr lang="en-US" sz="200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a:solidFill>
                  <a:srgbClr val="FFFFFF"/>
                </a:solidFill>
                <a:effectLst>
                  <a:outerShdw blurRad="38100" dist="38100" dir="2700000" algn="tl">
                    <a:srgbClr val="000000"/>
                  </a:outerShdw>
                </a:effectLst>
                <a:latin typeface="Arial" charset="0"/>
                <a:cs typeface="Arial" charset="0"/>
              </a:rPr>
              <a:t>Good kings in white; </a:t>
            </a:r>
            <a:r>
              <a:rPr lang="en-US" sz="2000" b="1">
                <a:solidFill>
                  <a:srgbClr val="808080"/>
                </a:solidFill>
                <a:effectLst>
                  <a:outerShdw blurRad="38100" dist="38100" dir="2700000" algn="tl">
                    <a:srgbClr val="000000"/>
                  </a:outerShdw>
                </a:effectLst>
                <a:latin typeface="Arial" charset="0"/>
                <a:cs typeface="Arial" charset="0"/>
              </a:rPr>
              <a:t>queen in </a:t>
            </a:r>
            <a:r>
              <a:rPr lang="en-US" sz="2000" b="1" i="1">
                <a:solidFill>
                  <a:srgbClr val="808080"/>
                </a:solidFill>
                <a:effectLst>
                  <a:outerShdw blurRad="38100" dist="38100" dir="2700000" algn="tl">
                    <a:srgbClr val="000000"/>
                  </a:outerShdw>
                </a:effectLst>
                <a:latin typeface="Arial" charset="0"/>
                <a:cs typeface="Arial" charset="0"/>
              </a:rPr>
              <a:t>gray italics</a:t>
            </a:r>
            <a:endParaRPr lang="en-US" sz="160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77545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solidFill>
                  <a:srgbClr val="FF8B93"/>
                </a:solidFill>
                <a:effectLst>
                  <a:outerShdw blurRad="38100" dist="38100" dir="2700000" algn="tl">
                    <a:srgbClr val="000000"/>
                  </a:outerShdw>
                </a:effectLst>
                <a:latin typeface="Arial" charset="0"/>
                <a:cs typeface="Arial" charset="0"/>
              </a:rPr>
              <a:t>All brothers killed</a:t>
            </a:r>
          </a:p>
          <a:p>
            <a:pPr algn="ctr">
              <a:defRPr/>
            </a:pPr>
            <a:r>
              <a:rPr lang="en-US" sz="2000" b="1" dirty="0">
                <a:solidFill>
                  <a:srgbClr val="FF8B93"/>
                </a:solidFill>
                <a:effectLst>
                  <a:outerShdw blurRad="38100" dist="38100" dir="2700000" algn="tl">
                    <a:srgbClr val="000000"/>
                  </a:outerShdw>
                </a:effectLst>
                <a:latin typeface="Arial" charset="0"/>
                <a:cs typeface="Arial" charset="0"/>
              </a:rPr>
              <a:t>(2 Chron. 21:4)</a:t>
            </a:r>
            <a:endParaRPr lang="en-US" sz="1600" dirty="0">
              <a:solidFill>
                <a:srgbClr val="FF8B93"/>
              </a:solidFill>
              <a:effectLst>
                <a:outerShdw blurRad="38100" dist="38100" dir="2700000" algn="tl">
                  <a:srgbClr val="000000"/>
                </a:outerShdw>
              </a:effectLst>
              <a:latin typeface="Arial" charset="0"/>
              <a:cs typeface="Arial" charset="0"/>
            </a:endParaRPr>
          </a:p>
        </p:txBody>
      </p:sp>
      <p:sp>
        <p:nvSpPr>
          <p:cNvPr id="242737" name="Text Box 49"/>
          <p:cNvSpPr txBox="1">
            <a:spLocks noChangeArrowheads="1"/>
          </p:cNvSpPr>
          <p:nvPr/>
        </p:nvSpPr>
        <p:spPr bwMode="auto">
          <a:xfrm>
            <a:off x="6737350" y="4941888"/>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effectLst>
                  <a:outerShdw blurRad="38100" dist="38100" dir="2700000" algn="tl">
                    <a:srgbClr val="000000"/>
                  </a:outerShdw>
                </a:effectLst>
                <a:latin typeface="Arial" charset="0"/>
                <a:cs typeface="Arial" charset="0"/>
              </a:rPr>
              <a:t>All brothers killed</a:t>
            </a:r>
          </a:p>
          <a:p>
            <a:pPr algn="ctr">
              <a:defRPr/>
            </a:pPr>
            <a:r>
              <a:rPr lang="en-US" sz="2000" b="1" dirty="0">
                <a:effectLst>
                  <a:outerShdw blurRad="38100" dist="38100" dir="2700000" algn="tl">
                    <a:srgbClr val="000000"/>
                  </a:outerShdw>
                </a:effectLst>
                <a:latin typeface="Arial" charset="0"/>
                <a:cs typeface="Arial" charset="0"/>
              </a:rPr>
              <a:t>(2 Kings 9; </a:t>
            </a:r>
            <a:br>
              <a:rPr lang="en-US" sz="2000" b="1" dirty="0">
                <a:effectLst>
                  <a:outerShdw blurRad="38100" dist="38100" dir="2700000" algn="tl">
                    <a:srgbClr val="000000"/>
                  </a:outerShdw>
                </a:effectLst>
                <a:latin typeface="Arial" charset="0"/>
                <a:cs typeface="Arial" charset="0"/>
              </a:rPr>
            </a:br>
            <a:r>
              <a:rPr lang="en-US" sz="2000" b="1" dirty="0">
                <a:effectLst>
                  <a:outerShdw blurRad="38100" dist="38100" dir="2700000" algn="tl">
                    <a:srgbClr val="000000"/>
                  </a:outerShdw>
                </a:effectLst>
                <a:latin typeface="Arial" charset="0"/>
                <a:cs typeface="Arial" charset="0"/>
              </a:rPr>
              <a:t>2 Chron. 22:1)</a:t>
            </a:r>
            <a:endParaRPr lang="en-US" sz="1600" dirty="0">
              <a:effectLst>
                <a:outerShdw blurRad="38100" dist="38100" dir="2700000" algn="tl">
                  <a:srgbClr val="000000"/>
                </a:outerShdw>
              </a:effectLst>
              <a:latin typeface="Arial" charset="0"/>
              <a:cs typeface="Arial" charset="0"/>
            </a:endParaRPr>
          </a:p>
        </p:txBody>
      </p:sp>
      <p:sp>
        <p:nvSpPr>
          <p:cNvPr id="242738" name="Text Box 50"/>
          <p:cNvSpPr txBox="1">
            <a:spLocks noChangeArrowheads="1"/>
          </p:cNvSpPr>
          <p:nvPr/>
        </p:nvSpPr>
        <p:spPr bwMode="auto">
          <a:xfrm>
            <a:off x="6737350" y="5856288"/>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000" b="1" dirty="0">
                <a:solidFill>
                  <a:srgbClr val="FF8B93"/>
                </a:solidFill>
                <a:effectLst>
                  <a:outerShdw blurRad="38100" dist="38100" dir="2700000" algn="tl">
                    <a:srgbClr val="000000"/>
                  </a:outerShdw>
                </a:effectLst>
                <a:latin typeface="Arial" charset="0"/>
                <a:cs typeface="Arial" charset="0"/>
              </a:rPr>
              <a:t>All brothers killed</a:t>
            </a:r>
          </a:p>
          <a:p>
            <a:pPr algn="ctr">
              <a:defRPr/>
            </a:pPr>
            <a:r>
              <a:rPr lang="en-US" sz="2000" b="1" dirty="0">
                <a:solidFill>
                  <a:srgbClr val="FF8B93"/>
                </a:solidFill>
                <a:effectLst>
                  <a:outerShdw blurRad="38100" dist="38100" dir="2700000" algn="tl">
                    <a:srgbClr val="000000"/>
                  </a:outerShdw>
                </a:effectLst>
                <a:latin typeface="Arial" charset="0"/>
                <a:cs typeface="Arial" charset="0"/>
              </a:rPr>
              <a:t>(2 Kings 11; </a:t>
            </a:r>
            <a:br>
              <a:rPr lang="en-US" sz="2000" b="1" dirty="0">
                <a:solidFill>
                  <a:srgbClr val="FF8B93"/>
                </a:solidFill>
                <a:effectLst>
                  <a:outerShdw blurRad="38100" dist="38100" dir="2700000" algn="tl">
                    <a:srgbClr val="000000"/>
                  </a:outerShdw>
                </a:effectLst>
                <a:latin typeface="Arial" charset="0"/>
                <a:cs typeface="Arial" charset="0"/>
              </a:rPr>
            </a:br>
            <a:r>
              <a:rPr lang="en-US" sz="2000" b="1" dirty="0">
                <a:solidFill>
                  <a:srgbClr val="FF8B93"/>
                </a:solidFill>
                <a:effectLst>
                  <a:outerShdw blurRad="38100" dist="38100" dir="2700000" algn="tl">
                    <a:srgbClr val="000000"/>
                  </a:outerShdw>
                </a:effectLst>
                <a:latin typeface="Arial" charset="0"/>
                <a:cs typeface="Arial" charset="0"/>
              </a:rPr>
              <a:t>2 Chron. 22:11)</a:t>
            </a:r>
            <a:endParaRPr lang="en-US" sz="1600" dirty="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par>
                          <p:cTn id="12" fill="hold" nodeType="afterGroup">
                            <p:stCondLst>
                              <p:cond delay="1000"/>
                            </p:stCondLst>
                            <p:childTnLst>
                              <p:par>
                                <p:cTn id="13" presetID="2" presetClass="entr" presetSubtype="3" fill="hold" grpId="0" nodeType="afterEffect">
                                  <p:stCondLst>
                                    <p:cond delay="0"/>
                                  </p:stCondLst>
                                  <p:iterate type="lt">
                                    <p:tmPct val="100000"/>
                                  </p:iterate>
                                  <p:childTnLst>
                                    <p:set>
                                      <p:cBhvr>
                                        <p:cTn id="14" dur="1" fill="hold">
                                          <p:stCondLst>
                                            <p:cond delay="0"/>
                                          </p:stCondLst>
                                        </p:cTn>
                                        <p:tgtEl>
                                          <p:spTgt spid="242737">
                                            <p:txEl>
                                              <p:pRg st="0" end="0"/>
                                            </p:txEl>
                                          </p:spTgt>
                                        </p:tgtEl>
                                        <p:attrNameLst>
                                          <p:attrName>style.visibility</p:attrName>
                                        </p:attrNameLst>
                                      </p:cBhvr>
                                      <p:to>
                                        <p:strVal val="visible"/>
                                      </p:to>
                                    </p:set>
                                    <p:anim calcmode="lin" valueType="num">
                                      <p:cBhvr additive="base">
                                        <p:cTn id="15"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6" dur="75" fill="hold"/>
                                        <p:tgtEl>
                                          <p:spTgt spid="242737">
                                            <p:txEl>
                                              <p:pRg st="0" end="0"/>
                                            </p:txEl>
                                          </p:spTgt>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275"/>
                            </p:stCondLst>
                            <p:childTnLst>
                              <p:par>
                                <p:cTn id="18" presetID="2" presetClass="entr" presetSubtype="3" fill="hold" grpId="0" nodeType="after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42728">
                                            <p:txEl>
                                              <p:pRg st="0" end="0"/>
                                            </p:txEl>
                                          </p:spTgt>
                                        </p:tgtEl>
                                        <p:attrNameLst>
                                          <p:attrName>style.visibility</p:attrName>
                                        </p:attrNameLst>
                                      </p:cBhvr>
                                      <p:to>
                                        <p:strVal val="visible"/>
                                      </p:to>
                                    </p:set>
                                    <p:animEffect transition="in" filter="dissolve">
                                      <p:cBhvr>
                                        <p:cTn id="26" dur="500"/>
                                        <p:tgtEl>
                                          <p:spTgt spid="242728">
                                            <p:txEl>
                                              <p:pRg st="0" end="0"/>
                                            </p:txEl>
                                          </p:spTgt>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42729"/>
                                        </p:tgtEl>
                                        <p:attrNameLst>
                                          <p:attrName>style.visibility</p:attrName>
                                        </p:attrNameLst>
                                      </p:cBhvr>
                                      <p:to>
                                        <p:strVal val="visible"/>
                                      </p:to>
                                    </p:set>
                                    <p:animEffect transition="in" filter="dissolve">
                                      <p:cBhvr>
                                        <p:cTn id="30" dur="500"/>
                                        <p:tgtEl>
                                          <p:spTgt spid="242729"/>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11</a:t>
            </a:r>
          </a:p>
        </p:txBody>
      </p:sp>
    </p:spTree>
    <p:extLst>
      <p:ext uri="{BB962C8B-B14F-4D97-AF65-F5344CB8AC3E}">
        <p14:creationId xmlns:p14="http://schemas.microsoft.com/office/powerpoint/2010/main" val="2890024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Righteousness (2 Kings 11)</a:t>
            </a:r>
          </a:p>
        </p:txBody>
      </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FFFFFF"/>
                </a:solidFill>
                <a:effectLst>
                  <a:outerShdw blurRad="38100" dist="38100" dir="2700000" algn="tl">
                    <a:srgbClr val="000000"/>
                  </a:outerShdw>
                </a:effectLst>
                <a:latin typeface="Arial" charset="0"/>
                <a:cs typeface="Arial" charset="0"/>
              </a:rPr>
              <a:t>Jehoshaphat</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i="1" dirty="0">
                <a:solidFill>
                  <a:srgbClr val="A3A3A3"/>
                </a:solidFill>
                <a:effectLst>
                  <a:outerShdw blurRad="38100" dist="38100" dir="2700000" algn="tl">
                    <a:srgbClr val="000000"/>
                  </a:outerShdw>
                </a:effectLst>
                <a:latin typeface="Arial" charset="0"/>
                <a:cs typeface="Arial" charset="0"/>
              </a:rPr>
              <a:t>Athaliah</a:t>
            </a:r>
            <a:endParaRPr lang="en-US" sz="200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a:solidFill>
                  <a:srgbClr val="5DBACA"/>
                </a:solidFill>
                <a:effectLst>
                  <a:outerShdw blurRad="38100" dist="38100" dir="2700000" algn="tl">
                    <a:srgbClr val="000000"/>
                  </a:outerShdw>
                </a:effectLst>
                <a:latin typeface="Arial" charset="0"/>
                <a:cs typeface="Arial" charset="0"/>
              </a:rPr>
              <a:t>Jehoram</a:t>
            </a:r>
            <a:endParaRPr lang="en-US" sz="2000">
              <a:solidFill>
                <a:srgbClr val="FFFFFF"/>
              </a:solidFill>
              <a:effectLst>
                <a:outerShdw blurRad="38100" dist="38100" dir="2700000" algn="tl">
                  <a:srgbClr val="000000"/>
                </a:outerShdw>
              </a:effectLst>
              <a:latin typeface="Arial" charset="0"/>
              <a:cs typeface="Arial" charset="0"/>
            </a:endParaRPr>
          </a:p>
        </p:txBody>
      </p:sp>
      <p:grpSp>
        <p:nvGrpSpPr>
          <p:cNvPr id="40755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Joash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err="1">
                <a:solidFill>
                  <a:srgbClr val="FFFF00"/>
                </a:solidFill>
                <a:effectLst>
                  <a:outerShdw blurRad="38100" dist="38100" dir="2700000" algn="tl">
                    <a:srgbClr val="000000"/>
                  </a:outerShdw>
                </a:effectLst>
                <a:latin typeface="Arial" charset="0"/>
                <a:cs typeface="Arial" charset="0"/>
              </a:rPr>
              <a:t>Ahaziah</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Asa</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253</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971550" y="1052513"/>
            <a:ext cx="1776413"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Aaron</a:t>
            </a:r>
          </a:p>
          <a:p>
            <a:pPr algn="ctr">
              <a:defRPr/>
            </a:pPr>
            <a:r>
              <a:rPr lang="en-US" sz="1800" b="1" dirty="0">
                <a:solidFill>
                  <a:srgbClr val="FFFFFF"/>
                </a:solidFill>
                <a:effectLst>
                  <a:outerShdw blurRad="38100" dist="38100" dir="2700000" algn="tl">
                    <a:srgbClr val="000000"/>
                  </a:outerShdw>
                </a:effectLst>
                <a:latin typeface="Arial" charset="0"/>
                <a:cs typeface="Arial" charset="0"/>
              </a:rPr>
              <a:t>Priest of Israel</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086350"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dirty="0">
                <a:solidFill>
                  <a:srgbClr val="FFFFFF"/>
                </a:solidFill>
                <a:effectLst>
                  <a:outerShdw blurRad="38100" dist="38100" dir="2700000" algn="tl">
                    <a:srgbClr val="000000"/>
                  </a:outerShdw>
                </a:effectLst>
                <a:latin typeface="Arial" charset="0"/>
                <a:cs typeface="Arial" charset="0"/>
              </a:rPr>
              <a:t>Righteous in white; </a:t>
            </a:r>
            <a:r>
              <a:rPr lang="en-US" sz="2000" b="1" dirty="0">
                <a:solidFill>
                  <a:srgbClr val="808080"/>
                </a:solidFill>
                <a:effectLst>
                  <a:outerShdw blurRad="38100" dist="38100" dir="2700000" algn="tl">
                    <a:srgbClr val="000000"/>
                  </a:outerShdw>
                </a:effectLst>
                <a:latin typeface="Arial" charset="0"/>
                <a:cs typeface="Arial" charset="0"/>
              </a:rPr>
              <a:t>queen in </a:t>
            </a:r>
            <a:r>
              <a:rPr lang="en-US" sz="2000" b="1" i="1" dirty="0">
                <a:solidFill>
                  <a:srgbClr val="808080"/>
                </a:solidFill>
                <a:effectLst>
                  <a:outerShdw blurRad="38100" dist="38100" dir="2700000" algn="tl">
                    <a:srgbClr val="000000"/>
                  </a:outerShdw>
                </a:effectLst>
                <a:latin typeface="Arial" charset="0"/>
                <a:cs typeface="Arial" charset="0"/>
              </a:rPr>
              <a:t>gray italics</a:t>
            </a:r>
            <a:endParaRPr lang="en-US" sz="1600" dirty="0">
              <a:solidFill>
                <a:srgbClr val="FFFFFF"/>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1" name="Text Box 31"/>
          <p:cNvSpPr txBox="1">
            <a:spLocks noChangeArrowheads="1"/>
          </p:cNvSpPr>
          <p:nvPr/>
        </p:nvSpPr>
        <p:spPr bwMode="auto">
          <a:xfrm>
            <a:off x="3228975" y="5300663"/>
            <a:ext cx="227965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Jehoshebah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4" name="Text Box 31"/>
          <p:cNvSpPr txBox="1">
            <a:spLocks noChangeArrowheads="1"/>
          </p:cNvSpPr>
          <p:nvPr/>
        </p:nvSpPr>
        <p:spPr bwMode="auto">
          <a:xfrm>
            <a:off x="1030288" y="5300663"/>
            <a:ext cx="17414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charset="0"/>
                <a:cs typeface="Arial" charset="0"/>
              </a:rPr>
              <a:t>Jehoiada</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a:defRPr/>
            </a:pPr>
            <a:endParaRPr lang="en-US" sz="2000">
              <a:solidFill>
                <a:srgbClr val="FFFFFF"/>
              </a:solidFill>
              <a:effectLst>
                <a:outerShdw blurRad="38100" dist="38100" dir="2700000" algn="tl">
                  <a:srgbClr val="000000">
                    <a:alpha val="43137"/>
                  </a:srgbClr>
                </a:outerShdw>
              </a:effectLst>
              <a:latin typeface="Arial"/>
              <a:cs typeface="Arial"/>
            </a:endParaRPr>
          </a:p>
        </p:txBody>
      </p:sp>
      <p:sp>
        <p:nvSpPr>
          <p:cNvPr id="46" name="Text Box 31"/>
          <p:cNvSpPr txBox="1">
            <a:spLocks noChangeArrowheads="1"/>
          </p:cNvSpPr>
          <p:nvPr/>
        </p:nvSpPr>
        <p:spPr bwMode="auto">
          <a:xfrm>
            <a:off x="7164388" y="5157788"/>
            <a:ext cx="1892300" cy="95408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b="1" dirty="0">
                <a:solidFill>
                  <a:srgbClr val="FFFFFF"/>
                </a:solidFill>
                <a:effectLst>
                  <a:outerShdw blurRad="38100" dist="38100" dir="2700000" algn="tl">
                    <a:srgbClr val="000000"/>
                  </a:outerShdw>
                </a:effectLst>
                <a:latin typeface="Arial" charset="0"/>
                <a:cs typeface="Arial" charset="0"/>
              </a:rPr>
              <a:t>Unnamed Nurse</a:t>
            </a:r>
            <a:endParaRPr lang="en-US" sz="2000" dirty="0">
              <a:solidFill>
                <a:srgbClr val="FFFFFF"/>
              </a:solidFill>
              <a:effectLst>
                <a:outerShdw blurRad="38100" dist="38100" dir="2700000" algn="tl">
                  <a:srgbClr val="000000"/>
                </a:outerShdw>
              </a:effectLst>
              <a:latin typeface="Arial" charset="0"/>
              <a:cs typeface="Arial"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kumimoji="1" lang="en-US" sz="2400" b="1">
              <a:solidFill>
                <a:srgbClr val="FFFFFF"/>
              </a:solidFill>
              <a:latin typeface="Arial Narrow" pitchFamily="-105" charset="0"/>
              <a:ea typeface="Times New Roman" pitchFamily="-105" charset="0"/>
              <a:cs typeface="Times New Roman"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242733"/>
                                        </p:tgtEl>
                                        <p:attrNameLst>
                                          <p:attrName>style.visibility</p:attrName>
                                        </p:attrNameLst>
                                      </p:cBhvr>
                                      <p:to>
                                        <p:strVal val="visible"/>
                                      </p:to>
                                    </p:set>
                                    <p:animEffect transition="in" filter="dissolve">
                                      <p:cBhvr>
                                        <p:cTn id="34" dur="500"/>
                                        <p:tgtEl>
                                          <p:spTgt spid="242733"/>
                                        </p:tgtEl>
                                      </p:cBhvr>
                                    </p:animEffect>
                                  </p:childTnLst>
                                </p:cTn>
                              </p:par>
                            </p:childTnLst>
                          </p:cTn>
                        </p:par>
                        <p:par>
                          <p:cTn id="35" fill="hold" nodeType="afterGroup">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427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dissolve">
                                      <p:cBhvr>
                                        <p:cTn id="42" dur="500"/>
                                        <p:tgtEl>
                                          <p:spTgt spid="46">
                                            <p:txEl>
                                              <p:pRg st="0" end="0"/>
                                            </p:txEl>
                                          </p:spTgt>
                                        </p:tgtEl>
                                      </p:cBhvr>
                                    </p:animEffect>
                                  </p:childTnLst>
                                </p:cTn>
                              </p:par>
                            </p:childTnLst>
                          </p:cTn>
                        </p:par>
                        <p:par>
                          <p:cTn id="43" fill="hold" nodeType="afterGroup">
                            <p:stCondLst>
                              <p:cond delay="500"/>
                            </p:stCondLst>
                            <p:childTnLst>
                              <p:par>
                                <p:cTn id="44" presetID="9" presetClass="entr" presetSubtype="0" fill="hold" grpId="0" nodeType="afterEffect">
                                  <p:stCondLst>
                                    <p:cond delay="100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173413"/>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2" name="Picture 1"/>
          <p:cNvPicPr>
            <a:picLocks noChangeAspect="1"/>
          </p:cNvPicPr>
          <p:nvPr/>
        </p:nvPicPr>
        <p:blipFill>
          <a:blip r:embed="rId2"/>
          <a:stretch>
            <a:fillRect/>
          </a:stretch>
        </p:blipFill>
        <p:spPr>
          <a:xfrm>
            <a:off x="0" y="188640"/>
            <a:ext cx="9144000" cy="6400800"/>
          </a:xfrm>
          <a:prstGeom prst="rect">
            <a:avLst/>
          </a:prstGeom>
        </p:spPr>
      </p:pic>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508625" y="476250"/>
            <a:ext cx="3454400" cy="4608513"/>
          </a:xfrm>
        </p:spPr>
        <p:txBody>
          <a:bodyPr/>
          <a:lstStyle/>
          <a:p>
            <a:r>
              <a:rPr lang="en-US" sz="4000" b="1">
                <a:latin typeface="Arial" charset="0"/>
                <a:ea typeface="ＭＳ Ｐゴシック" charset="0"/>
              </a:rPr>
              <a:t>Athaliah Killed </a:t>
            </a:r>
            <a:br>
              <a:rPr lang="en-US" sz="4000" b="1">
                <a:latin typeface="Arial" charset="0"/>
                <a:ea typeface="ＭＳ Ｐゴシック" charset="0"/>
              </a:rPr>
            </a:br>
            <a:r>
              <a:rPr lang="en-US" sz="4000" b="1">
                <a:latin typeface="Arial" charset="0"/>
                <a:ea typeface="ＭＳ Ｐゴシック" charset="0"/>
              </a:rPr>
              <a:t>(2 Kings 11:15-16; </a:t>
            </a:r>
            <a:br>
              <a:rPr lang="en-US" sz="4000" b="1">
                <a:latin typeface="Arial" charset="0"/>
                <a:ea typeface="ＭＳ Ｐゴシック" charset="0"/>
              </a:rPr>
            </a:br>
            <a:r>
              <a:rPr lang="en-US" sz="4000" b="1">
                <a:latin typeface="Arial" charset="0"/>
                <a:ea typeface="ＭＳ Ｐゴシック" charset="0"/>
              </a:rPr>
              <a:t>2 Chron. 23:14-15)</a:t>
            </a: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45431" y="797718"/>
            <a:ext cx="918368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en-US">
                <a:latin typeface="Arial" charset="0"/>
                <a:ea typeface="ＭＳ Ｐゴシック" charset="0"/>
              </a:rPr>
              <a:t>Faithful By A Thread</a:t>
            </a:r>
          </a:p>
        </p:txBody>
      </p:sp>
      <p:sp>
        <p:nvSpPr>
          <p:cNvPr id="411651" name="Title 1"/>
          <p:cNvSpPr txBox="1">
            <a:spLocks/>
          </p:cNvSpPr>
          <p:nvPr/>
        </p:nvSpPr>
        <p:spPr bwMode="auto">
          <a:xfrm>
            <a:off x="6084888" y="3141663"/>
            <a:ext cx="2951162" cy="273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a:solidFill>
                  <a:srgbClr val="FFFFFF"/>
                </a:solidFill>
              </a:rPr>
              <a:t>The Davidic rulers came down to only one man (three times!)</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4" descr="salvation blessings godpaint8-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420888"/>
          </a:xfrm>
        </p:spPr>
        <p:txBody>
          <a:bodyPr/>
          <a:lstStyle/>
          <a:p>
            <a:pPr>
              <a:defRPr/>
            </a:pPr>
            <a:r>
              <a:rPr lang="en-US" b="1" dirty="0">
                <a:effectLst>
                  <a:glow rad="762000">
                    <a:schemeClr val="tx1">
                      <a:alpha val="75000"/>
                    </a:schemeClr>
                  </a:glow>
                </a:effectLst>
              </a:rPr>
              <a:t>God still keeps His promises to those who worship Him today </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0888"/>
          </a:xfrm>
        </p:spPr>
        <p:txBody>
          <a:bodyPr/>
          <a:lstStyle/>
          <a:p>
            <a:pPr>
              <a:defRPr/>
            </a:pPr>
            <a:r>
              <a:rPr lang="en-US" dirty="0">
                <a:effectLst>
                  <a:glow rad="762000">
                    <a:schemeClr val="tx1">
                      <a:alpha val="75000"/>
                    </a:schemeClr>
                  </a:glow>
                </a:effectLst>
              </a:rPr>
              <a:t>God still keeps His promises to those who worship Him today </a:t>
            </a:r>
          </a:p>
        </p:txBody>
      </p:sp>
      <p:pic>
        <p:nvPicPr>
          <p:cNvPr id="413698" name="Picture 3" descr="Jesus_100121s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91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Everyone Worships</a:t>
            </a:r>
          </a:p>
        </p:txBody>
      </p:sp>
      <p:pic>
        <p:nvPicPr>
          <p:cNvPr id="3" name="Picture 2" descr="Screen Shot 2018-01-06 at 7.4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223100"/>
          </a:xfrm>
          <a:prstGeom prst="rect">
            <a:avLst/>
          </a:prstGeom>
        </p:spPr>
      </p:pic>
      <p:pic>
        <p:nvPicPr>
          <p:cNvPr id="5" name="Picture 4"/>
          <p:cNvPicPr>
            <a:picLocks noChangeAspect="1"/>
          </p:cNvPicPr>
          <p:nvPr/>
        </p:nvPicPr>
        <p:blipFill rotWithShape="1">
          <a:blip r:embed="rId4"/>
          <a:srcRect b="16819"/>
          <a:stretch/>
        </p:blipFill>
        <p:spPr>
          <a:xfrm>
            <a:off x="6012160" y="4365104"/>
            <a:ext cx="2996952" cy="2492896"/>
          </a:xfrm>
          <a:prstGeom prst="rect">
            <a:avLst/>
          </a:prstGeom>
        </p:spPr>
      </p:pic>
    </p:spTree>
    <p:extLst>
      <p:ext uri="{BB962C8B-B14F-4D97-AF65-F5344CB8AC3E}">
        <p14:creationId xmlns:p14="http://schemas.microsoft.com/office/powerpoint/2010/main" val="1271719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12</a:t>
            </a:r>
          </a:p>
        </p:txBody>
      </p:sp>
    </p:spTree>
    <p:extLst>
      <p:ext uri="{BB962C8B-B14F-4D97-AF65-F5344CB8AC3E}">
        <p14:creationId xmlns:p14="http://schemas.microsoft.com/office/powerpoint/2010/main" val="1991965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152400" y="0"/>
            <a:ext cx="4114800" cy="692150"/>
          </a:xfrm>
          <a:solidFill>
            <a:srgbClr val="000000"/>
          </a:solidFill>
        </p:spPr>
        <p:txBody>
          <a:bodyPr/>
          <a:lstStyle/>
          <a:p>
            <a:pPr eaLnBrk="1" hangingPunct="1"/>
            <a:r>
              <a:rPr lang="en-US" sz="3600" b="1">
                <a:solidFill>
                  <a:srgbClr val="FFFF00"/>
                </a:solidFill>
                <a:latin typeface="Arial" charset="0"/>
              </a:rPr>
              <a:t>Joash </a:t>
            </a:r>
            <a:r>
              <a:rPr lang="en-US" sz="3600" b="1">
                <a:solidFill>
                  <a:schemeClr val="bg1"/>
                </a:solidFill>
                <a:latin typeface="Arial" charset="0"/>
              </a:rPr>
              <a:t>of Judah</a:t>
            </a:r>
            <a:endParaRPr lang="en-GB" sz="3600" b="1">
              <a:solidFill>
                <a:schemeClr val="bg1"/>
              </a:solidFill>
              <a:latin typeface="Arial" charset="0"/>
            </a:endParaRPr>
          </a:p>
        </p:txBody>
      </p:sp>
      <p:graphicFrame>
        <p:nvGraphicFramePr>
          <p:cNvPr id="414723" name="Object 2"/>
          <p:cNvGraphicFramePr>
            <a:graphicFrameLocks noGrp="1" noChangeAspect="1"/>
          </p:cNvGraphicFramePr>
          <p:nvPr>
            <p:ph sz="half" idx="2"/>
          </p:nvPr>
        </p:nvGraphicFramePr>
        <p:xfrm>
          <a:off x="5435600" y="0"/>
          <a:ext cx="3708400" cy="6180138"/>
        </p:xfrm>
        <a:graphic>
          <a:graphicData uri="http://schemas.openxmlformats.org/presentationml/2006/ole">
            <mc:AlternateContent xmlns:mc="http://schemas.openxmlformats.org/markup-compatibility/2006">
              <mc:Choice xmlns:v="urn:schemas-microsoft-com:vml" Requires="v">
                <p:oleObj spid="_x0000_s414917" name="Bitmap Image" r:id="rId3" imgW="3067478" imgH="4133333" progId="Paint.Picture">
                  <p:embed/>
                </p:oleObj>
              </mc:Choice>
              <mc:Fallback>
                <p:oleObj name="Bitmap Image" r:id="rId3" imgW="3067478" imgH="413333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0"/>
                        <a:ext cx="3708400" cy="618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14724" name="Text Box 6"/>
          <p:cNvSpPr txBox="1">
            <a:spLocks noChangeArrowheads="1"/>
          </p:cNvSpPr>
          <p:nvPr/>
        </p:nvSpPr>
        <p:spPr bwMode="auto">
          <a:xfrm>
            <a:off x="8274050" y="6491288"/>
            <a:ext cx="869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12</a:t>
            </a:r>
            <a:endParaRPr lang="en-GB" sz="1800" b="1"/>
          </a:p>
        </p:txBody>
      </p:sp>
      <p:sp>
        <p:nvSpPr>
          <p:cNvPr id="6" name="Rectangle 3"/>
          <p:cNvSpPr txBox="1">
            <a:spLocks noChangeArrowheads="1"/>
          </p:cNvSpPr>
          <p:nvPr/>
        </p:nvSpPr>
        <p:spPr bwMode="auto">
          <a:xfrm>
            <a:off x="26988" y="836613"/>
            <a:ext cx="533717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Tx/>
              <a:buChar char="•"/>
            </a:pPr>
            <a:r>
              <a:rPr lang="en-US" b="1"/>
              <a:t>Became king at 7 years old</a:t>
            </a:r>
          </a:p>
          <a:p>
            <a:pPr eaLnBrk="1" hangingPunct="1">
              <a:lnSpc>
                <a:spcPct val="90000"/>
              </a:lnSpc>
              <a:spcBef>
                <a:spcPct val="20000"/>
              </a:spcBef>
            </a:pPr>
            <a:endParaRPr lang="en-US" b="1"/>
          </a:p>
          <a:p>
            <a:pPr eaLnBrk="1" hangingPunct="1">
              <a:lnSpc>
                <a:spcPct val="90000"/>
              </a:lnSpc>
              <a:spcBef>
                <a:spcPct val="20000"/>
              </a:spcBef>
              <a:buFontTx/>
              <a:buChar char="•"/>
            </a:pPr>
            <a:r>
              <a:rPr lang="ru-RU" altLang="ja-JP" b="1"/>
              <a:t>"</a:t>
            </a:r>
            <a:r>
              <a:rPr lang="en-US" b="1"/>
              <a:t>Did what was right in the eyes of the L</a:t>
            </a:r>
            <a:r>
              <a:rPr lang="en-US" sz="2000" b="1"/>
              <a:t>ORD</a:t>
            </a:r>
            <a:r>
              <a:rPr lang="en-US" b="1"/>
              <a:t> all the years Jehoiada the priest instructed him</a:t>
            </a:r>
            <a:r>
              <a:rPr lang="ru-RU" altLang="ja-JP" b="1"/>
              <a:t>"</a:t>
            </a:r>
            <a:endParaRPr lang="en-US" b="1"/>
          </a:p>
          <a:p>
            <a:pPr eaLnBrk="1" hangingPunct="1">
              <a:lnSpc>
                <a:spcPct val="90000"/>
              </a:lnSpc>
              <a:spcBef>
                <a:spcPct val="20000"/>
              </a:spcBef>
            </a:pPr>
            <a:endParaRPr lang="en-US" b="1"/>
          </a:p>
          <a:p>
            <a:pPr eaLnBrk="1" hangingPunct="1">
              <a:lnSpc>
                <a:spcPct val="90000"/>
              </a:lnSpc>
              <a:spcBef>
                <a:spcPct val="20000"/>
              </a:spcBef>
              <a:buFontTx/>
              <a:buChar char="•"/>
            </a:pPr>
            <a:r>
              <a:rPr lang="en-US" b="1"/>
              <a:t>High places not removed, people continued to offer sacrifices and burn incense there</a:t>
            </a:r>
          </a:p>
          <a:p>
            <a:pPr eaLnBrk="1" hangingPunct="1">
              <a:lnSpc>
                <a:spcPct val="90000"/>
              </a:lnSpc>
              <a:spcBef>
                <a:spcPct val="20000"/>
              </a:spcBef>
              <a:buFontTx/>
              <a:buChar char="•"/>
            </a:pPr>
            <a:endParaRPr lang="en-US" b="1"/>
          </a:p>
          <a:p>
            <a:pPr eaLnBrk="1" hangingPunct="1">
              <a:lnSpc>
                <a:spcPct val="90000"/>
              </a:lnSpc>
              <a:spcBef>
                <a:spcPct val="20000"/>
              </a:spcBef>
              <a:buFontTx/>
              <a:buChar char="•"/>
            </a:pPr>
            <a:r>
              <a:rPr lang="en-US" b="1"/>
              <a:t>Temple repaired</a:t>
            </a:r>
          </a:p>
          <a:p>
            <a:pPr eaLnBrk="1" hangingPunct="1">
              <a:lnSpc>
                <a:spcPct val="90000"/>
              </a:lnSpc>
              <a:spcBef>
                <a:spcPct val="20000"/>
              </a:spcBef>
              <a:buFontTx/>
              <a:buChar char="•"/>
            </a:pPr>
            <a:endParaRPr lang="en-US" b="1"/>
          </a:p>
          <a:p>
            <a:pPr eaLnBrk="1" hangingPunct="1">
              <a:lnSpc>
                <a:spcPct val="90000"/>
              </a:lnSpc>
              <a:spcBef>
                <a:spcPct val="20000"/>
              </a:spcBef>
              <a:buFontTx/>
              <a:buChar char="•"/>
            </a:pPr>
            <a:r>
              <a:rPr lang="en-US" b="1"/>
              <a:t>Attacked by Hazael king of Aram; sent sacred objects, gifts and gold from the temple to Hazael in exchange for his withdrawal</a:t>
            </a:r>
            <a:endParaRPr lang="en-GB"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13</a:t>
            </a:r>
          </a:p>
        </p:txBody>
      </p:sp>
    </p:spTree>
    <p:extLst>
      <p:ext uri="{BB962C8B-B14F-4D97-AF65-F5344CB8AC3E}">
        <p14:creationId xmlns:p14="http://schemas.microsoft.com/office/powerpoint/2010/main" val="597507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2170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296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3" name="Rectangle 5"/>
          <p:cNvSpPr>
            <a:spLocks noChangeArrowheads="1"/>
          </p:cNvSpPr>
          <p:nvPr/>
        </p:nvSpPr>
        <p:spPr bwMode="auto">
          <a:xfrm>
            <a:off x="76200" y="1252538"/>
            <a:ext cx="3810000" cy="483209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pPr>
            <a:r>
              <a:rPr lang="en-US" sz="2800" b="1">
                <a:solidFill>
                  <a:srgbClr val="CC3300"/>
                </a:solidFill>
              </a:rPr>
              <a:t>Moab</a:t>
            </a:r>
            <a:r>
              <a:rPr lang="en-US" sz="2800" b="1"/>
              <a:t> and </a:t>
            </a:r>
            <a:r>
              <a:rPr lang="en-US" sz="2800" b="1">
                <a:solidFill>
                  <a:srgbClr val="CC0066"/>
                </a:solidFill>
              </a:rPr>
              <a:t>Aram</a:t>
            </a:r>
            <a:r>
              <a:rPr lang="en-US" sz="2800" b="1"/>
              <a:t> (Syria) were small kingdoms like Judah and Israel. Sometimes they fought against Israel or Judah, and sometimes they joined together to oppose a larger threat.</a:t>
            </a:r>
          </a:p>
        </p:txBody>
      </p:sp>
      <p:sp>
        <p:nvSpPr>
          <p:cNvPr id="217095" name="AutoShape 7"/>
          <p:cNvSpPr>
            <a:spLocks noChangeArrowheads="1"/>
          </p:cNvSpPr>
          <p:nvPr/>
        </p:nvSpPr>
        <p:spPr bwMode="auto">
          <a:xfrm>
            <a:off x="4038600" y="1371600"/>
            <a:ext cx="4267200" cy="762000"/>
          </a:xfrm>
          <a:prstGeom prst="curvedDownArrow">
            <a:avLst>
              <a:gd name="adj1" fmla="val 112000"/>
              <a:gd name="adj2" fmla="val 224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17096" name="AutoShape 8"/>
          <p:cNvSpPr>
            <a:spLocks noChangeArrowheads="1"/>
          </p:cNvSpPr>
          <p:nvPr/>
        </p:nvSpPr>
        <p:spPr bwMode="auto">
          <a:xfrm>
            <a:off x="3886200" y="5410200"/>
            <a:ext cx="1828800" cy="533400"/>
          </a:xfrm>
          <a:prstGeom prst="curvedUpArrow">
            <a:avLst>
              <a:gd name="adj1" fmla="val 68571"/>
              <a:gd name="adj2" fmla="val 137143"/>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415746" name="Rectangle 2"/>
          <p:cNvSpPr>
            <a:spLocks noGrp="1" noChangeArrowheads="1"/>
          </p:cNvSpPr>
          <p:nvPr>
            <p:ph type="title"/>
          </p:nvPr>
        </p:nvSpPr>
        <p:spPr>
          <a:xfrm>
            <a:off x="0" y="0"/>
            <a:ext cx="9144000" cy="1340768"/>
          </a:xfrm>
          <a:solidFill>
            <a:srgbClr val="000000"/>
          </a:solidFill>
        </p:spPr>
        <p:txBody>
          <a:bodyPr/>
          <a:lstStyle/>
          <a:p>
            <a:pPr eaLnBrk="1" hangingPunct="1"/>
            <a:r>
              <a:rPr lang="en-US" sz="4000" b="1">
                <a:solidFill>
                  <a:srgbClr val="FFFFFF"/>
                </a:solidFill>
                <a:latin typeface="Arial" charset="0"/>
              </a:rPr>
              <a:t>Troublesome Neighbors</a:t>
            </a:r>
            <a:br>
              <a:rPr lang="en-US" sz="4000" b="1">
                <a:solidFill>
                  <a:srgbClr val="FFFFFF"/>
                </a:solidFill>
                <a:latin typeface="Arial" charset="0"/>
              </a:rPr>
            </a:br>
            <a:r>
              <a:rPr lang="en-US" sz="4000" b="1">
                <a:solidFill>
                  <a:srgbClr val="FFFFFF"/>
                </a:solidFill>
                <a:latin typeface="Arial" charset="0"/>
              </a:rPr>
              <a:t>(2 Kings 13:20)</a:t>
            </a:r>
            <a:endParaRPr lang="en-GB" sz="4000">
              <a:solidFill>
                <a:srgbClr val="FFFFFF"/>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fade">
                                      <p:cBhvr>
                                        <p:cTn id="7" dur="500"/>
                                        <p:tgtEl>
                                          <p:spTgt spid="217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Effect transition="in" filter="fade">
                                      <p:cBhvr>
                                        <p:cTn id="12" dur="500"/>
                                        <p:tgtEl>
                                          <p:spTgt spid="217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7096"/>
                                        </p:tgtEl>
                                        <p:attrNameLst>
                                          <p:attrName>style.visibility</p:attrName>
                                        </p:attrNameLst>
                                      </p:cBhvr>
                                      <p:to>
                                        <p:strVal val="visible"/>
                                      </p:to>
                                    </p:set>
                                    <p:animEffect transition="in" filter="fade">
                                      <p:cBhvr>
                                        <p:cTn id="17" dur="500"/>
                                        <p:tgtEl>
                                          <p:spTgt spid="2170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7095"/>
                                        </p:tgtEl>
                                        <p:attrNameLst>
                                          <p:attrName>style.visibility</p:attrName>
                                        </p:attrNameLst>
                                      </p:cBhvr>
                                      <p:to>
                                        <p:strVal val="visible"/>
                                      </p:to>
                                    </p:set>
                                    <p:animEffect transition="in" filter="fade">
                                      <p:cBhvr>
                                        <p:cTn id="22"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animBg="1" autoUpdateAnimBg="0"/>
      <p:bldP spid="217095" grpId="0" animBg="1"/>
      <p:bldP spid="21709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pic>
        <p:nvPicPr>
          <p:cNvPr id="41677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2" name="AutoShape 8"/>
          <p:cNvSpPr>
            <a:spLocks noChangeArrowheads="1"/>
          </p:cNvSpPr>
          <p:nvPr/>
        </p:nvSpPr>
        <p:spPr bwMode="auto">
          <a:xfrm rot="-1792970">
            <a:off x="5105400" y="5267325"/>
            <a:ext cx="790575" cy="1590675"/>
          </a:xfrm>
          <a:prstGeom prst="upArrow">
            <a:avLst>
              <a:gd name="adj1" fmla="val 50000"/>
              <a:gd name="adj2" fmla="val 50301"/>
            </a:avLst>
          </a:prstGeom>
          <a:solidFill>
            <a:schemeClr val="accent1"/>
          </a:solidFill>
          <a:ln w="9525">
            <a:solidFill>
              <a:schemeClr val="tx1"/>
            </a:solidFill>
            <a:miter lim="800000"/>
            <a:headEnd/>
            <a:tailEnd/>
          </a:ln>
        </p:spPr>
        <p:txBody>
          <a:bodyPr wrap="none" anchor="ctr"/>
          <a:lstStyle/>
          <a:p>
            <a:endParaRPr lang="en-US"/>
          </a:p>
        </p:txBody>
      </p:sp>
      <p:sp>
        <p:nvSpPr>
          <p:cNvPr id="416773" name="Rectangle 7"/>
          <p:cNvSpPr txBox="1">
            <a:spLocks noChangeArrowheads="1"/>
          </p:cNvSpPr>
          <p:nvPr/>
        </p:nvSpPr>
        <p:spPr bwMode="auto">
          <a:xfrm>
            <a:off x="0" y="1524000"/>
            <a:ext cx="3581400" cy="5334000"/>
          </a:xfrm>
          <a:prstGeom prst="rect">
            <a:avLst/>
          </a:prstGeom>
          <a:solidFill>
            <a:schemeClr val="accent1"/>
          </a:solidFill>
          <a:ln w="38100">
            <a:solidFill>
              <a:srgbClr val="FF0000"/>
            </a:solidFill>
            <a:miter lim="800000"/>
            <a:headEnd/>
            <a:tailEnd/>
          </a:ln>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i="1">
                <a:solidFill>
                  <a:srgbClr val="CC0066"/>
                </a:solidFill>
              </a:rPr>
              <a:t>On the world scene, constant threats came from Egypt and Assyria. </a:t>
            </a:r>
            <a:r>
              <a:rPr lang="en-US" sz="2800" b="1" i="1"/>
              <a:t>Assyria</a:t>
            </a:r>
            <a:r>
              <a:rPr lang="en-US" sz="2800" b="1" i="1">
                <a:solidFill>
                  <a:srgbClr val="CC0066"/>
                </a:solidFill>
              </a:rPr>
              <a:t> was the superpower before its empire declined. Later, </a:t>
            </a:r>
            <a:r>
              <a:rPr lang="en-US" sz="2800" b="1" i="1"/>
              <a:t>Babylon</a:t>
            </a:r>
            <a:r>
              <a:rPr lang="en-US" sz="2800" b="1" i="1">
                <a:solidFill>
                  <a:srgbClr val="CC0066"/>
                </a:solidFill>
              </a:rPr>
              <a:t> became the superpower of the region.</a:t>
            </a:r>
            <a:endParaRPr lang="en-GB" sz="2800" b="1" i="1">
              <a:solidFill>
                <a:srgbClr val="CC0066"/>
              </a:solidFill>
            </a:endParaRPr>
          </a:p>
        </p:txBody>
      </p:sp>
      <p:sp>
        <p:nvSpPr>
          <p:cNvPr id="416770" name="Rectangle 2"/>
          <p:cNvSpPr>
            <a:spLocks noGrp="1" noChangeArrowheads="1"/>
          </p:cNvSpPr>
          <p:nvPr>
            <p:ph type="title"/>
          </p:nvPr>
        </p:nvSpPr>
        <p:spPr>
          <a:xfrm>
            <a:off x="0" y="0"/>
            <a:ext cx="9144000" cy="1524000"/>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4000" b="1">
                <a:solidFill>
                  <a:srgbClr val="FFFFFF"/>
                </a:solidFill>
                <a:latin typeface="Arial" charset="0"/>
              </a:rPr>
              <a:t>Troublesome Neighbors </a:t>
            </a:r>
            <a:br>
              <a:rPr lang="en-US" sz="4000" b="1">
                <a:solidFill>
                  <a:srgbClr val="FFFFFF"/>
                </a:solidFill>
                <a:latin typeface="Arial" charset="0"/>
              </a:rPr>
            </a:br>
            <a:r>
              <a:rPr lang="en-US" sz="4000" b="1">
                <a:solidFill>
                  <a:srgbClr val="FFFFFF"/>
                </a:solidFill>
                <a:latin typeface="Arial" charset="0"/>
              </a:rPr>
              <a:t>(2 Kings 13:20)</a:t>
            </a:r>
            <a:endParaRPr lang="en-GB" sz="4000" b="1">
              <a:solidFill>
                <a:srgbClr val="FFFFFF"/>
              </a:solidFill>
              <a:latin typeface="Arial" charset="0"/>
            </a:endParaRPr>
          </a:p>
        </p:txBody>
      </p:sp>
    </p:spTree>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23085"/>
            <a:ext cx="9144000" cy="6362299"/>
          </a:xfrm>
          <a:prstGeom prst="rect">
            <a:avLst/>
          </a:prstGeom>
        </p:spPr>
      </p:pic>
      <p:sp>
        <p:nvSpPr>
          <p:cNvPr id="417794" name="Rectangle 2"/>
          <p:cNvSpPr>
            <a:spLocks noGrp="1" noChangeArrowheads="1"/>
          </p:cNvSpPr>
          <p:nvPr>
            <p:ph type="title"/>
          </p:nvPr>
        </p:nvSpPr>
        <p:spPr>
          <a:xfrm>
            <a:off x="1" y="0"/>
            <a:ext cx="3851920" cy="1196752"/>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b="1">
                <a:solidFill>
                  <a:srgbClr val="FFFFFF"/>
                </a:solidFill>
                <a:latin typeface="Arial" charset="0"/>
              </a:rPr>
              <a:t>Elisha</a:t>
            </a:r>
            <a:r>
              <a:rPr lang="uk-UA" altLang="ja-JP" sz="3200" b="1">
                <a:solidFill>
                  <a:srgbClr val="FFFFFF"/>
                </a:solidFill>
                <a:latin typeface="Arial" charset="0"/>
              </a:rPr>
              <a:t>'</a:t>
            </a:r>
            <a:r>
              <a:rPr lang="en-US" sz="3200" b="1">
                <a:solidFill>
                  <a:srgbClr val="FFFFFF"/>
                </a:solidFill>
                <a:latin typeface="Arial" charset="0"/>
              </a:rPr>
              <a:t>s Last Prediction</a:t>
            </a:r>
            <a:endParaRPr lang="en-GB" sz="3200" b="1">
              <a:solidFill>
                <a:srgbClr val="FFFFFF"/>
              </a:solidFill>
              <a:latin typeface="Arial" charset="0"/>
            </a:endParaRPr>
          </a:p>
        </p:txBody>
      </p:sp>
      <p:sp>
        <p:nvSpPr>
          <p:cNvPr id="417796" name="Text Box 5"/>
          <p:cNvSpPr txBox="1">
            <a:spLocks noChangeArrowheads="1"/>
          </p:cNvSpPr>
          <p:nvPr/>
        </p:nvSpPr>
        <p:spPr bwMode="auto">
          <a:xfrm>
            <a:off x="5787833" y="6093296"/>
            <a:ext cx="334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effectLst>
                  <a:glow rad="228600">
                    <a:schemeClr val="tx1"/>
                  </a:glow>
                </a:effectLst>
              </a:rPr>
              <a:t>2 Kings 13:10-25</a:t>
            </a:r>
            <a:endParaRPr lang="en-GB" b="1">
              <a:solidFill>
                <a:schemeClr val="bg1"/>
              </a:solidFill>
              <a:effectLst>
                <a:glow rad="228600">
                  <a:schemeClr val="tx1"/>
                </a:glow>
              </a:effectLst>
            </a:endParaRPr>
          </a:p>
        </p:txBody>
      </p:sp>
      <p:sp>
        <p:nvSpPr>
          <p:cNvPr id="417798" name="Rectangle 3"/>
          <p:cNvSpPr txBox="1">
            <a:spLocks noChangeArrowheads="1"/>
          </p:cNvSpPr>
          <p:nvPr/>
        </p:nvSpPr>
        <p:spPr bwMode="auto">
          <a:xfrm>
            <a:off x="178122" y="2431429"/>
            <a:ext cx="4033838"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chemeClr val="bg1"/>
                </a:solidFill>
                <a:effectLst>
                  <a:glow rad="228600">
                    <a:schemeClr val="tx1"/>
                  </a:glow>
                </a:effectLst>
              </a:rPr>
              <a:t>Jehoash of Israel (798-782)</a:t>
            </a:r>
          </a:p>
          <a:p>
            <a:pPr eaLnBrk="1" hangingPunct="1">
              <a:spcBef>
                <a:spcPct val="20000"/>
              </a:spcBef>
            </a:pPr>
            <a:endParaRPr lang="en-US" sz="3200" b="1">
              <a:solidFill>
                <a:schemeClr val="bg1"/>
              </a:solidFill>
              <a:effectLst>
                <a:glow rad="228600">
                  <a:schemeClr val="tx1"/>
                </a:glow>
              </a:effectLst>
            </a:endParaRPr>
          </a:p>
          <a:p>
            <a:pPr eaLnBrk="1" hangingPunct="1">
              <a:spcBef>
                <a:spcPct val="20000"/>
              </a:spcBef>
            </a:pPr>
            <a:r>
              <a:rPr lang="en-US" sz="3200" b="1">
                <a:solidFill>
                  <a:schemeClr val="bg1"/>
                </a:solidFill>
                <a:effectLst>
                  <a:glow rad="228600">
                    <a:schemeClr val="tx1"/>
                  </a:glow>
                </a:effectLst>
              </a:rPr>
              <a:t>Experienced 3 victories over Aram (as Elisha predicted before his death)</a:t>
            </a:r>
          </a:p>
        </p:txBody>
      </p:sp>
    </p:spTree>
  </p:cSld>
  <p:clrMapOvr>
    <a:overrideClrMapping bg1="lt1" tx1="dk1" bg2="lt2" tx2="dk2" accent1="accent1" accent2="accent2" accent3="accent3" accent4="accent4" accent5="accent5" accent6="accent6" hlink="hlink" folHlink="folHlink"/>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14</a:t>
            </a:r>
          </a:p>
        </p:txBody>
      </p:sp>
    </p:spTree>
    <p:extLst>
      <p:ext uri="{BB962C8B-B14F-4D97-AF65-F5344CB8AC3E}">
        <p14:creationId xmlns:p14="http://schemas.microsoft.com/office/powerpoint/2010/main" val="1571201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2051050" y="0"/>
            <a:ext cx="5257254" cy="1412776"/>
          </a:xfrm>
          <a:solidFill>
            <a:srgbClr val="000000"/>
          </a:solidFill>
        </p:spPr>
        <p:txBody>
          <a:bodyPr/>
          <a:lstStyle/>
          <a:p>
            <a:pPr eaLnBrk="1" hangingPunct="1"/>
            <a:r>
              <a:rPr lang="en-US" sz="4000" b="1">
                <a:solidFill>
                  <a:srgbClr val="FFFFFF"/>
                </a:solidFill>
                <a:latin typeface="Arial" charset="0"/>
              </a:rPr>
              <a:t>Prophets of Israel </a:t>
            </a:r>
            <a:br>
              <a:rPr lang="en-US" sz="4000" b="1">
                <a:solidFill>
                  <a:srgbClr val="FFFFFF"/>
                </a:solidFill>
                <a:latin typeface="Arial" charset="0"/>
              </a:rPr>
            </a:br>
            <a:r>
              <a:rPr lang="en-US" sz="3600" b="1">
                <a:solidFill>
                  <a:srgbClr val="FFFFFF"/>
                </a:solidFill>
                <a:latin typeface="Arial" charset="0"/>
              </a:rPr>
              <a:t>(2 Kings 14:23)</a:t>
            </a:r>
            <a:endParaRPr lang="en-GB" sz="4000" b="1">
              <a:solidFill>
                <a:srgbClr val="FFFFFF"/>
              </a:solidFill>
              <a:latin typeface="Arial" charset="0"/>
            </a:endParaRPr>
          </a:p>
        </p:txBody>
      </p:sp>
      <p:pic>
        <p:nvPicPr>
          <p:cNvPr id="419843" name="Picture 5" descr="j031007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595438"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611188" y="1772221"/>
            <a:ext cx="8229600" cy="4753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rgbClr val="3333FF"/>
                </a:solidFill>
                <a:cs typeface="Arial" charset="0"/>
              </a:rPr>
              <a:t>Amos</a:t>
            </a:r>
            <a:r>
              <a:rPr lang="en-US" sz="3200" b="1">
                <a:cs typeface="Arial" charset="0"/>
              </a:rPr>
              <a:t> and </a:t>
            </a:r>
            <a:r>
              <a:rPr lang="en-US" sz="3200" b="1">
                <a:solidFill>
                  <a:srgbClr val="3333FF"/>
                </a:solidFill>
                <a:cs typeface="Arial" charset="0"/>
              </a:rPr>
              <a:t>Hosea</a:t>
            </a:r>
            <a:r>
              <a:rPr lang="en-US" sz="3200" b="1">
                <a:cs typeface="Arial" charset="0"/>
              </a:rPr>
              <a:t> prophesied in the beautiful city of Samaria. (</a:t>
            </a:r>
            <a:r>
              <a:rPr lang="en-US" sz="3200" b="1">
                <a:solidFill>
                  <a:srgbClr val="3333FF"/>
                </a:solidFill>
                <a:cs typeface="Arial" charset="0"/>
              </a:rPr>
              <a:t>Jonah</a:t>
            </a:r>
            <a:r>
              <a:rPr lang="en-US" sz="3200" b="1">
                <a:cs typeface="Arial" charset="0"/>
              </a:rPr>
              <a:t> also prophesied in Nineveh, the capital city of Assyria.)</a:t>
            </a:r>
          </a:p>
          <a:p>
            <a:pPr eaLnBrk="1" hangingPunct="1">
              <a:spcBef>
                <a:spcPct val="20000"/>
              </a:spcBef>
            </a:pPr>
            <a:endParaRPr lang="en-US" sz="3200" b="1">
              <a:cs typeface="Arial" charset="0"/>
            </a:endParaRPr>
          </a:p>
          <a:p>
            <a:pPr eaLnBrk="1" hangingPunct="1">
              <a:spcBef>
                <a:spcPct val="20000"/>
              </a:spcBef>
            </a:pPr>
            <a:r>
              <a:rPr lang="en-US" sz="3200" b="1">
                <a:cs typeface="Arial" charset="0"/>
              </a:rPr>
              <a:t>Israel scoffed at these prophets</a:t>
            </a:r>
            <a:r>
              <a:rPr lang="uk-UA" sz="3200" b="1">
                <a:cs typeface="Arial" charset="0"/>
              </a:rPr>
              <a:t>'</a:t>
            </a:r>
            <a:r>
              <a:rPr lang="en-US" sz="3200" b="1">
                <a:cs typeface="Arial" charset="0"/>
              </a:rPr>
              <a:t> words of doom, but within 30 years all their predictions came true.</a:t>
            </a:r>
            <a:endParaRPr lang="en-GB" sz="3200" b="1">
              <a:cs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770" decel="100000"/>
                                        <p:tgtEl>
                                          <p:spTgt spid="5">
                                            <p:txEl>
                                              <p:pRg st="2" end="2"/>
                                            </p:txEl>
                                          </p:spTgt>
                                        </p:tgtEl>
                                      </p:cBhvr>
                                    </p:animEffect>
                                    <p:animScale>
                                      <p:cBhvr>
                                        <p:cTn id="19" dur="770" decel="100000"/>
                                        <p:tgtEl>
                                          <p:spTgt spid="5">
                                            <p:txEl>
                                              <p:pRg st="2" end="2"/>
                                            </p:txEl>
                                          </p:spTgt>
                                        </p:tgtEl>
                                      </p:cBhvr>
                                      <p:from x="10000" y="10000"/>
                                      <p:to x="200000" y="450000"/>
                                    </p:animScale>
                                    <p:animScale>
                                      <p:cBhvr>
                                        <p:cTn id="20" dur="1230" accel="100000" fill="hold">
                                          <p:stCondLst>
                                            <p:cond delay="770"/>
                                          </p:stCondLst>
                                        </p:cTn>
                                        <p:tgtEl>
                                          <p:spTgt spid="5">
                                            <p:txEl>
                                              <p:pRg st="2" end="2"/>
                                            </p:txEl>
                                          </p:spTgt>
                                        </p:tgtEl>
                                      </p:cBhvr>
                                      <p:from x="200000" y="450000"/>
                                      <p:to x="100000" y="100000"/>
                                    </p:animScale>
                                    <p:set>
                                      <p:cBhvr>
                                        <p:cTn id="21" dur="770" fill="hold"/>
                                        <p:tgtEl>
                                          <p:spTgt spid="5">
                                            <p:txEl>
                                              <p:pRg st="2" end="2"/>
                                            </p:txEl>
                                          </p:spTgt>
                                        </p:tgtEl>
                                        <p:attrNameLst>
                                          <p:attrName>ppt_x</p:attrName>
                                        </p:attrNameLst>
                                      </p:cBhvr>
                                      <p:to>
                                        <p:strVal val="(0.5)"/>
                                      </p:to>
                                    </p:set>
                                    <p:anim from="(0.5)" to="(#ppt_x)" calcmode="lin" valueType="num">
                                      <p:cBhvr>
                                        <p:cTn id="22" dur="1230" accel="100000" fill="hold">
                                          <p:stCondLst>
                                            <p:cond delay="770"/>
                                          </p:stCondLst>
                                        </p:cTn>
                                        <p:tgtEl>
                                          <p:spTgt spid="5">
                                            <p:txEl>
                                              <p:pRg st="2" end="2"/>
                                            </p:txEl>
                                          </p:spTgt>
                                        </p:tgtEl>
                                        <p:attrNameLst>
                                          <p:attrName>ppt_x</p:attrName>
                                        </p:attrNameLst>
                                      </p:cBhvr>
                                    </p:anim>
                                    <p:set>
                                      <p:cBhvr>
                                        <p:cTn id="23" dur="770" fill="hold"/>
                                        <p:tgtEl>
                                          <p:spTgt spid="5">
                                            <p:txEl>
                                              <p:pRg st="2" end="2"/>
                                            </p:txEl>
                                          </p:spTgt>
                                        </p:tgtEl>
                                        <p:attrNameLst>
                                          <p:attrName>ppt_y</p:attrName>
                                        </p:attrNameLst>
                                      </p:cBhvr>
                                      <p:to>
                                        <p:strVal val="(#ppt_y+0.4)"/>
                                      </p:to>
                                    </p:set>
                                    <p:anim from="(#ppt_y+0.4)" to="(#ppt_y)" calcmode="lin" valueType="num">
                                      <p:cBhvr>
                                        <p:cTn id="24" dur="1230" accel="100000" fill="hold">
                                          <p:stCondLst>
                                            <p:cond delay="770"/>
                                          </p:stCondLst>
                                        </p:cTn>
                                        <p:tgtEl>
                                          <p:spTgt spid="5">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4" name="Text Box 24"/>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spcBef>
                <a:spcPct val="50000"/>
              </a:spcBef>
            </a:pPr>
            <a:r>
              <a:rPr lang="en-US" b="1">
                <a:solidFill>
                  <a:srgbClr val="FFFF00"/>
                </a:solidFill>
                <a:latin typeface="Comic Sans MS" charset="0"/>
                <a:ea typeface="MS Pゴシック" charset="0"/>
                <a:cs typeface="MS Pゴシック" charset="0"/>
              </a:rPr>
              <a:t>446</a:t>
            </a:r>
          </a:p>
        </p:txBody>
      </p:sp>
      <p:sp>
        <p:nvSpPr>
          <p:cNvPr id="99354" name="Rectangle 26" descr="Green marble"/>
          <p:cNvSpPr>
            <a:spLocks noGrp="1" noChangeArrowheads="1"/>
          </p:cNvSpPr>
          <p:nvPr>
            <p:ph type="title" idx="4294967295"/>
          </p:nvPr>
        </p:nvSpPr>
        <p:spPr>
          <a:xfrm>
            <a:off x="0" y="109538"/>
            <a:ext cx="3124200" cy="1490662"/>
          </a:xfrm>
          <a:effectLst>
            <a:outerShdw blurRad="63500" dist="107763" dir="2700000" algn="ctr" rotWithShape="0">
              <a:srgbClr val="030201">
                <a:alpha val="74998"/>
              </a:srgbClr>
            </a:outerShdw>
          </a:effectLst>
        </p:spPr>
        <p:txBody>
          <a:bodyPr/>
          <a:lstStyle/>
          <a:p>
            <a:pPr eaLnBrk="1" hangingPunct="1">
              <a:defRPr/>
            </a:pPr>
            <a:r>
              <a:rPr lang="en-US" sz="2900" b="1">
                <a:solidFill>
                  <a:srgbClr val="FFFFFF"/>
                </a:solidFill>
                <a:latin typeface="Lucida Handwriting" charset="0"/>
                <a:ea typeface="MS Pゴシック" charset="0"/>
                <a:cs typeface="MS Pゴシック" charset="0"/>
              </a:rPr>
              <a:t>Expansion under Jeroboam II</a:t>
            </a:r>
            <a:endParaRPr lang="en-US">
              <a:solidFill>
                <a:schemeClr val="bg1"/>
              </a:solidFill>
              <a:latin typeface="Lucida Handwriting" charset="0"/>
              <a:ea typeface="MS Pゴシック" charset="0"/>
              <a:cs typeface="MS Pゴシック"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2400">
                <a:solidFill>
                  <a:srgbClr val="FFFFFF"/>
                </a:solidFill>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II</a:t>
              </a:r>
            </a:p>
          </p:txBody>
        </p:sp>
      </p:grpSp>
      <p:sp>
        <p:nvSpPr>
          <p:cNvPr id="16" name="TextBox 15"/>
          <p:cNvSpPr txBox="1">
            <a:spLocks noChangeArrowheads="1"/>
          </p:cNvSpPr>
          <p:nvPr/>
        </p:nvSpPr>
        <p:spPr bwMode="auto">
          <a:xfrm>
            <a:off x="0" y="3441700"/>
            <a:ext cx="4495800" cy="3416300"/>
          </a:xfrm>
          <a:prstGeom prst="rect">
            <a:avLst/>
          </a:prstGeom>
          <a:solidFill>
            <a:srgbClr val="232A5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0" hangingPunct="0"/>
            <a:r>
              <a:rPr lang="en-US" altLang="ja-JP"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Jeroboam II recovered the territories of Israel between Lebo-</a:t>
            </a:r>
            <a:r>
              <a:rPr lang="en-US" dirty="0" err="1">
                <a:solidFill>
                  <a:srgbClr val="FFFF00"/>
                </a:solidFill>
                <a:latin typeface="Arial" charset="0"/>
                <a:ea typeface="MS Pゴシック" charset="0"/>
                <a:cs typeface="MS Pゴシック" charset="0"/>
              </a:rPr>
              <a:t>hamath</a:t>
            </a:r>
            <a:r>
              <a:rPr lang="en-US" dirty="0">
                <a:solidFill>
                  <a:srgbClr val="FFFF00"/>
                </a:solidFill>
                <a:latin typeface="Arial" charset="0"/>
                <a:ea typeface="MS Pゴシック" charset="0"/>
                <a:cs typeface="MS Pゴシック" charset="0"/>
              </a:rPr>
              <a:t> and the Dead Sea,</a:t>
            </a:r>
            <a:r>
              <a:rPr lang="en-US" baseline="30000"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 just as the Lord, the God of Israel, had promised through Jonah son of </a:t>
            </a:r>
            <a:r>
              <a:rPr lang="en-US" dirty="0" err="1">
                <a:solidFill>
                  <a:srgbClr val="FFFF00"/>
                </a:solidFill>
                <a:latin typeface="Arial" charset="0"/>
                <a:ea typeface="MS Pゴシック" charset="0"/>
                <a:cs typeface="MS Pゴシック" charset="0"/>
              </a:rPr>
              <a:t>Amittai</a:t>
            </a:r>
            <a:r>
              <a:rPr lang="en-US" dirty="0">
                <a:solidFill>
                  <a:srgbClr val="FFFF00"/>
                </a:solidFill>
                <a:latin typeface="Arial" charset="0"/>
                <a:ea typeface="MS Pゴシック" charset="0"/>
                <a:cs typeface="MS Pゴシック" charset="0"/>
              </a:rPr>
              <a:t>, the prophet from Gath-</a:t>
            </a:r>
            <a:r>
              <a:rPr lang="en-US" dirty="0" err="1">
                <a:solidFill>
                  <a:srgbClr val="FFFF00"/>
                </a:solidFill>
                <a:latin typeface="Arial" charset="0"/>
                <a:ea typeface="MS Pゴシック" charset="0"/>
                <a:cs typeface="MS Pゴシック" charset="0"/>
              </a:rPr>
              <a:t>hepher</a:t>
            </a:r>
            <a:r>
              <a:rPr lang="en-US" dirty="0">
                <a:solidFill>
                  <a:srgbClr val="FFFF00"/>
                </a:solidFill>
                <a:latin typeface="Arial" charset="0"/>
                <a:ea typeface="MS Pゴシック" charset="0"/>
                <a:cs typeface="MS Pゴシック" charset="0"/>
              </a:rPr>
              <a:t>.</a:t>
            </a:r>
            <a:r>
              <a:rPr lang="en-US" altLang="ja-JP" dirty="0">
                <a:solidFill>
                  <a:srgbClr val="FFFF00"/>
                </a:solidFill>
                <a:latin typeface="Arial" charset="0"/>
                <a:ea typeface="MS Pゴシック" charset="0"/>
                <a:cs typeface="MS Pゴシック" charset="0"/>
              </a:rPr>
              <a:t>"</a:t>
            </a:r>
            <a:r>
              <a:rPr lang="en-US" dirty="0">
                <a:solidFill>
                  <a:srgbClr val="FFFF00"/>
                </a:solidFill>
                <a:latin typeface="Arial" charset="0"/>
                <a:ea typeface="MS Pゴシック" charset="0"/>
                <a:cs typeface="MS Pゴシック" charset="0"/>
              </a:rPr>
              <a:t> </a:t>
            </a:r>
            <a:br>
              <a:rPr lang="en-US" dirty="0">
                <a:solidFill>
                  <a:srgbClr val="FFFF00"/>
                </a:solidFill>
                <a:latin typeface="Arial" charset="0"/>
                <a:ea typeface="MS Pゴシック" charset="0"/>
                <a:cs typeface="MS Pゴシック" charset="0"/>
              </a:rPr>
            </a:br>
            <a:r>
              <a:rPr lang="en-US" dirty="0">
                <a:solidFill>
                  <a:srgbClr val="FFFF00"/>
                </a:solidFill>
                <a:latin typeface="Arial" charset="0"/>
                <a:ea typeface="MS Pゴシック" charset="0"/>
                <a:cs typeface="MS Pゴシック" charset="0"/>
              </a:rPr>
              <a:t>(2 Kings 14:25 NLT).</a:t>
            </a:r>
            <a:br>
              <a:rPr lang="en-US" dirty="0">
                <a:solidFill>
                  <a:srgbClr val="FFFF00"/>
                </a:solidFill>
                <a:latin typeface="Arial" charset="0"/>
                <a:ea typeface="MS Pゴシック" charset="0"/>
                <a:cs typeface="MS Pゴシック" charset="0"/>
              </a:rPr>
            </a:br>
            <a:r>
              <a:rPr lang="en-US" dirty="0">
                <a:solidFill>
                  <a:srgbClr val="FFFF00"/>
                </a:solidFill>
                <a:latin typeface="Arial" charset="0"/>
                <a:ea typeface="MS Pゴシック" charset="0"/>
                <a:cs typeface="MS Pゴシック" charset="0"/>
              </a:rPr>
              <a:t>* Hebrew the sea of the </a:t>
            </a:r>
            <a:r>
              <a:rPr lang="en-US" dirty="0" err="1">
                <a:solidFill>
                  <a:srgbClr val="FFFF00"/>
                </a:solidFill>
                <a:latin typeface="Arial" charset="0"/>
                <a:ea typeface="MS Pゴシック" charset="0"/>
                <a:cs typeface="MS Pゴシック" charset="0"/>
              </a:rPr>
              <a:t>Arabah</a:t>
            </a:r>
            <a:endParaRPr lang="en-US" dirty="0">
              <a:solidFill>
                <a:srgbClr val="FFFF00"/>
              </a:solidFill>
              <a:latin typeface="Arial" charset="0"/>
              <a:ea typeface="MS Pゴシック" charset="0"/>
              <a:cs typeface="MS Pゴシック"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sz="2400">
                <a:solidFill>
                  <a:srgbClr val="FFFFFF"/>
                </a:solidFill>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 (930 BC)</a:t>
              </a:r>
            </a:p>
          </p:txBody>
        </p:sp>
      </p:grpSp>
    </p:spTree>
    <p:extLst>
      <p:ext uri="{BB962C8B-B14F-4D97-AF65-F5344CB8AC3E}">
        <p14:creationId xmlns:p14="http://schemas.microsoft.com/office/powerpoint/2010/main" val="12721275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188" y="215900"/>
            <a:ext cx="7848600" cy="692150"/>
          </a:xfrm>
          <a:solidFill>
            <a:srgbClr val="000000"/>
          </a:solidFill>
        </p:spPr>
        <p:txBody>
          <a:bodyPr/>
          <a:lstStyle/>
          <a:p>
            <a:pPr eaLnBrk="1" hangingPunct="1">
              <a:defRPr/>
            </a:pPr>
            <a:r>
              <a:rPr lang="en-US" sz="3200" b="1" kern="1200" dirty="0">
                <a:solidFill>
                  <a:srgbClr val="FFFFFF"/>
                </a:solidFill>
                <a:latin typeface="Arial"/>
                <a:ea typeface="ＭＳ Ｐゴシック"/>
                <a:cs typeface="Arial"/>
              </a:rPr>
              <a:t>Middle Divided Kingdom Kings</a:t>
            </a:r>
            <a:endParaRPr lang="en-US" sz="4000" dirty="0">
              <a:latin typeface="Arial"/>
              <a:cs typeface="Arial"/>
            </a:endParaRPr>
          </a:p>
        </p:txBody>
      </p:sp>
      <p:sp>
        <p:nvSpPr>
          <p:cNvPr id="297987" name="Text Box 3"/>
          <p:cNvSpPr txBox="1">
            <a:spLocks noChangeArrowheads="1"/>
          </p:cNvSpPr>
          <p:nvPr/>
        </p:nvSpPr>
        <p:spPr bwMode="auto">
          <a:xfrm>
            <a:off x="2051050" y="889000"/>
            <a:ext cx="4465638"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1–14</a:t>
            </a:r>
          </a:p>
        </p:txBody>
      </p:sp>
      <p:sp>
        <p:nvSpPr>
          <p:cNvPr id="297988" name="Text Box 4"/>
          <p:cNvSpPr txBox="1">
            <a:spLocks noChangeArrowheads="1"/>
          </p:cNvSpPr>
          <p:nvPr/>
        </p:nvSpPr>
        <p:spPr bwMode="auto">
          <a:xfrm>
            <a:off x="457200" y="1447800"/>
            <a:ext cx="3657600" cy="28924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JUDAH           </a:t>
            </a:r>
          </a:p>
          <a:p>
            <a:pPr>
              <a:spcBef>
                <a:spcPct val="50000"/>
              </a:spcBef>
              <a:defRPr/>
            </a:pPr>
            <a:r>
              <a:rPr lang="en-US" sz="2800" b="1" dirty="0" err="1">
                <a:solidFill>
                  <a:schemeClr val="bg1"/>
                </a:solidFill>
                <a:latin typeface="Arial"/>
                <a:ea typeface="Times New Roman" charset="0"/>
                <a:cs typeface="Arial"/>
              </a:rPr>
              <a:t>Jehoram</a:t>
            </a:r>
            <a:r>
              <a:rPr lang="en-US" sz="2800" b="1" dirty="0">
                <a:solidFill>
                  <a:schemeClr val="bg1"/>
                </a:solidFill>
                <a:latin typeface="Arial"/>
                <a:ea typeface="Times New Roman" charset="0"/>
                <a:cs typeface="Arial"/>
              </a:rPr>
              <a:t>	(8)                        Ahaziah	(1)                                      Athaliah	(6)          </a:t>
            </a:r>
            <a:r>
              <a:rPr lang="en-US" sz="2800" b="1" dirty="0">
                <a:solidFill>
                  <a:srgbClr val="00FFFF"/>
                </a:solidFill>
                <a:latin typeface="Arial"/>
                <a:ea typeface="Times New Roman" charset="0"/>
                <a:cs typeface="Arial"/>
              </a:rPr>
              <a:t>Joash	</a:t>
            </a:r>
            <a:r>
              <a:rPr lang="en-US" sz="2800" b="1" dirty="0">
                <a:solidFill>
                  <a:schemeClr val="bg1"/>
                </a:solidFill>
                <a:latin typeface="Arial"/>
                <a:ea typeface="Times New Roman" charset="0"/>
                <a:cs typeface="Arial"/>
              </a:rPr>
              <a:t>(40)       </a:t>
            </a:r>
            <a:r>
              <a:rPr lang="en-US" sz="2800" b="1" dirty="0" err="1">
                <a:solidFill>
                  <a:srgbClr val="00FFFF"/>
                </a:solidFill>
                <a:latin typeface="Arial"/>
                <a:ea typeface="Times New Roman" charset="0"/>
                <a:cs typeface="Arial"/>
              </a:rPr>
              <a:t>Amaziah</a:t>
            </a:r>
            <a:r>
              <a:rPr lang="en-US" sz="28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(29)</a:t>
            </a:r>
          </a:p>
        </p:txBody>
      </p:sp>
      <p:sp>
        <p:nvSpPr>
          <p:cNvPr id="297989" name="Text Box 5"/>
          <p:cNvSpPr txBox="1">
            <a:spLocks noChangeArrowheads="1"/>
          </p:cNvSpPr>
          <p:nvPr/>
        </p:nvSpPr>
        <p:spPr bwMode="auto">
          <a:xfrm>
            <a:off x="3962400" y="1447800"/>
            <a:ext cx="4419600" cy="339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636838" algn="l"/>
              </a:tabLst>
              <a:defRPr sz="2400">
                <a:solidFill>
                  <a:schemeClr val="tx1"/>
                </a:solidFill>
                <a:latin typeface="Arial" charset="0"/>
                <a:ea typeface="ＭＳ Ｐゴシック" charset="0"/>
                <a:cs typeface="Arial" charset="0"/>
              </a:defRPr>
            </a:lvl1pPr>
            <a:lvl2pPr marL="37931725" indent="-37474525" eaLnBrk="0" hangingPunct="0">
              <a:tabLst>
                <a:tab pos="2636838" algn="l"/>
              </a:tabLst>
              <a:defRPr sz="2400">
                <a:solidFill>
                  <a:schemeClr val="tx1"/>
                </a:solidFill>
                <a:latin typeface="Arial" charset="0"/>
                <a:ea typeface="Arial" charset="0"/>
                <a:cs typeface="Arial" charset="0"/>
              </a:defRPr>
            </a:lvl2pPr>
            <a:lvl3pPr eaLnBrk="0" hangingPunct="0">
              <a:tabLst>
                <a:tab pos="2636838" algn="l"/>
              </a:tabLst>
              <a:defRPr sz="2400">
                <a:solidFill>
                  <a:schemeClr val="tx1"/>
                </a:solidFill>
                <a:latin typeface="Arial" charset="0"/>
                <a:ea typeface="Arial" charset="0"/>
                <a:cs typeface="Arial" charset="0"/>
              </a:defRPr>
            </a:lvl3pPr>
            <a:lvl4pPr eaLnBrk="0" hangingPunct="0">
              <a:tabLst>
                <a:tab pos="2636838" algn="l"/>
              </a:tabLst>
              <a:defRPr sz="2400">
                <a:solidFill>
                  <a:schemeClr val="tx1"/>
                </a:solidFill>
                <a:latin typeface="Arial" charset="0"/>
                <a:ea typeface="Arial" charset="0"/>
                <a:cs typeface="Arial" charset="0"/>
              </a:defRPr>
            </a:lvl4pPr>
            <a:lvl5pPr eaLnBrk="0" hangingPunct="0">
              <a:tabLst>
                <a:tab pos="2636838"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2636838" algn="l"/>
              </a:tabLst>
              <a:defRPr sz="2400">
                <a:solidFill>
                  <a:schemeClr val="tx1"/>
                </a:solidFill>
                <a:latin typeface="Arial" charset="0"/>
                <a:ea typeface="Arial" charset="0"/>
                <a:cs typeface="Arial" charset="0"/>
              </a:defRPr>
            </a:lvl9pPr>
          </a:lstStyle>
          <a:p>
            <a:pPr eaLnBrk="1" hangingPunct="1">
              <a:spcBef>
                <a:spcPct val="50000"/>
              </a:spcBef>
              <a:defRPr/>
            </a:pPr>
            <a:r>
              <a:rPr lang="en-US" sz="2800" b="1" dirty="0">
                <a:solidFill>
                  <a:schemeClr val="bg1"/>
                </a:solidFill>
                <a:latin typeface="Arial"/>
                <a:cs typeface="Arial"/>
              </a:rPr>
              <a:t>             ISRAEL</a:t>
            </a:r>
          </a:p>
          <a:p>
            <a:pPr eaLnBrk="1" hangingPunct="1">
              <a:lnSpc>
                <a:spcPct val="60000"/>
              </a:lnSpc>
              <a:spcBef>
                <a:spcPct val="50000"/>
              </a:spcBef>
              <a:defRPr/>
            </a:pPr>
            <a:r>
              <a:rPr lang="en-US" sz="2800" b="1" dirty="0">
                <a:solidFill>
                  <a:schemeClr val="bg1"/>
                </a:solidFill>
                <a:latin typeface="Arial"/>
                <a:cs typeface="Arial"/>
              </a:rPr>
              <a:t>Ahaziah	(2)</a:t>
            </a:r>
          </a:p>
          <a:p>
            <a:pPr eaLnBrk="1" hangingPunct="1">
              <a:lnSpc>
                <a:spcPct val="60000"/>
              </a:lnSpc>
              <a:spcBef>
                <a:spcPct val="50000"/>
              </a:spcBef>
              <a:defRPr/>
            </a:pPr>
            <a:r>
              <a:rPr lang="en-US" sz="2800" b="1" dirty="0" err="1">
                <a:solidFill>
                  <a:schemeClr val="bg1"/>
                </a:solidFill>
                <a:latin typeface="Arial"/>
                <a:cs typeface="Arial"/>
              </a:rPr>
              <a:t>Joram</a:t>
            </a:r>
            <a:r>
              <a:rPr lang="en-US" sz="2800" b="1" dirty="0">
                <a:solidFill>
                  <a:schemeClr val="bg1"/>
                </a:solidFill>
                <a:latin typeface="Arial"/>
                <a:cs typeface="Arial"/>
              </a:rPr>
              <a:t>	(12)</a:t>
            </a:r>
          </a:p>
          <a:p>
            <a:pPr eaLnBrk="1" hangingPunct="1">
              <a:lnSpc>
                <a:spcPct val="60000"/>
              </a:lnSpc>
              <a:spcBef>
                <a:spcPct val="50000"/>
              </a:spcBef>
              <a:defRPr/>
            </a:pPr>
            <a:r>
              <a:rPr lang="en-US" sz="2800" b="1" dirty="0">
                <a:solidFill>
                  <a:schemeClr val="bg1"/>
                </a:solidFill>
                <a:latin typeface="Arial"/>
                <a:cs typeface="Arial"/>
              </a:rPr>
              <a:t>Jehu	(28)</a:t>
            </a:r>
            <a:endParaRPr lang="en-US" b="1" dirty="0">
              <a:solidFill>
                <a:schemeClr val="bg1"/>
              </a:solidFill>
              <a:latin typeface="Arial"/>
              <a:cs typeface="Arial"/>
            </a:endParaRPr>
          </a:p>
          <a:p>
            <a:pPr eaLnBrk="1" hangingPunct="1">
              <a:lnSpc>
                <a:spcPct val="60000"/>
              </a:lnSpc>
              <a:spcBef>
                <a:spcPct val="50000"/>
              </a:spcBef>
              <a:defRPr/>
            </a:pPr>
            <a:r>
              <a:rPr lang="en-US" sz="2800" b="1" dirty="0" err="1">
                <a:solidFill>
                  <a:schemeClr val="bg1"/>
                </a:solidFill>
                <a:latin typeface="Arial"/>
                <a:cs typeface="Arial"/>
              </a:rPr>
              <a:t>Jehoahaz</a:t>
            </a:r>
            <a:r>
              <a:rPr lang="en-US" sz="2800" b="1" dirty="0">
                <a:solidFill>
                  <a:schemeClr val="bg1"/>
                </a:solidFill>
                <a:latin typeface="Arial"/>
                <a:cs typeface="Arial"/>
              </a:rPr>
              <a:t>	(17)</a:t>
            </a:r>
            <a:endParaRPr lang="en-US" b="1" dirty="0">
              <a:solidFill>
                <a:schemeClr val="bg1"/>
              </a:solidFill>
              <a:latin typeface="Arial"/>
              <a:cs typeface="Arial"/>
            </a:endParaRPr>
          </a:p>
          <a:p>
            <a:pPr eaLnBrk="1" hangingPunct="1">
              <a:lnSpc>
                <a:spcPct val="60000"/>
              </a:lnSpc>
              <a:spcBef>
                <a:spcPct val="50000"/>
              </a:spcBef>
              <a:defRPr/>
            </a:pPr>
            <a:r>
              <a:rPr lang="en-US" sz="2800" b="1" dirty="0" err="1">
                <a:solidFill>
                  <a:schemeClr val="bg1"/>
                </a:solidFill>
                <a:latin typeface="Arial"/>
                <a:cs typeface="Arial"/>
              </a:rPr>
              <a:t>Jehoash</a:t>
            </a:r>
            <a:r>
              <a:rPr lang="en-US" sz="2800" b="1" dirty="0">
                <a:solidFill>
                  <a:schemeClr val="bg1"/>
                </a:solidFill>
                <a:latin typeface="Arial"/>
                <a:cs typeface="Arial"/>
              </a:rPr>
              <a:t>	(16)</a:t>
            </a:r>
            <a:endParaRPr lang="en-US" b="1" dirty="0">
              <a:solidFill>
                <a:schemeClr val="bg1"/>
              </a:solidFill>
              <a:latin typeface="Arial"/>
              <a:cs typeface="Arial"/>
            </a:endParaRPr>
          </a:p>
          <a:p>
            <a:pPr eaLnBrk="1" hangingPunct="1">
              <a:lnSpc>
                <a:spcPct val="60000"/>
              </a:lnSpc>
              <a:spcBef>
                <a:spcPct val="50000"/>
              </a:spcBef>
              <a:defRPr/>
            </a:pPr>
            <a:r>
              <a:rPr lang="en-US" sz="2800" b="1" dirty="0">
                <a:solidFill>
                  <a:schemeClr val="bg1"/>
                </a:solidFill>
                <a:latin typeface="Arial"/>
                <a:cs typeface="Arial"/>
              </a:rPr>
              <a:t>Jeroboam II	(41)</a:t>
            </a:r>
            <a:endParaRPr lang="en-US" b="1" dirty="0">
              <a:solidFill>
                <a:schemeClr val="bg1"/>
              </a:solidFill>
              <a:latin typeface="Arial"/>
              <a:cs typeface="Arial"/>
            </a:endParaRPr>
          </a:p>
        </p:txBody>
      </p:sp>
      <p:sp>
        <p:nvSpPr>
          <p:cNvPr id="297990" name="AutoShape 6"/>
          <p:cNvSpPr>
            <a:spLocks noChangeArrowheads="1"/>
          </p:cNvSpPr>
          <p:nvPr/>
        </p:nvSpPr>
        <p:spPr bwMode="auto">
          <a:xfrm>
            <a:off x="0" y="35337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1" name="AutoShape 7"/>
          <p:cNvSpPr>
            <a:spLocks noChangeArrowheads="1"/>
          </p:cNvSpPr>
          <p:nvPr/>
        </p:nvSpPr>
        <p:spPr bwMode="auto">
          <a:xfrm>
            <a:off x="3276600" y="3000375"/>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297994" name="AutoShape 10"/>
          <p:cNvSpPr>
            <a:spLocks noChangeArrowheads="1"/>
          </p:cNvSpPr>
          <p:nvPr/>
        </p:nvSpPr>
        <p:spPr bwMode="auto">
          <a:xfrm>
            <a:off x="152400" y="6019800"/>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1897" name="Text Box 11"/>
          <p:cNvSpPr txBox="1">
            <a:spLocks noChangeArrowheads="1"/>
          </p:cNvSpPr>
          <p:nvPr/>
        </p:nvSpPr>
        <p:spPr bwMode="auto">
          <a:xfrm>
            <a:off x="609600" y="6019800"/>
            <a:ext cx="1966913" cy="338138"/>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cs typeface="Arial" charset="0"/>
              </a:rPr>
              <a:t>Influenced history</a:t>
            </a:r>
            <a:endParaRPr lang="en-GB" sz="1600" b="1">
              <a:cs typeface="Arial" charset="0"/>
            </a:endParaRPr>
          </a:p>
        </p:txBody>
      </p:sp>
      <p:pic>
        <p:nvPicPr>
          <p:cNvPr id="421898" name="Picture 14"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99" name="Text Box 8"/>
          <p:cNvSpPr txBox="1">
            <a:spLocks noChangeArrowheads="1"/>
          </p:cNvSpPr>
          <p:nvPr/>
        </p:nvSpPr>
        <p:spPr bwMode="auto">
          <a:xfrm>
            <a:off x="3581400" y="2924175"/>
            <a:ext cx="390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0"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1901" name="Text Box 20"/>
          <p:cNvSpPr txBox="1">
            <a:spLocks noChangeArrowheads="1"/>
          </p:cNvSpPr>
          <p:nvPr/>
        </p:nvSpPr>
        <p:spPr bwMode="auto">
          <a:xfrm>
            <a:off x="609600" y="6407150"/>
            <a:ext cx="2390775"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cs typeface="Arial" charset="0"/>
              </a:rPr>
              <a:t>Founders of a dynasty</a:t>
            </a:r>
            <a:endParaRPr lang="en-GB" sz="1600" b="1">
              <a:solidFill>
                <a:srgbClr val="FFFF00"/>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269000"/>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What is the best </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FFFF00"/>
                </a:solidFill>
                <a:effectLst>
                  <a:glow rad="127000">
                    <a:schemeClr val="tx1"/>
                  </a:glow>
                </a:effectLst>
                <a:latin typeface="Arial" charset="0"/>
                <a:ea typeface="ＭＳ Ｐゴシック" charset="0"/>
                <a:cs typeface="ＭＳ Ｐゴシック" charset="0"/>
              </a:rPr>
              <a:t>WARNING </a:t>
            </a:r>
            <a:br>
              <a:rPr lang="en-US" sz="6600" b="1" dirty="0">
                <a:solidFill>
                  <a:srgbClr val="FFFF00"/>
                </a:solidFill>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we can heed?</a:t>
            </a:r>
          </a:p>
        </p:txBody>
      </p:sp>
      <p:pic>
        <p:nvPicPr>
          <p:cNvPr id="3" name="Picture 2"/>
          <p:cNvPicPr>
            <a:picLocks noChangeAspect="1"/>
          </p:cNvPicPr>
          <p:nvPr/>
        </p:nvPicPr>
        <p:blipFill rotWithShape="1">
          <a:blip r:embed="rId3"/>
          <a:srcRect b="16819"/>
          <a:stretch/>
        </p:blipFill>
        <p:spPr>
          <a:xfrm>
            <a:off x="6012160" y="4365104"/>
            <a:ext cx="2996952" cy="2492896"/>
          </a:xfrm>
          <a:prstGeom prst="rect">
            <a:avLst/>
          </a:prstGeom>
        </p:spPr>
      </p:pic>
    </p:spTree>
    <p:extLst>
      <p:ext uri="{BB962C8B-B14F-4D97-AF65-F5344CB8AC3E}">
        <p14:creationId xmlns:p14="http://schemas.microsoft.com/office/powerpoint/2010/main" val="3391910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15</a:t>
            </a:r>
          </a:p>
        </p:txBody>
      </p:sp>
    </p:spTree>
    <p:extLst>
      <p:ext uri="{BB962C8B-B14F-4D97-AF65-F5344CB8AC3E}">
        <p14:creationId xmlns:p14="http://schemas.microsoft.com/office/powerpoint/2010/main" val="113211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7563" y="274638"/>
            <a:ext cx="7283450" cy="706437"/>
          </a:xfrm>
          <a:solidFill>
            <a:srgbClr val="000000"/>
          </a:solidFill>
        </p:spPr>
        <p:txBody>
          <a:bodyPr/>
          <a:lstStyle/>
          <a:p>
            <a:pPr eaLnBrk="1" hangingPunct="1">
              <a:defRPr/>
            </a:pPr>
            <a:r>
              <a:rPr lang="en-US" sz="3200" b="1" kern="1200" dirty="0">
                <a:solidFill>
                  <a:srgbClr val="FFFFFF"/>
                </a:solidFill>
                <a:latin typeface="Arial"/>
                <a:ea typeface="ＭＳ Ｐゴシック"/>
                <a:cs typeface="Arial"/>
              </a:rPr>
              <a:t>Late Divided Kingdom</a:t>
            </a:r>
            <a:endParaRPr lang="en-US" sz="4000" dirty="0">
              <a:latin typeface="Arial"/>
              <a:cs typeface="Arial"/>
            </a:endParaRPr>
          </a:p>
        </p:txBody>
      </p:sp>
      <p:sp>
        <p:nvSpPr>
          <p:cNvPr id="292867" name="Text Box 3"/>
          <p:cNvSpPr txBox="1">
            <a:spLocks noChangeArrowheads="1"/>
          </p:cNvSpPr>
          <p:nvPr/>
        </p:nvSpPr>
        <p:spPr bwMode="auto">
          <a:xfrm>
            <a:off x="2051050" y="981075"/>
            <a:ext cx="468153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dirty="0">
                <a:solidFill>
                  <a:schemeClr val="bg1"/>
                </a:solidFill>
                <a:latin typeface="Arial"/>
                <a:ea typeface="Times New Roman" charset="0"/>
                <a:cs typeface="Arial"/>
              </a:rPr>
              <a:t>2 Kings 15–17</a:t>
            </a:r>
          </a:p>
        </p:txBody>
      </p:sp>
      <p:sp>
        <p:nvSpPr>
          <p:cNvPr id="292868" name="Text Box 4"/>
          <p:cNvSpPr txBox="1">
            <a:spLocks noChangeArrowheads="1"/>
          </p:cNvSpPr>
          <p:nvPr/>
        </p:nvSpPr>
        <p:spPr bwMode="auto">
          <a:xfrm>
            <a:off x="0" y="1752600"/>
            <a:ext cx="4724400" cy="309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867025" algn="l"/>
              </a:tabLst>
              <a:defRPr/>
            </a:pPr>
            <a:r>
              <a:rPr lang="en-US" sz="2800" b="1" dirty="0">
                <a:solidFill>
                  <a:schemeClr val="bg1"/>
                </a:solidFill>
                <a:latin typeface="Arial"/>
                <a:ea typeface="Times New Roman" charset="0"/>
                <a:cs typeface="Arial"/>
              </a:rPr>
              <a:t>          JUDAH           </a:t>
            </a:r>
            <a:r>
              <a:rPr lang="en-US" sz="2800" b="1" dirty="0" err="1">
                <a:solidFill>
                  <a:srgbClr val="00FFFF"/>
                </a:solidFill>
                <a:latin typeface="Arial"/>
                <a:ea typeface="Times New Roman" charset="0"/>
                <a:cs typeface="Arial"/>
              </a:rPr>
              <a:t>Azariah</a:t>
            </a:r>
            <a:r>
              <a:rPr lang="en-US" sz="2800" b="1" dirty="0">
                <a:solidFill>
                  <a:srgbClr val="00FFFF"/>
                </a:solidFill>
                <a:latin typeface="Arial"/>
                <a:ea typeface="Times New Roman" charset="0"/>
                <a:cs typeface="Arial"/>
              </a:rPr>
              <a:t> (Uzziah)</a:t>
            </a:r>
            <a:r>
              <a:rPr lang="en-US" sz="20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(52) </a:t>
            </a:r>
          </a:p>
          <a:p>
            <a:pPr>
              <a:spcBef>
                <a:spcPct val="50000"/>
              </a:spcBef>
              <a:tabLst>
                <a:tab pos="2867025" algn="l"/>
              </a:tabLst>
              <a:defRPr/>
            </a:pPr>
            <a:endParaRPr lang="en-US" sz="2800" b="1" dirty="0">
              <a:solidFill>
                <a:schemeClr val="bg1"/>
              </a:solidFill>
              <a:latin typeface="Arial"/>
              <a:ea typeface="Times New Roman" charset="0"/>
              <a:cs typeface="Arial"/>
            </a:endParaRPr>
          </a:p>
          <a:p>
            <a:pPr>
              <a:spcBef>
                <a:spcPct val="50000"/>
              </a:spcBef>
              <a:tabLst>
                <a:tab pos="2867025" algn="l"/>
              </a:tabLst>
              <a:defRPr/>
            </a:pPr>
            <a:endParaRPr lang="en-US" b="1" dirty="0">
              <a:solidFill>
                <a:schemeClr val="bg1"/>
              </a:solidFill>
              <a:latin typeface="Arial"/>
              <a:ea typeface="Times New Roman" charset="0"/>
              <a:cs typeface="Arial"/>
            </a:endParaRPr>
          </a:p>
          <a:p>
            <a:pPr>
              <a:spcBef>
                <a:spcPct val="50000"/>
              </a:spcBef>
              <a:tabLst>
                <a:tab pos="2867025" algn="l"/>
              </a:tabLst>
              <a:defRPr/>
            </a:pPr>
            <a:r>
              <a:rPr lang="en-US" sz="2800" b="1" dirty="0" err="1">
                <a:solidFill>
                  <a:srgbClr val="00FFFF"/>
                </a:solidFill>
                <a:latin typeface="Arial"/>
                <a:ea typeface="Times New Roman" charset="0"/>
                <a:cs typeface="Arial"/>
              </a:rPr>
              <a:t>Jotham</a:t>
            </a:r>
            <a:r>
              <a:rPr lang="en-US" sz="2800" b="1" dirty="0">
                <a:solidFill>
                  <a:srgbClr val="00FFFF"/>
                </a:solidFill>
                <a:latin typeface="Arial"/>
                <a:ea typeface="Times New Roman" charset="0"/>
                <a:cs typeface="Arial"/>
              </a:rPr>
              <a:t>	</a:t>
            </a:r>
            <a:r>
              <a:rPr lang="en-US" sz="2800" b="1" dirty="0">
                <a:solidFill>
                  <a:schemeClr val="bg1"/>
                </a:solidFill>
                <a:latin typeface="Arial"/>
                <a:ea typeface="Times New Roman" charset="0"/>
                <a:cs typeface="Arial"/>
              </a:rPr>
              <a:t>(16)            </a:t>
            </a:r>
            <a:r>
              <a:rPr lang="en-US" sz="2800" b="1" dirty="0" err="1">
                <a:solidFill>
                  <a:schemeClr val="bg1"/>
                </a:solidFill>
                <a:latin typeface="Arial"/>
                <a:ea typeface="Times New Roman" charset="0"/>
                <a:cs typeface="Arial"/>
              </a:rPr>
              <a:t>Ahaz</a:t>
            </a:r>
            <a:r>
              <a:rPr lang="en-US" sz="2800" b="1" dirty="0">
                <a:solidFill>
                  <a:schemeClr val="bg1"/>
                </a:solidFill>
                <a:latin typeface="Arial"/>
                <a:ea typeface="Times New Roman" charset="0"/>
                <a:cs typeface="Arial"/>
              </a:rPr>
              <a:t>	(16)  </a:t>
            </a:r>
          </a:p>
        </p:txBody>
      </p:sp>
      <p:sp>
        <p:nvSpPr>
          <p:cNvPr id="292869" name="Text Box 5"/>
          <p:cNvSpPr txBox="1">
            <a:spLocks noChangeArrowheads="1"/>
          </p:cNvSpPr>
          <p:nvPr/>
        </p:nvSpPr>
        <p:spPr bwMode="auto">
          <a:xfrm>
            <a:off x="4572000" y="1752600"/>
            <a:ext cx="4572000"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tabLst>
                <a:tab pos="2636838" algn="l"/>
              </a:tabLst>
              <a:defRPr/>
            </a:pPr>
            <a:r>
              <a:rPr lang="en-US" sz="2800" b="1" dirty="0">
                <a:solidFill>
                  <a:schemeClr val="bg1"/>
                </a:solidFill>
                <a:latin typeface="Arial"/>
                <a:ea typeface="Times New Roman" charset="0"/>
                <a:cs typeface="Arial"/>
              </a:rPr>
              <a:t>             ISRAEL           Zechariah	(6 </a:t>
            </a:r>
            <a:r>
              <a:rPr lang="en-US" sz="2800" b="1" dirty="0" err="1">
                <a:solidFill>
                  <a:schemeClr val="bg1"/>
                </a:solidFill>
                <a:latin typeface="Arial"/>
                <a:ea typeface="Times New Roman" charset="0"/>
                <a:cs typeface="Arial"/>
              </a:rPr>
              <a:t>mths</a:t>
            </a:r>
            <a:r>
              <a:rPr lang="en-US" sz="28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Shallum</a:t>
            </a:r>
            <a:r>
              <a:rPr lang="en-US" sz="2800" b="1" dirty="0">
                <a:solidFill>
                  <a:schemeClr val="bg1"/>
                </a:solidFill>
                <a:latin typeface="Arial"/>
                <a:ea typeface="Times New Roman" charset="0"/>
                <a:cs typeface="Arial"/>
              </a:rPr>
              <a:t>		(1 </a:t>
            </a:r>
            <a:r>
              <a:rPr lang="en-US" sz="2800" b="1" dirty="0" err="1">
                <a:solidFill>
                  <a:schemeClr val="bg1"/>
                </a:solidFill>
                <a:latin typeface="Arial"/>
                <a:ea typeface="Times New Roman" charset="0"/>
                <a:cs typeface="Arial"/>
              </a:rPr>
              <a:t>mth</a:t>
            </a:r>
            <a:r>
              <a:rPr lang="en-US" sz="2800" b="1" dirty="0">
                <a:solidFill>
                  <a:schemeClr val="bg1"/>
                </a:solidFill>
                <a:latin typeface="Arial"/>
                <a:ea typeface="Times New Roman" charset="0"/>
                <a:cs typeface="Arial"/>
              </a:rPr>
              <a:t>)</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Menahem</a:t>
            </a:r>
            <a:r>
              <a:rPr lang="en-US" sz="2800" b="1" dirty="0">
                <a:solidFill>
                  <a:schemeClr val="bg1"/>
                </a:solidFill>
                <a:latin typeface="Arial"/>
                <a:ea typeface="Times New Roman" charset="0"/>
                <a:cs typeface="Arial"/>
              </a:rPr>
              <a:t>	(10)</a:t>
            </a:r>
          </a:p>
          <a:p>
            <a:pPr>
              <a:spcBef>
                <a:spcPct val="50000"/>
              </a:spcBef>
              <a:tabLst>
                <a:tab pos="2636838" algn="l"/>
              </a:tabLst>
              <a:defRPr/>
            </a:pPr>
            <a:r>
              <a:rPr lang="en-US" sz="2800" b="1" dirty="0" err="1">
                <a:solidFill>
                  <a:schemeClr val="bg1"/>
                </a:solidFill>
                <a:latin typeface="Arial"/>
                <a:ea typeface="Times New Roman" charset="0"/>
                <a:cs typeface="Arial"/>
              </a:rPr>
              <a:t>Pekahiah</a:t>
            </a:r>
            <a:r>
              <a:rPr lang="en-US" sz="2800" b="1" dirty="0">
                <a:solidFill>
                  <a:schemeClr val="bg1"/>
                </a:solidFill>
                <a:latin typeface="Arial"/>
                <a:ea typeface="Times New Roman" charset="0"/>
                <a:cs typeface="Arial"/>
              </a:rPr>
              <a:t>		(2)  </a:t>
            </a:r>
            <a:r>
              <a:rPr lang="en-US" sz="2400" b="1" dirty="0">
                <a:solidFill>
                  <a:schemeClr val="bg1"/>
                </a:solidFill>
                <a:latin typeface="Arial"/>
                <a:ea typeface="Times New Roman" charset="0"/>
                <a:cs typeface="Arial"/>
              </a:rPr>
              <a:t>     </a:t>
            </a:r>
            <a:r>
              <a:rPr lang="en-US" sz="2800" b="1" dirty="0" err="1">
                <a:solidFill>
                  <a:schemeClr val="bg1"/>
                </a:solidFill>
                <a:latin typeface="Arial"/>
                <a:ea typeface="Times New Roman" charset="0"/>
                <a:cs typeface="Arial"/>
              </a:rPr>
              <a:t>Pekah</a:t>
            </a:r>
            <a:r>
              <a:rPr lang="en-US" sz="2800" b="1" dirty="0">
                <a:solidFill>
                  <a:schemeClr val="bg1"/>
                </a:solidFill>
                <a:latin typeface="Arial"/>
                <a:ea typeface="Times New Roman" charset="0"/>
                <a:cs typeface="Arial"/>
              </a:rPr>
              <a:t>		(20)</a:t>
            </a:r>
            <a:r>
              <a:rPr lang="en-US" sz="2400" b="1" dirty="0">
                <a:solidFill>
                  <a:schemeClr val="bg1"/>
                </a:solidFill>
                <a:latin typeface="Arial"/>
                <a:ea typeface="Times New Roman" charset="0"/>
                <a:cs typeface="Arial"/>
              </a:rPr>
              <a:t>        </a:t>
            </a:r>
            <a:r>
              <a:rPr lang="en-US" sz="2800" b="1" dirty="0">
                <a:solidFill>
                  <a:schemeClr val="bg1"/>
                </a:solidFill>
                <a:latin typeface="Arial"/>
                <a:ea typeface="Times New Roman" charset="0"/>
                <a:cs typeface="Arial"/>
              </a:rPr>
              <a:t>Hoshea		(10)</a:t>
            </a:r>
            <a:r>
              <a:rPr lang="en-US" sz="2400" b="1" dirty="0">
                <a:solidFill>
                  <a:schemeClr val="bg1"/>
                </a:solidFill>
                <a:latin typeface="Arial"/>
                <a:ea typeface="Times New Roman" charset="0"/>
                <a:cs typeface="Arial"/>
              </a:rPr>
              <a:t> </a:t>
            </a:r>
          </a:p>
        </p:txBody>
      </p:sp>
      <p:sp>
        <p:nvSpPr>
          <p:cNvPr id="422918" name="Text Box 6"/>
          <p:cNvSpPr txBox="1">
            <a:spLocks noChangeArrowheads="1"/>
          </p:cNvSpPr>
          <p:nvPr/>
        </p:nvSpPr>
        <p:spPr bwMode="auto">
          <a:xfrm>
            <a:off x="4229100" y="2679180"/>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19" name="Text Box 7"/>
          <p:cNvSpPr txBox="1">
            <a:spLocks noChangeArrowheads="1"/>
          </p:cNvSpPr>
          <p:nvPr/>
        </p:nvSpPr>
        <p:spPr bwMode="auto">
          <a:xfrm>
            <a:off x="4229100" y="3111054"/>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0" name="Text Box 8"/>
          <p:cNvSpPr txBox="1">
            <a:spLocks noChangeArrowheads="1"/>
          </p:cNvSpPr>
          <p:nvPr/>
        </p:nvSpPr>
        <p:spPr bwMode="auto">
          <a:xfrm>
            <a:off x="4229100" y="4120753"/>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1" name="Text Box 9"/>
          <p:cNvSpPr txBox="1">
            <a:spLocks noChangeArrowheads="1"/>
          </p:cNvSpPr>
          <p:nvPr/>
        </p:nvSpPr>
        <p:spPr bwMode="auto">
          <a:xfrm>
            <a:off x="4229100" y="4559300"/>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pic>
        <p:nvPicPr>
          <p:cNvPr id="422922" name="Picture 16" descr="j02379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30338"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81" name="AutoShape 17"/>
          <p:cNvSpPr>
            <a:spLocks noChangeArrowheads="1"/>
          </p:cNvSpPr>
          <p:nvPr/>
        </p:nvSpPr>
        <p:spPr bwMode="auto">
          <a:xfrm>
            <a:off x="152400" y="6011863"/>
            <a:ext cx="381000" cy="3048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sz="1600">
              <a:latin typeface="Arial"/>
              <a:ea typeface="Arial" charset="0"/>
              <a:cs typeface="Arial"/>
            </a:endParaRPr>
          </a:p>
        </p:txBody>
      </p:sp>
      <p:sp>
        <p:nvSpPr>
          <p:cNvPr id="422924" name="Text Box 18"/>
          <p:cNvSpPr txBox="1">
            <a:spLocks noChangeArrowheads="1"/>
          </p:cNvSpPr>
          <p:nvPr/>
        </p:nvSpPr>
        <p:spPr bwMode="auto">
          <a:xfrm>
            <a:off x="609600" y="6011863"/>
            <a:ext cx="1966913" cy="338137"/>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cs typeface="Arial" charset="0"/>
              </a:rPr>
              <a:t>Influenced history</a:t>
            </a:r>
            <a:endParaRPr lang="en-GB" sz="1600" b="1">
              <a:cs typeface="Arial" charset="0"/>
            </a:endParaRPr>
          </a:p>
        </p:txBody>
      </p:sp>
      <p:sp>
        <p:nvSpPr>
          <p:cNvPr id="422925" name="Text Box 19"/>
          <p:cNvSpPr txBox="1">
            <a:spLocks noChangeArrowheads="1"/>
          </p:cNvSpPr>
          <p:nvPr/>
        </p:nvSpPr>
        <p:spPr bwMode="auto">
          <a:xfrm>
            <a:off x="120650" y="6345238"/>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cs typeface="Arial" charset="0"/>
              </a:rPr>
              <a:t>X</a:t>
            </a:r>
            <a:endParaRPr lang="en-GB" b="1">
              <a:solidFill>
                <a:srgbClr val="FFFF00"/>
              </a:solidFill>
              <a:cs typeface="Arial" charset="0"/>
            </a:endParaRPr>
          </a:p>
        </p:txBody>
      </p:sp>
      <p:sp>
        <p:nvSpPr>
          <p:cNvPr id="422926" name="Text Box 20"/>
          <p:cNvSpPr txBox="1">
            <a:spLocks noChangeArrowheads="1"/>
          </p:cNvSpPr>
          <p:nvPr/>
        </p:nvSpPr>
        <p:spPr bwMode="auto">
          <a:xfrm>
            <a:off x="609600" y="6407150"/>
            <a:ext cx="2390775"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00"/>
                </a:solidFill>
                <a:cs typeface="Arial" charset="0"/>
              </a:rPr>
              <a:t>Founders of a dynasty</a:t>
            </a:r>
            <a:endParaRPr lang="en-GB" sz="1600" b="1">
              <a:solidFill>
                <a:srgbClr val="FFFF00"/>
              </a:solidFill>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4128" y="0"/>
            <a:ext cx="3419872" cy="1143000"/>
          </a:xfrm>
          <a:solidFill>
            <a:srgbClr val="800000"/>
          </a:solidFill>
        </p:spPr>
        <p:txBody>
          <a:bodyPr/>
          <a:lstStyle/>
          <a:p>
            <a:pPr>
              <a:defRPr/>
            </a:pPr>
            <a:r>
              <a:rPr lang="en-US" sz="4000" b="1" kern="1200" dirty="0">
                <a:solidFill>
                  <a:srgbClr val="FFFFFF"/>
                </a:solidFill>
                <a:latin typeface="Arial"/>
                <a:ea typeface="ＭＳ Ｐゴシック"/>
                <a:cs typeface="ＭＳ Ｐゴシック"/>
              </a:rPr>
              <a:t>Invasion</a:t>
            </a:r>
            <a:endParaRPr lang="en-US" dirty="0">
              <a:solidFill>
                <a:srgbClr val="FFFFFF"/>
              </a:solidFill>
            </a:endParaRPr>
          </a:p>
        </p:txBody>
      </p:sp>
      <p:sp>
        <p:nvSpPr>
          <p:cNvPr id="425986" name="Text Box 3"/>
          <p:cNvSpPr txBox="1">
            <a:spLocks noChangeArrowheads="1"/>
          </p:cNvSpPr>
          <p:nvPr/>
        </p:nvSpPr>
        <p:spPr bwMode="auto">
          <a:xfrm>
            <a:off x="6019800" y="1393612"/>
            <a:ext cx="291147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rPr>
              <a:t>Assyria invaded in the reign of </a:t>
            </a:r>
            <a:r>
              <a:rPr lang="en-US" sz="2800" b="1" i="1">
                <a:solidFill>
                  <a:srgbClr val="FFFF00"/>
                </a:solidFill>
              </a:rPr>
              <a:t>PEKAH</a:t>
            </a:r>
            <a:r>
              <a:rPr lang="en-US" sz="2800" b="1">
                <a:solidFill>
                  <a:schemeClr val="bg1"/>
                </a:solidFill>
              </a:rPr>
              <a:t> of Israel (745-727) </a:t>
            </a:r>
            <a:endParaRPr lang="en-GB" sz="2800" b="1">
              <a:solidFill>
                <a:schemeClr val="bg1"/>
              </a:solidFill>
            </a:endParaRPr>
          </a:p>
        </p:txBody>
      </p:sp>
      <p:sp>
        <p:nvSpPr>
          <p:cNvPr id="425987" name="Text Box 4"/>
          <p:cNvSpPr txBox="1">
            <a:spLocks noChangeArrowheads="1"/>
          </p:cNvSpPr>
          <p:nvPr/>
        </p:nvSpPr>
        <p:spPr bwMode="auto">
          <a:xfrm>
            <a:off x="5940152" y="3265820"/>
            <a:ext cx="3124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i="1">
                <a:solidFill>
                  <a:schemeClr val="bg1"/>
                </a:solidFill>
              </a:rPr>
              <a:t>2 Kings 15</a:t>
            </a:r>
            <a:endParaRPr lang="en-GB" sz="2800" b="1" i="1">
              <a:solidFill>
                <a:schemeClr val="bg1"/>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0" y="0"/>
            <a:ext cx="5763846" cy="3321538"/>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Ch. 17</a:t>
            </a:r>
            <a:endParaRPr lang="en-GB" sz="1800" b="1"/>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16</a:t>
            </a:r>
          </a:p>
        </p:txBody>
      </p:sp>
    </p:spTree>
    <p:extLst>
      <p:ext uri="{BB962C8B-B14F-4D97-AF65-F5344CB8AC3E}">
        <p14:creationId xmlns:p14="http://schemas.microsoft.com/office/powerpoint/2010/main" val="390581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a:xfrm>
            <a:off x="1828800" y="274638"/>
            <a:ext cx="6858000" cy="1143000"/>
          </a:xfrm>
        </p:spPr>
        <p:txBody>
          <a:bodyPr/>
          <a:lstStyle/>
          <a:p>
            <a:pPr eaLnBrk="1" hangingPunct="1"/>
            <a:r>
              <a:rPr lang="en-US" b="1">
                <a:latin typeface="Arial" charset="0"/>
              </a:rPr>
              <a:t>Assyrian Campaigns Against Israel &amp; Judah</a:t>
            </a:r>
            <a:r>
              <a:rPr lang="en-US" sz="4000">
                <a:latin typeface="Arial" charset="0"/>
              </a:rPr>
              <a:t> </a:t>
            </a:r>
            <a:endParaRPr lang="en-GB" sz="4000" b="1">
              <a:solidFill>
                <a:srgbClr val="CC00CC"/>
              </a:solidFill>
              <a:latin typeface="Arial" charset="0"/>
            </a:endParaRPr>
          </a:p>
        </p:txBody>
      </p:sp>
      <p:pic>
        <p:nvPicPr>
          <p:cNvPr id="423938" name="Picture 9"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939" name="Picture 11"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3"/>
          <p:cNvSpPr txBox="1">
            <a:spLocks noChangeArrowheads="1"/>
          </p:cNvSpPr>
          <p:nvPr/>
        </p:nvSpPr>
        <p:spPr bwMode="auto">
          <a:xfrm>
            <a:off x="34925" y="1916113"/>
            <a:ext cx="9144000" cy="48307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defRPr/>
            </a:pPr>
            <a:r>
              <a:rPr lang="en-US" sz="3600" b="1" dirty="0">
                <a:solidFill>
                  <a:schemeClr val="bg1"/>
                </a:solidFill>
                <a:effectLst>
                  <a:glow rad="101600">
                    <a:schemeClr val="tx1">
                      <a:alpha val="96000"/>
                    </a:schemeClr>
                  </a:glow>
                </a:effectLst>
                <a:latin typeface="Arial" charset="0"/>
                <a:cs typeface="Arial" charset="0"/>
              </a:rPr>
              <a:t>The Assyrian invasions of the 8th century BC were the most traumatic political events in Israel</a:t>
            </a:r>
            <a:r>
              <a:rPr lang="uk-UA" altLang="ja-JP" sz="3600" b="1" dirty="0">
                <a:solidFill>
                  <a:schemeClr val="bg1"/>
                </a:solidFill>
                <a:effectLst>
                  <a:glow rad="101600">
                    <a:schemeClr val="tx1">
                      <a:alpha val="96000"/>
                    </a:schemeClr>
                  </a:glow>
                </a:effectLst>
                <a:latin typeface="Arial" charset="0"/>
                <a:cs typeface="Arial" charset="0"/>
              </a:rPr>
              <a:t>'</a:t>
            </a:r>
            <a:r>
              <a:rPr lang="en-US" sz="3600" b="1" dirty="0">
                <a:solidFill>
                  <a:schemeClr val="bg1"/>
                </a:solidFill>
                <a:effectLst>
                  <a:glow rad="101600">
                    <a:schemeClr val="tx1">
                      <a:alpha val="96000"/>
                    </a:schemeClr>
                  </a:glow>
                </a:effectLst>
                <a:latin typeface="Arial" charset="0"/>
                <a:cs typeface="Arial" charset="0"/>
              </a:rPr>
              <a:t>s entire history.</a:t>
            </a:r>
          </a:p>
          <a:p>
            <a:pPr eaLnBrk="1" hangingPunct="1">
              <a:defRPr/>
            </a:pPr>
            <a:endParaRPr lang="en-US" sz="3600" b="1" dirty="0">
              <a:solidFill>
                <a:schemeClr val="bg1"/>
              </a:solidFill>
              <a:effectLst>
                <a:glow rad="101600">
                  <a:schemeClr val="tx1">
                    <a:alpha val="96000"/>
                  </a:schemeClr>
                </a:glow>
              </a:effectLst>
              <a:latin typeface="Arial" charset="0"/>
              <a:cs typeface="Arial" charset="0"/>
            </a:endParaRPr>
          </a:p>
          <a:p>
            <a:pPr eaLnBrk="1" hangingPunct="1">
              <a:defRPr/>
            </a:pPr>
            <a:r>
              <a:rPr lang="en-US" sz="3600" b="1" dirty="0">
                <a:solidFill>
                  <a:schemeClr val="bg1"/>
                </a:solidFill>
                <a:effectLst>
                  <a:glow rad="101600">
                    <a:schemeClr val="tx1">
                      <a:alpha val="96000"/>
                    </a:schemeClr>
                  </a:glow>
                </a:effectLst>
                <a:latin typeface="Arial" charset="0"/>
                <a:cs typeface="Arial" charset="0"/>
              </a:rPr>
              <a:t>Assyria ruthlessly impaled corpses on stakes, severed heads, and skinned captives alive.</a:t>
            </a:r>
            <a:endParaRPr lang="en-GB" sz="3600" b="1" dirty="0">
              <a:solidFill>
                <a:schemeClr val="bg1"/>
              </a:solidFill>
              <a:effectLst>
                <a:glow rad="101600">
                  <a:schemeClr val="tx1">
                    <a:alpha val="96000"/>
                  </a:schemeClr>
                </a:glow>
              </a:effectLst>
              <a:latin typeface="Arial" charset="0"/>
              <a:cs typeface="Arial"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5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6">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p:cTn id="11" dur="15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2" dur="15000" fill="hold"/>
                                        <p:tgtEl>
                                          <p:spTgt spid="6">
                                            <p:txEl>
                                              <p:pRg st="2" end="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8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8644"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a:t>
            </a:r>
            <a:r>
              <a:rPr lang="en-US" sz="2400" b="1">
                <a:solidFill>
                  <a:srgbClr val="790015"/>
                </a:solidFill>
                <a:latin typeface="Times" charset="0"/>
              </a:rPr>
              <a:t>ROYALTY</a:t>
            </a:r>
          </a:p>
        </p:txBody>
      </p:sp>
      <p:sp>
        <p:nvSpPr>
          <p:cNvPr id="36864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0807"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2000" b="1">
                <a:solidFill>
                  <a:srgbClr val="FAFD00"/>
                </a:solidFill>
                <a:latin typeface="Times" pitchFamily="-112" charset="0"/>
              </a:rPr>
              <a:t>ca. 1000 B.C.</a:t>
            </a:r>
          </a:p>
        </p:txBody>
      </p:sp>
      <p:sp>
        <p:nvSpPr>
          <p:cNvPr id="36864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4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S - D - S</a:t>
            </a:r>
          </a:p>
        </p:txBody>
      </p:sp>
      <p:sp>
        <p:nvSpPr>
          <p:cNvPr id="36864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368651" name="Group 15"/>
          <p:cNvGrpSpPr>
            <a:grpSpLocks/>
          </p:cNvGrpSpPr>
          <p:nvPr/>
        </p:nvGrpSpPr>
        <p:grpSpPr bwMode="auto">
          <a:xfrm>
            <a:off x="901700" y="2603500"/>
            <a:ext cx="2201863" cy="1765300"/>
            <a:chOff x="568" y="1640"/>
            <a:chExt cx="1387" cy="1112"/>
          </a:xfrm>
        </p:grpSpPr>
        <p:grpSp>
          <p:nvGrpSpPr>
            <p:cNvPr id="36874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74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endParaRPr>
              </a:p>
            </p:txBody>
          </p:sp>
          <p:sp>
            <p:nvSpPr>
              <p:cNvPr id="36874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36865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2800" b="1">
                <a:solidFill>
                  <a:srgbClr val="1A0004"/>
                </a:solidFill>
                <a:latin typeface="Times" charset="0"/>
              </a:rPr>
              <a:t> NORTH  SOUTH</a:t>
            </a:r>
          </a:p>
        </p:txBody>
      </p:sp>
      <p:sp>
        <p:nvSpPr>
          <p:cNvPr id="368653"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ISRAEL  JUDAH</a:t>
            </a:r>
          </a:p>
        </p:txBody>
      </p:sp>
      <p:sp>
        <p:nvSpPr>
          <p:cNvPr id="36865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5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5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5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5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5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6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6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6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6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6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66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60844" name="Rectangle 44"/>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a:solidFill>
                  <a:srgbClr val="114FFB"/>
                </a:solidFill>
                <a:effectLst>
                  <a:outerShdw blurRad="38100" dist="38100" dir="2700000" algn="tl">
                    <a:srgbClr val="000000"/>
                  </a:outerShdw>
                </a:effectLst>
                <a:latin typeface="Times" charset="0"/>
              </a:rPr>
              <a:t>&lt;&lt;&lt;&lt; </a:t>
            </a:r>
            <a:r>
              <a:rPr lang="en-US" sz="2800" b="1" i="1">
                <a:solidFill>
                  <a:srgbClr val="114FFB"/>
                </a:solidFill>
                <a:effectLst>
                  <a:outerShdw blurRad="38100" dist="38100" dir="2700000" algn="tl">
                    <a:srgbClr val="000000"/>
                  </a:outerShdw>
                </a:effectLst>
                <a:latin typeface="Times" charset="0"/>
              </a:rPr>
              <a:t>SPLIT</a:t>
            </a:r>
            <a:r>
              <a:rPr lang="en-US" sz="2800" b="1">
                <a:solidFill>
                  <a:srgbClr val="114FFB"/>
                </a:solidFill>
                <a:effectLst>
                  <a:outerShdw blurRad="38100" dist="38100" dir="2700000" algn="tl">
                    <a:srgbClr val="000000"/>
                  </a:outerShdw>
                </a:effectLst>
                <a:latin typeface="Times" charset="0"/>
              </a:rPr>
              <a:t> &gt;&gt;&gt;&gt;</a:t>
            </a:r>
          </a:p>
        </p:txBody>
      </p:sp>
      <p:sp>
        <p:nvSpPr>
          <p:cNvPr id="36866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67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0849" name="Rectangle 49"/>
          <p:cNvSpPr>
            <a:spLocks noChangeArrowheads="1"/>
          </p:cNvSpPr>
          <p:nvPr/>
        </p:nvSpPr>
        <p:spPr bwMode="auto">
          <a:xfrm>
            <a:off x="3198813" y="3635375"/>
            <a:ext cx="2857500" cy="5159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2800" b="1" i="1">
                <a:solidFill>
                  <a:srgbClr val="114FFB"/>
                </a:solidFill>
                <a:effectLst>
                  <a:outerShdw blurRad="38100" dist="38100" dir="2700000" algn="tl">
                    <a:srgbClr val="000000"/>
                  </a:outerShdw>
                </a:effectLst>
                <a:latin typeface="Times" charset="0"/>
              </a:rPr>
              <a:t>THE PROPHETS</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  200</a:t>
            </a:r>
            <a:r>
              <a:rPr lang="en-US" sz="2800" b="1">
                <a:solidFill>
                  <a:srgbClr val="1A0004"/>
                </a:solidFill>
                <a:latin typeface="Times" charset="0"/>
              </a:rPr>
              <a:t>        </a:t>
            </a:r>
          </a:p>
        </p:txBody>
      </p:sp>
      <p:sp>
        <p:nvSpPr>
          <p:cNvPr id="460851" name="Rectangle 5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400" b="1">
                <a:solidFill>
                  <a:srgbClr val="790015"/>
                </a:solidFill>
                <a:latin typeface="Times" charset="0"/>
              </a:rPr>
              <a:t>ASSYRIA</a:t>
            </a:r>
            <a:endParaRPr lang="en-US" sz="2400" b="1">
              <a:solidFill>
                <a:srgbClr val="1A0004"/>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68675"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   20-J        20-R</a:t>
            </a:r>
          </a:p>
        </p:txBody>
      </p:sp>
      <p:sp>
        <p:nvSpPr>
          <p:cNvPr id="36867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47</a:t>
            </a:r>
          </a:p>
        </p:txBody>
      </p:sp>
      <p:sp>
        <p:nvSpPr>
          <p:cNvPr id="368678"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eaLnBrk="0" hangingPunct="0">
              <a:defRPr/>
            </a:pPr>
            <a:r>
              <a:rPr lang="en-US" sz="2800" b="1" i="1">
                <a:solidFill>
                  <a:srgbClr val="FFFFFF"/>
                </a:solidFill>
                <a:latin typeface="Helvetica" pitchFamily="-112" charset="0"/>
              </a:rPr>
              <a:t>Jer 31:       31-33</a:t>
            </a:r>
          </a:p>
        </p:txBody>
      </p:sp>
      <p:sp>
        <p:nvSpPr>
          <p:cNvPr id="460948" name="Rectangle 148"/>
          <p:cNvSpPr>
            <a:spLocks noChangeArrowheads="1"/>
          </p:cNvSpPr>
          <p:nvPr/>
        </p:nvSpPr>
        <p:spPr bwMode="auto">
          <a:xfrm>
            <a:off x="6202363" y="2247900"/>
            <a:ext cx="2849562"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800" b="1" i="1">
                <a:solidFill>
                  <a:srgbClr val="FFFFFF"/>
                </a:solidFill>
                <a:latin typeface="Helvetica" pitchFamily="-112" charset="0"/>
              </a:rPr>
              <a:t>2 Sam 7: 4-16</a:t>
            </a:r>
          </a:p>
          <a:p>
            <a:pPr eaLnBrk="0" hangingPunct="0">
              <a:defRPr/>
            </a:pPr>
            <a:r>
              <a:rPr lang="en-US" sz="2800" b="1" i="1">
                <a:solidFill>
                  <a:srgbClr val="FFFFFF"/>
                </a:solidFill>
                <a:latin typeface="Helvetica" pitchFamily="-112" charset="0"/>
              </a:rPr>
              <a:t>1 Chron 17:3-15</a:t>
            </a: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endParaRPr lang="en-US" sz="4000" i="1">
              <a:solidFill>
                <a:srgbClr val="FFFFFF"/>
              </a:solidFill>
              <a:latin typeface="Kosher-Normal" pitchFamily="-112" charset="0"/>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endParaRPr lang="en-US" sz="4000" i="1">
              <a:solidFill>
                <a:srgbClr val="FFFFFF"/>
              </a:solidFill>
              <a:latin typeface="Kosher-Normal" pitchFamily="-112" charset="0"/>
            </a:endParaRPr>
          </a:p>
        </p:txBody>
      </p:sp>
      <p:grpSp>
        <p:nvGrpSpPr>
          <p:cNvPr id="368683" name="Group 174"/>
          <p:cNvGrpSpPr>
            <a:grpSpLocks/>
          </p:cNvGrpSpPr>
          <p:nvPr/>
        </p:nvGrpSpPr>
        <p:grpSpPr bwMode="auto">
          <a:xfrm>
            <a:off x="8018463" y="3436938"/>
            <a:ext cx="981075" cy="1843087"/>
            <a:chOff x="5051" y="2165"/>
            <a:chExt cx="618" cy="1161"/>
          </a:xfrm>
        </p:grpSpPr>
        <p:grpSp>
          <p:nvGrpSpPr>
            <p:cNvPr id="368722" name="Group 175"/>
            <p:cNvGrpSpPr>
              <a:grpSpLocks/>
            </p:cNvGrpSpPr>
            <p:nvPr/>
          </p:nvGrpSpPr>
          <p:grpSpPr bwMode="auto">
            <a:xfrm>
              <a:off x="5051" y="2165"/>
              <a:ext cx="618" cy="1161"/>
              <a:chOff x="5051" y="2165"/>
              <a:chExt cx="618" cy="1161"/>
            </a:xfrm>
          </p:grpSpPr>
          <p:sp>
            <p:nvSpPr>
              <p:cNvPr id="36872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6872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6872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6872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2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72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6873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3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68740"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68723"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68685" name="Rectangle 19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0996" name="Rectangle 196"/>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68687"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68688"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68689"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68690" name="Group 200"/>
          <p:cNvGrpSpPr>
            <a:grpSpLocks/>
          </p:cNvGrpSpPr>
          <p:nvPr/>
        </p:nvGrpSpPr>
        <p:grpSpPr bwMode="auto">
          <a:xfrm>
            <a:off x="8061325" y="4151313"/>
            <a:ext cx="931863" cy="377825"/>
            <a:chOff x="5078" y="2615"/>
            <a:chExt cx="587" cy="238"/>
          </a:xfrm>
        </p:grpSpPr>
        <p:sp>
          <p:nvSpPr>
            <p:cNvPr id="368719"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68720"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68721"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grpSp>
        <p:nvGrpSpPr>
          <p:cNvPr id="368691"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368692" name="Group 113"/>
          <p:cNvGrpSpPr>
            <a:grpSpLocks/>
          </p:cNvGrpSpPr>
          <p:nvPr/>
        </p:nvGrpSpPr>
        <p:grpSpPr bwMode="auto">
          <a:xfrm>
            <a:off x="6083300" y="1136650"/>
            <a:ext cx="1289050" cy="1435100"/>
            <a:chOff x="1084" y="711"/>
            <a:chExt cx="2950" cy="2769"/>
          </a:xfrm>
        </p:grpSpPr>
        <p:grpSp>
          <p:nvGrpSpPr>
            <p:cNvPr id="368707" name="Group 114"/>
            <p:cNvGrpSpPr>
              <a:grpSpLocks/>
            </p:cNvGrpSpPr>
            <p:nvPr/>
          </p:nvGrpSpPr>
          <p:grpSpPr bwMode="auto">
            <a:xfrm>
              <a:off x="1084" y="711"/>
              <a:ext cx="2950" cy="2769"/>
              <a:chOff x="2707" y="548"/>
              <a:chExt cx="2950" cy="2769"/>
            </a:xfrm>
          </p:grpSpPr>
          <p:grpSp>
            <p:nvGrpSpPr>
              <p:cNvPr id="368713" name="Group 115"/>
              <p:cNvGrpSpPr>
                <a:grpSpLocks/>
              </p:cNvGrpSpPr>
              <p:nvPr/>
            </p:nvGrpSpPr>
            <p:grpSpPr bwMode="auto">
              <a:xfrm>
                <a:off x="3180" y="1046"/>
                <a:ext cx="2105" cy="1421"/>
                <a:chOff x="578" y="2316"/>
                <a:chExt cx="2105" cy="1421"/>
              </a:xfrm>
            </p:grpSpPr>
            <p:sp>
              <p:nvSpPr>
                <p:cNvPr id="36871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6871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grpSp>
          <p:pic>
            <p:nvPicPr>
              <p:cNvPr id="36871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870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0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1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1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1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grpSp>
        <p:nvGrpSpPr>
          <p:cNvPr id="368693" name="Group 113"/>
          <p:cNvGrpSpPr>
            <a:grpSpLocks/>
          </p:cNvGrpSpPr>
          <p:nvPr/>
        </p:nvGrpSpPr>
        <p:grpSpPr bwMode="auto">
          <a:xfrm>
            <a:off x="6083300" y="3154363"/>
            <a:ext cx="1289050" cy="1435100"/>
            <a:chOff x="1084" y="711"/>
            <a:chExt cx="2950" cy="2769"/>
          </a:xfrm>
        </p:grpSpPr>
        <p:grpSp>
          <p:nvGrpSpPr>
            <p:cNvPr id="368697" name="Group 114"/>
            <p:cNvGrpSpPr>
              <a:grpSpLocks/>
            </p:cNvGrpSpPr>
            <p:nvPr/>
          </p:nvGrpSpPr>
          <p:grpSpPr bwMode="auto">
            <a:xfrm>
              <a:off x="1084" y="711"/>
              <a:ext cx="2950" cy="2769"/>
              <a:chOff x="2707" y="548"/>
              <a:chExt cx="2950" cy="2769"/>
            </a:xfrm>
          </p:grpSpPr>
          <p:grpSp>
            <p:nvGrpSpPr>
              <p:cNvPr id="368703" name="Group 115"/>
              <p:cNvGrpSpPr>
                <a:grpSpLocks/>
              </p:cNvGrpSpPr>
              <p:nvPr/>
            </p:nvGrpSpPr>
            <p:grpSpPr bwMode="auto">
              <a:xfrm>
                <a:off x="3180" y="1046"/>
                <a:ext cx="2105" cy="1421"/>
                <a:chOff x="578" y="2316"/>
                <a:chExt cx="2105" cy="1421"/>
              </a:xfrm>
            </p:grpSpPr>
            <p:sp>
              <p:nvSpPr>
                <p:cNvPr id="36870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6870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grpSp>
          <p:pic>
            <p:nvPicPr>
              <p:cNvPr id="36870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8698" name="Freeform 119"/>
            <p:cNvSpPr>
              <a:spLocks/>
            </p:cNvSpPr>
            <p:nvPr/>
          </p:nvSpPr>
          <p:spPr bwMode="auto">
            <a:xfrm>
              <a:off x="1616" y="2649"/>
              <a:ext cx="88" cy="277"/>
            </a:xfrm>
            <a:custGeom>
              <a:avLst/>
              <a:gdLst>
                <a:gd name="T0" fmla="*/ 226 w 85"/>
                <a:gd name="T1" fmla="*/ 3 h 318"/>
                <a:gd name="T2" fmla="*/ 197 w 85"/>
                <a:gd name="T3" fmla="*/ 3 h 318"/>
                <a:gd name="T4" fmla="*/ 149 w 85"/>
                <a:gd name="T5" fmla="*/ 3 h 318"/>
                <a:gd name="T6" fmla="*/ 171 w 85"/>
                <a:gd name="T7" fmla="*/ 3 h 318"/>
                <a:gd name="T8" fmla="*/ 197 w 85"/>
                <a:gd name="T9" fmla="*/ 3 h 318"/>
                <a:gd name="T10" fmla="*/ 117 w 85"/>
                <a:gd name="T11" fmla="*/ 3 h 318"/>
                <a:gd name="T12" fmla="*/ 117 w 85"/>
                <a:gd name="T13" fmla="*/ 3 h 318"/>
                <a:gd name="T14" fmla="*/ 149 w 85"/>
                <a:gd name="T15" fmla="*/ 3 h 318"/>
                <a:gd name="T16" fmla="*/ 89 w 85"/>
                <a:gd name="T17" fmla="*/ 3 h 318"/>
                <a:gd name="T18" fmla="*/ 117 w 85"/>
                <a:gd name="T19" fmla="*/ 3 h 318"/>
                <a:gd name="T20" fmla="*/ 149 w 85"/>
                <a:gd name="T21" fmla="*/ 3 h 318"/>
                <a:gd name="T22" fmla="*/ 117 w 85"/>
                <a:gd name="T23" fmla="*/ 3 h 318"/>
                <a:gd name="T24" fmla="*/ 149 w 85"/>
                <a:gd name="T25" fmla="*/ 3 h 318"/>
                <a:gd name="T26" fmla="*/ 117 w 85"/>
                <a:gd name="T27" fmla="*/ 3 h 318"/>
                <a:gd name="T28" fmla="*/ 149 w 85"/>
                <a:gd name="T29" fmla="*/ 3 h 318"/>
                <a:gd name="T30" fmla="*/ 171 w 85"/>
                <a:gd name="T31" fmla="*/ 3 h 318"/>
                <a:gd name="T32" fmla="*/ 226 w 85"/>
                <a:gd name="T33" fmla="*/ 3 h 318"/>
                <a:gd name="T34" fmla="*/ 250 w 85"/>
                <a:gd name="T35" fmla="*/ 3 h 318"/>
                <a:gd name="T36" fmla="*/ 226 w 85"/>
                <a:gd name="T37" fmla="*/ 3 h 318"/>
                <a:gd name="T38" fmla="*/ 197 w 85"/>
                <a:gd name="T39" fmla="*/ 3 h 318"/>
                <a:gd name="T40" fmla="*/ 171 w 85"/>
                <a:gd name="T41" fmla="*/ 3 h 318"/>
                <a:gd name="T42" fmla="*/ 117 w 85"/>
                <a:gd name="T43" fmla="*/ 3 h 318"/>
                <a:gd name="T44" fmla="*/ 89 w 85"/>
                <a:gd name="T45" fmla="*/ 3 h 318"/>
                <a:gd name="T46" fmla="*/ 67 w 85"/>
                <a:gd name="T47" fmla="*/ 3 h 318"/>
                <a:gd name="T48" fmla="*/ 5 w 85"/>
                <a:gd name="T49" fmla="*/ 3 h 318"/>
                <a:gd name="T50" fmla="*/ 117 w 85"/>
                <a:gd name="T51" fmla="*/ 3 h 318"/>
                <a:gd name="T52" fmla="*/ 197 w 85"/>
                <a:gd name="T53" fmla="*/ 3 h 318"/>
                <a:gd name="T54" fmla="*/ 226 w 85"/>
                <a:gd name="T55" fmla="*/ 3 h 318"/>
                <a:gd name="T56" fmla="*/ 197 w 85"/>
                <a:gd name="T57" fmla="*/ 3 h 318"/>
                <a:gd name="T58" fmla="*/ 197 w 85"/>
                <a:gd name="T59" fmla="*/ 3 h 318"/>
                <a:gd name="T60" fmla="*/ 149 w 85"/>
                <a:gd name="T61" fmla="*/ 3 h 318"/>
                <a:gd name="T62" fmla="*/ 67 w 85"/>
                <a:gd name="T63" fmla="*/ 3 h 318"/>
                <a:gd name="T64" fmla="*/ 117 w 85"/>
                <a:gd name="T65" fmla="*/ 3 h 318"/>
                <a:gd name="T66" fmla="*/ 171 w 85"/>
                <a:gd name="T67" fmla="*/ 3 h 318"/>
                <a:gd name="T68" fmla="*/ 226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699" name="Freeform 120"/>
            <p:cNvSpPr>
              <a:spLocks/>
            </p:cNvSpPr>
            <p:nvPr/>
          </p:nvSpPr>
          <p:spPr bwMode="auto">
            <a:xfrm>
              <a:off x="1635" y="2647"/>
              <a:ext cx="109" cy="309"/>
            </a:xfrm>
            <a:custGeom>
              <a:avLst/>
              <a:gdLst>
                <a:gd name="T0" fmla="*/ 1 w 105"/>
                <a:gd name="T1" fmla="*/ 0 h 354"/>
                <a:gd name="T2" fmla="*/ 318 w 105"/>
                <a:gd name="T3" fmla="*/ 3 h 354"/>
                <a:gd name="T4" fmla="*/ 249 w 105"/>
                <a:gd name="T5" fmla="*/ 3 h 354"/>
                <a:gd name="T6" fmla="*/ 287 w 105"/>
                <a:gd name="T7" fmla="*/ 3 h 354"/>
                <a:gd name="T8" fmla="*/ 287 w 105"/>
                <a:gd name="T9" fmla="*/ 3 h 354"/>
                <a:gd name="T10" fmla="*/ 333 w 105"/>
                <a:gd name="T11" fmla="*/ 3 h 354"/>
                <a:gd name="T12" fmla="*/ 333 w 105"/>
                <a:gd name="T13" fmla="*/ 3 h 354"/>
                <a:gd name="T14" fmla="*/ 287 w 105"/>
                <a:gd name="T15" fmla="*/ 3 h 354"/>
                <a:gd name="T16" fmla="*/ 236 w 105"/>
                <a:gd name="T17" fmla="*/ 3 h 354"/>
                <a:gd name="T18" fmla="*/ 54 w 105"/>
                <a:gd name="T19" fmla="*/ 3 h 354"/>
                <a:gd name="T20" fmla="*/ 12 w 105"/>
                <a:gd name="T21" fmla="*/ 3 h 354"/>
                <a:gd name="T22" fmla="*/ 54 w 105"/>
                <a:gd name="T23" fmla="*/ 3 h 354"/>
                <a:gd name="T24" fmla="*/ 9 w 105"/>
                <a:gd name="T25" fmla="*/ 3 h 354"/>
                <a:gd name="T26" fmla="*/ 6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00" name="Freeform 121"/>
            <p:cNvSpPr>
              <a:spLocks/>
            </p:cNvSpPr>
            <p:nvPr/>
          </p:nvSpPr>
          <p:spPr bwMode="auto">
            <a:xfrm>
              <a:off x="3008" y="2583"/>
              <a:ext cx="155" cy="328"/>
            </a:xfrm>
            <a:custGeom>
              <a:avLst/>
              <a:gdLst>
                <a:gd name="T0" fmla="*/ 516 w 149"/>
                <a:gd name="T1" fmla="*/ 3 h 376"/>
                <a:gd name="T2" fmla="*/ 491 w 149"/>
                <a:gd name="T3" fmla="*/ 3 h 376"/>
                <a:gd name="T4" fmla="*/ 456 w 149"/>
                <a:gd name="T5" fmla="*/ 3 h 376"/>
                <a:gd name="T6" fmla="*/ 449 w 149"/>
                <a:gd name="T7" fmla="*/ 3 h 376"/>
                <a:gd name="T8" fmla="*/ 384 w 149"/>
                <a:gd name="T9" fmla="*/ 3 h 376"/>
                <a:gd name="T10" fmla="*/ 303 w 149"/>
                <a:gd name="T11" fmla="*/ 3 h 376"/>
                <a:gd name="T12" fmla="*/ 243 w 149"/>
                <a:gd name="T13" fmla="*/ 3 h 376"/>
                <a:gd name="T14" fmla="*/ 204 w 149"/>
                <a:gd name="T15" fmla="*/ 3 h 376"/>
                <a:gd name="T16" fmla="*/ 64 w 149"/>
                <a:gd name="T17" fmla="*/ 3 h 376"/>
                <a:gd name="T18" fmla="*/ 2 w 149"/>
                <a:gd name="T19" fmla="*/ 3 h 376"/>
                <a:gd name="T20" fmla="*/ 5 w 149"/>
                <a:gd name="T21" fmla="*/ 3 h 376"/>
                <a:gd name="T22" fmla="*/ 8 w 149"/>
                <a:gd name="T23" fmla="*/ 3 h 376"/>
                <a:gd name="T24" fmla="*/ 73 w 149"/>
                <a:gd name="T25" fmla="*/ 3 h 376"/>
                <a:gd name="T26" fmla="*/ 122 w 149"/>
                <a:gd name="T27" fmla="*/ 3 h 376"/>
                <a:gd name="T28" fmla="*/ 155 w 149"/>
                <a:gd name="T29" fmla="*/ 3 h 376"/>
                <a:gd name="T30" fmla="*/ 294 w 149"/>
                <a:gd name="T31" fmla="*/ 3 h 376"/>
                <a:gd name="T32" fmla="*/ 449 w 149"/>
                <a:gd name="T33" fmla="*/ 3 h 376"/>
                <a:gd name="T34" fmla="*/ 51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01" name="Freeform 122"/>
            <p:cNvSpPr>
              <a:spLocks/>
            </p:cNvSpPr>
            <p:nvPr/>
          </p:nvSpPr>
          <p:spPr bwMode="auto">
            <a:xfrm>
              <a:off x="1714" y="1020"/>
              <a:ext cx="99" cy="440"/>
            </a:xfrm>
            <a:custGeom>
              <a:avLst/>
              <a:gdLst>
                <a:gd name="T0" fmla="*/ 70 w 96"/>
                <a:gd name="T1" fmla="*/ 5 h 504"/>
                <a:gd name="T2" fmla="*/ 166 w 96"/>
                <a:gd name="T3" fmla="*/ 6 h 504"/>
                <a:gd name="T4" fmla="*/ 198 w 96"/>
                <a:gd name="T5" fmla="*/ 5 h 504"/>
                <a:gd name="T6" fmla="*/ 198 w 96"/>
                <a:gd name="T7" fmla="*/ 3 h 504"/>
                <a:gd name="T8" fmla="*/ 244 w 96"/>
                <a:gd name="T9" fmla="*/ 3 h 504"/>
                <a:gd name="T10" fmla="*/ 264 w 96"/>
                <a:gd name="T11" fmla="*/ 3 h 504"/>
                <a:gd name="T12" fmla="*/ 244 w 96"/>
                <a:gd name="T13" fmla="*/ 3 h 504"/>
                <a:gd name="T14" fmla="*/ 212 w 96"/>
                <a:gd name="T15" fmla="*/ 3 h 504"/>
                <a:gd name="T16" fmla="*/ 76 w 96"/>
                <a:gd name="T17" fmla="*/ 3 h 504"/>
                <a:gd name="T18" fmla="*/ 70 w 96"/>
                <a:gd name="T19" fmla="*/ 3 h 504"/>
                <a:gd name="T20" fmla="*/ 83 w 96"/>
                <a:gd name="T21" fmla="*/ 3 h 504"/>
                <a:gd name="T22" fmla="*/ 107 w 96"/>
                <a:gd name="T23" fmla="*/ 4 h 504"/>
                <a:gd name="T24" fmla="*/ 66 w 96"/>
                <a:gd name="T25" fmla="*/ 5 h 504"/>
                <a:gd name="T26" fmla="*/ 70 w 96"/>
                <a:gd name="T27" fmla="*/ 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68702" name="Freeform 123"/>
            <p:cNvSpPr>
              <a:spLocks/>
            </p:cNvSpPr>
            <p:nvPr/>
          </p:nvSpPr>
          <p:spPr bwMode="auto">
            <a:xfrm>
              <a:off x="3431" y="1007"/>
              <a:ext cx="156" cy="358"/>
            </a:xfrm>
            <a:custGeom>
              <a:avLst/>
              <a:gdLst>
                <a:gd name="T0" fmla="*/ 5 w 150"/>
                <a:gd name="T1" fmla="*/ 4 h 410"/>
                <a:gd name="T2" fmla="*/ 147 w 150"/>
                <a:gd name="T3" fmla="*/ 4 h 410"/>
                <a:gd name="T4" fmla="*/ 292 w 150"/>
                <a:gd name="T5" fmla="*/ 4 h 410"/>
                <a:gd name="T6" fmla="*/ 342 w 150"/>
                <a:gd name="T7" fmla="*/ 3 h 410"/>
                <a:gd name="T8" fmla="*/ 418 w 150"/>
                <a:gd name="T9" fmla="*/ 3 h 410"/>
                <a:gd name="T10" fmla="*/ 468 w 150"/>
                <a:gd name="T11" fmla="*/ 3 h 410"/>
                <a:gd name="T12" fmla="*/ 494 w 150"/>
                <a:gd name="T13" fmla="*/ 3 h 410"/>
                <a:gd name="T14" fmla="*/ 506 w 150"/>
                <a:gd name="T15" fmla="*/ 3 h 410"/>
                <a:gd name="T16" fmla="*/ 526 w 150"/>
                <a:gd name="T17" fmla="*/ 3 h 410"/>
                <a:gd name="T18" fmla="*/ 534 w 150"/>
                <a:gd name="T19" fmla="*/ 3 h 410"/>
                <a:gd name="T20" fmla="*/ 474 w 150"/>
                <a:gd name="T21" fmla="*/ 0 h 410"/>
                <a:gd name="T22" fmla="*/ 342 w 150"/>
                <a:gd name="T23" fmla="*/ 3 h 410"/>
                <a:gd name="T24" fmla="*/ 281 w 150"/>
                <a:gd name="T25" fmla="*/ 3 h 410"/>
                <a:gd name="T26" fmla="*/ 242 w 150"/>
                <a:gd name="T27" fmla="*/ 3 h 410"/>
                <a:gd name="T28" fmla="*/ 209 w 150"/>
                <a:gd name="T29" fmla="*/ 3 h 410"/>
                <a:gd name="T30" fmla="*/ 153 w 150"/>
                <a:gd name="T31" fmla="*/ 3 h 410"/>
                <a:gd name="T32" fmla="*/ 147 w 150"/>
                <a:gd name="T33" fmla="*/ 3 h 410"/>
                <a:gd name="T34" fmla="*/ 121 w 150"/>
                <a:gd name="T35" fmla="*/ 3 h 410"/>
                <a:gd name="T36" fmla="*/ 112 w 150"/>
                <a:gd name="T37" fmla="*/ 3 h 410"/>
                <a:gd name="T38" fmla="*/ 100 w 150"/>
                <a:gd name="T39" fmla="*/ 3 h 410"/>
                <a:gd name="T40" fmla="*/ 60 w 150"/>
                <a:gd name="T41" fmla="*/ 3 h 410"/>
                <a:gd name="T42" fmla="*/ 10 w 150"/>
                <a:gd name="T43" fmla="*/ 4 h 410"/>
                <a:gd name="T44" fmla="*/ 2 w 150"/>
                <a:gd name="T45" fmla="*/ 4 h 410"/>
                <a:gd name="T46" fmla="*/ 5 w 150"/>
                <a:gd name="T47" fmla="*/ 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sp>
        <p:nvSpPr>
          <p:cNvPr id="128"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dirty="0">
                <a:solidFill>
                  <a:srgbClr val="FFFFFF"/>
                </a:solidFill>
                <a:latin typeface="Kosher-Normal" pitchFamily="-105" charset="0"/>
                <a:ea typeface="Times New Roman" pitchFamily="-105" charset="0"/>
                <a:cs typeface="Times New Roman" pitchFamily="-105" charset="0"/>
              </a:rPr>
              <a:t>DC</a:t>
            </a:r>
          </a:p>
        </p:txBody>
      </p:sp>
      <p:sp>
        <p:nvSpPr>
          <p:cNvPr id="129" name="Text Box 95"/>
          <p:cNvSpPr txBox="1">
            <a:spLocks noChangeArrowheads="1"/>
          </p:cNvSpPr>
          <p:nvPr/>
        </p:nvSpPr>
        <p:spPr bwMode="auto">
          <a:xfrm>
            <a:off x="6273800" y="340677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4000" i="1">
                <a:solidFill>
                  <a:srgbClr val="FFFFFF"/>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17:6</a:t>
            </a:r>
          </a:p>
        </p:txBody>
      </p:sp>
    </p:spTree>
    <p:extLst>
      <p:ext uri="{BB962C8B-B14F-4D97-AF65-F5344CB8AC3E}">
        <p14:creationId xmlns:p14="http://schemas.microsoft.com/office/powerpoint/2010/main" val="241964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17</a:t>
            </a:r>
          </a:p>
        </p:txBody>
      </p:sp>
    </p:spTree>
    <p:extLst>
      <p:ext uri="{BB962C8B-B14F-4D97-AF65-F5344CB8AC3E}">
        <p14:creationId xmlns:p14="http://schemas.microsoft.com/office/powerpoint/2010/main" val="11875435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202" name="Group 42"/>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20901" name="Title 1"/>
          <p:cNvSpPr>
            <a:spLocks noGrp="1"/>
          </p:cNvSpPr>
          <p:nvPr>
            <p:ph type="title"/>
          </p:nvPr>
        </p:nvSpPr>
        <p:spPr>
          <a:xfrm>
            <a:off x="12700" y="0"/>
            <a:ext cx="9131300" cy="549275"/>
          </a:xfrm>
          <a:solidFill>
            <a:schemeClr val="tx1"/>
          </a:solidFill>
        </p:spPr>
        <p:txBody>
          <a:bodyPr/>
          <a:lstStyle/>
          <a:p>
            <a:r>
              <a:rPr lang="en-US" sz="3200" b="1">
                <a:solidFill>
                  <a:srgbClr val="FFFFFF"/>
                </a:solidFill>
                <a:latin typeface="Arial" charset="0"/>
              </a:rPr>
              <a:t>Downfalls of the Kingdoms</a:t>
            </a:r>
          </a:p>
        </p:txBody>
      </p:sp>
      <p:sp>
        <p:nvSpPr>
          <p:cNvPr id="420902" name="Text Box 38"/>
          <p:cNvSpPr txBox="1">
            <a:spLocks noChangeArrowheads="1"/>
          </p:cNvSpPr>
          <p:nvPr/>
        </p:nvSpPr>
        <p:spPr bwMode="auto">
          <a:xfrm>
            <a:off x="8301038" y="730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249</a:t>
            </a:r>
            <a:endParaRPr lang="en-GB" b="1">
              <a:solidFill>
                <a:srgbClr val="FFFFFF"/>
              </a:solidFill>
              <a:cs typeface="Arial" charset="0"/>
            </a:endParaRPr>
          </a:p>
        </p:txBody>
      </p:sp>
    </p:spTree>
  </p:cSld>
  <p:clrMapOvr>
    <a:masterClrMapping/>
  </p:clrMapOvr>
  <p:transition>
    <p:check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0" y="386900"/>
            <a:ext cx="3862638" cy="44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3200" b="1" dirty="0">
                <a:solidFill>
                  <a:schemeClr val="tx1"/>
                </a:solidFill>
                <a:latin typeface="Arial"/>
                <a:ea typeface="ＭＳ Ｐゴシック" charset="0"/>
                <a:cs typeface="Arial"/>
              </a:rPr>
              <a:t>Chart of OT Kings &amp; Prophets</a:t>
            </a:r>
          </a:p>
        </p:txBody>
      </p:sp>
    </p:spTree>
    <p:extLst>
      <p:ext uri="{BB962C8B-B14F-4D97-AF65-F5344CB8AC3E}">
        <p14:creationId xmlns:p14="http://schemas.microsoft.com/office/powerpoint/2010/main" val="2158897087"/>
      </p:ext>
    </p:extLst>
  </p:cSld>
  <p:clrMapOvr>
    <a:masterClrMapping/>
  </p:clrMapOvr>
  <p:transition spd="med">
    <p:zoom dir="in"/>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p:nvPr>
        </p:nvSpPr>
        <p:spPr>
          <a:xfrm>
            <a:off x="1981200" y="274638"/>
            <a:ext cx="6705600" cy="1143000"/>
          </a:xfrm>
        </p:spPr>
        <p:txBody>
          <a:bodyPr/>
          <a:lstStyle/>
          <a:p>
            <a:pPr eaLnBrk="1" hangingPunct="1"/>
            <a:r>
              <a:rPr lang="en-US" sz="4000" b="1">
                <a:solidFill>
                  <a:schemeClr val="tx1"/>
                </a:solidFill>
                <a:latin typeface="Arial" charset="0"/>
              </a:rPr>
              <a:t>Assyrian Campaigns Against Israel &amp; Judah</a:t>
            </a:r>
            <a:endParaRPr lang="en-GB" sz="4000" b="1">
              <a:solidFill>
                <a:schemeClr val="tx1"/>
              </a:solidFill>
              <a:latin typeface="Arial" charset="0"/>
            </a:endParaRPr>
          </a:p>
        </p:txBody>
      </p:sp>
      <p:pic>
        <p:nvPicPr>
          <p:cNvPr id="424962" name="Picture 8" descr="j03443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7002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963" name="Picture 9" descr="Att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41148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4964" name="Picture 10" descr="Bat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524000"/>
            <a:ext cx="2667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250825" y="1716088"/>
            <a:ext cx="6172200" cy="4953000"/>
          </a:xfrm>
          <a:prstGeom prst="rect">
            <a:avLst/>
          </a:prstGeom>
          <a:solidFill>
            <a:srgbClr val="800000"/>
          </a:solidFill>
          <a:ln>
            <a:noFill/>
          </a:ln>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solidFill>
                  <a:schemeClr val="bg1"/>
                </a:solidFill>
                <a:latin typeface="Bradley Hand ITC" charset="0"/>
                <a:cs typeface="Arial" charset="0"/>
              </a:rPr>
              <a:t>The bloody military sieges on both Israel and Judah was profound. The prophets screamed out against their horror, while at the same time pled with the people to see God</a:t>
            </a:r>
            <a:r>
              <a:rPr lang="uk-UA" altLang="ja-JP" sz="3200" b="1">
                <a:solidFill>
                  <a:schemeClr val="bg1"/>
                </a:solidFill>
                <a:latin typeface="Bradley Hand ITC" charset="0"/>
                <a:cs typeface="Arial" charset="0"/>
              </a:rPr>
              <a:t>'</a:t>
            </a:r>
            <a:r>
              <a:rPr lang="en-US" sz="3200" b="1">
                <a:solidFill>
                  <a:schemeClr val="bg1"/>
                </a:solidFill>
                <a:latin typeface="Bradley Hand ITC" charset="0"/>
                <a:cs typeface="Arial" charset="0"/>
              </a:rPr>
              <a:t>s hand in history, to recognize spiritual causes in the present punishment.</a:t>
            </a:r>
            <a:endParaRPr lang="en-GB" sz="3200" b="1">
              <a:solidFill>
                <a:schemeClr val="bg1"/>
              </a:solidFill>
              <a:latin typeface="Bradley Hand ITC" charset="0"/>
              <a:cs typeface="Arial" charset="0"/>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Kings</a:t>
            </a:r>
          </a:p>
        </p:txBody>
      </p:sp>
      <p:pic>
        <p:nvPicPr>
          <p:cNvPr id="4" name="Picture 3"/>
          <p:cNvPicPr>
            <a:picLocks noChangeAspect="1"/>
          </p:cNvPicPr>
          <p:nvPr/>
        </p:nvPicPr>
        <p:blipFill rotWithShape="1">
          <a:blip r:embed="rId3"/>
          <a:srcRect b="16819"/>
          <a:stretch/>
        </p:blipFill>
        <p:spPr>
          <a:xfrm>
            <a:off x="2051720" y="1556792"/>
            <a:ext cx="5040560" cy="4192790"/>
          </a:xfrm>
          <a:prstGeom prst="rect">
            <a:avLst/>
          </a:prstGeom>
        </p:spPr>
      </p:pic>
    </p:spTree>
    <p:extLst>
      <p:ext uri="{BB962C8B-B14F-4D97-AF65-F5344CB8AC3E}">
        <p14:creationId xmlns:p14="http://schemas.microsoft.com/office/powerpoint/2010/main" val="448851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Text Box 3"/>
          <p:cNvSpPr txBox="1">
            <a:spLocks noChangeArrowheads="1"/>
          </p:cNvSpPr>
          <p:nvPr/>
        </p:nvSpPr>
        <p:spPr bwMode="auto">
          <a:xfrm>
            <a:off x="6019800" y="1052736"/>
            <a:ext cx="291147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rPr>
              <a:t>Assyria invaded in the reign of </a:t>
            </a:r>
            <a:r>
              <a:rPr lang="en-US" sz="2800" b="1" i="1">
                <a:solidFill>
                  <a:srgbClr val="FFFF00"/>
                </a:solidFill>
              </a:rPr>
              <a:t>PEKAH</a:t>
            </a:r>
            <a:r>
              <a:rPr lang="en-US" sz="2800" b="1">
                <a:solidFill>
                  <a:srgbClr val="FFFFFF"/>
                </a:solidFill>
              </a:rPr>
              <a:t> of Israel (745-727) </a:t>
            </a:r>
            <a:endParaRPr lang="en-GB" sz="2800" b="1">
              <a:solidFill>
                <a:srgbClr val="FFFFFF"/>
              </a:solidFill>
            </a:endParaRPr>
          </a:p>
        </p:txBody>
      </p:sp>
      <p:sp>
        <p:nvSpPr>
          <p:cNvPr id="425987" name="Text Box 4"/>
          <p:cNvSpPr txBox="1">
            <a:spLocks noChangeArrowheads="1"/>
          </p:cNvSpPr>
          <p:nvPr/>
        </p:nvSpPr>
        <p:spPr bwMode="auto">
          <a:xfrm>
            <a:off x="6019800" y="3099196"/>
            <a:ext cx="3124200"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solidFill>
                  <a:srgbClr val="FFFF00"/>
                </a:solidFill>
              </a:rPr>
              <a:t>HOSHEA</a:t>
            </a:r>
            <a:r>
              <a:rPr lang="en-US" sz="2800" b="1">
                <a:solidFill>
                  <a:srgbClr val="FFFF00"/>
                </a:solidFill>
              </a:rPr>
              <a:t> </a:t>
            </a:r>
            <a:r>
              <a:rPr lang="en-US" sz="2800" b="1">
                <a:solidFill>
                  <a:srgbClr val="FFFFFF"/>
                </a:solidFill>
              </a:rPr>
              <a:t>appealed to So of Egypt rather than pay tribute to Shalmaneser resulting in the </a:t>
            </a:r>
            <a:r>
              <a:rPr lang="en-US" sz="2800" b="1" i="1">
                <a:solidFill>
                  <a:srgbClr val="FFFFFF"/>
                </a:solidFill>
              </a:rPr>
              <a:t>FALL OF SAMARIA</a:t>
            </a:r>
            <a:endParaRPr lang="en-GB" sz="2800" b="1" i="1">
              <a:solidFill>
                <a:srgbClr val="FFFFFF"/>
              </a:solidFill>
            </a:endParaRPr>
          </a:p>
        </p:txBody>
      </p:sp>
      <p:pic>
        <p:nvPicPr>
          <p:cNvPr id="425988" name="Picture 6"/>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1" y="0"/>
            <a:ext cx="5827559" cy="6957392"/>
          </a:xfrm>
        </p:spPr>
      </p:pic>
      <p:sp>
        <p:nvSpPr>
          <p:cNvPr id="425989" name="Text Box 8"/>
          <p:cNvSpPr txBox="1">
            <a:spLocks noChangeArrowheads="1"/>
          </p:cNvSpPr>
          <p:nvPr/>
        </p:nvSpPr>
        <p:spPr bwMode="auto">
          <a:xfrm>
            <a:off x="8274050" y="6491288"/>
            <a:ext cx="869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Ch. 17</a:t>
            </a:r>
            <a:endParaRPr lang="en-GB" sz="1800" b="1">
              <a:solidFill>
                <a:srgbClr val="000000"/>
              </a:solidFill>
            </a:endParaRPr>
          </a:p>
        </p:txBody>
      </p:sp>
      <p:sp>
        <p:nvSpPr>
          <p:cNvPr id="2" name="Title 1"/>
          <p:cNvSpPr>
            <a:spLocks noGrp="1"/>
          </p:cNvSpPr>
          <p:nvPr>
            <p:ph type="title"/>
          </p:nvPr>
        </p:nvSpPr>
        <p:spPr>
          <a:xfrm>
            <a:off x="5868144" y="0"/>
            <a:ext cx="3275856" cy="1143000"/>
          </a:xfrm>
          <a:solidFill>
            <a:srgbClr val="000000"/>
          </a:solidFill>
        </p:spPr>
        <p:txBody>
          <a:bodyPr/>
          <a:lstStyle/>
          <a:p>
            <a:pPr>
              <a:defRPr/>
            </a:pPr>
            <a:r>
              <a:rPr lang="en-US" sz="4000" b="1" kern="1200" dirty="0">
                <a:solidFill>
                  <a:srgbClr val="FFFFFF"/>
                </a:solidFill>
                <a:latin typeface="Arial"/>
                <a:ea typeface="ＭＳ Ｐゴシック"/>
                <a:cs typeface="ＭＳ Ｐゴシック"/>
              </a:rPr>
              <a:t>Invasions</a:t>
            </a:r>
            <a:endParaRPr lang="en-US" dirty="0">
              <a:solidFill>
                <a:srgbClr val="FFFFFF"/>
              </a:solidFill>
            </a:endParaRPr>
          </a:p>
        </p:txBody>
      </p:sp>
    </p:spTree>
    <p:extLst>
      <p:ext uri="{BB962C8B-B14F-4D97-AF65-F5344CB8AC3E}">
        <p14:creationId xmlns:p14="http://schemas.microsoft.com/office/powerpoint/2010/main" val="2392453621"/>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427010" name="Picture 7"/>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4114800" cy="6858000"/>
          </a:xfrm>
        </p:spPr>
      </p:pic>
      <p:pic>
        <p:nvPicPr>
          <p:cNvPr id="427011" name="Picture 8"/>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114800" y="4537075"/>
            <a:ext cx="5029200" cy="2320925"/>
          </a:xfrm>
          <a:noFill/>
        </p:spPr>
      </p:pic>
      <p:graphicFrame>
        <p:nvGraphicFramePr>
          <p:cNvPr id="427012" name="Object 2"/>
          <p:cNvGraphicFramePr>
            <a:graphicFrameLocks noGrp="1" noChangeAspect="1"/>
          </p:cNvGraphicFramePr>
          <p:nvPr>
            <p:ph sz="quarter" idx="3"/>
          </p:nvPr>
        </p:nvGraphicFramePr>
        <p:xfrm>
          <a:off x="3581400" y="0"/>
          <a:ext cx="5562600" cy="5038725"/>
        </p:xfrm>
        <a:graphic>
          <a:graphicData uri="http://schemas.openxmlformats.org/presentationml/2006/ole">
            <mc:AlternateContent xmlns:mc="http://schemas.openxmlformats.org/markup-compatibility/2006">
              <mc:Choice xmlns:v="urn:schemas-microsoft-com:vml" Requires="v">
                <p:oleObj spid="_x0000_s427204" name="Bitmap Image" r:id="rId5" imgW="3790476" imgH="2838846" progId="Paint.Picture">
                  <p:embed/>
                </p:oleObj>
              </mc:Choice>
              <mc:Fallback>
                <p:oleObj name="Bitmap Image" r:id="rId5" imgW="3790476" imgH="2838846"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0"/>
                        <a:ext cx="5562600" cy="503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rot="20648692">
            <a:off x="190104" y="1728840"/>
            <a:ext cx="7139136" cy="4234482"/>
          </a:xfrm>
        </p:spPr>
        <p:txBody>
          <a:bodyPr/>
          <a:lstStyle/>
          <a:p>
            <a:pPr>
              <a:defRPr/>
            </a:pPr>
            <a:r>
              <a:rPr lang="en-US" sz="9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Downfall of Samaria</a:t>
            </a:r>
            <a:endParaRPr lang="en-US" sz="13800" dirty="0">
              <a:ln w="57150"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p:cover dir="d"/>
  </p:transition>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grpSp>
        <p:nvGrpSpPr>
          <p:cNvPr id="2" name="Group 16"/>
          <p:cNvGrpSpPr>
            <a:grpSpLocks/>
          </p:cNvGrpSpPr>
          <p:nvPr/>
        </p:nvGrpSpPr>
        <p:grpSpPr bwMode="auto">
          <a:xfrm>
            <a:off x="0" y="0"/>
            <a:ext cx="9144000" cy="6858000"/>
            <a:chOff x="0" y="0"/>
            <a:chExt cx="5760" cy="4320"/>
          </a:xfrm>
        </p:grpSpPr>
        <p:pic>
          <p:nvPicPr>
            <p:cNvPr id="428037" name="Picture 4" descr="Ain Dara go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2452"/>
              <a:ext cx="3600" cy="1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7" descr="Ashter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9" name="Picture 10" descr="Ba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 y="0"/>
              <a:ext cx="1536"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40" name="Picture 13" descr="El stat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6" y="0"/>
              <a:ext cx="20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9633" name="Rectangle 17"/>
          <p:cNvSpPr>
            <a:spLocks noChangeArrowheads="1"/>
          </p:cNvSpPr>
          <p:nvPr/>
        </p:nvSpPr>
        <p:spPr bwMode="auto">
          <a:xfrm>
            <a:off x="457200" y="2132856"/>
            <a:ext cx="8305800" cy="3888432"/>
          </a:xfrm>
          <a:prstGeom prst="rect">
            <a:avLst/>
          </a:prstGeom>
          <a:solidFill>
            <a:schemeClr val="tx1">
              <a:lumMod val="85000"/>
              <a:lumOff val="15000"/>
            </a:schemeClr>
          </a:solidFill>
          <a:ln>
            <a:noFill/>
          </a:ln>
        </p:spPr>
        <p:txBody>
          <a:bodyPr/>
          <a:lstStyle/>
          <a:p>
            <a:pPr algn="ctr">
              <a:spcBef>
                <a:spcPct val="20000"/>
              </a:spcBef>
            </a:pPr>
            <a:r>
              <a:rPr lang="en-US" sz="3600" b="1">
                <a:solidFill>
                  <a:schemeClr val="bg1"/>
                </a:solidFill>
              </a:rPr>
              <a:t>Israel</a:t>
            </a:r>
            <a:r>
              <a:rPr lang="uk-UA" altLang="ja-JP" sz="3600" b="1">
                <a:solidFill>
                  <a:schemeClr val="bg1"/>
                </a:solidFill>
              </a:rPr>
              <a:t>'</a:t>
            </a:r>
            <a:r>
              <a:rPr lang="en-US" sz="3600" b="1">
                <a:solidFill>
                  <a:schemeClr val="bg1"/>
                </a:solidFill>
              </a:rPr>
              <a:t>s exile to Assyria came for rejecting the Law of God for idols, sacred stones, high places, Asherah poles, astrology, divination, sorcery and other practices of the nations </a:t>
            </a:r>
            <a:br>
              <a:rPr lang="en-US" sz="3600" b="1">
                <a:solidFill>
                  <a:schemeClr val="bg1"/>
                </a:solidFill>
              </a:rPr>
            </a:br>
            <a:r>
              <a:rPr lang="en-US" sz="3600" b="1">
                <a:solidFill>
                  <a:schemeClr val="bg1"/>
                </a:solidFill>
              </a:rPr>
              <a:t>(2 Kings 17)</a:t>
            </a:r>
            <a:endParaRPr lang="en-GB" sz="3600" b="1">
              <a:solidFill>
                <a:schemeClr val="bg1"/>
              </a:solidFill>
            </a:endParaRPr>
          </a:p>
        </p:txBody>
      </p:sp>
      <p:sp>
        <p:nvSpPr>
          <p:cNvPr id="239634" name="Rectangle 18"/>
          <p:cNvSpPr>
            <a:spLocks noGrp="1" noChangeArrowheads="1"/>
          </p:cNvSpPr>
          <p:nvPr>
            <p:ph type="title"/>
          </p:nvPr>
        </p:nvSpPr>
        <p:spPr/>
        <p:txBody>
          <a:bodyPr/>
          <a:lstStyle/>
          <a:p>
            <a:pPr eaLnBrk="1" hangingPunct="1">
              <a:defRPr/>
            </a:pPr>
            <a:r>
              <a:rPr lang="en-US" b="1" dirty="0">
                <a:solidFill>
                  <a:schemeClr val="tx1"/>
                </a:solidFill>
                <a:effectLst>
                  <a:glow rad="127000">
                    <a:schemeClr val="bg1">
                      <a:alpha val="90000"/>
                    </a:schemeClr>
                  </a:glow>
                </a:effectLst>
                <a:latin typeface="Arial" charset="0"/>
                <a:cs typeface="Arial" charset="0"/>
              </a:rPr>
              <a:t>Is God</a:t>
            </a:r>
            <a:r>
              <a:rPr lang="uk-UA" altLang="ja-JP" b="1" dirty="0">
                <a:solidFill>
                  <a:schemeClr val="tx1"/>
                </a:solidFill>
                <a:effectLst>
                  <a:glow rad="127000">
                    <a:schemeClr val="bg1">
                      <a:alpha val="90000"/>
                    </a:schemeClr>
                  </a:glow>
                </a:effectLst>
                <a:latin typeface="Arial" charset="0"/>
                <a:cs typeface="Arial" charset="0"/>
              </a:rPr>
              <a:t>'</a:t>
            </a:r>
            <a:r>
              <a:rPr lang="en-US" b="1" dirty="0">
                <a:solidFill>
                  <a:schemeClr val="tx1"/>
                </a:solidFill>
                <a:effectLst>
                  <a:glow rad="127000">
                    <a:schemeClr val="bg1">
                      <a:alpha val="90000"/>
                    </a:schemeClr>
                  </a:glow>
                </a:effectLst>
                <a:latin typeface="Arial" charset="0"/>
                <a:cs typeface="Arial" charset="0"/>
              </a:rPr>
              <a:t>s Judgment Justified?</a:t>
            </a:r>
            <a:endParaRPr lang="en-GB" b="1" dirty="0">
              <a:solidFill>
                <a:srgbClr val="FF0000"/>
              </a:solidFill>
              <a:effectLst>
                <a:glow rad="127000">
                  <a:schemeClr val="bg1">
                    <a:alpha val="90000"/>
                  </a:schemeClr>
                </a:glo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39633"/>
                                        </p:tgtEl>
                                        <p:attrNameLst>
                                          <p:attrName>style.visibility</p:attrName>
                                        </p:attrNameLst>
                                      </p:cBhvr>
                                      <p:to>
                                        <p:strVal val="visible"/>
                                      </p:to>
                                    </p:set>
                                    <p:anim calcmode="lin" valueType="num">
                                      <p:cBhvr>
                                        <p:cTn id="12" dur="1000" fill="hold"/>
                                        <p:tgtEl>
                                          <p:spTgt spid="239633"/>
                                        </p:tgtEl>
                                        <p:attrNameLst>
                                          <p:attrName>ppt_w</p:attrName>
                                        </p:attrNameLst>
                                      </p:cBhvr>
                                      <p:tavLst>
                                        <p:tav tm="0">
                                          <p:val>
                                            <p:fltVal val="0"/>
                                          </p:val>
                                        </p:tav>
                                        <p:tav tm="100000">
                                          <p:val>
                                            <p:strVal val="#ppt_w"/>
                                          </p:val>
                                        </p:tav>
                                      </p:tavLst>
                                    </p:anim>
                                    <p:anim calcmode="lin" valueType="num">
                                      <p:cBhvr>
                                        <p:cTn id="13" dur="1000" fill="hold"/>
                                        <p:tgtEl>
                                          <p:spTgt spid="239633"/>
                                        </p:tgtEl>
                                        <p:attrNameLst>
                                          <p:attrName>ppt_h</p:attrName>
                                        </p:attrNameLst>
                                      </p:cBhvr>
                                      <p:tavLst>
                                        <p:tav tm="0">
                                          <p:val>
                                            <p:fltVal val="0"/>
                                          </p:val>
                                        </p:tav>
                                        <p:tav tm="100000">
                                          <p:val>
                                            <p:strVal val="#ppt_h"/>
                                          </p:val>
                                        </p:tav>
                                      </p:tavLst>
                                    </p:anim>
                                    <p:anim calcmode="lin" valueType="num">
                                      <p:cBhvr>
                                        <p:cTn id="14" dur="1000" fill="hold"/>
                                        <p:tgtEl>
                                          <p:spTgt spid="2396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96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33"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06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3706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69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06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ER</a:t>
            </a:r>
          </a:p>
        </p:txBody>
      </p:sp>
      <p:sp>
        <p:nvSpPr>
          <p:cNvPr id="3706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PG</a:t>
            </a:r>
          </a:p>
        </p:txBody>
      </p:sp>
      <p:sp>
        <p:nvSpPr>
          <p:cNvPr id="3706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06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707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MS</a:t>
            </a:r>
          </a:p>
        </p:txBody>
      </p:sp>
      <p:sp>
        <p:nvSpPr>
          <p:cNvPr id="3707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46184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400" b="1">
                <a:solidFill>
                  <a:srgbClr val="FFD34A"/>
                </a:solidFill>
                <a:latin typeface="Times" pitchFamily="-112" charset="0"/>
              </a:rPr>
              <a:t> DRESSING</a:t>
            </a:r>
          </a:p>
          <a:p>
            <a:pPr eaLnBrk="0" hangingPunct="0">
              <a:defRPr/>
            </a:pPr>
            <a:r>
              <a:rPr lang="en-US" sz="2400" b="1">
                <a:solidFill>
                  <a:srgbClr val="FFD34A"/>
                </a:solidFill>
                <a:latin typeface="Times" pitchFamily="-112" charset="0"/>
              </a:rPr>
              <a:t>        THE                                    </a:t>
            </a:r>
          </a:p>
          <a:p>
            <a:pPr eaLnBrk="0" hangingPunct="0">
              <a:defRPr/>
            </a:pPr>
            <a:r>
              <a:rPr lang="en-US" sz="2400" b="1">
                <a:solidFill>
                  <a:srgbClr val="FFD34A"/>
                </a:solidFill>
                <a:latin typeface="Times" pitchFamily="-112" charset="0"/>
              </a:rPr>
              <a:t>   STAGE</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37071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B</a:t>
            </a:r>
          </a:p>
        </p:txBody>
      </p:sp>
      <p:sp>
        <p:nvSpPr>
          <p:cNvPr id="37071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H</a:t>
            </a:r>
          </a:p>
        </p:txBody>
      </p:sp>
      <p:sp>
        <p:nvSpPr>
          <p:cNvPr id="37071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2400" b="1">
                <a:solidFill>
                  <a:srgbClr val="CECECE"/>
                </a:solidFill>
                <a:latin typeface="Times" pitchFamily="-112" charset="0"/>
              </a:rPr>
              <a:t>N(A)</a:t>
            </a:r>
          </a:p>
        </p:txBody>
      </p:sp>
      <p:sp>
        <p:nvSpPr>
          <p:cNvPr id="37071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1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C</a:t>
            </a:r>
          </a:p>
        </p:txBody>
      </p:sp>
      <p:sp>
        <p:nvSpPr>
          <p:cNvPr id="37072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J</a:t>
            </a:r>
          </a:p>
        </p:txBody>
      </p:sp>
      <p:sp>
        <p:nvSpPr>
          <p:cNvPr id="37072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2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KB</a:t>
            </a:r>
          </a:p>
        </p:txBody>
      </p:sp>
      <p:sp>
        <p:nvSpPr>
          <p:cNvPr id="37072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MS</a:t>
            </a:r>
          </a:p>
        </p:txBody>
      </p:sp>
      <p:sp>
        <p:nvSpPr>
          <p:cNvPr id="37072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sz="2400" b="1">
                <a:solidFill>
                  <a:srgbClr val="CECECE"/>
                </a:solidFill>
                <a:latin typeface="Times" pitchFamily="-112" charset="0"/>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eaLnBrk="0" hangingPunct="0">
              <a:defRPr/>
            </a:pPr>
            <a:r>
              <a:rPr lang="en-US" sz="3600" b="1" dirty="0">
                <a:solidFill>
                  <a:srgbClr val="D83104"/>
                </a:solidFill>
                <a:latin typeface="Times" pitchFamily="-112" charset="0"/>
              </a:rPr>
              <a:t>THE NORTHERN  KINGDOM:</a:t>
            </a:r>
            <a:endParaRPr lang="en-US" sz="3600" b="1" dirty="0">
              <a:solidFill>
                <a:srgbClr val="FF5008"/>
              </a:solidFill>
              <a:latin typeface="Times" pitchFamily="-112" charset="0"/>
            </a:endParaRPr>
          </a:p>
          <a:p>
            <a:pPr algn="ctr" eaLnBrk="0" hangingPunct="0">
              <a:defRPr/>
            </a:pPr>
            <a:r>
              <a:rPr lang="en-US" sz="3600" b="1" dirty="0">
                <a:solidFill>
                  <a:srgbClr val="1A0004"/>
                </a:solidFill>
                <a:latin typeface="Times" pitchFamily="-112" charset="0"/>
              </a:rPr>
              <a:t>ISRAEL (722 B.C.)</a:t>
            </a:r>
          </a:p>
          <a:p>
            <a:pPr algn="ctr" eaLnBrk="0" hangingPunct="0">
              <a:defRPr/>
            </a:pPr>
            <a:r>
              <a:rPr lang="en-US" sz="3600" b="1" i="1" dirty="0">
                <a:solidFill>
                  <a:srgbClr val="790015"/>
                </a:solidFill>
                <a:latin typeface="Times" pitchFamily="-112" charset="0"/>
              </a:rPr>
              <a:t>THE GREAT JEWISH </a:t>
            </a:r>
            <a:r>
              <a:rPr lang="en-US" sz="3600" b="1" i="1" u="sng" dirty="0">
                <a:solidFill>
                  <a:srgbClr val="790015"/>
                </a:solidFill>
                <a:latin typeface="Times" pitchFamily="-112" charset="0"/>
              </a:rPr>
              <a:t>DIASPORA</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grpSp>
      <p:sp>
        <p:nvSpPr>
          <p:cNvPr id="37073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370738" name="Group 204"/>
          <p:cNvGrpSpPr>
            <a:grpSpLocks/>
          </p:cNvGrpSpPr>
          <p:nvPr/>
        </p:nvGrpSpPr>
        <p:grpSpPr bwMode="auto">
          <a:xfrm>
            <a:off x="8018463" y="3436938"/>
            <a:ext cx="981075" cy="1843087"/>
            <a:chOff x="5051" y="2165"/>
            <a:chExt cx="618" cy="1161"/>
          </a:xfrm>
        </p:grpSpPr>
        <p:grpSp>
          <p:nvGrpSpPr>
            <p:cNvPr id="370755" name="Group 205"/>
            <p:cNvGrpSpPr>
              <a:grpSpLocks/>
            </p:cNvGrpSpPr>
            <p:nvPr/>
          </p:nvGrpSpPr>
          <p:grpSpPr bwMode="auto">
            <a:xfrm>
              <a:off x="5051" y="2165"/>
              <a:ext cx="618" cy="1161"/>
              <a:chOff x="5051" y="2165"/>
              <a:chExt cx="618" cy="1161"/>
            </a:xfrm>
          </p:grpSpPr>
          <p:sp>
            <p:nvSpPr>
              <p:cNvPr id="37075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7075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37075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37076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6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37076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6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7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7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7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70773" name="Rectangle 2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900" b="1">
                    <a:solidFill>
                      <a:srgbClr val="000000"/>
                    </a:solidFill>
                    <a:latin typeface="Chicago" charset="0"/>
                  </a:rPr>
                  <a:t>ROYALTY</a:t>
                </a:r>
              </a:p>
            </p:txBody>
          </p:sp>
        </p:grpSp>
        <p:sp>
          <p:nvSpPr>
            <p:cNvPr id="370756"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00" b="1">
                <a:solidFill>
                  <a:srgbClr val="000000"/>
                </a:solidFill>
                <a:effectLst>
                  <a:outerShdw blurRad="38100" dist="38100" dir="2700000" algn="tl">
                    <a:srgbClr val="FFFFFF"/>
                  </a:outerShdw>
                </a:effectLst>
                <a:latin typeface="Helvetica" charset="0"/>
              </a:rPr>
              <a:t> ••• SPLIT ••• </a:t>
            </a:r>
          </a:p>
        </p:txBody>
      </p:sp>
      <p:sp>
        <p:nvSpPr>
          <p:cNvPr id="370740" name="Rectangle 22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North       South</a:t>
            </a:r>
          </a:p>
        </p:txBody>
      </p:sp>
      <p:sp>
        <p:nvSpPr>
          <p:cNvPr id="462050" name="Rectangle 226"/>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370742"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200        </a:t>
            </a:r>
          </a:p>
        </p:txBody>
      </p:sp>
      <p:sp>
        <p:nvSpPr>
          <p:cNvPr id="370743"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Assyria   </a:t>
            </a:r>
          </a:p>
        </p:txBody>
      </p:sp>
      <p:sp>
        <p:nvSpPr>
          <p:cNvPr id="370744"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 20-J         20-R</a:t>
            </a:r>
          </a:p>
        </p:txBody>
      </p:sp>
      <p:grpSp>
        <p:nvGrpSpPr>
          <p:cNvPr id="370745" name="Group 230"/>
          <p:cNvGrpSpPr>
            <a:grpSpLocks/>
          </p:cNvGrpSpPr>
          <p:nvPr/>
        </p:nvGrpSpPr>
        <p:grpSpPr bwMode="auto">
          <a:xfrm>
            <a:off x="8061325" y="4151313"/>
            <a:ext cx="931863" cy="377825"/>
            <a:chOff x="5078" y="2615"/>
            <a:chExt cx="587" cy="238"/>
          </a:xfrm>
        </p:grpSpPr>
        <p:sp>
          <p:nvSpPr>
            <p:cNvPr id="370752"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Israel</a:t>
              </a:r>
            </a:p>
          </p:txBody>
        </p:sp>
        <p:sp>
          <p:nvSpPr>
            <p:cNvPr id="370753"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  Judah</a:t>
              </a:r>
            </a:p>
          </p:txBody>
        </p:sp>
        <p:sp>
          <p:nvSpPr>
            <p:cNvPr id="370754"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48</a:t>
            </a:r>
          </a:p>
        </p:txBody>
      </p:sp>
      <p:sp>
        <p:nvSpPr>
          <p:cNvPr id="370747"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FFF30C"/>
              </a:solidFill>
              <a:latin typeface="Comic Sans MS" pitchFamily="-112" charset="0"/>
            </a:endParaRPr>
          </a:p>
        </p:txBody>
      </p:sp>
      <p:sp>
        <p:nvSpPr>
          <p:cNvPr id="370749"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solidFill>
                  <a:srgbClr val="FFFFFF"/>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17:6</a:t>
            </a:r>
          </a:p>
        </p:txBody>
      </p:sp>
    </p:spTree>
    <p:extLst>
      <p:ext uri="{BB962C8B-B14F-4D97-AF65-F5344CB8AC3E}">
        <p14:creationId xmlns:p14="http://schemas.microsoft.com/office/powerpoint/2010/main" val="187503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510393"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Downfalls in 2 Kings</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grpSp>
        <p:nvGrpSpPr>
          <p:cNvPr id="16" name="Group 15"/>
          <p:cNvGrpSpPr/>
          <p:nvPr/>
        </p:nvGrpSpPr>
        <p:grpSpPr>
          <a:xfrm rot="1383093">
            <a:off x="3866120" y="2636367"/>
            <a:ext cx="4167425" cy="3877055"/>
            <a:chOff x="1561511" y="1594177"/>
            <a:chExt cx="4167425" cy="3877055"/>
          </a:xfrm>
        </p:grpSpPr>
        <p:sp>
          <p:nvSpPr>
            <p:cNvPr id="17" name="Rectangle 3"/>
            <p:cNvSpPr txBox="1">
              <a:spLocks noChangeArrowheads="1"/>
            </p:cNvSpPr>
            <p:nvPr/>
          </p:nvSpPr>
          <p:spPr bwMode="auto">
            <a:xfrm>
              <a:off x="1561511" y="4206249"/>
              <a:ext cx="4069387"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18" name="Isosceles Triangle 17"/>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19"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Judah to Babylon</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to Assyria</a:t>
              </a:r>
              <a:endParaRPr lang="en-US" b="1" dirty="0">
                <a:solidFill>
                  <a:srgbClr val="000000"/>
                </a:solidFill>
                <a:effectLst>
                  <a:glow rad="228600">
                    <a:srgbClr val="000000"/>
                  </a:glow>
                </a:effectLst>
                <a:latin typeface="Trebuchet MS" charset="0"/>
                <a:ea typeface="Osaka" charset="0"/>
                <a:cs typeface="Osaka" charset="0"/>
              </a:endParaRPr>
            </a:p>
          </p:txBody>
        </p:sp>
      </p:grpSp>
      <p:sp>
        <p:nvSpPr>
          <p:cNvPr id="20" name="Rectangle 2"/>
          <p:cNvSpPr txBox="1">
            <a:spLocks noChangeArrowheads="1"/>
          </p:cNvSpPr>
          <p:nvPr/>
        </p:nvSpPr>
        <p:spPr bwMode="auto">
          <a:xfrm>
            <a:off x="-26364" y="1844824"/>
            <a:ext cx="4526356"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judged idolatry by destroying Judah</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Kings 18–25). </a:t>
            </a:r>
          </a:p>
        </p:txBody>
      </p:sp>
    </p:spTree>
    <p:extLst>
      <p:ext uri="{BB962C8B-B14F-4D97-AF65-F5344CB8AC3E}">
        <p14:creationId xmlns:p14="http://schemas.microsoft.com/office/powerpoint/2010/main" val="3031899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Kings 18</a:t>
            </a:r>
          </a:p>
        </p:txBody>
      </p:sp>
    </p:spTree>
    <p:extLst>
      <p:ext uri="{BB962C8B-B14F-4D97-AF65-F5344CB8AC3E}">
        <p14:creationId xmlns:p14="http://schemas.microsoft.com/office/powerpoint/2010/main" val="3140876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47" name="Group 39"/>
          <p:cNvGraphicFramePr>
            <a:graphicFrameLocks noGrp="1"/>
          </p:cNvGraphicFramePr>
          <p:nvPr>
            <p:ph type="tbl" idx="1"/>
          </p:nvPr>
        </p:nvGraphicFramePr>
        <p:xfrm>
          <a:off x="0" y="0"/>
          <a:ext cx="9144000" cy="68580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34988">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Late Divided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Surviving Kingdom</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&amp; 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1–17</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Chaps. 18–25</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4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Israel Exiled to Assyria</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Judah Exiled to Babylon</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65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Arial" charset="0"/>
                        </a:rPr>
                        <a:t>Ahaziah to Hoshea</a:t>
                      </a:r>
                      <a:endParaRPr kumimoji="0" lang="en-GB"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Hezekiah to Zedekiah</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63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130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(852-722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163 Years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Arial" charset="0"/>
                        </a:rPr>
                        <a:t>(722-560 BC)</a:t>
                      </a:r>
                      <a:endParaRPr kumimoji="0" lang="en-GB"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581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2 Bad Israel Kings &amp; Elisha</a:t>
                      </a:r>
                      <a:r>
                        <a:rPr kumimoji="0" lang="uk-UA" altLang="ja-JP" sz="2000" b="0" i="0" u="none" strike="noStrike" cap="none" normalizeH="0" baseline="0" dirty="0">
                          <a:ln>
                            <a:noFill/>
                          </a:ln>
                          <a:solidFill>
                            <a:schemeClr val="tx1"/>
                          </a:solidFill>
                          <a:effectLst/>
                          <a:latin typeface="Arial" charset="0"/>
                          <a:ea typeface="ＭＳ Ｐゴシック" charset="0"/>
                          <a:cs typeface="Arial" charset="0"/>
                        </a:rPr>
                        <a:t>'</a:t>
                      </a:r>
                      <a:r>
                        <a:rPr kumimoji="0" lang="en-US" sz="2000" b="0" i="0" u="none" strike="noStrike" cap="none" normalizeH="0" baseline="0" dirty="0">
                          <a:ln>
                            <a:noFill/>
                          </a:ln>
                          <a:solidFill>
                            <a:schemeClr val="tx1"/>
                          </a:solidFill>
                          <a:effectLst/>
                          <a:latin typeface="Arial" charset="0"/>
                          <a:ea typeface="ＭＳ Ｐゴシック" charset="0"/>
                          <a:cs typeface="Arial" charset="0"/>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1:1–8:15</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10 Bad Israel Kings &amp; 4 Bad / 4 Good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8:16–16:20</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Bad Hoshea culminating in Fall of Israel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17</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Good Hezekiah &amp; 2 Bad Judah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Arial" charset="0"/>
                        </a:rPr>
                        <a:t>18–21</a:t>
                      </a: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26988"/>
            <a:ext cx="9144000" cy="576263"/>
          </a:xfrm>
          <a:solidFill>
            <a:srgbClr val="000000"/>
          </a:solidFill>
        </p:spPr>
        <p:txBody>
          <a:bodyPr/>
          <a:lstStyle/>
          <a:p>
            <a:pPr eaLnBrk="1" hangingPunct="1">
              <a:defRPr/>
            </a:pPr>
            <a:r>
              <a:rPr lang="en-US" sz="2800" b="1" kern="1200" dirty="0">
                <a:solidFill>
                  <a:schemeClr val="bg1"/>
                </a:solidFill>
                <a:latin typeface="Arial"/>
                <a:ea typeface="ＭＳ Ｐゴシック"/>
                <a:cs typeface="Arial"/>
              </a:rPr>
              <a:t>Downfalls of the Kingdoms</a:t>
            </a:r>
            <a:endParaRPr lang="en-US" b="1" dirty="0">
              <a:solidFill>
                <a:schemeClr val="bg1"/>
              </a:solidFill>
            </a:endParaRPr>
          </a:p>
        </p:txBody>
      </p:sp>
      <p:sp>
        <p:nvSpPr>
          <p:cNvPr id="438310" name="Text Box 38"/>
          <p:cNvSpPr txBox="1">
            <a:spLocks noChangeArrowheads="1"/>
          </p:cNvSpPr>
          <p:nvPr/>
        </p:nvSpPr>
        <p:spPr bwMode="auto">
          <a:xfrm>
            <a:off x="8467725" y="-4763"/>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249</a:t>
            </a:r>
            <a:endParaRPr lang="en-GB" sz="2000" b="1">
              <a:solidFill>
                <a:srgbClr val="FFFFFF"/>
              </a:solidFill>
              <a:cs typeface="Arial" charset="0"/>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466" name="Rectangle 4"/>
          <p:cNvSpPr>
            <a:spLocks noGrp="1" noChangeArrowheads="1"/>
          </p:cNvSpPr>
          <p:nvPr>
            <p:ph type="title"/>
          </p:nvPr>
        </p:nvSpPr>
        <p:spPr>
          <a:xfrm>
            <a:off x="4572000" y="116632"/>
            <a:ext cx="4572000" cy="944562"/>
          </a:xfrm>
        </p:spPr>
        <p:txBody>
          <a:bodyPr/>
          <a:lstStyle/>
          <a:p>
            <a:pPr eaLnBrk="1" hangingPunct="1"/>
            <a:r>
              <a:rPr lang="en-US" b="1">
                <a:solidFill>
                  <a:srgbClr val="FFFFFF"/>
                </a:solidFill>
                <a:latin typeface="Arial" charset="0"/>
              </a:rPr>
              <a:t>Hezekiah</a:t>
            </a:r>
            <a:endParaRPr lang="en-GB" b="1">
              <a:solidFill>
                <a:srgbClr val="FFFFFF"/>
              </a:solidFill>
              <a:latin typeface="Arial" charset="0"/>
            </a:endParaRPr>
          </a:p>
        </p:txBody>
      </p:sp>
      <p:sp>
        <p:nvSpPr>
          <p:cNvPr id="446468" name="Rectangle 6"/>
          <p:cNvSpPr>
            <a:spLocks noChangeArrowheads="1"/>
          </p:cNvSpPr>
          <p:nvPr/>
        </p:nvSpPr>
        <p:spPr bwMode="auto">
          <a:xfrm>
            <a:off x="533400" y="1371600"/>
            <a:ext cx="3581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400">
              <a:solidFill>
                <a:schemeClr val="tx2"/>
              </a:solidFill>
            </a:endParaRPr>
          </a:p>
        </p:txBody>
      </p:sp>
      <p:sp>
        <p:nvSpPr>
          <p:cNvPr id="103432" name="Text Box 8"/>
          <p:cNvSpPr txBox="1">
            <a:spLocks noChangeArrowheads="1"/>
          </p:cNvSpPr>
          <p:nvPr/>
        </p:nvSpPr>
        <p:spPr bwMode="auto">
          <a:xfrm>
            <a:off x="4788024" y="1700808"/>
            <a:ext cx="4211960" cy="1384995"/>
          </a:xfrm>
          <a:prstGeom prst="rect">
            <a:avLst/>
          </a:prstGeom>
          <a:solidFill>
            <a:srgbClr val="000000"/>
          </a:solidFill>
          <a:ln>
            <a:noFill/>
          </a:ln>
        </p:spPr>
        <p:txBody>
          <a:bodyPr wrap="square">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800" b="1">
                <a:solidFill>
                  <a:srgbClr val="FFFFFF"/>
                </a:solidFill>
              </a:rPr>
              <a:t>He became king at age 25 and ruled well for 29 years</a:t>
            </a:r>
            <a:endParaRPr lang="en-GB" sz="2800" b="1">
              <a:solidFill>
                <a:srgbClr val="FFFFFF"/>
              </a:solidFill>
            </a:endParaRPr>
          </a:p>
        </p:txBody>
      </p:sp>
      <p:sp>
        <p:nvSpPr>
          <p:cNvPr id="446471" name="Text Box 32"/>
          <p:cNvSpPr txBox="1">
            <a:spLocks noChangeArrowheads="1"/>
          </p:cNvSpPr>
          <p:nvPr/>
        </p:nvSpPr>
        <p:spPr bwMode="auto">
          <a:xfrm>
            <a:off x="5940152" y="6309320"/>
            <a:ext cx="3048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rgbClr val="FFFFFF"/>
                </a:solidFill>
              </a:rPr>
              <a:t>2 Kings 18:2</a:t>
            </a:r>
            <a:endParaRPr lang="en-GB" sz="2800" b="1">
              <a:solidFill>
                <a:srgbClr val="FFFFFF"/>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412154"/>
          </a:xfrm>
          <a:prstGeom prst="rect">
            <a:avLst/>
          </a:prstGeom>
        </p:spPr>
      </p:pic>
    </p:spTree>
    <p:extLst>
      <p:ext uri="{BB962C8B-B14F-4D97-AF65-F5344CB8AC3E}">
        <p14:creationId xmlns:p14="http://schemas.microsoft.com/office/powerpoint/2010/main" val="244517442"/>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3432"/>
                                        </p:tgtEl>
                                        <p:attrNameLst>
                                          <p:attrName>style.visibility</p:attrName>
                                        </p:attrNameLst>
                                      </p:cBhvr>
                                      <p:to>
                                        <p:strVal val="visible"/>
                                      </p:to>
                                    </p:set>
                                    <p:anim calcmode="discrete" valueType="clr">
                                      <p:cBhvr override="childStyle">
                                        <p:cTn id="7" dur="80"/>
                                        <p:tgtEl>
                                          <p:spTgt spid="1034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3432"/>
                                        </p:tgtEl>
                                        <p:attrNameLst>
                                          <p:attrName>fillcolor</p:attrName>
                                        </p:attrNameLst>
                                      </p:cBhvr>
                                      <p:tavLst>
                                        <p:tav tm="0">
                                          <p:val>
                                            <p:clrVal>
                                              <a:schemeClr val="accent2"/>
                                            </p:clrVal>
                                          </p:val>
                                        </p:tav>
                                        <p:tav tm="50000">
                                          <p:val>
                                            <p:clrVal>
                                              <a:schemeClr val="hlink"/>
                                            </p:clrVal>
                                          </p:val>
                                        </p:tav>
                                      </p:tavLst>
                                    </p:anim>
                                    <p:set>
                                      <p:cBhvr>
                                        <p:cTn id="9" dur="80"/>
                                        <p:tgtEl>
                                          <p:spTgt spid="103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09601" name="Title 1"/>
          <p:cNvSpPr>
            <a:spLocks noGrp="1"/>
          </p:cNvSpPr>
          <p:nvPr>
            <p:ph type="title"/>
          </p:nvPr>
        </p:nvSpPr>
        <p:spPr>
          <a:xfrm>
            <a:off x="6228184" y="3933056"/>
            <a:ext cx="2843807" cy="1700808"/>
          </a:xfrm>
          <a:solidFill>
            <a:schemeClr val="tx1"/>
          </a:solidFill>
        </p:spPr>
        <p:txBody>
          <a:bodyPr/>
          <a:lstStyle/>
          <a:p>
            <a:r>
              <a:rPr lang="en-US" sz="2800" b="1">
                <a:effectLst>
                  <a:glow rad="228600">
                    <a:schemeClr val="tx1">
                      <a:alpha val="75000"/>
                    </a:schemeClr>
                  </a:glow>
                </a:effectLst>
              </a:rPr>
              <a:t>Hezekiah destroyed idols (18:4)</a:t>
            </a:r>
            <a:endParaRPr lang="en-US" sz="2400" b="1">
              <a:effectLst>
                <a:glow rad="228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74082693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p:nvPr>
        </p:nvSpPr>
        <p:spPr>
          <a:xfrm>
            <a:off x="395536" y="332656"/>
            <a:ext cx="4953000" cy="1354162"/>
          </a:xfrm>
          <a:solidFill>
            <a:schemeClr val="tx1"/>
          </a:solidFill>
        </p:spPr>
        <p:txBody>
          <a:bodyPr/>
          <a:lstStyle/>
          <a:p>
            <a:pPr eaLnBrk="1" hangingPunct="1"/>
            <a:r>
              <a:rPr lang="en-US" sz="3600" b="1">
                <a:solidFill>
                  <a:srgbClr val="FFFFFF"/>
                </a:solidFill>
                <a:latin typeface="Arial" charset="0"/>
              </a:rPr>
              <a:t>Good Hezekiah &amp; </a:t>
            </a:r>
            <a:br>
              <a:rPr lang="en-US" sz="3600" b="1">
                <a:solidFill>
                  <a:srgbClr val="FFFFFF"/>
                </a:solidFill>
                <a:latin typeface="Arial" charset="0"/>
              </a:rPr>
            </a:br>
            <a:r>
              <a:rPr lang="en-US" sz="3600" b="1">
                <a:solidFill>
                  <a:srgbClr val="FFFFFF"/>
                </a:solidFill>
                <a:latin typeface="Arial" charset="0"/>
              </a:rPr>
              <a:t>2 Bad Judah Kings</a:t>
            </a:r>
            <a:endParaRPr lang="en-GB" sz="3600" b="1">
              <a:solidFill>
                <a:srgbClr val="FFFFFF"/>
              </a:solidFill>
              <a:latin typeface="Arial" charset="0"/>
            </a:endParaRPr>
          </a:p>
        </p:txBody>
      </p:sp>
      <p:sp>
        <p:nvSpPr>
          <p:cNvPr id="439300" name="Text Box 11"/>
          <p:cNvSpPr txBox="1">
            <a:spLocks noChangeArrowheads="1"/>
          </p:cNvSpPr>
          <p:nvPr/>
        </p:nvSpPr>
        <p:spPr bwMode="auto">
          <a:xfrm>
            <a:off x="228600" y="2514600"/>
            <a:ext cx="525780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i="1">
                <a:solidFill>
                  <a:srgbClr val="CC0066"/>
                </a:solidFill>
              </a:rPr>
              <a:t>Most righteous king</a:t>
            </a:r>
          </a:p>
          <a:p>
            <a:pPr eaLnBrk="1" hangingPunct="1"/>
            <a:endParaRPr lang="en-US" sz="3600" b="1" i="1">
              <a:solidFill>
                <a:srgbClr val="CC0066"/>
              </a:solidFill>
            </a:endParaRPr>
          </a:p>
          <a:p>
            <a:pPr eaLnBrk="1" hangingPunct="1"/>
            <a:r>
              <a:rPr lang="en-US" sz="3600" b="1" i="1">
                <a:solidFill>
                  <a:srgbClr val="CC0066"/>
                </a:solidFill>
              </a:rPr>
              <a:t>Removed idolatry</a:t>
            </a:r>
          </a:p>
          <a:p>
            <a:pPr eaLnBrk="1" hangingPunct="1"/>
            <a:endParaRPr lang="en-US" sz="3600" b="1" i="1">
              <a:solidFill>
                <a:srgbClr val="CC0066"/>
              </a:solidFill>
            </a:endParaRPr>
          </a:p>
          <a:p>
            <a:pPr eaLnBrk="1" hangingPunct="1"/>
            <a:r>
              <a:rPr lang="en-US" sz="3600" b="1" i="1">
                <a:solidFill>
                  <a:srgbClr val="CC0066"/>
                </a:solidFill>
              </a:rPr>
              <a:t>Obeyed, trusted &amp; served God</a:t>
            </a:r>
          </a:p>
          <a:p>
            <a:pPr eaLnBrk="1" hangingPunct="1"/>
            <a:endParaRPr lang="en-US" sz="3600" b="1" i="1">
              <a:solidFill>
                <a:srgbClr val="CC0066"/>
              </a:solidFill>
            </a:endParaRPr>
          </a:p>
          <a:p>
            <a:pPr eaLnBrk="1" hangingPunct="1"/>
            <a:endParaRPr lang="en-GB" sz="3600"/>
          </a:p>
        </p:txBody>
      </p:sp>
      <p:pic>
        <p:nvPicPr>
          <p:cNvPr id="439301" name="Picture 13" descr="j028107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15238" y="0"/>
            <a:ext cx="152876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9302" name="Group 20"/>
          <p:cNvGrpSpPr>
            <a:grpSpLocks/>
          </p:cNvGrpSpPr>
          <p:nvPr/>
        </p:nvGrpSpPr>
        <p:grpSpPr bwMode="auto">
          <a:xfrm>
            <a:off x="5713413" y="3429000"/>
            <a:ext cx="3430587" cy="3429000"/>
            <a:chOff x="0" y="2160"/>
            <a:chExt cx="2161" cy="2160"/>
          </a:xfrm>
        </p:grpSpPr>
        <p:pic>
          <p:nvPicPr>
            <p:cNvPr id="439306" name="Picture 16" descr="Ain Dara 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0"/>
              <a:ext cx="2160"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7" name="Picture 17" descr="Ashte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 y="2160"/>
              <a:ext cx="807"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8" name="Picture 18" descr="Ba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160"/>
              <a:ext cx="602"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9" name="Picture 19" descr="El statu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2" y="2160"/>
              <a:ext cx="809"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39303" name="Text Box 21"/>
          <p:cNvSpPr txBox="1">
            <a:spLocks noChangeArrowheads="1"/>
          </p:cNvSpPr>
          <p:nvPr/>
        </p:nvSpPr>
        <p:spPr bwMode="auto">
          <a:xfrm>
            <a:off x="174098" y="6381328"/>
            <a:ext cx="22376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 Kings 18–20</a:t>
            </a:r>
            <a:endParaRPr lang="en-GB" b="1"/>
          </a:p>
        </p:txBody>
      </p:sp>
      <p:sp>
        <p:nvSpPr>
          <p:cNvPr id="439304" name="WordArt 24"/>
          <p:cNvSpPr>
            <a:spLocks noChangeArrowheads="1" noChangeShapeType="1" noTextEdit="1"/>
          </p:cNvSpPr>
          <p:nvPr/>
        </p:nvSpPr>
        <p:spPr bwMode="auto">
          <a:xfrm>
            <a:off x="6324600" y="3505200"/>
            <a:ext cx="2362200" cy="3124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439305" name="WordArt 25"/>
          <p:cNvSpPr>
            <a:spLocks noChangeArrowheads="1" noChangeShapeType="1" noTextEdit="1"/>
          </p:cNvSpPr>
          <p:nvPr/>
        </p:nvSpPr>
        <p:spPr bwMode="auto">
          <a:xfrm>
            <a:off x="7620000" y="1295400"/>
            <a:ext cx="1295400" cy="1752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himmer">
  <a:themeElements>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1_Shimmer">
      <a:majorFont>
        <a:latin typeface="Arial"/>
        <a:ea typeface="ＭＳ Ｐゴシック"/>
        <a:cs typeface="ＭＳ Ｐゴシック"/>
      </a:majorFont>
      <a:minorFont>
        <a:latin typeface="Time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1_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1_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9917</TotalTime>
  <Words>5454</Words>
  <Application>Microsoft Macintosh PowerPoint</Application>
  <PresentationFormat>On-screen Show (4:3)</PresentationFormat>
  <Paragraphs>1065</Paragraphs>
  <Slides>136</Slides>
  <Notes>43</Notes>
  <HiddenSlides>0</HiddenSlides>
  <MMClips>0</MMClips>
  <ScaleCrop>false</ScaleCrop>
  <HeadingPairs>
    <vt:vector size="8" baseType="variant">
      <vt:variant>
        <vt:lpstr>Fonts Used</vt:lpstr>
      </vt:variant>
      <vt:variant>
        <vt:i4>20</vt:i4>
      </vt:variant>
      <vt:variant>
        <vt:lpstr>Theme</vt:lpstr>
      </vt:variant>
      <vt:variant>
        <vt:i4>20</vt:i4>
      </vt:variant>
      <vt:variant>
        <vt:lpstr>Embedded OLE Servers</vt:lpstr>
      </vt:variant>
      <vt:variant>
        <vt:i4>1</vt:i4>
      </vt:variant>
      <vt:variant>
        <vt:lpstr>Slide Titles</vt:lpstr>
      </vt:variant>
      <vt:variant>
        <vt:i4>136</vt:i4>
      </vt:variant>
    </vt:vector>
  </HeadingPairs>
  <TitlesOfParts>
    <vt:vector size="177" baseType="lpstr">
      <vt:lpstr>B VAG Rounded Bold</vt:lpstr>
      <vt:lpstr>Bermuda Solid</vt:lpstr>
      <vt:lpstr>Chicago</vt:lpstr>
      <vt:lpstr>Kosher-Normal</vt:lpstr>
      <vt:lpstr>Arial</vt:lpstr>
      <vt:lpstr>Arial Black</vt:lpstr>
      <vt:lpstr>Arial Narrow</vt:lpstr>
      <vt:lpstr>Bradley Hand ITC</vt:lpstr>
      <vt:lpstr>Comic Sans MS</vt:lpstr>
      <vt:lpstr>Copperplate Gothic Bold</vt:lpstr>
      <vt:lpstr>Helvetica</vt:lpstr>
      <vt:lpstr>Lucida Handwriting</vt:lpstr>
      <vt:lpstr>Matura MT Script Capitals</vt:lpstr>
      <vt:lpstr>Monotype Sorts</vt:lpstr>
      <vt:lpstr>Tahoma</vt:lpstr>
      <vt:lpstr>Tempus Sans ITC</vt:lpstr>
      <vt:lpstr>Times</vt:lpstr>
      <vt:lpstr>Times New Roman</vt:lpstr>
      <vt:lpstr>Trebuchet MS</vt:lpstr>
      <vt:lpstr>Wingdings</vt:lpstr>
      <vt:lpstr>Default Design</vt:lpstr>
      <vt:lpstr>2_Shimmer</vt:lpstr>
      <vt:lpstr>2_Default Design</vt:lpstr>
      <vt:lpstr>1_Notebook</vt:lpstr>
      <vt:lpstr>1_Shimmer</vt:lpstr>
      <vt:lpstr>3_Default Design</vt:lpstr>
      <vt:lpstr>4_Default Design</vt:lpstr>
      <vt:lpstr>Shimmer</vt:lpstr>
      <vt:lpstr>untitled 3</vt:lpstr>
      <vt:lpstr>8_Default Design</vt:lpstr>
      <vt:lpstr>9_Default Design</vt:lpstr>
      <vt:lpstr>Project Overview (Standard)</vt:lpstr>
      <vt:lpstr>Blank Presentation</vt:lpstr>
      <vt:lpstr>Bright Balloons</vt:lpstr>
      <vt:lpstr>49_Blank Presentation</vt:lpstr>
      <vt:lpstr>1_untitled 1</vt:lpstr>
      <vt:lpstr>15_Default Design</vt:lpstr>
      <vt:lpstr>Fireworks</vt:lpstr>
      <vt:lpstr>16_Default Design</vt:lpstr>
      <vt:lpstr>1_Contemporary</vt:lpstr>
      <vt:lpstr>Bitmap Image</vt:lpstr>
      <vt:lpstr>Be Warned</vt:lpstr>
      <vt:lpstr>Warnings Help Us</vt:lpstr>
      <vt:lpstr>Warnings Help Us</vt:lpstr>
      <vt:lpstr>Warnings Help Us</vt:lpstr>
      <vt:lpstr>Do you appreciate warnings? Many people don’t.</vt:lpstr>
      <vt:lpstr>Everyone Worships</vt:lpstr>
      <vt:lpstr>Everyone Worships</vt:lpstr>
      <vt:lpstr>What is the best  WARNING  we can heed?</vt:lpstr>
      <vt:lpstr>Background to 2 Kings</vt:lpstr>
      <vt:lpstr>Deut. 28: Blessings &amp; Curses</vt:lpstr>
      <vt:lpstr>Occasion</vt:lpstr>
      <vt:lpstr>Not heeding God's warnings would raise up enemies.</vt:lpstr>
      <vt:lpstr>1 Kings 12 through 2 Kings 24</vt:lpstr>
      <vt:lpstr>Let's Study Through Scripture</vt:lpstr>
      <vt:lpstr>Date</vt:lpstr>
      <vt:lpstr>1 Kings Key Word</vt:lpstr>
      <vt:lpstr>2 Kings Key Word</vt:lpstr>
      <vt:lpstr>What is the best  WARNING  we can heed?</vt:lpstr>
      <vt:lpstr>Second Kings</vt:lpstr>
      <vt:lpstr>I. God warns against worshipping other gods.</vt:lpstr>
      <vt:lpstr>Downfalls in 2 Kings</vt:lpstr>
      <vt:lpstr>Slides on  2 Kings 1</vt:lpstr>
      <vt:lpstr>Downfalls of the Kingdoms </vt:lpstr>
      <vt:lpstr>1 Kings 22:51–2 Kings 8:15</vt:lpstr>
      <vt:lpstr>Slides on  2 Kings 2</vt:lpstr>
      <vt:lpstr>Elijah (1 Kings) &amp; Elisha (2 Kings)</vt:lpstr>
      <vt:lpstr>Elijah passes the mantle to Elisha</vt:lpstr>
      <vt:lpstr>Slides on  2 Kings 3</vt:lpstr>
      <vt:lpstr>Elijah &amp; Elisha</vt:lpstr>
      <vt:lpstr>Defeat of Moab</vt:lpstr>
      <vt:lpstr>Slides on  2 Kings 4</vt:lpstr>
      <vt:lpstr>Helping Women</vt:lpstr>
      <vt:lpstr>Elisha miraculously provided oil for a prophet's widow to pay her debts to show God's care for those who trust him despite the apostasy around them (4:1-7). </vt:lpstr>
      <vt:lpstr>Elisha miraculously restored the Shunammite's boy to life years later to show God's sovereignty over Baal, to whom child sacrifice was offered in Israel (4:18-37).</vt:lpstr>
      <vt:lpstr>Elisha miraculously multiplied 20 bread loaves to feed 100 men during a famine to show God's sovereignty over the powerless Baal, god of fertility and "lord of the earth"  (4:42-44). </vt:lpstr>
      <vt:lpstr>Slides on  2 Kings 5</vt:lpstr>
      <vt:lpstr>Naaman was a mighty Syrian commander and a leper (2 Kings 5)</vt:lpstr>
      <vt:lpstr>A Captive's Compassion (2 Kings 5:3)</vt:lpstr>
      <vt:lpstr>Miracles for Gentiles</vt:lpstr>
      <vt:lpstr>Warning for Believers</vt:lpstr>
      <vt:lpstr>Slides on  2 Kings 6</vt:lpstr>
      <vt:lpstr>More Miracles</vt:lpstr>
      <vt:lpstr>Chariots of Fire (2 Kings 6:17)</vt:lpstr>
      <vt:lpstr>The Chariots of God</vt:lpstr>
      <vt:lpstr>Slides on  2 Kings 7</vt:lpstr>
      <vt:lpstr>Elisha miraculously prophesied Samaria’s rescue from a Syrian famine siege and God replied with food from the enemy camp to show that God provides food and protection, not Baal (6:24–7:20) </vt:lpstr>
      <vt:lpstr>Slides on  2 Kings 8</vt:lpstr>
      <vt:lpstr>Downfalls of the Kingdoms</vt:lpstr>
      <vt:lpstr>Family Wickedness (2 Kings 8:25–9:29)</vt:lpstr>
      <vt:lpstr>Slides on  2 Kings 9</vt:lpstr>
      <vt:lpstr>Family Wickedness (2 Kings 8:25–9:29)</vt:lpstr>
      <vt:lpstr>Slides on  2 Kings 10</vt:lpstr>
      <vt:lpstr>Middle Divided Kingdom</vt:lpstr>
      <vt:lpstr>Late Divided Kingdom</vt:lpstr>
      <vt:lpstr>Jehu of Israel </vt:lpstr>
      <vt:lpstr>Jehu - King by a coup</vt:lpstr>
      <vt:lpstr>Jehu's Slaughters (2 Kings 10:14)</vt:lpstr>
      <vt:lpstr>KEY VERSE:  2 Samuel 7:12-13</vt:lpstr>
      <vt:lpstr>The Kingdom in Matthew 1</vt:lpstr>
      <vt:lpstr>Family Wickedness (2 Chron. 21–22)</vt:lpstr>
      <vt:lpstr>Family Wickedness (2 Chron. 21–22)</vt:lpstr>
      <vt:lpstr>Slides on  2 Kings 11</vt:lpstr>
      <vt:lpstr>Family Righteousness (2 Kings 11)</vt:lpstr>
      <vt:lpstr>Jehoiada Crowns Joash  (2 Kings 11:12;  2 Chron. 23:11)</vt:lpstr>
      <vt:lpstr>Jehoiada Crowns Joash  (2 Kings 11:12;  2 Chron. 23:11)</vt:lpstr>
      <vt:lpstr>Athaliah Killed  (2 Kings 11:15-16;  2 Chron. 23:14-15)</vt:lpstr>
      <vt:lpstr>Faithful By A Thread</vt:lpstr>
      <vt:lpstr>God still keeps His promises to those who worship Him today </vt:lpstr>
      <vt:lpstr>God still keeps His promises to those who worship Him today </vt:lpstr>
      <vt:lpstr>Slides on  2 Kings 12</vt:lpstr>
      <vt:lpstr>Joash of Judah</vt:lpstr>
      <vt:lpstr>Slides on  2 Kings 13</vt:lpstr>
      <vt:lpstr>Troublesome Neighbors (2 Kings 13:20)</vt:lpstr>
      <vt:lpstr>Troublesome Neighbors  (2 Kings 13:20)</vt:lpstr>
      <vt:lpstr>Elisha's Last Prediction</vt:lpstr>
      <vt:lpstr>Slides on  2 Kings 14</vt:lpstr>
      <vt:lpstr>Prophets of Israel  (2 Kings 14:23)</vt:lpstr>
      <vt:lpstr>Expansion under Jeroboam II</vt:lpstr>
      <vt:lpstr>Middle Divided Kingdom Kings</vt:lpstr>
      <vt:lpstr>Slides on  2 Kings 15</vt:lpstr>
      <vt:lpstr>Late Divided Kingdom</vt:lpstr>
      <vt:lpstr>Invasion</vt:lpstr>
      <vt:lpstr>Slides on  2 Kings 16</vt:lpstr>
      <vt:lpstr>Assyrian Campaigns Against Israel &amp; Judah </vt:lpstr>
      <vt:lpstr>2 Kings 17:6</vt:lpstr>
      <vt:lpstr>Slides on  2 Kings 17</vt:lpstr>
      <vt:lpstr>Downfalls of the Kingdoms</vt:lpstr>
      <vt:lpstr>Chart of OT Kings &amp; Prophets</vt:lpstr>
      <vt:lpstr>Assyrian Campaigns Against Israel &amp; Judah</vt:lpstr>
      <vt:lpstr>Invasions</vt:lpstr>
      <vt:lpstr>Downfall of Samaria</vt:lpstr>
      <vt:lpstr>Is God's Judgment Justified?</vt:lpstr>
      <vt:lpstr>2 Kings 17:6</vt:lpstr>
      <vt:lpstr>Downfalls in 2 Kings</vt:lpstr>
      <vt:lpstr>Slides on  2 Kings 18</vt:lpstr>
      <vt:lpstr>Downfalls of the Kingdoms</vt:lpstr>
      <vt:lpstr>Hezekiah</vt:lpstr>
      <vt:lpstr>Hezekiah destroyed idols (18:4)</vt:lpstr>
      <vt:lpstr>Good Hezekiah &amp;  2 Bad Judah Kings</vt:lpstr>
      <vt:lpstr>Slides on  2 Kings 19</vt:lpstr>
      <vt:lpstr>Hezekiah's Greatest Test</vt:lpstr>
      <vt:lpstr>Slides on  2 Kings 20</vt:lpstr>
      <vt:lpstr>Surviving Kingdom</vt:lpstr>
      <vt:lpstr>Slides on  2 Kings 21</vt:lpstr>
      <vt:lpstr>Evil Manasseh</vt:lpstr>
      <vt:lpstr>Zephaniah preached just after Manasseh filled both courts with idols</vt:lpstr>
      <vt:lpstr>Manasseh</vt:lpstr>
      <vt:lpstr>The Prayer of Manasseh</vt:lpstr>
      <vt:lpstr>Downfalls of the Kingdoms</vt:lpstr>
      <vt:lpstr>Slides on  2 Kings 22</vt:lpstr>
      <vt:lpstr>Josiah</vt:lpstr>
      <vt:lpstr>Josiah</vt:lpstr>
      <vt:lpstr>The "Book of the Law" motivated Josiah (2 Kings 22)</vt:lpstr>
      <vt:lpstr>Slides on  2 Kings 23</vt:lpstr>
      <vt:lpstr>Josiah</vt:lpstr>
      <vt:lpstr>BABYLON CONQUERS ASSYRIA!</vt:lpstr>
      <vt:lpstr>2 Kings 25:1-21</vt:lpstr>
      <vt:lpstr>Slides on  2 Kings 24</vt:lpstr>
      <vt:lpstr>Deportation of Jehoiachin to Babylon</vt:lpstr>
      <vt:lpstr>An Evil End to Judah</vt:lpstr>
      <vt:lpstr>Slides on  2 Kings 25</vt:lpstr>
      <vt:lpstr>Downfalls of the Kingdoms</vt:lpstr>
      <vt:lpstr>A Kingdom Disappears  (2 Kings 25:22)</vt:lpstr>
      <vt:lpstr>PowerPoint Presentation</vt:lpstr>
      <vt:lpstr>2 Kings 25</vt:lpstr>
      <vt:lpstr>II. Worship God alone so he doesn’t discipline your idolatry.</vt:lpstr>
      <vt:lpstr>Crowns we wear today</vt:lpstr>
      <vt:lpstr>Decline of Judah</vt:lpstr>
      <vt:lpstr>Crowns we wear today</vt:lpstr>
      <vt:lpstr>Patterns of Kingly Rule</vt:lpstr>
      <vt:lpstr>What is the best  WARNING  we can heed?</vt:lpstr>
      <vt:lpstr>Main Idea of 2 Kings</vt:lpstr>
      <vt:lpstr>2 Kings Summary Statement</vt:lpstr>
      <vt:lpstr>What are you most tempted to worship instead of God? </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Rick Griffith</cp:lastModifiedBy>
  <cp:revision>381</cp:revision>
  <dcterms:created xsi:type="dcterms:W3CDTF">2009-04-22T19:24:48Z</dcterms:created>
  <dcterms:modified xsi:type="dcterms:W3CDTF">2019-08-20T04:05:29Z</dcterms:modified>
</cp:coreProperties>
</file>