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1.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2.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3.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4.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5.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6.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7.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8.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0.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13.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14.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1" r:id="rId4"/>
    <p:sldMasterId id="2147483653" r:id="rId5"/>
    <p:sldMasterId id="2147483657" r:id="rId6"/>
    <p:sldMasterId id="2147483658" r:id="rId7"/>
    <p:sldMasterId id="2147483659" r:id="rId8"/>
    <p:sldMasterId id="2147483660" r:id="rId9"/>
    <p:sldMasterId id="2147483661" r:id="rId10"/>
    <p:sldMasterId id="2147483662" r:id="rId11"/>
    <p:sldMasterId id="2147483663" r:id="rId12"/>
    <p:sldMasterId id="2147483664" r:id="rId13"/>
    <p:sldMasterId id="2147483667" r:id="rId14"/>
    <p:sldMasterId id="2147483668" r:id="rId15"/>
    <p:sldMasterId id="2147483669" r:id="rId16"/>
    <p:sldMasterId id="2147483670" r:id="rId17"/>
    <p:sldMasterId id="2147483673" r:id="rId18"/>
    <p:sldMasterId id="2147483674" r:id="rId19"/>
    <p:sldMasterId id="2147483675" r:id="rId20"/>
    <p:sldMasterId id="2147483679" r:id="rId21"/>
    <p:sldMasterId id="2147483681" r:id="rId22"/>
    <p:sldMasterId id="2147483682" r:id="rId23"/>
    <p:sldMasterId id="2147483683" r:id="rId24"/>
    <p:sldMasterId id="2147483684" r:id="rId25"/>
    <p:sldMasterId id="2147483685" r:id="rId26"/>
    <p:sldMasterId id="2147483686" r:id="rId27"/>
    <p:sldMasterId id="2147483687" r:id="rId28"/>
    <p:sldMasterId id="2147483688" r:id="rId29"/>
    <p:sldMasterId id="2147483689" r:id="rId30"/>
    <p:sldMasterId id="2147483691" r:id="rId31"/>
    <p:sldMasterId id="2147483693" r:id="rId32"/>
    <p:sldMasterId id="2147483694" r:id="rId33"/>
    <p:sldMasterId id="2147483696" r:id="rId34"/>
    <p:sldMasterId id="2147483697" r:id="rId35"/>
    <p:sldMasterId id="2147483698" r:id="rId36"/>
    <p:sldMasterId id="2147483701" r:id="rId37"/>
    <p:sldMasterId id="2147483702" r:id="rId38"/>
    <p:sldMasterId id="2147483703" r:id="rId39"/>
    <p:sldMasterId id="2147483705" r:id="rId40"/>
    <p:sldMasterId id="2147483706" r:id="rId41"/>
    <p:sldMasterId id="2147483712" r:id="rId42"/>
    <p:sldMasterId id="2147483714" r:id="rId43"/>
    <p:sldMasterId id="2147483715" r:id="rId44"/>
    <p:sldMasterId id="2147488212" r:id="rId45"/>
    <p:sldMasterId id="2147491224" r:id="rId46"/>
    <p:sldMasterId id="2147491237" r:id="rId47"/>
    <p:sldMasterId id="2147491250" r:id="rId48"/>
    <p:sldMasterId id="2147494479" r:id="rId49"/>
  </p:sldMasterIdLst>
  <p:notesMasterIdLst>
    <p:notesMasterId r:id="rId159"/>
  </p:notesMasterIdLst>
  <p:sldIdLst>
    <p:sldId id="1403" r:id="rId50"/>
    <p:sldId id="2109" r:id="rId51"/>
    <p:sldId id="2408" r:id="rId52"/>
    <p:sldId id="2421" r:id="rId53"/>
    <p:sldId id="1373" r:id="rId54"/>
    <p:sldId id="2417" r:id="rId55"/>
    <p:sldId id="1308" r:id="rId56"/>
    <p:sldId id="2416" r:id="rId57"/>
    <p:sldId id="1259" r:id="rId58"/>
    <p:sldId id="1306" r:id="rId59"/>
    <p:sldId id="1301" r:id="rId60"/>
    <p:sldId id="2031" r:id="rId61"/>
    <p:sldId id="2333" r:id="rId62"/>
    <p:sldId id="2415" r:id="rId63"/>
    <p:sldId id="1255" r:id="rId64"/>
    <p:sldId id="2093" r:id="rId65"/>
    <p:sldId id="2154" r:id="rId66"/>
    <p:sldId id="2399" r:id="rId67"/>
    <p:sldId id="2400" r:id="rId68"/>
    <p:sldId id="2401" r:id="rId69"/>
    <p:sldId id="1047" r:id="rId70"/>
    <p:sldId id="1048" r:id="rId71"/>
    <p:sldId id="1261" r:id="rId72"/>
    <p:sldId id="2096" r:id="rId73"/>
    <p:sldId id="2398" r:id="rId74"/>
    <p:sldId id="2418" r:id="rId75"/>
    <p:sldId id="2419" r:id="rId76"/>
    <p:sldId id="2352" r:id="rId77"/>
    <p:sldId id="2411" r:id="rId78"/>
    <p:sldId id="1965" r:id="rId79"/>
    <p:sldId id="1385" r:id="rId80"/>
    <p:sldId id="1386" r:id="rId81"/>
    <p:sldId id="1060" r:id="rId82"/>
    <p:sldId id="1061" r:id="rId83"/>
    <p:sldId id="1062" r:id="rId84"/>
    <p:sldId id="2307" r:id="rId85"/>
    <p:sldId id="2355" r:id="rId86"/>
    <p:sldId id="1387" r:id="rId87"/>
    <p:sldId id="2356" r:id="rId88"/>
    <p:sldId id="1067" r:id="rId89"/>
    <p:sldId id="2422" r:id="rId90"/>
    <p:sldId id="2423" r:id="rId91"/>
    <p:sldId id="1992" r:id="rId92"/>
    <p:sldId id="2039" r:id="rId93"/>
    <p:sldId id="2040" r:id="rId94"/>
    <p:sldId id="1388" r:id="rId95"/>
    <p:sldId id="1077" r:id="rId96"/>
    <p:sldId id="1078" r:id="rId97"/>
    <p:sldId id="1819" r:id="rId98"/>
    <p:sldId id="2079" r:id="rId99"/>
    <p:sldId id="1134" r:id="rId100"/>
    <p:sldId id="2357" r:id="rId101"/>
    <p:sldId id="2358" r:id="rId102"/>
    <p:sldId id="2359" r:id="rId103"/>
    <p:sldId id="2360" r:id="rId104"/>
    <p:sldId id="2362" r:id="rId105"/>
    <p:sldId id="2361" r:id="rId106"/>
    <p:sldId id="2363" r:id="rId107"/>
    <p:sldId id="2364" r:id="rId108"/>
    <p:sldId id="2365" r:id="rId109"/>
    <p:sldId id="2366" r:id="rId110"/>
    <p:sldId id="2367" r:id="rId111"/>
    <p:sldId id="2368" r:id="rId112"/>
    <p:sldId id="2369" r:id="rId113"/>
    <p:sldId id="2370" r:id="rId114"/>
    <p:sldId id="2371" r:id="rId115"/>
    <p:sldId id="2372" r:id="rId116"/>
    <p:sldId id="2373" r:id="rId117"/>
    <p:sldId id="2374" r:id="rId118"/>
    <p:sldId id="2375" r:id="rId119"/>
    <p:sldId id="1389" r:id="rId120"/>
    <p:sldId id="1094" r:id="rId121"/>
    <p:sldId id="1305" r:id="rId122"/>
    <p:sldId id="1096" r:id="rId123"/>
    <p:sldId id="2240" r:id="rId124"/>
    <p:sldId id="1099" r:id="rId125"/>
    <p:sldId id="2386" r:id="rId126"/>
    <p:sldId id="1103" r:id="rId127"/>
    <p:sldId id="2409" r:id="rId128"/>
    <p:sldId id="2402" r:id="rId129"/>
    <p:sldId id="1105" r:id="rId130"/>
    <p:sldId id="1106" r:id="rId131"/>
    <p:sldId id="2378" r:id="rId132"/>
    <p:sldId id="2379" r:id="rId133"/>
    <p:sldId id="1577" r:id="rId134"/>
    <p:sldId id="1117" r:id="rId135"/>
    <p:sldId id="1330" r:id="rId136"/>
    <p:sldId id="2380" r:id="rId137"/>
    <p:sldId id="2381" r:id="rId138"/>
    <p:sldId id="2157" r:id="rId139"/>
    <p:sldId id="2382" r:id="rId140"/>
    <p:sldId id="2403" r:id="rId141"/>
    <p:sldId id="2384" r:id="rId142"/>
    <p:sldId id="1885" r:id="rId143"/>
    <p:sldId id="2077" r:id="rId144"/>
    <p:sldId id="1893" r:id="rId145"/>
    <p:sldId id="2217" r:id="rId146"/>
    <p:sldId id="2394" r:id="rId147"/>
    <p:sldId id="1484" r:id="rId148"/>
    <p:sldId id="2238" r:id="rId149"/>
    <p:sldId id="2239" r:id="rId150"/>
    <p:sldId id="2232" r:id="rId151"/>
    <p:sldId id="2234" r:id="rId152"/>
    <p:sldId id="2410" r:id="rId153"/>
    <p:sldId id="2131" r:id="rId154"/>
    <p:sldId id="2392" r:id="rId155"/>
    <p:sldId id="2393" r:id="rId156"/>
    <p:sldId id="2413" r:id="rId157"/>
    <p:sldId id="2420" r:id="rId158"/>
  </p:sldIdLst>
  <p:sldSz cx="9144000" cy="6858000" type="screen4x3"/>
  <p:notesSz cx="6858000" cy="9144000"/>
  <p:defaultTextStyle>
    <a:defPPr>
      <a:defRPr lang="en-US"/>
    </a:defPPr>
    <a:lvl1pPr algn="l" rtl="0" fontAlgn="t">
      <a:spcBef>
        <a:spcPct val="0"/>
      </a:spcBef>
      <a:spcAft>
        <a:spcPct val="0"/>
      </a:spcAft>
      <a:defRPr kern="1200">
        <a:solidFill>
          <a:schemeClr val="tx1"/>
        </a:solidFill>
        <a:latin typeface="Arial Black" charset="0"/>
        <a:ea typeface="ＭＳ Ｐゴシック" charset="0"/>
        <a:cs typeface="ＭＳ Ｐゴシック" charset="0"/>
      </a:defRPr>
    </a:lvl1pPr>
    <a:lvl2pPr marL="457200" algn="l" rtl="0" fontAlgn="t">
      <a:spcBef>
        <a:spcPct val="0"/>
      </a:spcBef>
      <a:spcAft>
        <a:spcPct val="0"/>
      </a:spcAft>
      <a:defRPr kern="1200">
        <a:solidFill>
          <a:schemeClr val="tx1"/>
        </a:solidFill>
        <a:latin typeface="Arial Black" charset="0"/>
        <a:ea typeface="ＭＳ Ｐゴシック" charset="0"/>
        <a:cs typeface="ＭＳ Ｐゴシック" charset="0"/>
      </a:defRPr>
    </a:lvl2pPr>
    <a:lvl3pPr marL="914400" algn="l" rtl="0" fontAlgn="t">
      <a:spcBef>
        <a:spcPct val="0"/>
      </a:spcBef>
      <a:spcAft>
        <a:spcPct val="0"/>
      </a:spcAft>
      <a:defRPr kern="1200">
        <a:solidFill>
          <a:schemeClr val="tx1"/>
        </a:solidFill>
        <a:latin typeface="Arial Black" charset="0"/>
        <a:ea typeface="ＭＳ Ｐゴシック" charset="0"/>
        <a:cs typeface="ＭＳ Ｐゴシック" charset="0"/>
      </a:defRPr>
    </a:lvl3pPr>
    <a:lvl4pPr marL="1371600" algn="l" rtl="0" fontAlgn="t">
      <a:spcBef>
        <a:spcPct val="0"/>
      </a:spcBef>
      <a:spcAft>
        <a:spcPct val="0"/>
      </a:spcAft>
      <a:defRPr kern="1200">
        <a:solidFill>
          <a:schemeClr val="tx1"/>
        </a:solidFill>
        <a:latin typeface="Arial Black" charset="0"/>
        <a:ea typeface="ＭＳ Ｐゴシック" charset="0"/>
        <a:cs typeface="ＭＳ Ｐゴシック" charset="0"/>
      </a:defRPr>
    </a:lvl4pPr>
    <a:lvl5pPr marL="1828800" algn="l" rtl="0" fontAlgn="t">
      <a:spcBef>
        <a:spcPct val="0"/>
      </a:spcBef>
      <a:spcAft>
        <a:spcPct val="0"/>
      </a:spcAft>
      <a:defRPr kern="1200">
        <a:solidFill>
          <a:schemeClr val="tx1"/>
        </a:solidFill>
        <a:latin typeface="Arial Black" charset="0"/>
        <a:ea typeface="ＭＳ Ｐゴシック" charset="0"/>
        <a:cs typeface="ＭＳ Ｐゴシック" charset="0"/>
      </a:defRPr>
    </a:lvl5pPr>
    <a:lvl6pPr marL="2286000" algn="l" defTabSz="457200" rtl="0" eaLnBrk="1" latinLnBrk="0" hangingPunct="1">
      <a:defRPr kern="1200">
        <a:solidFill>
          <a:schemeClr val="tx1"/>
        </a:solidFill>
        <a:latin typeface="Arial Black" charset="0"/>
        <a:ea typeface="ＭＳ Ｐゴシック" charset="0"/>
        <a:cs typeface="ＭＳ Ｐゴシック" charset="0"/>
      </a:defRPr>
    </a:lvl6pPr>
    <a:lvl7pPr marL="2743200" algn="l" defTabSz="457200" rtl="0" eaLnBrk="1" latinLnBrk="0" hangingPunct="1">
      <a:defRPr kern="1200">
        <a:solidFill>
          <a:schemeClr val="tx1"/>
        </a:solidFill>
        <a:latin typeface="Arial Black" charset="0"/>
        <a:ea typeface="ＭＳ Ｐゴシック" charset="0"/>
        <a:cs typeface="ＭＳ Ｐゴシック" charset="0"/>
      </a:defRPr>
    </a:lvl7pPr>
    <a:lvl8pPr marL="3200400" algn="l" defTabSz="457200" rtl="0" eaLnBrk="1" latinLnBrk="0" hangingPunct="1">
      <a:defRPr kern="1200">
        <a:solidFill>
          <a:schemeClr val="tx1"/>
        </a:solidFill>
        <a:latin typeface="Arial Black" charset="0"/>
        <a:ea typeface="ＭＳ Ｐゴシック" charset="0"/>
        <a:cs typeface="ＭＳ Ｐゴシック" charset="0"/>
      </a:defRPr>
    </a:lvl8pPr>
    <a:lvl9pPr marL="3657600" algn="l" defTabSz="457200" rtl="0" eaLnBrk="1" latinLnBrk="0" hangingPunct="1">
      <a:defRPr kern="1200">
        <a:solidFill>
          <a:schemeClr val="tx1"/>
        </a:solidFill>
        <a:latin typeface="Arial Black"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D4D"/>
    <a:srgbClr val="990033"/>
    <a:srgbClr val="F3C571"/>
    <a:srgbClr val="F1D673"/>
    <a:srgbClr val="F3D171"/>
    <a:srgbClr val="F1D073"/>
    <a:srgbClr val="F4CE7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8" d="100"/>
          <a:sy n="98" d="100"/>
        </p:scale>
        <p:origin x="-1728" y="-104"/>
      </p:cViewPr>
      <p:guideLst>
        <p:guide orient="horz" pos="2160"/>
        <p:guide pos="2880"/>
      </p:guideLst>
    </p:cSldViewPr>
  </p:slideViewPr>
  <p:outlineViewPr>
    <p:cViewPr>
      <p:scale>
        <a:sx n="33" d="100"/>
        <a:sy n="33" d="100"/>
      </p:scale>
      <p:origin x="0" y="5016"/>
    </p:cViewPr>
  </p:outlineViewPr>
  <p:notesTextViewPr>
    <p:cViewPr>
      <p:scale>
        <a:sx n="100" d="100"/>
        <a:sy n="100" d="100"/>
      </p:scale>
      <p:origin x="0" y="0"/>
    </p:cViewPr>
  </p:notesTextViewPr>
  <p:sorterViewPr>
    <p:cViewPr>
      <p:scale>
        <a:sx n="66" d="100"/>
        <a:sy n="66" d="100"/>
      </p:scale>
      <p:origin x="0" y="6184"/>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93.xml"/><Relationship Id="rId143" Type="http://schemas.openxmlformats.org/officeDocument/2006/relationships/slide" Target="slides/slide94.xml"/><Relationship Id="rId144" Type="http://schemas.openxmlformats.org/officeDocument/2006/relationships/slide" Target="slides/slide95.xml"/><Relationship Id="rId145" Type="http://schemas.openxmlformats.org/officeDocument/2006/relationships/slide" Target="slides/slide96.xml"/><Relationship Id="rId146" Type="http://schemas.openxmlformats.org/officeDocument/2006/relationships/slide" Target="slides/slide97.xml"/><Relationship Id="rId147" Type="http://schemas.openxmlformats.org/officeDocument/2006/relationships/slide" Target="slides/slide98.xml"/><Relationship Id="rId148" Type="http://schemas.openxmlformats.org/officeDocument/2006/relationships/slide" Target="slides/slide99.xml"/><Relationship Id="rId149" Type="http://schemas.openxmlformats.org/officeDocument/2006/relationships/slide" Target="slides/slide100.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80" Type="http://schemas.openxmlformats.org/officeDocument/2006/relationships/slide" Target="slides/slide31.xml"/><Relationship Id="rId81" Type="http://schemas.openxmlformats.org/officeDocument/2006/relationships/slide" Target="slides/slide32.xml"/><Relationship Id="rId82" Type="http://schemas.openxmlformats.org/officeDocument/2006/relationships/slide" Target="slides/slide33.xml"/><Relationship Id="rId83" Type="http://schemas.openxmlformats.org/officeDocument/2006/relationships/slide" Target="slides/slide34.xml"/><Relationship Id="rId84" Type="http://schemas.openxmlformats.org/officeDocument/2006/relationships/slide" Target="slides/slide35.xml"/><Relationship Id="rId85" Type="http://schemas.openxmlformats.org/officeDocument/2006/relationships/slide" Target="slides/slide36.xml"/><Relationship Id="rId86" Type="http://schemas.openxmlformats.org/officeDocument/2006/relationships/slide" Target="slides/slide37.xml"/><Relationship Id="rId87" Type="http://schemas.openxmlformats.org/officeDocument/2006/relationships/slide" Target="slides/slide38.xml"/><Relationship Id="rId88" Type="http://schemas.openxmlformats.org/officeDocument/2006/relationships/slide" Target="slides/slide39.xml"/><Relationship Id="rId89" Type="http://schemas.openxmlformats.org/officeDocument/2006/relationships/slide" Target="slides/slide40.xml"/><Relationship Id="rId110" Type="http://schemas.openxmlformats.org/officeDocument/2006/relationships/slide" Target="slides/slide61.xml"/><Relationship Id="rId111" Type="http://schemas.openxmlformats.org/officeDocument/2006/relationships/slide" Target="slides/slide62.xml"/><Relationship Id="rId112" Type="http://schemas.openxmlformats.org/officeDocument/2006/relationships/slide" Target="slides/slide63.xml"/><Relationship Id="rId113" Type="http://schemas.openxmlformats.org/officeDocument/2006/relationships/slide" Target="slides/slide64.xml"/><Relationship Id="rId114" Type="http://schemas.openxmlformats.org/officeDocument/2006/relationships/slide" Target="slides/slide65.xml"/><Relationship Id="rId115" Type="http://schemas.openxmlformats.org/officeDocument/2006/relationships/slide" Target="slides/slide66.xml"/><Relationship Id="rId116" Type="http://schemas.openxmlformats.org/officeDocument/2006/relationships/slide" Target="slides/slide67.xml"/><Relationship Id="rId117" Type="http://schemas.openxmlformats.org/officeDocument/2006/relationships/slide" Target="slides/slide68.xml"/><Relationship Id="rId118" Type="http://schemas.openxmlformats.org/officeDocument/2006/relationships/slide" Target="slides/slide69.xml"/><Relationship Id="rId119" Type="http://schemas.openxmlformats.org/officeDocument/2006/relationships/slide" Target="slides/slide70.xml"/><Relationship Id="rId150" Type="http://schemas.openxmlformats.org/officeDocument/2006/relationships/slide" Target="slides/slide101.xml"/><Relationship Id="rId151" Type="http://schemas.openxmlformats.org/officeDocument/2006/relationships/slide" Target="slides/slide102.xml"/><Relationship Id="rId152" Type="http://schemas.openxmlformats.org/officeDocument/2006/relationships/slide" Target="slides/slide10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04.xml"/><Relationship Id="rId154" Type="http://schemas.openxmlformats.org/officeDocument/2006/relationships/slide" Target="slides/slide105.xml"/><Relationship Id="rId155" Type="http://schemas.openxmlformats.org/officeDocument/2006/relationships/slide" Target="slides/slide106.xml"/><Relationship Id="rId156" Type="http://schemas.openxmlformats.org/officeDocument/2006/relationships/slide" Target="slides/slide107.xml"/><Relationship Id="rId157" Type="http://schemas.openxmlformats.org/officeDocument/2006/relationships/slide" Target="slides/slide108.xml"/><Relationship Id="rId158" Type="http://schemas.openxmlformats.org/officeDocument/2006/relationships/slide" Target="slides/slide109.xml"/><Relationship Id="rId159" Type="http://schemas.openxmlformats.org/officeDocument/2006/relationships/notesMaster" Target="notesMasters/notesMaster1.xml"/><Relationship Id="rId50" Type="http://schemas.openxmlformats.org/officeDocument/2006/relationships/slide" Target="slides/slide1.xml"/><Relationship Id="rId51" Type="http://schemas.openxmlformats.org/officeDocument/2006/relationships/slide" Target="slides/slide2.xml"/><Relationship Id="rId52" Type="http://schemas.openxmlformats.org/officeDocument/2006/relationships/slide" Target="slides/slide3.xml"/><Relationship Id="rId53" Type="http://schemas.openxmlformats.org/officeDocument/2006/relationships/slide" Target="slides/slide4.xml"/><Relationship Id="rId54" Type="http://schemas.openxmlformats.org/officeDocument/2006/relationships/slide" Target="slides/slide5.xml"/><Relationship Id="rId55" Type="http://schemas.openxmlformats.org/officeDocument/2006/relationships/slide" Target="slides/slide6.xml"/><Relationship Id="rId56" Type="http://schemas.openxmlformats.org/officeDocument/2006/relationships/slide" Target="slides/slide7.xml"/><Relationship Id="rId57" Type="http://schemas.openxmlformats.org/officeDocument/2006/relationships/slide" Target="slides/slide8.xml"/><Relationship Id="rId58" Type="http://schemas.openxmlformats.org/officeDocument/2006/relationships/slide" Target="slides/slide9.xml"/><Relationship Id="rId59" Type="http://schemas.openxmlformats.org/officeDocument/2006/relationships/slide" Target="slides/slide10.xml"/><Relationship Id="rId90" Type="http://schemas.openxmlformats.org/officeDocument/2006/relationships/slide" Target="slides/slide41.xml"/><Relationship Id="rId91" Type="http://schemas.openxmlformats.org/officeDocument/2006/relationships/slide" Target="slides/slide42.xml"/><Relationship Id="rId92" Type="http://schemas.openxmlformats.org/officeDocument/2006/relationships/slide" Target="slides/slide43.xml"/><Relationship Id="rId93" Type="http://schemas.openxmlformats.org/officeDocument/2006/relationships/slide" Target="slides/slide44.xml"/><Relationship Id="rId94" Type="http://schemas.openxmlformats.org/officeDocument/2006/relationships/slide" Target="slides/slide45.xml"/><Relationship Id="rId95" Type="http://schemas.openxmlformats.org/officeDocument/2006/relationships/slide" Target="slides/slide46.xml"/><Relationship Id="rId96" Type="http://schemas.openxmlformats.org/officeDocument/2006/relationships/slide" Target="slides/slide47.xml"/><Relationship Id="rId97" Type="http://schemas.openxmlformats.org/officeDocument/2006/relationships/slide" Target="slides/slide48.xml"/><Relationship Id="rId98" Type="http://schemas.openxmlformats.org/officeDocument/2006/relationships/slide" Target="slides/slide49.xml"/><Relationship Id="rId99" Type="http://schemas.openxmlformats.org/officeDocument/2006/relationships/slide" Target="slides/slide50.xml"/><Relationship Id="rId120" Type="http://schemas.openxmlformats.org/officeDocument/2006/relationships/slide" Target="slides/slide71.xml"/><Relationship Id="rId121" Type="http://schemas.openxmlformats.org/officeDocument/2006/relationships/slide" Target="slides/slide72.xml"/><Relationship Id="rId122" Type="http://schemas.openxmlformats.org/officeDocument/2006/relationships/slide" Target="slides/slide73.xml"/><Relationship Id="rId123" Type="http://schemas.openxmlformats.org/officeDocument/2006/relationships/slide" Target="slides/slide74.xml"/><Relationship Id="rId124" Type="http://schemas.openxmlformats.org/officeDocument/2006/relationships/slide" Target="slides/slide75.xml"/><Relationship Id="rId125" Type="http://schemas.openxmlformats.org/officeDocument/2006/relationships/slide" Target="slides/slide76.xml"/><Relationship Id="rId126" Type="http://schemas.openxmlformats.org/officeDocument/2006/relationships/slide" Target="slides/slide77.xml"/><Relationship Id="rId127" Type="http://schemas.openxmlformats.org/officeDocument/2006/relationships/slide" Target="slides/slide78.xml"/><Relationship Id="rId128" Type="http://schemas.openxmlformats.org/officeDocument/2006/relationships/slide" Target="slides/slide79.xml"/><Relationship Id="rId129" Type="http://schemas.openxmlformats.org/officeDocument/2006/relationships/slide" Target="slides/slide80.xml"/><Relationship Id="rId160" Type="http://schemas.openxmlformats.org/officeDocument/2006/relationships/printerSettings" Target="printerSettings/printerSettings1.bin"/><Relationship Id="rId161" Type="http://schemas.openxmlformats.org/officeDocument/2006/relationships/presProps" Target="presProps.xml"/><Relationship Id="rId162" Type="http://schemas.openxmlformats.org/officeDocument/2006/relationships/viewProps" Target="viewProp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theme" Target="theme/theme1.xml"/><Relationship Id="rId164" Type="http://schemas.openxmlformats.org/officeDocument/2006/relationships/tableStyles" Target="tableStyles.xml"/><Relationship Id="rId60" Type="http://schemas.openxmlformats.org/officeDocument/2006/relationships/slide" Target="slides/slide11.xml"/><Relationship Id="rId61" Type="http://schemas.openxmlformats.org/officeDocument/2006/relationships/slide" Target="slides/slide12.xml"/><Relationship Id="rId62" Type="http://schemas.openxmlformats.org/officeDocument/2006/relationships/slide" Target="slides/slide13.xml"/><Relationship Id="rId63" Type="http://schemas.openxmlformats.org/officeDocument/2006/relationships/slide" Target="slides/slide14.xml"/><Relationship Id="rId64" Type="http://schemas.openxmlformats.org/officeDocument/2006/relationships/slide" Target="slides/slide15.xml"/><Relationship Id="rId65" Type="http://schemas.openxmlformats.org/officeDocument/2006/relationships/slide" Target="slides/slide16.xml"/><Relationship Id="rId66" Type="http://schemas.openxmlformats.org/officeDocument/2006/relationships/slide" Target="slides/slide17.xml"/><Relationship Id="rId67" Type="http://schemas.openxmlformats.org/officeDocument/2006/relationships/slide" Target="slides/slide18.xml"/><Relationship Id="rId68" Type="http://schemas.openxmlformats.org/officeDocument/2006/relationships/slide" Target="slides/slide19.xml"/><Relationship Id="rId69" Type="http://schemas.openxmlformats.org/officeDocument/2006/relationships/slide" Target="slides/slide20.xml"/><Relationship Id="rId130" Type="http://schemas.openxmlformats.org/officeDocument/2006/relationships/slide" Target="slides/slide81.xml"/><Relationship Id="rId131" Type="http://schemas.openxmlformats.org/officeDocument/2006/relationships/slide" Target="slides/slide82.xml"/><Relationship Id="rId132" Type="http://schemas.openxmlformats.org/officeDocument/2006/relationships/slide" Target="slides/slide83.xml"/><Relationship Id="rId133" Type="http://schemas.openxmlformats.org/officeDocument/2006/relationships/slide" Target="slides/slide84.xml"/><Relationship Id="rId134" Type="http://schemas.openxmlformats.org/officeDocument/2006/relationships/slide" Target="slides/slide85.xml"/><Relationship Id="rId135" Type="http://schemas.openxmlformats.org/officeDocument/2006/relationships/slide" Target="slides/slide86.xml"/><Relationship Id="rId136" Type="http://schemas.openxmlformats.org/officeDocument/2006/relationships/slide" Target="slides/slide87.xml"/><Relationship Id="rId137" Type="http://schemas.openxmlformats.org/officeDocument/2006/relationships/slide" Target="slides/slide88.xml"/><Relationship Id="rId138" Type="http://schemas.openxmlformats.org/officeDocument/2006/relationships/slide" Target="slides/slide89.xml"/><Relationship Id="rId139" Type="http://schemas.openxmlformats.org/officeDocument/2006/relationships/slide" Target="slides/slide90.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70" Type="http://schemas.openxmlformats.org/officeDocument/2006/relationships/slide" Target="slides/slide21.xml"/><Relationship Id="rId71" Type="http://schemas.openxmlformats.org/officeDocument/2006/relationships/slide" Target="slides/slide22.xml"/><Relationship Id="rId72" Type="http://schemas.openxmlformats.org/officeDocument/2006/relationships/slide" Target="slides/slide23.xml"/><Relationship Id="rId73" Type="http://schemas.openxmlformats.org/officeDocument/2006/relationships/slide" Target="slides/slide24.xml"/><Relationship Id="rId74" Type="http://schemas.openxmlformats.org/officeDocument/2006/relationships/slide" Target="slides/slide25.xml"/><Relationship Id="rId75" Type="http://schemas.openxmlformats.org/officeDocument/2006/relationships/slide" Target="slides/slide26.xml"/><Relationship Id="rId76" Type="http://schemas.openxmlformats.org/officeDocument/2006/relationships/slide" Target="slides/slide27.xml"/><Relationship Id="rId77" Type="http://schemas.openxmlformats.org/officeDocument/2006/relationships/slide" Target="slides/slide28.xml"/><Relationship Id="rId78" Type="http://schemas.openxmlformats.org/officeDocument/2006/relationships/slide" Target="slides/slide29.xml"/><Relationship Id="rId79" Type="http://schemas.openxmlformats.org/officeDocument/2006/relationships/slide" Target="slides/slide3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51.xml"/><Relationship Id="rId101" Type="http://schemas.openxmlformats.org/officeDocument/2006/relationships/slide" Target="slides/slide52.xml"/><Relationship Id="rId102" Type="http://schemas.openxmlformats.org/officeDocument/2006/relationships/slide" Target="slides/slide53.xml"/><Relationship Id="rId103" Type="http://schemas.openxmlformats.org/officeDocument/2006/relationships/slide" Target="slides/slide54.xml"/><Relationship Id="rId104" Type="http://schemas.openxmlformats.org/officeDocument/2006/relationships/slide" Target="slides/slide55.xml"/><Relationship Id="rId105" Type="http://schemas.openxmlformats.org/officeDocument/2006/relationships/slide" Target="slides/slide56.xml"/><Relationship Id="rId106" Type="http://schemas.openxmlformats.org/officeDocument/2006/relationships/slide" Target="slides/slide57.xml"/><Relationship Id="rId107" Type="http://schemas.openxmlformats.org/officeDocument/2006/relationships/slide" Target="slides/slide58.xml"/><Relationship Id="rId108" Type="http://schemas.openxmlformats.org/officeDocument/2006/relationships/slide" Target="slides/slide59.xml"/><Relationship Id="rId109" Type="http://schemas.openxmlformats.org/officeDocument/2006/relationships/slide" Target="slides/slide60.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91.xml"/><Relationship Id="rId141" Type="http://schemas.openxmlformats.org/officeDocument/2006/relationships/slide" Target="slides/slide9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defRPr sz="1200">
                <a:latin typeface="Arial" charset="0"/>
                <a:cs typeface="+mn-cs"/>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200">
                <a:latin typeface="Arial"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fontAlgn="base">
              <a:defRPr sz="1200">
                <a:latin typeface="Arial" charset="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fontAlgn="base">
              <a:defRPr sz="1200">
                <a:latin typeface="Arial" charset="0"/>
                <a:cs typeface="+mn-cs"/>
              </a:defRPr>
            </a:lvl1pPr>
          </a:lstStyle>
          <a:p>
            <a:pPr>
              <a:defRPr/>
            </a:pPr>
            <a:fld id="{88FC2822-F9F1-B544-A81F-2361F536A02C}" type="slidenum">
              <a:rPr lang="en-US"/>
              <a:pPr>
                <a:defRPr/>
              </a:pPr>
              <a:t>‹#›</a:t>
            </a:fld>
            <a:endParaRPr lang="en-US"/>
          </a:p>
        </p:txBody>
      </p:sp>
    </p:spTree>
    <p:extLst>
      <p:ext uri="{BB962C8B-B14F-4D97-AF65-F5344CB8AC3E}">
        <p14:creationId xmlns:p14="http://schemas.microsoft.com/office/powerpoint/2010/main" val="41714019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5FB932-E9A7-ED42-9715-AFAD3FA255A9}" type="slidenum">
              <a:rPr lang="en-US"/>
              <a:pPr>
                <a:defRPr/>
              </a:pPr>
              <a:t>1</a:t>
            </a:fld>
            <a:endParaRPr lang="en-US"/>
          </a:p>
        </p:txBody>
      </p:sp>
      <p:sp>
        <p:nvSpPr>
          <p:cNvPr id="260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08131"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B24EF3-3E03-4A4D-8776-138D5BD927DC}" type="slidenum">
              <a:rPr lang="en-US"/>
              <a:pPr>
                <a:defRPr/>
              </a:pPr>
              <a:t>10</a:t>
            </a:fld>
            <a:endParaRPr lang="en-US"/>
          </a:p>
        </p:txBody>
      </p:sp>
      <p:sp>
        <p:nvSpPr>
          <p:cNvPr id="238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84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3F73AB-8BE5-DF46-B0CA-21720FBB262F}" type="slidenum">
              <a:rPr lang="en-US"/>
              <a:pPr>
                <a:defRPr/>
              </a:pPr>
              <a:t>102</a:t>
            </a:fld>
            <a:endParaRPr lang="en-US"/>
          </a:p>
        </p:txBody>
      </p:sp>
      <p:sp>
        <p:nvSpPr>
          <p:cNvPr id="4766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66723" name="Rectangle 3"/>
          <p:cNvSpPr>
            <a:spLocks noGrp="1" noChangeArrowheads="1"/>
          </p:cNvSpPr>
          <p:nvPr>
            <p:ph type="body" idx="1"/>
          </p:nvPr>
        </p:nvSpPr>
        <p:spPr/>
        <p:txBody>
          <a:bodyPr/>
          <a:lstStyle/>
          <a:p>
            <a:pPr eaLnBrk="1" hangingPunct="1">
              <a:defRPr/>
            </a:pPr>
            <a:r>
              <a:rPr lang="en-US" b="1" dirty="0" err="1" smtClean="0">
                <a:cs typeface="+mn-cs"/>
              </a:rPr>
              <a:t>Redwall</a:t>
            </a:r>
            <a:r>
              <a:rPr lang="en-US" b="1" dirty="0" smtClean="0">
                <a:cs typeface="+mn-cs"/>
              </a:rPr>
              <a:t> Limestone </a:t>
            </a:r>
            <a:r>
              <a:rPr lang="en-US" dirty="0" smtClean="0">
                <a:cs typeface="+mn-cs"/>
              </a:rPr>
              <a:t>(fine-grained lime mud deposit, red from iron oxide impurities): </a:t>
            </a:r>
          </a:p>
          <a:p>
            <a:pPr eaLnBrk="1" hangingPunct="1">
              <a:defRPr/>
            </a:pPr>
            <a:r>
              <a:rPr lang="en-US" dirty="0" smtClean="0">
                <a:cs typeface="+mn-cs"/>
              </a:rPr>
              <a:t>	400 </a:t>
            </a:r>
            <a:r>
              <a:rPr lang="en-US" dirty="0" err="1" smtClean="0">
                <a:cs typeface="+mn-cs"/>
              </a:rPr>
              <a:t>ft</a:t>
            </a:r>
            <a:r>
              <a:rPr lang="en-US" dirty="0" smtClean="0">
                <a:cs typeface="+mn-cs"/>
              </a:rPr>
              <a:t> thick covering 30,000 km2 (11,538 miles2) in N. Arizona and Nevada from Marble Canyon to Las Vegas.  </a:t>
            </a:r>
          </a:p>
          <a:p>
            <a:pPr eaLnBrk="1" hangingPunct="1">
              <a:defRPr/>
            </a:pPr>
            <a:r>
              <a:rPr lang="en-US" dirty="0" smtClean="0">
                <a:cs typeface="+mn-cs"/>
              </a:rPr>
              <a:t>	Some of the lime (calcium carbonate) was precipitated from sea water, but Dr. Austin believes most of it was transported from a NW source(s)</a:t>
            </a:r>
          </a:p>
          <a:p>
            <a:pPr eaLnBrk="1" hangingPunct="1">
              <a:defRPr/>
            </a:pPr>
            <a:r>
              <a:rPr lang="en-US" dirty="0" smtClean="0">
                <a:cs typeface="+mn-cs"/>
              </a:rPr>
              <a:t>Billions of </a:t>
            </a:r>
            <a:r>
              <a:rPr lang="en-US" dirty="0" err="1" smtClean="0">
                <a:cs typeface="+mn-cs"/>
              </a:rPr>
              <a:t>nautiloids</a:t>
            </a:r>
            <a:r>
              <a:rPr lang="en-US" dirty="0" smtClean="0">
                <a:cs typeface="+mn-cs"/>
              </a:rPr>
              <a:t> (similar to living spiral nautilus shell creatures in Indian Ocean) in 2 meter (7ft) thick bed (120 mi E/W x 30 mi N/S area) in </a:t>
            </a:r>
            <a:r>
              <a:rPr lang="en-US" dirty="0" err="1" smtClean="0">
                <a:cs typeface="+mn-cs"/>
              </a:rPr>
              <a:t>Redwall</a:t>
            </a:r>
            <a:r>
              <a:rPr lang="en-US" dirty="0" smtClean="0">
                <a:cs typeface="+mn-cs"/>
              </a:rPr>
              <a:t> (first found in 1966—</a:t>
            </a:r>
            <a:r>
              <a:rPr lang="en-US" dirty="0" err="1" smtClean="0">
                <a:cs typeface="+mn-cs"/>
              </a:rPr>
              <a:t>Nautiloid</a:t>
            </a:r>
            <a:r>
              <a:rPr lang="en-US" dirty="0" smtClean="0">
                <a:cs typeface="+mn-cs"/>
              </a:rPr>
              <a:t> Canyon)</a:t>
            </a:r>
          </a:p>
          <a:p>
            <a:pPr eaLnBrk="1" hangingPunct="1">
              <a:defRPr/>
            </a:pPr>
            <a:r>
              <a:rPr lang="en-US" dirty="0" smtClean="0">
                <a:cs typeface="+mn-cs"/>
              </a:rPr>
              <a:t>	</a:t>
            </a:r>
            <a:r>
              <a:rPr lang="en-US" dirty="0" err="1" smtClean="0">
                <a:cs typeface="+mn-cs"/>
              </a:rPr>
              <a:t>nautiloid</a:t>
            </a:r>
            <a:r>
              <a:rPr lang="en-US" dirty="0" smtClean="0">
                <a:cs typeface="+mn-cs"/>
              </a:rPr>
              <a:t> size range 2-7 </a:t>
            </a:r>
            <a:r>
              <a:rPr lang="en-US" dirty="0" err="1" smtClean="0">
                <a:cs typeface="+mn-cs"/>
              </a:rPr>
              <a:t>ft</a:t>
            </a:r>
            <a:r>
              <a:rPr lang="en-US" dirty="0" smtClean="0">
                <a:cs typeface="+mn-cs"/>
              </a:rPr>
              <a:t> (0.6-2.0 meters)</a:t>
            </a:r>
          </a:p>
          <a:p>
            <a:pPr eaLnBrk="1" hangingPunct="1">
              <a:defRPr/>
            </a:pPr>
            <a:r>
              <a:rPr lang="en-US" dirty="0" smtClean="0">
                <a:cs typeface="+mn-cs"/>
              </a:rPr>
              <a:t>		25% buried upright (point down), indicates rapid burial</a:t>
            </a:r>
          </a:p>
          <a:p>
            <a:pPr eaLnBrk="1" hangingPunct="1">
              <a:defRPr/>
            </a:pPr>
            <a:r>
              <a:rPr lang="en-US" dirty="0" smtClean="0">
                <a:cs typeface="+mn-cs"/>
              </a:rPr>
              <a:t>A </a:t>
            </a:r>
            <a:r>
              <a:rPr lang="en-US" b="1" dirty="0" smtClean="0">
                <a:cs typeface="+mn-cs"/>
              </a:rPr>
              <a:t>continental-wide</a:t>
            </a:r>
            <a:r>
              <a:rPr lang="en-US" dirty="0" smtClean="0">
                <a:cs typeface="+mn-cs"/>
              </a:rPr>
              <a:t> sheet of water moving on a relatively level surface at an estimated speed of </a:t>
            </a:r>
            <a:r>
              <a:rPr lang="en-US" b="1" dirty="0" smtClean="0">
                <a:cs typeface="+mn-cs"/>
              </a:rPr>
              <a:t>5 m/s</a:t>
            </a:r>
            <a:r>
              <a:rPr lang="en-US" dirty="0" smtClean="0">
                <a:cs typeface="+mn-cs"/>
              </a:rPr>
              <a:t> (18 km/</a:t>
            </a:r>
            <a:r>
              <a:rPr lang="en-US" dirty="0" err="1" smtClean="0">
                <a:cs typeface="+mn-cs"/>
              </a:rPr>
              <a:t>hr</a:t>
            </a:r>
            <a:r>
              <a:rPr lang="en-US" dirty="0" smtClean="0">
                <a:cs typeface="+mn-cs"/>
              </a:rPr>
              <a:t> or </a:t>
            </a:r>
            <a:r>
              <a:rPr lang="en-US" b="1" dirty="0" smtClean="0">
                <a:cs typeface="+mn-cs"/>
              </a:rPr>
              <a:t>11 mi/</a:t>
            </a:r>
            <a:r>
              <a:rPr lang="en-US" b="1" dirty="0" err="1" smtClean="0">
                <a:cs typeface="+mn-cs"/>
              </a:rPr>
              <a:t>hr</a:t>
            </a:r>
            <a:r>
              <a:rPr lang="en-US" dirty="0" smtClean="0">
                <a:cs typeface="+mn-cs"/>
              </a:rPr>
              <a:t>) did this (which is </a:t>
            </a:r>
            <a:r>
              <a:rPr lang="en-US" b="1" dirty="0" smtClean="0">
                <a:cs typeface="+mn-cs"/>
              </a:rPr>
              <a:t>faster than any river rapids and is like water at the end of a water fall</a:t>
            </a:r>
            <a:r>
              <a:rPr lang="en-US" dirty="0" smtClean="0">
                <a:cs typeface="+mn-cs"/>
              </a:rPr>
              <a:t>)!  </a:t>
            </a:r>
          </a:p>
          <a:p>
            <a:pPr eaLnBrk="1" hangingPunct="1">
              <a:defRPr/>
            </a:pPr>
            <a:r>
              <a:rPr lang="en-US" dirty="0" smtClean="0">
                <a:cs typeface="+mn-cs"/>
              </a:rPr>
              <a:t>Similar fossil beds have been </a:t>
            </a:r>
            <a:r>
              <a:rPr lang="en-US" b="1" dirty="0" smtClean="0">
                <a:cs typeface="+mn-cs"/>
              </a:rPr>
              <a:t>found in other parts of the world</a:t>
            </a:r>
            <a:r>
              <a:rPr lang="en-US" dirty="0" smtClean="0">
                <a:cs typeface="+mn-cs"/>
              </a:rPr>
              <a:t>, all pointing to a large body of rapidly moving water.</a:t>
            </a:r>
          </a:p>
          <a:p>
            <a:pPr eaLnBrk="1" hangingPunct="1">
              <a:defRPr/>
            </a:pPr>
            <a:endParaRPr lang="en-US" dirty="0" smtClean="0">
              <a:cs typeface="+mn-cs"/>
            </a:endParaRPr>
          </a:p>
          <a:p>
            <a:pPr eaLnBrk="1" hangingPunct="1">
              <a:defRPr/>
            </a:pPr>
            <a:r>
              <a:rPr lang="en-US" dirty="0" smtClean="0">
                <a:cs typeface="+mn-cs"/>
              </a:rPr>
              <a:t>See Steve Austin</a:t>
            </a:r>
            <a:r>
              <a:rPr lang="fr-FR" altLang="ja-JP" dirty="0" smtClean="0">
                <a:latin typeface="Arial"/>
                <a:cs typeface="+mn-cs"/>
              </a:rPr>
              <a:t>'</a:t>
            </a:r>
            <a:r>
              <a:rPr lang="en-US" dirty="0" smtClean="0">
                <a:cs typeface="+mn-cs"/>
              </a:rPr>
              <a:t>s research in his ICC 2003 paper, </a:t>
            </a:r>
            <a:r>
              <a:rPr lang="en-US" altLang="ja-JP" dirty="0" smtClean="0">
                <a:latin typeface="Arial"/>
                <a:cs typeface="+mn-cs"/>
              </a:rPr>
              <a:t>"</a:t>
            </a:r>
            <a:r>
              <a:rPr lang="en-US" dirty="0" err="1" smtClean="0">
                <a:cs typeface="+mn-cs"/>
              </a:rPr>
              <a:t>Nautiloid</a:t>
            </a:r>
            <a:r>
              <a:rPr lang="en-US" dirty="0" smtClean="0">
                <a:cs typeface="+mn-cs"/>
              </a:rPr>
              <a:t> mass kill and burial event…</a:t>
            </a:r>
            <a:r>
              <a:rPr lang="en-US" altLang="ja-JP" dirty="0" smtClean="0">
                <a:latin typeface="Arial"/>
                <a:cs typeface="+mn-cs"/>
              </a:rPr>
              <a:t>"</a:t>
            </a:r>
            <a:r>
              <a:rPr lang="en-US" dirty="0" smtClean="0">
                <a:cs typeface="+mn-cs"/>
              </a:rPr>
              <a:t>  Artist rendition of living </a:t>
            </a:r>
            <a:r>
              <a:rPr lang="en-US" dirty="0" err="1" smtClean="0">
                <a:cs typeface="+mn-cs"/>
              </a:rPr>
              <a:t>nautiloid</a:t>
            </a:r>
            <a:r>
              <a:rPr lang="en-US" dirty="0" smtClean="0">
                <a:cs typeface="+mn-cs"/>
              </a:rPr>
              <a:t> is from </a:t>
            </a:r>
            <a:r>
              <a:rPr lang="en-US" dirty="0" err="1" smtClean="0">
                <a:cs typeface="+mn-cs"/>
              </a:rPr>
              <a:t>my.erinet.com</a:t>
            </a:r>
            <a:r>
              <a:rPr lang="en-US" dirty="0" smtClean="0">
                <a:cs typeface="+mn-cs"/>
              </a:rPr>
              <a:t>/ ~</a:t>
            </a:r>
            <a:r>
              <a:rPr lang="en-US" dirty="0" err="1" smtClean="0">
                <a:cs typeface="+mn-cs"/>
              </a:rPr>
              <a:t>jwoolf</a:t>
            </a:r>
            <a:r>
              <a:rPr lang="en-US" dirty="0" smtClean="0">
                <a:cs typeface="+mn-cs"/>
              </a:rPr>
              <a:t>/</a:t>
            </a:r>
            <a:r>
              <a:rPr lang="en-US" dirty="0" err="1" smtClean="0">
                <a:cs typeface="+mn-cs"/>
              </a:rPr>
              <a:t>nautiloi.gif</a:t>
            </a:r>
            <a:r>
              <a:rPr lang="en-US" dirty="0" smtClean="0">
                <a:cs typeface="+mn-cs"/>
              </a:rPr>
              <a:t>, downloaded 4 Nov 2004.  Other three pictures are from Steve Austin, ed., </a:t>
            </a:r>
            <a:r>
              <a:rPr lang="en-US" i="1" dirty="0" smtClean="0">
                <a:cs typeface="+mn-cs"/>
              </a:rPr>
              <a:t>Grand Canyon: Monument to Catastrophe</a:t>
            </a:r>
            <a:r>
              <a:rPr lang="en-US" dirty="0" smtClean="0">
                <a:cs typeface="+mn-cs"/>
              </a:rPr>
              <a:t> (Santee, CA: ICR, 1994), p. 25 &amp; 27.</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94A124-53B4-F847-BAB3-EF3E783A5569}" type="slidenum">
              <a:rPr lang="en-US"/>
              <a:pPr>
                <a:defRPr/>
              </a:pPr>
              <a:t>103</a:t>
            </a:fld>
            <a:endParaRPr lang="en-US"/>
          </a:p>
        </p:txBody>
      </p:sp>
      <p:sp>
        <p:nvSpPr>
          <p:cNvPr id="4770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70819" name="Rectangle 3"/>
          <p:cNvSpPr>
            <a:spLocks noGrp="1" noChangeArrowheads="1"/>
          </p:cNvSpPr>
          <p:nvPr>
            <p:ph type="body" idx="1"/>
          </p:nvPr>
        </p:nvSpPr>
        <p:spPr/>
        <p:txBody>
          <a:bodyPr/>
          <a:lstStyle/>
          <a:p>
            <a:pPr eaLnBrk="1" hangingPunct="1">
              <a:defRPr/>
            </a:pPr>
            <a:r>
              <a:rPr lang="en-US" dirty="0" smtClean="0"/>
              <a:t>Translate overlays at the right and then drag them over the above image</a:t>
            </a:r>
          </a:p>
          <a:p>
            <a:pPr eaLnBrk="1" hangingPunct="1">
              <a:defRPr/>
            </a:pPr>
            <a:endParaRPr lang="en-US" dirty="0" smtClean="0">
              <a:cs typeface="+mn-cs"/>
            </a:endParaRPr>
          </a:p>
          <a:p>
            <a:pPr eaLnBrk="1" hangingPunct="1">
              <a:defRPr/>
            </a:pPr>
            <a:r>
              <a:rPr lang="en-US" dirty="0" smtClean="0">
                <a:cs typeface="+mn-cs"/>
              </a:rPr>
              <a:t>Only 27% of the 45 million tons of salt going into the oceans each year is being removed.  So 3-4 times as much is going in as is going out.  (ICR Impact article #384, June 2005, p. iii.)</a:t>
            </a:r>
          </a:p>
          <a:p>
            <a:pPr eaLnBrk="1" hangingPunct="1">
              <a:defRPr/>
            </a:pPr>
            <a:endParaRPr lang="en-US" dirty="0" smtClean="0">
              <a:cs typeface="+mn-cs"/>
            </a:endParaRPr>
          </a:p>
          <a:p>
            <a:pPr eaLnBrk="1" hangingPunct="1">
              <a:defRPr/>
            </a:pPr>
            <a:r>
              <a:rPr lang="en-US" dirty="0" smtClean="0">
                <a:cs typeface="+mn-cs"/>
              </a:rPr>
              <a:t>Diagram: John Morris, </a:t>
            </a:r>
            <a:r>
              <a:rPr lang="en-US" i="1" dirty="0" smtClean="0">
                <a:cs typeface="+mn-cs"/>
              </a:rPr>
              <a:t>The Young Earth</a:t>
            </a:r>
            <a:r>
              <a:rPr lang="en-US" dirty="0" smtClean="0">
                <a:cs typeface="+mn-cs"/>
              </a:rPr>
              <a:t> (Master Books, 1994), 87.</a:t>
            </a:r>
          </a:p>
          <a:p>
            <a:pPr eaLnBrk="1" hangingPunct="1">
              <a:defRPr/>
            </a:pPr>
            <a:r>
              <a:rPr lang="en-US" dirty="0" smtClean="0">
                <a:cs typeface="+mn-cs"/>
              </a:rPr>
              <a:t>Technical study: Steven A. Austin &amp; D. Russell Humphreys, </a:t>
            </a:r>
            <a:r>
              <a:rPr lang="en-US" altLang="ja-JP" dirty="0" smtClean="0">
                <a:latin typeface="Arial"/>
                <a:cs typeface="+mn-cs"/>
              </a:rPr>
              <a:t>"</a:t>
            </a:r>
            <a:r>
              <a:rPr lang="en-US" dirty="0" smtClean="0">
                <a:cs typeface="+mn-cs"/>
              </a:rPr>
              <a:t>The Sea</a:t>
            </a:r>
            <a:r>
              <a:rPr lang="fr-FR" altLang="ja-JP" dirty="0" smtClean="0">
                <a:latin typeface="Arial"/>
                <a:cs typeface="+mn-cs"/>
              </a:rPr>
              <a:t>'</a:t>
            </a:r>
            <a:r>
              <a:rPr lang="en-US" dirty="0" smtClean="0">
                <a:cs typeface="+mn-cs"/>
              </a:rPr>
              <a:t>s Missing Salt: A Dilemma for Evolutionists,</a:t>
            </a:r>
            <a:r>
              <a:rPr lang="en-US" altLang="ja-JP" dirty="0" smtClean="0">
                <a:latin typeface="Arial"/>
                <a:cs typeface="+mn-cs"/>
              </a:rPr>
              <a:t>"</a:t>
            </a:r>
            <a:r>
              <a:rPr lang="en-US" dirty="0" smtClean="0">
                <a:cs typeface="+mn-cs"/>
              </a:rPr>
              <a:t> in Robert Walsh, ed., </a:t>
            </a:r>
            <a:r>
              <a:rPr lang="en-US" i="1" dirty="0" smtClean="0">
                <a:cs typeface="+mn-cs"/>
              </a:rPr>
              <a:t>Proceedings of the Second International Conference on Creationism</a:t>
            </a:r>
            <a:r>
              <a:rPr lang="en-US" dirty="0" smtClean="0">
                <a:cs typeface="+mn-cs"/>
              </a:rPr>
              <a:t> (Pittsburgh: Creation Science Fellowship, 1990), II:17-33.</a:t>
            </a:r>
          </a:p>
          <a:p>
            <a:pPr eaLnBrk="1" hangingPunct="1">
              <a:defRPr/>
            </a:pPr>
            <a:endParaRPr lang="en-US" dirty="0" smtClean="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3E1A6D-E985-624A-9EBD-A7B14A09F0AF}" type="slidenum">
              <a:rPr lang="en-US">
                <a:solidFill>
                  <a:prstClr val="black"/>
                </a:solidFill>
              </a:rPr>
              <a:pPr>
                <a:defRPr/>
              </a:pPr>
              <a:t>104</a:t>
            </a:fld>
            <a:endParaRPr lang="en-US">
              <a:solidFill>
                <a:prstClr val="black"/>
              </a:solidFill>
            </a:endParaRPr>
          </a:p>
        </p:txBody>
      </p:sp>
      <p:sp>
        <p:nvSpPr>
          <p:cNvPr id="477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728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12AA50-6469-734E-B032-24FB722CA73A}" type="slidenum">
              <a:rPr lang="en-US"/>
              <a:pPr>
                <a:defRPr/>
              </a:pPr>
              <a:t>105</a:t>
            </a:fld>
            <a:endParaRPr lang="en-US"/>
          </a:p>
        </p:txBody>
      </p:sp>
      <p:sp>
        <p:nvSpPr>
          <p:cNvPr id="4384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84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33E588-4261-2A4A-A15A-73417A8E519B}" type="slidenum">
              <a:rPr lang="en-US"/>
              <a:pPr>
                <a:defRPr/>
              </a:pPr>
              <a:t>106</a:t>
            </a:fld>
            <a:endParaRPr lang="en-US"/>
          </a:p>
        </p:txBody>
      </p:sp>
      <p:sp>
        <p:nvSpPr>
          <p:cNvPr id="529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94083" name="Rectangle 3"/>
          <p:cNvSpPr>
            <a:spLocks noGrp="1" noChangeArrowheads="1"/>
          </p:cNvSpPr>
          <p:nvPr>
            <p:ph type="body" idx="1"/>
          </p:nvPr>
        </p:nvSpPr>
        <p:spPr/>
        <p:txBody>
          <a:bodyPr/>
          <a:lstStyle/>
          <a:p>
            <a:pPr eaLnBrk="1" hangingPunct="1">
              <a:defRPr/>
            </a:pPr>
            <a:r>
              <a:rPr lang="en-US" dirty="0" smtClean="0">
                <a:cs typeface="+mn-cs"/>
              </a:rPr>
              <a:t>Translate overlays at the right and then drag them over the above image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2545F0-E0C7-8949-AF44-B09BB61EE415}" type="slidenum">
              <a:rPr lang="en-US"/>
              <a:pPr>
                <a:defRPr/>
              </a:pPr>
              <a:t>107</a:t>
            </a:fld>
            <a:endParaRPr lang="en-US"/>
          </a:p>
        </p:txBody>
      </p:sp>
      <p:sp>
        <p:nvSpPr>
          <p:cNvPr id="529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96131" name="Rectangle 3"/>
          <p:cNvSpPr>
            <a:spLocks noGrp="1" noChangeArrowheads="1"/>
          </p:cNvSpPr>
          <p:nvPr>
            <p:ph type="body" idx="1"/>
          </p:nvPr>
        </p:nvSpPr>
        <p:spPr/>
        <p:txBody>
          <a:bodyPr/>
          <a:lstStyle/>
          <a:p>
            <a:pPr eaLnBrk="1" hangingPunct="1">
              <a:defRPr/>
            </a:pPr>
            <a:r>
              <a:rPr lang="en-US" dirty="0" smtClean="0">
                <a:cs typeface="+mn-cs"/>
              </a:rPr>
              <a:t>When Christians don</a:t>
            </a:r>
            <a:r>
              <a:rPr lang="fr-FR" altLang="ja-JP" dirty="0" smtClean="0">
                <a:latin typeface="Arial"/>
                <a:cs typeface="+mn-cs"/>
              </a:rPr>
              <a:t>'</a:t>
            </a:r>
            <a:r>
              <a:rPr lang="en-US" dirty="0" smtClean="0">
                <a:cs typeface="+mn-cs"/>
              </a:rPr>
              <a:t>t have the first four lenses (either denying them or ignoring some of the truths of Gen. 1-11), they too don</a:t>
            </a:r>
            <a:r>
              <a:rPr lang="fr-FR" altLang="ja-JP" dirty="0" smtClean="0">
                <a:latin typeface="Arial"/>
                <a:cs typeface="+mn-cs"/>
              </a:rPr>
              <a:t>'</a:t>
            </a:r>
            <a:r>
              <a:rPr lang="en-US" dirty="0" smtClean="0">
                <a:cs typeface="+mn-cs"/>
              </a:rPr>
              <a:t>t see (understand) things in the world clearly.  They can see some things reasonably clearly (e.g., Jesus died for the sin problem caused by Adam, men are to be the loving heads of their homes and in the church, man is distinct from the animals and made in the image of God), but some things are distorted (e.g. age of the earth, death before the fall) and so they only have a partially biblical worldview, not a truly Christian worldview.</a:t>
            </a:r>
          </a:p>
          <a:p>
            <a:pPr eaLnBrk="1" hangingPunct="1">
              <a:defRPr/>
            </a:pPr>
            <a:endParaRPr lang="en-US" dirty="0" smtClean="0">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18D698-2A55-B742-A410-F18406B9273C}" type="slidenum">
              <a:rPr lang="en-US"/>
              <a:pPr>
                <a:defRPr/>
              </a:pPr>
              <a:t>108</a:t>
            </a:fld>
            <a:endParaRPr lang="en-US"/>
          </a:p>
        </p:txBody>
      </p:sp>
      <p:sp>
        <p:nvSpPr>
          <p:cNvPr id="581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13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0258AB1E-B56E-2646-A205-1448C33FFE82}" type="slidenum">
              <a:rPr lang="en-US" sz="1200">
                <a:solidFill>
                  <a:srgbClr val="000000"/>
                </a:solidFill>
              </a:rPr>
              <a:pPr eaLnBrk="1" hangingPunct="1">
                <a:defRPr/>
              </a:pPr>
              <a:t>109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7DA531-8EF1-0B48-AC1C-D0EAE17688DD}" type="slidenum">
              <a:rPr lang="en-US"/>
              <a:pPr>
                <a:defRPr/>
              </a:pPr>
              <a:t>11</a:t>
            </a:fld>
            <a:endParaRPr lang="en-US"/>
          </a:p>
        </p:txBody>
      </p:sp>
      <p:sp>
        <p:nvSpPr>
          <p:cNvPr id="327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8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04D4EF-E7CE-9A42-90C4-3E2511FCD0A1}" type="slidenum">
              <a:rPr lang="en-US"/>
              <a:pPr>
                <a:defRPr/>
              </a:pPr>
              <a:t>12</a:t>
            </a:fld>
            <a:endParaRPr lang="en-US"/>
          </a:p>
        </p:txBody>
      </p:sp>
      <p:sp>
        <p:nvSpPr>
          <p:cNvPr id="406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65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94DB84-8517-D848-B2FC-B7341DDF4126}" type="slidenum">
              <a:rPr lang="en-US"/>
              <a:pPr>
                <a:defRPr/>
              </a:pPr>
              <a:t>13</a:t>
            </a:fld>
            <a:endParaRPr lang="en-US"/>
          </a:p>
        </p:txBody>
      </p:sp>
      <p:sp>
        <p:nvSpPr>
          <p:cNvPr id="5102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2595" name="Rectangle 3"/>
          <p:cNvSpPr>
            <a:spLocks noGrp="1" noChangeArrowheads="1"/>
          </p:cNvSpPr>
          <p:nvPr>
            <p:ph type="body" idx="1"/>
          </p:nvPr>
        </p:nvSpPr>
        <p:spPr>
          <a:ln/>
          <a:extLst>
            <a:ext uri="{53640926-AAD7-44d8-BBD7-CCE9431645EC}">
              <a14:shadowObscured xmlns:a14="http://schemas.microsoft.com/office/drawing/2010/main" val="1"/>
            </a:ext>
          </a:extLst>
        </p:spPr>
        <p:txBody>
          <a:bodyPr/>
          <a:lstStyle/>
          <a:p>
            <a:pPr indent="457200" algn="just" eaLnBrk="1" hangingPunct="1">
              <a:lnSpc>
                <a:spcPct val="150000"/>
              </a:lnSpc>
              <a:defRPr/>
            </a:pPr>
            <a:r>
              <a:rPr lang="en-US" sz="1600" smtClean="0">
                <a:solidFill>
                  <a:srgbClr val="000000"/>
                </a:solidFill>
                <a:latin typeface="Helvetica" charset="0"/>
                <a:cs typeface="+mn-cs"/>
                <a:sym typeface="Helvetica" charset="0"/>
              </a:rPr>
              <a:t>The Flood was a real event that can help us understand how God is working in the world today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95EF0B-8C04-6449-A8E7-5962C4F8DEBD}" type="slidenum">
              <a:rPr lang="en-US">
                <a:solidFill>
                  <a:prstClr val="black"/>
                </a:solidFill>
              </a:rPr>
              <a:pPr>
                <a:defRPr/>
              </a:pPr>
              <a:t>14</a:t>
            </a:fld>
            <a:endParaRPr lang="en-US">
              <a:solidFill>
                <a:prstClr val="black"/>
              </a:solidFill>
            </a:endParaRPr>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E44429-DE71-FB42-82AE-D14C6712F09B}" type="slidenum">
              <a:rPr lang="en-US"/>
              <a:pPr>
                <a:defRPr/>
              </a:pPr>
              <a:t>15</a:t>
            </a:fld>
            <a:endParaRPr lang="en-US"/>
          </a:p>
        </p:txBody>
      </p:sp>
      <p:sp>
        <p:nvSpPr>
          <p:cNvPr id="2265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65091" name="Rectangle 3"/>
          <p:cNvSpPr>
            <a:spLocks noGrp="1" noChangeArrowheads="1"/>
          </p:cNvSpPr>
          <p:nvPr>
            <p:ph type="body" idx="1"/>
          </p:nvPr>
        </p:nvSpPr>
        <p:spPr/>
        <p:txBody>
          <a:bodyPr/>
          <a:lstStyle/>
          <a:p>
            <a:pPr eaLnBrk="1" hangingPunct="1">
              <a:defRPr/>
            </a:pPr>
            <a:r>
              <a:rPr lang="en-US" smtClean="0">
                <a:cs typeface="+mn-cs"/>
              </a:rPr>
              <a:t>Tsunamis caused by seaquakes can travel at speeds up to 500 mph for thousands of miles.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EDDD5C-B5BF-F84A-A6C5-B448F125F421}" type="slidenum">
              <a:rPr lang="en-US"/>
              <a:pPr>
                <a:defRPr/>
              </a:pPr>
              <a:t>16</a:t>
            </a:fld>
            <a:endParaRPr lang="en-US"/>
          </a:p>
        </p:txBody>
      </p:sp>
      <p:sp>
        <p:nvSpPr>
          <p:cNvPr id="4264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64963" name="Rectangle 3"/>
          <p:cNvSpPr>
            <a:spLocks noGrp="1" noChangeArrowheads="1"/>
          </p:cNvSpPr>
          <p:nvPr>
            <p:ph type="body" idx="1"/>
          </p:nvPr>
        </p:nvSpPr>
        <p:spPr/>
        <p:txBody>
          <a:bodyPr/>
          <a:lstStyle/>
          <a:p>
            <a:pPr eaLnBrk="1" hangingPunct="1">
              <a:defRPr/>
            </a:pPr>
            <a:r>
              <a:rPr lang="en-US" smtClean="0">
                <a:cs typeface="+mn-cs"/>
              </a:rPr>
              <a:t>Mudslide in southern California, 2008: http://edstacy.blogspot.com/, accessed 22 Sept 2008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C042BC-A4F3-DD4C-BA1E-AFF275F240EC}" type="slidenum">
              <a:rPr lang="en-US"/>
              <a:pPr>
                <a:defRPr/>
              </a:pPr>
              <a:t>17</a:t>
            </a:fld>
            <a:endParaRPr lang="en-US"/>
          </a:p>
        </p:txBody>
      </p:sp>
      <p:sp>
        <p:nvSpPr>
          <p:cNvPr id="4464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64643" name="Rectangle 3"/>
          <p:cNvSpPr>
            <a:spLocks noGrp="1" noChangeArrowheads="1"/>
          </p:cNvSpPr>
          <p:nvPr>
            <p:ph type="body" idx="1"/>
          </p:nvPr>
        </p:nvSpPr>
        <p:spPr/>
        <p:txBody>
          <a:bodyPr/>
          <a:lstStyle/>
          <a:p>
            <a:pPr eaLnBrk="1" hangingPunct="1">
              <a:defRPr/>
            </a:pPr>
            <a:r>
              <a:rPr lang="en-US" smtClean="0">
                <a:cs typeface="+mn-cs"/>
              </a:rPr>
              <a:t>Tsunamis caused by seaquakes can travel at speeds up to 500 mph for thousands of miles.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365578-C43D-F94D-AB2D-A534911AC336}" type="slidenum">
              <a:rPr lang="en-US"/>
              <a:pPr>
                <a:defRPr/>
              </a:pPr>
              <a:t>18</a:t>
            </a:fld>
            <a:endParaRPr lang="en-US"/>
          </a:p>
        </p:txBody>
      </p:sp>
      <p:sp>
        <p:nvSpPr>
          <p:cNvPr id="530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09443" name="Rectangle 3"/>
          <p:cNvSpPr>
            <a:spLocks noGrp="1" noChangeArrowheads="1"/>
          </p:cNvSpPr>
          <p:nvPr>
            <p:ph type="body" idx="1"/>
          </p:nvPr>
        </p:nvSpPr>
        <p:spPr/>
        <p:txBody>
          <a:bodyPr/>
          <a:lstStyle/>
          <a:p>
            <a:pPr eaLnBrk="1" hangingPunct="1">
              <a:defRPr/>
            </a:pPr>
            <a:r>
              <a:rPr lang="en-US" smtClean="0">
                <a:cs typeface="+mn-cs"/>
              </a:rPr>
              <a:t>Volcano from http://images.google.com/imgres?imgurl=http://www.rocks-and-minerals.com/more-about-rocks/images/volcano.jpg&amp;imgrefurl=http://www.rocks-and-minerals.com/more-about-rocks/rocks-that-erupt.htm&amp;h=338&amp;w=400&amp;sz=43&amp;tbnid=Ny5TIZJt3b0J:&amp;tbnh=101&amp;tbnw=119&amp;start=18&amp;prev=/images%3Fq%3Dvolcano%26hl%3Den%26lr%3D%26sa%3DN, downloaded 12 Oct. 2004</a:t>
            </a:r>
          </a:p>
          <a:p>
            <a:pPr eaLnBrk="1" hangingPunct="1">
              <a:defRPr/>
            </a:pPr>
            <a:r>
              <a:rPr lang="en-US" smtClean="0">
                <a:cs typeface="+mn-cs"/>
              </a:rPr>
              <a:t>Nicaragua flood, </a:t>
            </a:r>
            <a:r>
              <a:rPr lang="en-US" i="1" smtClean="0">
                <a:cs typeface="+mn-cs"/>
              </a:rPr>
              <a:t>National Geographic</a:t>
            </a:r>
            <a:r>
              <a:rPr lang="en-US" smtClean="0">
                <a:cs typeface="+mn-cs"/>
              </a:rPr>
              <a:t> 196:5 (Sept. 1999), p. 110</a:t>
            </a:r>
          </a:p>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B2DB64-F73C-AA46-999E-8495A9BC75A3}" type="slidenum">
              <a:rPr lang="en-US"/>
              <a:pPr>
                <a:defRPr/>
              </a:pPr>
              <a:t>19</a:t>
            </a:fld>
            <a:endParaRPr lang="en-US"/>
          </a:p>
        </p:txBody>
      </p:sp>
      <p:sp>
        <p:nvSpPr>
          <p:cNvPr id="531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11491" name="Rectangle 3"/>
          <p:cNvSpPr>
            <a:spLocks noGrp="1" noChangeArrowheads="1"/>
          </p:cNvSpPr>
          <p:nvPr>
            <p:ph type="body" idx="1"/>
          </p:nvPr>
        </p:nvSpPr>
        <p:spPr/>
        <p:txBody>
          <a:bodyPr/>
          <a:lstStyle/>
          <a:p>
            <a:pPr eaLnBrk="1" hangingPunct="1">
              <a:defRPr/>
            </a:pPr>
            <a:r>
              <a:rPr lang="en-US" smtClean="0">
                <a:cs typeface="+mn-cs"/>
              </a:rPr>
              <a:t>http://news.nationalgeographic.com/news/2011/03/pictures/110315-nuclear-reactor-japan-tsunami-earthquake-world-photos-meltdown/#/japan-earthquake-tsunami-nuclear-unforgettable-pictures-wave_33291_600x450.jpg, accessed 2011 Mar 26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335D9B-AD64-1D49-B24A-1219623E930D}" type="slidenum">
              <a:rPr lang="en-US"/>
              <a:pPr>
                <a:defRPr/>
              </a:pPr>
              <a:t>2</a:t>
            </a:fld>
            <a:endParaRPr lang="en-US"/>
          </a:p>
        </p:txBody>
      </p:sp>
      <p:sp>
        <p:nvSpPr>
          <p:cNvPr id="431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10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AFEEE4-B951-8E4D-B5A4-9014322A71C9}" type="slidenum">
              <a:rPr lang="en-US"/>
              <a:pPr>
                <a:defRPr/>
              </a:pPr>
              <a:t>20</a:t>
            </a:fld>
            <a:endParaRPr lang="en-US"/>
          </a:p>
        </p:txBody>
      </p:sp>
      <p:sp>
        <p:nvSpPr>
          <p:cNvPr id="531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13539" name="Rectangle 3"/>
          <p:cNvSpPr>
            <a:spLocks noGrp="1" noChangeArrowheads="1"/>
          </p:cNvSpPr>
          <p:nvPr>
            <p:ph type="body" idx="1"/>
          </p:nvPr>
        </p:nvSpPr>
        <p:spPr/>
        <p:txBody>
          <a:bodyPr/>
          <a:lstStyle/>
          <a:p>
            <a:pPr eaLnBrk="1" hangingPunct="1">
              <a:defRPr/>
            </a:pPr>
            <a:r>
              <a:rPr lang="en-US" smtClean="0">
                <a:cs typeface="+mn-cs"/>
              </a:rPr>
              <a:t>http://news.nationalgeographic.com/news/2011/03/pictures/110315-nuclear-reactor-japan-tsunami-earthquake-world-photos-meltdown/#/japan-earthquake-tsunami-nuclear-unforgettable-pictures-wave_33291_600x450.jpg, accessed 2011 Mar 26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F85472-174C-AD45-A57A-F096B8E94DAF}" type="slidenum">
              <a:rPr lang="en-US"/>
              <a:pPr>
                <a:defRPr/>
              </a:pPr>
              <a:t>21</a:t>
            </a:fld>
            <a:endParaRPr lang="en-US"/>
          </a:p>
        </p:txBody>
      </p:sp>
      <p:sp>
        <p:nvSpPr>
          <p:cNvPr id="1817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76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C39DAB-EE9B-294C-AE57-5330B0DC34D6}" type="slidenum">
              <a:rPr lang="en-US"/>
              <a:pPr>
                <a:defRPr/>
              </a:pPr>
              <a:t>22</a:t>
            </a:fld>
            <a:endParaRPr lang="en-US"/>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53E937-CFAB-F548-83C5-19002365C326}" type="slidenum">
              <a:rPr lang="en-US"/>
              <a:pPr>
                <a:defRPr/>
              </a:pPr>
              <a:t>23</a:t>
            </a:fld>
            <a:endParaRPr lang="en-US"/>
          </a:p>
        </p:txBody>
      </p:sp>
      <p:sp>
        <p:nvSpPr>
          <p:cNvPr id="2277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7379" name="Rectangle 3"/>
          <p:cNvSpPr>
            <a:spLocks noGrp="1" noChangeArrowheads="1"/>
          </p:cNvSpPr>
          <p:nvPr>
            <p:ph type="body" idx="1"/>
          </p:nvPr>
        </p:nvSpPr>
        <p:spPr/>
        <p:txBody>
          <a:bodyPr/>
          <a:lstStyle/>
          <a:p>
            <a:pPr eaLnBrk="1" hangingPunct="1">
              <a:defRPr/>
            </a:pPr>
            <a:r>
              <a:rPr lang="en-US" dirty="0" smtClean="0">
                <a:cs typeface="+mn-cs"/>
              </a:rPr>
              <a:t>Where did the water come from?  Fountains of the deep==under the ground and ocean floor.  Lou Bergeron, </a:t>
            </a:r>
            <a:r>
              <a:rPr lang="en-US" altLang="ja-JP" dirty="0" smtClean="0">
                <a:latin typeface="Arial"/>
                <a:cs typeface="+mn-cs"/>
              </a:rPr>
              <a:t>"</a:t>
            </a:r>
            <a:r>
              <a:rPr lang="en-US" dirty="0" smtClean="0">
                <a:cs typeface="+mn-cs"/>
              </a:rPr>
              <a:t>Deep waters,</a:t>
            </a:r>
            <a:r>
              <a:rPr lang="en-US" altLang="ja-JP" dirty="0" smtClean="0">
                <a:latin typeface="Arial"/>
                <a:cs typeface="+mn-cs"/>
              </a:rPr>
              <a:t>"</a:t>
            </a:r>
            <a:r>
              <a:rPr lang="en-US" dirty="0" smtClean="0">
                <a:cs typeface="+mn-cs"/>
              </a:rPr>
              <a:t> </a:t>
            </a:r>
            <a:r>
              <a:rPr lang="en-US" i="1" dirty="0" smtClean="0">
                <a:cs typeface="+mn-cs"/>
              </a:rPr>
              <a:t>New Scientist</a:t>
            </a:r>
            <a:r>
              <a:rPr lang="en-US" dirty="0" smtClean="0">
                <a:cs typeface="+mn-cs"/>
              </a:rPr>
              <a:t>, 2097 (30 Aug. 1997), p. 22, reports that studies suggest that there is at least </a:t>
            </a:r>
            <a:r>
              <a:rPr lang="en-US" b="1" dirty="0" smtClean="0">
                <a:cs typeface="+mn-cs"/>
              </a:rPr>
              <a:t>10 times</a:t>
            </a:r>
            <a:r>
              <a:rPr lang="en-US" dirty="0" smtClean="0">
                <a:cs typeface="+mn-cs"/>
              </a:rPr>
              <a:t> as much water in the mantle of the earth (400 km deep) as in all the oceans.  Some of this water is brought to the surface in volcanic eruptions today.</a:t>
            </a:r>
          </a:p>
          <a:p>
            <a:pPr eaLnBrk="1" hangingPunct="1">
              <a:defRPr/>
            </a:pPr>
            <a:r>
              <a:rPr lang="en-US" dirty="0" smtClean="0">
                <a:cs typeface="+mn-cs"/>
              </a:rPr>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6EFF94-4E2D-BD48-BAE4-1EEACD9177FA}" type="slidenum">
              <a:rPr lang="en-US"/>
              <a:pPr>
                <a:defRPr/>
              </a:pPr>
              <a:t>24</a:t>
            </a:fld>
            <a:endParaRPr lang="en-US"/>
          </a:p>
        </p:txBody>
      </p:sp>
      <p:sp>
        <p:nvSpPr>
          <p:cNvPr id="4278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78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7C072DB-3DB1-E643-B66C-E543912001DE}" type="slidenum">
              <a:rPr lang="en-US"/>
              <a:pPr>
                <a:defRPr/>
              </a:pPr>
              <a:t>25</a:t>
            </a:fld>
            <a:endParaRPr lang="en-US"/>
          </a:p>
        </p:txBody>
      </p:sp>
      <p:sp>
        <p:nvSpPr>
          <p:cNvPr id="53073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117CA28A-33EF-724D-98E8-4BD1CFBABD79}" type="slidenum">
              <a:rPr lang="en-US" sz="1200" smtClean="0">
                <a:cs typeface="Arial" charset="0"/>
              </a:rPr>
              <a:pPr algn="r">
                <a:defRPr/>
              </a:pPr>
              <a:t>25</a:t>
            </a:fld>
            <a:endParaRPr lang="en-US" sz="1200" smtClean="0">
              <a:cs typeface="Arial" charset="0"/>
            </a:endParaRPr>
          </a:p>
        </p:txBody>
      </p:sp>
      <p:sp>
        <p:nvSpPr>
          <p:cNvPr id="530739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07396" name="Rectangle 3"/>
          <p:cNvSpPr>
            <a:spLocks noGrp="1" noChangeArrowheads="1"/>
          </p:cNvSpPr>
          <p:nvPr>
            <p:ph type="body" idx="1"/>
          </p:nvPr>
        </p:nvSpPr>
        <p:spPr/>
        <p:txBody>
          <a:bodyPr/>
          <a:lstStyle/>
          <a:p>
            <a:pPr>
              <a:defRPr/>
            </a:pPr>
            <a:r>
              <a:rPr lang="en-SG" dirty="0" smtClean="0"/>
              <a:t>Then God told Noah and his sons,  </a:t>
            </a:r>
            <a:r>
              <a:rPr lang="en-SG" b="1" baseline="30000" dirty="0" smtClean="0"/>
              <a:t>9</a:t>
            </a:r>
            <a:r>
              <a:rPr lang="en-SG" dirty="0" smtClean="0"/>
              <a:t> "I hereby confirm my covenant with you and your descendants,  </a:t>
            </a:r>
            <a:r>
              <a:rPr lang="en-SG" b="1" baseline="30000" dirty="0" smtClean="0"/>
              <a:t>10</a:t>
            </a:r>
            <a:r>
              <a:rPr lang="en-SG" dirty="0" smtClean="0"/>
              <a:t> and with all the animals that were on the boat with you—the birds, the livestock, and all the wild animals—every living creature on earth.  </a:t>
            </a:r>
            <a:r>
              <a:rPr lang="en-SG" b="1" baseline="30000" dirty="0" smtClean="0"/>
              <a:t>11</a:t>
            </a:r>
            <a:r>
              <a:rPr lang="en-SG" dirty="0" smtClean="0"/>
              <a:t> Yes, I am confirming my covenant with you. Never again will floodwaters kill all living creatures; never again will a flood destroy the earth." </a:t>
            </a:r>
          </a:p>
          <a:p>
            <a:pPr>
              <a:defRPr/>
            </a:pPr>
            <a:endParaRPr lang="en-SG" dirty="0" smtClean="0"/>
          </a:p>
          <a:p>
            <a:pPr>
              <a:defRPr/>
            </a:pPr>
            <a:r>
              <a:rPr lang="en-SG" b="1" dirty="0" smtClean="0"/>
              <a:t>Gen. 9:12</a:t>
            </a:r>
            <a:r>
              <a:rPr lang="en-SG" dirty="0" smtClean="0"/>
              <a:t>    Then God said, "I am giving you a sign of my covenant with you and with all living creatures, for all generations to come.  </a:t>
            </a:r>
            <a:r>
              <a:rPr lang="en-SG" b="1" baseline="30000" dirty="0" smtClean="0"/>
              <a:t>13</a:t>
            </a:r>
            <a:r>
              <a:rPr lang="en-SG" dirty="0" smtClean="0"/>
              <a:t> I have placed my rainbow in the clouds. It is the sign of my covenant with you and with all the earth.  </a:t>
            </a:r>
            <a:r>
              <a:rPr lang="en-SG" b="1" baseline="30000" dirty="0" smtClean="0"/>
              <a:t>14</a:t>
            </a:r>
            <a:r>
              <a:rPr lang="en-SG" dirty="0" smtClean="0"/>
              <a:t> When I send clouds over the earth, the rainbow will appear in the clouds,  </a:t>
            </a:r>
            <a:r>
              <a:rPr lang="en-SG" b="1" baseline="30000" dirty="0" smtClean="0"/>
              <a:t>15</a:t>
            </a:r>
            <a:r>
              <a:rPr lang="en-SG" dirty="0" smtClean="0"/>
              <a:t> and I will remember my covenant with you and with all living creatures. Never again will the floodwaters destroy all life.  </a:t>
            </a:r>
            <a:r>
              <a:rPr lang="en-SG" b="1" baseline="30000" dirty="0" smtClean="0"/>
              <a:t>16</a:t>
            </a:r>
            <a:r>
              <a:rPr lang="en-SG" dirty="0" smtClean="0"/>
              <a:t> When I see the rainbow in the clouds, I will remember the eternal covenant between God and every living creature on earth."  </a:t>
            </a:r>
            <a:r>
              <a:rPr lang="en-SG" b="1" baseline="30000" dirty="0" smtClean="0"/>
              <a:t>17</a:t>
            </a:r>
            <a:r>
              <a:rPr lang="en-SG" dirty="0" smtClean="0"/>
              <a:t> Then God said to Noah, "Yes, this rainbow is the sign of the covenant I am confirming with all the creatures on earth."</a:t>
            </a:r>
            <a:endParaRPr lang="en-US" dirty="0"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2A931A-F684-3C47-9646-4737026F2245}" type="slidenum">
              <a:rPr lang="en-US"/>
              <a:pPr>
                <a:defRPr/>
              </a:pPr>
              <a:t>28</a:t>
            </a:fld>
            <a:endParaRPr lang="en-US"/>
          </a:p>
        </p:txBody>
      </p:sp>
      <p:sp>
        <p:nvSpPr>
          <p:cNvPr id="515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7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D0AAB2-794F-284F-B2EC-CCE41943503E}" type="slidenum">
              <a:rPr lang="en-US">
                <a:solidFill>
                  <a:prstClr val="black"/>
                </a:solidFill>
              </a:rPr>
              <a:pPr>
                <a:defRPr/>
              </a:pPr>
              <a:t>29</a:t>
            </a:fld>
            <a:endParaRPr lang="en-US">
              <a:solidFill>
                <a:prstClr val="black"/>
              </a:solidFill>
            </a:endParaRPr>
          </a:p>
        </p:txBody>
      </p:sp>
      <p:sp>
        <p:nvSpPr>
          <p:cNvPr id="593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1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9C7241-DCB5-1C46-9389-512FF006BE30}" type="slidenum">
              <a:rPr lang="en-US">
                <a:solidFill>
                  <a:prstClr val="black"/>
                </a:solidFill>
              </a:rPr>
              <a:pPr>
                <a:defRPr/>
              </a:pPr>
              <a:t>3</a:t>
            </a:fld>
            <a:endParaRPr lang="en-US">
              <a:solidFill>
                <a:prstClr val="black"/>
              </a:solidFill>
            </a:endParaRPr>
          </a:p>
        </p:txBody>
      </p:sp>
      <p:sp>
        <p:nvSpPr>
          <p:cNvPr id="433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35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9F9A42-FEF0-A64A-B9AD-1112B2B553F1}" type="slidenum">
              <a:rPr lang="en-US"/>
              <a:pPr>
                <a:defRPr/>
              </a:pPr>
              <a:t>30</a:t>
            </a:fld>
            <a:endParaRPr lang="en-US"/>
          </a:p>
        </p:txBody>
      </p:sp>
      <p:sp>
        <p:nvSpPr>
          <p:cNvPr id="386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68675" name="Rectangle 3"/>
          <p:cNvSpPr>
            <a:spLocks noGrp="1" noChangeArrowheads="1"/>
          </p:cNvSpPr>
          <p:nvPr>
            <p:ph type="body" idx="1"/>
          </p:nvPr>
        </p:nvSpPr>
        <p:spPr/>
        <p:txBody>
          <a:bodyPr/>
          <a:lstStyle/>
          <a:p>
            <a:pPr>
              <a:defRPr/>
            </a:pPr>
            <a:r>
              <a:rPr lang="en-US" dirty="0" smtClean="0"/>
              <a:t>SCW = Supernatural Creation Week (of 6 literal days)</a:t>
            </a:r>
          </a:p>
          <a:p>
            <a:pPr>
              <a:defRPr/>
            </a:pPr>
            <a:r>
              <a:rPr lang="en-US" dirty="0" smtClean="0"/>
              <a:t>SB = Supernatural beginning (belief of theists who </a:t>
            </a:r>
            <a:r>
              <a:rPr lang="en-US" dirty="0" err="1" smtClean="0"/>
              <a:t>didn</a:t>
            </a:r>
            <a:r>
              <a:rPr lang="fr-FR" dirty="0" smtClean="0"/>
              <a:t>'</a:t>
            </a:r>
            <a:r>
              <a:rPr lang="en-US" dirty="0" smtClean="0"/>
              <a:t>t believe Genesis literally)</a:t>
            </a:r>
          </a:p>
          <a:p>
            <a:pPr>
              <a:defRPr/>
            </a:pPr>
            <a:endParaRPr lang="en-US" dirty="0"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2A0AB4-E0D6-DD41-BA9E-D0D7A42673A7}" type="slidenum">
              <a:rPr lang="en-US"/>
              <a:pPr>
                <a:defRPr/>
              </a:pPr>
              <a:t>31</a:t>
            </a:fld>
            <a:endParaRPr lang="en-US"/>
          </a:p>
        </p:txBody>
      </p:sp>
      <p:sp>
        <p:nvSpPr>
          <p:cNvPr id="257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74339" name="Rectangle 3"/>
          <p:cNvSpPr>
            <a:spLocks noGrp="1" noChangeArrowheads="1"/>
          </p:cNvSpPr>
          <p:nvPr>
            <p:ph type="body" idx="1"/>
          </p:nvPr>
        </p:nvSpPr>
        <p:spPr/>
        <p:txBody>
          <a:bodyPr/>
          <a:lstStyle/>
          <a:p>
            <a:pPr eaLnBrk="1" hangingPunct="1">
              <a:defRPr/>
            </a:pPr>
            <a:r>
              <a:rPr lang="en-US" dirty="0" smtClean="0">
                <a:cs typeface="+mn-cs"/>
              </a:rPr>
              <a:t>Derek Ager (1923-1993), Professor and Head of the Geology Dept. at University College of Swansea (Wales) from 1969-1988 and president of the British Geological Association 1988-1990, continued in </a:t>
            </a:r>
            <a:r>
              <a:rPr lang="en-US" altLang="ja-JP" dirty="0" smtClean="0">
                <a:latin typeface="Arial"/>
                <a:cs typeface="+mn-cs"/>
              </a:rPr>
              <a:t>"</a:t>
            </a:r>
            <a:r>
              <a:rPr lang="en-US" dirty="0" smtClean="0">
                <a:cs typeface="+mn-cs"/>
              </a:rPr>
              <a:t>retirement</a:t>
            </a:r>
            <a:r>
              <a:rPr lang="en-US" altLang="ja-JP" dirty="0" smtClean="0">
                <a:latin typeface="Arial"/>
                <a:cs typeface="+mn-cs"/>
              </a:rPr>
              <a:t>"</a:t>
            </a:r>
            <a:r>
              <a:rPr lang="en-US" dirty="0" smtClean="0">
                <a:cs typeface="+mn-cs"/>
              </a:rPr>
              <a:t> as Emeritus Professor till his death in 1993.  In his life he visited over 57 countries to look at rocks and wrote 200 papers and four books, as well as many short articles for </a:t>
            </a:r>
            <a:r>
              <a:rPr lang="en-US" i="1" dirty="0" smtClean="0">
                <a:cs typeface="+mn-cs"/>
              </a:rPr>
              <a:t>New Scientist</a:t>
            </a:r>
            <a:r>
              <a:rPr lang="en-US" dirty="0" smtClean="0">
                <a:cs typeface="+mn-cs"/>
              </a:rPr>
              <a:t>.</a:t>
            </a:r>
          </a:p>
          <a:p>
            <a:pPr eaLnBrk="1" hangingPunct="1">
              <a:defRPr/>
            </a:pPr>
            <a:r>
              <a:rPr lang="en-US" dirty="0" smtClean="0">
                <a:cs typeface="+mn-cs"/>
              </a:rPr>
              <a:t>Warning to YEC not to use information from his book: Derek Ager, </a:t>
            </a:r>
            <a:r>
              <a:rPr lang="en-US" i="1" dirty="0" smtClean="0">
                <a:cs typeface="+mn-cs"/>
              </a:rPr>
              <a:t>The New Catastrophism</a:t>
            </a:r>
            <a:r>
              <a:rPr lang="en-US" dirty="0" smtClean="0">
                <a:cs typeface="+mn-cs"/>
              </a:rPr>
              <a:t> (Cambridge, UK: Cambridge Univ. Press, 1993), p. xi.  Ager says (bold in the original): </a:t>
            </a:r>
            <a:r>
              <a:rPr lang="en-US" altLang="ja-JP" dirty="0" smtClean="0">
                <a:latin typeface="Arial"/>
                <a:cs typeface="+mn-cs"/>
              </a:rPr>
              <a:t>"</a:t>
            </a:r>
            <a:r>
              <a:rPr lang="en-US" dirty="0" smtClean="0">
                <a:cs typeface="+mn-cs"/>
              </a:rPr>
              <a:t>On that side too were the obviously untenable views of bible-oriented fanatics, obsessed with myths such as Noah</a:t>
            </a:r>
            <a:r>
              <a:rPr lang="fr-FR" altLang="ja-JP" dirty="0" smtClean="0">
                <a:latin typeface="Arial"/>
                <a:cs typeface="+mn-cs"/>
              </a:rPr>
              <a:t>'</a:t>
            </a:r>
            <a:r>
              <a:rPr lang="en-US" dirty="0" smtClean="0">
                <a:cs typeface="+mn-cs"/>
              </a:rPr>
              <a:t>s flood, and of classicists thinking of Nemesis.  That is why I think it necessary to include the following </a:t>
            </a:r>
            <a:r>
              <a:rPr lang="fr-FR" altLang="ja-JP" dirty="0" smtClean="0">
                <a:latin typeface="Arial"/>
                <a:cs typeface="+mn-cs"/>
              </a:rPr>
              <a:t>'</a:t>
            </a:r>
            <a:r>
              <a:rPr lang="en-US" dirty="0" smtClean="0">
                <a:cs typeface="+mn-cs"/>
              </a:rPr>
              <a:t>disclaimer</a:t>
            </a:r>
            <a:r>
              <a:rPr lang="fr-FR" altLang="ja-JP" dirty="0" smtClean="0">
                <a:latin typeface="Arial"/>
                <a:cs typeface="+mn-cs"/>
              </a:rPr>
              <a:t>'</a:t>
            </a:r>
            <a:r>
              <a:rPr lang="en-US" dirty="0" smtClean="0">
                <a:cs typeface="+mn-cs"/>
              </a:rPr>
              <a:t>: </a:t>
            </a:r>
            <a:r>
              <a:rPr lang="en-US" b="1" dirty="0" smtClean="0">
                <a:cs typeface="+mn-cs"/>
              </a:rPr>
              <a:t>in view of the misuse that my words have been put to in the past, I wish to say that nothing in this book should be taken out of context and thought in any way to support the views of the </a:t>
            </a:r>
            <a:r>
              <a:rPr lang="fr-FR" altLang="ja-JP" b="1" dirty="0" smtClean="0">
                <a:latin typeface="Arial"/>
                <a:cs typeface="+mn-cs"/>
              </a:rPr>
              <a:t>'</a:t>
            </a:r>
            <a:r>
              <a:rPr lang="en-US" b="1" dirty="0" smtClean="0">
                <a:cs typeface="+mn-cs"/>
              </a:rPr>
              <a:t>creationists</a:t>
            </a:r>
            <a:r>
              <a:rPr lang="fr-FR" altLang="ja-JP" b="1" dirty="0" smtClean="0">
                <a:latin typeface="Arial"/>
                <a:cs typeface="+mn-cs"/>
              </a:rPr>
              <a:t>'</a:t>
            </a:r>
            <a:r>
              <a:rPr lang="en-US" b="1" dirty="0" smtClean="0">
                <a:cs typeface="+mn-cs"/>
              </a:rPr>
              <a:t> (who I refuse to call </a:t>
            </a:r>
            <a:r>
              <a:rPr lang="fr-FR" altLang="ja-JP" b="1" dirty="0" smtClean="0">
                <a:latin typeface="Arial"/>
                <a:cs typeface="+mn-cs"/>
              </a:rPr>
              <a:t>'</a:t>
            </a:r>
            <a:r>
              <a:rPr lang="en-US" b="1" dirty="0" smtClean="0">
                <a:cs typeface="+mn-cs"/>
              </a:rPr>
              <a:t>scientific</a:t>
            </a:r>
            <a:r>
              <a:rPr lang="fr-FR" altLang="ja-JP" b="1" dirty="0" smtClean="0">
                <a:latin typeface="Arial"/>
                <a:cs typeface="+mn-cs"/>
              </a:rPr>
              <a:t>'</a:t>
            </a:r>
            <a:r>
              <a:rPr lang="en-US" b="1" dirty="0" smtClean="0">
                <a:cs typeface="+mn-cs"/>
              </a:rPr>
              <a:t>).</a:t>
            </a:r>
            <a:r>
              <a:rPr lang="en-US" altLang="ja-JP" b="1" dirty="0" smtClean="0">
                <a:latin typeface="Arial"/>
                <a:cs typeface="+mn-cs"/>
              </a:rPr>
              <a:t>"</a:t>
            </a:r>
            <a:endParaRPr lang="en-US" b="1" dirty="0" smtClean="0">
              <a:cs typeface="+mn-cs"/>
            </a:endParaRPr>
          </a:p>
          <a:p>
            <a:pPr eaLnBrk="1" hangingPunct="1">
              <a:defRPr/>
            </a:pPr>
            <a:r>
              <a:rPr lang="en-US" dirty="0" smtClean="0">
                <a:cs typeface="+mn-cs"/>
              </a:rPr>
              <a:t>In </a:t>
            </a:r>
            <a:r>
              <a:rPr lang="en-US" i="1" dirty="0" smtClean="0">
                <a:cs typeface="+mn-cs"/>
              </a:rPr>
              <a:t>The Nature of the Stratigraphic Record</a:t>
            </a:r>
            <a:r>
              <a:rPr lang="en-US" dirty="0" smtClean="0">
                <a:cs typeface="+mn-cs"/>
              </a:rPr>
              <a:t>, p. 20, he says: </a:t>
            </a:r>
          </a:p>
          <a:p>
            <a:pPr eaLnBrk="1" hangingPunct="1">
              <a:defRPr/>
            </a:pPr>
            <a:r>
              <a:rPr lang="en-US" altLang="ja-JP" dirty="0" smtClean="0">
                <a:latin typeface="Arial"/>
                <a:cs typeface="+mn-cs"/>
              </a:rPr>
              <a:t>"</a:t>
            </a:r>
            <a:r>
              <a:rPr lang="en-US" dirty="0" smtClean="0">
                <a:cs typeface="+mn-cs"/>
              </a:rPr>
              <a:t>This is heady wine and has intoxicated </a:t>
            </a:r>
            <a:r>
              <a:rPr lang="en-US" dirty="0" err="1" smtClean="0">
                <a:cs typeface="+mn-cs"/>
              </a:rPr>
              <a:t>palaeontologists</a:t>
            </a:r>
            <a:r>
              <a:rPr lang="en-US" dirty="0" smtClean="0">
                <a:cs typeface="+mn-cs"/>
              </a:rPr>
              <a:t> since the days when they could blame it all on Noah</a:t>
            </a:r>
            <a:r>
              <a:rPr lang="fr-FR" altLang="ja-JP" dirty="0" smtClean="0">
                <a:latin typeface="Arial"/>
                <a:cs typeface="+mn-cs"/>
              </a:rPr>
              <a:t>'</a:t>
            </a:r>
            <a:r>
              <a:rPr lang="en-US" dirty="0" smtClean="0">
                <a:cs typeface="+mn-cs"/>
              </a:rPr>
              <a:t>s flood.  In fact, books are still being published by the lunatic fringe with the same explanation.  In case this book should be read by some fundamentalist searching for straws to prop up his prejudices, let me state categorically that all my experience (such as it is) has led me to an unqualified acceptance of evolution by natural selection as a sufficient explanation for what I have seen in the fossil record.  I find divine creation, or several such creations, a completely unnecessary hypothesis.  Nevertheless this is not to deny that there are some very curious features about the fossil record.</a:t>
            </a:r>
            <a:r>
              <a:rPr lang="en-US" altLang="ja-JP" dirty="0" smtClean="0">
                <a:latin typeface="Arial"/>
                <a:cs typeface="+mn-cs"/>
              </a:rPr>
              <a:t>"</a:t>
            </a:r>
            <a:endParaRPr lang="en-US" dirty="0"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BB65B8-130C-D941-89C9-E019CFA010FA}" type="slidenum">
              <a:rPr lang="en-US"/>
              <a:pPr>
                <a:defRPr/>
              </a:pPr>
              <a:t>32</a:t>
            </a:fld>
            <a:endParaRPr lang="en-US"/>
          </a:p>
        </p:txBody>
      </p:sp>
      <p:sp>
        <p:nvSpPr>
          <p:cNvPr id="257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76387" name="Rectangle 3"/>
          <p:cNvSpPr>
            <a:spLocks noGrp="1" noChangeArrowheads="1"/>
          </p:cNvSpPr>
          <p:nvPr>
            <p:ph type="body" idx="1"/>
          </p:nvPr>
        </p:nvSpPr>
        <p:spPr/>
        <p:txBody>
          <a:bodyPr/>
          <a:lstStyle/>
          <a:p>
            <a:pPr eaLnBrk="1" hangingPunct="1">
              <a:defRPr/>
            </a:pPr>
            <a:r>
              <a:rPr lang="en-US" dirty="0" smtClean="0">
                <a:cs typeface="+mn-cs"/>
              </a:rPr>
              <a:t>Derek Ager (1923-1993), Professor and Head of the Geology Dept. at University College of Swansea (Wales) from 1969-1988 and president of the British Geological Association 1988-1990, continued in </a:t>
            </a:r>
            <a:r>
              <a:rPr lang="en-US" altLang="ja-JP" dirty="0" smtClean="0">
                <a:latin typeface="Arial"/>
                <a:cs typeface="+mn-cs"/>
              </a:rPr>
              <a:t>"</a:t>
            </a:r>
            <a:r>
              <a:rPr lang="en-US" dirty="0" smtClean="0">
                <a:cs typeface="+mn-cs"/>
              </a:rPr>
              <a:t>retirement</a:t>
            </a:r>
            <a:r>
              <a:rPr lang="en-US" altLang="ja-JP" dirty="0" smtClean="0">
                <a:latin typeface="Arial"/>
                <a:cs typeface="+mn-cs"/>
              </a:rPr>
              <a:t>"</a:t>
            </a:r>
            <a:r>
              <a:rPr lang="en-US" dirty="0" smtClean="0">
                <a:cs typeface="+mn-cs"/>
              </a:rPr>
              <a:t> as Emeritus Professor till his death in 1993.</a:t>
            </a:r>
          </a:p>
          <a:p>
            <a:pPr eaLnBrk="1" hangingPunct="1">
              <a:defRPr/>
            </a:pPr>
            <a:endParaRPr lang="en-US" dirty="0"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F813FD-09B5-B243-B226-2F47CF65CE3B}" type="slidenum">
              <a:rPr lang="en-US"/>
              <a:pPr>
                <a:defRPr/>
              </a:pPr>
              <a:t>33</a:t>
            </a:fld>
            <a:endParaRPr lang="en-US"/>
          </a:p>
        </p:txBody>
      </p:sp>
      <p:sp>
        <p:nvSpPr>
          <p:cNvPr id="1843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203"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663974-4308-A542-AD03-40C744D90CCF}" type="slidenum">
              <a:rPr lang="en-US"/>
              <a:pPr>
                <a:defRPr/>
              </a:pPr>
              <a:t>34</a:t>
            </a:fld>
            <a:endParaRPr lang="en-US"/>
          </a:p>
        </p:txBody>
      </p:sp>
      <p:sp>
        <p:nvSpPr>
          <p:cNvPr id="1845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5251"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BF1585-9909-5A4F-9E1D-0736AADD04EB}" type="slidenum">
              <a:rPr lang="en-US"/>
              <a:pPr>
                <a:defRPr/>
              </a:pPr>
              <a:t>35</a:t>
            </a:fld>
            <a:endParaRPr lang="en-US"/>
          </a:p>
        </p:txBody>
      </p:sp>
      <p:sp>
        <p:nvSpPr>
          <p:cNvPr id="1847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7299" name="Rectangle 3"/>
          <p:cNvSpPr>
            <a:spLocks noGrp="1" noChangeArrowheads="1"/>
          </p:cNvSpPr>
          <p:nvPr>
            <p:ph type="body" idx="1"/>
          </p:nvPr>
        </p:nvSpPr>
        <p:spPr>
          <a:xfrm>
            <a:off x="914400" y="4343400"/>
            <a:ext cx="5029200" cy="4114800"/>
          </a:xfrm>
        </p:spPr>
        <p:txBody>
          <a:bodyPr/>
          <a:lstStyle/>
          <a:p>
            <a:pPr eaLnBrk="1" hangingPunct="1">
              <a:defRPr/>
            </a:pPr>
            <a:r>
              <a:rPr lang="en-US" dirty="0" smtClean="0">
                <a:cs typeface="+mn-cs"/>
              </a:rPr>
              <a:t>I brainwashed you into thinking something was missing!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62899C-9F5B-004B-8081-04AED53E4EE1}" type="slidenum">
              <a:rPr lang="en-US"/>
              <a:pPr>
                <a:defRPr/>
              </a:pPr>
              <a:t>36</a:t>
            </a:fld>
            <a:endParaRPr lang="en-US"/>
          </a:p>
        </p:txBody>
      </p:sp>
      <p:sp>
        <p:nvSpPr>
          <p:cNvPr id="5002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02243" name="Rectangle 3"/>
          <p:cNvSpPr>
            <a:spLocks noGrp="1" noChangeArrowheads="1"/>
          </p:cNvSpPr>
          <p:nvPr>
            <p:ph type="body" idx="1"/>
          </p:nvPr>
        </p:nvSpPr>
        <p:spPr/>
        <p:txBody>
          <a:bodyPr/>
          <a:lstStyle/>
          <a:p>
            <a:pPr eaLnBrk="1" hangingPunct="1">
              <a:defRPr/>
            </a:pPr>
            <a:r>
              <a:rPr lang="en-US" smtClean="0">
                <a:cs typeface="+mn-cs"/>
              </a:rPr>
              <a:t>He then gives his reasons for this conclusion, attributing the deposit to a hurricane or tsunami.</a:t>
            </a:r>
          </a:p>
          <a:p>
            <a:pPr eaLnBrk="1" hangingPunct="1">
              <a:defRPr/>
            </a:pPr>
            <a:r>
              <a:rPr lang="en-US" smtClean="0">
                <a:cs typeface="+mn-cs"/>
              </a:rPr>
              <a:t>This is near his home, so he was well acquainted with it.</a:t>
            </a:r>
          </a:p>
          <a:p>
            <a:pPr eaLnBrk="1" hangingPunct="1">
              <a:defRPr/>
            </a:pPr>
            <a:r>
              <a:rPr lang="en-US" smtClean="0">
                <a:cs typeface="+mn-cs"/>
              </a:rPr>
              <a:t>Ager was Emeritus Professor of Geology, University College of Swansea.</a:t>
            </a:r>
          </a:p>
          <a:p>
            <a:pPr lvl="1" eaLnBrk="1" hangingPunct="1">
              <a:defRPr/>
            </a:pPr>
            <a:r>
              <a:rPr lang="en-US" b="1" i="1" smtClean="0"/>
              <a:t>Conglomerate</a:t>
            </a:r>
            <a:r>
              <a:rPr lang="en-US" smtClean="0"/>
              <a:t> is a clastic sedimentary rock that forms from the cementing of rounded cobble and pebble sized rock fragments. Conglomerate is formed by river movement or ocean wave action. The cementing agents that fill the spaces to form the solid rock conglomerate are silica, calcite, or iron oxides. </a:t>
            </a:r>
          </a:p>
          <a:p>
            <a:pPr lvl="1" eaLnBrk="1" hangingPunct="1">
              <a:defRPr/>
            </a:pPr>
            <a:r>
              <a:rPr lang="en-US" smtClean="0"/>
              <a:t>Notice in the photo above the rounded rock particles in the conglomerate. These rounded particles make conglomerate different from breccia.</a:t>
            </a:r>
          </a:p>
          <a:p>
            <a:pPr eaLnBrk="1" hangingPunct="1">
              <a:defRPr/>
            </a:pPr>
            <a:r>
              <a:rPr lang="en-US" smtClean="0">
                <a:cs typeface="+mn-cs"/>
              </a:rPr>
              <a:t>Photo: http://www.indiana.edu/~geol105/1425chap5.htm, accessed 22 April 2008</a:t>
            </a:r>
          </a:p>
          <a:p>
            <a:pPr eaLnBrk="1" hangingPunct="1">
              <a:defRPr/>
            </a:pPr>
            <a:r>
              <a:rPr lang="en-US" b="1" smtClean="0">
                <a:cs typeface="+mn-cs"/>
              </a:rPr>
              <a:t>Definition of conglomerate:</a:t>
            </a:r>
            <a:r>
              <a:rPr lang="en-US" smtClean="0">
                <a:cs typeface="+mn-cs"/>
              </a:rPr>
              <a:t> http://volcano.und.edu/vwdocs/vwlessons/lessons/Slideshow/Serocks/Sedrock2.html, accessed 22 April 2008</a:t>
            </a:r>
          </a:p>
          <a:p>
            <a:pPr eaLnBrk="1" hangingPunct="1">
              <a:defRPr/>
            </a:pPr>
            <a:endParaRPr lang="en-US" smtClean="0">
              <a:cs typeface="+mn-cs"/>
            </a:endParaRPr>
          </a:p>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7060CF-D80F-A143-B348-9014A71C946B}" type="slidenum">
              <a:rPr lang="en-US"/>
              <a:pPr>
                <a:defRPr/>
              </a:pPr>
              <a:t>37</a:t>
            </a:fld>
            <a:endParaRPr lang="en-US"/>
          </a:p>
        </p:txBody>
      </p:sp>
      <p:sp>
        <p:nvSpPr>
          <p:cNvPr id="516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6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A68A1D-B10F-9A4E-8429-E132DFAAED47}" type="slidenum">
              <a:rPr lang="en-US"/>
              <a:pPr>
                <a:defRPr/>
              </a:pPr>
              <a:t>38</a:t>
            </a:fld>
            <a:endParaRPr lang="en-US"/>
          </a:p>
        </p:txBody>
      </p:sp>
      <p:sp>
        <p:nvSpPr>
          <p:cNvPr id="257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78435"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637A4F-C5EE-DF43-B674-A8C1ABB51E0E}" type="slidenum">
              <a:rPr lang="en-US"/>
              <a:pPr>
                <a:defRPr/>
              </a:pPr>
              <a:t>39</a:t>
            </a:fld>
            <a:endParaRPr lang="en-US"/>
          </a:p>
        </p:txBody>
      </p:sp>
      <p:sp>
        <p:nvSpPr>
          <p:cNvPr id="517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70179" name="Rectangle 3"/>
          <p:cNvSpPr>
            <a:spLocks noGrp="1" noChangeArrowheads="1"/>
          </p:cNvSpPr>
          <p:nvPr>
            <p:ph type="body" idx="1"/>
          </p:nvPr>
        </p:nvSpPr>
        <p:spPr/>
        <p:txBody>
          <a:bodyPr/>
          <a:lstStyle/>
          <a:p>
            <a:pPr eaLnBrk="1" hangingPunct="1">
              <a:defRPr/>
            </a:pPr>
            <a:r>
              <a:rPr lang="en-US" b="1" smtClean="0">
                <a:cs typeface="+mn-cs"/>
              </a:rPr>
              <a:t>Revised: July 2005.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C79239-92D8-D94E-9A64-4A5861359FC4}" type="slidenum">
              <a:rPr lang="en-US">
                <a:solidFill>
                  <a:prstClr val="black"/>
                </a:solidFill>
              </a:rPr>
              <a:pPr>
                <a:defRPr/>
              </a:pPr>
              <a:t>4</a:t>
            </a:fld>
            <a:endParaRPr lang="en-US">
              <a:solidFill>
                <a:prstClr val="black"/>
              </a:solidFill>
            </a:endParaRPr>
          </a:p>
        </p:txBody>
      </p:sp>
      <p:sp>
        <p:nvSpPr>
          <p:cNvPr id="531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18659" name="Rectangle 3"/>
          <p:cNvSpPr>
            <a:spLocks noGrp="1" noChangeArrowheads="1"/>
          </p:cNvSpPr>
          <p:nvPr>
            <p:ph type="body" idx="1"/>
          </p:nvPr>
        </p:nvSpPr>
        <p:spPr/>
        <p:txBody>
          <a:bodyPr/>
          <a:lstStyle/>
          <a:p>
            <a:pPr defTabSz="895198" eaLnBrk="1" hangingPunct="1">
              <a:defRPr/>
            </a:pPr>
            <a:r>
              <a:rPr lang="en-US" dirty="0"/>
              <a:t>The age of the earth is a huge debate today—how did we get this low in such a short time?  By accident?! </a:t>
            </a:r>
          </a:p>
          <a:p>
            <a:pPr eaLnBrk="1" hangingPunct="1">
              <a:defRPr/>
            </a:pPr>
            <a:endParaRPr lang="en-US" dirty="0" smtClean="0">
              <a:cs typeface="+mn-cs"/>
            </a:endParaRPr>
          </a:p>
          <a:p>
            <a:pPr eaLnBrk="1" hangingPunct="1">
              <a:defRPr/>
            </a:pPr>
            <a:r>
              <a:rPr lang="en-US" dirty="0" smtClean="0">
                <a:cs typeface="+mn-cs"/>
              </a:rPr>
              <a:t>_____________</a:t>
            </a:r>
          </a:p>
          <a:p>
            <a:pPr eaLnBrk="1" hangingPunct="1">
              <a:defRPr/>
            </a:pPr>
            <a:endParaRPr lang="en-US" dirty="0" smtClean="0">
              <a:cs typeface="+mn-cs"/>
            </a:endParaRPr>
          </a:p>
          <a:p>
            <a:pPr eaLnBrk="1" hangingPunct="1">
              <a:defRPr/>
            </a:pPr>
            <a:r>
              <a:rPr lang="en-US" dirty="0" smtClean="0">
                <a:cs typeface="+mn-cs"/>
              </a:rPr>
              <a:t>Same slide</a:t>
            </a:r>
            <a:r>
              <a:rPr lang="en-US" baseline="0" dirty="0" smtClean="0">
                <a:cs typeface="+mn-cs"/>
              </a:rPr>
              <a:t> at:</a:t>
            </a:r>
          </a:p>
          <a:p>
            <a:pPr eaLnBrk="1" hangingPunct="1">
              <a:defRPr/>
            </a:pPr>
            <a:r>
              <a:rPr lang="en-US" baseline="0" dirty="0" smtClean="0">
                <a:cs typeface="+mn-cs"/>
              </a:rPr>
              <a:t>02-Noah’s Flood-slide 4</a:t>
            </a:r>
          </a:p>
          <a:p>
            <a:pPr eaLnBrk="1" hangingPunct="1">
              <a:defRPr/>
            </a:pPr>
            <a:r>
              <a:rPr lang="en-US" dirty="0" smtClean="0">
                <a:cs typeface="+mn-cs"/>
              </a:rPr>
              <a:t>06-Millions of Years-slide 4</a:t>
            </a:r>
          </a:p>
          <a:p>
            <a:pPr eaLnBrk="1" hangingPunct="1">
              <a:defRPr/>
            </a:pPr>
            <a:r>
              <a:rPr lang="en-US" dirty="0" smtClean="0">
                <a:cs typeface="+mn-cs"/>
              </a:rPr>
              <a:t>10-Seven Cs-slide 79</a:t>
            </a:r>
            <a:endParaRPr lang="en-US" dirty="0"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5DACE7-B3FC-BE4B-B0D5-1EEA092DB308}" type="slidenum">
              <a:rPr lang="en-US"/>
              <a:pPr>
                <a:defRPr/>
              </a:pPr>
              <a:t>40</a:t>
            </a:fld>
            <a:endParaRPr lang="en-US"/>
          </a:p>
        </p:txBody>
      </p:sp>
      <p:sp>
        <p:nvSpPr>
          <p:cNvPr id="1857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7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820D957-1737-844E-B92B-3F815E22D124}" type="slidenum">
              <a:rPr lang="en-US">
                <a:solidFill>
                  <a:prstClr val="black"/>
                </a:solidFill>
              </a:rPr>
              <a:pPr>
                <a:defRPr/>
              </a:pPr>
              <a:t>41</a:t>
            </a:fld>
            <a:endParaRPr lang="en-US">
              <a:solidFill>
                <a:prstClr val="black"/>
              </a:solidFill>
            </a:endParaRPr>
          </a:p>
        </p:txBody>
      </p:sp>
      <p:sp>
        <p:nvSpPr>
          <p:cNvPr id="31856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fontAlgn="base">
              <a:defRPr/>
            </a:pPr>
            <a:fld id="{BD8696E5-03D4-AF4C-8E7A-24B2D465B858}" type="slidenum">
              <a:rPr lang="en-US" sz="1200" smtClean="0">
                <a:solidFill>
                  <a:prstClr val="black"/>
                </a:solidFill>
              </a:rPr>
              <a:pPr algn="r" fontAlgn="base">
                <a:defRPr/>
              </a:pPr>
              <a:t>41</a:t>
            </a:fld>
            <a:endParaRPr lang="en-US" sz="1200" smtClean="0">
              <a:solidFill>
                <a:prstClr val="black"/>
              </a:solidFill>
            </a:endParaRPr>
          </a:p>
        </p:txBody>
      </p:sp>
      <p:sp>
        <p:nvSpPr>
          <p:cNvPr id="31856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85668" name="Rectangle 3"/>
          <p:cNvSpPr>
            <a:spLocks noGrp="1" noChangeArrowheads="1"/>
          </p:cNvSpPr>
          <p:nvPr>
            <p:ph type="body" idx="1"/>
          </p:nvPr>
        </p:nvSpPr>
        <p:spPr/>
        <p:txBody>
          <a:bodyPr/>
          <a:lstStyle/>
          <a:p>
            <a:pPr eaLnBrk="1" hangingPunct="1">
              <a:defRPr/>
            </a:pPr>
            <a:r>
              <a:rPr lang="en-US" i="1" smtClean="0">
                <a:cs typeface="+mn-cs"/>
              </a:rPr>
              <a:t>Creation</a:t>
            </a:r>
            <a:r>
              <a:rPr lang="en-US" smtClean="0">
                <a:cs typeface="+mn-cs"/>
              </a:rPr>
              <a:t>, Vol. 23, No. 1 (Dec. 2000-Feb 2001), pp. 10-11.</a:t>
            </a:r>
          </a:p>
          <a:p>
            <a:pPr eaLnBrk="1" hangingPunct="1">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820D957-1737-844E-B92B-3F815E22D124}" type="slidenum">
              <a:rPr lang="en-US">
                <a:solidFill>
                  <a:prstClr val="black"/>
                </a:solidFill>
              </a:rPr>
              <a:pPr>
                <a:defRPr/>
              </a:pPr>
              <a:t>42</a:t>
            </a:fld>
            <a:endParaRPr lang="en-US">
              <a:solidFill>
                <a:prstClr val="black"/>
              </a:solidFill>
            </a:endParaRPr>
          </a:p>
        </p:txBody>
      </p:sp>
      <p:sp>
        <p:nvSpPr>
          <p:cNvPr id="31856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fontAlgn="base">
              <a:defRPr/>
            </a:pPr>
            <a:fld id="{BD8696E5-03D4-AF4C-8E7A-24B2D465B858}" type="slidenum">
              <a:rPr lang="en-US" sz="1200" smtClean="0">
                <a:solidFill>
                  <a:prstClr val="black"/>
                </a:solidFill>
              </a:rPr>
              <a:pPr algn="r" fontAlgn="base">
                <a:defRPr/>
              </a:pPr>
              <a:t>42</a:t>
            </a:fld>
            <a:endParaRPr lang="en-US" sz="1200" smtClean="0">
              <a:solidFill>
                <a:prstClr val="black"/>
              </a:solidFill>
            </a:endParaRPr>
          </a:p>
        </p:txBody>
      </p:sp>
      <p:sp>
        <p:nvSpPr>
          <p:cNvPr id="31856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85668" name="Rectangle 3"/>
          <p:cNvSpPr>
            <a:spLocks noGrp="1" noChangeArrowheads="1"/>
          </p:cNvSpPr>
          <p:nvPr>
            <p:ph type="body" idx="1"/>
          </p:nvPr>
        </p:nvSpPr>
        <p:spPr/>
        <p:txBody>
          <a:bodyPr/>
          <a:lstStyle/>
          <a:p>
            <a:pPr eaLnBrk="1" hangingPunct="1">
              <a:defRPr/>
            </a:pPr>
            <a:r>
              <a:rPr lang="en-US" i="1" smtClean="0">
                <a:cs typeface="+mn-cs"/>
              </a:rPr>
              <a:t>Creation</a:t>
            </a:r>
            <a:r>
              <a:rPr lang="en-US" smtClean="0">
                <a:cs typeface="+mn-cs"/>
              </a:rPr>
              <a:t>, Vol. 23, No. 1 (Dec. 2000-Feb 2001), pp. 10-11.</a:t>
            </a:r>
          </a:p>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0E4C9F3-93A8-4A4F-A66C-AB835E9EBA08}" type="slidenum">
              <a:rPr lang="en-US"/>
              <a:pPr>
                <a:defRPr/>
              </a:pPr>
              <a:t>43</a:t>
            </a:fld>
            <a:endParaRPr lang="en-US"/>
          </a:p>
        </p:txBody>
      </p:sp>
      <p:sp>
        <p:nvSpPr>
          <p:cNvPr id="395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52643" name="Rectangle 3"/>
          <p:cNvSpPr>
            <a:spLocks noGrp="1" noChangeArrowheads="1"/>
          </p:cNvSpPr>
          <p:nvPr>
            <p:ph type="body" idx="1"/>
          </p:nvPr>
        </p:nvSpPr>
        <p:spPr/>
        <p:txBody>
          <a:bodyPr/>
          <a:lstStyle/>
          <a:p>
            <a:pPr eaLnBrk="1" hangingPunct="1">
              <a:defRPr/>
            </a:pPr>
            <a:r>
              <a:rPr lang="en-US" dirty="0" smtClean="0">
                <a:cs typeface="+mn-cs"/>
              </a:rPr>
              <a:t>Even Darwin said that soft organisms can’t be fossilized—but that assumes that the animal body lays on top of the soil while millions of years of erosion takes place.  Obviously, that can’t happen.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F34A00-CF2A-604E-AF0B-02741D79E3D4}" type="slidenum">
              <a:rPr lang="en-US"/>
              <a:pPr>
                <a:defRPr/>
              </a:pPr>
              <a:t>44</a:t>
            </a:fld>
            <a:endParaRPr lang="en-US"/>
          </a:p>
        </p:txBody>
      </p:sp>
      <p:sp>
        <p:nvSpPr>
          <p:cNvPr id="408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84739" name="Rectangle 3"/>
          <p:cNvSpPr>
            <a:spLocks noGrp="1" noChangeArrowheads="1"/>
          </p:cNvSpPr>
          <p:nvPr>
            <p:ph type="body" idx="1"/>
          </p:nvPr>
        </p:nvSpPr>
        <p:spPr/>
        <p:txBody>
          <a:bodyPr/>
          <a:lstStyle/>
          <a:p>
            <a:pPr eaLnBrk="1" hangingPunct="1">
              <a:defRPr/>
            </a:pPr>
            <a:r>
              <a:rPr lang="en-US" dirty="0" smtClean="0">
                <a:cs typeface="+mn-cs"/>
              </a:rPr>
              <a:t>Fossils form from RAPID burial and RAPID fossilization.</a:t>
            </a:r>
          </a:p>
          <a:p>
            <a:pPr eaLnBrk="1" hangingPunct="1">
              <a:defRPr/>
            </a:pPr>
            <a:endParaRPr lang="en-US" dirty="0" smtClean="0">
              <a:cs typeface="+mn-cs"/>
            </a:endParaRPr>
          </a:p>
          <a:p>
            <a:pPr eaLnBrk="1" hangingPunct="1">
              <a:defRPr/>
            </a:pPr>
            <a:r>
              <a:rPr lang="en-US" dirty="0" smtClean="0">
                <a:cs typeface="+mn-cs"/>
              </a:rPr>
              <a:t>http://</a:t>
            </a:r>
            <a:r>
              <a:rPr lang="en-US" dirty="0" err="1" smtClean="0">
                <a:cs typeface="+mn-cs"/>
              </a:rPr>
              <a:t>www.abc.net.au</a:t>
            </a:r>
            <a:r>
              <a:rPr lang="en-US" dirty="0" smtClean="0">
                <a:cs typeface="+mn-cs"/>
              </a:rPr>
              <a:t>/science/articles/2004/10/27/1228791.htm, accessed 12 April 2008.  The article stated that the worm was fossilized before bacteria could eat the worm.</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5C4804-C5FB-B849-816B-966E4AE120D8}" type="slidenum">
              <a:rPr lang="en-US"/>
              <a:pPr>
                <a:defRPr/>
              </a:pPr>
              <a:t>45</a:t>
            </a:fld>
            <a:endParaRPr lang="en-US"/>
          </a:p>
        </p:txBody>
      </p:sp>
      <p:sp>
        <p:nvSpPr>
          <p:cNvPr id="408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83715" name="Rectangle 3"/>
          <p:cNvSpPr>
            <a:spLocks noGrp="1" noChangeArrowheads="1"/>
          </p:cNvSpPr>
          <p:nvPr>
            <p:ph type="body" idx="1"/>
          </p:nvPr>
        </p:nvSpPr>
        <p:spPr/>
        <p:txBody>
          <a:bodyPr/>
          <a:lstStyle/>
          <a:p>
            <a:pPr eaLnBrk="1" hangingPunct="1">
              <a:defRPr/>
            </a:pPr>
            <a:r>
              <a:rPr lang="en-US" dirty="0" smtClean="0">
                <a:cs typeface="+mn-cs"/>
              </a:rPr>
              <a:t>"A </a:t>
            </a:r>
            <a:r>
              <a:rPr lang="en-US" b="1" dirty="0" smtClean="0">
                <a:cs typeface="+mn-cs"/>
              </a:rPr>
              <a:t>Coprolite</a:t>
            </a:r>
            <a:r>
              <a:rPr lang="en-US" dirty="0" smtClean="0">
                <a:cs typeface="+mn-cs"/>
              </a:rPr>
              <a:t> is the fossil that results when human or animal dung is fossilized. They are classified as trace fossils as opposed to body fossils, as they give evidence for the animal</a:t>
            </a:r>
            <a:r>
              <a:rPr lang="fr-FR" dirty="0" smtClean="0">
                <a:cs typeface="+mn-cs"/>
              </a:rPr>
              <a:t>'</a:t>
            </a:r>
            <a:r>
              <a:rPr lang="en-US" dirty="0" smtClean="0">
                <a:cs typeface="+mn-cs"/>
              </a:rPr>
              <a:t>s </a:t>
            </a:r>
            <a:r>
              <a:rPr lang="en-US" dirty="0" err="1" smtClean="0">
                <a:cs typeface="+mn-cs"/>
              </a:rPr>
              <a:t>behaviour</a:t>
            </a:r>
            <a:r>
              <a:rPr lang="en-US" dirty="0" smtClean="0">
                <a:cs typeface="+mn-cs"/>
              </a:rPr>
              <a:t> (in this case, diet) rather than morphology. The name is derived from the Greek words </a:t>
            </a:r>
            <a:r>
              <a:rPr lang="en-US" i="1" dirty="0" err="1" smtClean="0">
                <a:cs typeface="+mn-cs"/>
              </a:rPr>
              <a:t>κο</a:t>
            </a:r>
            <a:r>
              <a:rPr lang="en-US" i="1" dirty="0" smtClean="0">
                <a:cs typeface="+mn-cs"/>
              </a:rPr>
              <a:t>π</a:t>
            </a:r>
            <a:r>
              <a:rPr lang="en-US" i="1" dirty="0" err="1" smtClean="0">
                <a:cs typeface="+mn-cs"/>
              </a:rPr>
              <a:t>ρος</a:t>
            </a:r>
            <a:r>
              <a:rPr lang="en-US" i="1" dirty="0" smtClean="0">
                <a:cs typeface="+mn-cs"/>
              </a:rPr>
              <a:t> (</a:t>
            </a:r>
            <a:r>
              <a:rPr lang="en-US" i="1" dirty="0" err="1" smtClean="0">
                <a:cs typeface="+mn-cs"/>
              </a:rPr>
              <a:t>kopros</a:t>
            </a:r>
            <a:r>
              <a:rPr lang="en-US" i="1" dirty="0" smtClean="0">
                <a:cs typeface="+mn-cs"/>
              </a:rPr>
              <a:t>)</a:t>
            </a:r>
            <a:r>
              <a:rPr lang="en-US" dirty="0" smtClean="0">
                <a:cs typeface="+mn-cs"/>
              </a:rPr>
              <a:t> meaning </a:t>
            </a:r>
            <a:r>
              <a:rPr lang="fr-FR" dirty="0" smtClean="0">
                <a:cs typeface="+mn-cs"/>
              </a:rPr>
              <a:t>'</a:t>
            </a:r>
            <a:r>
              <a:rPr lang="en-US" dirty="0" smtClean="0">
                <a:cs typeface="+mn-cs"/>
              </a:rPr>
              <a:t>dung</a:t>
            </a:r>
            <a:r>
              <a:rPr lang="fr-FR" dirty="0" smtClean="0">
                <a:cs typeface="+mn-cs"/>
              </a:rPr>
              <a:t>'</a:t>
            </a:r>
            <a:r>
              <a:rPr lang="en-US" dirty="0" smtClean="0">
                <a:cs typeface="+mn-cs"/>
              </a:rPr>
              <a:t> and </a:t>
            </a:r>
            <a:r>
              <a:rPr lang="en-US" i="1" dirty="0" err="1" smtClean="0">
                <a:cs typeface="+mn-cs"/>
              </a:rPr>
              <a:t>λιθος</a:t>
            </a:r>
            <a:r>
              <a:rPr lang="en-US" i="1" dirty="0" smtClean="0">
                <a:cs typeface="+mn-cs"/>
              </a:rPr>
              <a:t> (</a:t>
            </a:r>
            <a:r>
              <a:rPr lang="en-US" i="1" dirty="0" err="1" smtClean="0">
                <a:cs typeface="+mn-cs"/>
              </a:rPr>
              <a:t>lithos</a:t>
            </a:r>
            <a:r>
              <a:rPr lang="en-US" i="1" dirty="0" smtClean="0">
                <a:cs typeface="+mn-cs"/>
              </a:rPr>
              <a:t>)</a:t>
            </a:r>
            <a:r>
              <a:rPr lang="en-US" dirty="0" smtClean="0">
                <a:cs typeface="+mn-cs"/>
              </a:rPr>
              <a:t> meaning </a:t>
            </a:r>
            <a:r>
              <a:rPr lang="fr-FR" dirty="0" smtClean="0">
                <a:cs typeface="+mn-cs"/>
              </a:rPr>
              <a:t>'</a:t>
            </a:r>
            <a:r>
              <a:rPr lang="en-US" dirty="0" smtClean="0">
                <a:cs typeface="+mn-cs"/>
              </a:rPr>
              <a:t>stone</a:t>
            </a:r>
            <a:r>
              <a:rPr lang="fr-FR" dirty="0" smtClean="0">
                <a:cs typeface="+mn-cs"/>
              </a:rPr>
              <a:t>'</a:t>
            </a:r>
            <a:r>
              <a:rPr lang="en-US" dirty="0" smtClean="0">
                <a:cs typeface="+mn-cs"/>
              </a:rPr>
              <a:t>. They were first described by William Buckland in 1829. … Coprolites may range in size from a few </a:t>
            </a:r>
            <a:r>
              <a:rPr lang="en-US" dirty="0" err="1" smtClean="0">
                <a:cs typeface="+mn-cs"/>
              </a:rPr>
              <a:t>millimetres</a:t>
            </a:r>
            <a:r>
              <a:rPr lang="en-US" dirty="0" smtClean="0">
                <a:cs typeface="+mn-cs"/>
              </a:rPr>
              <a:t> to over 60 </a:t>
            </a:r>
            <a:r>
              <a:rPr lang="en-US" dirty="0" err="1" smtClean="0">
                <a:cs typeface="+mn-cs"/>
              </a:rPr>
              <a:t>centimetres</a:t>
            </a:r>
            <a:r>
              <a:rPr lang="en-US" dirty="0" smtClean="0">
                <a:cs typeface="+mn-cs"/>
              </a:rPr>
              <a:t>."  </a:t>
            </a:r>
          </a:p>
          <a:p>
            <a:pPr eaLnBrk="1" hangingPunct="1">
              <a:defRPr/>
            </a:pPr>
            <a:endParaRPr lang="en-US" dirty="0" smtClean="0">
              <a:cs typeface="+mn-cs"/>
            </a:endParaRPr>
          </a:p>
          <a:p>
            <a:pPr eaLnBrk="1" hangingPunct="1">
              <a:defRPr/>
            </a:pPr>
            <a:r>
              <a:rPr lang="en-US" dirty="0" smtClean="0">
                <a:cs typeface="+mn-cs"/>
              </a:rPr>
              <a:t>A layman might just call this “rock poop.”</a:t>
            </a:r>
          </a:p>
          <a:p>
            <a:pPr eaLnBrk="1" hangingPunct="1">
              <a:defRPr/>
            </a:pPr>
            <a:endParaRPr lang="en-US" dirty="0" smtClean="0">
              <a:cs typeface="+mn-cs"/>
            </a:endParaRPr>
          </a:p>
          <a:p>
            <a:pPr eaLnBrk="1" hangingPunct="1">
              <a:defRPr/>
            </a:pPr>
            <a:r>
              <a:rPr lang="en-US" dirty="0" smtClean="0">
                <a:cs typeface="+mn-cs"/>
              </a:rPr>
              <a:t>Info from: http://</a:t>
            </a:r>
            <a:r>
              <a:rPr lang="en-US" dirty="0" err="1" smtClean="0">
                <a:cs typeface="+mn-cs"/>
              </a:rPr>
              <a:t>en.wikipedia.org</a:t>
            </a:r>
            <a:r>
              <a:rPr lang="en-US" dirty="0" smtClean="0">
                <a:cs typeface="+mn-cs"/>
              </a:rPr>
              <a:t>/wiki/Coprolite, accessed 12 April 2008</a:t>
            </a:r>
          </a:p>
          <a:p>
            <a:pPr eaLnBrk="1" hangingPunct="1">
              <a:defRPr/>
            </a:pPr>
            <a:r>
              <a:rPr lang="en-US" dirty="0" smtClean="0">
                <a:cs typeface="+mn-cs"/>
              </a:rPr>
              <a:t>Photo: http://</a:t>
            </a:r>
            <a:r>
              <a:rPr lang="en-US" dirty="0" err="1" smtClean="0">
                <a:cs typeface="+mn-cs"/>
              </a:rPr>
              <a:t>skywalker.cochise.edu</a:t>
            </a:r>
            <a:r>
              <a:rPr lang="en-US" dirty="0" smtClean="0">
                <a:cs typeface="+mn-cs"/>
              </a:rPr>
              <a:t>/</a:t>
            </a:r>
            <a:r>
              <a:rPr lang="en-US" dirty="0" err="1" smtClean="0">
                <a:cs typeface="+mn-cs"/>
              </a:rPr>
              <a:t>wellerr</a:t>
            </a:r>
            <a:r>
              <a:rPr lang="en-US" dirty="0" smtClean="0">
                <a:cs typeface="+mn-cs"/>
              </a:rPr>
              <a:t>/fossil/coprolite/coprolite02.htm, accessed 12 April 2008.  Site says that the picture is copyright free for non-commercial educational purposes.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4634EE-FEBD-A547-A4CB-8342380C99A4}" type="slidenum">
              <a:rPr lang="en-US"/>
              <a:pPr>
                <a:defRPr/>
              </a:pPr>
              <a:t>46</a:t>
            </a:fld>
            <a:endParaRPr lang="en-US"/>
          </a:p>
        </p:txBody>
      </p:sp>
      <p:sp>
        <p:nvSpPr>
          <p:cNvPr id="258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80483"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F41878-7904-5845-ACB8-10DD60D58E59}" type="slidenum">
              <a:rPr lang="en-US"/>
              <a:pPr>
                <a:defRPr/>
              </a:pPr>
              <a:t>47</a:t>
            </a:fld>
            <a:endParaRPr lang="en-US"/>
          </a:p>
        </p:txBody>
      </p:sp>
      <p:sp>
        <p:nvSpPr>
          <p:cNvPr id="1878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8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49A3BD-35A4-4748-B72E-630E5F979358}" type="slidenum">
              <a:rPr lang="en-US"/>
              <a:pPr>
                <a:defRPr/>
              </a:pPr>
              <a:t>48</a:t>
            </a:fld>
            <a:endParaRPr lang="en-US"/>
          </a:p>
        </p:txBody>
      </p:sp>
      <p:sp>
        <p:nvSpPr>
          <p:cNvPr id="188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0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37ED0C-97C8-C14D-8DF4-C9DF08473B64}" type="slidenum">
              <a:rPr lang="en-US"/>
              <a:pPr>
                <a:defRPr/>
              </a:pPr>
              <a:t>49</a:t>
            </a:fld>
            <a:endParaRPr lang="en-US"/>
          </a:p>
        </p:txBody>
      </p:sp>
      <p:sp>
        <p:nvSpPr>
          <p:cNvPr id="3516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16419" name="Rectangle 3"/>
          <p:cNvSpPr>
            <a:spLocks noGrp="1" noChangeArrowheads="1"/>
          </p:cNvSpPr>
          <p:nvPr>
            <p:ph type="body" idx="1"/>
          </p:nvPr>
        </p:nvSpPr>
        <p:spPr/>
        <p:txBody>
          <a:bodyPr/>
          <a:lstStyle/>
          <a:p>
            <a:pPr eaLnBrk="1" hangingPunct="1">
              <a:defRPr/>
            </a:pPr>
            <a:r>
              <a:rPr lang="en-US" b="1" dirty="0" smtClean="0">
                <a:cs typeface="+mn-cs"/>
              </a:rPr>
              <a:t>These were originally thought by evolutionary geologists</a:t>
            </a:r>
            <a:r>
              <a:rPr lang="en-US" dirty="0" smtClean="0">
                <a:cs typeface="+mn-cs"/>
              </a:rPr>
              <a:t> to have formed by </a:t>
            </a:r>
            <a:r>
              <a:rPr lang="en-US" b="1" dirty="0" smtClean="0">
                <a:cs typeface="+mn-cs"/>
              </a:rPr>
              <a:t>stream erosion over millions of years</a:t>
            </a:r>
            <a:r>
              <a:rPr lang="en-US" dirty="0" smtClean="0">
                <a:cs typeface="+mn-cs"/>
              </a:rPr>
              <a:t>.  </a:t>
            </a:r>
          </a:p>
          <a:p>
            <a:pPr lvl="1" eaLnBrk="1" hangingPunct="1">
              <a:defRPr/>
            </a:pPr>
            <a:r>
              <a:rPr lang="en-US" b="1" dirty="0" smtClean="0"/>
              <a:t>Now many evolutionists</a:t>
            </a:r>
            <a:r>
              <a:rPr lang="en-US" dirty="0" smtClean="0"/>
              <a:t> believe the erosion was the result of </a:t>
            </a:r>
            <a:r>
              <a:rPr lang="en-US" b="1" dirty="0" smtClean="0"/>
              <a:t>40-100 floods over the course of 1500-3000 years</a:t>
            </a:r>
            <a:r>
              <a:rPr lang="en-US" dirty="0" smtClean="0"/>
              <a:t> from glacial Lake Missoula to the east.  </a:t>
            </a:r>
          </a:p>
          <a:p>
            <a:pPr lvl="2" eaLnBrk="1" hangingPunct="1">
              <a:defRPr/>
            </a:pPr>
            <a:r>
              <a:rPr lang="en-US" dirty="0" smtClean="0"/>
              <a:t>But </a:t>
            </a:r>
            <a:r>
              <a:rPr lang="en-US" b="1" dirty="0" smtClean="0"/>
              <a:t>other geologists</a:t>
            </a:r>
            <a:r>
              <a:rPr lang="en-US" dirty="0" smtClean="0"/>
              <a:t> who have carefully investigated the evidence believe </a:t>
            </a:r>
            <a:r>
              <a:rPr lang="en-US" b="1" dirty="0" smtClean="0"/>
              <a:t>most of it was eroded in 1-2 DAYS</a:t>
            </a:r>
            <a:r>
              <a:rPr lang="en-US" dirty="0" smtClean="0"/>
              <a:t>.  It is estimated that </a:t>
            </a:r>
            <a:r>
              <a:rPr lang="en-US" b="1" dirty="0" smtClean="0"/>
              <a:t>500 cubic miles</a:t>
            </a:r>
            <a:r>
              <a:rPr lang="en-US" dirty="0" smtClean="0"/>
              <a:t> of water rampaged westward </a:t>
            </a:r>
            <a:r>
              <a:rPr lang="en-US" b="1" dirty="0" smtClean="0"/>
              <a:t>at 60 mph</a:t>
            </a:r>
            <a:r>
              <a:rPr lang="en-US" dirty="0" smtClean="0"/>
              <a:t> in a torrent flowing with </a:t>
            </a:r>
            <a:r>
              <a:rPr lang="en-US" b="1" dirty="0" smtClean="0"/>
              <a:t>ten times the volume of all the rivers on earth</a:t>
            </a:r>
            <a:r>
              <a:rPr lang="en-US" dirty="0" smtClean="0"/>
              <a:t> and </a:t>
            </a:r>
            <a:r>
              <a:rPr lang="en-US" b="1" dirty="0" smtClean="0"/>
              <a:t>carrying boulders the size of houses</a:t>
            </a:r>
            <a:r>
              <a:rPr lang="en-US" dirty="0" smtClean="0"/>
              <a:t> from Montana to Oregon.  </a:t>
            </a:r>
          </a:p>
          <a:p>
            <a:pPr eaLnBrk="1" hangingPunct="1">
              <a:defRPr/>
            </a:pPr>
            <a:r>
              <a:rPr lang="en-US" dirty="0" smtClean="0">
                <a:cs typeface="+mn-cs"/>
              </a:rPr>
              <a:t>See  http://</a:t>
            </a:r>
            <a:r>
              <a:rPr lang="en-US" dirty="0" err="1" smtClean="0">
                <a:cs typeface="+mn-cs"/>
              </a:rPr>
              <a:t>www.smithsonianmag.com</a:t>
            </a:r>
            <a:r>
              <a:rPr lang="en-US" dirty="0" smtClean="0">
                <a:cs typeface="+mn-cs"/>
              </a:rPr>
              <a:t>/</a:t>
            </a:r>
            <a:r>
              <a:rPr lang="en-US" dirty="0" err="1" smtClean="0">
                <a:cs typeface="+mn-cs"/>
              </a:rPr>
              <a:t>smithsonian</a:t>
            </a:r>
            <a:r>
              <a:rPr lang="en-US" dirty="0" smtClean="0">
                <a:cs typeface="+mn-cs"/>
              </a:rPr>
              <a:t>/issues95/apr95/</a:t>
            </a:r>
            <a:r>
              <a:rPr lang="en-US" dirty="0" err="1" smtClean="0">
                <a:cs typeface="+mn-cs"/>
              </a:rPr>
              <a:t>missoula.html</a:t>
            </a:r>
            <a:r>
              <a:rPr lang="en-US" dirty="0" smtClean="0">
                <a:cs typeface="+mn-cs"/>
              </a:rPr>
              <a:t> and this report from a NOVA (PBS-TV) report in Mar. 2007: http://</a:t>
            </a:r>
            <a:r>
              <a:rPr lang="en-US" dirty="0" err="1" smtClean="0">
                <a:cs typeface="+mn-cs"/>
              </a:rPr>
              <a:t>www.pbs.org</a:t>
            </a:r>
            <a:r>
              <a:rPr lang="en-US" dirty="0" smtClean="0">
                <a:cs typeface="+mn-cs"/>
              </a:rPr>
              <a:t>/</a:t>
            </a:r>
            <a:r>
              <a:rPr lang="en-US" dirty="0" err="1" smtClean="0">
                <a:cs typeface="+mn-cs"/>
              </a:rPr>
              <a:t>wgbh</a:t>
            </a:r>
            <a:r>
              <a:rPr lang="en-US" dirty="0" smtClean="0">
                <a:cs typeface="+mn-cs"/>
              </a:rPr>
              <a:t>/nova/</a:t>
            </a:r>
            <a:r>
              <a:rPr lang="en-US" dirty="0" err="1" smtClean="0">
                <a:cs typeface="+mn-cs"/>
              </a:rPr>
              <a:t>megaflood</a:t>
            </a:r>
            <a:r>
              <a:rPr lang="en-US" dirty="0" smtClean="0">
                <a:cs typeface="+mn-cs"/>
              </a:rPr>
              <a:t>/</a:t>
            </a:r>
            <a:r>
              <a:rPr lang="en-US" dirty="0" err="1" smtClean="0">
                <a:cs typeface="+mn-cs"/>
              </a:rPr>
              <a:t>scablands.html</a:t>
            </a:r>
            <a:endParaRPr lang="en-US" dirty="0" smtClean="0">
              <a:cs typeface="+mn-cs"/>
            </a:endParaRPr>
          </a:p>
          <a:p>
            <a:pPr eaLnBrk="1" hangingPunct="1">
              <a:defRPr/>
            </a:pPr>
            <a:r>
              <a:rPr lang="en-US" dirty="0" smtClean="0">
                <a:cs typeface="+mn-cs"/>
              </a:rPr>
              <a:t>Mike </a:t>
            </a:r>
            <a:r>
              <a:rPr lang="en-US" dirty="0" err="1" smtClean="0">
                <a:cs typeface="+mn-cs"/>
              </a:rPr>
              <a:t>Oard</a:t>
            </a:r>
            <a:r>
              <a:rPr lang="en-US" dirty="0" smtClean="0">
                <a:cs typeface="+mn-cs"/>
              </a:rPr>
              <a:t> (</a:t>
            </a:r>
            <a:r>
              <a:rPr lang="en-US" i="1" dirty="0" smtClean="0">
                <a:cs typeface="+mn-cs"/>
              </a:rPr>
              <a:t>The Missoula Flood Controversy</a:t>
            </a:r>
            <a:r>
              <a:rPr lang="en-US" dirty="0" smtClean="0">
                <a:cs typeface="+mn-cs"/>
              </a:rPr>
              <a:t>, Creation Research Society, 2004) believes the evidence points to 1 big flood and maybe a few smaller ones, but most of the erosional damage was done by the big one in the post-Flood glacial period.  </a:t>
            </a:r>
          </a:p>
          <a:p>
            <a:pPr eaLnBrk="1" hangingPunct="1">
              <a:defRPr/>
            </a:pPr>
            <a:r>
              <a:rPr lang="en-US" dirty="0" smtClean="0">
                <a:cs typeface="+mn-cs"/>
              </a:rPr>
              <a:t>See also this 2005 report by a YEC geologist teaching in Oregon: http://</a:t>
            </a:r>
            <a:r>
              <a:rPr lang="en-US" dirty="0" err="1" smtClean="0">
                <a:cs typeface="+mn-cs"/>
              </a:rPr>
              <a:t>www.answersingenesis.org</a:t>
            </a:r>
            <a:r>
              <a:rPr lang="en-US" dirty="0" smtClean="0">
                <a:cs typeface="+mn-cs"/>
              </a:rPr>
              <a:t>/docs2005/0928megaflood.asp, which argues for one major flood and that the basalt layers were deposited under water during the Genesis Flood.</a:t>
            </a:r>
          </a:p>
          <a:p>
            <a:pPr eaLnBrk="1" hangingPunct="1">
              <a:defRPr/>
            </a:pPr>
            <a:r>
              <a:rPr lang="en-US" dirty="0" smtClean="0">
                <a:cs typeface="+mn-cs"/>
              </a:rPr>
              <a:t>Picture source--http://</a:t>
            </a:r>
            <a:r>
              <a:rPr lang="en-US" dirty="0" err="1" smtClean="0">
                <a:cs typeface="+mn-cs"/>
              </a:rPr>
              <a:t>www.ndsu.nodak.edu</a:t>
            </a:r>
            <a:r>
              <a:rPr lang="en-US" dirty="0" smtClean="0">
                <a:cs typeface="+mn-cs"/>
              </a:rPr>
              <a:t>/instruct/</a:t>
            </a:r>
            <a:r>
              <a:rPr lang="en-US" dirty="0" err="1" smtClean="0">
                <a:cs typeface="+mn-cs"/>
              </a:rPr>
              <a:t>schwert</a:t>
            </a:r>
            <a:r>
              <a:rPr lang="en-US" dirty="0" smtClean="0">
                <a:cs typeface="+mn-cs"/>
              </a:rPr>
              <a:t>/</a:t>
            </a:r>
            <a:r>
              <a:rPr lang="en-US" dirty="0" err="1" smtClean="0">
                <a:cs typeface="+mn-cs"/>
              </a:rPr>
              <a:t>geosci</a:t>
            </a:r>
            <a:r>
              <a:rPr lang="en-US" dirty="0" smtClean="0">
                <a:cs typeface="+mn-cs"/>
              </a:rPr>
              <a:t>/g496_columbia_plateau/g495link.htm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15E63C-88F2-A048-BE52-047861255A1F}" type="slidenum">
              <a:rPr lang="en-US"/>
              <a:pPr>
                <a:defRPr/>
              </a:pPr>
              <a:t>5</a:t>
            </a:fld>
            <a:endParaRPr lang="en-US"/>
          </a:p>
        </p:txBody>
      </p:sp>
      <p:sp>
        <p:nvSpPr>
          <p:cNvPr id="2549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49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A06380-3C00-1A40-BAD0-0EEA420FEA41}" type="slidenum">
              <a:rPr lang="en-US"/>
              <a:pPr>
                <a:defRPr/>
              </a:pPr>
              <a:t>50</a:t>
            </a:fld>
            <a:endParaRPr lang="en-US"/>
          </a:p>
        </p:txBody>
      </p:sp>
      <p:sp>
        <p:nvSpPr>
          <p:cNvPr id="421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15811" name="Rectangle 3"/>
          <p:cNvSpPr>
            <a:spLocks noGrp="1" noChangeArrowheads="1"/>
          </p:cNvSpPr>
          <p:nvPr>
            <p:ph type="body" idx="1"/>
          </p:nvPr>
        </p:nvSpPr>
        <p:spPr/>
        <p:txBody>
          <a:bodyPr/>
          <a:lstStyle/>
          <a:p>
            <a:pPr eaLnBrk="1" hangingPunct="1">
              <a:defRPr/>
            </a:pPr>
            <a:r>
              <a:rPr lang="en-US" dirty="0" err="1" smtClean="0">
                <a:cs typeface="+mn-cs"/>
              </a:rPr>
              <a:t>Bretz</a:t>
            </a:r>
            <a:r>
              <a:rPr lang="fr-FR" altLang="ja-JP" dirty="0" smtClean="0">
                <a:latin typeface="Arial"/>
                <a:cs typeface="+mn-cs"/>
              </a:rPr>
              <a:t>'</a:t>
            </a:r>
            <a:r>
              <a:rPr lang="en-US" dirty="0" smtClean="0">
                <a:cs typeface="+mn-cs"/>
              </a:rPr>
              <a:t>s first geological paper was in 1923.  His </a:t>
            </a:r>
            <a:r>
              <a:rPr lang="en-US" altLang="ja-JP" dirty="0" smtClean="0">
                <a:latin typeface="Arial"/>
                <a:cs typeface="+mn-cs"/>
              </a:rPr>
              <a:t>"</a:t>
            </a:r>
            <a:r>
              <a:rPr lang="en-US" dirty="0" smtClean="0">
                <a:cs typeface="+mn-cs"/>
              </a:rPr>
              <a:t>Spokane Flood</a:t>
            </a:r>
            <a:r>
              <a:rPr lang="en-US" altLang="ja-JP" dirty="0" smtClean="0">
                <a:latin typeface="Arial"/>
                <a:cs typeface="+mn-cs"/>
              </a:rPr>
              <a:t>"</a:t>
            </a:r>
            <a:r>
              <a:rPr lang="en-US" dirty="0" smtClean="0">
                <a:cs typeface="+mn-cs"/>
              </a:rPr>
              <a:t> flowed from the north at 400 </a:t>
            </a:r>
            <a:r>
              <a:rPr lang="en-US" dirty="0" err="1" smtClean="0">
                <a:cs typeface="+mn-cs"/>
              </a:rPr>
              <a:t>ft</a:t>
            </a:r>
            <a:r>
              <a:rPr lang="en-US" dirty="0" smtClean="0">
                <a:cs typeface="+mn-cs"/>
              </a:rPr>
              <a:t> deep.  His fellow uniformitarian opponents called it an </a:t>
            </a:r>
            <a:r>
              <a:rPr lang="en-US" altLang="ja-JP" dirty="0" smtClean="0">
                <a:latin typeface="Arial"/>
                <a:cs typeface="+mn-cs"/>
              </a:rPr>
              <a:t>"</a:t>
            </a:r>
            <a:r>
              <a:rPr lang="en-US" dirty="0" smtClean="0">
                <a:cs typeface="+mn-cs"/>
              </a:rPr>
              <a:t>outrageous hypothesis</a:t>
            </a:r>
            <a:r>
              <a:rPr lang="en-US" altLang="ja-JP" dirty="0" smtClean="0">
                <a:latin typeface="Arial"/>
                <a:cs typeface="+mn-cs"/>
              </a:rPr>
              <a:t>"</a:t>
            </a:r>
            <a:r>
              <a:rPr lang="en-US" dirty="0" smtClean="0">
                <a:cs typeface="+mn-cs"/>
              </a:rPr>
              <a:t> and assaulted him verbally.  But he continued to amass evidence of the flood and published another paper in 1932, but now attributing the flood to the bursting of glacial Lake Missoula to the east in Montana. </a:t>
            </a:r>
          </a:p>
          <a:p>
            <a:pPr eaLnBrk="1" hangingPunct="1">
              <a:defRPr/>
            </a:pPr>
            <a:r>
              <a:rPr lang="en-US" b="1" dirty="0" err="1" smtClean="0">
                <a:cs typeface="+mn-cs"/>
              </a:rPr>
              <a:t>Bretz</a:t>
            </a:r>
            <a:r>
              <a:rPr lang="fr-FR" altLang="ja-JP" b="1" dirty="0" smtClean="0">
                <a:latin typeface="Arial"/>
                <a:cs typeface="+mn-cs"/>
              </a:rPr>
              <a:t>'</a:t>
            </a:r>
            <a:r>
              <a:rPr lang="en-US" b="1" dirty="0" smtClean="0">
                <a:cs typeface="+mn-cs"/>
              </a:rPr>
              <a:t>s catastrophist theory was accepted finally by the geological establishment in 1965.</a:t>
            </a:r>
          </a:p>
          <a:p>
            <a:pPr eaLnBrk="1" hangingPunct="1">
              <a:defRPr/>
            </a:pPr>
            <a:r>
              <a:rPr lang="en-US" dirty="0" smtClean="0">
                <a:cs typeface="+mn-cs"/>
              </a:rPr>
              <a:t>The </a:t>
            </a:r>
            <a:r>
              <a:rPr lang="en-US" b="1" dirty="0" smtClean="0">
                <a:cs typeface="+mn-cs"/>
              </a:rPr>
              <a:t>evidence for Lake Missoula</a:t>
            </a:r>
            <a:r>
              <a:rPr lang="en-US" dirty="0" smtClean="0">
                <a:cs typeface="+mn-cs"/>
              </a:rPr>
              <a:t> had been </a:t>
            </a:r>
            <a:r>
              <a:rPr lang="en-US" b="1" dirty="0" smtClean="0">
                <a:cs typeface="+mn-cs"/>
              </a:rPr>
              <a:t>known since the late 1800s</a:t>
            </a:r>
            <a:r>
              <a:rPr lang="en-US" dirty="0" smtClean="0">
                <a:cs typeface="+mn-cs"/>
              </a:rPr>
              <a:t>, but the uniformitarian geologist, Joseph </a:t>
            </a:r>
            <a:r>
              <a:rPr lang="en-US" dirty="0" err="1" smtClean="0">
                <a:cs typeface="+mn-cs"/>
              </a:rPr>
              <a:t>Pardee</a:t>
            </a:r>
            <a:r>
              <a:rPr lang="en-US" dirty="0" smtClean="0">
                <a:cs typeface="+mn-cs"/>
              </a:rPr>
              <a:t>, said in his published papers that it had </a:t>
            </a:r>
            <a:r>
              <a:rPr lang="en-US" b="1" dirty="0" smtClean="0">
                <a:cs typeface="+mn-cs"/>
              </a:rPr>
              <a:t>drained slowly</a:t>
            </a:r>
            <a:r>
              <a:rPr lang="en-US" dirty="0" smtClean="0">
                <a:cs typeface="+mn-cs"/>
              </a:rPr>
              <a:t>.  </a:t>
            </a:r>
            <a:r>
              <a:rPr lang="en-US" b="1" dirty="0" smtClean="0">
                <a:cs typeface="+mn-cs"/>
              </a:rPr>
              <a:t>Evidence suggests that he privately believed (even in 1922 before </a:t>
            </a:r>
            <a:r>
              <a:rPr lang="en-US" b="1" dirty="0" err="1" smtClean="0">
                <a:cs typeface="+mn-cs"/>
              </a:rPr>
              <a:t>Bretz</a:t>
            </a:r>
            <a:r>
              <a:rPr lang="fr-FR" altLang="ja-JP" b="1" dirty="0" smtClean="0">
                <a:latin typeface="Arial"/>
                <a:cs typeface="+mn-cs"/>
              </a:rPr>
              <a:t>'</a:t>
            </a:r>
            <a:r>
              <a:rPr lang="en-US" b="1" dirty="0" smtClean="0">
                <a:cs typeface="+mn-cs"/>
              </a:rPr>
              <a:t>s first paper) that the lake had burst</a:t>
            </a:r>
            <a:r>
              <a:rPr lang="en-US" dirty="0" smtClean="0">
                <a:cs typeface="+mn-cs"/>
              </a:rPr>
              <a:t> producing a catastrophic flood, but the peer pressure of the establishment prevented him from saying so publicly.</a:t>
            </a:r>
          </a:p>
          <a:p>
            <a:pPr eaLnBrk="1" hangingPunct="1">
              <a:defRPr/>
            </a:pPr>
            <a:r>
              <a:rPr lang="en-US" b="1" dirty="0" err="1" smtClean="0">
                <a:cs typeface="+mn-cs"/>
              </a:rPr>
              <a:t>Bretz</a:t>
            </a:r>
            <a:r>
              <a:rPr lang="en-US" b="1" dirty="0" smtClean="0">
                <a:cs typeface="+mn-cs"/>
              </a:rPr>
              <a:t> believed that he saw evidence for 7 floods</a:t>
            </a:r>
            <a:r>
              <a:rPr lang="en-US" dirty="0" smtClean="0">
                <a:cs typeface="+mn-cs"/>
              </a:rPr>
              <a:t>.</a:t>
            </a:r>
          </a:p>
          <a:p>
            <a:pPr eaLnBrk="1" hangingPunct="1">
              <a:defRPr/>
            </a:pPr>
            <a:r>
              <a:rPr lang="en-US" dirty="0" smtClean="0">
                <a:cs typeface="+mn-cs"/>
              </a:rPr>
              <a:t>Glacial Lake Missoula was perched at 4,200 feet above sea level.  When an ice dam failed, water hundreds of meters (yards) deep swept across an area twice the size of New Jersey at freeway speed, carving giant channels through the basalt that are now dry </a:t>
            </a:r>
            <a:r>
              <a:rPr lang="en-US" altLang="ja-JP" dirty="0" smtClean="0">
                <a:latin typeface="Arial"/>
                <a:cs typeface="+mn-cs"/>
              </a:rPr>
              <a:t>"</a:t>
            </a:r>
            <a:r>
              <a:rPr lang="en-US" dirty="0" smtClean="0">
                <a:cs typeface="+mn-cs"/>
              </a:rPr>
              <a:t>coulees</a:t>
            </a:r>
            <a:r>
              <a:rPr lang="en-US" altLang="ja-JP" dirty="0" smtClean="0">
                <a:latin typeface="Arial"/>
                <a:cs typeface="+mn-cs"/>
              </a:rPr>
              <a:t>"</a:t>
            </a:r>
            <a:r>
              <a:rPr lang="en-US" dirty="0" smtClean="0">
                <a:cs typeface="+mn-cs"/>
              </a:rPr>
              <a:t>), depositing gravel-boulder bars over 100 meters (300 feet) high and leaving dried waterfalls that make Niagara Falls look small.</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A4942B-B809-EC4C-B3C7-DCA4624D61B4}" type="slidenum">
              <a:rPr lang="en-US"/>
              <a:pPr>
                <a:defRPr/>
              </a:pPr>
              <a:t>51</a:t>
            </a:fld>
            <a:endParaRPr lang="en-US"/>
          </a:p>
        </p:txBody>
      </p:sp>
      <p:sp>
        <p:nvSpPr>
          <p:cNvPr id="198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6563" name="Rectangle 3"/>
          <p:cNvSpPr>
            <a:spLocks noGrp="1" noChangeArrowheads="1"/>
          </p:cNvSpPr>
          <p:nvPr>
            <p:ph type="body" idx="1"/>
          </p:nvPr>
        </p:nvSpPr>
        <p:spPr/>
        <p:txBody>
          <a:bodyPr/>
          <a:lstStyle/>
          <a:p>
            <a:pPr eaLnBrk="1" hangingPunct="1">
              <a:defRPr/>
            </a:pPr>
            <a:r>
              <a:rPr lang="en-US" dirty="0" err="1" smtClean="0">
                <a:cs typeface="+mn-cs"/>
              </a:rPr>
              <a:t>Bretz</a:t>
            </a:r>
            <a:r>
              <a:rPr lang="fr-FR" altLang="ja-JP" dirty="0" smtClean="0">
                <a:latin typeface="Arial"/>
                <a:cs typeface="+mn-cs"/>
              </a:rPr>
              <a:t>'</a:t>
            </a:r>
            <a:r>
              <a:rPr lang="en-US" dirty="0" smtClean="0">
                <a:cs typeface="+mn-cs"/>
              </a:rPr>
              <a:t>s catastrophist theory was proposed in 1923.  It was accepted finally by the geological establishment in 1965.</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5B9C43-41A8-3543-803C-542C9FE18DB1}" type="slidenum">
              <a:rPr lang="en-US"/>
              <a:pPr>
                <a:defRPr/>
              </a:pPr>
              <a:t>52</a:t>
            </a:fld>
            <a:endParaRPr lang="en-US"/>
          </a:p>
        </p:txBody>
      </p:sp>
      <p:sp>
        <p:nvSpPr>
          <p:cNvPr id="517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72227" name="Rectangle 3"/>
          <p:cNvSpPr>
            <a:spLocks noGrp="1" noChangeArrowheads="1"/>
          </p:cNvSpPr>
          <p:nvPr>
            <p:ph type="body" idx="1"/>
          </p:nvPr>
        </p:nvSpPr>
        <p:spPr/>
        <p:txBody>
          <a:bodyPr/>
          <a:lstStyle/>
          <a:p>
            <a:pPr eaLnBrk="1" hangingPunct="1">
              <a:defRPr/>
            </a:pPr>
            <a:r>
              <a:rPr lang="en-US" dirty="0" smtClean="0">
                <a:cs typeface="+mn-cs"/>
              </a:rPr>
              <a:t>We all have a philosophy about how evidence should be interpreted.  </a:t>
            </a:r>
            <a:r>
              <a:rPr lang="en-US" altLang="ja-JP" dirty="0" smtClean="0">
                <a:latin typeface="Arial"/>
                <a:cs typeface="+mn-cs"/>
              </a:rPr>
              <a:t>"</a:t>
            </a:r>
            <a:r>
              <a:rPr lang="en-US" dirty="0" smtClean="0">
                <a:cs typeface="+mn-cs"/>
              </a:rPr>
              <a:t>Oh no, not me!</a:t>
            </a:r>
            <a:r>
              <a:rPr lang="en-US" altLang="ja-JP" dirty="0" smtClean="0">
                <a:latin typeface="Arial"/>
                <a:cs typeface="+mn-cs"/>
              </a:rPr>
              <a:t>"</a:t>
            </a:r>
            <a:endParaRPr lang="en-US" dirty="0" smtClean="0">
              <a:cs typeface="+mn-cs"/>
            </a:endParaRPr>
          </a:p>
          <a:p>
            <a:pPr eaLnBrk="1" hangingPunct="1">
              <a:defRPr/>
            </a:pPr>
            <a:r>
              <a:rPr lang="en-US" dirty="0" smtClean="0">
                <a:cs typeface="+mn-cs"/>
              </a:rPr>
              <a:t>Neutrality is a non-neutral position – because it makes a positive assertion.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8AA208-7077-B54F-9DE6-2774C05E593C}" type="slidenum">
              <a:rPr lang="en-US"/>
              <a:pPr>
                <a:defRPr/>
              </a:pPr>
              <a:t>53</a:t>
            </a:fld>
            <a:endParaRPr lang="en-US"/>
          </a:p>
        </p:txBody>
      </p:sp>
      <p:sp>
        <p:nvSpPr>
          <p:cNvPr id="521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15235"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97436B-A717-3548-9696-47BF6CB4DC57}" type="slidenum">
              <a:rPr lang="en-US"/>
              <a:pPr>
                <a:defRPr/>
              </a:pPr>
              <a:t>54</a:t>
            </a:fld>
            <a:endParaRPr lang="en-US"/>
          </a:p>
        </p:txBody>
      </p:sp>
      <p:sp>
        <p:nvSpPr>
          <p:cNvPr id="521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17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DF63ED-D4E3-D546-ACC4-BBBB58A431D4}" type="slidenum">
              <a:rPr lang="en-US"/>
              <a:pPr>
                <a:defRPr/>
              </a:pPr>
              <a:t>55</a:t>
            </a:fld>
            <a:endParaRPr lang="en-US"/>
          </a:p>
        </p:txBody>
      </p:sp>
      <p:sp>
        <p:nvSpPr>
          <p:cNvPr id="521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19331" name="Rectangle 3"/>
          <p:cNvSpPr>
            <a:spLocks noGrp="1" noChangeArrowheads="1"/>
          </p:cNvSpPr>
          <p:nvPr>
            <p:ph type="body" idx="1"/>
          </p:nvPr>
        </p:nvSpPr>
        <p:spPr/>
        <p:txBody>
          <a:bodyPr/>
          <a:lstStyle/>
          <a:p>
            <a:pPr eaLnBrk="1" hangingPunct="1">
              <a:defRPr/>
            </a:pPr>
            <a:r>
              <a:rPr lang="en-US" dirty="0" smtClean="0">
                <a:cs typeface="+mn-cs"/>
              </a:rPr>
              <a:t>For layers to form over millions of years, erosion would be expected.</a:t>
            </a:r>
          </a:p>
          <a:p>
            <a:pPr eaLnBrk="1" hangingPunct="1">
              <a:defRPr/>
            </a:pPr>
            <a:r>
              <a:rPr lang="en-US" dirty="0" smtClean="0">
                <a:cs typeface="+mn-cs"/>
              </a:rPr>
              <a:t>• However, most layers are cut away through catastrophic events over a short period of time…</a:t>
            </a:r>
          </a:p>
          <a:p>
            <a:pPr eaLnBrk="1" hangingPunct="1">
              <a:defRPr/>
            </a:pPr>
            <a:r>
              <a:rPr lang="en-US" dirty="0" smtClean="0">
                <a:cs typeface="+mn-cs"/>
              </a:rPr>
              <a:t>• Then new layers are formed over them through a series of deposits</a:t>
            </a:r>
          </a:p>
          <a:p>
            <a:pPr eaLnBrk="1" hangingPunct="1">
              <a:defRPr/>
            </a:pPr>
            <a:r>
              <a:rPr lang="en-US" dirty="0" smtClean="0">
                <a:cs typeface="+mn-cs"/>
              </a:rPr>
              <a:t>• These new deposits then shift even further quite quickly, leaving a complicated formation of layers</a:t>
            </a:r>
          </a:p>
          <a:p>
            <a:pPr eaLnBrk="1" hangingPunct="1">
              <a:defRPr/>
            </a:pPr>
            <a:r>
              <a:rPr lang="en-US" dirty="0" smtClean="0">
                <a:cs typeface="+mn-cs"/>
              </a:rPr>
              <a:t>• If deposition happened over millions of years, we would expect very even layers due to erosion</a:t>
            </a:r>
          </a:p>
          <a:p>
            <a:pPr eaLnBrk="1" hangingPunct="1">
              <a:defRPr/>
            </a:pPr>
            <a:endParaRPr lang="en-US" dirty="0" smtClean="0">
              <a:cs typeface="+mn-cs"/>
            </a:endParaRPr>
          </a:p>
          <a:p>
            <a:pPr eaLnBrk="1" hangingPunct="1">
              <a:defRPr/>
            </a:pPr>
            <a:r>
              <a:rPr lang="en-US" dirty="0" smtClean="0">
                <a:cs typeface="+mn-cs"/>
              </a:rPr>
              <a:t>From CENTJ 9(2):1995, p. 226</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39906B-061D-BB4A-B7B0-E612D8E7480A}" type="slidenum">
              <a:rPr lang="en-US"/>
              <a:pPr>
                <a:defRPr/>
              </a:pPr>
              <a:t>56</a:t>
            </a:fld>
            <a:endParaRPr lang="en-US"/>
          </a:p>
        </p:txBody>
      </p:sp>
      <p:sp>
        <p:nvSpPr>
          <p:cNvPr id="522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3427" name="Rectangle 3"/>
          <p:cNvSpPr>
            <a:spLocks noGrp="1" noChangeArrowheads="1"/>
          </p:cNvSpPr>
          <p:nvPr>
            <p:ph type="body" idx="1"/>
          </p:nvPr>
        </p:nvSpPr>
        <p:spPr/>
        <p:txBody>
          <a:bodyPr/>
          <a:lstStyle/>
          <a:p>
            <a:pPr eaLnBrk="1" hangingPunct="1">
              <a:defRPr/>
            </a:pPr>
            <a:r>
              <a:rPr lang="en-US" dirty="0" smtClean="0">
                <a:cs typeface="+mn-cs"/>
              </a:rPr>
              <a:t>Evolutionary geologists say the Grand Canyon </a:t>
            </a:r>
            <a:r>
              <a:rPr lang="en-US" dirty="0" smtClean="0"/>
              <a:t>layers of sediment were deposited over about 300 million years.</a:t>
            </a:r>
          </a:p>
          <a:p>
            <a:pPr eaLnBrk="1" hangingPunct="1">
              <a:defRPr/>
            </a:pPr>
            <a:r>
              <a:rPr lang="en-US" dirty="0" smtClean="0"/>
              <a:t>(Conventional reasoning based on current erosion rates say about 15 million.)</a:t>
            </a:r>
          </a:p>
          <a:p>
            <a:pPr eaLnBrk="1" hangingPunct="1">
              <a:defRPr/>
            </a:pPr>
            <a:r>
              <a:rPr lang="en-US" dirty="0" smtClean="0">
                <a:cs typeface="+mn-cs"/>
              </a:rPr>
              <a:t>Then they say that erosion of one mile was carved in about 5 million years.  Really?</a:t>
            </a:r>
          </a:p>
          <a:p>
            <a:pPr eaLnBrk="1" hangingPunct="1">
              <a:defRPr/>
            </a:pPr>
            <a:endParaRPr lang="en-US" dirty="0" smtClean="0">
              <a:cs typeface="+mn-cs"/>
            </a:endParaRPr>
          </a:p>
          <a:p>
            <a:pPr eaLnBrk="1" hangingPunct="1">
              <a:defRPr/>
            </a:pPr>
            <a:r>
              <a:rPr lang="en-US" dirty="0" smtClean="0">
                <a:cs typeface="+mn-cs"/>
              </a:rPr>
              <a:t>—</a:t>
            </a:r>
            <a:r>
              <a:rPr lang="en-US" dirty="0" err="1" smtClean="0">
                <a:cs typeface="+mn-cs"/>
              </a:rPr>
              <a:t>Tapeats</a:t>
            </a:r>
            <a:r>
              <a:rPr lang="en-US" dirty="0" smtClean="0">
                <a:cs typeface="+mn-cs"/>
              </a:rPr>
              <a:t> Sandstone at Great Unconformity (550 </a:t>
            </a:r>
            <a:r>
              <a:rPr lang="en-US" dirty="0" err="1" smtClean="0">
                <a:cs typeface="+mn-cs"/>
              </a:rPr>
              <a:t>mya</a:t>
            </a:r>
            <a:r>
              <a:rPr lang="en-US" dirty="0" smtClean="0">
                <a:cs typeface="+mn-cs"/>
              </a:rPr>
              <a:t>) to Kaibab Limestone at the top (250 </a:t>
            </a:r>
            <a:r>
              <a:rPr lang="en-US" dirty="0" err="1" smtClean="0">
                <a:cs typeface="+mn-cs"/>
              </a:rPr>
              <a:t>mya</a:t>
            </a:r>
            <a:r>
              <a:rPr lang="en-US" dirty="0" smtClean="0">
                <a:cs typeface="+mn-cs"/>
              </a:rPr>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8D36DF-1BEE-784F-A98F-38B4EEF1FB0C}" type="slidenum">
              <a:rPr lang="en-US"/>
              <a:pPr>
                <a:defRPr/>
              </a:pPr>
              <a:t>57</a:t>
            </a:fld>
            <a:endParaRPr lang="en-US"/>
          </a:p>
        </p:txBody>
      </p:sp>
      <p:sp>
        <p:nvSpPr>
          <p:cNvPr id="5221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1379" name="Rectangle 3"/>
          <p:cNvSpPr>
            <a:spLocks noGrp="1" noChangeArrowheads="1"/>
          </p:cNvSpPr>
          <p:nvPr>
            <p:ph type="body" idx="1"/>
          </p:nvPr>
        </p:nvSpPr>
        <p:spPr/>
        <p:txBody>
          <a:bodyPr/>
          <a:lstStyle/>
          <a:p>
            <a:pPr eaLnBrk="1" hangingPunct="1">
              <a:defRPr/>
            </a:pPr>
            <a:r>
              <a:rPr lang="en-US" dirty="0" smtClean="0">
                <a:cs typeface="+mn-cs"/>
              </a:rPr>
              <a:t>Here is an actual cutaway of the Grand Canyon.</a:t>
            </a:r>
          </a:p>
          <a:p>
            <a:pPr eaLnBrk="1" hangingPunct="1">
              <a:defRPr/>
            </a:pPr>
            <a:r>
              <a:rPr lang="en-US" dirty="0" smtClean="0">
                <a:cs typeface="+mn-cs"/>
              </a:rPr>
              <a:t>• We obviously see erosion in this area—massively!—yet this is all on the top of the layers we see today—NOT WITHIN these layers.</a:t>
            </a:r>
          </a:p>
          <a:p>
            <a:pPr eaLnBrk="1" hangingPunct="1">
              <a:defRPr/>
            </a:pPr>
            <a:r>
              <a:rPr lang="en-US" dirty="0" smtClean="0">
                <a:cs typeface="+mn-cs"/>
              </a:rPr>
              <a:t>• Yet we are lead by evolutionists to believe that the layers took millions of years when no erosion is seen within the layers?</a:t>
            </a:r>
          </a:p>
          <a:p>
            <a:pPr eaLnBrk="1" hangingPunct="1">
              <a:defRPr/>
            </a:pPr>
            <a:r>
              <a:rPr lang="en-US" dirty="0" smtClean="0">
                <a:cs typeface="+mn-cs"/>
              </a:rPr>
              <a:t>• No, the Grand Canyon was formed by a huge water channel that cut through soft layers</a:t>
            </a:r>
          </a:p>
          <a:p>
            <a:pPr eaLnBrk="1" hangingPunct="1">
              <a:defRPr/>
            </a:pPr>
            <a:endParaRPr lang="en-US" dirty="0" smtClean="0">
              <a:cs typeface="+mn-cs"/>
            </a:endParaRPr>
          </a:p>
          <a:p>
            <a:pPr eaLnBrk="1" hangingPunct="1">
              <a:defRPr/>
            </a:pPr>
            <a:r>
              <a:rPr lang="en-US" dirty="0" smtClean="0">
                <a:cs typeface="+mn-cs"/>
              </a:rPr>
              <a:t>Picture: Steven A. Austin, ed., </a:t>
            </a:r>
            <a:r>
              <a:rPr lang="en-US" i="1" dirty="0" smtClean="0">
                <a:cs typeface="+mn-cs"/>
              </a:rPr>
              <a:t>Grand Canyon: Monument to Catastrophe</a:t>
            </a:r>
            <a:r>
              <a:rPr lang="en-US" dirty="0" smtClean="0">
                <a:cs typeface="+mn-cs"/>
              </a:rPr>
              <a:t> (Santee, CA: Institute for Creation Research, 1994), p. 58.</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DDAE26-1D32-964A-B580-E2B89C1DACC4}" type="slidenum">
              <a:rPr lang="en-US"/>
              <a:pPr>
                <a:defRPr/>
              </a:pPr>
              <a:t>58</a:t>
            </a:fld>
            <a:endParaRPr lang="en-US"/>
          </a:p>
        </p:txBody>
      </p:sp>
      <p:sp>
        <p:nvSpPr>
          <p:cNvPr id="522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5475" name="Rectangle 3"/>
          <p:cNvSpPr>
            <a:spLocks noGrp="1" noChangeArrowheads="1"/>
          </p:cNvSpPr>
          <p:nvPr>
            <p:ph type="body" idx="1"/>
          </p:nvPr>
        </p:nvSpPr>
        <p:spPr/>
        <p:txBody>
          <a:bodyPr/>
          <a:lstStyle/>
          <a:p>
            <a:pPr eaLnBrk="1" hangingPunct="1">
              <a:defRPr/>
            </a:pPr>
            <a:r>
              <a:rPr lang="en-US" dirty="0" smtClean="0">
                <a:cs typeface="+mn-cs"/>
              </a:rPr>
              <a:t>Another proof for quickly formed layers is that the sediment had to be altered (or deformed) when it was soft—not in the course of millions of years when it would have hardened!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593E39-CC11-734B-8261-4DE19AEFF9BB}" type="slidenum">
              <a:rPr lang="en-US"/>
              <a:pPr>
                <a:defRPr/>
              </a:pPr>
              <a:t>59</a:t>
            </a:fld>
            <a:endParaRPr lang="en-US"/>
          </a:p>
        </p:txBody>
      </p:sp>
      <p:sp>
        <p:nvSpPr>
          <p:cNvPr id="5227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7523" name="Rectangle 3"/>
          <p:cNvSpPr>
            <a:spLocks noGrp="1" noChangeArrowheads="1"/>
          </p:cNvSpPr>
          <p:nvPr>
            <p:ph type="body" idx="1"/>
          </p:nvPr>
        </p:nvSpPr>
        <p:spPr/>
        <p:txBody>
          <a:bodyPr/>
          <a:lstStyle/>
          <a:p>
            <a:pPr eaLnBrk="1" hangingPunct="1">
              <a:defRPr/>
            </a:pPr>
            <a:r>
              <a:rPr lang="en-US" dirty="0" smtClean="0">
                <a:cs typeface="+mn-cs"/>
              </a:rPr>
              <a:t>Another Grand Canyon cross section shows the various layers bent upwards by 1000 feet (.3 km).</a:t>
            </a:r>
          </a:p>
          <a:p>
            <a:pPr eaLnBrk="1" hangingPunct="1">
              <a:defRPr/>
            </a:pPr>
            <a:r>
              <a:rPr lang="en-US" dirty="0" smtClean="0">
                <a:cs typeface="+mn-cs"/>
              </a:rPr>
              <a:t>Does it not seem obvious that these layers were soft when they were bent?  </a:t>
            </a:r>
          </a:p>
          <a:p>
            <a:pPr eaLnBrk="1" hangingPunct="1">
              <a:defRPr/>
            </a:pPr>
            <a:r>
              <a:rPr lang="en-US" dirty="0" smtClean="0">
                <a:cs typeface="+mn-cs"/>
              </a:rPr>
              <a:t>Yet evolution would have us to believe that they laid down over millions of years, hardened, then were bent!  </a:t>
            </a:r>
          </a:p>
          <a:p>
            <a:pPr eaLnBrk="1" hangingPunct="1">
              <a:defRPr/>
            </a:pPr>
            <a:endParaRPr lang="en-US" dirty="0" smtClean="0">
              <a:cs typeface="+mn-cs"/>
            </a:endParaRPr>
          </a:p>
          <a:p>
            <a:pPr eaLnBrk="1" hangingPunct="1">
              <a:defRPr/>
            </a:pPr>
            <a:r>
              <a:rPr lang="en-US" dirty="0" smtClean="0">
                <a:cs typeface="+mn-cs"/>
              </a:rPr>
              <a:t>North rim (highest point is 8500 </a:t>
            </a:r>
            <a:r>
              <a:rPr lang="en-US" dirty="0" err="1" smtClean="0">
                <a:cs typeface="+mn-cs"/>
              </a:rPr>
              <a:t>ft</a:t>
            </a:r>
            <a:r>
              <a:rPr lang="en-US" dirty="0" smtClean="0">
                <a:cs typeface="+mn-cs"/>
              </a:rPr>
              <a:t>) is on average 1000 </a:t>
            </a:r>
            <a:r>
              <a:rPr lang="en-US" dirty="0" err="1" smtClean="0">
                <a:cs typeface="+mn-cs"/>
              </a:rPr>
              <a:t>ft</a:t>
            </a:r>
            <a:r>
              <a:rPr lang="en-US" dirty="0" smtClean="0">
                <a:cs typeface="+mn-cs"/>
              </a:rPr>
              <a:t> higher in elevation than the south rim. </a:t>
            </a:r>
          </a:p>
          <a:p>
            <a:pPr eaLnBrk="1" hangingPunct="1">
              <a:defRPr/>
            </a:pPr>
            <a:r>
              <a:rPr lang="en-US" dirty="0" smtClean="0">
                <a:cs typeface="+mn-cs"/>
              </a:rPr>
              <a:t>70 million years ago is when evolutionists say the </a:t>
            </a:r>
            <a:r>
              <a:rPr lang="en-US" dirty="0" err="1" smtClean="0">
                <a:cs typeface="+mn-cs"/>
              </a:rPr>
              <a:t>upwarp</a:t>
            </a:r>
            <a:r>
              <a:rPr lang="en-US" dirty="0" smtClean="0">
                <a:cs typeface="+mn-cs"/>
              </a:rPr>
              <a:t> occurred, 480 million years after the </a:t>
            </a:r>
            <a:r>
              <a:rPr lang="en-US" dirty="0" err="1" smtClean="0">
                <a:cs typeface="+mn-cs"/>
              </a:rPr>
              <a:t>Tapeats</a:t>
            </a:r>
            <a:r>
              <a:rPr lang="en-US" dirty="0" smtClean="0">
                <a:cs typeface="+mn-cs"/>
              </a:rPr>
              <a:t> Sandstone formed!</a:t>
            </a:r>
          </a:p>
          <a:p>
            <a:pPr eaLnBrk="1" hangingPunct="1">
              <a:defRPr/>
            </a:pPr>
            <a:r>
              <a:rPr lang="en-US" dirty="0" smtClean="0">
                <a:cs typeface="+mn-cs"/>
              </a:rPr>
              <a:t>Source: John Morris, </a:t>
            </a:r>
            <a:r>
              <a:rPr lang="en-US" i="1" dirty="0" smtClean="0">
                <a:cs typeface="+mn-cs"/>
              </a:rPr>
              <a:t>The Young Earth</a:t>
            </a:r>
            <a:r>
              <a:rPr lang="en-US" dirty="0" smtClean="0">
                <a:cs typeface="+mn-cs"/>
              </a:rPr>
              <a:t> (Master Books, 1994), pp. 107-8.</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49636C-2CE4-5544-A6D1-98E384A94544}" type="slidenum">
              <a:rPr lang="en-US">
                <a:solidFill>
                  <a:prstClr val="black"/>
                </a:solidFill>
              </a:rPr>
              <a:pPr>
                <a:defRPr/>
              </a:pPr>
              <a:t>6</a:t>
            </a:fld>
            <a:endParaRPr lang="en-US">
              <a:solidFill>
                <a:prstClr val="black"/>
              </a:solidFill>
            </a:endParaRPr>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09DE76-F1E6-3F43-AF75-D32E4D49F528}" type="slidenum">
              <a:rPr lang="en-US"/>
              <a:pPr>
                <a:defRPr/>
              </a:pPr>
              <a:t>60</a:t>
            </a:fld>
            <a:endParaRPr lang="en-US"/>
          </a:p>
        </p:txBody>
      </p:sp>
      <p:sp>
        <p:nvSpPr>
          <p:cNvPr id="522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9571" name="Rectangle 3"/>
          <p:cNvSpPr>
            <a:spLocks noGrp="1" noChangeArrowheads="1"/>
          </p:cNvSpPr>
          <p:nvPr>
            <p:ph type="body" idx="1"/>
          </p:nvPr>
        </p:nvSpPr>
        <p:spPr/>
        <p:txBody>
          <a:bodyPr/>
          <a:lstStyle/>
          <a:p>
            <a:pPr eaLnBrk="1" hangingPunct="1">
              <a:defRPr/>
            </a:pPr>
            <a:r>
              <a:rPr lang="en-US" dirty="0" smtClean="0">
                <a:cs typeface="+mn-cs"/>
              </a:rPr>
              <a:t>Here is a clear Grand Canyon deformation where the horizontal layer was bent 90 degrees vertically.  How could these rocks be bent slowly under pressure after they had hardened?  No, they were deformed quickly while still relatively soft.  Otherwise there would be elongation of the sand grains. Why do they show no cracking of the crystals?  Because they formed quickly!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3EC501-A9AC-4748-AF0C-ABD2D6831ADC}" type="slidenum">
              <a:rPr lang="en-US"/>
              <a:pPr>
                <a:defRPr/>
              </a:pPr>
              <a:t>61</a:t>
            </a:fld>
            <a:endParaRPr lang="en-US"/>
          </a:p>
        </p:txBody>
      </p:sp>
      <p:sp>
        <p:nvSpPr>
          <p:cNvPr id="5231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31619" name="Rectangle 3"/>
          <p:cNvSpPr>
            <a:spLocks noGrp="1" noChangeArrowheads="1"/>
          </p:cNvSpPr>
          <p:nvPr>
            <p:ph type="body" idx="1"/>
          </p:nvPr>
        </p:nvSpPr>
        <p:spPr/>
        <p:txBody>
          <a:bodyPr/>
          <a:lstStyle/>
          <a:p>
            <a:pPr eaLnBrk="1" hangingPunct="1">
              <a:defRPr/>
            </a:pPr>
            <a:r>
              <a:rPr lang="en-US" dirty="0" smtClean="0">
                <a:cs typeface="+mn-cs"/>
              </a:rPr>
              <a:t>This folding is in the Bright Angel Shale (dated at 530 MYA by conventional geology) that is right at the Whitmore helicopter pad where visitors fly out of Grand Canyon.  Evolutionists tell us that under heat and pressure solid rocks will bend.  But in this case the rock gets metamorphosed, which this shale is not.  The evidence says this was wet and relatively soft and plastic when it was bent.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E0EE59-8A93-8B49-98B8-673AD8F5DF92}" type="slidenum">
              <a:rPr lang="en-US"/>
              <a:pPr>
                <a:defRPr/>
              </a:pPr>
              <a:t>62</a:t>
            </a:fld>
            <a:endParaRPr lang="en-US"/>
          </a:p>
        </p:txBody>
      </p:sp>
      <p:sp>
        <p:nvSpPr>
          <p:cNvPr id="523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33667" name="Rectangle 3"/>
          <p:cNvSpPr>
            <a:spLocks noGrp="1" noChangeArrowheads="1"/>
          </p:cNvSpPr>
          <p:nvPr>
            <p:ph type="body" idx="1"/>
          </p:nvPr>
        </p:nvSpPr>
        <p:spPr/>
        <p:txBody>
          <a:bodyPr/>
          <a:lstStyle/>
          <a:p>
            <a:pPr eaLnBrk="1" hangingPunct="1">
              <a:defRPr/>
            </a:pPr>
            <a:r>
              <a:rPr lang="en-US" dirty="0" smtClean="0">
                <a:cs typeface="+mn-cs"/>
              </a:rPr>
              <a:t>Another key evidence for a young earth is the lack of bioturbation at interface.</a:t>
            </a:r>
          </a:p>
          <a:p>
            <a:pPr eaLnBrk="1" hangingPunct="1">
              <a:defRPr/>
            </a:pPr>
            <a:r>
              <a:rPr lang="en-US" dirty="0" smtClean="0">
                <a:cs typeface="+mn-cs"/>
              </a:rPr>
              <a:t>In other words, the layers do not show any movement of life within them (and between them) that one would expect over millions of years.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A7B39A-ED69-4E48-AE87-27AA187FDC97}" type="slidenum">
              <a:rPr lang="en-US"/>
              <a:pPr>
                <a:defRPr/>
              </a:pPr>
              <a:t>63</a:t>
            </a:fld>
            <a:endParaRPr lang="en-US"/>
          </a:p>
        </p:txBody>
      </p:sp>
      <p:sp>
        <p:nvSpPr>
          <p:cNvPr id="523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35715" name="Rectangle 3"/>
          <p:cNvSpPr>
            <a:spLocks noGrp="1" noChangeArrowheads="1"/>
          </p:cNvSpPr>
          <p:nvPr>
            <p:ph type="body" idx="1"/>
          </p:nvPr>
        </p:nvSpPr>
        <p:spPr/>
        <p:txBody>
          <a:bodyPr/>
          <a:lstStyle/>
          <a:p>
            <a:pPr eaLnBrk="1" hangingPunct="1">
              <a:defRPr/>
            </a:pPr>
            <a:r>
              <a:rPr lang="en-US" dirty="0" smtClean="0">
                <a:cs typeface="+mn-cs"/>
              </a:rPr>
              <a:t>Here is what we would expect to find in each layer, as we have today on the ocean bottom.  </a:t>
            </a:r>
          </a:p>
          <a:p>
            <a:pPr eaLnBrk="1" hangingPunct="1">
              <a:defRPr/>
            </a:pPr>
            <a:r>
              <a:rPr lang="en-US" dirty="0" smtClean="0">
                <a:cs typeface="+mn-cs"/>
              </a:rPr>
              <a:t>However, this kind of disturbance in a layer is very rarely seen.  Even where it IS seen, it is reasonable to imagine that the evidence in the particular rock formation could have been caused by animal life in a matter or hours, days or weeks during the alternating periods of calm and violence at this location, rather than being evidence of thousands or millions of years.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2D054D-70A3-4748-B1DE-DF0C0D754442}" type="slidenum">
              <a:rPr lang="en-US"/>
              <a:pPr>
                <a:defRPr/>
              </a:pPr>
              <a:t>64</a:t>
            </a:fld>
            <a:endParaRPr lang="en-US"/>
          </a:p>
        </p:txBody>
      </p:sp>
      <p:sp>
        <p:nvSpPr>
          <p:cNvPr id="523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37763" name="Rectangle 3"/>
          <p:cNvSpPr>
            <a:spLocks noGrp="1" noChangeArrowheads="1"/>
          </p:cNvSpPr>
          <p:nvPr>
            <p:ph type="body" idx="1"/>
          </p:nvPr>
        </p:nvSpPr>
        <p:spPr/>
        <p:txBody>
          <a:bodyPr/>
          <a:lstStyle/>
          <a:p>
            <a:pPr eaLnBrk="1" hangingPunct="1">
              <a:defRPr/>
            </a:pPr>
            <a:r>
              <a:rPr lang="en-US" dirty="0" smtClean="0">
                <a:cs typeface="+mn-cs"/>
              </a:rPr>
              <a:t>Would one expect ripple marks or animal tracks or raindrop marks on a soil that has had millions of years of erosion?  Hardly!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98E653-CE80-CB4F-AB9E-DC9D2FECC879}" type="slidenum">
              <a:rPr lang="en-US"/>
              <a:pPr>
                <a:defRPr/>
              </a:pPr>
              <a:t>65</a:t>
            </a:fld>
            <a:endParaRPr lang="en-US"/>
          </a:p>
        </p:txBody>
      </p:sp>
      <p:sp>
        <p:nvSpPr>
          <p:cNvPr id="523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39811" name="Rectangle 3"/>
          <p:cNvSpPr>
            <a:spLocks noGrp="1" noChangeArrowheads="1"/>
          </p:cNvSpPr>
          <p:nvPr>
            <p:ph type="body" idx="1"/>
          </p:nvPr>
        </p:nvSpPr>
        <p:spPr/>
        <p:txBody>
          <a:bodyPr/>
          <a:lstStyle/>
          <a:p>
            <a:pPr eaLnBrk="1" hangingPunct="1">
              <a:defRPr/>
            </a:pPr>
            <a:r>
              <a:rPr lang="en-US" dirty="0" smtClean="0">
                <a:cs typeface="+mn-cs"/>
              </a:rPr>
              <a:t>Notice this Grand Canyon deformation.  It shows evidence that animal tracks were made under water, not air (as previously thought), in the Grand Canyon, Coconino Sandstone. </a:t>
            </a:r>
            <a:br>
              <a:rPr lang="en-US" dirty="0" smtClean="0">
                <a:cs typeface="+mn-cs"/>
              </a:rPr>
            </a:br>
            <a:r>
              <a:rPr lang="en-US" dirty="0" smtClean="0">
                <a:cs typeface="+mn-cs"/>
              </a:rPr>
              <a:t>Do we really think that this layer would take thousands or millions of years?  Certainly erosion would wipe all these features away.  No, these layers were formed very quickly—within hours or days or weeks.</a:t>
            </a:r>
          </a:p>
          <a:p>
            <a:pPr eaLnBrk="1" hangingPunct="1">
              <a:defRPr/>
            </a:pPr>
            <a:endParaRPr lang="en-US" dirty="0" smtClean="0">
              <a:cs typeface="+mn-cs"/>
            </a:endParaRPr>
          </a:p>
          <a:p>
            <a:pPr eaLnBrk="1" hangingPunct="1">
              <a:defRPr/>
            </a:pPr>
            <a:r>
              <a:rPr lang="en-US" dirty="0" smtClean="0">
                <a:cs typeface="+mn-cs"/>
              </a:rPr>
              <a:t>http://</a:t>
            </a:r>
            <a:r>
              <a:rPr lang="en-US" dirty="0" err="1" smtClean="0">
                <a:cs typeface="+mn-cs"/>
              </a:rPr>
              <a:t>www.answersingenesis.org</a:t>
            </a:r>
            <a:r>
              <a:rPr lang="en-US" dirty="0" smtClean="0">
                <a:cs typeface="+mn-cs"/>
              </a:rPr>
              <a:t>/home/area/magazines/docs/v15n1_grandcanyon.asp</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2729E6-76CE-624F-B5D3-CF078BB43871}" type="slidenum">
              <a:rPr lang="en-US"/>
              <a:pPr>
                <a:defRPr/>
              </a:pPr>
              <a:t>66</a:t>
            </a:fld>
            <a:endParaRPr lang="en-US"/>
          </a:p>
        </p:txBody>
      </p:sp>
      <p:sp>
        <p:nvSpPr>
          <p:cNvPr id="524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41859" name="Rectangle 3"/>
          <p:cNvSpPr>
            <a:spLocks noGrp="1" noChangeArrowheads="1"/>
          </p:cNvSpPr>
          <p:nvPr>
            <p:ph type="body" idx="1"/>
          </p:nvPr>
        </p:nvSpPr>
        <p:spPr/>
        <p:txBody>
          <a:bodyPr/>
          <a:lstStyle/>
          <a:p>
            <a:pPr eaLnBrk="1" hangingPunct="1">
              <a:defRPr/>
            </a:pPr>
            <a:r>
              <a:rPr lang="en-US" dirty="0" err="1" smtClean="0">
                <a:cs typeface="+mn-cs"/>
              </a:rPr>
              <a:t>Polystrate</a:t>
            </a:r>
            <a:r>
              <a:rPr lang="en-US" dirty="0" smtClean="0">
                <a:cs typeface="+mn-cs"/>
              </a:rPr>
              <a:t> fossils refers to fossils that cover various strata instead of the entire fossil being in the same strata.  This would obviously mean that the deposits were formed quickly.  For example…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7139C3-1A19-DF44-84BF-48BA7D56B9F8}" type="slidenum">
              <a:rPr lang="en-US"/>
              <a:pPr>
                <a:defRPr/>
              </a:pPr>
              <a:t>67</a:t>
            </a:fld>
            <a:endParaRPr lang="en-US"/>
          </a:p>
        </p:txBody>
      </p:sp>
      <p:sp>
        <p:nvSpPr>
          <p:cNvPr id="524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43907" name="Rectangle 3"/>
          <p:cNvSpPr>
            <a:spLocks noGrp="1" noChangeArrowheads="1"/>
          </p:cNvSpPr>
          <p:nvPr>
            <p:ph type="body" idx="1"/>
          </p:nvPr>
        </p:nvSpPr>
        <p:spPr/>
        <p:txBody>
          <a:bodyPr/>
          <a:lstStyle/>
          <a:p>
            <a:pPr eaLnBrk="1" hangingPunct="1">
              <a:defRPr/>
            </a:pPr>
            <a:r>
              <a:rPr lang="en-US" dirty="0" smtClean="0">
                <a:cs typeface="+mn-cs"/>
              </a:rPr>
              <a:t>This tree was found in </a:t>
            </a:r>
            <a:r>
              <a:rPr lang="en-US" b="1" dirty="0" smtClean="0">
                <a:cs typeface="+mn-cs"/>
              </a:rPr>
              <a:t>1826</a:t>
            </a:r>
            <a:r>
              <a:rPr lang="en-US" dirty="0" smtClean="0">
                <a:cs typeface="+mn-cs"/>
              </a:rPr>
              <a:t> in </a:t>
            </a:r>
            <a:r>
              <a:rPr lang="en-US" dirty="0" err="1" smtClean="0">
                <a:cs typeface="+mn-cs"/>
              </a:rPr>
              <a:t>Craigleith</a:t>
            </a:r>
            <a:r>
              <a:rPr lang="en-US" dirty="0" smtClean="0">
                <a:cs typeface="+mn-cs"/>
              </a:rPr>
              <a:t> quarry near Edinburgh, Scotland, in a </a:t>
            </a:r>
            <a:r>
              <a:rPr lang="en-US" b="1" dirty="0" smtClean="0">
                <a:cs typeface="+mn-cs"/>
              </a:rPr>
              <a:t>200-ft thick</a:t>
            </a:r>
            <a:r>
              <a:rPr lang="en-US" dirty="0" smtClean="0">
                <a:cs typeface="+mn-cs"/>
              </a:rPr>
              <a:t> mass of alternating sandstone and shale.</a:t>
            </a:r>
          </a:p>
          <a:p>
            <a:pPr eaLnBrk="1" hangingPunct="1">
              <a:defRPr/>
            </a:pPr>
            <a:r>
              <a:rPr lang="en-US" dirty="0" smtClean="0">
                <a:cs typeface="+mn-cs"/>
              </a:rPr>
              <a:t>As the workers in the quarry took away the </a:t>
            </a:r>
            <a:r>
              <a:rPr lang="en-US" dirty="0" smtClean="0"/>
              <a:t>sandstone and shale layers, they uncovered this tree and an artist painted the unusual find.</a:t>
            </a:r>
            <a:endParaRPr lang="en-US" dirty="0" smtClean="0">
              <a:cs typeface="+mn-cs"/>
            </a:endParaRPr>
          </a:p>
          <a:p>
            <a:pPr eaLnBrk="1" hangingPunct="1">
              <a:defRPr/>
            </a:pPr>
            <a:r>
              <a:rPr lang="en-US" dirty="0" smtClean="0">
                <a:cs typeface="+mn-cs"/>
              </a:rPr>
              <a:t>Do you think that this tree remained here through millions of years of sediment build-up?</a:t>
            </a:r>
          </a:p>
          <a:p>
            <a:pPr eaLnBrk="1" hangingPunct="1">
              <a:defRPr/>
            </a:pPr>
            <a:endParaRPr lang="en-US" dirty="0" smtClean="0">
              <a:cs typeface="+mn-cs"/>
            </a:endParaRPr>
          </a:p>
          <a:p>
            <a:pPr eaLnBrk="1" hangingPunct="1">
              <a:defRPr/>
            </a:pPr>
            <a:r>
              <a:rPr lang="en-US" dirty="0" smtClean="0">
                <a:cs typeface="+mn-cs"/>
              </a:rPr>
              <a:t>The </a:t>
            </a:r>
            <a:r>
              <a:rPr lang="en-US" b="1" dirty="0" smtClean="0">
                <a:cs typeface="+mn-cs"/>
              </a:rPr>
              <a:t>in-situ</a:t>
            </a:r>
            <a:r>
              <a:rPr lang="en-US" dirty="0" smtClean="0">
                <a:cs typeface="+mn-cs"/>
              </a:rPr>
              <a:t> (autochthonous) and</a:t>
            </a:r>
            <a:r>
              <a:rPr lang="en-US" b="1" dirty="0" smtClean="0">
                <a:cs typeface="+mn-cs"/>
              </a:rPr>
              <a:t> transport </a:t>
            </a:r>
            <a:r>
              <a:rPr lang="en-US" dirty="0" smtClean="0">
                <a:cs typeface="+mn-cs"/>
              </a:rPr>
              <a:t>(</a:t>
            </a:r>
            <a:r>
              <a:rPr lang="en-US" dirty="0" err="1" smtClean="0">
                <a:cs typeface="+mn-cs"/>
              </a:rPr>
              <a:t>allochthonous</a:t>
            </a:r>
            <a:r>
              <a:rPr lang="en-US" dirty="0" smtClean="0">
                <a:cs typeface="+mn-cs"/>
              </a:rPr>
              <a:t>) theories were much debated from the 1820s to the early 1840s, though even Buckland said in 1840 that he only knew of a few trees that looked in-situ.</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AF5D05-A0A3-CF43-B1E3-0ADF7181A3FD}" type="slidenum">
              <a:rPr lang="en-US"/>
              <a:pPr>
                <a:defRPr/>
              </a:pPr>
              <a:t>68</a:t>
            </a:fld>
            <a:endParaRPr lang="en-US"/>
          </a:p>
        </p:txBody>
      </p:sp>
      <p:sp>
        <p:nvSpPr>
          <p:cNvPr id="524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48003" name="Rectangle 3"/>
          <p:cNvSpPr>
            <a:spLocks noGrp="1" noChangeArrowheads="1"/>
          </p:cNvSpPr>
          <p:nvPr>
            <p:ph type="body" idx="1"/>
          </p:nvPr>
        </p:nvSpPr>
        <p:spPr/>
        <p:txBody>
          <a:bodyPr/>
          <a:lstStyle/>
          <a:p>
            <a:pPr eaLnBrk="1" hangingPunct="1">
              <a:defRPr/>
            </a:pPr>
            <a:r>
              <a:rPr lang="en-US" dirty="0" smtClean="0">
                <a:cs typeface="+mn-cs"/>
              </a:rPr>
              <a:t>In Tennessee we even have a tree whose trunk is in a coal layer, middle in limestone, and top in another coal layer.</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4E311B-0560-8E49-843E-6E620E6FA4D3}" type="slidenum">
              <a:rPr lang="en-US"/>
              <a:pPr>
                <a:defRPr/>
              </a:pPr>
              <a:t>69</a:t>
            </a:fld>
            <a:endParaRPr lang="en-US"/>
          </a:p>
        </p:txBody>
      </p:sp>
      <p:sp>
        <p:nvSpPr>
          <p:cNvPr id="525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50051" name="Rectangle 3"/>
          <p:cNvSpPr>
            <a:spLocks noGrp="1" noChangeArrowheads="1"/>
          </p:cNvSpPr>
          <p:nvPr>
            <p:ph type="body" idx="1"/>
          </p:nvPr>
        </p:nvSpPr>
        <p:spPr/>
        <p:txBody>
          <a:bodyPr/>
          <a:lstStyle/>
          <a:p>
            <a:pPr eaLnBrk="1" hangingPunct="1">
              <a:defRPr/>
            </a:pPr>
            <a:r>
              <a:rPr lang="en-US" dirty="0" smtClean="0">
                <a:cs typeface="+mn-cs"/>
              </a:rPr>
              <a:t>This Tennessee tree was found in a 200 </a:t>
            </a:r>
            <a:r>
              <a:rPr lang="en-US" dirty="0" err="1" smtClean="0">
                <a:cs typeface="+mn-cs"/>
              </a:rPr>
              <a:t>ft</a:t>
            </a:r>
            <a:r>
              <a:rPr lang="en-US" dirty="0" smtClean="0">
                <a:cs typeface="+mn-cs"/>
              </a:rPr>
              <a:t> thick mass of alternating sandstone and shale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05A841-2BC9-2846-9498-F29DFAEEDA77}" type="slidenum">
              <a:rPr lang="en-US"/>
              <a:pPr>
                <a:defRPr/>
              </a:pPr>
              <a:t>7</a:t>
            </a:fld>
            <a:endParaRPr lang="en-US"/>
          </a:p>
        </p:txBody>
      </p:sp>
      <p:sp>
        <p:nvSpPr>
          <p:cNvPr id="2388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88995" name="Rectangle 3"/>
          <p:cNvSpPr>
            <a:spLocks noGrp="1" noChangeArrowheads="1"/>
          </p:cNvSpPr>
          <p:nvPr>
            <p:ph type="body" idx="1"/>
          </p:nvPr>
        </p:nvSpPr>
        <p:spPr/>
        <p:txBody>
          <a:bodyPr/>
          <a:lstStyle/>
          <a:p>
            <a:pPr eaLnBrk="1" hangingPunct="1">
              <a:defRPr/>
            </a:pPr>
            <a:r>
              <a:rPr lang="en-US" dirty="0" smtClean="0">
                <a:cs typeface="+mn-cs"/>
              </a:rPr>
              <a:t>The underlined word is </a:t>
            </a:r>
            <a:r>
              <a:rPr lang="en-US" i="1" dirty="0" err="1" smtClean="0">
                <a:cs typeface="+mn-cs"/>
              </a:rPr>
              <a:t>eretz</a:t>
            </a:r>
            <a:r>
              <a:rPr lang="en-US" dirty="0" smtClean="0">
                <a:cs typeface="+mn-cs"/>
              </a:rPr>
              <a:t>, the same word translated earth in Gen. 1:1 and 2:1 and 2:4.  </a:t>
            </a:r>
            <a:r>
              <a:rPr lang="en-US" i="1" dirty="0" err="1" smtClean="0">
                <a:cs typeface="+mn-cs"/>
              </a:rPr>
              <a:t>Eretz</a:t>
            </a:r>
            <a:r>
              <a:rPr lang="en-US" dirty="0" smtClean="0">
                <a:cs typeface="+mn-cs"/>
              </a:rPr>
              <a:t> is used 45 times in the Flood account in Gen. 6:5-9:17.  The circled word is </a:t>
            </a:r>
            <a:r>
              <a:rPr lang="en-US" i="1" dirty="0" err="1" smtClean="0">
                <a:cs typeface="+mn-cs"/>
              </a:rPr>
              <a:t>adamah</a:t>
            </a:r>
            <a:r>
              <a:rPr lang="en-US" dirty="0" smtClean="0">
                <a:cs typeface="+mn-cs"/>
              </a:rPr>
              <a:t>, which in modern translations is rendered more accurately as </a:t>
            </a:r>
            <a:r>
              <a:rPr lang="en-US" altLang="ja-JP" dirty="0" smtClean="0">
                <a:latin typeface="Arial"/>
                <a:cs typeface="+mn-cs"/>
              </a:rPr>
              <a:t>"</a:t>
            </a:r>
            <a:r>
              <a:rPr lang="en-US" dirty="0" smtClean="0">
                <a:cs typeface="+mn-cs"/>
              </a:rPr>
              <a:t>ground</a:t>
            </a:r>
            <a:r>
              <a:rPr lang="en-US" altLang="ja-JP" dirty="0" smtClean="0">
                <a:latin typeface="Arial"/>
                <a:cs typeface="+mn-cs"/>
              </a:rPr>
              <a:t>"</a:t>
            </a:r>
            <a:r>
              <a:rPr lang="en-US" dirty="0" smtClean="0">
                <a:cs typeface="+mn-cs"/>
              </a:rPr>
              <a:t> or </a:t>
            </a:r>
            <a:r>
              <a:rPr lang="en-US" altLang="ja-JP" dirty="0" smtClean="0">
                <a:latin typeface="Arial"/>
                <a:cs typeface="+mn-cs"/>
              </a:rPr>
              <a:t>"</a:t>
            </a:r>
            <a:r>
              <a:rPr lang="en-US" dirty="0" smtClean="0">
                <a:cs typeface="+mn-cs"/>
              </a:rPr>
              <a:t>land.</a:t>
            </a:r>
            <a:r>
              <a:rPr lang="en-US" altLang="ja-JP" dirty="0" smtClean="0">
                <a:latin typeface="Arial"/>
                <a:cs typeface="+mn-cs"/>
              </a:rPr>
              <a:t>"</a:t>
            </a:r>
            <a:r>
              <a:rPr lang="en-US" dirty="0" smtClean="0">
                <a:cs typeface="+mn-cs"/>
              </a:rPr>
              <a:t>  It is used only 9 times in the Flood account.  In his rejection of the global Flood, OT scholar Dr. Walter Kaiser said in the Feb. 2006 John </a:t>
            </a:r>
            <a:r>
              <a:rPr lang="en-US" dirty="0" err="1" smtClean="0">
                <a:cs typeface="+mn-cs"/>
              </a:rPr>
              <a:t>Ankerberg</a:t>
            </a:r>
            <a:r>
              <a:rPr lang="en-US" dirty="0" smtClean="0">
                <a:cs typeface="+mn-cs"/>
              </a:rPr>
              <a:t> debates on creation that </a:t>
            </a:r>
            <a:r>
              <a:rPr lang="en-US" i="1" dirty="0" err="1" smtClean="0">
                <a:cs typeface="+mn-cs"/>
              </a:rPr>
              <a:t>eretz</a:t>
            </a:r>
            <a:r>
              <a:rPr lang="en-US" dirty="0" smtClean="0">
                <a:cs typeface="+mn-cs"/>
              </a:rPr>
              <a:t> is never used in the flood account, but that only </a:t>
            </a:r>
            <a:r>
              <a:rPr lang="en-US" i="1" dirty="0" err="1" smtClean="0">
                <a:cs typeface="+mn-cs"/>
              </a:rPr>
              <a:t>adamah</a:t>
            </a:r>
            <a:r>
              <a:rPr lang="en-US" dirty="0" smtClean="0">
                <a:cs typeface="+mn-cs"/>
              </a:rPr>
              <a:t> is used.  He was seriously in error.</a:t>
            </a:r>
          </a:p>
          <a:p>
            <a:pPr eaLnBrk="1" hangingPunct="1">
              <a:defRPr/>
            </a:pPr>
            <a:endParaRPr lang="en-US" dirty="0"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58F515-310D-D94F-BB16-EBD39F87C3C9}" type="slidenum">
              <a:rPr lang="en-US"/>
              <a:pPr>
                <a:defRPr/>
              </a:pPr>
              <a:t>70</a:t>
            </a:fld>
            <a:endParaRPr lang="en-US"/>
          </a:p>
        </p:txBody>
      </p:sp>
      <p:sp>
        <p:nvSpPr>
          <p:cNvPr id="525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52099" name="Rectangle 3"/>
          <p:cNvSpPr>
            <a:spLocks noGrp="1" noChangeArrowheads="1"/>
          </p:cNvSpPr>
          <p:nvPr>
            <p:ph type="body" idx="1"/>
          </p:nvPr>
        </p:nvSpPr>
        <p:spPr/>
        <p:txBody>
          <a:bodyPr/>
          <a:lstStyle/>
          <a:p>
            <a:pPr eaLnBrk="1" hangingPunct="1">
              <a:defRPr/>
            </a:pPr>
            <a:r>
              <a:rPr lang="en-US" dirty="0" smtClean="0">
                <a:cs typeface="+mn-cs"/>
              </a:rPr>
              <a:t>Dr. Ager proves catastrophes did occur, but he refuses to believe that they happened worldwide such as in Noah’s Flood.  He notes…(read quote).  </a:t>
            </a:r>
          </a:p>
          <a:p>
            <a:pPr eaLnBrk="1" hangingPunct="1">
              <a:defRPr/>
            </a:pPr>
            <a:r>
              <a:rPr lang="en-US" dirty="0" smtClean="0">
                <a:cs typeface="+mn-cs"/>
              </a:rPr>
              <a:t>• He then says that these trees are “in position of growth.”  But those trees are not in position of growth for they were not buried gradually as they grew and a catastrophe that laid down that much sediment would not leave the trees standing.  Furthermore such </a:t>
            </a:r>
            <a:r>
              <a:rPr lang="en-US" dirty="0" err="1" smtClean="0">
                <a:cs typeface="+mn-cs"/>
              </a:rPr>
              <a:t>polystrate</a:t>
            </a:r>
            <a:r>
              <a:rPr lang="en-US" dirty="0" smtClean="0">
                <a:cs typeface="+mn-cs"/>
              </a:rPr>
              <a:t> trees never have any branches or roots.  What kind of trees grow like that?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4056DA-E500-BC4B-9F9F-40977776375C}" type="slidenum">
              <a:rPr lang="en-US"/>
              <a:pPr>
                <a:defRPr/>
              </a:pPr>
              <a:t>71</a:t>
            </a:fld>
            <a:endParaRPr lang="en-US"/>
          </a:p>
        </p:txBody>
      </p:sp>
      <p:sp>
        <p:nvSpPr>
          <p:cNvPr id="258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82531" name="Rectangle 3"/>
          <p:cNvSpPr>
            <a:spLocks noGrp="1" noChangeArrowheads="1"/>
          </p:cNvSpPr>
          <p:nvPr>
            <p:ph type="body" idx="1"/>
          </p:nvPr>
        </p:nvSpPr>
        <p:spPr/>
        <p:txBody>
          <a:bodyPr/>
          <a:lstStyle/>
          <a:p>
            <a:pPr eaLnBrk="1" hangingPunct="1">
              <a:defRPr/>
            </a:pPr>
            <a:r>
              <a:rPr lang="en-US" dirty="0" smtClean="0">
                <a:cs typeface="+mn-cs"/>
              </a:rPr>
              <a:t>But you say, how about these reliable radiometric dating methods that PROVE the earth to be millions of years old?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FFD68C-EB3B-7D42-A205-188B71A519D4}" type="slidenum">
              <a:rPr lang="en-US"/>
              <a:pPr>
                <a:defRPr/>
              </a:pPr>
              <a:t>72</a:t>
            </a:fld>
            <a:endParaRPr lang="en-US"/>
          </a:p>
        </p:txBody>
      </p:sp>
      <p:sp>
        <p:nvSpPr>
          <p:cNvPr id="1911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1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D258A6-F5CC-D24A-883C-1B7645FCE7AD}" type="slidenum">
              <a:rPr lang="en-US"/>
              <a:pPr>
                <a:defRPr/>
              </a:pPr>
              <a:t>73</a:t>
            </a:fld>
            <a:endParaRPr lang="en-US"/>
          </a:p>
        </p:txBody>
      </p:sp>
      <p:sp>
        <p:nvSpPr>
          <p:cNvPr id="238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82851" name="Rectangle 3"/>
          <p:cNvSpPr>
            <a:spLocks noGrp="1" noChangeArrowheads="1"/>
          </p:cNvSpPr>
          <p:nvPr>
            <p:ph type="body" idx="1"/>
          </p:nvPr>
        </p:nvSpPr>
        <p:spPr/>
        <p:txBody>
          <a:bodyPr/>
          <a:lstStyle/>
          <a:p>
            <a:pPr eaLnBrk="1" hangingPunct="1">
              <a:defRPr/>
            </a:pPr>
            <a:r>
              <a:rPr lang="en-US" dirty="0" smtClean="0">
                <a:cs typeface="+mn-cs"/>
              </a:rPr>
              <a:t>A lava dome started forming soon after the eruption.  The first two domes were blown away by subsequent smaller eruptions in 1980.  The present dome started forming in late October 1980 and continues growing to this day, though at faster rate than in the first 6 years (see below).</a:t>
            </a:r>
          </a:p>
          <a:p>
            <a:pPr eaLnBrk="1" hangingPunct="1">
              <a:defRPr/>
            </a:pPr>
            <a:r>
              <a:rPr lang="en-US" dirty="0" smtClean="0">
                <a:cs typeface="+mn-cs"/>
              </a:rPr>
              <a:t>During 17 so-called dome-building eruptions, from 18 October 1980 to 26 October 1986, thick pasty lava oozed out of the volcanic vent like toothpaste from a tube. </a:t>
            </a:r>
            <a:r>
              <a:rPr lang="en-US" dirty="0" err="1" smtClean="0">
                <a:cs typeface="+mn-cs"/>
              </a:rPr>
              <a:t>Dacite</a:t>
            </a:r>
            <a:r>
              <a:rPr lang="en-US" dirty="0" smtClean="0">
                <a:cs typeface="+mn-cs"/>
              </a:rPr>
              <a:t> lava is too thick to flow very far, so it simply piled up around the vent, forming the mountain-like dome, which now plugs the volcanic orifice.</a:t>
            </a:r>
          </a:p>
          <a:p>
            <a:pPr eaLnBrk="1" hangingPunct="1">
              <a:defRPr/>
            </a:pPr>
            <a:r>
              <a:rPr lang="en-US" b="1" dirty="0" smtClean="0">
                <a:cs typeface="+mn-cs"/>
              </a:rPr>
              <a:t>	Mountain rapidly rebuilding in 2005!</a:t>
            </a:r>
          </a:p>
          <a:p>
            <a:pPr eaLnBrk="1" hangingPunct="1">
              <a:defRPr/>
            </a:pPr>
            <a:r>
              <a:rPr lang="en-US" dirty="0" smtClean="0">
                <a:cs typeface="+mn-cs"/>
              </a:rPr>
              <a:t>Sept 25, 2005 article: http://</a:t>
            </a:r>
            <a:r>
              <a:rPr lang="en-US" dirty="0" err="1" smtClean="0">
                <a:cs typeface="+mn-cs"/>
              </a:rPr>
              <a:t>www.billingsgazette.com</a:t>
            </a:r>
            <a:r>
              <a:rPr lang="en-US" dirty="0" smtClean="0">
                <a:cs typeface="+mn-cs"/>
              </a:rPr>
              <a:t>/</a:t>
            </a:r>
            <a:r>
              <a:rPr lang="en-US" dirty="0" err="1" smtClean="0">
                <a:cs typeface="+mn-cs"/>
              </a:rPr>
              <a:t>index.php?tl</a:t>
            </a:r>
            <a:r>
              <a:rPr lang="en-US" dirty="0" smtClean="0">
                <a:cs typeface="+mn-cs"/>
              </a:rPr>
              <a:t>=1&amp;display=</a:t>
            </a:r>
            <a:r>
              <a:rPr lang="en-US" dirty="0" err="1" smtClean="0">
                <a:cs typeface="+mn-cs"/>
              </a:rPr>
              <a:t>rednews</a:t>
            </a:r>
            <a:r>
              <a:rPr lang="en-US" dirty="0" smtClean="0">
                <a:cs typeface="+mn-cs"/>
              </a:rPr>
              <a:t>/2005/09/25/build/nation/52-st-helens.inc </a:t>
            </a:r>
          </a:p>
          <a:p>
            <a:pPr eaLnBrk="1" hangingPunct="1">
              <a:defRPr/>
            </a:pPr>
            <a:r>
              <a:rPr lang="en-US" altLang="ja-JP" dirty="0" smtClean="0">
                <a:latin typeface="Arial"/>
                <a:cs typeface="+mn-cs"/>
              </a:rPr>
              <a:t>"</a:t>
            </a:r>
            <a:r>
              <a:rPr lang="en-US" dirty="0" smtClean="0">
                <a:cs typeface="+mn-cs"/>
              </a:rPr>
              <a:t>Although things could change at any time, scientists are not expecting any big changes at Mount St. Helens in the near future. The new lava dome is growing about </a:t>
            </a:r>
            <a:r>
              <a:rPr lang="en-US" b="1" dirty="0" smtClean="0">
                <a:cs typeface="+mn-cs"/>
              </a:rPr>
              <a:t>six times faster than it did during the six years of dome building between 1980 and 1986</a:t>
            </a:r>
            <a:r>
              <a:rPr lang="en-US" dirty="0" smtClean="0">
                <a:cs typeface="+mn-cs"/>
              </a:rPr>
              <a:t>. The extrusion rate is about 1.3 to 9.2 cubic yards per second, </a:t>
            </a:r>
            <a:r>
              <a:rPr lang="en-US" b="1" dirty="0" smtClean="0">
                <a:cs typeface="+mn-cs"/>
              </a:rPr>
              <a:t>averaging 3 cubic yards - enough to fill up the back of a pickup truck every second</a:t>
            </a:r>
            <a:r>
              <a:rPr lang="en-US" dirty="0" smtClean="0">
                <a:cs typeface="+mn-cs"/>
              </a:rPr>
              <a:t>. </a:t>
            </a:r>
            <a:br>
              <a:rPr lang="en-US" dirty="0" smtClean="0">
                <a:cs typeface="+mn-cs"/>
              </a:rPr>
            </a:br>
            <a:r>
              <a:rPr lang="en-US" dirty="0" smtClean="0">
                <a:cs typeface="+mn-cs"/>
              </a:rPr>
              <a:t>The new Mount St. Helens dome was about 10 feet below the rim of the crater in July, although it has crumbled a little since then. The growth has been in a series of six big upward thrusts or "whalebacks" as the scientists like to call them because of their shape. </a:t>
            </a:r>
            <a:r>
              <a:rPr lang="en-US" b="1" dirty="0" smtClean="0">
                <a:cs typeface="+mn-cs"/>
              </a:rPr>
              <a:t>At the rate it is growing, Mount St. Helens could regain its conical top within decades.</a:t>
            </a:r>
            <a:r>
              <a:rPr lang="en-US" altLang="ja-JP" dirty="0" smtClean="0">
                <a:latin typeface="Arial"/>
                <a:cs typeface="+mn-cs"/>
              </a:rPr>
              <a:t>"</a:t>
            </a:r>
            <a:endParaRPr lang="en-US" dirty="0" smtClean="0">
              <a:cs typeface="+mn-cs"/>
            </a:endParaRPr>
          </a:p>
          <a:p>
            <a:pPr eaLnBrk="1" hangingPunct="1">
              <a:defRPr/>
            </a:pPr>
            <a:endParaRPr lang="en-US" dirty="0"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DAC779-DDAD-DF46-AA83-956437E18072}" type="slidenum">
              <a:rPr lang="en-US"/>
              <a:pPr>
                <a:defRPr/>
              </a:pPr>
              <a:t>74</a:t>
            </a:fld>
            <a:endParaRPr lang="en-US"/>
          </a:p>
        </p:txBody>
      </p:sp>
      <p:sp>
        <p:nvSpPr>
          <p:cNvPr id="1915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5907" name="Rectangle 3"/>
          <p:cNvSpPr>
            <a:spLocks noGrp="1" noChangeArrowheads="1"/>
          </p:cNvSpPr>
          <p:nvPr>
            <p:ph type="body" idx="1"/>
          </p:nvPr>
        </p:nvSpPr>
        <p:spPr/>
        <p:txBody>
          <a:bodyPr/>
          <a:lstStyle/>
          <a:p>
            <a:pPr eaLnBrk="1" hangingPunct="1">
              <a:defRPr/>
            </a:pPr>
            <a:r>
              <a:rPr lang="en-US" dirty="0" smtClean="0">
                <a:cs typeface="+mn-cs"/>
              </a:rPr>
              <a:t>• Samples were collected and dated in 1992 from the dome that started forming in late Oct. 1980. </a:t>
            </a:r>
          </a:p>
          <a:p>
            <a:pPr eaLnBrk="1" hangingPunct="1">
              <a:defRPr/>
            </a:pPr>
            <a:r>
              <a:rPr lang="en-US" dirty="0" smtClean="0">
                <a:cs typeface="+mn-cs"/>
              </a:rPr>
              <a:t>• The highly respected lab (</a:t>
            </a:r>
            <a:r>
              <a:rPr lang="en-US" dirty="0" err="1" smtClean="0">
                <a:cs typeface="+mn-cs"/>
              </a:rPr>
              <a:t>Geochron</a:t>
            </a:r>
            <a:r>
              <a:rPr lang="en-US" dirty="0" smtClean="0">
                <a:cs typeface="+mn-cs"/>
              </a:rPr>
              <a:t> Laboratories of Cambridge, MA) was not told where the samples were collected, only that they were from </a:t>
            </a:r>
            <a:r>
              <a:rPr lang="en-US" dirty="0" err="1" smtClean="0">
                <a:cs typeface="+mn-cs"/>
              </a:rPr>
              <a:t>dacite</a:t>
            </a:r>
            <a:r>
              <a:rPr lang="en-US" dirty="0" smtClean="0">
                <a:cs typeface="+mn-cs"/>
              </a:rPr>
              <a:t> rock and low levels of argon were expected. The lab dated a </a:t>
            </a:r>
            <a:r>
              <a:rPr lang="en-US" altLang="ja-JP" dirty="0" smtClean="0">
                <a:latin typeface="Arial"/>
                <a:cs typeface="+mn-cs"/>
              </a:rPr>
              <a:t>"</a:t>
            </a:r>
            <a:r>
              <a:rPr lang="en-US" dirty="0" smtClean="0">
                <a:cs typeface="+mn-cs"/>
              </a:rPr>
              <a:t>whole rock</a:t>
            </a:r>
            <a:r>
              <a:rPr lang="en-US" altLang="ja-JP" dirty="0" smtClean="0">
                <a:latin typeface="Arial"/>
                <a:cs typeface="+mn-cs"/>
              </a:rPr>
              <a:t>"</a:t>
            </a:r>
            <a:r>
              <a:rPr lang="en-US" dirty="0" smtClean="0">
                <a:cs typeface="+mn-cs"/>
              </a:rPr>
              <a:t> sample and 4 different mineral samples.</a:t>
            </a:r>
          </a:p>
          <a:p>
            <a:pPr eaLnBrk="1" hangingPunct="1">
              <a:defRPr/>
            </a:pPr>
            <a:r>
              <a:rPr lang="en-US" dirty="0" smtClean="0">
                <a:cs typeface="+mn-cs"/>
              </a:rPr>
              <a:t>• Well, we know that they were formed in 1980 so they were only 12 years old.</a:t>
            </a:r>
          </a:p>
          <a:p>
            <a:pPr eaLnBrk="1" hangingPunct="1">
              <a:defRPr/>
            </a:pPr>
            <a:r>
              <a:rPr lang="en-US" dirty="0" smtClean="0">
                <a:cs typeface="+mn-cs"/>
              </a:rPr>
              <a:t>• the lava dome at Mt. St. Helens debunks dating myths.</a:t>
            </a:r>
          </a:p>
          <a:p>
            <a:pPr eaLnBrk="1" hangingPunct="1">
              <a:defRPr/>
            </a:pPr>
            <a:endParaRPr lang="en-US" dirty="0" smtClean="0">
              <a:cs typeface="+mn-cs"/>
            </a:endParaRPr>
          </a:p>
          <a:p>
            <a:pPr eaLnBrk="1" hangingPunct="1">
              <a:defRPr/>
            </a:pPr>
            <a:r>
              <a:rPr lang="en-US" dirty="0" smtClean="0">
                <a:cs typeface="+mn-cs"/>
              </a:rPr>
              <a:t>	Photo: Creation Magazine 23:3 (June-Aug. 2001), pp. 23-25.  Other examples of erroneous dating from various places in the world are in this article.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80A7EF-7269-154D-9A03-977F3BE30300}" type="slidenum">
              <a:rPr lang="en-US"/>
              <a:pPr>
                <a:defRPr/>
              </a:pPr>
              <a:t>75</a:t>
            </a:fld>
            <a:endParaRPr lang="en-US"/>
          </a:p>
        </p:txBody>
      </p:sp>
      <p:sp>
        <p:nvSpPr>
          <p:cNvPr id="479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91299" name="Rectangle 3"/>
          <p:cNvSpPr>
            <a:spLocks noGrp="1" noChangeArrowheads="1"/>
          </p:cNvSpPr>
          <p:nvPr>
            <p:ph type="body" idx="1"/>
          </p:nvPr>
        </p:nvSpPr>
        <p:spPr/>
        <p:txBody>
          <a:bodyPr/>
          <a:lstStyle/>
          <a:p>
            <a:pPr eaLnBrk="1" hangingPunct="1">
              <a:defRPr/>
            </a:pPr>
            <a:r>
              <a:rPr lang="en-US" dirty="0" smtClean="0">
                <a:cs typeface="+mn-cs"/>
              </a:rPr>
              <a:t>Source of picture and text below: http://</a:t>
            </a:r>
            <a:r>
              <a:rPr lang="en-US" dirty="0" err="1" smtClean="0">
                <a:cs typeface="+mn-cs"/>
              </a:rPr>
              <a:t>volcano.und.edu</a:t>
            </a:r>
            <a:r>
              <a:rPr lang="en-US" dirty="0" smtClean="0">
                <a:cs typeface="+mn-cs"/>
              </a:rPr>
              <a:t>/</a:t>
            </a:r>
            <a:r>
              <a:rPr lang="en-US" dirty="0" err="1" smtClean="0">
                <a:cs typeface="+mn-cs"/>
              </a:rPr>
              <a:t>vwdocs</a:t>
            </a:r>
            <a:r>
              <a:rPr lang="en-US" dirty="0" smtClean="0">
                <a:cs typeface="+mn-cs"/>
              </a:rPr>
              <a:t>/</a:t>
            </a:r>
            <a:r>
              <a:rPr lang="en-US" dirty="0" err="1" smtClean="0">
                <a:cs typeface="+mn-cs"/>
              </a:rPr>
              <a:t>volc_images</a:t>
            </a:r>
            <a:r>
              <a:rPr lang="en-US" dirty="0" smtClean="0">
                <a:cs typeface="+mn-cs"/>
              </a:rPr>
              <a:t>/</a:t>
            </a:r>
            <a:r>
              <a:rPr lang="en-US" dirty="0" err="1" smtClean="0">
                <a:cs typeface="+mn-cs"/>
              </a:rPr>
              <a:t>img_ngauruhoe.html</a:t>
            </a:r>
            <a:endParaRPr lang="en-US" dirty="0" smtClean="0">
              <a:cs typeface="+mn-cs"/>
            </a:endParaRPr>
          </a:p>
          <a:p>
            <a:pPr lvl="1" eaLnBrk="1" hangingPunct="1">
              <a:defRPr/>
            </a:pPr>
            <a:r>
              <a:rPr lang="en-US" dirty="0" smtClean="0"/>
              <a:t>Mt. </a:t>
            </a:r>
            <a:r>
              <a:rPr lang="en-US" dirty="0" err="1" smtClean="0"/>
              <a:t>Ngauruhoe</a:t>
            </a:r>
            <a:r>
              <a:rPr lang="en-US" dirty="0" smtClean="0"/>
              <a:t> is a beautifully shaped volcano on the edge of the </a:t>
            </a:r>
            <a:r>
              <a:rPr lang="en-US" dirty="0" err="1" smtClean="0"/>
              <a:t>Tongariro</a:t>
            </a:r>
            <a:r>
              <a:rPr lang="en-US" dirty="0" smtClean="0"/>
              <a:t> massif. </a:t>
            </a:r>
            <a:r>
              <a:rPr lang="en-US" dirty="0" err="1" smtClean="0"/>
              <a:t>Ngauruhoe</a:t>
            </a:r>
            <a:r>
              <a:rPr lang="en-US" dirty="0" smtClean="0"/>
              <a:t> is </a:t>
            </a:r>
            <a:r>
              <a:rPr lang="en-US" b="1" dirty="0" smtClean="0"/>
              <a:t>New Zealand</a:t>
            </a:r>
            <a:r>
              <a:rPr lang="fr-FR" b="1" dirty="0" smtClean="0"/>
              <a:t>'</a:t>
            </a:r>
            <a:r>
              <a:rPr lang="en-US" b="1" dirty="0" smtClean="0"/>
              <a:t>s most active volcano</a:t>
            </a:r>
            <a:r>
              <a:rPr lang="en-US" dirty="0" smtClean="0"/>
              <a:t> with 61 eruptions since 1839 (</a:t>
            </a:r>
            <a:r>
              <a:rPr lang="en-US" b="1" dirty="0" smtClean="0"/>
              <a:t>most recent eruption in 1977</a:t>
            </a:r>
            <a:r>
              <a:rPr lang="en-US" dirty="0" smtClean="0"/>
              <a:t>). Photograph of </a:t>
            </a:r>
            <a:r>
              <a:rPr lang="en-US" dirty="0" err="1" smtClean="0"/>
              <a:t>Ngauruhue</a:t>
            </a:r>
            <a:r>
              <a:rPr lang="en-US" dirty="0" smtClean="0"/>
              <a:t> by W.B. Hamilton, U.S. Geological Survey, November 1965. </a:t>
            </a:r>
          </a:p>
          <a:p>
            <a:pPr eaLnBrk="1" hangingPunct="1">
              <a:defRPr/>
            </a:pPr>
            <a:r>
              <a:rPr lang="en-US" dirty="0" smtClean="0">
                <a:cs typeface="+mn-cs"/>
              </a:rPr>
              <a:t>My statement summarizes the research by Andrew Snelling, </a:t>
            </a:r>
            <a:r>
              <a:rPr lang="en-US" altLang="ja-JP" dirty="0" smtClean="0">
                <a:latin typeface="Arial"/>
                <a:cs typeface="+mn-cs"/>
              </a:rPr>
              <a:t>"</a:t>
            </a:r>
            <a:r>
              <a:rPr lang="en-US" dirty="0" smtClean="0">
                <a:cs typeface="+mn-cs"/>
              </a:rPr>
              <a:t>The cause of anomalous Potassium-Argon </a:t>
            </a:r>
            <a:r>
              <a:rPr lang="fr-FR" altLang="ja-JP" dirty="0" smtClean="0">
                <a:latin typeface="Arial"/>
                <a:cs typeface="+mn-cs"/>
              </a:rPr>
              <a:t>'</a:t>
            </a:r>
            <a:r>
              <a:rPr lang="en-US" dirty="0" smtClean="0">
                <a:cs typeface="+mn-cs"/>
              </a:rPr>
              <a:t>ages</a:t>
            </a:r>
            <a:r>
              <a:rPr lang="fr-FR" altLang="ja-JP" dirty="0" smtClean="0">
                <a:latin typeface="Arial"/>
                <a:cs typeface="+mn-cs"/>
              </a:rPr>
              <a:t>'</a:t>
            </a:r>
            <a:r>
              <a:rPr lang="en-US" dirty="0" smtClean="0">
                <a:cs typeface="+mn-cs"/>
              </a:rPr>
              <a:t> for recent andesite flows at Mt. </a:t>
            </a:r>
            <a:r>
              <a:rPr lang="en-US" dirty="0" err="1" smtClean="0">
                <a:cs typeface="+mn-cs"/>
              </a:rPr>
              <a:t>Ngauruhoe</a:t>
            </a:r>
            <a:r>
              <a:rPr lang="en-US" dirty="0" smtClean="0">
                <a:cs typeface="+mn-cs"/>
              </a:rPr>
              <a:t>, New Zealand, and the implications for Potassium-Argon </a:t>
            </a:r>
            <a:r>
              <a:rPr lang="fr-FR" altLang="ja-JP" dirty="0" smtClean="0">
                <a:latin typeface="Arial"/>
                <a:cs typeface="+mn-cs"/>
              </a:rPr>
              <a:t>'</a:t>
            </a:r>
            <a:r>
              <a:rPr lang="en-US" dirty="0" smtClean="0">
                <a:cs typeface="+mn-cs"/>
              </a:rPr>
              <a:t>dating</a:t>
            </a:r>
            <a:r>
              <a:rPr lang="fr-FR" altLang="ja-JP" dirty="0" smtClean="0">
                <a:latin typeface="Arial"/>
                <a:cs typeface="+mn-cs"/>
              </a:rPr>
              <a:t>'</a:t>
            </a:r>
            <a:r>
              <a:rPr lang="en-US" dirty="0" smtClean="0">
                <a:cs typeface="+mn-cs"/>
              </a:rPr>
              <a:t>,</a:t>
            </a:r>
            <a:r>
              <a:rPr lang="en-US" altLang="ja-JP" dirty="0" smtClean="0">
                <a:latin typeface="Arial"/>
                <a:cs typeface="+mn-cs"/>
              </a:rPr>
              <a:t>"</a:t>
            </a:r>
            <a:r>
              <a:rPr lang="en-US" dirty="0" smtClean="0">
                <a:cs typeface="+mn-cs"/>
              </a:rPr>
              <a:t> </a:t>
            </a:r>
            <a:r>
              <a:rPr lang="en-US" i="1" dirty="0" smtClean="0">
                <a:cs typeface="+mn-cs"/>
              </a:rPr>
              <a:t>Proceedings of the Fourth International Conference on Creationism</a:t>
            </a:r>
            <a:r>
              <a:rPr lang="en-US" dirty="0" smtClean="0">
                <a:cs typeface="+mn-cs"/>
              </a:rPr>
              <a:t> (Pittsburgh: Creation Science Fellowship, 1998), pp. 503-525.  Andrew collected the samples and sent them to a top US lab for dating.  He did not tell the lab where the samples were collected but suggested that they could be </a:t>
            </a:r>
            <a:r>
              <a:rPr lang="en-US" altLang="ja-JP" dirty="0" smtClean="0">
                <a:latin typeface="Arial"/>
                <a:cs typeface="+mn-cs"/>
              </a:rPr>
              <a:t>"</a:t>
            </a:r>
            <a:r>
              <a:rPr lang="en-US" dirty="0" smtClean="0">
                <a:cs typeface="+mn-cs"/>
              </a:rPr>
              <a:t>young,</a:t>
            </a:r>
            <a:r>
              <a:rPr lang="en-US" altLang="ja-JP" dirty="0" smtClean="0">
                <a:latin typeface="Arial"/>
                <a:cs typeface="+mn-cs"/>
              </a:rPr>
              <a:t>"</a:t>
            </a:r>
            <a:r>
              <a:rPr lang="en-US" dirty="0" smtClean="0">
                <a:cs typeface="+mn-cs"/>
              </a:rPr>
              <a:t> so as to ensure that the lab took extra care in their analysis.  Andrew reports in this paper 24 other published examples of similarly erroneous dates (by millions of years) for rocks that are only a few decades or centuries old.  The implication is that the lavas already had the argon in them from the mantle and there is no way to distinguish primordial AR-40 from the AR-40 that results from decay of K-40 after the lava crystalizes.</a:t>
            </a:r>
          </a:p>
          <a:p>
            <a:pPr eaLnBrk="1" hangingPunct="1">
              <a:defRPr/>
            </a:pPr>
            <a:endParaRPr lang="en-US" dirty="0"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7749F7-5271-374F-A97F-DDEB1FD2A356}" type="slidenum">
              <a:rPr lang="en-US"/>
              <a:pPr>
                <a:defRPr/>
              </a:pPr>
              <a:t>76</a:t>
            </a:fld>
            <a:endParaRPr lang="en-US"/>
          </a:p>
        </p:txBody>
      </p:sp>
      <p:sp>
        <p:nvSpPr>
          <p:cNvPr id="1922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2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189F54-9E27-DC45-A3BE-9544B60CAF07}" type="slidenum">
              <a:rPr lang="en-US"/>
              <a:pPr>
                <a:defRPr/>
              </a:pPr>
              <a:t>77</a:t>
            </a:fld>
            <a:endParaRPr lang="en-US"/>
          </a:p>
        </p:txBody>
      </p:sp>
      <p:sp>
        <p:nvSpPr>
          <p:cNvPr id="528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82819" name="Rectangle 3"/>
          <p:cNvSpPr>
            <a:spLocks noGrp="1" noChangeArrowheads="1"/>
          </p:cNvSpPr>
          <p:nvPr>
            <p:ph type="body" idx="1"/>
          </p:nvPr>
        </p:nvSpPr>
        <p:spPr/>
        <p:txBody>
          <a:bodyPr/>
          <a:lstStyle/>
          <a:p>
            <a:pPr eaLnBrk="1" hangingPunct="1">
              <a:defRPr/>
            </a:pPr>
            <a:r>
              <a:rPr lang="en-US" dirty="0" smtClean="0">
                <a:cs typeface="+mn-cs"/>
              </a:rPr>
              <a:t>From </a:t>
            </a:r>
            <a:r>
              <a:rPr lang="en-US" i="1" dirty="0" smtClean="0">
                <a:cs typeface="+mn-cs"/>
              </a:rPr>
              <a:t>The Answers Book</a:t>
            </a:r>
            <a:r>
              <a:rPr lang="en-US" dirty="0" smtClean="0">
                <a:cs typeface="+mn-cs"/>
              </a:rPr>
              <a:t>, p. 81.</a:t>
            </a:r>
          </a:p>
          <a:p>
            <a:pPr eaLnBrk="1" hangingPunct="1">
              <a:defRPr/>
            </a:pPr>
            <a:r>
              <a:rPr lang="en-US" dirty="0" smtClean="0">
                <a:cs typeface="+mn-cs"/>
              </a:rPr>
              <a:t>Article summarizing the 2003 RATE research on helium in zircons and C-14 both showing accelerated decay rates in the past and pointing an earth of only a few thousands of years: Carl Wieland, </a:t>
            </a:r>
            <a:r>
              <a:rPr lang="en-US" altLang="ja-JP" dirty="0" smtClean="0">
                <a:latin typeface="Arial"/>
                <a:cs typeface="+mn-cs"/>
              </a:rPr>
              <a:t>"</a:t>
            </a:r>
            <a:r>
              <a:rPr lang="en-US" dirty="0" smtClean="0">
                <a:cs typeface="+mn-cs"/>
              </a:rPr>
              <a:t>RATE group reveals exciting breakthroughs!</a:t>
            </a:r>
            <a:r>
              <a:rPr lang="en-US" altLang="ja-JP" dirty="0" smtClean="0">
                <a:latin typeface="Arial"/>
                <a:cs typeface="+mn-cs"/>
              </a:rPr>
              <a:t>"</a:t>
            </a:r>
            <a:r>
              <a:rPr lang="en-US" dirty="0" smtClean="0">
                <a:cs typeface="+mn-cs"/>
              </a:rPr>
              <a:t>, &lt;</a:t>
            </a:r>
            <a:r>
              <a:rPr lang="en-US" dirty="0" err="1" smtClean="0">
                <a:cs typeface="+mn-cs"/>
              </a:rPr>
              <a:t>www.answersingenesis.org</a:t>
            </a:r>
            <a:r>
              <a:rPr lang="en-US" dirty="0" smtClean="0">
                <a:cs typeface="+mn-cs"/>
              </a:rPr>
              <a:t>/docs2003/0821rate.asp&gt;, 21 Aug. 2003.</a:t>
            </a:r>
          </a:p>
          <a:p>
            <a:pPr eaLnBrk="1" hangingPunct="1">
              <a:defRPr/>
            </a:pPr>
            <a:r>
              <a:rPr lang="en-US" dirty="0" smtClean="0">
                <a:cs typeface="+mn-cs"/>
              </a:rPr>
              <a:t>Why are these decay processes believed to date with the lava crystallized?  Andrew Snelling explains:</a:t>
            </a:r>
          </a:p>
          <a:p>
            <a:pPr eaLnBrk="1" hangingPunct="1">
              <a:defRPr/>
            </a:pPr>
            <a:r>
              <a:rPr lang="en-US" dirty="0" smtClean="0">
                <a:cs typeface="+mn-cs"/>
              </a:rPr>
              <a:t>The minerals in the volcanic rocks which contain the radioisotopes don</a:t>
            </a:r>
            <a:r>
              <a:rPr lang="fr-FR" dirty="0" smtClean="0">
                <a:cs typeface="+mn-cs"/>
              </a:rPr>
              <a:t>'</a:t>
            </a:r>
            <a:r>
              <a:rPr lang="en-US" dirty="0" smtClean="0">
                <a:cs typeface="+mn-cs"/>
              </a:rPr>
              <a:t>t form until the lava cools and crystallizes.  This means that the radioisotopes </a:t>
            </a:r>
            <a:r>
              <a:rPr lang="en-US" dirty="0" err="1" smtClean="0">
                <a:cs typeface="+mn-cs"/>
              </a:rPr>
              <a:t>aren</a:t>
            </a:r>
            <a:r>
              <a:rPr lang="fr-FR" dirty="0" smtClean="0">
                <a:cs typeface="+mn-cs"/>
              </a:rPr>
              <a:t>'</a:t>
            </a:r>
            <a:r>
              <a:rPr lang="en-US" dirty="0" smtClean="0">
                <a:cs typeface="+mn-cs"/>
              </a:rPr>
              <a:t>t locked into those minerals until the lavas crystallize.  And until the radioisotopes are locked into the minerals the clock </a:t>
            </a:r>
            <a:r>
              <a:rPr lang="en-US" dirty="0" err="1" smtClean="0">
                <a:cs typeface="+mn-cs"/>
              </a:rPr>
              <a:t>hasn</a:t>
            </a:r>
            <a:r>
              <a:rPr lang="fr-FR" dirty="0" smtClean="0">
                <a:cs typeface="+mn-cs"/>
              </a:rPr>
              <a:t>'</a:t>
            </a:r>
            <a:r>
              <a:rPr lang="en-US" dirty="0" smtClean="0">
                <a:cs typeface="+mn-cs"/>
              </a:rPr>
              <a:t>t been set to age zero.  While the lava is still molten the radioisotopes are free to move around.  That</a:t>
            </a:r>
            <a:r>
              <a:rPr lang="fr-FR" dirty="0" smtClean="0">
                <a:cs typeface="+mn-cs"/>
              </a:rPr>
              <a:t>'</a:t>
            </a:r>
            <a:r>
              <a:rPr lang="en-US" dirty="0" smtClean="0">
                <a:cs typeface="+mn-cs"/>
              </a:rPr>
              <a:t>s why the ages obtained on the volcanic rocks are said to date when the lavas crystallized.  However, this </a:t>
            </a:r>
            <a:r>
              <a:rPr lang="en-US" dirty="0" err="1" smtClean="0">
                <a:cs typeface="+mn-cs"/>
              </a:rPr>
              <a:t>doesn</a:t>
            </a:r>
            <a:r>
              <a:rPr lang="fr-FR" dirty="0" smtClean="0">
                <a:cs typeface="+mn-cs"/>
              </a:rPr>
              <a:t>'</a:t>
            </a:r>
            <a:r>
              <a:rPr lang="en-US" dirty="0" smtClean="0">
                <a:cs typeface="+mn-cs"/>
              </a:rPr>
              <a:t>t take into account the possibility that the radioisotopes locked into the minerals could have been inherited from the lavas formed as magmas deep inside the earth.  But their assumption of dating when the lava crystallized is also based on knowledge that some minerals only preferentially lock in parent radioisotopes and reject the daughter isotopes because the latter are chemically different.  This is presumed then to set the clocks at zero, so that all the daughter isotopes measured today have resulted from radioactive decay of the parent isotopes locked in when the minerals and the lavas crystallized. </a:t>
            </a:r>
          </a:p>
          <a:p>
            <a:pPr eaLnBrk="1" hangingPunct="1">
              <a:defRPr/>
            </a:pPr>
            <a:endParaRPr lang="en-US" dirty="0"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6292D8-39AF-924D-859B-8329ECA4B44B}" type="slidenum">
              <a:rPr lang="en-US"/>
              <a:pPr>
                <a:defRPr/>
              </a:pPr>
              <a:t>78</a:t>
            </a:fld>
            <a:endParaRPr lang="en-US"/>
          </a:p>
        </p:txBody>
      </p:sp>
      <p:sp>
        <p:nvSpPr>
          <p:cNvPr id="193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0243" name="Rectangle 3"/>
          <p:cNvSpPr>
            <a:spLocks noGrp="1" noChangeArrowheads="1"/>
          </p:cNvSpPr>
          <p:nvPr>
            <p:ph type="body" idx="1"/>
          </p:nvPr>
        </p:nvSpPr>
        <p:spPr/>
        <p:txBody>
          <a:bodyPr/>
          <a:lstStyle/>
          <a:p>
            <a:pPr eaLnBrk="1" hangingPunct="1">
              <a:defRPr/>
            </a:pPr>
            <a:r>
              <a:rPr lang="en-US" dirty="0" smtClean="0">
                <a:cs typeface="+mn-cs"/>
              </a:rPr>
              <a:t>Photo from </a:t>
            </a:r>
            <a:r>
              <a:rPr lang="en-US" altLang="ja-JP" dirty="0" smtClean="0">
                <a:latin typeface="Arial"/>
                <a:cs typeface="+mn-cs"/>
              </a:rPr>
              <a:t>"</a:t>
            </a:r>
            <a:r>
              <a:rPr lang="en-US" dirty="0" smtClean="0">
                <a:cs typeface="+mn-cs"/>
              </a:rPr>
              <a:t>Grand Canyon 2004 Engagement Calendar</a:t>
            </a:r>
            <a:r>
              <a:rPr lang="en-US" altLang="ja-JP" dirty="0" smtClean="0">
                <a:latin typeface="Arial"/>
                <a:cs typeface="+mn-cs"/>
              </a:rPr>
              <a:t>"</a:t>
            </a:r>
            <a:r>
              <a:rPr lang="en-US" dirty="0" smtClean="0">
                <a:cs typeface="+mn-cs"/>
              </a:rPr>
              <a:t> (August) produced by Smith-Southwestern, Inc., P.O. box 20100, Mesa, AZ 85277-100.</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2DF8806-ACCE-F34F-AD96-373239725106}" type="slidenum">
              <a:rPr lang="en-US">
                <a:solidFill>
                  <a:prstClr val="black"/>
                </a:solidFill>
              </a:rPr>
              <a:pPr>
                <a:defRPr/>
              </a:pPr>
              <a:t>79</a:t>
            </a:fld>
            <a:endParaRPr lang="en-US">
              <a:solidFill>
                <a:prstClr val="black"/>
              </a:solidFill>
            </a:endParaRPr>
          </a:p>
        </p:txBody>
      </p:sp>
      <p:sp>
        <p:nvSpPr>
          <p:cNvPr id="5325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308E1B5-A0F0-9947-BCB2-B7A090014753}" type="slidenum">
              <a:rPr lang="en-US" sz="1200" smtClean="0">
                <a:solidFill>
                  <a:prstClr val="black"/>
                </a:solidFill>
                <a:cs typeface="Arial" charset="0"/>
              </a:rPr>
              <a:pPr algn="r">
                <a:defRPr/>
              </a:pPr>
              <a:t>79</a:t>
            </a:fld>
            <a:endParaRPr lang="en-US" sz="1200" smtClean="0">
              <a:solidFill>
                <a:prstClr val="black"/>
              </a:solidFill>
              <a:cs typeface="Arial" charset="0"/>
            </a:endParaRPr>
          </a:p>
        </p:txBody>
      </p:sp>
      <p:sp>
        <p:nvSpPr>
          <p:cNvPr id="5325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828"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410BCD-0327-C94D-B1AB-6B404C22B745}" type="slidenum">
              <a:rPr lang="en-US">
                <a:solidFill>
                  <a:prstClr val="black"/>
                </a:solidFill>
              </a:rPr>
              <a:pPr>
                <a:defRPr/>
              </a:pPr>
              <a:t>8</a:t>
            </a:fld>
            <a:endParaRPr lang="en-US">
              <a:solidFill>
                <a:prstClr val="black"/>
              </a:solidFill>
            </a:endParaRPr>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66C091-0A08-764E-ACDF-54A996E78956}" type="slidenum">
              <a:rPr lang="en-US"/>
              <a:pPr>
                <a:defRPr/>
              </a:pPr>
              <a:t>80</a:t>
            </a:fld>
            <a:endParaRPr lang="en-US"/>
          </a:p>
        </p:txBody>
      </p:sp>
      <p:sp>
        <p:nvSpPr>
          <p:cNvPr id="531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18659" name="Rectangle 3"/>
          <p:cNvSpPr>
            <a:spLocks noGrp="1" noChangeArrowheads="1"/>
          </p:cNvSpPr>
          <p:nvPr>
            <p:ph type="body" idx="1"/>
          </p:nvPr>
        </p:nvSpPr>
        <p:spPr/>
        <p:txBody>
          <a:bodyPr/>
          <a:lstStyle/>
          <a:p>
            <a:pPr eaLnBrk="1" hangingPunct="1">
              <a:defRPr/>
            </a:pPr>
            <a:r>
              <a:rPr lang="en-US" dirty="0" smtClean="0"/>
              <a:t>Translate overlays at the right and then drag them over the above image</a:t>
            </a:r>
          </a:p>
          <a:p>
            <a:pPr eaLnBrk="1" hangingPunct="1">
              <a:defRPr/>
            </a:pPr>
            <a:endParaRPr lang="en-US" dirty="0"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A478647-3FB7-E246-8DF8-2F3FC8C0C4B0}" type="slidenum">
              <a:rPr lang="en-US"/>
              <a:pPr>
                <a:defRPr/>
              </a:pPr>
              <a:t>81</a:t>
            </a:fld>
            <a:endParaRPr lang="en-US"/>
          </a:p>
        </p:txBody>
      </p:sp>
      <p:sp>
        <p:nvSpPr>
          <p:cNvPr id="193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43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5AD5C-1A48-754D-BEA0-02E39C9F42A8}" type="slidenum">
              <a:rPr lang="en-US"/>
              <a:pPr>
                <a:defRPr/>
              </a:pPr>
              <a:t>82</a:t>
            </a:fld>
            <a:endParaRPr lang="en-US"/>
          </a:p>
        </p:txBody>
      </p:sp>
      <p:sp>
        <p:nvSpPr>
          <p:cNvPr id="193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6387" name="Rectangle 3"/>
          <p:cNvSpPr>
            <a:spLocks noGrp="1" noChangeArrowheads="1"/>
          </p:cNvSpPr>
          <p:nvPr>
            <p:ph type="body" idx="1"/>
          </p:nvPr>
        </p:nvSpPr>
        <p:spPr/>
        <p:txBody>
          <a:bodyPr/>
          <a:lstStyle/>
          <a:p>
            <a:pPr eaLnBrk="1" hangingPunct="1">
              <a:defRPr/>
            </a:pPr>
            <a:r>
              <a:rPr lang="en-US" smtClean="0">
                <a:cs typeface="+mn-cs"/>
              </a:rPr>
              <a:t>There are other possible explanations for the geological features on Mars that are interpreted as flood deposits, for similar features appear on the Moon, where noone believes there ever was water and on lava flows on dry land on earth. They could be the result of repeated volcanic eruptions or even surges in one eruption. See </a:t>
            </a:r>
            <a:r>
              <a:rPr lang="en-US" i="1" smtClean="0">
                <a:cs typeface="+mn-cs"/>
              </a:rPr>
              <a:t>Creation</a:t>
            </a:r>
            <a:r>
              <a:rPr lang="en-US" smtClean="0">
                <a:cs typeface="+mn-cs"/>
              </a:rPr>
              <a:t>, 26:1 (Dec. 2003-Feb. 2004), pp. 10-13.</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0DC93D-1CB5-BE41-8333-DA9DF7DC80B9}" type="slidenum">
              <a:rPr lang="en-US"/>
              <a:pPr>
                <a:defRPr/>
              </a:pPr>
              <a:t>83</a:t>
            </a:fld>
            <a:endParaRPr lang="en-US"/>
          </a:p>
        </p:txBody>
      </p:sp>
      <p:sp>
        <p:nvSpPr>
          <p:cNvPr id="525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58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2E6E87-07B5-1F41-94A8-9F365BDDC6E7}" type="slidenum">
              <a:rPr lang="en-US"/>
              <a:pPr>
                <a:defRPr/>
              </a:pPr>
              <a:t>84</a:t>
            </a:fld>
            <a:endParaRPr lang="en-US"/>
          </a:p>
        </p:txBody>
      </p:sp>
      <p:sp>
        <p:nvSpPr>
          <p:cNvPr id="526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602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C3B9D2-89F0-0647-B03A-3E21074CC646}" type="slidenum">
              <a:rPr lang="en-US"/>
              <a:pPr>
                <a:defRPr/>
              </a:pPr>
              <a:t>85</a:t>
            </a:fld>
            <a:endParaRPr lang="en-US"/>
          </a:p>
        </p:txBody>
      </p:sp>
      <p:sp>
        <p:nvSpPr>
          <p:cNvPr id="3000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003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D1BED3-F96C-8F4D-B54B-00D1C00FA44D}" type="slidenum">
              <a:rPr lang="en-US"/>
              <a:pPr>
                <a:defRPr/>
              </a:pPr>
              <a:t>86</a:t>
            </a:fld>
            <a:endParaRPr lang="en-US"/>
          </a:p>
        </p:txBody>
      </p:sp>
      <p:sp>
        <p:nvSpPr>
          <p:cNvPr id="195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576CC-0241-3E40-8883-50858AE7709A}" type="slidenum">
              <a:rPr lang="en-US"/>
              <a:pPr>
                <a:defRPr/>
              </a:pPr>
              <a:t>87</a:t>
            </a:fld>
            <a:endParaRPr lang="en-US"/>
          </a:p>
        </p:txBody>
      </p:sp>
      <p:sp>
        <p:nvSpPr>
          <p:cNvPr id="243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391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3DE282-324C-CC4C-AB56-36DAF6E2C0E8}" type="slidenum">
              <a:rPr lang="en-US"/>
              <a:pPr>
                <a:defRPr/>
              </a:pPr>
              <a:t>88</a:t>
            </a:fld>
            <a:endParaRPr lang="en-US"/>
          </a:p>
        </p:txBody>
      </p:sp>
      <p:sp>
        <p:nvSpPr>
          <p:cNvPr id="526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62339" name="Rectangle 3"/>
          <p:cNvSpPr>
            <a:spLocks noGrp="1" noChangeArrowheads="1"/>
          </p:cNvSpPr>
          <p:nvPr>
            <p:ph type="body" idx="1"/>
          </p:nvPr>
        </p:nvSpPr>
        <p:spPr/>
        <p:txBody>
          <a:bodyPr/>
          <a:lstStyle/>
          <a:p>
            <a:pPr eaLnBrk="1" hangingPunct="1">
              <a:defRPr/>
            </a:pPr>
            <a:r>
              <a:rPr lang="en-US" dirty="0" smtClean="0">
                <a:cs typeface="+mn-cs"/>
              </a:rPr>
              <a:t>However, instead of accepting the history of God</a:t>
            </a:r>
            <a:r>
              <a:rPr lang="fr-FR" altLang="ja-JP" dirty="0" smtClean="0">
                <a:latin typeface="Arial"/>
                <a:cs typeface="+mn-cs"/>
              </a:rPr>
              <a:t>'</a:t>
            </a:r>
            <a:r>
              <a:rPr lang="en-US" dirty="0" smtClean="0">
                <a:cs typeface="+mn-cs"/>
              </a:rPr>
              <a:t>s Word, theologians have compromised with the ideas of fallible men.  You say:</a:t>
            </a:r>
          </a:p>
          <a:p>
            <a:pPr eaLnBrk="1" hangingPunct="1">
              <a:defRPr/>
            </a:pPr>
            <a:r>
              <a:rPr lang="en-US" dirty="0" smtClean="0">
                <a:cs typeface="+mn-cs"/>
              </a:rPr>
              <a:t>But, wait a minute!  </a:t>
            </a:r>
            <a:r>
              <a:rPr lang="en-US" dirty="0" err="1" smtClean="0">
                <a:cs typeface="+mn-cs"/>
              </a:rPr>
              <a:t>Hasn</a:t>
            </a:r>
            <a:r>
              <a:rPr lang="fr-FR" altLang="ja-JP" dirty="0" smtClean="0">
                <a:latin typeface="Arial"/>
                <a:cs typeface="+mn-cs"/>
              </a:rPr>
              <a:t>'</a:t>
            </a:r>
            <a:r>
              <a:rPr lang="en-US" dirty="0" smtClean="0">
                <a:cs typeface="+mn-cs"/>
              </a:rPr>
              <a:t>t science PROVED the earth is millions of years old?  And what about the Gap Theory, and Theistic Evolution, and the Day Age Theory and Progressive Creation and </a:t>
            </a:r>
            <a:r>
              <a:rPr lang="en-US" dirty="0" err="1" smtClean="0">
                <a:cs typeface="+mn-cs"/>
              </a:rPr>
              <a:t>didn</a:t>
            </a:r>
            <a:r>
              <a:rPr lang="fr-FR" altLang="ja-JP" dirty="0" smtClean="0">
                <a:latin typeface="Arial"/>
                <a:cs typeface="+mn-cs"/>
              </a:rPr>
              <a:t>'</a:t>
            </a:r>
            <a:r>
              <a:rPr lang="en-US" dirty="0" smtClean="0">
                <a:cs typeface="+mn-cs"/>
              </a:rPr>
              <a:t>t dinosaurs die out 65 million years ago? However, all of these questions start with ideas OUTSIDE the Bible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428929-00CB-D74D-B5C2-37370175C4D2}" type="slidenum">
              <a:rPr lang="en-US"/>
              <a:pPr>
                <a:defRPr/>
              </a:pPr>
              <a:t>89</a:t>
            </a:fld>
            <a:endParaRPr lang="en-US"/>
          </a:p>
        </p:txBody>
      </p:sp>
      <p:sp>
        <p:nvSpPr>
          <p:cNvPr id="526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664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D89B85-802C-EF4B-9485-100EC0ABB580}" type="slidenum">
              <a:rPr lang="en-US"/>
              <a:pPr>
                <a:defRPr/>
              </a:pPr>
              <a:t>9</a:t>
            </a:fld>
            <a:endParaRPr lang="en-US"/>
          </a:p>
        </p:txBody>
      </p:sp>
      <p:sp>
        <p:nvSpPr>
          <p:cNvPr id="2273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73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EAE1AF-F10A-C24F-AA9B-56EBA90A31E8}" type="slidenum">
              <a:rPr lang="en-US"/>
              <a:pPr>
                <a:defRPr/>
              </a:pPr>
              <a:t>90</a:t>
            </a:fld>
            <a:endParaRPr lang="en-US"/>
          </a:p>
        </p:txBody>
      </p:sp>
      <p:sp>
        <p:nvSpPr>
          <p:cNvPr id="4472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72835" name="Rectangle 3"/>
          <p:cNvSpPr>
            <a:spLocks noGrp="1" noChangeArrowheads="1"/>
          </p:cNvSpPr>
          <p:nvPr>
            <p:ph type="body" idx="1"/>
          </p:nvPr>
        </p:nvSpPr>
        <p:spPr/>
        <p:txBody>
          <a:bodyPr/>
          <a:lstStyle/>
          <a:p>
            <a:pPr eaLnBrk="1" hangingPunct="1">
              <a:defRPr/>
            </a:pPr>
            <a:r>
              <a:rPr lang="en-US" dirty="0" smtClean="0">
                <a:cs typeface="+mn-cs"/>
              </a:rPr>
              <a:t>We all have a philosophy about how evidence should be interpreted.  </a:t>
            </a:r>
            <a:r>
              <a:rPr lang="en-US" altLang="ja-JP" dirty="0" smtClean="0">
                <a:latin typeface="Arial"/>
                <a:cs typeface="+mn-cs"/>
              </a:rPr>
              <a:t>"</a:t>
            </a:r>
            <a:r>
              <a:rPr lang="en-US" dirty="0" smtClean="0">
                <a:cs typeface="+mn-cs"/>
              </a:rPr>
              <a:t>Oh no, not me!</a:t>
            </a:r>
            <a:r>
              <a:rPr lang="en-US" altLang="ja-JP" dirty="0" smtClean="0">
                <a:latin typeface="Arial"/>
                <a:cs typeface="+mn-cs"/>
              </a:rPr>
              <a:t>"</a:t>
            </a:r>
            <a:endParaRPr lang="en-US" dirty="0" smtClean="0">
              <a:cs typeface="+mn-cs"/>
            </a:endParaRPr>
          </a:p>
          <a:p>
            <a:pPr eaLnBrk="1" hangingPunct="1">
              <a:defRPr/>
            </a:pPr>
            <a:r>
              <a:rPr lang="en-US" dirty="0" smtClean="0">
                <a:cs typeface="+mn-cs"/>
              </a:rPr>
              <a:t>Neutrality is a non-neutral position – because it makes a positive assertion.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24A5D6-57E1-D544-8225-280762A608AE}" type="slidenum">
              <a:rPr lang="en-US"/>
              <a:pPr>
                <a:defRPr/>
              </a:pPr>
              <a:t>91</a:t>
            </a:fld>
            <a:endParaRPr lang="en-US"/>
          </a:p>
        </p:txBody>
      </p:sp>
      <p:sp>
        <p:nvSpPr>
          <p:cNvPr id="526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684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2264E9-9A57-C749-8E94-F695D2AB50D2}" type="slidenum">
              <a:rPr lang="en-US"/>
              <a:pPr>
                <a:defRPr/>
              </a:pPr>
              <a:t>93</a:t>
            </a:fld>
            <a:endParaRPr lang="en-US"/>
          </a:p>
        </p:txBody>
      </p:sp>
      <p:sp>
        <p:nvSpPr>
          <p:cNvPr id="527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725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F072C6-B243-C341-BBDD-002CF9FC617E}" type="slidenum">
              <a:rPr lang="en-US"/>
              <a:pPr>
                <a:defRPr/>
              </a:pPr>
              <a:t>94</a:t>
            </a:fld>
            <a:endParaRPr lang="en-US"/>
          </a:p>
        </p:txBody>
      </p:sp>
      <p:sp>
        <p:nvSpPr>
          <p:cNvPr id="3659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59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771E6A-30CD-9A46-BFFD-3BF8C22630AF}" type="slidenum">
              <a:rPr lang="en-US"/>
              <a:pPr>
                <a:defRPr/>
              </a:pPr>
              <a:t>95</a:t>
            </a:fld>
            <a:endParaRPr lang="en-US"/>
          </a:p>
        </p:txBody>
      </p:sp>
      <p:sp>
        <p:nvSpPr>
          <p:cNvPr id="427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274179"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C8B0DF-B597-B942-AA12-79768645F697}" type="slidenum">
              <a:rPr lang="en-US"/>
              <a:pPr>
                <a:defRPr/>
              </a:pPr>
              <a:t>96</a:t>
            </a:fld>
            <a:endParaRPr lang="en-US"/>
          </a:p>
        </p:txBody>
      </p:sp>
      <p:sp>
        <p:nvSpPr>
          <p:cNvPr id="367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74115" name="Rectangle 3"/>
          <p:cNvSpPr>
            <a:spLocks noGrp="1" noChangeArrowheads="1"/>
          </p:cNvSpPr>
          <p:nvPr>
            <p:ph type="body" idx="1"/>
          </p:nvPr>
        </p:nvSpPr>
        <p:spPr/>
        <p:txBody>
          <a:bodyPr/>
          <a:lstStyle/>
          <a:p>
            <a:pPr eaLnBrk="1" hangingPunct="1">
              <a:defRPr/>
            </a:pPr>
            <a:r>
              <a:rPr lang="en-US" dirty="0" smtClean="0">
                <a:cs typeface="+mn-cs"/>
              </a:rPr>
              <a:t>Also </a:t>
            </a:r>
            <a:r>
              <a:rPr lang="en-US" dirty="0" err="1" smtClean="0">
                <a:cs typeface="+mn-cs"/>
              </a:rPr>
              <a:t>Lk</a:t>
            </a:r>
            <a:r>
              <a:rPr lang="en-US" dirty="0" smtClean="0">
                <a:cs typeface="+mn-cs"/>
              </a:rPr>
              <a:t> 17:26-29—Jesus mentions Noah and judgment of Flood (from Gen. 1-11) and Lot and judgment of Sodom and Gomorrah and Lot</a:t>
            </a:r>
            <a:r>
              <a:rPr lang="fr-FR" altLang="ja-JP" dirty="0" smtClean="0">
                <a:latin typeface="Arial"/>
                <a:cs typeface="+mn-cs"/>
              </a:rPr>
              <a:t>'</a:t>
            </a:r>
            <a:r>
              <a:rPr lang="en-US" dirty="0" smtClean="0">
                <a:cs typeface="+mn-cs"/>
              </a:rPr>
              <a:t>s wife (Gen. 12-50)—Jesus took both accounts as literal history.  In fact, all the accounts that modern man finds so unbelievable (Noah, Lot, Jonah, serpents in the wilderness, etc.) Jesus took as historical fact.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0E7656-9CEF-6848-97B0-748ABCF2C024}" type="slidenum">
              <a:rPr lang="en-US"/>
              <a:pPr>
                <a:defRPr/>
              </a:pPr>
              <a:t>97</a:t>
            </a:fld>
            <a:endParaRPr lang="en-US"/>
          </a:p>
        </p:txBody>
      </p:sp>
      <p:sp>
        <p:nvSpPr>
          <p:cNvPr id="470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06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DB09F2-F415-4247-BF99-DDA111E972F5}" type="slidenum">
              <a:rPr lang="en-US"/>
              <a:pPr>
                <a:defRPr/>
              </a:pPr>
              <a:t>99</a:t>
            </a:fld>
            <a:endParaRPr lang="en-US"/>
          </a:p>
        </p:txBody>
      </p:sp>
      <p:sp>
        <p:nvSpPr>
          <p:cNvPr id="276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8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182248-EF0A-7E46-B38B-E605CDB1D2DF}" type="slidenum">
              <a:rPr lang="en-US"/>
              <a:pPr>
                <a:defRPr/>
              </a:pPr>
              <a:t>100</a:t>
            </a:fld>
            <a:endParaRPr lang="en-US"/>
          </a:p>
        </p:txBody>
      </p:sp>
      <p:sp>
        <p:nvSpPr>
          <p:cNvPr id="478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85155" name="Rectangle 3"/>
          <p:cNvSpPr>
            <a:spLocks noGrp="1" noChangeArrowheads="1"/>
          </p:cNvSpPr>
          <p:nvPr>
            <p:ph type="body" idx="1"/>
          </p:nvPr>
        </p:nvSpPr>
        <p:spPr/>
        <p:txBody>
          <a:bodyPr/>
          <a:lstStyle/>
          <a:p>
            <a:pPr eaLnBrk="1" hangingPunct="1">
              <a:defRPr/>
            </a:pPr>
            <a:r>
              <a:rPr lang="en-US" smtClean="0">
                <a:cs typeface="+mn-cs"/>
              </a:rPr>
              <a:t>C-14 is found in organic samples throughout the phanerozoic (Cambrian to Quarternary)—all but the youngest organic material shows C-14 evidence of being buried contemporaneously, much less that 250,000 years ago.  There is also evidence that some C-14 is primordial—that is, it was not produced by cosmic ray bombardment of nitrogen in the upper atmosphere, but was part of the original creation.</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EA4A3C-22D8-4144-84D6-7C62C319B6E7}" type="slidenum">
              <a:rPr lang="en-US"/>
              <a:pPr>
                <a:defRPr/>
              </a:pPr>
              <a:t>101</a:t>
            </a:fld>
            <a:endParaRPr lang="en-US"/>
          </a:p>
        </p:txBody>
      </p:sp>
      <p:sp>
        <p:nvSpPr>
          <p:cNvPr id="478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87203"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dirty="0" smtClean="0">
                <a:cs typeface="+mn-cs"/>
              </a:rPr>
              <a:t>Photo of </a:t>
            </a:r>
            <a:r>
              <a:rPr lang="en-US" dirty="0" err="1" smtClean="0">
                <a:cs typeface="+mn-cs"/>
              </a:rPr>
              <a:t>Macles</a:t>
            </a:r>
            <a:r>
              <a:rPr lang="en-US" dirty="0" smtClean="0">
                <a:cs typeface="+mn-cs"/>
              </a:rPr>
              <a:t> diamonds from the Argyle pipe, Western Australia (these are not the ones dated) from: http://</a:t>
            </a:r>
            <a:r>
              <a:rPr lang="en-US" dirty="0" err="1" smtClean="0">
                <a:cs typeface="+mn-cs"/>
              </a:rPr>
              <a:t>volcano.und.nodak.edu</a:t>
            </a:r>
            <a:r>
              <a:rPr lang="en-US" dirty="0" smtClean="0">
                <a:cs typeface="+mn-cs"/>
              </a:rPr>
              <a:t>/</a:t>
            </a:r>
            <a:r>
              <a:rPr lang="en-US" dirty="0" err="1" smtClean="0">
                <a:cs typeface="+mn-cs"/>
              </a:rPr>
              <a:t>vwdocs</a:t>
            </a:r>
            <a:r>
              <a:rPr lang="en-US" dirty="0" smtClean="0">
                <a:cs typeface="+mn-cs"/>
              </a:rPr>
              <a:t>/minerals/</a:t>
            </a:r>
            <a:r>
              <a:rPr lang="en-US" dirty="0" err="1" smtClean="0">
                <a:cs typeface="+mn-cs"/>
              </a:rPr>
              <a:t>diamonds.html</a:t>
            </a:r>
            <a:r>
              <a:rPr lang="en-US" dirty="0" smtClean="0">
                <a:cs typeface="+mn-cs"/>
              </a:rPr>
              <a:t> </a:t>
            </a:r>
            <a:r>
              <a:rPr lang="fr-FR" altLang="ja-JP" dirty="0" smtClean="0">
                <a:latin typeface="Arial"/>
                <a:cs typeface="+mn-cs"/>
              </a:rPr>
              <a:t>'</a:t>
            </a:r>
            <a:r>
              <a:rPr lang="en-US" dirty="0" smtClean="0">
                <a:cs typeface="+mn-cs"/>
              </a:rPr>
              <a:t>courtesy of Grand Boxer</a:t>
            </a:r>
            <a:r>
              <a:rPr lang="fr-FR" altLang="ja-JP" dirty="0" smtClean="0">
                <a:latin typeface="Arial"/>
                <a:cs typeface="+mn-cs"/>
              </a:rPr>
              <a:t>'</a:t>
            </a:r>
            <a:r>
              <a:rPr lang="en-US" dirty="0" smtClean="0">
                <a:cs typeface="+mn-cs"/>
              </a:rPr>
              <a:t>. </a:t>
            </a:r>
          </a:p>
          <a:p>
            <a:pPr eaLnBrk="1" hangingPunct="1">
              <a:defRPr/>
            </a:pPr>
            <a:r>
              <a:rPr lang="en-US" dirty="0" smtClean="0">
                <a:cs typeface="+mn-cs"/>
              </a:rPr>
              <a:t>While the poster presentation at the AGU conference documents five diamonds dated by 14C, seven more have since been C-dated, according to March 2005 personal communication between Dr. Don Batten (AiG) and Dr. Russ Humphreys (an ICR co-researcher with Dr. </a:t>
            </a:r>
            <a:r>
              <a:rPr lang="en-US" dirty="0" err="1" smtClean="0">
                <a:cs typeface="+mn-cs"/>
              </a:rPr>
              <a:t>Baumgardner</a:t>
            </a:r>
            <a:r>
              <a:rPr lang="en-US" dirty="0" smtClean="0">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5D92FB-9C7C-5249-B419-593A620B927F}" type="slidenum">
              <a:rPr lang="en-US"/>
              <a:pPr>
                <a:defRPr/>
              </a:pPr>
              <a:t>‹#›</a:t>
            </a:fld>
            <a:endParaRPr lang="en-US"/>
          </a:p>
        </p:txBody>
      </p:sp>
    </p:spTree>
    <p:extLst>
      <p:ext uri="{BB962C8B-B14F-4D97-AF65-F5344CB8AC3E}">
        <p14:creationId xmlns:p14="http://schemas.microsoft.com/office/powerpoint/2010/main" val="72025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A69F8E-6FDF-1244-A2B3-68B17CFCECBA}" type="slidenum">
              <a:rPr lang="en-US"/>
              <a:pPr>
                <a:defRPr/>
              </a:pPr>
              <a:t>‹#›</a:t>
            </a:fld>
            <a:endParaRPr lang="en-US"/>
          </a:p>
        </p:txBody>
      </p:sp>
    </p:spTree>
    <p:extLst>
      <p:ext uri="{BB962C8B-B14F-4D97-AF65-F5344CB8AC3E}">
        <p14:creationId xmlns:p14="http://schemas.microsoft.com/office/powerpoint/2010/main" val="542636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6403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9415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1702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420991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85966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52144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8546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78046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825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22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FDB8A-5611-3C4D-9AA2-FEAABCE3627E}" type="slidenum">
              <a:rPr lang="en-US"/>
              <a:pPr>
                <a:defRPr/>
              </a:pPr>
              <a:t>‹#›</a:t>
            </a:fld>
            <a:endParaRPr lang="en-US"/>
          </a:p>
        </p:txBody>
      </p:sp>
    </p:spTree>
    <p:extLst>
      <p:ext uri="{BB962C8B-B14F-4D97-AF65-F5344CB8AC3E}">
        <p14:creationId xmlns:p14="http://schemas.microsoft.com/office/powerpoint/2010/main" val="3252108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68460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99677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65107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98898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02666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94768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875184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31173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8194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2101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3763A3-0BAA-7343-B0A8-D4356A4BB0F4}" type="slidenum">
              <a:rPr lang="en-US"/>
              <a:pPr>
                <a:defRPr/>
              </a:pPr>
              <a:t>‹#›</a:t>
            </a:fld>
            <a:endParaRPr lang="en-US"/>
          </a:p>
        </p:txBody>
      </p:sp>
    </p:spTree>
    <p:extLst>
      <p:ext uri="{BB962C8B-B14F-4D97-AF65-F5344CB8AC3E}">
        <p14:creationId xmlns:p14="http://schemas.microsoft.com/office/powerpoint/2010/main" val="19204781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5124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792496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35781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08513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40742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358835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81267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55160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81371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3798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80C3F2-10AB-0C4A-B33C-9D4E0BCCBBEA}" type="slidenum">
              <a:rPr lang="en-US"/>
              <a:pPr>
                <a:defRPr/>
              </a:pPr>
              <a:t>‹#›</a:t>
            </a:fld>
            <a:endParaRPr lang="en-US"/>
          </a:p>
        </p:txBody>
      </p:sp>
    </p:spTree>
    <p:extLst>
      <p:ext uri="{BB962C8B-B14F-4D97-AF65-F5344CB8AC3E}">
        <p14:creationId xmlns:p14="http://schemas.microsoft.com/office/powerpoint/2010/main" val="6665174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53201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583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87809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6267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00550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07740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3FBF7-F021-7F46-BD16-415CCEF3BD98}" type="slidenum">
              <a:rPr lang="en-US"/>
              <a:pPr>
                <a:defRPr/>
              </a:pPr>
              <a:t>‹#›</a:t>
            </a:fld>
            <a:endParaRPr lang="en-US"/>
          </a:p>
        </p:txBody>
      </p:sp>
    </p:spTree>
    <p:extLst>
      <p:ext uri="{BB962C8B-B14F-4D97-AF65-F5344CB8AC3E}">
        <p14:creationId xmlns:p14="http://schemas.microsoft.com/office/powerpoint/2010/main" val="26852818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17CC73-1412-3941-B5D0-02D04F84C4F8}" type="slidenum">
              <a:rPr lang="en-US"/>
              <a:pPr>
                <a:defRPr/>
              </a:pPr>
              <a:t>‹#›</a:t>
            </a:fld>
            <a:endParaRPr lang="en-US"/>
          </a:p>
        </p:txBody>
      </p:sp>
    </p:spTree>
    <p:extLst>
      <p:ext uri="{BB962C8B-B14F-4D97-AF65-F5344CB8AC3E}">
        <p14:creationId xmlns:p14="http://schemas.microsoft.com/office/powerpoint/2010/main" val="4646329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8023CB-1F47-4E43-9861-C67FE3E51B2A}" type="slidenum">
              <a:rPr lang="en-US"/>
              <a:pPr>
                <a:defRPr/>
              </a:pPr>
              <a:t>‹#›</a:t>
            </a:fld>
            <a:endParaRPr lang="en-US"/>
          </a:p>
        </p:txBody>
      </p:sp>
    </p:spTree>
    <p:extLst>
      <p:ext uri="{BB962C8B-B14F-4D97-AF65-F5344CB8AC3E}">
        <p14:creationId xmlns:p14="http://schemas.microsoft.com/office/powerpoint/2010/main" val="18838636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FE2639-B379-664F-BCB8-1025C3E8CCED}" type="slidenum">
              <a:rPr lang="en-US"/>
              <a:pPr>
                <a:defRPr/>
              </a:pPr>
              <a:t>‹#›</a:t>
            </a:fld>
            <a:endParaRPr lang="en-US"/>
          </a:p>
        </p:txBody>
      </p:sp>
    </p:spTree>
    <p:extLst>
      <p:ext uri="{BB962C8B-B14F-4D97-AF65-F5344CB8AC3E}">
        <p14:creationId xmlns:p14="http://schemas.microsoft.com/office/powerpoint/2010/main" val="4170822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88E999-589B-694D-BF8D-75AAE3695D41}" type="slidenum">
              <a:rPr lang="en-US"/>
              <a:pPr>
                <a:defRPr/>
              </a:pPr>
              <a:t>‹#›</a:t>
            </a:fld>
            <a:endParaRPr lang="en-US"/>
          </a:p>
        </p:txBody>
      </p:sp>
    </p:spTree>
    <p:extLst>
      <p:ext uri="{BB962C8B-B14F-4D97-AF65-F5344CB8AC3E}">
        <p14:creationId xmlns:p14="http://schemas.microsoft.com/office/powerpoint/2010/main" val="24135052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195412-D86C-074F-94F9-5829306264E5}" type="slidenum">
              <a:rPr lang="en-US"/>
              <a:pPr>
                <a:defRPr/>
              </a:pPr>
              <a:t>‹#›</a:t>
            </a:fld>
            <a:endParaRPr lang="en-US"/>
          </a:p>
        </p:txBody>
      </p:sp>
    </p:spTree>
    <p:extLst>
      <p:ext uri="{BB962C8B-B14F-4D97-AF65-F5344CB8AC3E}">
        <p14:creationId xmlns:p14="http://schemas.microsoft.com/office/powerpoint/2010/main" val="1156667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FA46D7-E464-AA48-A7BE-99B64F4D3EC1}" type="slidenum">
              <a:rPr lang="en-US"/>
              <a:pPr>
                <a:defRPr/>
              </a:pPr>
              <a:t>‹#›</a:t>
            </a:fld>
            <a:endParaRPr lang="en-US"/>
          </a:p>
        </p:txBody>
      </p:sp>
    </p:spTree>
    <p:extLst>
      <p:ext uri="{BB962C8B-B14F-4D97-AF65-F5344CB8AC3E}">
        <p14:creationId xmlns:p14="http://schemas.microsoft.com/office/powerpoint/2010/main" val="37476417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FA2568-F5AD-EE42-A95D-1A60966BDE8B}" type="slidenum">
              <a:rPr lang="en-US"/>
              <a:pPr>
                <a:defRPr/>
              </a:pPr>
              <a:t>‹#›</a:t>
            </a:fld>
            <a:endParaRPr lang="en-US"/>
          </a:p>
        </p:txBody>
      </p:sp>
    </p:spTree>
    <p:extLst>
      <p:ext uri="{BB962C8B-B14F-4D97-AF65-F5344CB8AC3E}">
        <p14:creationId xmlns:p14="http://schemas.microsoft.com/office/powerpoint/2010/main" val="11337583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DD0640-21CD-1F46-A63F-61592C762CA2}" type="slidenum">
              <a:rPr lang="en-US"/>
              <a:pPr>
                <a:defRPr/>
              </a:pPr>
              <a:t>‹#›</a:t>
            </a:fld>
            <a:endParaRPr lang="en-US"/>
          </a:p>
        </p:txBody>
      </p:sp>
    </p:spTree>
    <p:extLst>
      <p:ext uri="{BB962C8B-B14F-4D97-AF65-F5344CB8AC3E}">
        <p14:creationId xmlns:p14="http://schemas.microsoft.com/office/powerpoint/2010/main" val="2743986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22DB8A-681C-6D42-A680-865796C28627}" type="slidenum">
              <a:rPr lang="en-US"/>
              <a:pPr>
                <a:defRPr/>
              </a:pPr>
              <a:t>‹#›</a:t>
            </a:fld>
            <a:endParaRPr lang="en-US"/>
          </a:p>
        </p:txBody>
      </p:sp>
    </p:spTree>
    <p:extLst>
      <p:ext uri="{BB962C8B-B14F-4D97-AF65-F5344CB8AC3E}">
        <p14:creationId xmlns:p14="http://schemas.microsoft.com/office/powerpoint/2010/main" val="23810462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10C281-3059-5248-84B0-22D2AD3EF8A9}" type="slidenum">
              <a:rPr lang="en-US"/>
              <a:pPr>
                <a:defRPr/>
              </a:pPr>
              <a:t>‹#›</a:t>
            </a:fld>
            <a:endParaRPr lang="en-US"/>
          </a:p>
        </p:txBody>
      </p:sp>
    </p:spTree>
    <p:extLst>
      <p:ext uri="{BB962C8B-B14F-4D97-AF65-F5344CB8AC3E}">
        <p14:creationId xmlns:p14="http://schemas.microsoft.com/office/powerpoint/2010/main" val="10220440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F29415-5115-834E-9A55-C7893F2CAAE3}" type="slidenum">
              <a:rPr lang="en-US"/>
              <a:pPr>
                <a:defRPr/>
              </a:pPr>
              <a:t>‹#›</a:t>
            </a:fld>
            <a:endParaRPr lang="en-US"/>
          </a:p>
        </p:txBody>
      </p:sp>
    </p:spTree>
    <p:extLst>
      <p:ext uri="{BB962C8B-B14F-4D97-AF65-F5344CB8AC3E}">
        <p14:creationId xmlns:p14="http://schemas.microsoft.com/office/powerpoint/2010/main" val="5469037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49849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76854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09240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FD3FE3-E6C9-8C4B-BD2A-51A3BB53FB04}" type="slidenum">
              <a:rPr lang="en-US"/>
              <a:pPr>
                <a:defRPr/>
              </a:pPr>
              <a:t>‹#›</a:t>
            </a:fld>
            <a:endParaRPr lang="en-US"/>
          </a:p>
        </p:txBody>
      </p:sp>
    </p:spTree>
    <p:extLst>
      <p:ext uri="{BB962C8B-B14F-4D97-AF65-F5344CB8AC3E}">
        <p14:creationId xmlns:p14="http://schemas.microsoft.com/office/powerpoint/2010/main" val="30290379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9228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41637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673316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1381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69207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56701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82654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29899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EEC8D2-402C-284A-856E-9B4C480FE11B}" type="slidenum">
              <a:rPr lang="en-US"/>
              <a:pPr>
                <a:defRPr/>
              </a:pPr>
              <a:t>‹#›</a:t>
            </a:fld>
            <a:endParaRPr lang="en-US"/>
          </a:p>
        </p:txBody>
      </p:sp>
    </p:spTree>
    <p:extLst>
      <p:ext uri="{BB962C8B-B14F-4D97-AF65-F5344CB8AC3E}">
        <p14:creationId xmlns:p14="http://schemas.microsoft.com/office/powerpoint/2010/main" val="31522251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6E83C6-EA55-5340-8CE5-4B83A392834A}" type="slidenum">
              <a:rPr lang="en-US"/>
              <a:pPr>
                <a:defRPr/>
              </a:pPr>
              <a:t>‹#›</a:t>
            </a:fld>
            <a:endParaRPr lang="en-US"/>
          </a:p>
        </p:txBody>
      </p:sp>
    </p:spTree>
    <p:extLst>
      <p:ext uri="{BB962C8B-B14F-4D97-AF65-F5344CB8AC3E}">
        <p14:creationId xmlns:p14="http://schemas.microsoft.com/office/powerpoint/2010/main" val="3507502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FAF68C-6572-1E44-9261-9DE5398CE777}" type="slidenum">
              <a:rPr lang="en-US"/>
              <a:pPr>
                <a:defRPr/>
              </a:pPr>
              <a:t>‹#›</a:t>
            </a:fld>
            <a:endParaRPr lang="en-US"/>
          </a:p>
        </p:txBody>
      </p:sp>
    </p:spTree>
    <p:extLst>
      <p:ext uri="{BB962C8B-B14F-4D97-AF65-F5344CB8AC3E}">
        <p14:creationId xmlns:p14="http://schemas.microsoft.com/office/powerpoint/2010/main" val="42178641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AD48B4-9B5B-F94C-B078-16020496C691}" type="slidenum">
              <a:rPr lang="en-US"/>
              <a:pPr>
                <a:defRPr/>
              </a:pPr>
              <a:t>‹#›</a:t>
            </a:fld>
            <a:endParaRPr lang="en-US"/>
          </a:p>
        </p:txBody>
      </p:sp>
    </p:spTree>
    <p:extLst>
      <p:ext uri="{BB962C8B-B14F-4D97-AF65-F5344CB8AC3E}">
        <p14:creationId xmlns:p14="http://schemas.microsoft.com/office/powerpoint/2010/main" val="38106138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89945B-FD2F-E34B-AAD9-756B074FDF14}" type="slidenum">
              <a:rPr lang="en-US"/>
              <a:pPr>
                <a:defRPr/>
              </a:pPr>
              <a:t>‹#›</a:t>
            </a:fld>
            <a:endParaRPr lang="en-US"/>
          </a:p>
        </p:txBody>
      </p:sp>
    </p:spTree>
    <p:extLst>
      <p:ext uri="{BB962C8B-B14F-4D97-AF65-F5344CB8AC3E}">
        <p14:creationId xmlns:p14="http://schemas.microsoft.com/office/powerpoint/2010/main" val="10136551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5C56F4-DA61-4B44-A4F5-2B3A82689370}" type="slidenum">
              <a:rPr lang="en-US"/>
              <a:pPr>
                <a:defRPr/>
              </a:pPr>
              <a:t>‹#›</a:t>
            </a:fld>
            <a:endParaRPr lang="en-US"/>
          </a:p>
        </p:txBody>
      </p:sp>
    </p:spTree>
    <p:extLst>
      <p:ext uri="{BB962C8B-B14F-4D97-AF65-F5344CB8AC3E}">
        <p14:creationId xmlns:p14="http://schemas.microsoft.com/office/powerpoint/2010/main" val="29138242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B31057D-9F80-3740-B1FE-560318B10BD4}" type="slidenum">
              <a:rPr lang="en-US"/>
              <a:pPr>
                <a:defRPr/>
              </a:pPr>
              <a:t>‹#›</a:t>
            </a:fld>
            <a:endParaRPr lang="en-US"/>
          </a:p>
        </p:txBody>
      </p:sp>
    </p:spTree>
    <p:extLst>
      <p:ext uri="{BB962C8B-B14F-4D97-AF65-F5344CB8AC3E}">
        <p14:creationId xmlns:p14="http://schemas.microsoft.com/office/powerpoint/2010/main" val="26234795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413ABC-CCEE-A44C-9743-589F7A55D299}" type="slidenum">
              <a:rPr lang="en-US"/>
              <a:pPr>
                <a:defRPr/>
              </a:pPr>
              <a:t>‹#›</a:t>
            </a:fld>
            <a:endParaRPr lang="en-US"/>
          </a:p>
        </p:txBody>
      </p:sp>
    </p:spTree>
    <p:extLst>
      <p:ext uri="{BB962C8B-B14F-4D97-AF65-F5344CB8AC3E}">
        <p14:creationId xmlns:p14="http://schemas.microsoft.com/office/powerpoint/2010/main" val="28670657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CDB3A8-A526-514E-813E-2BE06E159CA3}" type="slidenum">
              <a:rPr lang="en-US"/>
              <a:pPr>
                <a:defRPr/>
              </a:pPr>
              <a:t>‹#›</a:t>
            </a:fld>
            <a:endParaRPr lang="en-US"/>
          </a:p>
        </p:txBody>
      </p:sp>
    </p:spTree>
    <p:extLst>
      <p:ext uri="{BB962C8B-B14F-4D97-AF65-F5344CB8AC3E}">
        <p14:creationId xmlns:p14="http://schemas.microsoft.com/office/powerpoint/2010/main" val="21769111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EE9EBE4-D874-A74B-9724-441FB0AF419F}" type="slidenum">
              <a:rPr lang="en-US"/>
              <a:pPr>
                <a:defRPr/>
              </a:pPr>
              <a:t>‹#›</a:t>
            </a:fld>
            <a:endParaRPr lang="en-US"/>
          </a:p>
        </p:txBody>
      </p:sp>
    </p:spTree>
    <p:extLst>
      <p:ext uri="{BB962C8B-B14F-4D97-AF65-F5344CB8AC3E}">
        <p14:creationId xmlns:p14="http://schemas.microsoft.com/office/powerpoint/2010/main" val="41874495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234DE-6057-F74E-944B-DED7E0D69044}" type="slidenum">
              <a:rPr lang="en-US"/>
              <a:pPr>
                <a:defRPr/>
              </a:pPr>
              <a:t>‹#›</a:t>
            </a:fld>
            <a:endParaRPr lang="en-US"/>
          </a:p>
        </p:txBody>
      </p:sp>
    </p:spTree>
    <p:extLst>
      <p:ext uri="{BB962C8B-B14F-4D97-AF65-F5344CB8AC3E}">
        <p14:creationId xmlns:p14="http://schemas.microsoft.com/office/powerpoint/2010/main" val="8609040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CAE9C4-8E98-1249-9D65-168612D08C5D}" type="slidenum">
              <a:rPr lang="en-US"/>
              <a:pPr>
                <a:defRPr/>
              </a:pPr>
              <a:t>‹#›</a:t>
            </a:fld>
            <a:endParaRPr lang="en-US"/>
          </a:p>
        </p:txBody>
      </p:sp>
    </p:spTree>
    <p:extLst>
      <p:ext uri="{BB962C8B-B14F-4D97-AF65-F5344CB8AC3E}">
        <p14:creationId xmlns:p14="http://schemas.microsoft.com/office/powerpoint/2010/main" val="3870328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2101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3986E7-13FA-0347-B797-4207C6CFB5EE}" type="slidenum">
              <a:rPr lang="en-US"/>
              <a:pPr>
                <a:defRPr/>
              </a:pPr>
              <a:t>‹#›</a:t>
            </a:fld>
            <a:endParaRPr lang="en-US"/>
          </a:p>
        </p:txBody>
      </p:sp>
    </p:spTree>
    <p:extLst>
      <p:ext uri="{BB962C8B-B14F-4D97-AF65-F5344CB8AC3E}">
        <p14:creationId xmlns:p14="http://schemas.microsoft.com/office/powerpoint/2010/main" val="39782392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694692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02100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1314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44433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4849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6077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59609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83442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36264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3972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FDEA27-96EC-684C-889C-2D9C4493B4D8}" type="slidenum">
              <a:rPr lang="en-US"/>
              <a:pPr>
                <a:defRPr/>
              </a:pPr>
              <a:t>‹#›</a:t>
            </a:fld>
            <a:endParaRPr lang="en-US"/>
          </a:p>
        </p:txBody>
      </p:sp>
    </p:spTree>
    <p:extLst>
      <p:ext uri="{BB962C8B-B14F-4D97-AF65-F5344CB8AC3E}">
        <p14:creationId xmlns:p14="http://schemas.microsoft.com/office/powerpoint/2010/main" val="34913237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86D068-1620-6E47-97D8-E8D7BC4AE310}" type="slidenum">
              <a:rPr lang="en-US"/>
              <a:pPr>
                <a:defRPr/>
              </a:pPr>
              <a:t>‹#›</a:t>
            </a:fld>
            <a:endParaRPr lang="en-US"/>
          </a:p>
        </p:txBody>
      </p:sp>
    </p:spTree>
    <p:extLst>
      <p:ext uri="{BB962C8B-B14F-4D97-AF65-F5344CB8AC3E}">
        <p14:creationId xmlns:p14="http://schemas.microsoft.com/office/powerpoint/2010/main" val="10790061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D73EA0-95F0-D94D-8F6B-DA3EDBBFD7F7}" type="slidenum">
              <a:rPr lang="en-US"/>
              <a:pPr>
                <a:defRPr/>
              </a:pPr>
              <a:t>‹#›</a:t>
            </a:fld>
            <a:endParaRPr lang="en-US"/>
          </a:p>
        </p:txBody>
      </p:sp>
    </p:spTree>
    <p:extLst>
      <p:ext uri="{BB962C8B-B14F-4D97-AF65-F5344CB8AC3E}">
        <p14:creationId xmlns:p14="http://schemas.microsoft.com/office/powerpoint/2010/main" val="21508979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D36D6-76A7-1E48-98CA-F9F735861C70}" type="slidenum">
              <a:rPr lang="en-US"/>
              <a:pPr>
                <a:defRPr/>
              </a:pPr>
              <a:t>‹#›</a:t>
            </a:fld>
            <a:endParaRPr lang="en-US"/>
          </a:p>
        </p:txBody>
      </p:sp>
    </p:spTree>
    <p:extLst>
      <p:ext uri="{BB962C8B-B14F-4D97-AF65-F5344CB8AC3E}">
        <p14:creationId xmlns:p14="http://schemas.microsoft.com/office/powerpoint/2010/main" val="7637253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C89D0-3E74-FB44-8E7E-AA00C2AECEAE}" type="slidenum">
              <a:rPr lang="en-US"/>
              <a:pPr>
                <a:defRPr/>
              </a:pPr>
              <a:t>‹#›</a:t>
            </a:fld>
            <a:endParaRPr lang="en-US"/>
          </a:p>
        </p:txBody>
      </p:sp>
    </p:spTree>
    <p:extLst>
      <p:ext uri="{BB962C8B-B14F-4D97-AF65-F5344CB8AC3E}">
        <p14:creationId xmlns:p14="http://schemas.microsoft.com/office/powerpoint/2010/main" val="473970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E07E49-6811-C640-B7BE-EC8E0195D78B}" type="slidenum">
              <a:rPr lang="en-US"/>
              <a:pPr>
                <a:defRPr/>
              </a:pPr>
              <a:t>‹#›</a:t>
            </a:fld>
            <a:endParaRPr lang="en-US"/>
          </a:p>
        </p:txBody>
      </p:sp>
    </p:spTree>
    <p:extLst>
      <p:ext uri="{BB962C8B-B14F-4D97-AF65-F5344CB8AC3E}">
        <p14:creationId xmlns:p14="http://schemas.microsoft.com/office/powerpoint/2010/main" val="42714243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A9E6EB-86B9-AA47-B293-E4177C7E603C}" type="slidenum">
              <a:rPr lang="en-US"/>
              <a:pPr>
                <a:defRPr/>
              </a:pPr>
              <a:t>‹#›</a:t>
            </a:fld>
            <a:endParaRPr lang="en-US"/>
          </a:p>
        </p:txBody>
      </p:sp>
    </p:spTree>
    <p:extLst>
      <p:ext uri="{BB962C8B-B14F-4D97-AF65-F5344CB8AC3E}">
        <p14:creationId xmlns:p14="http://schemas.microsoft.com/office/powerpoint/2010/main" val="9826649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3243BFD-8085-9240-A8C4-689064142BDC}" type="slidenum">
              <a:rPr lang="en-US"/>
              <a:pPr>
                <a:defRPr/>
              </a:pPr>
              <a:t>‹#›</a:t>
            </a:fld>
            <a:endParaRPr lang="en-US"/>
          </a:p>
        </p:txBody>
      </p:sp>
    </p:spTree>
    <p:extLst>
      <p:ext uri="{BB962C8B-B14F-4D97-AF65-F5344CB8AC3E}">
        <p14:creationId xmlns:p14="http://schemas.microsoft.com/office/powerpoint/2010/main" val="20966108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2F493-C8E0-B842-B447-BE5FFD6D4D3B}" type="slidenum">
              <a:rPr lang="en-US"/>
              <a:pPr>
                <a:defRPr/>
              </a:pPr>
              <a:t>‹#›</a:t>
            </a:fld>
            <a:endParaRPr lang="en-US"/>
          </a:p>
        </p:txBody>
      </p:sp>
    </p:spTree>
    <p:extLst>
      <p:ext uri="{BB962C8B-B14F-4D97-AF65-F5344CB8AC3E}">
        <p14:creationId xmlns:p14="http://schemas.microsoft.com/office/powerpoint/2010/main" val="30672946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D873F-EB2F-8940-9EA2-F231B87EF3A2}" type="slidenum">
              <a:rPr lang="en-US"/>
              <a:pPr>
                <a:defRPr/>
              </a:pPr>
              <a:t>‹#›</a:t>
            </a:fld>
            <a:endParaRPr lang="en-US"/>
          </a:p>
        </p:txBody>
      </p:sp>
    </p:spTree>
    <p:extLst>
      <p:ext uri="{BB962C8B-B14F-4D97-AF65-F5344CB8AC3E}">
        <p14:creationId xmlns:p14="http://schemas.microsoft.com/office/powerpoint/2010/main" val="31348892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F4D920-42C4-054A-8515-6174876F4B6F}" type="slidenum">
              <a:rPr lang="en-US"/>
              <a:pPr>
                <a:defRPr/>
              </a:pPr>
              <a:t>‹#›</a:t>
            </a:fld>
            <a:endParaRPr lang="en-US"/>
          </a:p>
        </p:txBody>
      </p:sp>
    </p:spTree>
    <p:extLst>
      <p:ext uri="{BB962C8B-B14F-4D97-AF65-F5344CB8AC3E}">
        <p14:creationId xmlns:p14="http://schemas.microsoft.com/office/powerpoint/2010/main" val="2031302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B11B43-FB5E-4947-B9C6-FF752485FF8B}" type="slidenum">
              <a:rPr lang="en-US"/>
              <a:pPr>
                <a:defRPr/>
              </a:pPr>
              <a:t>‹#›</a:t>
            </a:fld>
            <a:endParaRPr lang="en-US"/>
          </a:p>
        </p:txBody>
      </p:sp>
    </p:spTree>
    <p:extLst>
      <p:ext uri="{BB962C8B-B14F-4D97-AF65-F5344CB8AC3E}">
        <p14:creationId xmlns:p14="http://schemas.microsoft.com/office/powerpoint/2010/main" val="40132061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166644-C166-034E-818E-6864F779FC2F}" type="slidenum">
              <a:rPr lang="en-US"/>
              <a:pPr>
                <a:defRPr/>
              </a:pPr>
              <a:t>‹#›</a:t>
            </a:fld>
            <a:endParaRPr lang="en-US"/>
          </a:p>
        </p:txBody>
      </p:sp>
    </p:spTree>
    <p:extLst>
      <p:ext uri="{BB962C8B-B14F-4D97-AF65-F5344CB8AC3E}">
        <p14:creationId xmlns:p14="http://schemas.microsoft.com/office/powerpoint/2010/main" val="34628887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36830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59226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18998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03006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18700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32489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8813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73148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5094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13E8E3-4D09-6946-9CB3-2A51D5CCFDAE}" type="slidenum">
              <a:rPr lang="en-US"/>
              <a:pPr>
                <a:defRPr/>
              </a:pPr>
              <a:t>‹#›</a:t>
            </a:fld>
            <a:endParaRPr lang="en-US"/>
          </a:p>
        </p:txBody>
      </p:sp>
    </p:spTree>
    <p:extLst>
      <p:ext uri="{BB962C8B-B14F-4D97-AF65-F5344CB8AC3E}">
        <p14:creationId xmlns:p14="http://schemas.microsoft.com/office/powerpoint/2010/main" val="65025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D42605-8B99-D946-B1C3-ADF2863246CF}" type="slidenum">
              <a:rPr lang="en-US"/>
              <a:pPr>
                <a:defRPr/>
              </a:pPr>
              <a:t>‹#›</a:t>
            </a:fld>
            <a:endParaRPr lang="en-US"/>
          </a:p>
        </p:txBody>
      </p:sp>
    </p:spTree>
    <p:extLst>
      <p:ext uri="{BB962C8B-B14F-4D97-AF65-F5344CB8AC3E}">
        <p14:creationId xmlns:p14="http://schemas.microsoft.com/office/powerpoint/2010/main" val="8079894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75715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638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226733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87293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065357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13145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68931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32906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2014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0224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EE0C4-AFE9-3746-9A6F-F42A68B5869D}" type="slidenum">
              <a:rPr lang="en-US"/>
              <a:pPr>
                <a:defRPr/>
              </a:pPr>
              <a:t>‹#›</a:t>
            </a:fld>
            <a:endParaRPr lang="en-US"/>
          </a:p>
        </p:txBody>
      </p:sp>
    </p:spTree>
    <p:extLst>
      <p:ext uri="{BB962C8B-B14F-4D97-AF65-F5344CB8AC3E}">
        <p14:creationId xmlns:p14="http://schemas.microsoft.com/office/powerpoint/2010/main" val="2818971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71832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0792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45261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84264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97789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563374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20631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99149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34692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262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16BFF-C6E9-6248-8583-0D6058E4AC81}" type="slidenum">
              <a:rPr lang="en-US"/>
              <a:pPr>
                <a:defRPr/>
              </a:pPr>
              <a:t>‹#›</a:t>
            </a:fld>
            <a:endParaRPr lang="en-US"/>
          </a:p>
        </p:txBody>
      </p:sp>
    </p:spTree>
    <p:extLst>
      <p:ext uri="{BB962C8B-B14F-4D97-AF65-F5344CB8AC3E}">
        <p14:creationId xmlns:p14="http://schemas.microsoft.com/office/powerpoint/2010/main" val="31116702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56970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79895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1501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40046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5055715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55672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004230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66707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08780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0089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DD7C9-8609-8A4B-875D-D71A0DD17995}" type="slidenum">
              <a:rPr lang="en-US"/>
              <a:pPr>
                <a:defRPr/>
              </a:pPr>
              <a:t>‹#›</a:t>
            </a:fld>
            <a:endParaRPr lang="en-US"/>
          </a:p>
        </p:txBody>
      </p:sp>
    </p:spTree>
    <p:extLst>
      <p:ext uri="{BB962C8B-B14F-4D97-AF65-F5344CB8AC3E}">
        <p14:creationId xmlns:p14="http://schemas.microsoft.com/office/powerpoint/2010/main" val="199436147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5306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475336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17183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833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5490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4329671"/>
      </p:ext>
    </p:extLst>
  </p:cSld>
  <p:clrMapOvr>
    <a:masterClrMapping/>
  </p:clrMapOvr>
  <p:transition xmlns:p14="http://schemas.microsoft.com/office/powerpoint/2010/mai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447908"/>
      </p:ext>
    </p:extLst>
  </p:cSld>
  <p:clrMapOvr>
    <a:masterClrMapping/>
  </p:clrMapOvr>
  <p:transition xmlns:p14="http://schemas.microsoft.com/office/powerpoint/2010/mai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06312609"/>
      </p:ext>
    </p:extLst>
  </p:cSld>
  <p:clrMapOvr>
    <a:masterClrMapping/>
  </p:clrMapOvr>
  <p:transition xmlns:p14="http://schemas.microsoft.com/office/powerpoint/2010/mai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8956886"/>
      </p:ext>
    </p:extLst>
  </p:cSld>
  <p:clrMapOvr>
    <a:masterClrMapping/>
  </p:clrMapOvr>
  <p:transition xmlns:p14="http://schemas.microsoft.com/office/powerpoint/2010/mai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241337"/>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75297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7606726"/>
      </p:ext>
    </p:extLst>
  </p:cSld>
  <p:clrMapOvr>
    <a:masterClrMapping/>
  </p:clrMapOvr>
  <p:transition xmlns:p14="http://schemas.microsoft.com/office/powerpoint/2010/mai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378636"/>
      </p:ext>
    </p:extLst>
  </p:cSld>
  <p:clrMapOvr>
    <a:masterClrMapping/>
  </p:clrMapOvr>
  <p:transition xmlns:p14="http://schemas.microsoft.com/office/powerpoint/2010/mai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4169754"/>
      </p:ext>
    </p:extLst>
  </p:cSld>
  <p:clrMapOvr>
    <a:masterClrMapping/>
  </p:clrMapOvr>
  <p:transition xmlns:p14="http://schemas.microsoft.com/office/powerpoint/2010/mai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8743829"/>
      </p:ext>
    </p:extLst>
  </p:cSld>
  <p:clrMapOvr>
    <a:masterClrMapping/>
  </p:clrMapOvr>
  <p:transition xmlns:p14="http://schemas.microsoft.com/office/powerpoint/2010/mai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421673"/>
      </p:ext>
    </p:extLst>
  </p:cSld>
  <p:clrMapOvr>
    <a:masterClrMapping/>
  </p:clrMapOvr>
  <p:transition xmlns:p14="http://schemas.microsoft.com/office/powerpoint/2010/mai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450364"/>
      </p:ext>
    </p:extLst>
  </p:cSld>
  <p:clrMapOvr>
    <a:masterClrMapping/>
  </p:clrMapOvr>
  <p:transition xmlns:p14="http://schemas.microsoft.com/office/powerpoint/2010/mai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936159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81742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870697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0283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049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70738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41285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5257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26426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83385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57249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67299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95046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01860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2804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599584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5741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2767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200838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4380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645010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10919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05641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64626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10905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3433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0174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93487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59732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325537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02183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0425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46147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13701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78845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015873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0516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66661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32137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0085222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48444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869511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78490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1236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435139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76991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47480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922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51166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842897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26649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43320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0583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68766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98599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2180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22053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77829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148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E7A2DE-38CF-9340-8737-CCCD8C405F8E}" type="slidenum">
              <a:rPr lang="en-US"/>
              <a:pPr>
                <a:defRPr/>
              </a:pPr>
              <a:t>‹#›</a:t>
            </a:fld>
            <a:endParaRPr lang="en-US"/>
          </a:p>
        </p:txBody>
      </p:sp>
    </p:spTree>
    <p:extLst>
      <p:ext uri="{BB962C8B-B14F-4D97-AF65-F5344CB8AC3E}">
        <p14:creationId xmlns:p14="http://schemas.microsoft.com/office/powerpoint/2010/main" val="3418318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60051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7395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408237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77398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8357663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705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84499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589169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2326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929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4668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09304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45349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248467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028209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993318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533847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91486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7182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308057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1233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9840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11203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549292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7291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92587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88947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05307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61358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951232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21119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94378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2028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62463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01910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2991684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38784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14564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 name="Freeform 6"/>
            <p:cNvSpPr>
              <a:spLocks/>
            </p:cNvSpPr>
            <p:nvPr/>
          </p:nvSpPr>
          <p:spPr bwMode="hidden">
            <a:xfrm>
              <a:off x="4038" y="3577"/>
              <a:ext cx="1720" cy="65"/>
            </a:xfrm>
            <a:custGeom>
              <a:avLst/>
              <a:gdLst>
                <a:gd name="T0" fmla="*/ 1682 w 1722"/>
                <a:gd name="T1" fmla="*/ 46 h 66"/>
                <a:gd name="T2" fmla="*/ 1682 w 1722"/>
                <a:gd name="T3" fmla="*/ 40 h 66"/>
                <a:gd name="T4" fmla="*/ 0 w 1722"/>
                <a:gd name="T5" fmla="*/ 0 h 66"/>
                <a:gd name="T6" fmla="*/ 0 w 1722"/>
                <a:gd name="T7" fmla="*/ 33 h 66"/>
                <a:gd name="T8" fmla="*/ 1682 w 1722"/>
                <a:gd name="T9" fmla="*/ 46 h 66"/>
                <a:gd name="T10" fmla="*/ 1682 w 1722"/>
                <a:gd name="T11" fmla="*/ 4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 name="Freeform 8"/>
            <p:cNvSpPr>
              <a:spLocks/>
            </p:cNvSpPr>
            <p:nvPr/>
          </p:nvSpPr>
          <p:spPr bwMode="hidden">
            <a:xfrm>
              <a:off x="4784" y="3702"/>
              <a:ext cx="974" cy="101"/>
            </a:xfrm>
            <a:custGeom>
              <a:avLst/>
              <a:gdLst>
                <a:gd name="T0" fmla="*/ 955 w 975"/>
                <a:gd name="T1" fmla="*/ 48 h 101"/>
                <a:gd name="T2" fmla="*/ 955 w 975"/>
                <a:gd name="T3" fmla="*/ 0 h 101"/>
                <a:gd name="T4" fmla="*/ 0 w 975"/>
                <a:gd name="T5" fmla="*/ 24 h 101"/>
                <a:gd name="T6" fmla="*/ 0 w 975"/>
                <a:gd name="T7" fmla="*/ 101 h 101"/>
                <a:gd name="T8" fmla="*/ 955 w 975"/>
                <a:gd name="T9" fmla="*/ 48 h 101"/>
                <a:gd name="T10" fmla="*/ 95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1 w 2141"/>
                <a:gd name="T1" fmla="*/ 0 h 198"/>
                <a:gd name="T2" fmla="*/ 0 w 2141"/>
                <a:gd name="T3" fmla="*/ 156 h 198"/>
                <a:gd name="T4" fmla="*/ 0 w 2141"/>
                <a:gd name="T5" fmla="*/ 198 h 198"/>
                <a:gd name="T6" fmla="*/ 2101 w 2141"/>
                <a:gd name="T7" fmla="*/ 0 h 198"/>
                <a:gd name="T8" fmla="*/ 210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3" name="Freeform 11"/>
            <p:cNvSpPr>
              <a:spLocks/>
            </p:cNvSpPr>
            <p:nvPr/>
          </p:nvSpPr>
          <p:spPr bwMode="hidden">
            <a:xfrm>
              <a:off x="2097" y="4043"/>
              <a:ext cx="2514" cy="276"/>
            </a:xfrm>
            <a:custGeom>
              <a:avLst/>
              <a:gdLst>
                <a:gd name="T0" fmla="*/ 2122 w 2517"/>
                <a:gd name="T1" fmla="*/ 276 h 276"/>
                <a:gd name="T2" fmla="*/ 2457 w 2517"/>
                <a:gd name="T3" fmla="*/ 204 h 276"/>
                <a:gd name="T4" fmla="*/ 2200 w 2517"/>
                <a:gd name="T5" fmla="*/ 0 h 276"/>
                <a:gd name="T6" fmla="*/ 0 w 2517"/>
                <a:gd name="T7" fmla="*/ 276 h 276"/>
                <a:gd name="T8" fmla="*/ 2122 w 2517"/>
                <a:gd name="T9" fmla="*/ 276 h 276"/>
                <a:gd name="T10" fmla="*/ 212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5" name="Freeform 13"/>
            <p:cNvSpPr>
              <a:spLocks/>
            </p:cNvSpPr>
            <p:nvPr/>
          </p:nvSpPr>
          <p:spPr bwMode="hidden">
            <a:xfrm>
              <a:off x="5030" y="3151"/>
              <a:ext cx="728" cy="240"/>
            </a:xfrm>
            <a:custGeom>
              <a:avLst/>
              <a:gdLst>
                <a:gd name="T0" fmla="*/ 709 w 729"/>
                <a:gd name="T1" fmla="*/ 240 h 240"/>
                <a:gd name="T2" fmla="*/ 0 w 729"/>
                <a:gd name="T3" fmla="*/ 0 h 240"/>
                <a:gd name="T4" fmla="*/ 0 w 729"/>
                <a:gd name="T5" fmla="*/ 6 h 240"/>
                <a:gd name="T6" fmla="*/ 709 w 729"/>
                <a:gd name="T7" fmla="*/ 240 h 240"/>
                <a:gd name="T8" fmla="*/ 70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7" name="Freeform 15"/>
            <p:cNvSpPr>
              <a:spLocks/>
            </p:cNvSpPr>
            <p:nvPr/>
          </p:nvSpPr>
          <p:spPr bwMode="hidden">
            <a:xfrm>
              <a:off x="5030" y="3049"/>
              <a:ext cx="728" cy="318"/>
            </a:xfrm>
            <a:custGeom>
              <a:avLst/>
              <a:gdLst>
                <a:gd name="T0" fmla="*/ 709 w 729"/>
                <a:gd name="T1" fmla="*/ 318 h 318"/>
                <a:gd name="T2" fmla="*/ 709 w 729"/>
                <a:gd name="T3" fmla="*/ 312 h 318"/>
                <a:gd name="T4" fmla="*/ 0 w 729"/>
                <a:gd name="T5" fmla="*/ 0 h 318"/>
                <a:gd name="T6" fmla="*/ 0 w 729"/>
                <a:gd name="T7" fmla="*/ 54 h 318"/>
                <a:gd name="T8" fmla="*/ 709 w 729"/>
                <a:gd name="T9" fmla="*/ 318 h 318"/>
                <a:gd name="T10" fmla="*/ 70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grpSp>
      <p:sp>
        <p:nvSpPr>
          <p:cNvPr id="4612138"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ja-JP" noProof="0" smtClean="0"/>
              <a:t>Click to edit Master title style</a:t>
            </a:r>
          </a:p>
        </p:txBody>
      </p:sp>
      <p:sp>
        <p:nvSpPr>
          <p:cNvPr id="46121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altLang="ja-JP"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pPr>
              <a:defRPr/>
            </a:pPr>
            <a:fld id="{ADBF40C9-5D94-014E-95A5-611AA154E22E}" type="slidenum">
              <a:rPr lang="ja-JP" altLang="en-US"/>
              <a:pPr>
                <a:defRPr/>
              </a:pPr>
              <a:t>‹#›</a:t>
            </a:fld>
            <a:endParaRPr lang="en-US" altLang="ja-JP"/>
          </a:p>
        </p:txBody>
      </p:sp>
    </p:spTree>
    <p:extLst>
      <p:ext uri="{BB962C8B-B14F-4D97-AF65-F5344CB8AC3E}">
        <p14:creationId xmlns:p14="http://schemas.microsoft.com/office/powerpoint/2010/main" val="18585477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4B2EC8FF-0505-8A42-9473-A970C66D1439}" type="slidenum">
              <a:rPr lang="ja-JP" altLang="en-US"/>
              <a:pPr>
                <a:defRPr/>
              </a:pPr>
              <a:t>‹#›</a:t>
            </a:fld>
            <a:endParaRPr lang="en-US" altLang="ja-JP"/>
          </a:p>
        </p:txBody>
      </p:sp>
    </p:spTree>
    <p:extLst>
      <p:ext uri="{BB962C8B-B14F-4D97-AF65-F5344CB8AC3E}">
        <p14:creationId xmlns:p14="http://schemas.microsoft.com/office/powerpoint/2010/main" val="10040361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CCCBE669-3220-C44C-AF53-1FFDB6FEC15C}" type="slidenum">
              <a:rPr lang="ja-JP" altLang="en-US"/>
              <a:pPr>
                <a:defRPr/>
              </a:pPr>
              <a:t>‹#›</a:t>
            </a:fld>
            <a:endParaRPr lang="en-US" altLang="ja-JP"/>
          </a:p>
        </p:txBody>
      </p:sp>
    </p:spTree>
    <p:extLst>
      <p:ext uri="{BB962C8B-B14F-4D97-AF65-F5344CB8AC3E}">
        <p14:creationId xmlns:p14="http://schemas.microsoft.com/office/powerpoint/2010/main" val="20868482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AB56058E-5F48-BC40-9C1D-1DAD803E3131}" type="slidenum">
              <a:rPr lang="ja-JP" altLang="en-US"/>
              <a:pPr>
                <a:defRPr/>
              </a:pPr>
              <a:t>‹#›</a:t>
            </a:fld>
            <a:endParaRPr lang="en-US" altLang="ja-JP"/>
          </a:p>
        </p:txBody>
      </p:sp>
    </p:spTree>
    <p:extLst>
      <p:ext uri="{BB962C8B-B14F-4D97-AF65-F5344CB8AC3E}">
        <p14:creationId xmlns:p14="http://schemas.microsoft.com/office/powerpoint/2010/main" val="126457506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pPr>
              <a:defRPr/>
            </a:pPr>
            <a:fld id="{F02AFDF0-230C-544D-B93F-337CBC680887}" type="slidenum">
              <a:rPr lang="ja-JP" altLang="en-US"/>
              <a:pPr>
                <a:defRPr/>
              </a:pPr>
              <a:t>‹#›</a:t>
            </a:fld>
            <a:endParaRPr lang="en-US" altLang="ja-JP"/>
          </a:p>
        </p:txBody>
      </p:sp>
    </p:spTree>
    <p:extLst>
      <p:ext uri="{BB962C8B-B14F-4D97-AF65-F5344CB8AC3E}">
        <p14:creationId xmlns:p14="http://schemas.microsoft.com/office/powerpoint/2010/main" val="325094229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pPr>
              <a:defRPr/>
            </a:pPr>
            <a:fld id="{E4B8F454-12BD-F142-8A03-1A55EEBA095E}" type="slidenum">
              <a:rPr lang="ja-JP" altLang="en-US"/>
              <a:pPr>
                <a:defRPr/>
              </a:pPr>
              <a:t>‹#›</a:t>
            </a:fld>
            <a:endParaRPr lang="en-US" altLang="ja-JP"/>
          </a:p>
        </p:txBody>
      </p:sp>
    </p:spTree>
    <p:extLst>
      <p:ext uri="{BB962C8B-B14F-4D97-AF65-F5344CB8AC3E}">
        <p14:creationId xmlns:p14="http://schemas.microsoft.com/office/powerpoint/2010/main" val="3193619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7851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pPr>
              <a:defRPr/>
            </a:pPr>
            <a:fld id="{39F2F214-B343-3842-91FB-76B3DA9DE1B1}" type="slidenum">
              <a:rPr lang="ja-JP" altLang="en-US"/>
              <a:pPr>
                <a:defRPr/>
              </a:pPr>
              <a:t>‹#›</a:t>
            </a:fld>
            <a:endParaRPr lang="en-US" altLang="ja-JP"/>
          </a:p>
        </p:txBody>
      </p:sp>
    </p:spTree>
    <p:extLst>
      <p:ext uri="{BB962C8B-B14F-4D97-AF65-F5344CB8AC3E}">
        <p14:creationId xmlns:p14="http://schemas.microsoft.com/office/powerpoint/2010/main" val="277981482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C320A8C3-2162-EF4B-82B5-BC121D5BFB22}" type="slidenum">
              <a:rPr lang="ja-JP" altLang="en-US"/>
              <a:pPr>
                <a:defRPr/>
              </a:pPr>
              <a:t>‹#›</a:t>
            </a:fld>
            <a:endParaRPr lang="en-US" altLang="ja-JP"/>
          </a:p>
        </p:txBody>
      </p:sp>
    </p:spTree>
    <p:extLst>
      <p:ext uri="{BB962C8B-B14F-4D97-AF65-F5344CB8AC3E}">
        <p14:creationId xmlns:p14="http://schemas.microsoft.com/office/powerpoint/2010/main" val="125792519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pPr>
              <a:defRPr/>
            </a:pPr>
            <a:fld id="{62D59B40-25CC-3F47-A194-3F160EF0D8E8}" type="slidenum">
              <a:rPr lang="ja-JP" altLang="en-US"/>
              <a:pPr>
                <a:defRPr/>
              </a:pPr>
              <a:t>‹#›</a:t>
            </a:fld>
            <a:endParaRPr lang="en-US" altLang="ja-JP"/>
          </a:p>
        </p:txBody>
      </p:sp>
    </p:spTree>
    <p:extLst>
      <p:ext uri="{BB962C8B-B14F-4D97-AF65-F5344CB8AC3E}">
        <p14:creationId xmlns:p14="http://schemas.microsoft.com/office/powerpoint/2010/main" val="8926581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5A41CC60-9D18-1B42-88D4-41792F9C3629}" type="slidenum">
              <a:rPr lang="ja-JP" altLang="en-US"/>
              <a:pPr>
                <a:defRPr/>
              </a:pPr>
              <a:t>‹#›</a:t>
            </a:fld>
            <a:endParaRPr lang="en-US" altLang="ja-JP"/>
          </a:p>
        </p:txBody>
      </p:sp>
    </p:spTree>
    <p:extLst>
      <p:ext uri="{BB962C8B-B14F-4D97-AF65-F5344CB8AC3E}">
        <p14:creationId xmlns:p14="http://schemas.microsoft.com/office/powerpoint/2010/main" val="18845993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pPr>
              <a:defRPr/>
            </a:pPr>
            <a:fld id="{115A71B7-82B7-5F4E-BE3C-7007900AB300}" type="slidenum">
              <a:rPr lang="ja-JP" altLang="en-US"/>
              <a:pPr>
                <a:defRPr/>
              </a:pPr>
              <a:t>‹#›</a:t>
            </a:fld>
            <a:endParaRPr lang="en-US" altLang="ja-JP"/>
          </a:p>
        </p:txBody>
      </p:sp>
    </p:spTree>
    <p:extLst>
      <p:ext uri="{BB962C8B-B14F-4D97-AF65-F5344CB8AC3E}">
        <p14:creationId xmlns:p14="http://schemas.microsoft.com/office/powerpoint/2010/main" val="398893856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743596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106311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312610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84547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939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83608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660734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5425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502597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67940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265842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56141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6725732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58982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5435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25994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523DD-01F8-CE41-9378-8FB4A6E42E4F}" type="slidenum">
              <a:rPr lang="en-US"/>
              <a:pPr>
                <a:defRPr/>
              </a:pPr>
              <a:t>‹#›</a:t>
            </a:fld>
            <a:endParaRPr lang="en-US"/>
          </a:p>
        </p:txBody>
      </p:sp>
    </p:spTree>
    <p:extLst>
      <p:ext uri="{BB962C8B-B14F-4D97-AF65-F5344CB8AC3E}">
        <p14:creationId xmlns:p14="http://schemas.microsoft.com/office/powerpoint/2010/main" val="38799001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447653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181975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23080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983873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526935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986286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87721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39357046"/>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8353909"/>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1818417"/>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D3CDA4-016D-F849-8F34-58BC8585C6DC}" type="slidenum">
              <a:rPr lang="en-US"/>
              <a:pPr>
                <a:defRPr/>
              </a:pPr>
              <a:t>‹#›</a:t>
            </a:fld>
            <a:endParaRPr lang="en-US"/>
          </a:p>
        </p:txBody>
      </p:sp>
    </p:spTree>
    <p:extLst>
      <p:ext uri="{BB962C8B-B14F-4D97-AF65-F5344CB8AC3E}">
        <p14:creationId xmlns:p14="http://schemas.microsoft.com/office/powerpoint/2010/main" val="11081784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5367847"/>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949470"/>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9576546"/>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239466"/>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8454598"/>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0903678"/>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608160"/>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5284362"/>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81161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131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EBD8B3-3800-D148-BC80-6DCCAFCFE04C}" type="slidenum">
              <a:rPr lang="en-US"/>
              <a:pPr>
                <a:defRPr/>
              </a:pPr>
              <a:t>‹#›</a:t>
            </a:fld>
            <a:endParaRPr lang="en-US"/>
          </a:p>
        </p:txBody>
      </p:sp>
    </p:spTree>
    <p:extLst>
      <p:ext uri="{BB962C8B-B14F-4D97-AF65-F5344CB8AC3E}">
        <p14:creationId xmlns:p14="http://schemas.microsoft.com/office/powerpoint/2010/main" val="391168958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2397409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21402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995398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146567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97235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9329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29354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270593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22808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2329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59BC8B-4A23-B946-8C97-E3B6C3F84D7C}" type="slidenum">
              <a:rPr lang="en-US"/>
              <a:pPr>
                <a:defRPr/>
              </a:pPr>
              <a:t>‹#›</a:t>
            </a:fld>
            <a:endParaRPr lang="en-US"/>
          </a:p>
        </p:txBody>
      </p:sp>
    </p:spTree>
    <p:extLst>
      <p:ext uri="{BB962C8B-B14F-4D97-AF65-F5344CB8AC3E}">
        <p14:creationId xmlns:p14="http://schemas.microsoft.com/office/powerpoint/2010/main" val="329399871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758765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00711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262009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752156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459560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1846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732888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95665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10851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03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26771E-D4E1-2640-9C9A-94169E901F43}" type="slidenum">
              <a:rPr lang="en-US"/>
              <a:pPr>
                <a:defRPr/>
              </a:pPr>
              <a:t>‹#›</a:t>
            </a:fld>
            <a:endParaRPr lang="en-US"/>
          </a:p>
        </p:txBody>
      </p:sp>
    </p:spTree>
    <p:extLst>
      <p:ext uri="{BB962C8B-B14F-4D97-AF65-F5344CB8AC3E}">
        <p14:creationId xmlns:p14="http://schemas.microsoft.com/office/powerpoint/2010/main" val="4209075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77178B-6ACF-B944-B64D-D65F81FDF33A}" type="slidenum">
              <a:rPr lang="en-US"/>
              <a:pPr>
                <a:defRPr/>
              </a:pPr>
              <a:t>‹#›</a:t>
            </a:fld>
            <a:endParaRPr lang="en-US"/>
          </a:p>
        </p:txBody>
      </p:sp>
    </p:spTree>
    <p:extLst>
      <p:ext uri="{BB962C8B-B14F-4D97-AF65-F5344CB8AC3E}">
        <p14:creationId xmlns:p14="http://schemas.microsoft.com/office/powerpoint/2010/main" val="338823129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16923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51447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863914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775471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78240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175381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15278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1810962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068274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3945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FC1A70-DDF6-0A4A-B93E-47ADA2CB0849}" type="slidenum">
              <a:rPr lang="en-US"/>
              <a:pPr>
                <a:defRPr/>
              </a:pPr>
              <a:t>‹#›</a:t>
            </a:fld>
            <a:endParaRPr lang="en-US"/>
          </a:p>
        </p:txBody>
      </p:sp>
    </p:spTree>
    <p:extLst>
      <p:ext uri="{BB962C8B-B14F-4D97-AF65-F5344CB8AC3E}">
        <p14:creationId xmlns:p14="http://schemas.microsoft.com/office/powerpoint/2010/main" val="55913791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5957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29944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8589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5980946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249400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983959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926961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260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302018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79049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7ACB17-A925-8842-9A27-6B1B3B785FE2}" type="slidenum">
              <a:rPr lang="en-US"/>
              <a:pPr>
                <a:defRPr/>
              </a:pPr>
              <a:t>‹#›</a:t>
            </a:fld>
            <a:endParaRPr lang="en-US"/>
          </a:p>
        </p:txBody>
      </p:sp>
    </p:spTree>
    <p:extLst>
      <p:ext uri="{BB962C8B-B14F-4D97-AF65-F5344CB8AC3E}">
        <p14:creationId xmlns:p14="http://schemas.microsoft.com/office/powerpoint/2010/main" val="17188855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089272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15636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791708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74412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4413220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16039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637279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5413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27770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438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476052-6278-DF48-A2A8-14358FDC3A7F}" type="slidenum">
              <a:rPr lang="en-US"/>
              <a:pPr>
                <a:defRPr/>
              </a:pPr>
              <a:t>‹#›</a:t>
            </a:fld>
            <a:endParaRPr lang="en-US"/>
          </a:p>
        </p:txBody>
      </p:sp>
    </p:spTree>
    <p:extLst>
      <p:ext uri="{BB962C8B-B14F-4D97-AF65-F5344CB8AC3E}">
        <p14:creationId xmlns:p14="http://schemas.microsoft.com/office/powerpoint/2010/main" val="179214034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6379906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83899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68289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74148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727346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1120261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524815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17334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656116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0040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E2D669-0B79-674A-8D7D-F00937828F54}" type="slidenum">
              <a:rPr lang="en-US"/>
              <a:pPr>
                <a:defRPr/>
              </a:pPr>
              <a:t>‹#›</a:t>
            </a:fld>
            <a:endParaRPr lang="en-US"/>
          </a:p>
        </p:txBody>
      </p:sp>
    </p:spTree>
    <p:extLst>
      <p:ext uri="{BB962C8B-B14F-4D97-AF65-F5344CB8AC3E}">
        <p14:creationId xmlns:p14="http://schemas.microsoft.com/office/powerpoint/2010/main" val="3092423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980610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609249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41764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754857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159968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933422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397996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334316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878649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3940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2B6100-8490-7449-8D77-D797F43C6699}" type="slidenum">
              <a:rPr lang="en-US"/>
              <a:pPr>
                <a:defRPr/>
              </a:pPr>
              <a:t>‹#›</a:t>
            </a:fld>
            <a:endParaRPr lang="en-US"/>
          </a:p>
        </p:txBody>
      </p:sp>
    </p:spTree>
    <p:extLst>
      <p:ext uri="{BB962C8B-B14F-4D97-AF65-F5344CB8AC3E}">
        <p14:creationId xmlns:p14="http://schemas.microsoft.com/office/powerpoint/2010/main" val="31095199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26524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230377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221529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129400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786176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4596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524596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869F4E7-3652-5A4E-8E0F-7E55D1487358}" type="slidenum">
              <a:rPr lang="en-US"/>
              <a:pPr>
                <a:defRPr/>
              </a:pPr>
              <a:t>‹#›</a:t>
            </a:fld>
            <a:endParaRPr lang="en-US"/>
          </a:p>
        </p:txBody>
      </p:sp>
    </p:spTree>
    <p:extLst>
      <p:ext uri="{BB962C8B-B14F-4D97-AF65-F5344CB8AC3E}">
        <p14:creationId xmlns:p14="http://schemas.microsoft.com/office/powerpoint/2010/main" val="423580737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4C352B5-C8F5-914F-BCDC-653776281AD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2292507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437568B-4E88-5D4F-A3DF-DB5B913D13B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1526870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9B20C94-E62D-184F-88A1-36C1ACC4DAD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160175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9FD1D15-23F1-1A40-A3FE-B0AE017B6F1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1857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5B271C-5F66-5F4A-A0E1-6CBD93C352FB}" type="slidenum">
              <a:rPr lang="en-US"/>
              <a:pPr>
                <a:defRPr/>
              </a:pPr>
              <a:t>‹#›</a:t>
            </a:fld>
            <a:endParaRPr lang="en-US"/>
          </a:p>
        </p:txBody>
      </p:sp>
    </p:spTree>
    <p:extLst>
      <p:ext uri="{BB962C8B-B14F-4D97-AF65-F5344CB8AC3E}">
        <p14:creationId xmlns:p14="http://schemas.microsoft.com/office/powerpoint/2010/main" val="13117160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AB3FD12-4AE0-9B40-9D49-B9D2010CB09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030042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13DD49F9-70A6-1C48-809D-16804791D6BA}"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778936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A593079-87EF-ED47-B300-69DCBF88BD94}"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3009193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038105F-EC34-DF46-92AF-3E58D016DF1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732640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BD44963-E98E-7843-B142-5B7F85BD3C7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570923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6DFEE5E-D402-2144-A1E5-2BA959D6C5B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0624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F99183-0DDC-994F-9915-C50179AB463F}" type="slidenum">
              <a:rPr lang="en-US"/>
              <a:pPr>
                <a:defRPr/>
              </a:pPr>
              <a:t>‹#›</a:t>
            </a:fld>
            <a:endParaRPr lang="en-US"/>
          </a:p>
        </p:txBody>
      </p:sp>
    </p:spTree>
    <p:extLst>
      <p:ext uri="{BB962C8B-B14F-4D97-AF65-F5344CB8AC3E}">
        <p14:creationId xmlns:p14="http://schemas.microsoft.com/office/powerpoint/2010/main" val="29959665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A344A3-FFC6-1E4E-886B-06AF206CB773}" type="slidenum">
              <a:rPr lang="en-US"/>
              <a:pPr>
                <a:defRPr/>
              </a:pPr>
              <a:t>‹#›</a:t>
            </a:fld>
            <a:endParaRPr lang="en-US"/>
          </a:p>
        </p:txBody>
      </p:sp>
    </p:spTree>
    <p:extLst>
      <p:ext uri="{BB962C8B-B14F-4D97-AF65-F5344CB8AC3E}">
        <p14:creationId xmlns:p14="http://schemas.microsoft.com/office/powerpoint/2010/main" val="139587950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F2A7E3-F929-3544-B970-C1B8A8A7C50B}" type="slidenum">
              <a:rPr lang="en-US"/>
              <a:pPr>
                <a:defRPr/>
              </a:pPr>
              <a:t>‹#›</a:t>
            </a:fld>
            <a:endParaRPr lang="en-US"/>
          </a:p>
        </p:txBody>
      </p:sp>
    </p:spTree>
    <p:extLst>
      <p:ext uri="{BB962C8B-B14F-4D97-AF65-F5344CB8AC3E}">
        <p14:creationId xmlns:p14="http://schemas.microsoft.com/office/powerpoint/2010/main" val="173959742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0389CF-C765-8846-B8BF-D72F3EEB23B9}" type="slidenum">
              <a:rPr lang="en-US"/>
              <a:pPr>
                <a:defRPr/>
              </a:pPr>
              <a:t>‹#›</a:t>
            </a:fld>
            <a:endParaRPr lang="en-US"/>
          </a:p>
        </p:txBody>
      </p:sp>
    </p:spTree>
    <p:extLst>
      <p:ext uri="{BB962C8B-B14F-4D97-AF65-F5344CB8AC3E}">
        <p14:creationId xmlns:p14="http://schemas.microsoft.com/office/powerpoint/2010/main" val="39801603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F19228-1042-DB4E-B628-9A1FF3037321}" type="slidenum">
              <a:rPr lang="en-US"/>
              <a:pPr>
                <a:defRPr/>
              </a:pPr>
              <a:t>‹#›</a:t>
            </a:fld>
            <a:endParaRPr lang="en-US"/>
          </a:p>
        </p:txBody>
      </p:sp>
    </p:spTree>
    <p:extLst>
      <p:ext uri="{BB962C8B-B14F-4D97-AF65-F5344CB8AC3E}">
        <p14:creationId xmlns:p14="http://schemas.microsoft.com/office/powerpoint/2010/main" val="294028296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A4975C-77F3-BE4D-90C9-524F7F418348}" type="slidenum">
              <a:rPr lang="en-US"/>
              <a:pPr>
                <a:defRPr/>
              </a:pPr>
              <a:t>‹#›</a:t>
            </a:fld>
            <a:endParaRPr lang="en-US"/>
          </a:p>
        </p:txBody>
      </p:sp>
    </p:spTree>
    <p:extLst>
      <p:ext uri="{BB962C8B-B14F-4D97-AF65-F5344CB8AC3E}">
        <p14:creationId xmlns:p14="http://schemas.microsoft.com/office/powerpoint/2010/main" val="180993832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35EB0A-2813-EF4C-BA4B-6754748E8C96}" type="slidenum">
              <a:rPr lang="en-US"/>
              <a:pPr>
                <a:defRPr/>
              </a:pPr>
              <a:t>‹#›</a:t>
            </a:fld>
            <a:endParaRPr lang="en-US"/>
          </a:p>
        </p:txBody>
      </p:sp>
    </p:spTree>
    <p:extLst>
      <p:ext uri="{BB962C8B-B14F-4D97-AF65-F5344CB8AC3E}">
        <p14:creationId xmlns:p14="http://schemas.microsoft.com/office/powerpoint/2010/main" val="42302940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4E1130-B5F5-0640-A8EE-EA6F4684C70F}" type="slidenum">
              <a:rPr lang="en-US"/>
              <a:pPr>
                <a:defRPr/>
              </a:pPr>
              <a:t>‹#›</a:t>
            </a:fld>
            <a:endParaRPr lang="en-US"/>
          </a:p>
        </p:txBody>
      </p:sp>
    </p:spTree>
    <p:extLst>
      <p:ext uri="{BB962C8B-B14F-4D97-AF65-F5344CB8AC3E}">
        <p14:creationId xmlns:p14="http://schemas.microsoft.com/office/powerpoint/2010/main" val="276842265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8BD85F-25FE-4447-9BB6-2352AD484E92}" type="slidenum">
              <a:rPr lang="en-US"/>
              <a:pPr>
                <a:defRPr/>
              </a:pPr>
              <a:t>‹#›</a:t>
            </a:fld>
            <a:endParaRPr lang="en-US"/>
          </a:p>
        </p:txBody>
      </p:sp>
    </p:spTree>
    <p:extLst>
      <p:ext uri="{BB962C8B-B14F-4D97-AF65-F5344CB8AC3E}">
        <p14:creationId xmlns:p14="http://schemas.microsoft.com/office/powerpoint/2010/main" val="312896153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FF8B5E-44D9-A04E-87D9-DA39B9690EA5}" type="slidenum">
              <a:rPr lang="en-US"/>
              <a:pPr>
                <a:defRPr/>
              </a:pPr>
              <a:t>‹#›</a:t>
            </a:fld>
            <a:endParaRPr lang="en-US"/>
          </a:p>
        </p:txBody>
      </p:sp>
    </p:spTree>
    <p:extLst>
      <p:ext uri="{BB962C8B-B14F-4D97-AF65-F5344CB8AC3E}">
        <p14:creationId xmlns:p14="http://schemas.microsoft.com/office/powerpoint/2010/main" val="412253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FDF761-A6E3-5A40-B6C9-32A0D8D1BF27}" type="slidenum">
              <a:rPr lang="en-US"/>
              <a:pPr>
                <a:defRPr/>
              </a:pPr>
              <a:t>‹#›</a:t>
            </a:fld>
            <a:endParaRPr lang="en-US"/>
          </a:p>
        </p:txBody>
      </p:sp>
    </p:spTree>
    <p:extLst>
      <p:ext uri="{BB962C8B-B14F-4D97-AF65-F5344CB8AC3E}">
        <p14:creationId xmlns:p14="http://schemas.microsoft.com/office/powerpoint/2010/main" val="92639316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B1A22A-C883-8241-895B-3E47BCCD3B5C}" type="slidenum">
              <a:rPr lang="en-US"/>
              <a:pPr>
                <a:defRPr/>
              </a:pPr>
              <a:t>‹#›</a:t>
            </a:fld>
            <a:endParaRPr lang="en-US"/>
          </a:p>
        </p:txBody>
      </p:sp>
    </p:spTree>
    <p:extLst>
      <p:ext uri="{BB962C8B-B14F-4D97-AF65-F5344CB8AC3E}">
        <p14:creationId xmlns:p14="http://schemas.microsoft.com/office/powerpoint/2010/main" val="338010218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778657-A4FA-F944-B920-2CF4F6232BD2}" type="slidenum">
              <a:rPr lang="en-US"/>
              <a:pPr>
                <a:defRPr/>
              </a:pPr>
              <a:t>‹#›</a:t>
            </a:fld>
            <a:endParaRPr lang="en-US"/>
          </a:p>
        </p:txBody>
      </p:sp>
    </p:spTree>
    <p:extLst>
      <p:ext uri="{BB962C8B-B14F-4D97-AF65-F5344CB8AC3E}">
        <p14:creationId xmlns:p14="http://schemas.microsoft.com/office/powerpoint/2010/main" val="91406096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A7CF5F-54B0-8E40-B0B6-843194BB1C96}" type="slidenum">
              <a:rPr lang="en-US"/>
              <a:pPr>
                <a:defRPr/>
              </a:pPr>
              <a:t>‹#›</a:t>
            </a:fld>
            <a:endParaRPr lang="en-US"/>
          </a:p>
        </p:txBody>
      </p:sp>
    </p:spTree>
    <p:extLst>
      <p:ext uri="{BB962C8B-B14F-4D97-AF65-F5344CB8AC3E}">
        <p14:creationId xmlns:p14="http://schemas.microsoft.com/office/powerpoint/2010/main" val="218591645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C3E03-38ED-0341-AADD-C1445E8450CC}" type="slidenum">
              <a:rPr lang="en-US"/>
              <a:pPr>
                <a:defRPr/>
              </a:pPr>
              <a:t>‹#›</a:t>
            </a:fld>
            <a:endParaRPr lang="en-US"/>
          </a:p>
        </p:txBody>
      </p:sp>
    </p:spTree>
    <p:extLst>
      <p:ext uri="{BB962C8B-B14F-4D97-AF65-F5344CB8AC3E}">
        <p14:creationId xmlns:p14="http://schemas.microsoft.com/office/powerpoint/2010/main" val="3145985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056360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CF75-FB1C-9B46-BF89-EB9AD5F4C2B5}" type="slidenum">
              <a:rPr lang="en-US"/>
              <a:pPr>
                <a:defRPr/>
              </a:pPr>
              <a:t>‹#›</a:t>
            </a:fld>
            <a:endParaRPr lang="en-US"/>
          </a:p>
        </p:txBody>
      </p:sp>
    </p:spTree>
    <p:extLst>
      <p:ext uri="{BB962C8B-B14F-4D97-AF65-F5344CB8AC3E}">
        <p14:creationId xmlns:p14="http://schemas.microsoft.com/office/powerpoint/2010/main" val="52776485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8FD131-A2C2-214B-BABC-B25EBF7C3C04}" type="slidenum">
              <a:rPr lang="en-US"/>
              <a:pPr>
                <a:defRPr/>
              </a:pPr>
              <a:t>‹#›</a:t>
            </a:fld>
            <a:endParaRPr lang="en-US"/>
          </a:p>
        </p:txBody>
      </p:sp>
    </p:spTree>
    <p:extLst>
      <p:ext uri="{BB962C8B-B14F-4D97-AF65-F5344CB8AC3E}">
        <p14:creationId xmlns:p14="http://schemas.microsoft.com/office/powerpoint/2010/main" val="326930452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F77D62-DAEC-7343-9EBB-3764BE5DC679}" type="slidenum">
              <a:rPr lang="en-US"/>
              <a:pPr>
                <a:defRPr/>
              </a:pPr>
              <a:t>‹#›</a:t>
            </a:fld>
            <a:endParaRPr lang="en-US"/>
          </a:p>
        </p:txBody>
      </p:sp>
    </p:spTree>
    <p:extLst>
      <p:ext uri="{BB962C8B-B14F-4D97-AF65-F5344CB8AC3E}">
        <p14:creationId xmlns:p14="http://schemas.microsoft.com/office/powerpoint/2010/main" val="103320911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B13BB-2548-5C44-B942-D593FE3D1CC6}" type="slidenum">
              <a:rPr lang="en-US"/>
              <a:pPr>
                <a:defRPr/>
              </a:pPr>
              <a:t>‹#›</a:t>
            </a:fld>
            <a:endParaRPr lang="en-US"/>
          </a:p>
        </p:txBody>
      </p:sp>
    </p:spTree>
    <p:extLst>
      <p:ext uri="{BB962C8B-B14F-4D97-AF65-F5344CB8AC3E}">
        <p14:creationId xmlns:p14="http://schemas.microsoft.com/office/powerpoint/2010/main" val="107562213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B71944-73B4-5648-82E8-BFF8D340BCA2}" type="slidenum">
              <a:rPr lang="en-US"/>
              <a:pPr>
                <a:defRPr/>
              </a:pPr>
              <a:t>‹#›</a:t>
            </a:fld>
            <a:endParaRPr lang="en-US"/>
          </a:p>
        </p:txBody>
      </p:sp>
    </p:spTree>
    <p:extLst>
      <p:ext uri="{BB962C8B-B14F-4D97-AF65-F5344CB8AC3E}">
        <p14:creationId xmlns:p14="http://schemas.microsoft.com/office/powerpoint/2010/main" val="301984831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2EB3E4-CD28-CD4F-AA68-C1D2D56CC312}" type="slidenum">
              <a:rPr lang="en-US"/>
              <a:pPr>
                <a:defRPr/>
              </a:pPr>
              <a:t>‹#›</a:t>
            </a:fld>
            <a:endParaRPr lang="en-US"/>
          </a:p>
        </p:txBody>
      </p:sp>
    </p:spTree>
    <p:extLst>
      <p:ext uri="{BB962C8B-B14F-4D97-AF65-F5344CB8AC3E}">
        <p14:creationId xmlns:p14="http://schemas.microsoft.com/office/powerpoint/2010/main" val="156223380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D9AD33-29C1-CC47-91EC-2EF90B87E5D6}" type="slidenum">
              <a:rPr lang="en-US"/>
              <a:pPr>
                <a:defRPr/>
              </a:pPr>
              <a:t>‹#›</a:t>
            </a:fld>
            <a:endParaRPr lang="en-US"/>
          </a:p>
        </p:txBody>
      </p:sp>
    </p:spTree>
    <p:extLst>
      <p:ext uri="{BB962C8B-B14F-4D97-AF65-F5344CB8AC3E}">
        <p14:creationId xmlns:p14="http://schemas.microsoft.com/office/powerpoint/2010/main" val="13183156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B980B-CB9C-0F45-8018-1ABA0185F0F7}" type="slidenum">
              <a:rPr lang="en-US"/>
              <a:pPr>
                <a:defRPr/>
              </a:pPr>
              <a:t>‹#›</a:t>
            </a:fld>
            <a:endParaRPr lang="en-US"/>
          </a:p>
        </p:txBody>
      </p:sp>
    </p:spTree>
    <p:extLst>
      <p:ext uri="{BB962C8B-B14F-4D97-AF65-F5344CB8AC3E}">
        <p14:creationId xmlns:p14="http://schemas.microsoft.com/office/powerpoint/2010/main" val="373387328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998412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294363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63758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44446669"/>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6571420"/>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7722805"/>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6062005"/>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267922"/>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665656"/>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4773589"/>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29983"/>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023709"/>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64DAEB-875A-C340-A5DB-603EBDE0210C}" type="slidenum">
              <a:rPr lang="en-US"/>
              <a:pPr>
                <a:defRPr/>
              </a:pPr>
              <a:t>‹#›</a:t>
            </a:fld>
            <a:endParaRPr lang="en-US"/>
          </a:p>
        </p:txBody>
      </p:sp>
    </p:spTree>
    <p:extLst>
      <p:ext uri="{BB962C8B-B14F-4D97-AF65-F5344CB8AC3E}">
        <p14:creationId xmlns:p14="http://schemas.microsoft.com/office/powerpoint/2010/main" val="96638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A570B9-E735-EE48-AD6A-0098ACD383C5}" type="slidenum">
              <a:rPr lang="en-US"/>
              <a:pPr>
                <a:defRPr/>
              </a:pPr>
              <a:t>‹#›</a:t>
            </a:fld>
            <a:endParaRPr lang="en-US"/>
          </a:p>
        </p:txBody>
      </p:sp>
    </p:spTree>
    <p:extLst>
      <p:ext uri="{BB962C8B-B14F-4D97-AF65-F5344CB8AC3E}">
        <p14:creationId xmlns:p14="http://schemas.microsoft.com/office/powerpoint/2010/main" val="1639818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5653890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CCB6EA-D97B-D540-9C53-5BB8D8AB66C1}" type="slidenum">
              <a:rPr lang="en-US"/>
              <a:pPr>
                <a:defRPr/>
              </a:pPr>
              <a:t>‹#›</a:t>
            </a:fld>
            <a:endParaRPr lang="en-US"/>
          </a:p>
        </p:txBody>
      </p:sp>
    </p:spTree>
    <p:extLst>
      <p:ext uri="{BB962C8B-B14F-4D97-AF65-F5344CB8AC3E}">
        <p14:creationId xmlns:p14="http://schemas.microsoft.com/office/powerpoint/2010/main" val="65869251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F47DC6-DF4B-AE45-A841-A67ABCAA590E}" type="slidenum">
              <a:rPr lang="en-US"/>
              <a:pPr>
                <a:defRPr/>
              </a:pPr>
              <a:t>‹#›</a:t>
            </a:fld>
            <a:endParaRPr lang="en-US"/>
          </a:p>
        </p:txBody>
      </p:sp>
    </p:spTree>
    <p:extLst>
      <p:ext uri="{BB962C8B-B14F-4D97-AF65-F5344CB8AC3E}">
        <p14:creationId xmlns:p14="http://schemas.microsoft.com/office/powerpoint/2010/main" val="306195074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2B9750-90AE-0A41-9F72-EA56853D9DFC}" type="slidenum">
              <a:rPr lang="en-US"/>
              <a:pPr>
                <a:defRPr/>
              </a:pPr>
              <a:t>‹#›</a:t>
            </a:fld>
            <a:endParaRPr lang="en-US"/>
          </a:p>
        </p:txBody>
      </p:sp>
    </p:spTree>
    <p:extLst>
      <p:ext uri="{BB962C8B-B14F-4D97-AF65-F5344CB8AC3E}">
        <p14:creationId xmlns:p14="http://schemas.microsoft.com/office/powerpoint/2010/main" val="233125662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12732B7-7314-9B44-8311-3354E7F888FE}" type="slidenum">
              <a:rPr lang="en-US"/>
              <a:pPr>
                <a:defRPr/>
              </a:pPr>
              <a:t>‹#›</a:t>
            </a:fld>
            <a:endParaRPr lang="en-US"/>
          </a:p>
        </p:txBody>
      </p:sp>
    </p:spTree>
    <p:extLst>
      <p:ext uri="{BB962C8B-B14F-4D97-AF65-F5344CB8AC3E}">
        <p14:creationId xmlns:p14="http://schemas.microsoft.com/office/powerpoint/2010/main" val="236552199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6759C8-2860-1D48-8A1D-20BCC537EB75}" type="slidenum">
              <a:rPr lang="en-US"/>
              <a:pPr>
                <a:defRPr/>
              </a:pPr>
              <a:t>‹#›</a:t>
            </a:fld>
            <a:endParaRPr lang="en-US"/>
          </a:p>
        </p:txBody>
      </p:sp>
    </p:spTree>
    <p:extLst>
      <p:ext uri="{BB962C8B-B14F-4D97-AF65-F5344CB8AC3E}">
        <p14:creationId xmlns:p14="http://schemas.microsoft.com/office/powerpoint/2010/main" val="233254777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3C89D5-A66E-0647-9C4A-9E2A28F2056F}" type="slidenum">
              <a:rPr lang="en-US"/>
              <a:pPr>
                <a:defRPr/>
              </a:pPr>
              <a:t>‹#›</a:t>
            </a:fld>
            <a:endParaRPr lang="en-US"/>
          </a:p>
        </p:txBody>
      </p:sp>
    </p:spTree>
    <p:extLst>
      <p:ext uri="{BB962C8B-B14F-4D97-AF65-F5344CB8AC3E}">
        <p14:creationId xmlns:p14="http://schemas.microsoft.com/office/powerpoint/2010/main" val="344163665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090E7A-88C1-F347-AC5A-EFA7F3C7BEF9}" type="slidenum">
              <a:rPr lang="en-US"/>
              <a:pPr>
                <a:defRPr/>
              </a:pPr>
              <a:t>‹#›</a:t>
            </a:fld>
            <a:endParaRPr lang="en-US"/>
          </a:p>
        </p:txBody>
      </p:sp>
    </p:spTree>
    <p:extLst>
      <p:ext uri="{BB962C8B-B14F-4D97-AF65-F5344CB8AC3E}">
        <p14:creationId xmlns:p14="http://schemas.microsoft.com/office/powerpoint/2010/main" val="33233295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EFD276-59C0-9741-881E-C1D82C2A6B3A}" type="slidenum">
              <a:rPr lang="en-US"/>
              <a:pPr>
                <a:defRPr/>
              </a:pPr>
              <a:t>‹#›</a:t>
            </a:fld>
            <a:endParaRPr lang="en-US"/>
          </a:p>
        </p:txBody>
      </p:sp>
    </p:spTree>
    <p:extLst>
      <p:ext uri="{BB962C8B-B14F-4D97-AF65-F5344CB8AC3E}">
        <p14:creationId xmlns:p14="http://schemas.microsoft.com/office/powerpoint/2010/main" val="110631953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371BF-8CE6-F342-8113-159ADD60E10F}" type="slidenum">
              <a:rPr lang="en-US"/>
              <a:pPr>
                <a:defRPr/>
              </a:pPr>
              <a:t>‹#›</a:t>
            </a:fld>
            <a:endParaRPr lang="en-US"/>
          </a:p>
        </p:txBody>
      </p:sp>
    </p:spTree>
    <p:extLst>
      <p:ext uri="{BB962C8B-B14F-4D97-AF65-F5344CB8AC3E}">
        <p14:creationId xmlns:p14="http://schemas.microsoft.com/office/powerpoint/2010/main" val="234108925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F6D37-C7C6-B448-BBDB-FE1F0209CCB6}" type="slidenum">
              <a:rPr lang="en-US"/>
              <a:pPr>
                <a:defRPr/>
              </a:pPr>
              <a:t>‹#›</a:t>
            </a:fld>
            <a:endParaRPr lang="en-US"/>
          </a:p>
        </p:txBody>
      </p:sp>
    </p:spTree>
    <p:extLst>
      <p:ext uri="{BB962C8B-B14F-4D97-AF65-F5344CB8AC3E}">
        <p14:creationId xmlns:p14="http://schemas.microsoft.com/office/powerpoint/2010/main" val="2148041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52537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D2F838-F43F-6840-BB20-6703846BDE80}" type="slidenum">
              <a:rPr lang="en-US"/>
              <a:pPr>
                <a:defRPr/>
              </a:pPr>
              <a:t>‹#›</a:t>
            </a:fld>
            <a:endParaRPr lang="en-US"/>
          </a:p>
        </p:txBody>
      </p:sp>
    </p:spTree>
    <p:extLst>
      <p:ext uri="{BB962C8B-B14F-4D97-AF65-F5344CB8AC3E}">
        <p14:creationId xmlns:p14="http://schemas.microsoft.com/office/powerpoint/2010/main" val="342528641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8BBF7A-99C5-5D45-890E-0B716BE3CEE8}" type="slidenum">
              <a:rPr lang="en-US"/>
              <a:pPr>
                <a:defRPr/>
              </a:pPr>
              <a:t>‹#›</a:t>
            </a:fld>
            <a:endParaRPr lang="en-US"/>
          </a:p>
        </p:txBody>
      </p:sp>
    </p:spTree>
    <p:extLst>
      <p:ext uri="{BB962C8B-B14F-4D97-AF65-F5344CB8AC3E}">
        <p14:creationId xmlns:p14="http://schemas.microsoft.com/office/powerpoint/2010/main" val="321968345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ABE50-B72E-B545-B369-68D2C10749AB}" type="slidenum">
              <a:rPr lang="en-US"/>
              <a:pPr>
                <a:defRPr/>
              </a:pPr>
              <a:t>‹#›</a:t>
            </a:fld>
            <a:endParaRPr lang="en-US"/>
          </a:p>
        </p:txBody>
      </p:sp>
    </p:spTree>
    <p:extLst>
      <p:ext uri="{BB962C8B-B14F-4D97-AF65-F5344CB8AC3E}">
        <p14:creationId xmlns:p14="http://schemas.microsoft.com/office/powerpoint/2010/main" val="18462976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762556-908F-3547-9177-680FFA00F0E3}" type="slidenum">
              <a:rPr lang="en-US"/>
              <a:pPr>
                <a:defRPr/>
              </a:pPr>
              <a:t>‹#›</a:t>
            </a:fld>
            <a:endParaRPr lang="en-US"/>
          </a:p>
        </p:txBody>
      </p:sp>
    </p:spTree>
    <p:extLst>
      <p:ext uri="{BB962C8B-B14F-4D97-AF65-F5344CB8AC3E}">
        <p14:creationId xmlns:p14="http://schemas.microsoft.com/office/powerpoint/2010/main" val="127358009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1BE1AE-6246-274B-BE87-D088DB207C30}" type="slidenum">
              <a:rPr lang="en-US"/>
              <a:pPr>
                <a:defRPr/>
              </a:pPr>
              <a:t>‹#›</a:t>
            </a:fld>
            <a:endParaRPr lang="en-US"/>
          </a:p>
        </p:txBody>
      </p:sp>
    </p:spTree>
    <p:extLst>
      <p:ext uri="{BB962C8B-B14F-4D97-AF65-F5344CB8AC3E}">
        <p14:creationId xmlns:p14="http://schemas.microsoft.com/office/powerpoint/2010/main" val="89424614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C62492-CF3C-824A-A584-F8A47E6C9987}" type="slidenum">
              <a:rPr lang="en-US"/>
              <a:pPr>
                <a:defRPr/>
              </a:pPr>
              <a:t>‹#›</a:t>
            </a:fld>
            <a:endParaRPr lang="en-US"/>
          </a:p>
        </p:txBody>
      </p:sp>
    </p:spTree>
    <p:extLst>
      <p:ext uri="{BB962C8B-B14F-4D97-AF65-F5344CB8AC3E}">
        <p14:creationId xmlns:p14="http://schemas.microsoft.com/office/powerpoint/2010/main" val="112399232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7E7D4D-F259-B941-A6F2-94DBC5765075}" type="slidenum">
              <a:rPr lang="en-US"/>
              <a:pPr>
                <a:defRPr/>
              </a:pPr>
              <a:t>‹#›</a:t>
            </a:fld>
            <a:endParaRPr lang="en-US"/>
          </a:p>
        </p:txBody>
      </p:sp>
    </p:spTree>
    <p:extLst>
      <p:ext uri="{BB962C8B-B14F-4D97-AF65-F5344CB8AC3E}">
        <p14:creationId xmlns:p14="http://schemas.microsoft.com/office/powerpoint/2010/main" val="315564941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67C141-637A-794F-AA02-C27788D6FA3C}" type="slidenum">
              <a:rPr lang="en-US"/>
              <a:pPr>
                <a:defRPr/>
              </a:pPr>
              <a:t>‹#›</a:t>
            </a:fld>
            <a:endParaRPr lang="en-US"/>
          </a:p>
        </p:txBody>
      </p:sp>
    </p:spTree>
    <p:extLst>
      <p:ext uri="{BB962C8B-B14F-4D97-AF65-F5344CB8AC3E}">
        <p14:creationId xmlns:p14="http://schemas.microsoft.com/office/powerpoint/2010/main" val="27483289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10397C-0ACD-DE49-BBEC-DB98B6302748}" type="slidenum">
              <a:rPr lang="en-US"/>
              <a:pPr>
                <a:defRPr/>
              </a:pPr>
              <a:t>‹#›</a:t>
            </a:fld>
            <a:endParaRPr lang="en-US"/>
          </a:p>
        </p:txBody>
      </p:sp>
    </p:spTree>
    <p:extLst>
      <p:ext uri="{BB962C8B-B14F-4D97-AF65-F5344CB8AC3E}">
        <p14:creationId xmlns:p14="http://schemas.microsoft.com/office/powerpoint/2010/main" val="424490499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5EB4E4-9159-DA4E-AC50-4553922C1BEE}" type="slidenum">
              <a:rPr lang="en-US"/>
              <a:pPr>
                <a:defRPr/>
              </a:pPr>
              <a:t>‹#›</a:t>
            </a:fld>
            <a:endParaRPr lang="en-US"/>
          </a:p>
        </p:txBody>
      </p:sp>
    </p:spTree>
    <p:extLst>
      <p:ext uri="{BB962C8B-B14F-4D97-AF65-F5344CB8AC3E}">
        <p14:creationId xmlns:p14="http://schemas.microsoft.com/office/powerpoint/2010/main" val="13481331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0594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549DF4-4B10-1344-9CB4-1810611A9AAD}" type="slidenum">
              <a:rPr lang="en-US"/>
              <a:pPr>
                <a:defRPr/>
              </a:pPr>
              <a:t>‹#›</a:t>
            </a:fld>
            <a:endParaRPr lang="en-US"/>
          </a:p>
        </p:txBody>
      </p:sp>
    </p:spTree>
    <p:extLst>
      <p:ext uri="{BB962C8B-B14F-4D97-AF65-F5344CB8AC3E}">
        <p14:creationId xmlns:p14="http://schemas.microsoft.com/office/powerpoint/2010/main" val="395688045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3D58A5-ECCA-BE4D-BA3C-3638B2625E7B}" type="slidenum">
              <a:rPr lang="en-US"/>
              <a:pPr>
                <a:defRPr/>
              </a:pPr>
              <a:t>‹#›</a:t>
            </a:fld>
            <a:endParaRPr lang="en-US"/>
          </a:p>
        </p:txBody>
      </p:sp>
    </p:spTree>
    <p:extLst>
      <p:ext uri="{BB962C8B-B14F-4D97-AF65-F5344CB8AC3E}">
        <p14:creationId xmlns:p14="http://schemas.microsoft.com/office/powerpoint/2010/main" val="175760339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7FD3D4-4C1F-C749-B24D-9903D33D15E4}" type="slidenum">
              <a:rPr lang="en-US"/>
              <a:pPr>
                <a:defRPr/>
              </a:pPr>
              <a:t>‹#›</a:t>
            </a:fld>
            <a:endParaRPr lang="en-US"/>
          </a:p>
        </p:txBody>
      </p:sp>
    </p:spTree>
    <p:extLst>
      <p:ext uri="{BB962C8B-B14F-4D97-AF65-F5344CB8AC3E}">
        <p14:creationId xmlns:p14="http://schemas.microsoft.com/office/powerpoint/2010/main" val="302814194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7A95AD-4E24-9640-ADF9-8895BDA37D2D}" type="slidenum">
              <a:rPr lang="en-US"/>
              <a:pPr>
                <a:defRPr/>
              </a:pPr>
              <a:t>‹#›</a:t>
            </a:fld>
            <a:endParaRPr lang="en-US"/>
          </a:p>
        </p:txBody>
      </p:sp>
    </p:spTree>
    <p:extLst>
      <p:ext uri="{BB962C8B-B14F-4D97-AF65-F5344CB8AC3E}">
        <p14:creationId xmlns:p14="http://schemas.microsoft.com/office/powerpoint/2010/main" val="402746000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258CF6-1C51-2D4B-A79B-32DA4F229AD2}" type="slidenum">
              <a:rPr lang="en-US"/>
              <a:pPr>
                <a:defRPr/>
              </a:pPr>
              <a:t>‹#›</a:t>
            </a:fld>
            <a:endParaRPr lang="en-US"/>
          </a:p>
        </p:txBody>
      </p:sp>
    </p:spTree>
    <p:extLst>
      <p:ext uri="{BB962C8B-B14F-4D97-AF65-F5344CB8AC3E}">
        <p14:creationId xmlns:p14="http://schemas.microsoft.com/office/powerpoint/2010/main" val="107576876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4521A1-4D79-6242-8302-A4A20FDCCEFC}" type="slidenum">
              <a:rPr lang="en-US"/>
              <a:pPr>
                <a:defRPr/>
              </a:pPr>
              <a:t>‹#›</a:t>
            </a:fld>
            <a:endParaRPr lang="en-US"/>
          </a:p>
        </p:txBody>
      </p:sp>
    </p:spTree>
    <p:extLst>
      <p:ext uri="{BB962C8B-B14F-4D97-AF65-F5344CB8AC3E}">
        <p14:creationId xmlns:p14="http://schemas.microsoft.com/office/powerpoint/2010/main" val="235087009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BA1B37-087B-3943-B03C-0F9181235C76}" type="slidenum">
              <a:rPr lang="en-US"/>
              <a:pPr>
                <a:defRPr/>
              </a:pPr>
              <a:t>‹#›</a:t>
            </a:fld>
            <a:endParaRPr lang="en-US"/>
          </a:p>
        </p:txBody>
      </p:sp>
    </p:spTree>
    <p:extLst>
      <p:ext uri="{BB962C8B-B14F-4D97-AF65-F5344CB8AC3E}">
        <p14:creationId xmlns:p14="http://schemas.microsoft.com/office/powerpoint/2010/main" val="256609064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D4B168-84DE-C749-98E5-397287A30C6C}" type="slidenum">
              <a:rPr lang="en-US"/>
              <a:pPr>
                <a:defRPr/>
              </a:pPr>
              <a:t>‹#›</a:t>
            </a:fld>
            <a:endParaRPr lang="en-US"/>
          </a:p>
        </p:txBody>
      </p:sp>
    </p:spTree>
    <p:extLst>
      <p:ext uri="{BB962C8B-B14F-4D97-AF65-F5344CB8AC3E}">
        <p14:creationId xmlns:p14="http://schemas.microsoft.com/office/powerpoint/2010/main" val="284981079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396204-A9D3-734C-A2A7-C0FBE3F2D88E}" type="slidenum">
              <a:rPr lang="en-US"/>
              <a:pPr>
                <a:defRPr/>
              </a:pPr>
              <a:t>‹#›</a:t>
            </a:fld>
            <a:endParaRPr lang="en-US"/>
          </a:p>
        </p:txBody>
      </p:sp>
    </p:spTree>
    <p:extLst>
      <p:ext uri="{BB962C8B-B14F-4D97-AF65-F5344CB8AC3E}">
        <p14:creationId xmlns:p14="http://schemas.microsoft.com/office/powerpoint/2010/main" val="9138348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E28A77-EC27-3A44-8B5F-8555E74932B6}" type="slidenum">
              <a:rPr lang="en-US"/>
              <a:pPr>
                <a:defRPr/>
              </a:pPr>
              <a:t>‹#›</a:t>
            </a:fld>
            <a:endParaRPr lang="en-US"/>
          </a:p>
        </p:txBody>
      </p:sp>
    </p:spTree>
    <p:extLst>
      <p:ext uri="{BB962C8B-B14F-4D97-AF65-F5344CB8AC3E}">
        <p14:creationId xmlns:p14="http://schemas.microsoft.com/office/powerpoint/2010/main" val="10745561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559615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334FB0-9937-A649-9572-15699943239D}" type="slidenum">
              <a:rPr lang="en-US"/>
              <a:pPr>
                <a:defRPr/>
              </a:pPr>
              <a:t>‹#›</a:t>
            </a:fld>
            <a:endParaRPr lang="en-US"/>
          </a:p>
        </p:txBody>
      </p:sp>
    </p:spTree>
    <p:extLst>
      <p:ext uri="{BB962C8B-B14F-4D97-AF65-F5344CB8AC3E}">
        <p14:creationId xmlns:p14="http://schemas.microsoft.com/office/powerpoint/2010/main" val="423623661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D87AB2-8EAE-DA46-86E1-E59BABB08EC3}" type="slidenum">
              <a:rPr lang="en-US"/>
              <a:pPr>
                <a:defRPr/>
              </a:pPr>
              <a:t>‹#›</a:t>
            </a:fld>
            <a:endParaRPr lang="en-US"/>
          </a:p>
        </p:txBody>
      </p:sp>
    </p:spTree>
    <p:extLst>
      <p:ext uri="{BB962C8B-B14F-4D97-AF65-F5344CB8AC3E}">
        <p14:creationId xmlns:p14="http://schemas.microsoft.com/office/powerpoint/2010/main" val="415353682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46158E-710C-7340-B1C1-741177E829C8}" type="slidenum">
              <a:rPr lang="en-US"/>
              <a:pPr>
                <a:defRPr/>
              </a:pPr>
              <a:t>‹#›</a:t>
            </a:fld>
            <a:endParaRPr lang="en-US"/>
          </a:p>
        </p:txBody>
      </p:sp>
    </p:spTree>
    <p:extLst>
      <p:ext uri="{BB962C8B-B14F-4D97-AF65-F5344CB8AC3E}">
        <p14:creationId xmlns:p14="http://schemas.microsoft.com/office/powerpoint/2010/main" val="246089479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FAA31D-4764-474E-8F24-AAF480BF211A}" type="slidenum">
              <a:rPr lang="en-US"/>
              <a:pPr>
                <a:defRPr/>
              </a:pPr>
              <a:t>‹#›</a:t>
            </a:fld>
            <a:endParaRPr lang="en-US"/>
          </a:p>
        </p:txBody>
      </p:sp>
    </p:spTree>
    <p:extLst>
      <p:ext uri="{BB962C8B-B14F-4D97-AF65-F5344CB8AC3E}">
        <p14:creationId xmlns:p14="http://schemas.microsoft.com/office/powerpoint/2010/main" val="373217590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BAA0B2-7A71-7C42-886A-F21BED9A1F23}" type="slidenum">
              <a:rPr lang="en-US"/>
              <a:pPr>
                <a:defRPr/>
              </a:pPr>
              <a:t>‹#›</a:t>
            </a:fld>
            <a:endParaRPr lang="en-US"/>
          </a:p>
        </p:txBody>
      </p:sp>
    </p:spTree>
    <p:extLst>
      <p:ext uri="{BB962C8B-B14F-4D97-AF65-F5344CB8AC3E}">
        <p14:creationId xmlns:p14="http://schemas.microsoft.com/office/powerpoint/2010/main" val="306680007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DD6B94-507B-0741-9E88-CFABC0C60DF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25258844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AA1C7C-C92D-EC4C-A72D-564EAB8463A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6014573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E0D998-6695-B242-936D-BB630BDBDF5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6759071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E7EBAB-017D-BC44-927F-04F744283C9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7869424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FFD9F9-B4CD-FC49-931E-02C2BC5480E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48488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32652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0CECCC-C044-2F4D-AFD2-813B50EDEEB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0882724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A71879-D972-714A-8493-0044FC8C634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155373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AC442B-0078-E342-AC85-6B2539A9E9E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2867750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C380E0-455D-084B-A00B-E07E88D346E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26421375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D40ED9-5CA3-0340-A41C-8A6FAAD8D5E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6101202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5A9F55-22B1-554A-8420-FBA0093A30B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84655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5840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69423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7878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4640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30491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78C164-C99E-4C46-941E-BE5D204D75EE}" type="slidenum">
              <a:rPr lang="en-US"/>
              <a:pPr>
                <a:defRPr/>
              </a:pPr>
              <a:t>‹#›</a:t>
            </a:fld>
            <a:endParaRPr lang="en-US"/>
          </a:p>
        </p:txBody>
      </p:sp>
    </p:spTree>
    <p:extLst>
      <p:ext uri="{BB962C8B-B14F-4D97-AF65-F5344CB8AC3E}">
        <p14:creationId xmlns:p14="http://schemas.microsoft.com/office/powerpoint/2010/main" val="3732143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47557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28342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58764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02616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7105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347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14169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06949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5024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697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CA9A5D-52FE-8246-9389-0C97CC948079}" type="slidenum">
              <a:rPr lang="en-US"/>
              <a:pPr>
                <a:defRPr/>
              </a:pPr>
              <a:t>‹#›</a:t>
            </a:fld>
            <a:endParaRPr lang="en-US"/>
          </a:p>
        </p:txBody>
      </p:sp>
    </p:spTree>
    <p:extLst>
      <p:ext uri="{BB962C8B-B14F-4D97-AF65-F5344CB8AC3E}">
        <p14:creationId xmlns:p14="http://schemas.microsoft.com/office/powerpoint/2010/main" val="1973553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1951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6975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53477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4195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904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9429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660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56595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42875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133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294532-FBEC-BE4C-9EB2-55EE43503357}" type="slidenum">
              <a:rPr lang="en-US"/>
              <a:pPr>
                <a:defRPr/>
              </a:pPr>
              <a:t>‹#›</a:t>
            </a:fld>
            <a:endParaRPr lang="en-US"/>
          </a:p>
        </p:txBody>
      </p:sp>
    </p:spTree>
    <p:extLst>
      <p:ext uri="{BB962C8B-B14F-4D97-AF65-F5344CB8AC3E}">
        <p14:creationId xmlns:p14="http://schemas.microsoft.com/office/powerpoint/2010/main" val="29650344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249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478868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8459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02400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93370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3479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32986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267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77664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0580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9BB0B6-00D3-3248-896F-0713AEDAA7E8}" type="slidenum">
              <a:rPr lang="en-US"/>
              <a:pPr>
                <a:defRPr/>
              </a:pPr>
              <a:t>‹#›</a:t>
            </a:fld>
            <a:endParaRPr lang="en-US"/>
          </a:p>
        </p:txBody>
      </p:sp>
    </p:spTree>
    <p:extLst>
      <p:ext uri="{BB962C8B-B14F-4D97-AF65-F5344CB8AC3E}">
        <p14:creationId xmlns:p14="http://schemas.microsoft.com/office/powerpoint/2010/main" val="7406245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63077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693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902894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71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3444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5275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9207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30159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2053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7604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2.xml"/><Relationship Id="rId13" Type="http://schemas.openxmlformats.org/officeDocument/2006/relationships/image" Target="../media/image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3.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4.xml"/><Relationship Id="rId13" Type="http://schemas.openxmlformats.org/officeDocument/2006/relationships/image" Target="../media/image8.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5.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6.xml"/><Relationship Id="rId13" Type="http://schemas.openxmlformats.org/officeDocument/2006/relationships/image" Target="../media/image9.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7.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1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19.xml"/><Relationship Id="rId13" Type="http://schemas.openxmlformats.org/officeDocument/2006/relationships/image" Target="../media/image1.jpeg"/><Relationship Id="rId14" Type="http://schemas.openxmlformats.org/officeDocument/2006/relationships/image" Target="../media/image6.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0.xml"/><Relationship Id="rId13" Type="http://schemas.openxmlformats.org/officeDocument/2006/relationships/image" Target="../media/image9.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1.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2.xml"/><Relationship Id="rId13" Type="http://schemas.openxmlformats.org/officeDocument/2006/relationships/image" Target="../media/image10.jpeg"/><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23.xml"/><Relationship Id="rId13" Type="http://schemas.openxmlformats.org/officeDocument/2006/relationships/image" Target="../media/image9.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24.xml"/><Relationship Id="rId13" Type="http://schemas.openxmlformats.org/officeDocument/2006/relationships/image" Target="../media/image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theme" Target="../theme/theme25.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theme" Target="../theme/theme26.xml"/><Relationship Id="rId13" Type="http://schemas.openxmlformats.org/officeDocument/2006/relationships/image" Target="../media/image8.jpeg"/><Relationship Id="rId14" Type="http://schemas.openxmlformats.org/officeDocument/2006/relationships/image" Target="../media/image1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00.xml"/><Relationship Id="rId12" Type="http://schemas.openxmlformats.org/officeDocument/2006/relationships/theme" Target="../theme/theme27.xml"/><Relationship Id="rId13" Type="http://schemas.openxmlformats.org/officeDocument/2006/relationships/image" Target="../media/image1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90.xml"/><Relationship Id="rId2" Type="http://schemas.openxmlformats.org/officeDocument/2006/relationships/slideLayout" Target="../slideLayouts/slideLayout291.xml"/><Relationship Id="rId3" Type="http://schemas.openxmlformats.org/officeDocument/2006/relationships/slideLayout" Target="../slideLayouts/slideLayout292.xml"/><Relationship Id="rId4" Type="http://schemas.openxmlformats.org/officeDocument/2006/relationships/slideLayout" Target="../slideLayouts/slideLayout293.xml"/><Relationship Id="rId5" Type="http://schemas.openxmlformats.org/officeDocument/2006/relationships/slideLayout" Target="../slideLayouts/slideLayout294.xml"/><Relationship Id="rId6" Type="http://schemas.openxmlformats.org/officeDocument/2006/relationships/slideLayout" Target="../slideLayouts/slideLayout295.xml"/><Relationship Id="rId7" Type="http://schemas.openxmlformats.org/officeDocument/2006/relationships/slideLayout" Target="../slideLayouts/slideLayout296.xml"/><Relationship Id="rId8" Type="http://schemas.openxmlformats.org/officeDocument/2006/relationships/slideLayout" Target="../slideLayouts/slideLayout297.xml"/><Relationship Id="rId9" Type="http://schemas.openxmlformats.org/officeDocument/2006/relationships/slideLayout" Target="../slideLayouts/slideLayout298.xml"/><Relationship Id="rId10"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1.xml"/><Relationship Id="rId12" Type="http://schemas.openxmlformats.org/officeDocument/2006/relationships/theme" Target="../theme/theme28.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01.xml"/><Relationship Id="rId2" Type="http://schemas.openxmlformats.org/officeDocument/2006/relationships/slideLayout" Target="../slideLayouts/slideLayout302.xml"/><Relationship Id="rId3" Type="http://schemas.openxmlformats.org/officeDocument/2006/relationships/slideLayout" Target="../slideLayouts/slideLayout303.xml"/><Relationship Id="rId4" Type="http://schemas.openxmlformats.org/officeDocument/2006/relationships/slideLayout" Target="../slideLayouts/slideLayout304.xml"/><Relationship Id="rId5" Type="http://schemas.openxmlformats.org/officeDocument/2006/relationships/slideLayout" Target="../slideLayouts/slideLayout305.xml"/><Relationship Id="rId6" Type="http://schemas.openxmlformats.org/officeDocument/2006/relationships/slideLayout" Target="../slideLayouts/slideLayout306.xml"/><Relationship Id="rId7" Type="http://schemas.openxmlformats.org/officeDocument/2006/relationships/slideLayout" Target="../slideLayouts/slideLayout307.xml"/><Relationship Id="rId8" Type="http://schemas.openxmlformats.org/officeDocument/2006/relationships/slideLayout" Target="../slideLayouts/slideLayout308.xml"/><Relationship Id="rId9" Type="http://schemas.openxmlformats.org/officeDocument/2006/relationships/slideLayout" Target="../slideLayouts/slideLayout309.xml"/><Relationship Id="rId10"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2.xml"/><Relationship Id="rId12" Type="http://schemas.openxmlformats.org/officeDocument/2006/relationships/theme" Target="../theme/theme29.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12.xml"/><Relationship Id="rId2" Type="http://schemas.openxmlformats.org/officeDocument/2006/relationships/slideLayout" Target="../slideLayouts/slideLayout313.xml"/><Relationship Id="rId3" Type="http://schemas.openxmlformats.org/officeDocument/2006/relationships/slideLayout" Target="../slideLayouts/slideLayout314.xml"/><Relationship Id="rId4" Type="http://schemas.openxmlformats.org/officeDocument/2006/relationships/slideLayout" Target="../slideLayouts/slideLayout315.xml"/><Relationship Id="rId5" Type="http://schemas.openxmlformats.org/officeDocument/2006/relationships/slideLayout" Target="../slideLayouts/slideLayout316.xml"/><Relationship Id="rId6" Type="http://schemas.openxmlformats.org/officeDocument/2006/relationships/slideLayout" Target="../slideLayouts/slideLayout317.xml"/><Relationship Id="rId7" Type="http://schemas.openxmlformats.org/officeDocument/2006/relationships/slideLayout" Target="../slideLayouts/slideLayout318.xml"/><Relationship Id="rId8" Type="http://schemas.openxmlformats.org/officeDocument/2006/relationships/slideLayout" Target="../slideLayouts/slideLayout319.xml"/><Relationship Id="rId9" Type="http://schemas.openxmlformats.org/officeDocument/2006/relationships/slideLayout" Target="../slideLayouts/slideLayout320.xml"/><Relationship Id="rId10"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3.xml"/><Relationship Id="rId12" Type="http://schemas.openxmlformats.org/officeDocument/2006/relationships/theme" Target="../theme/theme30.xml"/><Relationship Id="rId13" Type="http://schemas.openxmlformats.org/officeDocument/2006/relationships/image" Target="../media/image13.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23.xml"/><Relationship Id="rId2" Type="http://schemas.openxmlformats.org/officeDocument/2006/relationships/slideLayout" Target="../slideLayouts/slideLayout324.xml"/><Relationship Id="rId3" Type="http://schemas.openxmlformats.org/officeDocument/2006/relationships/slideLayout" Target="../slideLayouts/slideLayout325.xml"/><Relationship Id="rId4" Type="http://schemas.openxmlformats.org/officeDocument/2006/relationships/slideLayout" Target="../slideLayouts/slideLayout326.xml"/><Relationship Id="rId5" Type="http://schemas.openxmlformats.org/officeDocument/2006/relationships/slideLayout" Target="../slideLayouts/slideLayout327.xml"/><Relationship Id="rId6" Type="http://schemas.openxmlformats.org/officeDocument/2006/relationships/slideLayout" Target="../slideLayouts/slideLayout328.xml"/><Relationship Id="rId7" Type="http://schemas.openxmlformats.org/officeDocument/2006/relationships/slideLayout" Target="../slideLayouts/slideLayout329.xml"/><Relationship Id="rId8" Type="http://schemas.openxmlformats.org/officeDocument/2006/relationships/slideLayout" Target="../slideLayouts/slideLayout330.xml"/><Relationship Id="rId9" Type="http://schemas.openxmlformats.org/officeDocument/2006/relationships/slideLayout" Target="../slideLayouts/slideLayout331.xml"/><Relationship Id="rId10"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4.xml"/><Relationship Id="rId12" Type="http://schemas.openxmlformats.org/officeDocument/2006/relationships/theme" Target="../theme/theme31.xml"/><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 Type="http://schemas.openxmlformats.org/officeDocument/2006/relationships/slideLayout" Target="../slideLayouts/slideLayout334.xml"/><Relationship Id="rId2" Type="http://schemas.openxmlformats.org/officeDocument/2006/relationships/slideLayout" Target="../slideLayouts/slideLayout335.xml"/><Relationship Id="rId3" Type="http://schemas.openxmlformats.org/officeDocument/2006/relationships/slideLayout" Target="../slideLayouts/slideLayout336.xml"/><Relationship Id="rId4" Type="http://schemas.openxmlformats.org/officeDocument/2006/relationships/slideLayout" Target="../slideLayouts/slideLayout337.xml"/><Relationship Id="rId5" Type="http://schemas.openxmlformats.org/officeDocument/2006/relationships/slideLayout" Target="../slideLayouts/slideLayout338.xml"/><Relationship Id="rId6" Type="http://schemas.openxmlformats.org/officeDocument/2006/relationships/slideLayout" Target="../slideLayouts/slideLayout339.xml"/><Relationship Id="rId7" Type="http://schemas.openxmlformats.org/officeDocument/2006/relationships/slideLayout" Target="../slideLayouts/slideLayout340.xml"/><Relationship Id="rId8" Type="http://schemas.openxmlformats.org/officeDocument/2006/relationships/slideLayout" Target="../slideLayouts/slideLayout341.xml"/><Relationship Id="rId9" Type="http://schemas.openxmlformats.org/officeDocument/2006/relationships/slideLayout" Target="../slideLayouts/slideLayout342.xml"/><Relationship Id="rId10"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5.xml"/><Relationship Id="rId12" Type="http://schemas.openxmlformats.org/officeDocument/2006/relationships/theme" Target="../theme/theme32.xml"/><Relationship Id="rId13" Type="http://schemas.openxmlformats.org/officeDocument/2006/relationships/image" Target="../media/image13.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45.xml"/><Relationship Id="rId2" Type="http://schemas.openxmlformats.org/officeDocument/2006/relationships/slideLayout" Target="../slideLayouts/slideLayout346.xml"/><Relationship Id="rId3" Type="http://schemas.openxmlformats.org/officeDocument/2006/relationships/slideLayout" Target="../slideLayouts/slideLayout347.xml"/><Relationship Id="rId4" Type="http://schemas.openxmlformats.org/officeDocument/2006/relationships/slideLayout" Target="../slideLayouts/slideLayout348.xml"/><Relationship Id="rId5" Type="http://schemas.openxmlformats.org/officeDocument/2006/relationships/slideLayout" Target="../slideLayouts/slideLayout349.xml"/><Relationship Id="rId6" Type="http://schemas.openxmlformats.org/officeDocument/2006/relationships/slideLayout" Target="../slideLayouts/slideLayout350.xml"/><Relationship Id="rId7" Type="http://schemas.openxmlformats.org/officeDocument/2006/relationships/slideLayout" Target="../slideLayouts/slideLayout351.xml"/><Relationship Id="rId8" Type="http://schemas.openxmlformats.org/officeDocument/2006/relationships/slideLayout" Target="../slideLayouts/slideLayout352.xml"/><Relationship Id="rId9" Type="http://schemas.openxmlformats.org/officeDocument/2006/relationships/slideLayout" Target="../slideLayouts/slideLayout353.xml"/><Relationship Id="rId10"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6.xml"/><Relationship Id="rId12" Type="http://schemas.openxmlformats.org/officeDocument/2006/relationships/theme" Target="../theme/theme33.xml"/><Relationship Id="rId13" Type="http://schemas.openxmlformats.org/officeDocument/2006/relationships/image" Target="../media/image1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56.xml"/><Relationship Id="rId2" Type="http://schemas.openxmlformats.org/officeDocument/2006/relationships/slideLayout" Target="../slideLayouts/slideLayout357.xml"/><Relationship Id="rId3" Type="http://schemas.openxmlformats.org/officeDocument/2006/relationships/slideLayout" Target="../slideLayouts/slideLayout358.xml"/><Relationship Id="rId4" Type="http://schemas.openxmlformats.org/officeDocument/2006/relationships/slideLayout" Target="../slideLayouts/slideLayout359.xml"/><Relationship Id="rId5" Type="http://schemas.openxmlformats.org/officeDocument/2006/relationships/slideLayout" Target="../slideLayouts/slideLayout360.xml"/><Relationship Id="rId6" Type="http://schemas.openxmlformats.org/officeDocument/2006/relationships/slideLayout" Target="../slideLayouts/slideLayout361.xml"/><Relationship Id="rId7" Type="http://schemas.openxmlformats.org/officeDocument/2006/relationships/slideLayout" Target="../slideLayouts/slideLayout362.xml"/><Relationship Id="rId8" Type="http://schemas.openxmlformats.org/officeDocument/2006/relationships/slideLayout" Target="../slideLayouts/slideLayout363.xml"/><Relationship Id="rId9" Type="http://schemas.openxmlformats.org/officeDocument/2006/relationships/slideLayout" Target="../slideLayouts/slideLayout364.xml"/><Relationship Id="rId10"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7.xml"/><Relationship Id="rId12" Type="http://schemas.openxmlformats.org/officeDocument/2006/relationships/theme" Target="../theme/theme34.xml"/><Relationship Id="rId1" Type="http://schemas.openxmlformats.org/officeDocument/2006/relationships/slideLayout" Target="../slideLayouts/slideLayout367.xml"/><Relationship Id="rId2" Type="http://schemas.openxmlformats.org/officeDocument/2006/relationships/slideLayout" Target="../slideLayouts/slideLayout368.xml"/><Relationship Id="rId3" Type="http://schemas.openxmlformats.org/officeDocument/2006/relationships/slideLayout" Target="../slideLayouts/slideLayout369.xml"/><Relationship Id="rId4" Type="http://schemas.openxmlformats.org/officeDocument/2006/relationships/slideLayout" Target="../slideLayouts/slideLayout370.xml"/><Relationship Id="rId5" Type="http://schemas.openxmlformats.org/officeDocument/2006/relationships/slideLayout" Target="../slideLayouts/slideLayout371.xml"/><Relationship Id="rId6" Type="http://schemas.openxmlformats.org/officeDocument/2006/relationships/slideLayout" Target="../slideLayouts/slideLayout372.xml"/><Relationship Id="rId7" Type="http://schemas.openxmlformats.org/officeDocument/2006/relationships/slideLayout" Target="../slideLayouts/slideLayout373.xml"/><Relationship Id="rId8" Type="http://schemas.openxmlformats.org/officeDocument/2006/relationships/slideLayout" Target="../slideLayouts/slideLayout374.xml"/><Relationship Id="rId9" Type="http://schemas.openxmlformats.org/officeDocument/2006/relationships/slideLayout" Target="../slideLayouts/slideLayout375.xml"/><Relationship Id="rId10"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5.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6.xml"/><Relationship Id="rId13" Type="http://schemas.openxmlformats.org/officeDocument/2006/relationships/image" Target="../media/image8.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21.xml"/><Relationship Id="rId12" Type="http://schemas.openxmlformats.org/officeDocument/2006/relationships/theme" Target="../theme/theme38.xml"/><Relationship Id="rId13" Type="http://schemas.openxmlformats.org/officeDocument/2006/relationships/image" Target="../media/image1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 Id="rId9" Type="http://schemas.openxmlformats.org/officeDocument/2006/relationships/slideLayout" Target="../slideLayouts/slideLayout419.xml"/><Relationship Id="rId10" Type="http://schemas.openxmlformats.org/officeDocument/2006/relationships/slideLayout" Target="../slideLayouts/slideLayout420.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32.xml"/><Relationship Id="rId12" Type="http://schemas.openxmlformats.org/officeDocument/2006/relationships/theme" Target="../theme/theme39.xml"/><Relationship Id="rId13" Type="http://schemas.openxmlformats.org/officeDocument/2006/relationships/image" Target="../media/image8.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22.xml"/><Relationship Id="rId2" Type="http://schemas.openxmlformats.org/officeDocument/2006/relationships/slideLayout" Target="../slideLayouts/slideLayout423.xml"/><Relationship Id="rId3" Type="http://schemas.openxmlformats.org/officeDocument/2006/relationships/slideLayout" Target="../slideLayouts/slideLayout424.xml"/><Relationship Id="rId4" Type="http://schemas.openxmlformats.org/officeDocument/2006/relationships/slideLayout" Target="../slideLayouts/slideLayout425.xml"/><Relationship Id="rId5" Type="http://schemas.openxmlformats.org/officeDocument/2006/relationships/slideLayout" Target="../slideLayouts/slideLayout426.xml"/><Relationship Id="rId6" Type="http://schemas.openxmlformats.org/officeDocument/2006/relationships/slideLayout" Target="../slideLayouts/slideLayout427.xml"/><Relationship Id="rId7" Type="http://schemas.openxmlformats.org/officeDocument/2006/relationships/slideLayout" Target="../slideLayouts/slideLayout428.xml"/><Relationship Id="rId8" Type="http://schemas.openxmlformats.org/officeDocument/2006/relationships/slideLayout" Target="../slideLayouts/slideLayout429.xml"/><Relationship Id="rId9" Type="http://schemas.openxmlformats.org/officeDocument/2006/relationships/slideLayout" Target="../slideLayouts/slideLayout430.xml"/><Relationship Id="rId10" Type="http://schemas.openxmlformats.org/officeDocument/2006/relationships/slideLayout" Target="../slideLayouts/slideLayout4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3.xml"/><Relationship Id="rId12" Type="http://schemas.openxmlformats.org/officeDocument/2006/relationships/theme" Target="../theme/theme40.xml"/><Relationship Id="rId13" Type="http://schemas.openxmlformats.org/officeDocument/2006/relationships/image" Target="../media/image11.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33.xml"/><Relationship Id="rId2" Type="http://schemas.openxmlformats.org/officeDocument/2006/relationships/slideLayout" Target="../slideLayouts/slideLayout434.xml"/><Relationship Id="rId3" Type="http://schemas.openxmlformats.org/officeDocument/2006/relationships/slideLayout" Target="../slideLayouts/slideLayout435.xml"/><Relationship Id="rId4" Type="http://schemas.openxmlformats.org/officeDocument/2006/relationships/slideLayout" Target="../slideLayouts/slideLayout436.xml"/><Relationship Id="rId5" Type="http://schemas.openxmlformats.org/officeDocument/2006/relationships/slideLayout" Target="../slideLayouts/slideLayout437.xml"/><Relationship Id="rId6" Type="http://schemas.openxmlformats.org/officeDocument/2006/relationships/slideLayout" Target="../slideLayouts/slideLayout438.xml"/><Relationship Id="rId7" Type="http://schemas.openxmlformats.org/officeDocument/2006/relationships/slideLayout" Target="../slideLayouts/slideLayout439.xml"/><Relationship Id="rId8" Type="http://schemas.openxmlformats.org/officeDocument/2006/relationships/slideLayout" Target="../slideLayouts/slideLayout440.xml"/><Relationship Id="rId9" Type="http://schemas.openxmlformats.org/officeDocument/2006/relationships/slideLayout" Target="../slideLayouts/slideLayout441.xml"/><Relationship Id="rId10"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4.xml"/><Relationship Id="rId12" Type="http://schemas.openxmlformats.org/officeDocument/2006/relationships/theme" Target="../theme/theme41.xml"/><Relationship Id="rId13" Type="http://schemas.openxmlformats.org/officeDocument/2006/relationships/image" Target="../media/image13.jpeg"/><Relationship Id="rId14" Type="http://schemas.openxmlformats.org/officeDocument/2006/relationships/image" Target="../media/image7.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44.xml"/><Relationship Id="rId2" Type="http://schemas.openxmlformats.org/officeDocument/2006/relationships/slideLayout" Target="../slideLayouts/slideLayout445.xml"/><Relationship Id="rId3" Type="http://schemas.openxmlformats.org/officeDocument/2006/relationships/slideLayout" Target="../slideLayouts/slideLayout446.xml"/><Relationship Id="rId4" Type="http://schemas.openxmlformats.org/officeDocument/2006/relationships/slideLayout" Target="../slideLayouts/slideLayout447.xml"/><Relationship Id="rId5" Type="http://schemas.openxmlformats.org/officeDocument/2006/relationships/slideLayout" Target="../slideLayouts/slideLayout448.xml"/><Relationship Id="rId6" Type="http://schemas.openxmlformats.org/officeDocument/2006/relationships/slideLayout" Target="../slideLayouts/slideLayout449.xml"/><Relationship Id="rId7" Type="http://schemas.openxmlformats.org/officeDocument/2006/relationships/slideLayout" Target="../slideLayouts/slideLayout450.xml"/><Relationship Id="rId8" Type="http://schemas.openxmlformats.org/officeDocument/2006/relationships/slideLayout" Target="../slideLayouts/slideLayout451.xml"/><Relationship Id="rId9" Type="http://schemas.openxmlformats.org/officeDocument/2006/relationships/slideLayout" Target="../slideLayouts/slideLayout452.xml"/><Relationship Id="rId10" Type="http://schemas.openxmlformats.org/officeDocument/2006/relationships/slideLayout" Target="../slideLayouts/slideLayout453.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5.xml"/><Relationship Id="rId12" Type="http://schemas.openxmlformats.org/officeDocument/2006/relationships/theme" Target="../theme/theme42.xml"/><Relationship Id="rId1" Type="http://schemas.openxmlformats.org/officeDocument/2006/relationships/slideLayout" Target="../slideLayouts/slideLayout455.xml"/><Relationship Id="rId2" Type="http://schemas.openxmlformats.org/officeDocument/2006/relationships/slideLayout" Target="../slideLayouts/slideLayout456.xml"/><Relationship Id="rId3" Type="http://schemas.openxmlformats.org/officeDocument/2006/relationships/slideLayout" Target="../slideLayouts/slideLayout457.xml"/><Relationship Id="rId4" Type="http://schemas.openxmlformats.org/officeDocument/2006/relationships/slideLayout" Target="../slideLayouts/slideLayout458.xml"/><Relationship Id="rId5" Type="http://schemas.openxmlformats.org/officeDocument/2006/relationships/slideLayout" Target="../slideLayouts/slideLayout459.xml"/><Relationship Id="rId6" Type="http://schemas.openxmlformats.org/officeDocument/2006/relationships/slideLayout" Target="../slideLayouts/slideLayout460.xml"/><Relationship Id="rId7" Type="http://schemas.openxmlformats.org/officeDocument/2006/relationships/slideLayout" Target="../slideLayouts/slideLayout461.xml"/><Relationship Id="rId8" Type="http://schemas.openxmlformats.org/officeDocument/2006/relationships/slideLayout" Target="../slideLayouts/slideLayout462.xml"/><Relationship Id="rId9" Type="http://schemas.openxmlformats.org/officeDocument/2006/relationships/slideLayout" Target="../slideLayouts/slideLayout463.xml"/><Relationship Id="rId10" Type="http://schemas.openxmlformats.org/officeDocument/2006/relationships/slideLayout" Target="../slideLayouts/slideLayout46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6.xml"/><Relationship Id="rId12" Type="http://schemas.openxmlformats.org/officeDocument/2006/relationships/theme" Target="../theme/theme43.xml"/><Relationship Id="rId1" Type="http://schemas.openxmlformats.org/officeDocument/2006/relationships/slideLayout" Target="../slideLayouts/slideLayout466.xml"/><Relationship Id="rId2" Type="http://schemas.openxmlformats.org/officeDocument/2006/relationships/slideLayout" Target="../slideLayouts/slideLayout467.xml"/><Relationship Id="rId3" Type="http://schemas.openxmlformats.org/officeDocument/2006/relationships/slideLayout" Target="../slideLayouts/slideLayout468.xml"/><Relationship Id="rId4" Type="http://schemas.openxmlformats.org/officeDocument/2006/relationships/slideLayout" Target="../slideLayouts/slideLayout469.xml"/><Relationship Id="rId5" Type="http://schemas.openxmlformats.org/officeDocument/2006/relationships/slideLayout" Target="../slideLayouts/slideLayout470.xml"/><Relationship Id="rId6" Type="http://schemas.openxmlformats.org/officeDocument/2006/relationships/slideLayout" Target="../slideLayouts/slideLayout471.xml"/><Relationship Id="rId7" Type="http://schemas.openxmlformats.org/officeDocument/2006/relationships/slideLayout" Target="../slideLayouts/slideLayout472.xml"/><Relationship Id="rId8" Type="http://schemas.openxmlformats.org/officeDocument/2006/relationships/slideLayout" Target="../slideLayouts/slideLayout473.xml"/><Relationship Id="rId9" Type="http://schemas.openxmlformats.org/officeDocument/2006/relationships/slideLayout" Target="../slideLayouts/slideLayout474.xml"/><Relationship Id="rId10" Type="http://schemas.openxmlformats.org/officeDocument/2006/relationships/slideLayout" Target="../slideLayouts/slideLayout475.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7.xml"/><Relationship Id="rId12" Type="http://schemas.openxmlformats.org/officeDocument/2006/relationships/theme" Target="../theme/theme44.xml"/><Relationship Id="rId1" Type="http://schemas.openxmlformats.org/officeDocument/2006/relationships/slideLayout" Target="../slideLayouts/slideLayout477.xml"/><Relationship Id="rId2" Type="http://schemas.openxmlformats.org/officeDocument/2006/relationships/slideLayout" Target="../slideLayouts/slideLayout478.xml"/><Relationship Id="rId3" Type="http://schemas.openxmlformats.org/officeDocument/2006/relationships/slideLayout" Target="../slideLayouts/slideLayout479.xml"/><Relationship Id="rId4" Type="http://schemas.openxmlformats.org/officeDocument/2006/relationships/slideLayout" Target="../slideLayouts/slideLayout480.xml"/><Relationship Id="rId5" Type="http://schemas.openxmlformats.org/officeDocument/2006/relationships/slideLayout" Target="../slideLayouts/slideLayout481.xml"/><Relationship Id="rId6" Type="http://schemas.openxmlformats.org/officeDocument/2006/relationships/slideLayout" Target="../slideLayouts/slideLayout482.xml"/><Relationship Id="rId7" Type="http://schemas.openxmlformats.org/officeDocument/2006/relationships/slideLayout" Target="../slideLayouts/slideLayout483.xml"/><Relationship Id="rId8" Type="http://schemas.openxmlformats.org/officeDocument/2006/relationships/slideLayout" Target="../slideLayouts/slideLayout484.xml"/><Relationship Id="rId9" Type="http://schemas.openxmlformats.org/officeDocument/2006/relationships/slideLayout" Target="../slideLayouts/slideLayout485.xml"/><Relationship Id="rId10" Type="http://schemas.openxmlformats.org/officeDocument/2006/relationships/slideLayout" Target="../slideLayouts/slideLayout486.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theme" Target="../theme/theme45.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9.xml"/><Relationship Id="rId12" Type="http://schemas.openxmlformats.org/officeDocument/2006/relationships/slideLayout" Target="../slideLayouts/slideLayout510.xml"/><Relationship Id="rId13" Type="http://schemas.openxmlformats.org/officeDocument/2006/relationships/theme" Target="../theme/theme46.xml"/><Relationship Id="rId1" Type="http://schemas.openxmlformats.org/officeDocument/2006/relationships/slideLayout" Target="../slideLayouts/slideLayout499.xml"/><Relationship Id="rId2" Type="http://schemas.openxmlformats.org/officeDocument/2006/relationships/slideLayout" Target="../slideLayouts/slideLayout500.xml"/><Relationship Id="rId3" Type="http://schemas.openxmlformats.org/officeDocument/2006/relationships/slideLayout" Target="../slideLayouts/slideLayout501.xml"/><Relationship Id="rId4" Type="http://schemas.openxmlformats.org/officeDocument/2006/relationships/slideLayout" Target="../slideLayouts/slideLayout502.xml"/><Relationship Id="rId5" Type="http://schemas.openxmlformats.org/officeDocument/2006/relationships/slideLayout" Target="../slideLayouts/slideLayout503.xml"/><Relationship Id="rId6" Type="http://schemas.openxmlformats.org/officeDocument/2006/relationships/slideLayout" Target="../slideLayouts/slideLayout504.xml"/><Relationship Id="rId7" Type="http://schemas.openxmlformats.org/officeDocument/2006/relationships/slideLayout" Target="../slideLayouts/slideLayout505.xml"/><Relationship Id="rId8" Type="http://schemas.openxmlformats.org/officeDocument/2006/relationships/slideLayout" Target="../slideLayouts/slideLayout506.xml"/><Relationship Id="rId9" Type="http://schemas.openxmlformats.org/officeDocument/2006/relationships/slideLayout" Target="../slideLayouts/slideLayout507.xml"/><Relationship Id="rId10" Type="http://schemas.openxmlformats.org/officeDocument/2006/relationships/slideLayout" Target="../slideLayouts/slideLayout50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21.xml"/><Relationship Id="rId12" Type="http://schemas.openxmlformats.org/officeDocument/2006/relationships/slideLayout" Target="../slideLayouts/slideLayout522.xml"/><Relationship Id="rId13" Type="http://schemas.openxmlformats.org/officeDocument/2006/relationships/theme" Target="../theme/theme47.xml"/><Relationship Id="rId1" Type="http://schemas.openxmlformats.org/officeDocument/2006/relationships/slideLayout" Target="../slideLayouts/slideLayout511.xml"/><Relationship Id="rId2" Type="http://schemas.openxmlformats.org/officeDocument/2006/relationships/slideLayout" Target="../slideLayouts/slideLayout512.xml"/><Relationship Id="rId3" Type="http://schemas.openxmlformats.org/officeDocument/2006/relationships/slideLayout" Target="../slideLayouts/slideLayout513.xml"/><Relationship Id="rId4" Type="http://schemas.openxmlformats.org/officeDocument/2006/relationships/slideLayout" Target="../slideLayouts/slideLayout514.xml"/><Relationship Id="rId5" Type="http://schemas.openxmlformats.org/officeDocument/2006/relationships/slideLayout" Target="../slideLayouts/slideLayout515.xml"/><Relationship Id="rId6" Type="http://schemas.openxmlformats.org/officeDocument/2006/relationships/slideLayout" Target="../slideLayouts/slideLayout516.xml"/><Relationship Id="rId7" Type="http://schemas.openxmlformats.org/officeDocument/2006/relationships/slideLayout" Target="../slideLayouts/slideLayout517.xml"/><Relationship Id="rId8" Type="http://schemas.openxmlformats.org/officeDocument/2006/relationships/slideLayout" Target="../slideLayouts/slideLayout518.xml"/><Relationship Id="rId9" Type="http://schemas.openxmlformats.org/officeDocument/2006/relationships/slideLayout" Target="../slideLayouts/slideLayout519.xml"/><Relationship Id="rId10" Type="http://schemas.openxmlformats.org/officeDocument/2006/relationships/slideLayout" Target="../slideLayouts/slideLayout52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33.xml"/><Relationship Id="rId12" Type="http://schemas.openxmlformats.org/officeDocument/2006/relationships/slideLayout" Target="../slideLayouts/slideLayout534.xml"/><Relationship Id="rId13" Type="http://schemas.openxmlformats.org/officeDocument/2006/relationships/theme" Target="../theme/theme48.xml"/><Relationship Id="rId1" Type="http://schemas.openxmlformats.org/officeDocument/2006/relationships/slideLayout" Target="../slideLayouts/slideLayout523.xml"/><Relationship Id="rId2" Type="http://schemas.openxmlformats.org/officeDocument/2006/relationships/slideLayout" Target="../slideLayouts/slideLayout524.xml"/><Relationship Id="rId3" Type="http://schemas.openxmlformats.org/officeDocument/2006/relationships/slideLayout" Target="../slideLayouts/slideLayout525.xml"/><Relationship Id="rId4" Type="http://schemas.openxmlformats.org/officeDocument/2006/relationships/slideLayout" Target="../slideLayouts/slideLayout526.xml"/><Relationship Id="rId5" Type="http://schemas.openxmlformats.org/officeDocument/2006/relationships/slideLayout" Target="../slideLayouts/slideLayout527.xml"/><Relationship Id="rId6" Type="http://schemas.openxmlformats.org/officeDocument/2006/relationships/slideLayout" Target="../slideLayouts/slideLayout528.xml"/><Relationship Id="rId7" Type="http://schemas.openxmlformats.org/officeDocument/2006/relationships/slideLayout" Target="../slideLayouts/slideLayout529.xml"/><Relationship Id="rId8" Type="http://schemas.openxmlformats.org/officeDocument/2006/relationships/slideLayout" Target="../slideLayouts/slideLayout530.xml"/><Relationship Id="rId9" Type="http://schemas.openxmlformats.org/officeDocument/2006/relationships/slideLayout" Target="../slideLayouts/slideLayout531.xml"/><Relationship Id="rId10" Type="http://schemas.openxmlformats.org/officeDocument/2006/relationships/slideLayout" Target="../slideLayouts/slideLayout53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45.xml"/><Relationship Id="rId12" Type="http://schemas.openxmlformats.org/officeDocument/2006/relationships/theme" Target="../theme/theme49.xml"/><Relationship Id="rId1" Type="http://schemas.openxmlformats.org/officeDocument/2006/relationships/slideLayout" Target="../slideLayouts/slideLayout535.xml"/><Relationship Id="rId2" Type="http://schemas.openxmlformats.org/officeDocument/2006/relationships/slideLayout" Target="../slideLayouts/slideLayout536.xml"/><Relationship Id="rId3" Type="http://schemas.openxmlformats.org/officeDocument/2006/relationships/slideLayout" Target="../slideLayouts/slideLayout537.xml"/><Relationship Id="rId4" Type="http://schemas.openxmlformats.org/officeDocument/2006/relationships/slideLayout" Target="../slideLayouts/slideLayout538.xml"/><Relationship Id="rId5" Type="http://schemas.openxmlformats.org/officeDocument/2006/relationships/slideLayout" Target="../slideLayouts/slideLayout539.xml"/><Relationship Id="rId6" Type="http://schemas.openxmlformats.org/officeDocument/2006/relationships/slideLayout" Target="../slideLayouts/slideLayout540.xml"/><Relationship Id="rId7" Type="http://schemas.openxmlformats.org/officeDocument/2006/relationships/slideLayout" Target="../slideLayouts/slideLayout541.xml"/><Relationship Id="rId8" Type="http://schemas.openxmlformats.org/officeDocument/2006/relationships/slideLayout" Target="../slideLayouts/slideLayout542.xml"/><Relationship Id="rId9" Type="http://schemas.openxmlformats.org/officeDocument/2006/relationships/slideLayout" Target="../slideLayouts/slideLayout543.xml"/><Relationship Id="rId10" Type="http://schemas.openxmlformats.org/officeDocument/2006/relationships/slideLayout" Target="../slideLayouts/slideLayout5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pn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766A10AB-0FC9-9F4F-A70C-1F1EA2DFA2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945" r:id="rId1"/>
    <p:sldLayoutId id="2147493946" r:id="rId2"/>
    <p:sldLayoutId id="2147493947" r:id="rId3"/>
    <p:sldLayoutId id="2147493948" r:id="rId4"/>
    <p:sldLayoutId id="2147493949" r:id="rId5"/>
    <p:sldLayoutId id="2147493950" r:id="rId6"/>
    <p:sldLayoutId id="2147493951" r:id="rId7"/>
    <p:sldLayoutId id="2147493952" r:id="rId8"/>
    <p:sldLayoutId id="2147493953" r:id="rId9"/>
    <p:sldLayoutId id="2147493954" r:id="rId10"/>
    <p:sldLayoutId id="2147493955" r:id="rId11"/>
    <p:sldLayoutId id="214749395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608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dirty="0" smtClean="0">
                <a:solidFill>
                  <a:srgbClr val="8B999C"/>
                </a:solidFill>
                <a:latin typeface="Candara" charset="0"/>
                <a:cs typeface="+mn-cs"/>
              </a:rPr>
              <a:t>children</a:t>
            </a:r>
            <a:r>
              <a:rPr lang="fr-FR" altLang="ja-JP" sz="3800" b="1" dirty="0" smtClean="0">
                <a:solidFill>
                  <a:srgbClr val="8B999C"/>
                </a:solidFill>
                <a:latin typeface="Candara" charset="0"/>
                <a:cs typeface="+mn-cs"/>
              </a:rPr>
              <a:t>'</a:t>
            </a:r>
            <a:r>
              <a:rPr lang="en-US" sz="3800" b="1" dirty="0" smtClean="0">
                <a:solidFill>
                  <a:srgbClr val="8B999C"/>
                </a:solidFill>
                <a:latin typeface="Candara" charset="0"/>
                <a:cs typeface="+mn-cs"/>
              </a:rPr>
              <a:t>s books</a:t>
            </a:r>
          </a:p>
        </p:txBody>
      </p:sp>
      <p:pic>
        <p:nvPicPr>
          <p:cNvPr id="4608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047" r:id="rId1"/>
    <p:sldLayoutId id="2147494048" r:id="rId2"/>
    <p:sldLayoutId id="2147494049" r:id="rId3"/>
    <p:sldLayoutId id="2147494050" r:id="rId4"/>
    <p:sldLayoutId id="2147494051" r:id="rId5"/>
    <p:sldLayoutId id="2147494052" r:id="rId6"/>
    <p:sldLayoutId id="2147494053" r:id="rId7"/>
    <p:sldLayoutId id="2147494054" r:id="rId8"/>
    <p:sldLayoutId id="2147494055" r:id="rId9"/>
    <p:sldLayoutId id="2147494056" r:id="rId10"/>
    <p:sldLayoutId id="214749405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audio</a:t>
            </a:r>
          </a:p>
        </p:txBody>
      </p:sp>
      <p:pic>
        <p:nvPicPr>
          <p:cNvPr id="4710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058" r:id="rId1"/>
    <p:sldLayoutId id="2147494059" r:id="rId2"/>
    <p:sldLayoutId id="2147494060" r:id="rId3"/>
    <p:sldLayoutId id="2147494061" r:id="rId4"/>
    <p:sldLayoutId id="2147494062" r:id="rId5"/>
    <p:sldLayoutId id="2147494063" r:id="rId6"/>
    <p:sldLayoutId id="2147494064" r:id="rId7"/>
    <p:sldLayoutId id="2147494065" r:id="rId8"/>
    <p:sldLayoutId id="2147494066" r:id="rId9"/>
    <p:sldLayoutId id="2147494067" r:id="rId10"/>
    <p:sldLayoutId id="214749406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8130"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069" r:id="rId1"/>
    <p:sldLayoutId id="2147494070" r:id="rId2"/>
    <p:sldLayoutId id="2147494071" r:id="rId3"/>
    <p:sldLayoutId id="2147494072" r:id="rId4"/>
    <p:sldLayoutId id="2147494073" r:id="rId5"/>
    <p:sldLayoutId id="2147494074" r:id="rId6"/>
    <p:sldLayoutId id="2147494075" r:id="rId7"/>
    <p:sldLayoutId id="2147494076" r:id="rId8"/>
    <p:sldLayoutId id="2147494077" r:id="rId9"/>
    <p:sldLayoutId id="2147494078" r:id="rId10"/>
    <p:sldLayoutId id="214749407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4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4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p>
        </p:txBody>
      </p:sp>
      <p:sp>
        <p:nvSpPr>
          <p:cNvPr id="384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p>
        </p:txBody>
      </p:sp>
      <p:sp>
        <p:nvSpPr>
          <p:cNvPr id="384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206088F1-9E23-7946-BFD9-DB696F157D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080" r:id="rId1"/>
    <p:sldLayoutId id="2147494081" r:id="rId2"/>
    <p:sldLayoutId id="2147494082" r:id="rId3"/>
    <p:sldLayoutId id="2147494083" r:id="rId4"/>
    <p:sldLayoutId id="2147494084" r:id="rId5"/>
    <p:sldLayoutId id="2147494085" r:id="rId6"/>
    <p:sldLayoutId id="2147494086" r:id="rId7"/>
    <p:sldLayoutId id="2147494087" r:id="rId8"/>
    <p:sldLayoutId id="2147494088" r:id="rId9"/>
    <p:sldLayoutId id="2147494089" r:id="rId10"/>
    <p:sldLayoutId id="21474940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4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091" r:id="rId1"/>
    <p:sldLayoutId id="2147494092" r:id="rId2"/>
    <p:sldLayoutId id="2147494093" r:id="rId3"/>
    <p:sldLayoutId id="2147494094" r:id="rId4"/>
    <p:sldLayoutId id="2147494095" r:id="rId5"/>
    <p:sldLayoutId id="2147494096" r:id="rId6"/>
    <p:sldLayoutId id="2147494097" r:id="rId7"/>
    <p:sldLayoutId id="2147494098" r:id="rId8"/>
    <p:sldLayoutId id="2147494099" r:id="rId9"/>
    <p:sldLayoutId id="2147494100" r:id="rId10"/>
    <p:sldLayoutId id="214749410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fontAlgn="base">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fontAlgn="base">
              <a:defRPr sz="1200" b="1">
                <a:effectLst>
                  <a:outerShdw blurRad="38100" dist="38100" dir="2700000" algn="tl">
                    <a:srgbClr val="000000"/>
                  </a:outerShdw>
                </a:effectLst>
                <a:latin typeface="+mn-lt"/>
                <a:cs typeface="+mn-cs"/>
              </a:defRPr>
            </a:lvl1pPr>
          </a:lstStyle>
          <a:p>
            <a:pPr>
              <a:defRPr/>
            </a:pPr>
            <a:fld id="{328BBFF8-1188-904E-AD5A-9787AFB49D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4102" r:id="rId1"/>
    <p:sldLayoutId id="2147494103" r:id="rId2"/>
    <p:sldLayoutId id="2147494104" r:id="rId3"/>
    <p:sldLayoutId id="2147494105" r:id="rId4"/>
    <p:sldLayoutId id="2147494106" r:id="rId5"/>
    <p:sldLayoutId id="2147494107" r:id="rId6"/>
    <p:sldLayoutId id="2147494108" r:id="rId7"/>
    <p:sldLayoutId id="2147494109" r:id="rId8"/>
    <p:sldLayoutId id="2147494110" r:id="rId9"/>
    <p:sldLayoutId id="2147494111" r:id="rId10"/>
    <p:sldLayoutId id="214749411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475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13" r:id="rId1"/>
    <p:sldLayoutId id="2147494114" r:id="rId2"/>
    <p:sldLayoutId id="2147494115" r:id="rId3"/>
    <p:sldLayoutId id="2147494116" r:id="rId4"/>
    <p:sldLayoutId id="2147494117" r:id="rId5"/>
    <p:sldLayoutId id="2147494118" r:id="rId6"/>
    <p:sldLayoutId id="2147494119" r:id="rId7"/>
    <p:sldLayoutId id="2147494120" r:id="rId8"/>
    <p:sldLayoutId id="2147494121" r:id="rId9"/>
    <p:sldLayoutId id="2147494122" r:id="rId10"/>
    <p:sldLayoutId id="21474941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39505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505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505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fontAlgn="base" hangingPunct="0">
              <a:defRPr sz="1400">
                <a:latin typeface="+mn-lt"/>
                <a:cs typeface="+mn-cs"/>
              </a:defRPr>
            </a:lvl1pPr>
          </a:lstStyle>
          <a:p>
            <a:pPr>
              <a:defRPr/>
            </a:pPr>
            <a:endParaRPr lang="en-US"/>
          </a:p>
        </p:txBody>
      </p:sp>
      <p:sp>
        <p:nvSpPr>
          <p:cNvPr id="39505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defRPr sz="1400">
                <a:latin typeface="+mn-lt"/>
                <a:cs typeface="+mn-cs"/>
              </a:defRPr>
            </a:lvl1pPr>
          </a:lstStyle>
          <a:p>
            <a:pPr>
              <a:defRPr/>
            </a:pPr>
            <a:endParaRPr lang="en-US"/>
          </a:p>
        </p:txBody>
      </p:sp>
      <p:sp>
        <p:nvSpPr>
          <p:cNvPr id="39505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fontAlgn="base" hangingPunct="0">
              <a:defRPr sz="1400">
                <a:latin typeface="+mn-lt"/>
                <a:cs typeface="+mn-cs"/>
              </a:defRPr>
            </a:lvl1pPr>
          </a:lstStyle>
          <a:p>
            <a:pPr>
              <a:defRPr/>
            </a:pPr>
            <a:fld id="{AAD9C83E-27F2-A841-9A9E-EFCB030835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124" r:id="rId1"/>
    <p:sldLayoutId id="2147494125" r:id="rId2"/>
    <p:sldLayoutId id="2147494126" r:id="rId3"/>
    <p:sldLayoutId id="2147494127" r:id="rId4"/>
    <p:sldLayoutId id="2147494128" r:id="rId5"/>
    <p:sldLayoutId id="2147494129" r:id="rId6"/>
    <p:sldLayoutId id="2147494130" r:id="rId7"/>
    <p:sldLayoutId id="2147494131" r:id="rId8"/>
    <p:sldLayoutId id="2147494132" r:id="rId9"/>
    <p:sldLayoutId id="2147494133" r:id="rId10"/>
    <p:sldLayoutId id="21474941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booklets</a:t>
            </a:r>
          </a:p>
        </p:txBody>
      </p:sp>
      <p:pic>
        <p:nvPicPr>
          <p:cNvPr id="8806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35" r:id="rId1"/>
    <p:sldLayoutId id="2147494136" r:id="rId2"/>
    <p:sldLayoutId id="2147494137" r:id="rId3"/>
    <p:sldLayoutId id="2147494138" r:id="rId4"/>
    <p:sldLayoutId id="2147494139" r:id="rId5"/>
    <p:sldLayoutId id="2147494140" r:id="rId6"/>
    <p:sldLayoutId id="2147494141" r:id="rId7"/>
    <p:sldLayoutId id="2147494142" r:id="rId8"/>
    <p:sldLayoutId id="2147494143" r:id="rId9"/>
    <p:sldLayoutId id="2147494144" r:id="rId10"/>
    <p:sldLayoutId id="21474941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89090"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dirty="0" smtClean="0">
                <a:solidFill>
                  <a:srgbClr val="8B999C"/>
                </a:solidFill>
                <a:latin typeface="Candara" charset="0"/>
                <a:cs typeface="+mn-cs"/>
              </a:rPr>
              <a:t>children</a:t>
            </a:r>
            <a:r>
              <a:rPr lang="fr-FR" altLang="ja-JP" sz="3800" b="1" dirty="0" smtClean="0">
                <a:solidFill>
                  <a:srgbClr val="8B999C"/>
                </a:solidFill>
                <a:latin typeface="Candara" charset="0"/>
                <a:cs typeface="+mn-cs"/>
              </a:rPr>
              <a:t>'</a:t>
            </a:r>
            <a:r>
              <a:rPr lang="en-US" sz="3800" b="1" dirty="0" smtClean="0">
                <a:solidFill>
                  <a:srgbClr val="8B999C"/>
                </a:solidFill>
                <a:latin typeface="Candara" charset="0"/>
                <a:cs typeface="+mn-cs"/>
              </a:rPr>
              <a:t>s videos</a:t>
            </a:r>
          </a:p>
        </p:txBody>
      </p:sp>
      <p:pic>
        <p:nvPicPr>
          <p:cNvPr id="890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46" r:id="rId1"/>
    <p:sldLayoutId id="2147494147" r:id="rId2"/>
    <p:sldLayoutId id="2147494148" r:id="rId3"/>
    <p:sldLayoutId id="2147494149" r:id="rId4"/>
    <p:sldLayoutId id="2147494150" r:id="rId5"/>
    <p:sldLayoutId id="2147494151" r:id="rId6"/>
    <p:sldLayoutId id="2147494152" r:id="rId7"/>
    <p:sldLayoutId id="2147494153" r:id="rId8"/>
    <p:sldLayoutId id="2147494154" r:id="rId9"/>
    <p:sldLayoutId id="2147494155" r:id="rId10"/>
    <p:sldLayoutId id="21474941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81BEE164-910D-0141-B772-2A12180AC6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957" r:id="rId1"/>
    <p:sldLayoutId id="2147493958" r:id="rId2"/>
    <p:sldLayoutId id="2147493959" r:id="rId3"/>
    <p:sldLayoutId id="2147493960" r:id="rId4"/>
    <p:sldLayoutId id="2147493961" r:id="rId5"/>
    <p:sldLayoutId id="2147493962" r:id="rId6"/>
    <p:sldLayoutId id="2147493963" r:id="rId7"/>
    <p:sldLayoutId id="2147493964" r:id="rId8"/>
    <p:sldLayoutId id="2147493965" r:id="rId9"/>
    <p:sldLayoutId id="2147493966" r:id="rId10"/>
    <p:sldLayoutId id="21474939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9011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57" r:id="rId1"/>
    <p:sldLayoutId id="2147494158" r:id="rId2"/>
    <p:sldLayoutId id="2147494159" r:id="rId3"/>
    <p:sldLayoutId id="2147494160" r:id="rId4"/>
    <p:sldLayoutId id="2147494161" r:id="rId5"/>
    <p:sldLayoutId id="2147494162" r:id="rId6"/>
    <p:sldLayoutId id="2147494163" r:id="rId7"/>
    <p:sldLayoutId id="2147494164" r:id="rId8"/>
    <p:sldLayoutId id="2147494165" r:id="rId9"/>
    <p:sldLayoutId id="2147494166" r:id="rId10"/>
    <p:sldLayoutId id="214749416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videos</a:t>
            </a:r>
          </a:p>
        </p:txBody>
      </p:sp>
      <p:pic>
        <p:nvPicPr>
          <p:cNvPr id="9113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68" r:id="rId1"/>
    <p:sldLayoutId id="2147494169" r:id="rId2"/>
    <p:sldLayoutId id="2147494170" r:id="rId3"/>
    <p:sldLayoutId id="2147494171" r:id="rId4"/>
    <p:sldLayoutId id="2147494172" r:id="rId5"/>
    <p:sldLayoutId id="2147494173" r:id="rId6"/>
    <p:sldLayoutId id="2147494174" r:id="rId7"/>
    <p:sldLayoutId id="2147494175" r:id="rId8"/>
    <p:sldLayoutId id="2147494176" r:id="rId9"/>
    <p:sldLayoutId id="2147494177" r:id="rId10"/>
    <p:sldLayoutId id="214749417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79" r:id="rId1"/>
    <p:sldLayoutId id="2147494180" r:id="rId2"/>
    <p:sldLayoutId id="2147494181" r:id="rId3"/>
    <p:sldLayoutId id="2147494182" r:id="rId4"/>
    <p:sldLayoutId id="2147494183" r:id="rId5"/>
    <p:sldLayoutId id="2147494184" r:id="rId6"/>
    <p:sldLayoutId id="2147494185" r:id="rId7"/>
    <p:sldLayoutId id="2147494186" r:id="rId8"/>
    <p:sldLayoutId id="2147494187" r:id="rId9"/>
    <p:sldLayoutId id="2147494188" r:id="rId10"/>
    <p:sldLayoutId id="2147494189"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videos</a:t>
            </a:r>
          </a:p>
        </p:txBody>
      </p:sp>
      <p:pic>
        <p:nvPicPr>
          <p:cNvPr id="9318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190" r:id="rId1"/>
    <p:sldLayoutId id="2147494191" r:id="rId2"/>
    <p:sldLayoutId id="2147494192" r:id="rId3"/>
    <p:sldLayoutId id="2147494193" r:id="rId4"/>
    <p:sldLayoutId id="2147494194" r:id="rId5"/>
    <p:sldLayoutId id="2147494195" r:id="rId6"/>
    <p:sldLayoutId id="2147494196" r:id="rId7"/>
    <p:sldLayoutId id="2147494197" r:id="rId8"/>
    <p:sldLayoutId id="2147494198" r:id="rId9"/>
    <p:sldLayoutId id="2147494199" r:id="rId10"/>
    <p:sldLayoutId id="214749420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4210"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01" r:id="rId1"/>
    <p:sldLayoutId id="2147494202" r:id="rId2"/>
    <p:sldLayoutId id="2147494203" r:id="rId3"/>
    <p:sldLayoutId id="2147494204" r:id="rId4"/>
    <p:sldLayoutId id="2147494205" r:id="rId5"/>
    <p:sldLayoutId id="2147494206" r:id="rId6"/>
    <p:sldLayoutId id="2147494207" r:id="rId7"/>
    <p:sldLayoutId id="2147494208" r:id="rId8"/>
    <p:sldLayoutId id="2147494209" r:id="rId9"/>
    <p:sldLayoutId id="2147494210" r:id="rId10"/>
    <p:sldLayoutId id="21474942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95235"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12" r:id="rId1"/>
    <p:sldLayoutId id="2147494213" r:id="rId2"/>
    <p:sldLayoutId id="2147494214" r:id="rId3"/>
    <p:sldLayoutId id="2147494215" r:id="rId4"/>
    <p:sldLayoutId id="2147494216" r:id="rId5"/>
    <p:sldLayoutId id="2147494217" r:id="rId6"/>
    <p:sldLayoutId id="2147494218" r:id="rId7"/>
    <p:sldLayoutId id="2147494219" r:id="rId8"/>
    <p:sldLayoutId id="2147494220" r:id="rId9"/>
    <p:sldLayoutId id="2147494221" r:id="rId10"/>
    <p:sldLayoutId id="214749422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6258"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educational books</a:t>
            </a:r>
          </a:p>
        </p:txBody>
      </p:sp>
      <p:pic>
        <p:nvPicPr>
          <p:cNvPr id="962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23" r:id="rId1"/>
    <p:sldLayoutId id="2147494224" r:id="rId2"/>
    <p:sldLayoutId id="2147494225" r:id="rId3"/>
    <p:sldLayoutId id="2147494226" r:id="rId4"/>
    <p:sldLayoutId id="2147494227" r:id="rId5"/>
    <p:sldLayoutId id="2147494228" r:id="rId6"/>
    <p:sldLayoutId id="2147494229" r:id="rId7"/>
    <p:sldLayoutId id="2147494230" r:id="rId8"/>
    <p:sldLayoutId id="2147494231" r:id="rId9"/>
    <p:sldLayoutId id="2147494232" r:id="rId10"/>
    <p:sldLayoutId id="214749423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728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34" r:id="rId1"/>
    <p:sldLayoutId id="2147494235" r:id="rId2"/>
    <p:sldLayoutId id="2147494236" r:id="rId3"/>
    <p:sldLayoutId id="2147494237" r:id="rId4"/>
    <p:sldLayoutId id="2147494238" r:id="rId5"/>
    <p:sldLayoutId id="2147494239" r:id="rId6"/>
    <p:sldLayoutId id="2147494240" r:id="rId7"/>
    <p:sldLayoutId id="2147494241" r:id="rId8"/>
    <p:sldLayoutId id="2147494242" r:id="rId9"/>
    <p:sldLayoutId id="2147494243" r:id="rId10"/>
    <p:sldLayoutId id="214749424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9830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45" r:id="rId1"/>
    <p:sldLayoutId id="2147494246" r:id="rId2"/>
    <p:sldLayoutId id="2147494247" r:id="rId3"/>
    <p:sldLayoutId id="2147494248" r:id="rId4"/>
    <p:sldLayoutId id="2147494249" r:id="rId5"/>
    <p:sldLayoutId id="2147494250" r:id="rId6"/>
    <p:sldLayoutId id="2147494251" r:id="rId7"/>
    <p:sldLayoutId id="2147494252" r:id="rId8"/>
    <p:sldLayoutId id="2147494253" r:id="rId9"/>
    <p:sldLayoutId id="2147494254" r:id="rId10"/>
    <p:sldLayoutId id="21474942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9933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56" r:id="rId1"/>
    <p:sldLayoutId id="2147494257" r:id="rId2"/>
    <p:sldLayoutId id="2147494258" r:id="rId3"/>
    <p:sldLayoutId id="2147494259" r:id="rId4"/>
    <p:sldLayoutId id="2147494260" r:id="rId5"/>
    <p:sldLayoutId id="2147494261" r:id="rId6"/>
    <p:sldLayoutId id="2147494262" r:id="rId7"/>
    <p:sldLayoutId id="2147494263" r:id="rId8"/>
    <p:sldLayoutId id="2147494264" r:id="rId9"/>
    <p:sldLayoutId id="2147494265" r:id="rId10"/>
    <p:sldLayoutId id="21474942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114688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493968" r:id="rId1"/>
    <p:sldLayoutId id="2147493969" r:id="rId2"/>
    <p:sldLayoutId id="2147493970" r:id="rId3"/>
    <p:sldLayoutId id="2147493971" r:id="rId4"/>
    <p:sldLayoutId id="2147493972" r:id="rId5"/>
    <p:sldLayoutId id="2147493973" r:id="rId6"/>
    <p:sldLayoutId id="2147493974" r:id="rId7"/>
    <p:sldLayoutId id="2147493975" r:id="rId8"/>
    <p:sldLayoutId id="2147493976" r:id="rId9"/>
    <p:sldLayoutId id="2147493977" r:id="rId10"/>
    <p:sldLayoutId id="2147493978" r:id="rId11"/>
    <p:sldLayoutId id="214749397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10035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67" r:id="rId1"/>
    <p:sldLayoutId id="2147494268" r:id="rId2"/>
    <p:sldLayoutId id="2147494269" r:id="rId3"/>
    <p:sldLayoutId id="2147494270" r:id="rId4"/>
    <p:sldLayoutId id="2147494271" r:id="rId5"/>
    <p:sldLayoutId id="2147494272" r:id="rId6"/>
    <p:sldLayoutId id="2147494273" r:id="rId7"/>
    <p:sldLayoutId id="2147494274" r:id="rId8"/>
    <p:sldLayoutId id="2147494275" r:id="rId9"/>
    <p:sldLayoutId id="2147494276" r:id="rId10"/>
    <p:sldLayoutId id="214749427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9144000" cy="6856413"/>
            <a:chOff x="0" y="0"/>
            <a:chExt cx="5760" cy="4319"/>
          </a:xfrm>
        </p:grpSpPr>
        <p:sp>
          <p:nvSpPr>
            <p:cNvPr id="461107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07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07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387" name="Freeform 6"/>
            <p:cNvSpPr>
              <a:spLocks/>
            </p:cNvSpPr>
            <p:nvPr/>
          </p:nvSpPr>
          <p:spPr bwMode="hidden">
            <a:xfrm>
              <a:off x="4038" y="3577"/>
              <a:ext cx="1720" cy="65"/>
            </a:xfrm>
            <a:custGeom>
              <a:avLst/>
              <a:gdLst>
                <a:gd name="T0" fmla="*/ 1682 w 1722"/>
                <a:gd name="T1" fmla="*/ 46 h 66"/>
                <a:gd name="T2" fmla="*/ 1682 w 1722"/>
                <a:gd name="T3" fmla="*/ 40 h 66"/>
                <a:gd name="T4" fmla="*/ 0 w 1722"/>
                <a:gd name="T5" fmla="*/ 0 h 66"/>
                <a:gd name="T6" fmla="*/ 0 w 1722"/>
                <a:gd name="T7" fmla="*/ 33 h 66"/>
                <a:gd name="T8" fmla="*/ 1682 w 1722"/>
                <a:gd name="T9" fmla="*/ 46 h 66"/>
                <a:gd name="T10" fmla="*/ 1682 w 1722"/>
                <a:gd name="T11" fmla="*/ 4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07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101389" name="Freeform 8"/>
            <p:cNvSpPr>
              <a:spLocks/>
            </p:cNvSpPr>
            <p:nvPr/>
          </p:nvSpPr>
          <p:spPr bwMode="hidden">
            <a:xfrm>
              <a:off x="4784" y="3702"/>
              <a:ext cx="974" cy="101"/>
            </a:xfrm>
            <a:custGeom>
              <a:avLst/>
              <a:gdLst>
                <a:gd name="T0" fmla="*/ 955 w 975"/>
                <a:gd name="T1" fmla="*/ 48 h 101"/>
                <a:gd name="T2" fmla="*/ 955 w 975"/>
                <a:gd name="T3" fmla="*/ 0 h 101"/>
                <a:gd name="T4" fmla="*/ 0 w 975"/>
                <a:gd name="T5" fmla="*/ 24 h 101"/>
                <a:gd name="T6" fmla="*/ 0 w 975"/>
                <a:gd name="T7" fmla="*/ 101 h 101"/>
                <a:gd name="T8" fmla="*/ 955 w 975"/>
                <a:gd name="T9" fmla="*/ 48 h 101"/>
                <a:gd name="T10" fmla="*/ 95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390" name="Freeform 9"/>
            <p:cNvSpPr>
              <a:spLocks/>
            </p:cNvSpPr>
            <p:nvPr/>
          </p:nvSpPr>
          <p:spPr bwMode="hidden">
            <a:xfrm>
              <a:off x="3619" y="3815"/>
              <a:ext cx="2139" cy="198"/>
            </a:xfrm>
            <a:custGeom>
              <a:avLst/>
              <a:gdLst>
                <a:gd name="T0" fmla="*/ 2101 w 2141"/>
                <a:gd name="T1" fmla="*/ 0 h 198"/>
                <a:gd name="T2" fmla="*/ 0 w 2141"/>
                <a:gd name="T3" fmla="*/ 156 h 198"/>
                <a:gd name="T4" fmla="*/ 0 w 2141"/>
                <a:gd name="T5" fmla="*/ 198 h 198"/>
                <a:gd name="T6" fmla="*/ 2101 w 2141"/>
                <a:gd name="T7" fmla="*/ 0 h 198"/>
                <a:gd name="T8" fmla="*/ 210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08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392" name="Freeform 11"/>
            <p:cNvSpPr>
              <a:spLocks/>
            </p:cNvSpPr>
            <p:nvPr/>
          </p:nvSpPr>
          <p:spPr bwMode="hidden">
            <a:xfrm>
              <a:off x="2097" y="4043"/>
              <a:ext cx="2514" cy="276"/>
            </a:xfrm>
            <a:custGeom>
              <a:avLst/>
              <a:gdLst>
                <a:gd name="T0" fmla="*/ 2122 w 2517"/>
                <a:gd name="T1" fmla="*/ 276 h 276"/>
                <a:gd name="T2" fmla="*/ 2457 w 2517"/>
                <a:gd name="T3" fmla="*/ 204 h 276"/>
                <a:gd name="T4" fmla="*/ 2200 w 2517"/>
                <a:gd name="T5" fmla="*/ 0 h 276"/>
                <a:gd name="T6" fmla="*/ 0 w 2517"/>
                <a:gd name="T7" fmla="*/ 276 h 276"/>
                <a:gd name="T8" fmla="*/ 2122 w 2517"/>
                <a:gd name="T9" fmla="*/ 276 h 276"/>
                <a:gd name="T10" fmla="*/ 212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08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394" name="Freeform 13"/>
            <p:cNvSpPr>
              <a:spLocks/>
            </p:cNvSpPr>
            <p:nvPr/>
          </p:nvSpPr>
          <p:spPr bwMode="hidden">
            <a:xfrm>
              <a:off x="5030" y="3151"/>
              <a:ext cx="728" cy="240"/>
            </a:xfrm>
            <a:custGeom>
              <a:avLst/>
              <a:gdLst>
                <a:gd name="T0" fmla="*/ 709 w 729"/>
                <a:gd name="T1" fmla="*/ 240 h 240"/>
                <a:gd name="T2" fmla="*/ 0 w 729"/>
                <a:gd name="T3" fmla="*/ 0 h 240"/>
                <a:gd name="T4" fmla="*/ 0 w 729"/>
                <a:gd name="T5" fmla="*/ 6 h 240"/>
                <a:gd name="T6" fmla="*/ 709 w 729"/>
                <a:gd name="T7" fmla="*/ 240 h 240"/>
                <a:gd name="T8" fmla="*/ 70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08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396" name="Freeform 15"/>
            <p:cNvSpPr>
              <a:spLocks/>
            </p:cNvSpPr>
            <p:nvPr/>
          </p:nvSpPr>
          <p:spPr bwMode="hidden">
            <a:xfrm>
              <a:off x="5030" y="3049"/>
              <a:ext cx="728" cy="318"/>
            </a:xfrm>
            <a:custGeom>
              <a:avLst/>
              <a:gdLst>
                <a:gd name="T0" fmla="*/ 709 w 729"/>
                <a:gd name="T1" fmla="*/ 318 h 318"/>
                <a:gd name="T2" fmla="*/ 709 w 729"/>
                <a:gd name="T3" fmla="*/ 312 h 318"/>
                <a:gd name="T4" fmla="*/ 0 w 729"/>
                <a:gd name="T5" fmla="*/ 0 h 318"/>
                <a:gd name="T6" fmla="*/ 0 w 729"/>
                <a:gd name="T7" fmla="*/ 54 h 318"/>
                <a:gd name="T8" fmla="*/ 709 w 729"/>
                <a:gd name="T9" fmla="*/ 318 h 318"/>
                <a:gd name="T10" fmla="*/ 70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08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08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09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40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09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40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09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09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a:cs typeface="+mn-cs"/>
              </a:endParaRPr>
            </a:p>
          </p:txBody>
        </p:sp>
        <p:sp>
          <p:nvSpPr>
            <p:cNvPr id="461109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40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09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09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409" name="Freeform 28"/>
            <p:cNvSpPr>
              <a:spLocks/>
            </p:cNvSpPr>
            <p:nvPr/>
          </p:nvSpPr>
          <p:spPr bwMode="hidden">
            <a:xfrm>
              <a:off x="5698" y="653"/>
              <a:ext cx="60" cy="311"/>
            </a:xfrm>
            <a:custGeom>
              <a:avLst/>
              <a:gdLst>
                <a:gd name="T0" fmla="*/ 0 w 60"/>
                <a:gd name="T1" fmla="*/ 144 h 312"/>
                <a:gd name="T2" fmla="*/ 60 w 60"/>
                <a:gd name="T3" fmla="*/ 29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10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41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1110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10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10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10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10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10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10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11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nvGrpSpPr>
            <p:cNvPr id="101420" name="Group 39"/>
            <p:cNvGrpSpPr>
              <a:grpSpLocks/>
            </p:cNvGrpSpPr>
            <p:nvPr userDrawn="1"/>
          </p:nvGrpSpPr>
          <p:grpSpPr bwMode="auto">
            <a:xfrm>
              <a:off x="0" y="1632"/>
              <a:ext cx="5758" cy="1858"/>
              <a:chOff x="0" y="1632"/>
              <a:chExt cx="5758" cy="1858"/>
            </a:xfrm>
          </p:grpSpPr>
          <p:sp>
            <p:nvSpPr>
              <p:cNvPr id="461111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1111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grpSp>
      <p:sp>
        <p:nvSpPr>
          <p:cNvPr id="4611114"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4611115"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611116"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fontAlgn="base">
              <a:defRPr sz="1200">
                <a:effectLst>
                  <a:outerShdw blurRad="38100" dist="38100" dir="2700000" algn="tl">
                    <a:srgbClr val="000000"/>
                  </a:outerShdw>
                </a:effectLst>
                <a:latin typeface="+mn-lt"/>
                <a:ea typeface="+mn-ea"/>
                <a:cs typeface="MS PGothic" charset="0"/>
              </a:defRPr>
            </a:lvl1pPr>
          </a:lstStyle>
          <a:p>
            <a:pPr>
              <a:defRPr/>
            </a:pPr>
            <a:endParaRPr lang="en-US" altLang="ja-JP"/>
          </a:p>
        </p:txBody>
      </p:sp>
      <p:sp>
        <p:nvSpPr>
          <p:cNvPr id="4611117"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fontAlgn="base">
              <a:defRPr sz="1200">
                <a:effectLst>
                  <a:outerShdw blurRad="38100" dist="38100" dir="2700000" algn="tl">
                    <a:srgbClr val="000000"/>
                  </a:outerShdw>
                </a:effectLst>
                <a:latin typeface="+mn-lt"/>
                <a:ea typeface="+mn-ea"/>
                <a:cs typeface="MS PGothic" charset="0"/>
              </a:defRPr>
            </a:lvl1pPr>
          </a:lstStyle>
          <a:p>
            <a:pPr>
              <a:defRPr/>
            </a:pPr>
            <a:endParaRPr lang="en-US" altLang="ja-JP"/>
          </a:p>
        </p:txBody>
      </p:sp>
      <p:sp>
        <p:nvSpPr>
          <p:cNvPr id="4611118"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fontAlgn="base">
              <a:defRPr sz="1200">
                <a:effectLst>
                  <a:outerShdw blurRad="38100" dist="38100" dir="2700000" algn="tl">
                    <a:srgbClr val="000000"/>
                  </a:outerShdw>
                </a:effectLst>
                <a:latin typeface="+mn-lt"/>
                <a:ea typeface="+mn-ea"/>
                <a:cs typeface="MS PGothic" charset="0"/>
              </a:defRPr>
            </a:lvl1pPr>
          </a:lstStyle>
          <a:p>
            <a:pPr>
              <a:defRPr/>
            </a:pPr>
            <a:fld id="{351FB90D-EFEC-424F-98E0-DE6153A2459F}" type="slidenum">
              <a:rPr lang="ja-JP" altLang="en-US"/>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94477" r:id="rId1"/>
    <p:sldLayoutId id="2147494278" r:id="rId2"/>
    <p:sldLayoutId id="2147494279" r:id="rId3"/>
    <p:sldLayoutId id="2147494280" r:id="rId4"/>
    <p:sldLayoutId id="2147494281" r:id="rId5"/>
    <p:sldLayoutId id="2147494282" r:id="rId6"/>
    <p:sldLayoutId id="2147494283" r:id="rId7"/>
    <p:sldLayoutId id="2147494284" r:id="rId8"/>
    <p:sldLayoutId id="2147494285" r:id="rId9"/>
    <p:sldLayoutId id="2147494286" r:id="rId10"/>
    <p:sldLayoutId id="2147494287"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366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7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88" r:id="rId1"/>
    <p:sldLayoutId id="2147494289" r:id="rId2"/>
    <p:sldLayoutId id="2147494290" r:id="rId3"/>
    <p:sldLayoutId id="2147494291" r:id="rId4"/>
    <p:sldLayoutId id="2147494292" r:id="rId5"/>
    <p:sldLayoutId id="2147494293" r:id="rId6"/>
    <p:sldLayoutId id="2147494294" r:id="rId7"/>
    <p:sldLayoutId id="2147494295" r:id="rId8"/>
    <p:sldLayoutId id="2147494296" r:id="rId9"/>
    <p:sldLayoutId id="2147494297" r:id="rId10"/>
    <p:sldLayoutId id="214749429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4690"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299" r:id="rId1"/>
    <p:sldLayoutId id="2147494300" r:id="rId2"/>
    <p:sldLayoutId id="2147494301" r:id="rId3"/>
    <p:sldLayoutId id="2147494302" r:id="rId4"/>
    <p:sldLayoutId id="2147494303" r:id="rId5"/>
    <p:sldLayoutId id="2147494304" r:id="rId6"/>
    <p:sldLayoutId id="2147494305" r:id="rId7"/>
    <p:sldLayoutId id="2147494306" r:id="rId8"/>
    <p:sldLayoutId id="2147494307" r:id="rId9"/>
    <p:sldLayoutId id="2147494308" r:id="rId10"/>
    <p:sldLayoutId id="214749430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4850"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94310" r:id="rId1"/>
    <p:sldLayoutId id="2147494311" r:id="rId2"/>
    <p:sldLayoutId id="2147494312" r:id="rId3"/>
    <p:sldLayoutId id="2147494313" r:id="rId4"/>
    <p:sldLayoutId id="2147494314" r:id="rId5"/>
    <p:sldLayoutId id="2147494315" r:id="rId6"/>
    <p:sldLayoutId id="2147494316" r:id="rId7"/>
    <p:sldLayoutId id="2147494317" r:id="rId8"/>
    <p:sldLayoutId id="2147494318" r:id="rId9"/>
    <p:sldLayoutId id="2147494319" r:id="rId10"/>
    <p:sldLayoutId id="2147494320"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673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in-depth videos</a:t>
            </a:r>
          </a:p>
        </p:txBody>
      </p:sp>
      <p:pic>
        <p:nvPicPr>
          <p:cNvPr id="1167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21" r:id="rId1"/>
    <p:sldLayoutId id="2147494322" r:id="rId2"/>
    <p:sldLayoutId id="2147494323" r:id="rId3"/>
    <p:sldLayoutId id="2147494324" r:id="rId4"/>
    <p:sldLayoutId id="2147494325" r:id="rId5"/>
    <p:sldLayoutId id="2147494326" r:id="rId6"/>
    <p:sldLayoutId id="2147494327" r:id="rId7"/>
    <p:sldLayoutId id="2147494328" r:id="rId8"/>
    <p:sldLayoutId id="2147494329" r:id="rId9"/>
    <p:sldLayoutId id="2147494330" r:id="rId10"/>
    <p:sldLayoutId id="214749433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776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1776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32" r:id="rId1"/>
    <p:sldLayoutId id="2147494333" r:id="rId2"/>
    <p:sldLayoutId id="2147494334" r:id="rId3"/>
    <p:sldLayoutId id="2147494335" r:id="rId4"/>
    <p:sldLayoutId id="2147494336" r:id="rId5"/>
    <p:sldLayoutId id="2147494337" r:id="rId6"/>
    <p:sldLayoutId id="2147494338" r:id="rId7"/>
    <p:sldLayoutId id="2147494339" r:id="rId8"/>
    <p:sldLayoutId id="2147494340" r:id="rId9"/>
    <p:sldLayoutId id="2147494341" r:id="rId10"/>
    <p:sldLayoutId id="214749434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11878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187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43" r:id="rId1"/>
    <p:sldLayoutId id="2147494344" r:id="rId2"/>
    <p:sldLayoutId id="2147494345" r:id="rId3"/>
    <p:sldLayoutId id="2147494346" r:id="rId4"/>
    <p:sldLayoutId id="2147494347" r:id="rId5"/>
    <p:sldLayoutId id="2147494348" r:id="rId6"/>
    <p:sldLayoutId id="2147494349" r:id="rId7"/>
    <p:sldLayoutId id="2147494350" r:id="rId8"/>
    <p:sldLayoutId id="2147494351" r:id="rId9"/>
    <p:sldLayoutId id="2147494352" r:id="rId10"/>
    <p:sldLayoutId id="214749435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119811"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198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54" r:id="rId1"/>
    <p:sldLayoutId id="2147494355" r:id="rId2"/>
    <p:sldLayoutId id="2147494356" r:id="rId3"/>
    <p:sldLayoutId id="2147494357" r:id="rId4"/>
    <p:sldLayoutId id="2147494358" r:id="rId5"/>
    <p:sldLayoutId id="2147494359" r:id="rId6"/>
    <p:sldLayoutId id="2147494360" r:id="rId7"/>
    <p:sldLayoutId id="2147494361" r:id="rId8"/>
    <p:sldLayoutId id="2147494362" r:id="rId9"/>
    <p:sldLayoutId id="2147494363" r:id="rId10"/>
    <p:sldLayoutId id="214749436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12083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208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65" r:id="rId1"/>
    <p:sldLayoutId id="2147494366" r:id="rId2"/>
    <p:sldLayoutId id="2147494367" r:id="rId3"/>
    <p:sldLayoutId id="2147494368" r:id="rId4"/>
    <p:sldLayoutId id="2147494369" r:id="rId5"/>
    <p:sldLayoutId id="2147494370" r:id="rId6"/>
    <p:sldLayoutId id="2147494371" r:id="rId7"/>
    <p:sldLayoutId id="2147494372" r:id="rId8"/>
    <p:sldLayoutId id="2147494373" r:id="rId9"/>
    <p:sldLayoutId id="2147494374" r:id="rId10"/>
    <p:sldLayoutId id="214749437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36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36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36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defRPr sz="1400">
                <a:latin typeface="+mn-lt"/>
                <a:cs typeface="+mn-cs"/>
              </a:defRPr>
            </a:lvl1pPr>
          </a:lstStyle>
          <a:p>
            <a:pPr>
              <a:defRPr/>
            </a:pPr>
            <a:endParaRPr lang="en-US"/>
          </a:p>
        </p:txBody>
      </p:sp>
      <p:sp>
        <p:nvSpPr>
          <p:cNvPr id="13936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latin typeface="+mn-lt"/>
                <a:cs typeface="+mn-cs"/>
              </a:defRPr>
            </a:lvl1pPr>
          </a:lstStyle>
          <a:p>
            <a:pPr>
              <a:defRPr/>
            </a:pPr>
            <a:endParaRPr lang="en-US"/>
          </a:p>
        </p:txBody>
      </p:sp>
      <p:sp>
        <p:nvSpPr>
          <p:cNvPr id="13936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BE0E2C27-82CC-544B-84C4-4EB6E9C233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980" r:id="rId1"/>
    <p:sldLayoutId id="2147493981" r:id="rId2"/>
    <p:sldLayoutId id="2147493982" r:id="rId3"/>
    <p:sldLayoutId id="2147493983" r:id="rId4"/>
    <p:sldLayoutId id="2147493984" r:id="rId5"/>
    <p:sldLayoutId id="2147493985" r:id="rId6"/>
    <p:sldLayoutId id="2147493986" r:id="rId7"/>
    <p:sldLayoutId id="2147493987" r:id="rId8"/>
    <p:sldLayoutId id="2147493988" r:id="rId9"/>
    <p:sldLayoutId id="2147493989" r:id="rId10"/>
    <p:sldLayoutId id="2147493990" r:id="rId11"/>
    <p:sldLayoutId id="21474939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1858"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2186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76" r:id="rId1"/>
    <p:sldLayoutId id="2147494377" r:id="rId2"/>
    <p:sldLayoutId id="2147494378" r:id="rId3"/>
    <p:sldLayoutId id="2147494379" r:id="rId4"/>
    <p:sldLayoutId id="2147494380" r:id="rId5"/>
    <p:sldLayoutId id="2147494381" r:id="rId6"/>
    <p:sldLayoutId id="2147494382" r:id="rId7"/>
    <p:sldLayoutId id="2147494383" r:id="rId8"/>
    <p:sldLayoutId id="2147494384" r:id="rId9"/>
    <p:sldLayoutId id="2147494385" r:id="rId10"/>
    <p:sldLayoutId id="214749438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smtClean="0">
                <a:solidFill>
                  <a:srgbClr val="C0C0C0"/>
                </a:solidFill>
                <a:cs typeface="Arial" charset="0"/>
              </a:rPr>
              <a:t>© Answers in Genesis-USA</a:t>
            </a:r>
          </a:p>
        </p:txBody>
      </p:sp>
      <p:pic>
        <p:nvPicPr>
          <p:cNvPr id="122883"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228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387" r:id="rId1"/>
    <p:sldLayoutId id="2147494388" r:id="rId2"/>
    <p:sldLayoutId id="2147494389" r:id="rId3"/>
    <p:sldLayoutId id="2147494390" r:id="rId4"/>
    <p:sldLayoutId id="2147494391" r:id="rId5"/>
    <p:sldLayoutId id="2147494392" r:id="rId6"/>
    <p:sldLayoutId id="2147494393" r:id="rId7"/>
    <p:sldLayoutId id="2147494394" r:id="rId8"/>
    <p:sldLayoutId id="2147494395" r:id="rId9"/>
    <p:sldLayoutId id="2147494396" r:id="rId10"/>
    <p:sldLayoutId id="214749439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4493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fontAlgn="base">
              <a:defRPr sz="1200">
                <a:latin typeface="Arial" charset="0"/>
                <a:cs typeface="+mn-cs"/>
              </a:defRPr>
            </a:lvl1pPr>
          </a:lstStyle>
          <a:p>
            <a:pPr>
              <a:defRPr/>
            </a:pPr>
            <a:endParaRPr lang="en-US"/>
          </a:p>
        </p:txBody>
      </p:sp>
      <p:sp>
        <p:nvSpPr>
          <p:cNvPr id="524493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fontAlgn="base">
              <a:defRPr sz="1200">
                <a:latin typeface="Arial" charset="0"/>
                <a:cs typeface="+mn-cs"/>
              </a:defRPr>
            </a:lvl1pPr>
          </a:lstStyle>
          <a:p>
            <a:pPr>
              <a:defRPr/>
            </a:pPr>
            <a:fld id="{4D50572E-FDD9-2A4F-8589-AB1DFE399714}" type="slidenum">
              <a:rPr lang="en-US"/>
              <a:pPr>
                <a:defRPr/>
              </a:pPr>
              <a:t>‹#›</a:t>
            </a:fld>
            <a:endParaRPr lang="en-US"/>
          </a:p>
        </p:txBody>
      </p:sp>
      <p:grpSp>
        <p:nvGrpSpPr>
          <p:cNvPr id="123908" name="Group 4"/>
          <p:cNvGrpSpPr>
            <a:grpSpLocks/>
          </p:cNvGrpSpPr>
          <p:nvPr/>
        </p:nvGrpSpPr>
        <p:grpSpPr bwMode="auto">
          <a:xfrm>
            <a:off x="0" y="0"/>
            <a:ext cx="9140825" cy="6850063"/>
            <a:chOff x="0" y="0"/>
            <a:chExt cx="5758" cy="4315"/>
          </a:xfrm>
        </p:grpSpPr>
        <p:grpSp>
          <p:nvGrpSpPr>
            <p:cNvPr id="123912" name="Group 5"/>
            <p:cNvGrpSpPr>
              <a:grpSpLocks/>
            </p:cNvGrpSpPr>
            <p:nvPr userDrawn="1"/>
          </p:nvGrpSpPr>
          <p:grpSpPr bwMode="auto">
            <a:xfrm>
              <a:off x="1728" y="2230"/>
              <a:ext cx="4027" cy="2085"/>
              <a:chOff x="1728" y="2230"/>
              <a:chExt cx="4027" cy="2085"/>
            </a:xfrm>
          </p:grpSpPr>
          <p:sp>
            <p:nvSpPr>
              <p:cNvPr id="524493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24493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24493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2391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4493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524493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23914" name="Freeform 12"/>
            <p:cNvSpPr>
              <a:spLocks/>
            </p:cNvSpPr>
            <p:nvPr/>
          </p:nvSpPr>
          <p:spPr bwMode="hidden">
            <a:xfrm>
              <a:off x="0" y="0"/>
              <a:ext cx="5758" cy="1776"/>
            </a:xfrm>
            <a:custGeom>
              <a:avLst/>
              <a:gdLst>
                <a:gd name="T0" fmla="*/ 0 w 5740"/>
                <a:gd name="T1" fmla="*/ 0 h 1906"/>
                <a:gd name="T2" fmla="*/ 0 w 5740"/>
                <a:gd name="T3" fmla="*/ 465 h 1906"/>
                <a:gd name="T4" fmla="*/ 6111 w 5740"/>
                <a:gd name="T5" fmla="*/ 465 h 1906"/>
                <a:gd name="T6" fmla="*/ 6111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24494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4494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fontAlgn="base">
              <a:defRPr sz="1200">
                <a:latin typeface="Arial" charset="0"/>
                <a:cs typeface="+mn-cs"/>
              </a:defRPr>
            </a:lvl1pPr>
          </a:lstStyle>
          <a:p>
            <a:pPr>
              <a:defRPr/>
            </a:pPr>
            <a:endParaRPr lang="en-US"/>
          </a:p>
        </p:txBody>
      </p:sp>
      <p:sp>
        <p:nvSpPr>
          <p:cNvPr id="5244943"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478" r:id="rId1"/>
    <p:sldLayoutId id="2147494398" r:id="rId2"/>
    <p:sldLayoutId id="2147494399" r:id="rId3"/>
    <p:sldLayoutId id="2147494400" r:id="rId4"/>
    <p:sldLayoutId id="2147494401" r:id="rId5"/>
    <p:sldLayoutId id="2147494402" r:id="rId6"/>
    <p:sldLayoutId id="2147494403" r:id="rId7"/>
    <p:sldLayoutId id="2147494404" r:id="rId8"/>
    <p:sldLayoutId id="2147494405" r:id="rId9"/>
    <p:sldLayoutId id="2147494406" r:id="rId10"/>
    <p:sldLayoutId id="2147494407"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3166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fontAlgn="base">
              <a:defRPr sz="1400">
                <a:latin typeface="+mn-lt"/>
                <a:ea typeface="+mn-ea"/>
                <a:cs typeface="+mn-cs"/>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ctr" fontAlgn="base">
              <a:defRPr sz="1400">
                <a:latin typeface="+mn-lt"/>
                <a:ea typeface="+mn-ea"/>
                <a:cs typeface="+mn-cs"/>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r" fontAlgn="base">
              <a:defRPr sz="1400">
                <a:latin typeface="+mn-lt"/>
                <a:cs typeface="+mn-cs"/>
              </a:defRPr>
            </a:lvl1pPr>
          </a:lstStyle>
          <a:p>
            <a:pPr>
              <a:defRPr/>
            </a:pPr>
            <a:fld id="{A614C822-591A-4A48-A7CB-F7D77C8D8B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08" r:id="rId1"/>
    <p:sldLayoutId id="2147494409" r:id="rId2"/>
    <p:sldLayoutId id="2147494410" r:id="rId3"/>
    <p:sldLayoutId id="2147494411" r:id="rId4"/>
    <p:sldLayoutId id="2147494412" r:id="rId5"/>
    <p:sldLayoutId id="2147494413" r:id="rId6"/>
    <p:sldLayoutId id="2147494414" r:id="rId7"/>
    <p:sldLayoutId id="2147494415" r:id="rId8"/>
    <p:sldLayoutId id="2147494416" r:id="rId9"/>
    <p:sldLayoutId id="2147494417" r:id="rId10"/>
    <p:sldLayoutId id="21474944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ea typeface="Arial" charset="0"/>
          <a:cs typeface="+mn-cs"/>
        </a:defRPr>
      </a:lvl6pPr>
      <a:lvl7pPr marL="2970213" indent="-227013" algn="l" rtl="0" fontAlgn="base">
        <a:spcBef>
          <a:spcPct val="20000"/>
        </a:spcBef>
        <a:spcAft>
          <a:spcPct val="0"/>
        </a:spcAft>
        <a:buChar char="»"/>
        <a:defRPr sz="2000">
          <a:solidFill>
            <a:schemeClr val="tx1"/>
          </a:solidFill>
          <a:latin typeface="+mn-lt"/>
          <a:ea typeface="Arial" charset="0"/>
          <a:cs typeface="+mn-cs"/>
        </a:defRPr>
      </a:lvl7pPr>
      <a:lvl8pPr marL="3427413" indent="-227013" algn="l" rtl="0" fontAlgn="base">
        <a:spcBef>
          <a:spcPct val="20000"/>
        </a:spcBef>
        <a:spcAft>
          <a:spcPct val="0"/>
        </a:spcAft>
        <a:buChar char="»"/>
        <a:defRPr sz="2000">
          <a:solidFill>
            <a:schemeClr val="tx1"/>
          </a:solidFill>
          <a:latin typeface="+mn-lt"/>
          <a:ea typeface="Arial" charset="0"/>
          <a:cs typeface="+mn-cs"/>
        </a:defRPr>
      </a:lvl8pPr>
      <a:lvl9pPr marL="3884613" indent="-22701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23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3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85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fontAlgn="base">
              <a:defRPr sz="1400">
                <a:latin typeface="+mn-lt"/>
                <a:ea typeface="+mn-ea"/>
                <a:cs typeface="+mn-cs"/>
              </a:defRPr>
            </a:lvl1pPr>
          </a:lstStyle>
          <a:p>
            <a:pPr>
              <a:defRPr/>
            </a:pPr>
            <a:endParaRPr lang="en-US"/>
          </a:p>
        </p:txBody>
      </p:sp>
      <p:sp>
        <p:nvSpPr>
          <p:cNvPr id="2785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fontAlgn="base">
              <a:defRPr sz="1400">
                <a:latin typeface="+mn-lt"/>
                <a:ea typeface="+mn-ea"/>
                <a:cs typeface="+mn-cs"/>
              </a:defRPr>
            </a:lvl1pPr>
          </a:lstStyle>
          <a:p>
            <a:pPr>
              <a:defRPr/>
            </a:pPr>
            <a:endParaRPr lang="en-US"/>
          </a:p>
        </p:txBody>
      </p:sp>
      <p:sp>
        <p:nvSpPr>
          <p:cNvPr id="2785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fontAlgn="base">
              <a:defRPr sz="1400">
                <a:latin typeface="+mn-lt"/>
                <a:cs typeface="+mn-cs"/>
              </a:defRPr>
            </a:lvl1pPr>
          </a:lstStyle>
          <a:p>
            <a:pPr>
              <a:defRPr/>
            </a:pPr>
            <a:fld id="{09A73A1F-5666-8347-82CD-EEADC8683A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19" r:id="rId1"/>
    <p:sldLayoutId id="2147494420" r:id="rId2"/>
    <p:sldLayoutId id="2147494421" r:id="rId3"/>
    <p:sldLayoutId id="2147494422" r:id="rId4"/>
    <p:sldLayoutId id="2147494423" r:id="rId5"/>
    <p:sldLayoutId id="2147494424" r:id="rId6"/>
    <p:sldLayoutId id="2147494425" r:id="rId7"/>
    <p:sldLayoutId id="2147494426" r:id="rId8"/>
    <p:sldLayoutId id="2147494427" r:id="rId9"/>
    <p:sldLayoutId id="2147494428" r:id="rId10"/>
    <p:sldLayoutId id="21474944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cSld>
  <p:clrMap bg1="dk2" tx1="lt1" bg2="dk1" tx2="lt2" accent1="accent1" accent2="accent2" accent3="accent3" accent4="accent4" accent5="accent5" accent6="accent6" hlink="hlink" folHlink="folHlink"/>
  <p:sldLayoutIdLst>
    <p:sldLayoutId id="2147494430" r:id="rId1"/>
    <p:sldLayoutId id="2147494431" r:id="rId2"/>
    <p:sldLayoutId id="2147494432" r:id="rId3"/>
    <p:sldLayoutId id="2147494433" r:id="rId4"/>
    <p:sldLayoutId id="2147494434" r:id="rId5"/>
    <p:sldLayoutId id="2147494435" r:id="rId6"/>
    <p:sldLayoutId id="2147494436" r:id="rId7"/>
    <p:sldLayoutId id="2147494437" r:id="rId8"/>
    <p:sldLayoutId id="2147494438" r:id="rId9"/>
    <p:sldLayoutId id="2147494439" r:id="rId10"/>
    <p:sldLayoutId id="2147494440"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solidFill>
                  <a:srgbClr val="000000"/>
                </a:solidFill>
                <a:latin typeface="Arial"/>
                <a:cs typeface="+mn-cs"/>
              </a:defRPr>
            </a:lvl1pPr>
          </a:lstStyle>
          <a:p>
            <a:pPr>
              <a:defRPr/>
            </a:pPr>
            <a:fld id="{849672CA-9CBD-E24B-AE4E-586983B066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41" r:id="rId1"/>
    <p:sldLayoutId id="2147494442" r:id="rId2"/>
    <p:sldLayoutId id="2147494443" r:id="rId3"/>
    <p:sldLayoutId id="2147494444" r:id="rId4"/>
    <p:sldLayoutId id="2147494445" r:id="rId5"/>
    <p:sldLayoutId id="2147494446" r:id="rId6"/>
    <p:sldLayoutId id="2147494447" r:id="rId7"/>
    <p:sldLayoutId id="2147494448" r:id="rId8"/>
    <p:sldLayoutId id="2147494449" r:id="rId9"/>
    <p:sldLayoutId id="2147494450" r:id="rId10"/>
    <p:sldLayoutId id="2147494451" r:id="rId11"/>
    <p:sldLayoutId id="214749445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solidFill>
                  <a:srgbClr val="000000"/>
                </a:solidFill>
                <a:latin typeface="Arial"/>
                <a:cs typeface="+mn-cs"/>
              </a:defRPr>
            </a:lvl1pPr>
          </a:lstStyle>
          <a:p>
            <a:pPr>
              <a:defRPr/>
            </a:pPr>
            <a:fld id="{4F4CCF0F-AF4B-CC46-8F96-89052C6193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53" r:id="rId1"/>
    <p:sldLayoutId id="2147494454" r:id="rId2"/>
    <p:sldLayoutId id="2147494455" r:id="rId3"/>
    <p:sldLayoutId id="2147494456" r:id="rId4"/>
    <p:sldLayoutId id="2147494457" r:id="rId5"/>
    <p:sldLayoutId id="2147494458" r:id="rId6"/>
    <p:sldLayoutId id="2147494459" r:id="rId7"/>
    <p:sldLayoutId id="2147494460" r:id="rId8"/>
    <p:sldLayoutId id="2147494461" r:id="rId9"/>
    <p:sldLayoutId id="2147494462" r:id="rId10"/>
    <p:sldLayoutId id="2147494463" r:id="rId11"/>
    <p:sldLayoutId id="214749446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defRPr sz="1400">
                <a:solidFill>
                  <a:srgbClr val="000000"/>
                </a:solidFill>
                <a:latin typeface="Aria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solidFill>
                  <a:srgbClr val="000000"/>
                </a:solidFill>
                <a:latin typeface="Aria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solidFill>
                  <a:srgbClr val="000000"/>
                </a:solidFill>
                <a:latin typeface="Arial"/>
                <a:cs typeface="+mn-cs"/>
              </a:defRPr>
            </a:lvl1pPr>
          </a:lstStyle>
          <a:p>
            <a:pPr>
              <a:defRPr/>
            </a:pPr>
            <a:fld id="{40055B0D-7442-C84E-A4C8-4918A536AA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4465" r:id="rId1"/>
    <p:sldLayoutId id="2147494466" r:id="rId2"/>
    <p:sldLayoutId id="2147494467" r:id="rId3"/>
    <p:sldLayoutId id="2147494468" r:id="rId4"/>
    <p:sldLayoutId id="2147494469" r:id="rId5"/>
    <p:sldLayoutId id="2147494470" r:id="rId6"/>
    <p:sldLayoutId id="2147494471" r:id="rId7"/>
    <p:sldLayoutId id="2147494472" r:id="rId8"/>
    <p:sldLayoutId id="2147494473" r:id="rId9"/>
    <p:sldLayoutId id="2147494474" r:id="rId10"/>
    <p:sldLayoutId id="2147494475" r:id="rId11"/>
    <p:sldLayoutId id="214749447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fontAlgn="base">
              <a:defRPr/>
            </a:pPr>
            <a:endParaRPr lang="en-US">
              <a:solidFill>
                <a:srgbClr val="000000"/>
              </a:solidFill>
              <a:latin typeface="Arial" charset="0"/>
              <a:ea typeface="ＭＳ Ｐゴシック"/>
              <a:cs typeface="Arial"/>
            </a:endParaRPr>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fontAlgn="base">
              <a:defRPr/>
            </a:pPr>
            <a:endParaRPr lang="en-US">
              <a:solidFill>
                <a:srgbClr val="000000"/>
              </a:solidFill>
              <a:latin typeface="Arial" charset="0"/>
              <a:ea typeface="ＭＳ Ｐゴシック"/>
              <a:cs typeface="Arial"/>
            </a:endParaRPr>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defRPr/>
            </a:pPr>
            <a:fld id="{47D380F1-7CAF-8A46-AB22-17FE4C6C583D}" type="slidenum">
              <a:rPr lang="en-US">
                <a:solidFill>
                  <a:srgbClr val="000000"/>
                </a:solidFill>
                <a:latin typeface="Arial" charset="0"/>
                <a:cs typeface="Arial"/>
              </a:rPr>
              <a:pPr fontAlgn="base">
                <a:defRPr/>
              </a:pPr>
              <a:t>‹#›</a:t>
            </a:fld>
            <a:endParaRPr lang="en-US">
              <a:solidFill>
                <a:srgbClr val="000000"/>
              </a:solidFill>
              <a:latin typeface="Arial" charset="0"/>
              <a:cs typeface="Arial"/>
            </a:endParaRPr>
          </a:p>
        </p:txBody>
      </p:sp>
    </p:spTree>
    <p:extLst>
      <p:ext uri="{BB962C8B-B14F-4D97-AF65-F5344CB8AC3E}">
        <p14:creationId xmlns:p14="http://schemas.microsoft.com/office/powerpoint/2010/main" val="1587211601"/>
      </p:ext>
    </p:extLst>
  </p:cSld>
  <p:clrMap bg1="lt1" tx1="dk1" bg2="lt2" tx2="dk2" accent1="accent1" accent2="accent2" accent3="accent3" accent4="accent4" accent5="accent5" accent6="accent6" hlink="hlink" folHlink="folHlink"/>
  <p:sldLayoutIdLst>
    <p:sldLayoutId id="2147494480" r:id="rId1"/>
    <p:sldLayoutId id="2147494481" r:id="rId2"/>
    <p:sldLayoutId id="2147494482" r:id="rId3"/>
    <p:sldLayoutId id="2147494483" r:id="rId4"/>
    <p:sldLayoutId id="2147494484" r:id="rId5"/>
    <p:sldLayoutId id="2147494485" r:id="rId6"/>
    <p:sldLayoutId id="2147494486" r:id="rId7"/>
    <p:sldLayoutId id="2147494487" r:id="rId8"/>
    <p:sldLayoutId id="2147494488" r:id="rId9"/>
    <p:sldLayoutId id="2147494489" r:id="rId10"/>
    <p:sldLayoutId id="21474944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videos</a:t>
            </a:r>
          </a:p>
        </p:txBody>
      </p:sp>
      <p:pic>
        <p:nvPicPr>
          <p:cNvPr id="40963"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3992" r:id="rId1"/>
    <p:sldLayoutId id="2147493993" r:id="rId2"/>
    <p:sldLayoutId id="2147493994" r:id="rId3"/>
    <p:sldLayoutId id="2147493995" r:id="rId4"/>
    <p:sldLayoutId id="2147493996" r:id="rId5"/>
    <p:sldLayoutId id="2147493997" r:id="rId6"/>
    <p:sldLayoutId id="2147493998" r:id="rId7"/>
    <p:sldLayoutId id="2147493999" r:id="rId8"/>
    <p:sldLayoutId id="2147494000" r:id="rId9"/>
    <p:sldLayoutId id="2147494001" r:id="rId10"/>
    <p:sldLayoutId id="214749400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books</a:t>
            </a:r>
          </a:p>
        </p:txBody>
      </p:sp>
      <p:pic>
        <p:nvPicPr>
          <p:cNvPr id="4198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003" r:id="rId1"/>
    <p:sldLayoutId id="2147494004" r:id="rId2"/>
    <p:sldLayoutId id="2147494005" r:id="rId3"/>
    <p:sldLayoutId id="2147494006" r:id="rId4"/>
    <p:sldLayoutId id="2147494007" r:id="rId5"/>
    <p:sldLayoutId id="2147494008" r:id="rId6"/>
    <p:sldLayoutId id="2147494009" r:id="rId7"/>
    <p:sldLayoutId id="2147494010" r:id="rId8"/>
    <p:sldLayoutId id="2147494011" r:id="rId9"/>
    <p:sldLayoutId id="2147494012" r:id="rId10"/>
    <p:sldLayoutId id="21474940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general magazines</a:t>
            </a:r>
          </a:p>
        </p:txBody>
      </p:sp>
      <p:pic>
        <p:nvPicPr>
          <p:cNvPr id="4301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014" r:id="rId1"/>
    <p:sldLayoutId id="2147494015" r:id="rId2"/>
    <p:sldLayoutId id="2147494016" r:id="rId3"/>
    <p:sldLayoutId id="2147494017" r:id="rId4"/>
    <p:sldLayoutId id="2147494018" r:id="rId5"/>
    <p:sldLayoutId id="2147494019" r:id="rId6"/>
    <p:sldLayoutId id="2147494020" r:id="rId7"/>
    <p:sldLayoutId id="2147494021" r:id="rId8"/>
    <p:sldLayoutId id="2147494022" r:id="rId9"/>
    <p:sldLayoutId id="2147494023" r:id="rId10"/>
    <p:sldLayoutId id="214749402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4034"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in-depth books</a:t>
            </a:r>
          </a:p>
        </p:txBody>
      </p:sp>
      <p:pic>
        <p:nvPicPr>
          <p:cNvPr id="4403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025" r:id="rId1"/>
    <p:sldLayoutId id="2147494026" r:id="rId2"/>
    <p:sldLayoutId id="2147494027" r:id="rId3"/>
    <p:sldLayoutId id="2147494028" r:id="rId4"/>
    <p:sldLayoutId id="2147494029" r:id="rId5"/>
    <p:sldLayoutId id="2147494030" r:id="rId6"/>
    <p:sldLayoutId id="2147494031" r:id="rId7"/>
    <p:sldLayoutId id="2147494032" r:id="rId8"/>
    <p:sldLayoutId id="2147494033" r:id="rId9"/>
    <p:sldLayoutId id="2147494034" r:id="rId10"/>
    <p:sldLayoutId id="214749403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5058"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fontAlgn="base" hangingPunct="1">
              <a:defRPr/>
            </a:pPr>
            <a:r>
              <a:rPr lang="en-US" sz="3800" b="1" smtClean="0">
                <a:solidFill>
                  <a:srgbClr val="8B999C"/>
                </a:solidFill>
                <a:latin typeface="Candara" charset="0"/>
                <a:cs typeface="Arial" charset="0"/>
              </a:rPr>
              <a:t>in-depth videos</a:t>
            </a:r>
          </a:p>
        </p:txBody>
      </p:sp>
      <p:pic>
        <p:nvPicPr>
          <p:cNvPr id="450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036" r:id="rId1"/>
    <p:sldLayoutId id="2147494037" r:id="rId2"/>
    <p:sldLayoutId id="2147494038" r:id="rId3"/>
    <p:sldLayoutId id="2147494039" r:id="rId4"/>
    <p:sldLayoutId id="2147494040" r:id="rId5"/>
    <p:sldLayoutId id="2147494041" r:id="rId6"/>
    <p:sldLayoutId id="2147494042" r:id="rId7"/>
    <p:sldLayoutId id="2147494043" r:id="rId8"/>
    <p:sldLayoutId id="2147494044" r:id="rId9"/>
    <p:sldLayoutId id="2147494045" r:id="rId10"/>
    <p:sldLayoutId id="21474940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7.jpeg"/><Relationship Id="rId6" Type="http://schemas.openxmlformats.org/officeDocument/2006/relationships/image" Target="../media/image3.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8.xml"/><Relationship Id="rId3" Type="http://schemas.openxmlformats.org/officeDocument/2006/relationships/image" Target="../media/image9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39.xml"/><Relationship Id="rId2" Type="http://schemas.openxmlformats.org/officeDocument/2006/relationships/notesSlide" Target="../notesSlides/notesSlide99.xml"/><Relationship Id="rId3" Type="http://schemas.openxmlformats.org/officeDocument/2006/relationships/image" Target="../media/image92.jpeg"/></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1" Type="http://schemas.openxmlformats.org/officeDocument/2006/relationships/slideLayout" Target="../slideLayouts/slideLayout37.xml"/><Relationship Id="rId2" Type="http://schemas.openxmlformats.org/officeDocument/2006/relationships/notesSlide" Target="../notesSlides/notesSlide10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 Id="rId3" Type="http://schemas.openxmlformats.org/officeDocument/2006/relationships/image" Target="../media/image97.jpeg"/></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5" Type="http://schemas.openxmlformats.org/officeDocument/2006/relationships/image" Target="../media/image100.jpeg"/><Relationship Id="rId1" Type="http://schemas.openxmlformats.org/officeDocument/2006/relationships/slideLayout" Target="../slideLayouts/slideLayout19.xml"/><Relationship Id="rId2" Type="http://schemas.openxmlformats.org/officeDocument/2006/relationships/notesSlide" Target="../notesSlides/notesSlide10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4" Type="http://schemas.openxmlformats.org/officeDocument/2006/relationships/image" Target="../media/image101.jpeg"/><Relationship Id="rId1" Type="http://schemas.openxmlformats.org/officeDocument/2006/relationships/tags" Target="../tags/tag14.xml"/><Relationship Id="rId2"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 Id="rId3" Type="http://schemas.openxmlformats.org/officeDocument/2006/relationships/image" Target="../media/image10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 Id="rId3" Type="http://schemas.openxmlformats.org/officeDocument/2006/relationships/image" Target="../media/image10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 Id="rId3"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tags" Target="../tags/tag6.xml"/><Relationship Id="rId2"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3.xml"/><Relationship Id="rId3"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8.jpeg"/><Relationship Id="rId1" Type="http://schemas.openxmlformats.org/officeDocument/2006/relationships/tags" Target="../tags/tag3.xml"/><Relationship Id="rId2"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8.xml"/><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49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3.jpeg"/><Relationship Id="rId1" Type="http://schemas.openxmlformats.org/officeDocument/2006/relationships/slideLayout" Target="../slideLayouts/slideLayout3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72.xml"/><Relationship Id="rId4" Type="http://schemas.openxmlformats.org/officeDocument/2006/relationships/notesSlide" Target="../notesSlides/notesSlide4.xml"/><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tags" Target="../tags/tag4.xml"/><Relationship Id="rId2"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1.xml"/><Relationship Id="rId2" Type="http://schemas.openxmlformats.org/officeDocument/2006/relationships/notesSlide" Target="../notesSlides/notesSlide41.xml"/><Relationship Id="rId3"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1.xml"/><Relationship Id="rId2" Type="http://schemas.openxmlformats.org/officeDocument/2006/relationships/notesSlide" Target="../notesSlides/notesSlide42.xml"/><Relationship Id="rId3" Type="http://schemas.openxmlformats.org/officeDocument/2006/relationships/image" Target="../media/image4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43.xml"/><Relationship Id="rId3"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6.xml"/><Relationship Id="rId2" Type="http://schemas.openxmlformats.org/officeDocument/2006/relationships/notesSlide" Target="../notesSlides/notesSlide44.xml"/><Relationship Id="rId3" Type="http://schemas.openxmlformats.org/officeDocument/2006/relationships/image" Target="../media/image5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52.jpeg"/><Relationship Id="rId1" Type="http://schemas.openxmlformats.org/officeDocument/2006/relationships/slideLayout" Target="../slideLayouts/slideLayout4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8.xml"/><Relationship Id="rId3"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9.xml"/><Relationship Id="rId3"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54.jpeg"/><Relationship Id="rId1" Type="http://schemas.openxmlformats.org/officeDocument/2006/relationships/slideLayout" Target="../slideLayouts/slideLayout3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1.xml"/><Relationship Id="rId3"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52.xml"/><Relationship Id="rId3"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tags" Target="../tags/tag9.xml"/><Relationship Id="rId2"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7.xml"/><Relationship Id="rId3" Type="http://schemas.openxmlformats.org/officeDocument/2006/relationships/image" Target="../media/image5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6.xml"/><Relationship Id="rId2" Type="http://schemas.openxmlformats.org/officeDocument/2006/relationships/notesSlide" Target="../notesSlides/notesSlide68.xml"/><Relationship Id="rId3" Type="http://schemas.openxmlformats.org/officeDocument/2006/relationships/image" Target="../media/image6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6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6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7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7.xml"/><Relationship Id="rId3" Type="http://schemas.openxmlformats.org/officeDocument/2006/relationships/image" Target="../media/image7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image" Target="../media/image73.jpeg"/></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48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72.xml"/><Relationship Id="rId4" Type="http://schemas.openxmlformats.org/officeDocument/2006/relationships/notesSlide" Target="../notesSlides/notesSlide80.xml"/><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tags" Target="../tags/tag11.xml"/><Relationship Id="rId2" Type="http://schemas.openxmlformats.org/officeDocument/2006/relationships/tags" Target="../tags/tag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1.xml"/><Relationship Id="rId3" Type="http://schemas.openxmlformats.org/officeDocument/2006/relationships/image" Target="../media/image4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2.xml"/><Relationship Id="rId3" Type="http://schemas.openxmlformats.org/officeDocument/2006/relationships/image" Target="../media/image4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3.xml"/><Relationship Id="rId3" Type="http://schemas.openxmlformats.org/officeDocument/2006/relationships/image" Target="../media/image7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84.xml"/><Relationship Id="rId3" Type="http://schemas.openxmlformats.org/officeDocument/2006/relationships/image" Target="../media/image7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5.xml"/><Relationship Id="rId3" Type="http://schemas.openxmlformats.org/officeDocument/2006/relationships/image" Target="../media/image2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4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7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7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image" Target="../media/image8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81.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 Id="rId3" Type="http://schemas.openxmlformats.org/officeDocument/2006/relationships/image" Target="../media/image82.jpeg"/></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jpeg"/><Relationship Id="rId1" Type="http://schemas.openxmlformats.org/officeDocument/2006/relationships/slideLayout" Target="../slideLayouts/slideLayout142.xml"/><Relationship Id="rId2" Type="http://schemas.openxmlformats.org/officeDocument/2006/relationships/image" Target="../media/image8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2.xml"/><Relationship Id="rId3" Type="http://schemas.openxmlformats.org/officeDocument/2006/relationships/image" Target="../media/image8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3.xml"/><Relationship Id="rId3" Type="http://schemas.openxmlformats.org/officeDocument/2006/relationships/image" Target="../media/image22.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4" Type="http://schemas.openxmlformats.org/officeDocument/2006/relationships/image" Target="../media/image18.jpeg"/><Relationship Id="rId1" Type="http://schemas.openxmlformats.org/officeDocument/2006/relationships/tags" Target="../tags/tag13.xml"/><Relationship Id="rId2" Type="http://schemas.openxmlformats.org/officeDocument/2006/relationships/slideLayout" Target="../slideLayouts/slideLayout24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2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8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2.xml"/><Relationship Id="rId2" Type="http://schemas.openxmlformats.org/officeDocument/2006/relationships/image" Target="../media/image9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7106"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07107" name="Rectangle 3" hidden="1"/>
          <p:cNvSpPr>
            <a:spLocks noGrp="1" noChangeArrowheads="1"/>
          </p:cNvSpPr>
          <p:nvPr>
            <p:ph type="ctrTitle"/>
          </p:nvPr>
        </p:nvSpPr>
        <p:spPr/>
        <p:txBody>
          <a:bodyPr/>
          <a:lstStyle/>
          <a:p>
            <a:pPr eaLnBrk="1" hangingPunct="1">
              <a:defRPr/>
            </a:pPr>
            <a:r>
              <a:rPr lang="en-US" dirty="0" smtClean="0">
                <a:cs typeface="+mj-cs"/>
              </a:rPr>
              <a:t>Template Suite 1-Title 01359</a:t>
            </a:r>
          </a:p>
        </p:txBody>
      </p:sp>
      <p:sp>
        <p:nvSpPr>
          <p:cNvPr id="2607110" name="Text Box 6"/>
          <p:cNvSpPr txBox="1">
            <a:spLocks noChangeArrowheads="1"/>
          </p:cNvSpPr>
          <p:nvPr>
            <p:custDataLst>
              <p:tags r:id="rId2"/>
            </p:custDataLst>
          </p:nvPr>
        </p:nvSpPr>
        <p:spPr bwMode="auto">
          <a:xfrm>
            <a:off x="762000" y="2057400"/>
            <a:ext cx="6553200" cy="2586038"/>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defRPr/>
            </a:pPr>
            <a:r>
              <a:rPr lang="en-US" sz="5400" b="1" i="1" dirty="0">
                <a:solidFill>
                  <a:schemeClr val="bg1"/>
                </a:solidFill>
                <a:latin typeface="Arial" charset="0"/>
                <a:cs typeface="Arial" charset="0"/>
              </a:rPr>
              <a:t>Noah</a:t>
            </a:r>
            <a:r>
              <a:rPr lang="fr-FR" altLang="ja-JP" sz="5400" b="1" i="1" dirty="0">
                <a:solidFill>
                  <a:schemeClr val="bg1"/>
                </a:solidFill>
                <a:latin typeface="Arial"/>
                <a:cs typeface="Arial" charset="0"/>
              </a:rPr>
              <a:t>'</a:t>
            </a:r>
            <a:r>
              <a:rPr lang="en-US" sz="5400" b="1" i="1" dirty="0">
                <a:solidFill>
                  <a:schemeClr val="bg1"/>
                </a:solidFill>
                <a:latin typeface="Arial" charset="0"/>
                <a:cs typeface="Arial" charset="0"/>
              </a:rPr>
              <a:t>s Flood: Washing Away Millions of Years</a:t>
            </a:r>
          </a:p>
        </p:txBody>
      </p:sp>
      <p:pic>
        <p:nvPicPr>
          <p:cNvPr id="202756" name="Picture 9" descr="AiG 2007 URL 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800600"/>
            <a:ext cx="26670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2971800" y="381000"/>
            <a:ext cx="5410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b="1" dirty="0">
                <a:solidFill>
                  <a:srgbClr val="FFFF00"/>
                </a:solidFill>
                <a:cs typeface="Arial" charset="0"/>
              </a:rPr>
              <a:t>Dr. Terry Mortenson</a:t>
            </a:r>
          </a:p>
        </p:txBody>
      </p:sp>
      <p:sp>
        <p:nvSpPr>
          <p:cNvPr id="202758" name="TextBox 1"/>
          <p:cNvSpPr txBox="1">
            <a:spLocks noChangeArrowheads="1"/>
          </p:cNvSpPr>
          <p:nvPr/>
        </p:nvSpPr>
        <p:spPr bwMode="auto">
          <a:xfrm>
            <a:off x="85407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rPr>
              <a:t>22</a:t>
            </a:r>
          </a:p>
        </p:txBody>
      </p:sp>
      <p:sp>
        <p:nvSpPr>
          <p:cNvPr id="9" name="Text Box 4"/>
          <p:cNvSpPr txBox="1">
            <a:spLocks noChangeArrowheads="1"/>
          </p:cNvSpPr>
          <p:nvPr/>
        </p:nvSpPr>
        <p:spPr bwMode="auto">
          <a:xfrm>
            <a:off x="3962400" y="990600"/>
            <a:ext cx="4419600" cy="830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2400" b="1" i="1" dirty="0">
                <a:solidFill>
                  <a:srgbClr val="FFFF00"/>
                </a:solidFill>
                <a:cs typeface="Arial" charset="0"/>
              </a:rPr>
              <a:t>Adapted and expanded by Dr. Rick Griffith</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3874" name="Rectangle 2"/>
          <p:cNvSpPr>
            <a:spLocks noGrp="1" noChangeArrowheads="1"/>
          </p:cNvSpPr>
          <p:nvPr>
            <p:ph type="title"/>
          </p:nvPr>
        </p:nvSpPr>
        <p:spPr/>
        <p:txBody>
          <a:bodyPr/>
          <a:lstStyle/>
          <a:p>
            <a:pPr eaLnBrk="1" hangingPunct="1">
              <a:defRPr/>
            </a:pPr>
            <a:r>
              <a:rPr lang="en-US" dirty="0" smtClean="0">
                <a:cs typeface="+mj-cs"/>
              </a:rPr>
              <a:t>Noah</a:t>
            </a:r>
            <a:r>
              <a:rPr lang="fr-FR" altLang="ja-JP" dirty="0" smtClean="0">
                <a:latin typeface="Arial"/>
                <a:cs typeface="+mj-cs"/>
              </a:rPr>
              <a:t>'</a:t>
            </a:r>
            <a:r>
              <a:rPr lang="en-US" dirty="0" smtClean="0">
                <a:cs typeface="+mj-cs"/>
              </a:rPr>
              <a:t>s Ark (kids) &amp; wave</a:t>
            </a:r>
          </a:p>
        </p:txBody>
      </p:sp>
      <p:pic>
        <p:nvPicPr>
          <p:cNvPr id="221186" name="Picture 3" descr="113 Dan's Ark"/>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3876"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83876"/>
                                        </p:tgtEl>
                                        <p:attrNameLst>
                                          <p:attrName>style.visibility</p:attrName>
                                        </p:attrNameLst>
                                      </p:cBhvr>
                                      <p:to>
                                        <p:strVal val="visible"/>
                                      </p:to>
                                    </p:set>
                                    <p:anim calcmode="lin" valueType="num">
                                      <p:cBhvr>
                                        <p:cTn id="7" dur="500" fill="hold"/>
                                        <p:tgtEl>
                                          <p:spTgt spid="2383876"/>
                                        </p:tgtEl>
                                        <p:attrNameLst>
                                          <p:attrName>ppt_w</p:attrName>
                                        </p:attrNameLst>
                                      </p:cBhvr>
                                      <p:tavLst>
                                        <p:tav tm="0">
                                          <p:val>
                                            <p:fltVal val="0"/>
                                          </p:val>
                                        </p:tav>
                                        <p:tav tm="100000">
                                          <p:val>
                                            <p:strVal val="#ppt_w"/>
                                          </p:val>
                                        </p:tav>
                                      </p:tavLst>
                                    </p:anim>
                                    <p:anim calcmode="lin" valueType="num">
                                      <p:cBhvr>
                                        <p:cTn id="8" dur="500" fill="hold"/>
                                        <p:tgtEl>
                                          <p:spTgt spid="2383876"/>
                                        </p:tgtEl>
                                        <p:attrNameLst>
                                          <p:attrName>ppt_h</p:attrName>
                                        </p:attrNameLst>
                                      </p:cBhvr>
                                      <p:tavLst>
                                        <p:tav tm="0">
                                          <p:val>
                                            <p:fltVal val="0"/>
                                          </p:val>
                                        </p:tav>
                                        <p:tav tm="100000">
                                          <p:val>
                                            <p:strVal val="#ppt_h"/>
                                          </p:val>
                                        </p:tav>
                                      </p:tavLst>
                                    </p:anim>
                                    <p:animEffect transition="in" filter="fade">
                                      <p:cBhvr>
                                        <p:cTn id="9" dur="500"/>
                                        <p:tgtEl>
                                          <p:spTgt spid="2383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387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84130" name="Rectangle 2"/>
          <p:cNvSpPr>
            <a:spLocks noGrp="1" noChangeArrowheads="1"/>
          </p:cNvSpPr>
          <p:nvPr>
            <p:ph type="title"/>
          </p:nvPr>
        </p:nvSpPr>
        <p:spPr/>
        <p:txBody>
          <a:bodyPr/>
          <a:lstStyle/>
          <a:p>
            <a:pPr eaLnBrk="1" hangingPunct="1">
              <a:defRPr/>
            </a:pPr>
            <a:r>
              <a:rPr lang="en-US" dirty="0" smtClean="0"/>
              <a:t>Coal dated by C-14</a:t>
            </a:r>
          </a:p>
        </p:txBody>
      </p:sp>
      <p:pic>
        <p:nvPicPr>
          <p:cNvPr id="401410" name="Picture 3" descr="Geologic Time Scale w shells"/>
          <p:cNvPicPr>
            <a:picLocks noChangeAspect="1" noChangeArrowheads="1"/>
          </p:cNvPicPr>
          <p:nvPr/>
        </p:nvPicPr>
        <p:blipFill>
          <a:blip r:embed="rId3">
            <a:extLst>
              <a:ext uri="{28A0092B-C50C-407E-A947-70E740481C1C}">
                <a14:useLocalDpi xmlns:a14="http://schemas.microsoft.com/office/drawing/2010/main" val="0"/>
              </a:ext>
            </a:extLst>
          </a:blip>
          <a:srcRect r="1115"/>
          <a:stretch>
            <a:fillRect/>
          </a:stretch>
        </p:blipFill>
        <p:spPr bwMode="auto">
          <a:xfrm>
            <a:off x="3276600" y="381000"/>
            <a:ext cx="54864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4132" name="Line 4"/>
          <p:cNvSpPr>
            <a:spLocks noChangeShapeType="1"/>
          </p:cNvSpPr>
          <p:nvPr/>
        </p:nvSpPr>
        <p:spPr bwMode="auto">
          <a:xfrm>
            <a:off x="2514600" y="838200"/>
            <a:ext cx="2209800" cy="3810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84133" name="Text Box 5"/>
          <p:cNvSpPr txBox="1">
            <a:spLocks noChangeArrowheads="1"/>
          </p:cNvSpPr>
          <p:nvPr/>
        </p:nvSpPr>
        <p:spPr bwMode="auto">
          <a:xfrm>
            <a:off x="762000" y="577850"/>
            <a:ext cx="2133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defRPr/>
            </a:pPr>
            <a:r>
              <a:rPr lang="en-US" sz="2800" b="1">
                <a:solidFill>
                  <a:schemeClr val="bg1"/>
                </a:solidFill>
                <a:latin typeface="Arial" charset="0"/>
                <a:cs typeface="+mn-cs"/>
              </a:rPr>
              <a:t>Eocene</a:t>
            </a:r>
          </a:p>
          <a:p>
            <a:pPr fontAlgn="base">
              <a:defRPr/>
            </a:pPr>
            <a:r>
              <a:rPr lang="en-US" sz="2800" b="1">
                <a:solidFill>
                  <a:schemeClr val="bg1"/>
                </a:solidFill>
                <a:latin typeface="Arial" charset="0"/>
                <a:cs typeface="+mn-cs"/>
              </a:rPr>
              <a:t>36-57 mya</a:t>
            </a:r>
          </a:p>
        </p:txBody>
      </p:sp>
      <p:sp>
        <p:nvSpPr>
          <p:cNvPr id="4784134" name="Text Box 6"/>
          <p:cNvSpPr txBox="1">
            <a:spLocks noChangeArrowheads="1"/>
          </p:cNvSpPr>
          <p:nvPr/>
        </p:nvSpPr>
        <p:spPr bwMode="auto">
          <a:xfrm>
            <a:off x="762000" y="1949450"/>
            <a:ext cx="2133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defRPr/>
            </a:pPr>
            <a:r>
              <a:rPr lang="en-US" sz="2800" b="1">
                <a:solidFill>
                  <a:schemeClr val="bg1"/>
                </a:solidFill>
                <a:latin typeface="Arial" charset="0"/>
                <a:cs typeface="+mn-cs"/>
              </a:rPr>
              <a:t>Cretaceous</a:t>
            </a:r>
          </a:p>
          <a:p>
            <a:pPr fontAlgn="base">
              <a:defRPr/>
            </a:pPr>
            <a:r>
              <a:rPr lang="en-US" sz="2800" b="1">
                <a:solidFill>
                  <a:schemeClr val="bg1"/>
                </a:solidFill>
                <a:latin typeface="Arial" charset="0"/>
                <a:cs typeface="+mn-cs"/>
              </a:rPr>
              <a:t>66-144 mya</a:t>
            </a:r>
          </a:p>
        </p:txBody>
      </p:sp>
      <p:sp>
        <p:nvSpPr>
          <p:cNvPr id="4784135" name="Text Box 7"/>
          <p:cNvSpPr txBox="1">
            <a:spLocks noChangeArrowheads="1"/>
          </p:cNvSpPr>
          <p:nvPr/>
        </p:nvSpPr>
        <p:spPr bwMode="auto">
          <a:xfrm>
            <a:off x="762000" y="3854450"/>
            <a:ext cx="2743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defRPr/>
            </a:pPr>
            <a:r>
              <a:rPr lang="en-US" sz="2800" b="1">
                <a:solidFill>
                  <a:schemeClr val="bg1"/>
                </a:solidFill>
                <a:latin typeface="Arial" charset="0"/>
                <a:cs typeface="+mn-cs"/>
              </a:rPr>
              <a:t>Pennsylvan.</a:t>
            </a:r>
          </a:p>
          <a:p>
            <a:pPr fontAlgn="base">
              <a:defRPr/>
            </a:pPr>
            <a:r>
              <a:rPr lang="en-US" sz="2800" b="1">
                <a:solidFill>
                  <a:schemeClr val="bg1"/>
                </a:solidFill>
                <a:latin typeface="Arial" charset="0"/>
                <a:cs typeface="+mn-cs"/>
              </a:rPr>
              <a:t>286-320 mya</a:t>
            </a:r>
          </a:p>
        </p:txBody>
      </p:sp>
      <p:sp>
        <p:nvSpPr>
          <p:cNvPr id="4784136" name="Line 8"/>
          <p:cNvSpPr>
            <a:spLocks noChangeShapeType="1"/>
          </p:cNvSpPr>
          <p:nvPr/>
        </p:nvSpPr>
        <p:spPr bwMode="auto">
          <a:xfrm flipV="1">
            <a:off x="2971800" y="1752600"/>
            <a:ext cx="914400" cy="4572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84137" name="Line 9"/>
          <p:cNvSpPr>
            <a:spLocks noChangeShapeType="1"/>
          </p:cNvSpPr>
          <p:nvPr/>
        </p:nvSpPr>
        <p:spPr bwMode="auto">
          <a:xfrm flipV="1">
            <a:off x="2743200" y="3200400"/>
            <a:ext cx="1066800" cy="5334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784138" name="Text Box 10"/>
          <p:cNvSpPr txBox="1">
            <a:spLocks noChangeArrowheads="1"/>
          </p:cNvSpPr>
          <p:nvPr/>
        </p:nvSpPr>
        <p:spPr bwMode="auto">
          <a:xfrm>
            <a:off x="533400" y="5562600"/>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000" b="1">
                <a:solidFill>
                  <a:srgbClr val="FFFF00"/>
                </a:solidFill>
                <a:latin typeface="Arial" charset="0"/>
                <a:cs typeface="+mn-cs"/>
              </a:rPr>
              <a:t>All the samples are essentially the same </a:t>
            </a:r>
            <a:r>
              <a:rPr lang="en-US" sz="3000" b="1" baseline="30000">
                <a:solidFill>
                  <a:srgbClr val="FFFF00"/>
                </a:solidFill>
                <a:latin typeface="Arial" charset="0"/>
                <a:cs typeface="+mn-cs"/>
              </a:rPr>
              <a:t>14</a:t>
            </a:r>
            <a:r>
              <a:rPr lang="en-US" sz="3000" b="1">
                <a:solidFill>
                  <a:srgbClr val="FFFF00"/>
                </a:solidFill>
                <a:latin typeface="Arial" charset="0"/>
                <a:cs typeface="+mn-cs"/>
              </a:rPr>
              <a:t>C age—less than </a:t>
            </a:r>
            <a:r>
              <a:rPr lang="en-US" sz="3000" b="1">
                <a:solidFill>
                  <a:schemeClr val="bg1"/>
                </a:solidFill>
                <a:latin typeface="Arial" charset="0"/>
                <a:cs typeface="+mn-cs"/>
              </a:rPr>
              <a:t>70,000</a:t>
            </a:r>
            <a:r>
              <a:rPr lang="en-US" sz="3000" b="1">
                <a:solidFill>
                  <a:srgbClr val="FFFF00"/>
                </a:solidFill>
                <a:latin typeface="Arial" charset="0"/>
                <a:cs typeface="+mn-cs"/>
              </a:rPr>
              <a:t> years old!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84133"/>
                                        </p:tgtEl>
                                        <p:attrNameLst>
                                          <p:attrName>style.visibility</p:attrName>
                                        </p:attrNameLst>
                                      </p:cBhvr>
                                      <p:to>
                                        <p:strVal val="visible"/>
                                      </p:to>
                                    </p:set>
                                    <p:animEffect transition="in" filter="wipe(left)">
                                      <p:cBhvr>
                                        <p:cTn id="7" dur="500"/>
                                        <p:tgtEl>
                                          <p:spTgt spid="478413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784132"/>
                                        </p:tgtEl>
                                        <p:attrNameLst>
                                          <p:attrName>style.visibility</p:attrName>
                                        </p:attrNameLst>
                                      </p:cBhvr>
                                      <p:to>
                                        <p:strVal val="visible"/>
                                      </p:to>
                                    </p:set>
                                    <p:animEffect transition="in" filter="wipe(left)">
                                      <p:cBhvr>
                                        <p:cTn id="11" dur="500"/>
                                        <p:tgtEl>
                                          <p:spTgt spid="47841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84134"/>
                                        </p:tgtEl>
                                        <p:attrNameLst>
                                          <p:attrName>style.visibility</p:attrName>
                                        </p:attrNameLst>
                                      </p:cBhvr>
                                      <p:to>
                                        <p:strVal val="visible"/>
                                      </p:to>
                                    </p:set>
                                    <p:animEffect transition="in" filter="wipe(left)">
                                      <p:cBhvr>
                                        <p:cTn id="16" dur="500"/>
                                        <p:tgtEl>
                                          <p:spTgt spid="4784134"/>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4784136"/>
                                        </p:tgtEl>
                                        <p:attrNameLst>
                                          <p:attrName>style.visibility</p:attrName>
                                        </p:attrNameLst>
                                      </p:cBhvr>
                                      <p:to>
                                        <p:strVal val="visible"/>
                                      </p:to>
                                    </p:set>
                                    <p:animEffect transition="in" filter="wipe(left)">
                                      <p:cBhvr>
                                        <p:cTn id="20" dur="500"/>
                                        <p:tgtEl>
                                          <p:spTgt spid="478413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784135"/>
                                        </p:tgtEl>
                                        <p:attrNameLst>
                                          <p:attrName>style.visibility</p:attrName>
                                        </p:attrNameLst>
                                      </p:cBhvr>
                                      <p:to>
                                        <p:strVal val="visible"/>
                                      </p:to>
                                    </p:set>
                                    <p:animEffect transition="in" filter="wipe(left)">
                                      <p:cBhvr>
                                        <p:cTn id="25" dur="500"/>
                                        <p:tgtEl>
                                          <p:spTgt spid="4784135"/>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784137"/>
                                        </p:tgtEl>
                                        <p:attrNameLst>
                                          <p:attrName>style.visibility</p:attrName>
                                        </p:attrNameLst>
                                      </p:cBhvr>
                                      <p:to>
                                        <p:strVal val="visible"/>
                                      </p:to>
                                    </p:set>
                                    <p:animEffect transition="in" filter="wipe(left)">
                                      <p:cBhvr>
                                        <p:cTn id="29" dur="500"/>
                                        <p:tgtEl>
                                          <p:spTgt spid="478413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4784138"/>
                                        </p:tgtEl>
                                        <p:attrNameLst>
                                          <p:attrName>style.visibility</p:attrName>
                                        </p:attrNameLst>
                                      </p:cBhvr>
                                      <p:to>
                                        <p:strVal val="visible"/>
                                      </p:to>
                                    </p:set>
                                    <p:anim calcmode="lin" valueType="num">
                                      <p:cBhvr>
                                        <p:cTn id="34" dur="500" fill="hold"/>
                                        <p:tgtEl>
                                          <p:spTgt spid="4784138"/>
                                        </p:tgtEl>
                                        <p:attrNameLst>
                                          <p:attrName>ppt_w</p:attrName>
                                        </p:attrNameLst>
                                      </p:cBhvr>
                                      <p:tavLst>
                                        <p:tav tm="0">
                                          <p:val>
                                            <p:fltVal val="0"/>
                                          </p:val>
                                        </p:tav>
                                        <p:tav tm="100000">
                                          <p:val>
                                            <p:strVal val="#ppt_w"/>
                                          </p:val>
                                        </p:tav>
                                      </p:tavLst>
                                    </p:anim>
                                    <p:anim calcmode="lin" valueType="num">
                                      <p:cBhvr>
                                        <p:cTn id="35" dur="500" fill="hold"/>
                                        <p:tgtEl>
                                          <p:spTgt spid="4784138"/>
                                        </p:tgtEl>
                                        <p:attrNameLst>
                                          <p:attrName>ppt_h</p:attrName>
                                        </p:attrNameLst>
                                      </p:cBhvr>
                                      <p:tavLst>
                                        <p:tav tm="0">
                                          <p:val>
                                            <p:fltVal val="0"/>
                                          </p:val>
                                        </p:tav>
                                        <p:tav tm="100000">
                                          <p:val>
                                            <p:strVal val="#ppt_h"/>
                                          </p:val>
                                        </p:tav>
                                      </p:tavLst>
                                    </p:anim>
                                    <p:animEffect transition="in" filter="fade">
                                      <p:cBhvr>
                                        <p:cTn id="36" dur="500"/>
                                        <p:tgtEl>
                                          <p:spTgt spid="4784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4133" grpId="0"/>
      <p:bldP spid="4784134" grpId="0"/>
      <p:bldP spid="4784135" grpId="0"/>
      <p:bldP spid="4784138"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86178" name="Rectangle 2"/>
          <p:cNvSpPr>
            <a:spLocks noGrp="1" noChangeArrowheads="1"/>
          </p:cNvSpPr>
          <p:nvPr>
            <p:ph type="title"/>
          </p:nvPr>
        </p:nvSpPr>
        <p:spPr>
          <a:xfrm>
            <a:off x="457200" y="331788"/>
            <a:ext cx="8229600" cy="1009650"/>
          </a:xfrm>
          <a:effectLst>
            <a:outerShdw blurRad="63500" dist="38099" dir="2700000" algn="ctr" rotWithShape="0">
              <a:srgbClr val="000000">
                <a:alpha val="74998"/>
              </a:srgbClr>
            </a:outerShdw>
          </a:effectLst>
        </p:spPr>
        <p:txBody>
          <a:bodyPr/>
          <a:lstStyle/>
          <a:p>
            <a:pPr eaLnBrk="1" hangingPunct="1">
              <a:defRPr/>
            </a:pPr>
            <a:r>
              <a:rPr kumimoji="0" lang="en-US" b="1" smtClean="0"/>
              <a:t>Carbon-14 in diamonds!</a:t>
            </a:r>
          </a:p>
        </p:txBody>
      </p:sp>
      <p:pic>
        <p:nvPicPr>
          <p:cNvPr id="403458" name="Picture 3" descr="macles-tw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3" y="1366838"/>
            <a:ext cx="3741737" cy="242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86180" name="Text Box 4"/>
          <p:cNvSpPr txBox="1">
            <a:spLocks noChangeArrowheads="1"/>
          </p:cNvSpPr>
          <p:nvPr/>
        </p:nvSpPr>
        <p:spPr bwMode="auto">
          <a:xfrm>
            <a:off x="4643438" y="1250950"/>
            <a:ext cx="3738562" cy="2425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defRPr/>
            </a:pPr>
            <a:r>
              <a:rPr lang="en-US" altLang="ja-JP" sz="2800" b="1" dirty="0">
                <a:latin typeface="Arial"/>
                <a:cs typeface="+mn-cs"/>
              </a:rPr>
              <a:t>"</a:t>
            </a:r>
            <a:r>
              <a:rPr lang="en-US" sz="2800" b="1" dirty="0">
                <a:latin typeface="Arial" charset="0"/>
                <a:cs typeface="+mn-cs"/>
              </a:rPr>
              <a:t>Age</a:t>
            </a:r>
            <a:r>
              <a:rPr lang="en-US" altLang="ja-JP" sz="2800" b="1" dirty="0">
                <a:latin typeface="Arial"/>
                <a:cs typeface="+mn-cs"/>
              </a:rPr>
              <a:t>"</a:t>
            </a:r>
            <a:r>
              <a:rPr lang="en-US" sz="2800" b="1" dirty="0">
                <a:latin typeface="Arial" charset="0"/>
                <a:cs typeface="+mn-cs"/>
              </a:rPr>
              <a:t> based on long half-life isotope dating (e.g., K/</a:t>
            </a:r>
            <a:r>
              <a:rPr lang="en-US" sz="2800" b="1" dirty="0" err="1">
                <a:latin typeface="Arial" charset="0"/>
                <a:cs typeface="+mn-cs"/>
              </a:rPr>
              <a:t>Ar</a:t>
            </a:r>
            <a:r>
              <a:rPr lang="en-US" sz="2800" b="1" dirty="0">
                <a:latin typeface="Arial" charset="0"/>
                <a:cs typeface="+mn-cs"/>
              </a:rPr>
              <a:t>) of the rocks containing diamonds: </a:t>
            </a:r>
          </a:p>
          <a:p>
            <a:pPr fontAlgn="base">
              <a:lnSpc>
                <a:spcPct val="90000"/>
              </a:lnSpc>
              <a:defRPr/>
            </a:pPr>
            <a:r>
              <a:rPr lang="en-US" sz="2800" b="1" dirty="0">
                <a:solidFill>
                  <a:srgbClr val="FFFF00"/>
                </a:solidFill>
                <a:latin typeface="Arial" charset="0"/>
                <a:cs typeface="+mn-cs"/>
              </a:rPr>
              <a:t>1–2 billion years</a:t>
            </a:r>
          </a:p>
        </p:txBody>
      </p:sp>
      <p:sp>
        <p:nvSpPr>
          <p:cNvPr id="4786181" name="Text Box 5"/>
          <p:cNvSpPr txBox="1">
            <a:spLocks noChangeArrowheads="1"/>
          </p:cNvSpPr>
          <p:nvPr/>
        </p:nvSpPr>
        <p:spPr bwMode="auto">
          <a:xfrm>
            <a:off x="685800" y="4051300"/>
            <a:ext cx="7932738" cy="13049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spcBef>
                <a:spcPct val="50000"/>
              </a:spcBef>
              <a:defRPr/>
            </a:pPr>
            <a:r>
              <a:rPr lang="en-US" sz="2900" b="1" baseline="30000" dirty="0">
                <a:latin typeface="Arial" charset="0"/>
                <a:cs typeface="+mn-cs"/>
              </a:rPr>
              <a:t>14</a:t>
            </a:r>
            <a:r>
              <a:rPr lang="en-US" sz="2900" b="1" dirty="0">
                <a:latin typeface="Arial" charset="0"/>
                <a:cs typeface="+mn-cs"/>
              </a:rPr>
              <a:t>C-dating of 12 diamonds (crystal structure of diamonds prevents recent contamination with </a:t>
            </a:r>
            <a:r>
              <a:rPr lang="en-US" sz="2900" b="1" baseline="30000" dirty="0">
                <a:latin typeface="Arial" charset="0"/>
                <a:cs typeface="+mn-cs"/>
              </a:rPr>
              <a:t>14</a:t>
            </a:r>
            <a:r>
              <a:rPr lang="en-US" sz="2900" b="1" dirty="0">
                <a:latin typeface="Arial" charset="0"/>
                <a:cs typeface="+mn-cs"/>
              </a:rPr>
              <a:t>C): </a:t>
            </a:r>
            <a:r>
              <a:rPr lang="en-US" altLang="ja-JP" sz="2900" b="1" dirty="0">
                <a:latin typeface="Arial"/>
                <a:cs typeface="+mn-cs"/>
              </a:rPr>
              <a:t>"</a:t>
            </a:r>
            <a:r>
              <a:rPr lang="en-US" sz="2900" b="1" dirty="0">
                <a:latin typeface="Arial" charset="0"/>
                <a:cs typeface="+mn-cs"/>
              </a:rPr>
              <a:t>age</a:t>
            </a:r>
            <a:r>
              <a:rPr lang="en-US" altLang="ja-JP" sz="2900" b="1" dirty="0">
                <a:latin typeface="Arial"/>
                <a:cs typeface="+mn-cs"/>
              </a:rPr>
              <a:t>"</a:t>
            </a:r>
            <a:r>
              <a:rPr lang="en-US" sz="2900" b="1" dirty="0">
                <a:latin typeface="Arial" charset="0"/>
                <a:cs typeface="+mn-cs"/>
              </a:rPr>
              <a:t> of </a:t>
            </a:r>
            <a:r>
              <a:rPr lang="en-US" sz="2900" b="1" dirty="0">
                <a:solidFill>
                  <a:srgbClr val="FFFF00"/>
                </a:solidFill>
                <a:latin typeface="Arial" charset="0"/>
                <a:cs typeface="+mn-cs"/>
              </a:rPr>
              <a:t>58,000 years</a:t>
            </a:r>
            <a:r>
              <a:rPr lang="en-US" sz="2900" b="1" dirty="0">
                <a:latin typeface="Arial" charset="0"/>
                <a:cs typeface="+mn-cs"/>
              </a:rPr>
              <a:t>.</a:t>
            </a:r>
          </a:p>
        </p:txBody>
      </p:sp>
      <p:sp>
        <p:nvSpPr>
          <p:cNvPr id="4786182" name="Text Box 6"/>
          <p:cNvSpPr txBox="1">
            <a:spLocks noChangeArrowheads="1"/>
          </p:cNvSpPr>
          <p:nvPr/>
        </p:nvSpPr>
        <p:spPr bwMode="auto">
          <a:xfrm>
            <a:off x="762000" y="5562600"/>
            <a:ext cx="7775575"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b="1">
                <a:latin typeface="Arial" charset="0"/>
                <a:cs typeface="+mn-cs"/>
              </a:rPr>
              <a:t>www.icr.org/research/AGUC-14_Poster_Baumgardner.pdf (American Geophysical Union Conference, Dec </a:t>
            </a:r>
            <a:r>
              <a:rPr lang="en-US" b="1">
                <a:solidFill>
                  <a:srgbClr val="FFFF00"/>
                </a:solidFill>
                <a:latin typeface="Arial" charset="0"/>
                <a:cs typeface="+mn-cs"/>
              </a:rPr>
              <a:t>2003 </a:t>
            </a:r>
            <a:r>
              <a:rPr lang="en-US" b="1">
                <a:latin typeface="Arial" charset="0"/>
                <a:cs typeface="+mn-cs"/>
              </a:rPr>
              <a:t>poster session)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86180"/>
                                        </p:tgtEl>
                                        <p:attrNameLst>
                                          <p:attrName>style.visibility</p:attrName>
                                        </p:attrNameLst>
                                      </p:cBhvr>
                                      <p:to>
                                        <p:strVal val="visible"/>
                                      </p:to>
                                    </p:set>
                                    <p:anim calcmode="lin" valueType="num">
                                      <p:cBhvr additive="base">
                                        <p:cTn id="7" dur="500" fill="hold"/>
                                        <p:tgtEl>
                                          <p:spTgt spid="4786180"/>
                                        </p:tgtEl>
                                        <p:attrNameLst>
                                          <p:attrName>ppt_x</p:attrName>
                                        </p:attrNameLst>
                                      </p:cBhvr>
                                      <p:tavLst>
                                        <p:tav tm="0">
                                          <p:val>
                                            <p:strVal val="1+#ppt_w/2"/>
                                          </p:val>
                                        </p:tav>
                                        <p:tav tm="100000">
                                          <p:val>
                                            <p:strVal val="#ppt_x"/>
                                          </p:val>
                                        </p:tav>
                                      </p:tavLst>
                                    </p:anim>
                                    <p:anim calcmode="lin" valueType="num">
                                      <p:cBhvr additive="base">
                                        <p:cTn id="8" dur="500" fill="hold"/>
                                        <p:tgtEl>
                                          <p:spTgt spid="47861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786181"/>
                                        </p:tgtEl>
                                        <p:attrNameLst>
                                          <p:attrName>style.visibility</p:attrName>
                                        </p:attrNameLst>
                                      </p:cBhvr>
                                      <p:to>
                                        <p:strVal val="visible"/>
                                      </p:to>
                                    </p:set>
                                    <p:anim calcmode="lin" valueType="num">
                                      <p:cBhvr additive="base">
                                        <p:cTn id="13" dur="500" fill="hold"/>
                                        <p:tgtEl>
                                          <p:spTgt spid="4786181"/>
                                        </p:tgtEl>
                                        <p:attrNameLst>
                                          <p:attrName>ppt_x</p:attrName>
                                        </p:attrNameLst>
                                      </p:cBhvr>
                                      <p:tavLst>
                                        <p:tav tm="0">
                                          <p:val>
                                            <p:strVal val="#ppt_x"/>
                                          </p:val>
                                        </p:tav>
                                        <p:tav tm="100000">
                                          <p:val>
                                            <p:strVal val="#ppt_x"/>
                                          </p:val>
                                        </p:tav>
                                      </p:tavLst>
                                    </p:anim>
                                    <p:anim calcmode="lin" valueType="num">
                                      <p:cBhvr additive="base">
                                        <p:cTn id="14" dur="500" fill="hold"/>
                                        <p:tgtEl>
                                          <p:spTgt spid="4786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6180" grpId="0"/>
      <p:bldP spid="4786181"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65698" name="Rectangle 2"/>
          <p:cNvSpPr>
            <a:spLocks noGrp="1" noChangeArrowheads="1"/>
          </p:cNvSpPr>
          <p:nvPr>
            <p:ph type="title"/>
          </p:nvPr>
        </p:nvSpPr>
        <p:spPr/>
        <p:txBody>
          <a:bodyPr/>
          <a:lstStyle/>
          <a:p>
            <a:pPr eaLnBrk="1" hangingPunct="1">
              <a:defRPr/>
            </a:pPr>
            <a:r>
              <a:rPr lang="en-US" smtClean="0"/>
              <a:t>Nautiloid mass kill</a:t>
            </a:r>
          </a:p>
        </p:txBody>
      </p:sp>
      <p:sp>
        <p:nvSpPr>
          <p:cNvPr id="4765699" name="Text Box 3"/>
          <p:cNvSpPr txBox="1">
            <a:spLocks noChangeArrowheads="1"/>
          </p:cNvSpPr>
          <p:nvPr/>
        </p:nvSpPr>
        <p:spPr bwMode="auto">
          <a:xfrm>
            <a:off x="457200" y="30480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2400" b="1">
                <a:solidFill>
                  <a:srgbClr val="FFFF00"/>
                </a:solidFill>
                <a:latin typeface="Arial" charset="0"/>
                <a:cs typeface="Arial" charset="0"/>
              </a:rPr>
              <a:t>Nautiloid fossil</a:t>
            </a:r>
          </a:p>
        </p:txBody>
      </p:sp>
      <p:pic>
        <p:nvPicPr>
          <p:cNvPr id="4765700" name="Picture 4" descr="nautil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63855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5701" name="Text Box 5"/>
          <p:cNvSpPr txBox="1">
            <a:spLocks noChangeArrowheads="1"/>
          </p:cNvSpPr>
          <p:nvPr/>
        </p:nvSpPr>
        <p:spPr bwMode="auto">
          <a:xfrm>
            <a:off x="228600" y="63246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2400" b="1">
                <a:solidFill>
                  <a:srgbClr val="FFFF00"/>
                </a:solidFill>
                <a:latin typeface="Arial" charset="0"/>
                <a:cs typeface="Arial" charset="0"/>
              </a:rPr>
              <a:t>orthocone nautiloid</a:t>
            </a:r>
          </a:p>
        </p:txBody>
      </p:sp>
      <p:sp>
        <p:nvSpPr>
          <p:cNvPr id="4765702" name="Text Box 6"/>
          <p:cNvSpPr txBox="1">
            <a:spLocks noChangeArrowheads="1"/>
          </p:cNvSpPr>
          <p:nvPr/>
        </p:nvSpPr>
        <p:spPr bwMode="auto">
          <a:xfrm>
            <a:off x="5105400" y="63246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2400" b="1">
                <a:solidFill>
                  <a:srgbClr val="FFFF00"/>
                </a:solidFill>
                <a:latin typeface="Arial" charset="0"/>
                <a:cs typeface="Arial" charset="0"/>
              </a:rPr>
              <a:t>flow orientation</a:t>
            </a:r>
          </a:p>
        </p:txBody>
      </p:sp>
      <p:sp>
        <p:nvSpPr>
          <p:cNvPr id="4765703" name="Text Box 7"/>
          <p:cNvSpPr txBox="1">
            <a:spLocks noChangeArrowheads="1"/>
          </p:cNvSpPr>
          <p:nvPr/>
        </p:nvSpPr>
        <p:spPr bwMode="auto">
          <a:xfrm>
            <a:off x="914400" y="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4000" b="1">
                <a:solidFill>
                  <a:srgbClr val="FFFF00"/>
                </a:solidFill>
                <a:latin typeface="Arial" charset="0"/>
                <a:cs typeface="Arial" charset="0"/>
              </a:rPr>
              <a:t>Mass Kill Event</a:t>
            </a:r>
          </a:p>
        </p:txBody>
      </p:sp>
      <p:pic>
        <p:nvPicPr>
          <p:cNvPr id="4765704" name="Picture 8" descr="Nautiloid Foss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681038"/>
            <a:ext cx="3981450"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5705" name="Picture 9" descr="Nautiloid orientation diagr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7600"/>
            <a:ext cx="28956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5706" name="Text Box 10"/>
          <p:cNvSpPr txBox="1">
            <a:spLocks noChangeArrowheads="1"/>
          </p:cNvSpPr>
          <p:nvPr/>
        </p:nvSpPr>
        <p:spPr bwMode="auto">
          <a:xfrm>
            <a:off x="4800600" y="30480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2400" b="1">
                <a:solidFill>
                  <a:srgbClr val="FFFF00"/>
                </a:solidFill>
                <a:latin typeface="Arial" charset="0"/>
                <a:cs typeface="Arial" charset="0"/>
              </a:rPr>
              <a:t>Redwall Limestone</a:t>
            </a:r>
          </a:p>
        </p:txBody>
      </p:sp>
      <p:pic>
        <p:nvPicPr>
          <p:cNvPr id="405514" name="Picture 11" descr="Redwall Limestone--S Aust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676275"/>
            <a:ext cx="36576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5708" name="AutoShape 12"/>
          <p:cNvSpPr>
            <a:spLocks noChangeArrowheads="1"/>
          </p:cNvSpPr>
          <p:nvPr/>
        </p:nvSpPr>
        <p:spPr bwMode="auto">
          <a:xfrm>
            <a:off x="6858000" y="990600"/>
            <a:ext cx="304800" cy="1371600"/>
          </a:xfrm>
          <a:prstGeom prst="upDownArrow">
            <a:avLst>
              <a:gd name="adj1" fmla="val 50000"/>
              <a:gd name="adj2" fmla="val 900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cs typeface="+mn-cs"/>
            </a:endParaRPr>
          </a:p>
        </p:txBody>
      </p:sp>
      <p:sp>
        <p:nvSpPr>
          <p:cNvPr id="4765709" name="Rectangle 13"/>
          <p:cNvSpPr>
            <a:spLocks noChangeArrowheads="1"/>
          </p:cNvSpPr>
          <p:nvPr/>
        </p:nvSpPr>
        <p:spPr bwMode="auto">
          <a:xfrm>
            <a:off x="7315200" y="1219200"/>
            <a:ext cx="1295400" cy="6096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5710" name="Text Box 14"/>
          <p:cNvSpPr txBox="1">
            <a:spLocks noChangeArrowheads="1"/>
          </p:cNvSpPr>
          <p:nvPr/>
        </p:nvSpPr>
        <p:spPr bwMode="auto">
          <a:xfrm>
            <a:off x="7239000" y="1219200"/>
            <a:ext cx="1447800" cy="579438"/>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a:solidFill>
                  <a:srgbClr val="FF33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3200" b="1">
                <a:solidFill>
                  <a:srgbClr val="FFFF00"/>
                </a:solidFill>
                <a:latin typeface="Arial" charset="0"/>
                <a:cs typeface="Arial" charset="0"/>
              </a:rPr>
              <a:t>400 ft</a:t>
            </a:r>
          </a:p>
        </p:txBody>
      </p:sp>
      <p:sp>
        <p:nvSpPr>
          <p:cNvPr id="4765711" name="Rectangle 15"/>
          <p:cNvSpPr>
            <a:spLocks noChangeArrowheads="1"/>
          </p:cNvSpPr>
          <p:nvPr/>
        </p:nvSpPr>
        <p:spPr bwMode="auto">
          <a:xfrm>
            <a:off x="4953000" y="2438400"/>
            <a:ext cx="2286000" cy="593725"/>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5712" name="Text Box 16"/>
          <p:cNvSpPr txBox="1">
            <a:spLocks noChangeArrowheads="1"/>
          </p:cNvSpPr>
          <p:nvPr/>
        </p:nvSpPr>
        <p:spPr bwMode="auto">
          <a:xfrm>
            <a:off x="4632325" y="3062288"/>
            <a:ext cx="2073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Arial" charset="0"/>
              <a:cs typeface="Arial" charset="0"/>
            </a:endParaRPr>
          </a:p>
        </p:txBody>
      </p:sp>
      <p:sp>
        <p:nvSpPr>
          <p:cNvPr id="4765713" name="Text Box 17"/>
          <p:cNvSpPr txBox="1">
            <a:spLocks noChangeArrowheads="1"/>
          </p:cNvSpPr>
          <p:nvPr/>
        </p:nvSpPr>
        <p:spPr bwMode="auto">
          <a:xfrm>
            <a:off x="5029200" y="2513013"/>
            <a:ext cx="2133600" cy="519112"/>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800" b="1">
                <a:solidFill>
                  <a:srgbClr val="FFFF00"/>
                </a:solidFill>
                <a:latin typeface="Arial" charset="0"/>
                <a:cs typeface="Arial" charset="0"/>
              </a:rPr>
              <a:t>11,500 mi.</a:t>
            </a:r>
            <a:r>
              <a:rPr lang="en-US" sz="2800" b="1" baseline="30000">
                <a:solidFill>
                  <a:srgbClr val="FFFF00"/>
                </a:solidFill>
                <a:latin typeface="Arial" charset="0"/>
                <a:cs typeface="Arial" charset="0"/>
              </a:rPr>
              <a:t>2</a:t>
            </a:r>
          </a:p>
        </p:txBody>
      </p:sp>
      <p:sp>
        <p:nvSpPr>
          <p:cNvPr id="4765714" name="Rectangle 18"/>
          <p:cNvSpPr>
            <a:spLocks noChangeArrowheads="1"/>
          </p:cNvSpPr>
          <p:nvPr/>
        </p:nvSpPr>
        <p:spPr bwMode="auto">
          <a:xfrm>
            <a:off x="685800" y="5334000"/>
            <a:ext cx="2209800" cy="990600"/>
          </a:xfrm>
          <a:prstGeom prst="rect">
            <a:avLst/>
          </a:prstGeom>
          <a:solidFill>
            <a:srgbClr val="CC00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5715" name="Text Box 19"/>
          <p:cNvSpPr txBox="1">
            <a:spLocks noChangeArrowheads="1"/>
          </p:cNvSpPr>
          <p:nvPr/>
        </p:nvSpPr>
        <p:spPr bwMode="auto">
          <a:xfrm>
            <a:off x="762000" y="5334000"/>
            <a:ext cx="2133600" cy="946150"/>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2800" b="1">
                <a:solidFill>
                  <a:srgbClr val="FFFF00"/>
                </a:solidFill>
                <a:latin typeface="Arial" charset="0"/>
                <a:cs typeface="Arial" charset="0"/>
              </a:rPr>
              <a:t>15% buried upright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65711"/>
                                        </p:tgtEl>
                                        <p:attrNameLst>
                                          <p:attrName>style.visibility</p:attrName>
                                        </p:attrNameLst>
                                      </p:cBhvr>
                                      <p:to>
                                        <p:strVal val="visible"/>
                                      </p:to>
                                    </p:set>
                                    <p:anim calcmode="lin" valueType="num">
                                      <p:cBhvr>
                                        <p:cTn id="7" dur="500" fill="hold"/>
                                        <p:tgtEl>
                                          <p:spTgt spid="4765711"/>
                                        </p:tgtEl>
                                        <p:attrNameLst>
                                          <p:attrName>ppt_w</p:attrName>
                                        </p:attrNameLst>
                                      </p:cBhvr>
                                      <p:tavLst>
                                        <p:tav tm="0">
                                          <p:val>
                                            <p:fltVal val="0"/>
                                          </p:val>
                                        </p:tav>
                                        <p:tav tm="100000">
                                          <p:val>
                                            <p:strVal val="#ppt_w"/>
                                          </p:val>
                                        </p:tav>
                                      </p:tavLst>
                                    </p:anim>
                                    <p:anim calcmode="lin" valueType="num">
                                      <p:cBhvr>
                                        <p:cTn id="8" dur="500" fill="hold"/>
                                        <p:tgtEl>
                                          <p:spTgt spid="4765711"/>
                                        </p:tgtEl>
                                        <p:attrNameLst>
                                          <p:attrName>ppt_h</p:attrName>
                                        </p:attrNameLst>
                                      </p:cBhvr>
                                      <p:tavLst>
                                        <p:tav tm="0">
                                          <p:val>
                                            <p:fltVal val="0"/>
                                          </p:val>
                                        </p:tav>
                                        <p:tav tm="100000">
                                          <p:val>
                                            <p:strVal val="#ppt_h"/>
                                          </p:val>
                                        </p:tav>
                                      </p:tavLst>
                                    </p:anim>
                                    <p:animEffect transition="in" filter="fade">
                                      <p:cBhvr>
                                        <p:cTn id="9" dur="500"/>
                                        <p:tgtEl>
                                          <p:spTgt spid="476571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765713"/>
                                        </p:tgtEl>
                                        <p:attrNameLst>
                                          <p:attrName>style.visibility</p:attrName>
                                        </p:attrNameLst>
                                      </p:cBhvr>
                                      <p:to>
                                        <p:strVal val="visible"/>
                                      </p:to>
                                    </p:set>
                                    <p:anim calcmode="lin" valueType="num">
                                      <p:cBhvr>
                                        <p:cTn id="12" dur="500" fill="hold"/>
                                        <p:tgtEl>
                                          <p:spTgt spid="4765713"/>
                                        </p:tgtEl>
                                        <p:attrNameLst>
                                          <p:attrName>ppt_w</p:attrName>
                                        </p:attrNameLst>
                                      </p:cBhvr>
                                      <p:tavLst>
                                        <p:tav tm="0">
                                          <p:val>
                                            <p:fltVal val="0"/>
                                          </p:val>
                                        </p:tav>
                                        <p:tav tm="100000">
                                          <p:val>
                                            <p:strVal val="#ppt_w"/>
                                          </p:val>
                                        </p:tav>
                                      </p:tavLst>
                                    </p:anim>
                                    <p:anim calcmode="lin" valueType="num">
                                      <p:cBhvr>
                                        <p:cTn id="13" dur="500" fill="hold"/>
                                        <p:tgtEl>
                                          <p:spTgt spid="4765713"/>
                                        </p:tgtEl>
                                        <p:attrNameLst>
                                          <p:attrName>ppt_h</p:attrName>
                                        </p:attrNameLst>
                                      </p:cBhvr>
                                      <p:tavLst>
                                        <p:tav tm="0">
                                          <p:val>
                                            <p:fltVal val="0"/>
                                          </p:val>
                                        </p:tav>
                                        <p:tav tm="100000">
                                          <p:val>
                                            <p:strVal val="#ppt_h"/>
                                          </p:val>
                                        </p:tav>
                                      </p:tavLst>
                                    </p:anim>
                                    <p:animEffect transition="in" filter="fade">
                                      <p:cBhvr>
                                        <p:cTn id="14" dur="500"/>
                                        <p:tgtEl>
                                          <p:spTgt spid="47657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765710"/>
                                        </p:tgtEl>
                                        <p:attrNameLst>
                                          <p:attrName>style.visibility</p:attrName>
                                        </p:attrNameLst>
                                      </p:cBhvr>
                                      <p:to>
                                        <p:strVal val="visible"/>
                                      </p:to>
                                    </p:set>
                                    <p:anim calcmode="lin" valueType="num">
                                      <p:cBhvr>
                                        <p:cTn id="19" dur="500" fill="hold"/>
                                        <p:tgtEl>
                                          <p:spTgt spid="4765710"/>
                                        </p:tgtEl>
                                        <p:attrNameLst>
                                          <p:attrName>ppt_w</p:attrName>
                                        </p:attrNameLst>
                                      </p:cBhvr>
                                      <p:tavLst>
                                        <p:tav tm="0">
                                          <p:val>
                                            <p:fltVal val="0"/>
                                          </p:val>
                                        </p:tav>
                                        <p:tav tm="100000">
                                          <p:val>
                                            <p:strVal val="#ppt_w"/>
                                          </p:val>
                                        </p:tav>
                                      </p:tavLst>
                                    </p:anim>
                                    <p:anim calcmode="lin" valueType="num">
                                      <p:cBhvr>
                                        <p:cTn id="20" dur="500" fill="hold"/>
                                        <p:tgtEl>
                                          <p:spTgt spid="4765710"/>
                                        </p:tgtEl>
                                        <p:attrNameLst>
                                          <p:attrName>ppt_h</p:attrName>
                                        </p:attrNameLst>
                                      </p:cBhvr>
                                      <p:tavLst>
                                        <p:tav tm="0">
                                          <p:val>
                                            <p:fltVal val="0"/>
                                          </p:val>
                                        </p:tav>
                                        <p:tav tm="100000">
                                          <p:val>
                                            <p:strVal val="#ppt_h"/>
                                          </p:val>
                                        </p:tav>
                                      </p:tavLst>
                                    </p:anim>
                                    <p:animEffect transition="in" filter="fade">
                                      <p:cBhvr>
                                        <p:cTn id="21" dur="500"/>
                                        <p:tgtEl>
                                          <p:spTgt spid="4765710"/>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765709"/>
                                        </p:tgtEl>
                                        <p:attrNameLst>
                                          <p:attrName>style.visibility</p:attrName>
                                        </p:attrNameLst>
                                      </p:cBhvr>
                                      <p:to>
                                        <p:strVal val="visible"/>
                                      </p:to>
                                    </p:set>
                                    <p:anim calcmode="lin" valueType="num">
                                      <p:cBhvr>
                                        <p:cTn id="24" dur="500" fill="hold"/>
                                        <p:tgtEl>
                                          <p:spTgt spid="4765709"/>
                                        </p:tgtEl>
                                        <p:attrNameLst>
                                          <p:attrName>ppt_w</p:attrName>
                                        </p:attrNameLst>
                                      </p:cBhvr>
                                      <p:tavLst>
                                        <p:tav tm="0">
                                          <p:val>
                                            <p:fltVal val="0"/>
                                          </p:val>
                                        </p:tav>
                                        <p:tav tm="100000">
                                          <p:val>
                                            <p:strVal val="#ppt_w"/>
                                          </p:val>
                                        </p:tav>
                                      </p:tavLst>
                                    </p:anim>
                                    <p:anim calcmode="lin" valueType="num">
                                      <p:cBhvr>
                                        <p:cTn id="25" dur="500" fill="hold"/>
                                        <p:tgtEl>
                                          <p:spTgt spid="4765709"/>
                                        </p:tgtEl>
                                        <p:attrNameLst>
                                          <p:attrName>ppt_h</p:attrName>
                                        </p:attrNameLst>
                                      </p:cBhvr>
                                      <p:tavLst>
                                        <p:tav tm="0">
                                          <p:val>
                                            <p:fltVal val="0"/>
                                          </p:val>
                                        </p:tav>
                                        <p:tav tm="100000">
                                          <p:val>
                                            <p:strVal val="#ppt_h"/>
                                          </p:val>
                                        </p:tav>
                                      </p:tavLst>
                                    </p:anim>
                                    <p:animEffect transition="in" filter="fade">
                                      <p:cBhvr>
                                        <p:cTn id="26" dur="500"/>
                                        <p:tgtEl>
                                          <p:spTgt spid="4765709"/>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4765708"/>
                                        </p:tgtEl>
                                        <p:attrNameLst>
                                          <p:attrName>style.visibility</p:attrName>
                                        </p:attrNameLst>
                                      </p:cBhvr>
                                      <p:to>
                                        <p:strVal val="visible"/>
                                      </p:to>
                                    </p:set>
                                    <p:anim calcmode="lin" valueType="num">
                                      <p:cBhvr>
                                        <p:cTn id="29" dur="500" fill="hold"/>
                                        <p:tgtEl>
                                          <p:spTgt spid="4765708"/>
                                        </p:tgtEl>
                                        <p:attrNameLst>
                                          <p:attrName>ppt_w</p:attrName>
                                        </p:attrNameLst>
                                      </p:cBhvr>
                                      <p:tavLst>
                                        <p:tav tm="0">
                                          <p:val>
                                            <p:fltVal val="0"/>
                                          </p:val>
                                        </p:tav>
                                        <p:tav tm="100000">
                                          <p:val>
                                            <p:strVal val="#ppt_w"/>
                                          </p:val>
                                        </p:tav>
                                      </p:tavLst>
                                    </p:anim>
                                    <p:anim calcmode="lin" valueType="num">
                                      <p:cBhvr>
                                        <p:cTn id="30" dur="500" fill="hold"/>
                                        <p:tgtEl>
                                          <p:spTgt spid="4765708"/>
                                        </p:tgtEl>
                                        <p:attrNameLst>
                                          <p:attrName>ppt_h</p:attrName>
                                        </p:attrNameLst>
                                      </p:cBhvr>
                                      <p:tavLst>
                                        <p:tav tm="0">
                                          <p:val>
                                            <p:fltVal val="0"/>
                                          </p:val>
                                        </p:tav>
                                        <p:tav tm="100000">
                                          <p:val>
                                            <p:strVal val="#ppt_h"/>
                                          </p:val>
                                        </p:tav>
                                      </p:tavLst>
                                    </p:anim>
                                    <p:animEffect transition="in" filter="fade">
                                      <p:cBhvr>
                                        <p:cTn id="31" dur="500"/>
                                        <p:tgtEl>
                                          <p:spTgt spid="476570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8" fill="hold" nodeType="clickEffect">
                                  <p:stCondLst>
                                    <p:cond delay="0"/>
                                  </p:stCondLst>
                                  <p:childTnLst>
                                    <p:set>
                                      <p:cBhvr>
                                        <p:cTn id="35" dur="1" fill="hold">
                                          <p:stCondLst>
                                            <p:cond delay="0"/>
                                          </p:stCondLst>
                                        </p:cTn>
                                        <p:tgtEl>
                                          <p:spTgt spid="4765704"/>
                                        </p:tgtEl>
                                        <p:attrNameLst>
                                          <p:attrName>style.visibility</p:attrName>
                                        </p:attrNameLst>
                                      </p:cBhvr>
                                      <p:to>
                                        <p:strVal val="visible"/>
                                      </p:to>
                                    </p:set>
                                    <p:anim calcmode="lin" valueType="num">
                                      <p:cBhvr additive="base">
                                        <p:cTn id="36" dur="500" fill="hold"/>
                                        <p:tgtEl>
                                          <p:spTgt spid="4765704"/>
                                        </p:tgtEl>
                                        <p:attrNameLst>
                                          <p:attrName>ppt_x</p:attrName>
                                        </p:attrNameLst>
                                      </p:cBhvr>
                                      <p:tavLst>
                                        <p:tav tm="0">
                                          <p:val>
                                            <p:strVal val="0-#ppt_w/2"/>
                                          </p:val>
                                        </p:tav>
                                        <p:tav tm="100000">
                                          <p:val>
                                            <p:strVal val="#ppt_x"/>
                                          </p:val>
                                        </p:tav>
                                      </p:tavLst>
                                    </p:anim>
                                    <p:anim calcmode="lin" valueType="num">
                                      <p:cBhvr additive="base">
                                        <p:cTn id="37" dur="500" fill="hold"/>
                                        <p:tgtEl>
                                          <p:spTgt spid="4765704"/>
                                        </p:tgtEl>
                                        <p:attrNameLst>
                                          <p:attrName>ppt_y</p:attrName>
                                        </p:attrNameLst>
                                      </p:cBhvr>
                                      <p:tavLst>
                                        <p:tav tm="0">
                                          <p:val>
                                            <p:strVal val="#ppt_y"/>
                                          </p:val>
                                        </p:tav>
                                        <p:tav tm="100000">
                                          <p:val>
                                            <p:strVal val="#ppt_y"/>
                                          </p:val>
                                        </p:tav>
                                      </p:tavLst>
                                    </p:anim>
                                  </p:childTnLst>
                                </p:cTn>
                              </p:par>
                              <p:par>
                                <p:cTn id="38" presetID="7" presetClass="entr" presetSubtype="8" fill="hold" grpId="0" nodeType="withEffect">
                                  <p:stCondLst>
                                    <p:cond delay="0"/>
                                  </p:stCondLst>
                                  <p:childTnLst>
                                    <p:set>
                                      <p:cBhvr>
                                        <p:cTn id="39" dur="1" fill="hold">
                                          <p:stCondLst>
                                            <p:cond delay="0"/>
                                          </p:stCondLst>
                                        </p:cTn>
                                        <p:tgtEl>
                                          <p:spTgt spid="4765699"/>
                                        </p:tgtEl>
                                        <p:attrNameLst>
                                          <p:attrName>style.visibility</p:attrName>
                                        </p:attrNameLst>
                                      </p:cBhvr>
                                      <p:to>
                                        <p:strVal val="visible"/>
                                      </p:to>
                                    </p:set>
                                    <p:anim calcmode="lin" valueType="num">
                                      <p:cBhvr additive="base">
                                        <p:cTn id="40" dur="500" fill="hold"/>
                                        <p:tgtEl>
                                          <p:spTgt spid="4765699"/>
                                        </p:tgtEl>
                                        <p:attrNameLst>
                                          <p:attrName>ppt_x</p:attrName>
                                        </p:attrNameLst>
                                      </p:cBhvr>
                                      <p:tavLst>
                                        <p:tav tm="0">
                                          <p:val>
                                            <p:strVal val="0-#ppt_w/2"/>
                                          </p:val>
                                        </p:tav>
                                        <p:tav tm="100000">
                                          <p:val>
                                            <p:strVal val="#ppt_x"/>
                                          </p:val>
                                        </p:tav>
                                      </p:tavLst>
                                    </p:anim>
                                    <p:anim calcmode="lin" valueType="num">
                                      <p:cBhvr additive="base">
                                        <p:cTn id="41" dur="500" fill="hold"/>
                                        <p:tgtEl>
                                          <p:spTgt spid="476569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7" presetClass="entr" presetSubtype="8" fill="hold" nodeType="clickEffect">
                                  <p:stCondLst>
                                    <p:cond delay="0"/>
                                  </p:stCondLst>
                                  <p:childTnLst>
                                    <p:set>
                                      <p:cBhvr>
                                        <p:cTn id="45" dur="1" fill="hold">
                                          <p:stCondLst>
                                            <p:cond delay="0"/>
                                          </p:stCondLst>
                                        </p:cTn>
                                        <p:tgtEl>
                                          <p:spTgt spid="4765700"/>
                                        </p:tgtEl>
                                        <p:attrNameLst>
                                          <p:attrName>style.visibility</p:attrName>
                                        </p:attrNameLst>
                                      </p:cBhvr>
                                      <p:to>
                                        <p:strVal val="visible"/>
                                      </p:to>
                                    </p:set>
                                    <p:anim calcmode="lin" valueType="num">
                                      <p:cBhvr additive="base">
                                        <p:cTn id="46" dur="500" fill="hold"/>
                                        <p:tgtEl>
                                          <p:spTgt spid="4765700"/>
                                        </p:tgtEl>
                                        <p:attrNameLst>
                                          <p:attrName>ppt_x</p:attrName>
                                        </p:attrNameLst>
                                      </p:cBhvr>
                                      <p:tavLst>
                                        <p:tav tm="0">
                                          <p:val>
                                            <p:strVal val="0-#ppt_w/2"/>
                                          </p:val>
                                        </p:tav>
                                        <p:tav tm="100000">
                                          <p:val>
                                            <p:strVal val="#ppt_x"/>
                                          </p:val>
                                        </p:tav>
                                      </p:tavLst>
                                    </p:anim>
                                    <p:anim calcmode="lin" valueType="num">
                                      <p:cBhvr additive="base">
                                        <p:cTn id="47" dur="500" fill="hold"/>
                                        <p:tgtEl>
                                          <p:spTgt spid="4765700"/>
                                        </p:tgtEl>
                                        <p:attrNameLst>
                                          <p:attrName>ppt_y</p:attrName>
                                        </p:attrNameLst>
                                      </p:cBhvr>
                                      <p:tavLst>
                                        <p:tav tm="0">
                                          <p:val>
                                            <p:strVal val="#ppt_y"/>
                                          </p:val>
                                        </p:tav>
                                        <p:tav tm="100000">
                                          <p:val>
                                            <p:strVal val="#ppt_y"/>
                                          </p:val>
                                        </p:tav>
                                      </p:tavLst>
                                    </p:anim>
                                  </p:childTnLst>
                                </p:cTn>
                              </p:par>
                              <p:par>
                                <p:cTn id="48" presetID="7" presetClass="entr" presetSubtype="8" fill="hold" grpId="0" nodeType="withEffect">
                                  <p:stCondLst>
                                    <p:cond delay="0"/>
                                  </p:stCondLst>
                                  <p:childTnLst>
                                    <p:set>
                                      <p:cBhvr>
                                        <p:cTn id="49" dur="1" fill="hold">
                                          <p:stCondLst>
                                            <p:cond delay="0"/>
                                          </p:stCondLst>
                                        </p:cTn>
                                        <p:tgtEl>
                                          <p:spTgt spid="4765701"/>
                                        </p:tgtEl>
                                        <p:attrNameLst>
                                          <p:attrName>style.visibility</p:attrName>
                                        </p:attrNameLst>
                                      </p:cBhvr>
                                      <p:to>
                                        <p:strVal val="visible"/>
                                      </p:to>
                                    </p:set>
                                    <p:anim calcmode="lin" valueType="num">
                                      <p:cBhvr additive="base">
                                        <p:cTn id="50" dur="500" fill="hold"/>
                                        <p:tgtEl>
                                          <p:spTgt spid="4765701"/>
                                        </p:tgtEl>
                                        <p:attrNameLst>
                                          <p:attrName>ppt_x</p:attrName>
                                        </p:attrNameLst>
                                      </p:cBhvr>
                                      <p:tavLst>
                                        <p:tav tm="0">
                                          <p:val>
                                            <p:strVal val="0-#ppt_w/2"/>
                                          </p:val>
                                        </p:tav>
                                        <p:tav tm="100000">
                                          <p:val>
                                            <p:strVal val="#ppt_x"/>
                                          </p:val>
                                        </p:tav>
                                      </p:tavLst>
                                    </p:anim>
                                    <p:anim calcmode="lin" valueType="num">
                                      <p:cBhvr additive="base">
                                        <p:cTn id="51" dur="500" fill="hold"/>
                                        <p:tgtEl>
                                          <p:spTgt spid="4765701"/>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4765715"/>
                                        </p:tgtEl>
                                        <p:attrNameLst>
                                          <p:attrName>style.visibility</p:attrName>
                                        </p:attrNameLst>
                                      </p:cBhvr>
                                      <p:to>
                                        <p:strVal val="visible"/>
                                      </p:to>
                                    </p:set>
                                    <p:anim calcmode="lin" valueType="num">
                                      <p:cBhvr>
                                        <p:cTn id="56" dur="500" fill="hold"/>
                                        <p:tgtEl>
                                          <p:spTgt spid="4765715"/>
                                        </p:tgtEl>
                                        <p:attrNameLst>
                                          <p:attrName>ppt_w</p:attrName>
                                        </p:attrNameLst>
                                      </p:cBhvr>
                                      <p:tavLst>
                                        <p:tav tm="0">
                                          <p:val>
                                            <p:fltVal val="0"/>
                                          </p:val>
                                        </p:tav>
                                        <p:tav tm="100000">
                                          <p:val>
                                            <p:strVal val="#ppt_w"/>
                                          </p:val>
                                        </p:tav>
                                      </p:tavLst>
                                    </p:anim>
                                    <p:anim calcmode="lin" valueType="num">
                                      <p:cBhvr>
                                        <p:cTn id="57" dur="500" fill="hold"/>
                                        <p:tgtEl>
                                          <p:spTgt spid="4765715"/>
                                        </p:tgtEl>
                                        <p:attrNameLst>
                                          <p:attrName>ppt_h</p:attrName>
                                        </p:attrNameLst>
                                      </p:cBhvr>
                                      <p:tavLst>
                                        <p:tav tm="0">
                                          <p:val>
                                            <p:fltVal val="0"/>
                                          </p:val>
                                        </p:tav>
                                        <p:tav tm="100000">
                                          <p:val>
                                            <p:strVal val="#ppt_h"/>
                                          </p:val>
                                        </p:tav>
                                      </p:tavLst>
                                    </p:anim>
                                    <p:animEffect transition="in" filter="fade">
                                      <p:cBhvr>
                                        <p:cTn id="58" dur="500"/>
                                        <p:tgtEl>
                                          <p:spTgt spid="4765715"/>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4765714"/>
                                        </p:tgtEl>
                                        <p:attrNameLst>
                                          <p:attrName>style.visibility</p:attrName>
                                        </p:attrNameLst>
                                      </p:cBhvr>
                                      <p:to>
                                        <p:strVal val="visible"/>
                                      </p:to>
                                    </p:set>
                                    <p:anim calcmode="lin" valueType="num">
                                      <p:cBhvr>
                                        <p:cTn id="61" dur="500" fill="hold"/>
                                        <p:tgtEl>
                                          <p:spTgt spid="4765714"/>
                                        </p:tgtEl>
                                        <p:attrNameLst>
                                          <p:attrName>ppt_w</p:attrName>
                                        </p:attrNameLst>
                                      </p:cBhvr>
                                      <p:tavLst>
                                        <p:tav tm="0">
                                          <p:val>
                                            <p:fltVal val="0"/>
                                          </p:val>
                                        </p:tav>
                                        <p:tav tm="100000">
                                          <p:val>
                                            <p:strVal val="#ppt_w"/>
                                          </p:val>
                                        </p:tav>
                                      </p:tavLst>
                                    </p:anim>
                                    <p:anim calcmode="lin" valueType="num">
                                      <p:cBhvr>
                                        <p:cTn id="62" dur="500" fill="hold"/>
                                        <p:tgtEl>
                                          <p:spTgt spid="4765714"/>
                                        </p:tgtEl>
                                        <p:attrNameLst>
                                          <p:attrName>ppt_h</p:attrName>
                                        </p:attrNameLst>
                                      </p:cBhvr>
                                      <p:tavLst>
                                        <p:tav tm="0">
                                          <p:val>
                                            <p:fltVal val="0"/>
                                          </p:val>
                                        </p:tav>
                                        <p:tav tm="100000">
                                          <p:val>
                                            <p:strVal val="#ppt_h"/>
                                          </p:val>
                                        </p:tav>
                                      </p:tavLst>
                                    </p:anim>
                                    <p:animEffect transition="in" filter="fade">
                                      <p:cBhvr>
                                        <p:cTn id="63" dur="500"/>
                                        <p:tgtEl>
                                          <p:spTgt spid="476571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7" presetClass="entr" presetSubtype="2" fill="hold" nodeType="clickEffect">
                                  <p:stCondLst>
                                    <p:cond delay="0"/>
                                  </p:stCondLst>
                                  <p:childTnLst>
                                    <p:set>
                                      <p:cBhvr>
                                        <p:cTn id="67" dur="1" fill="hold">
                                          <p:stCondLst>
                                            <p:cond delay="0"/>
                                          </p:stCondLst>
                                        </p:cTn>
                                        <p:tgtEl>
                                          <p:spTgt spid="4765705"/>
                                        </p:tgtEl>
                                        <p:attrNameLst>
                                          <p:attrName>style.visibility</p:attrName>
                                        </p:attrNameLst>
                                      </p:cBhvr>
                                      <p:to>
                                        <p:strVal val="visible"/>
                                      </p:to>
                                    </p:set>
                                    <p:anim calcmode="lin" valueType="num">
                                      <p:cBhvr additive="base">
                                        <p:cTn id="68" dur="500" fill="hold"/>
                                        <p:tgtEl>
                                          <p:spTgt spid="4765705"/>
                                        </p:tgtEl>
                                        <p:attrNameLst>
                                          <p:attrName>ppt_x</p:attrName>
                                        </p:attrNameLst>
                                      </p:cBhvr>
                                      <p:tavLst>
                                        <p:tav tm="0">
                                          <p:val>
                                            <p:strVal val="1+#ppt_w/2"/>
                                          </p:val>
                                        </p:tav>
                                        <p:tav tm="100000">
                                          <p:val>
                                            <p:strVal val="#ppt_x"/>
                                          </p:val>
                                        </p:tav>
                                      </p:tavLst>
                                    </p:anim>
                                    <p:anim calcmode="lin" valueType="num">
                                      <p:cBhvr additive="base">
                                        <p:cTn id="69" dur="500" fill="hold"/>
                                        <p:tgtEl>
                                          <p:spTgt spid="4765705"/>
                                        </p:tgtEl>
                                        <p:attrNameLst>
                                          <p:attrName>ppt_y</p:attrName>
                                        </p:attrNameLst>
                                      </p:cBhvr>
                                      <p:tavLst>
                                        <p:tav tm="0">
                                          <p:val>
                                            <p:strVal val="#ppt_y"/>
                                          </p:val>
                                        </p:tav>
                                        <p:tav tm="100000">
                                          <p:val>
                                            <p:strVal val="#ppt_y"/>
                                          </p:val>
                                        </p:tav>
                                      </p:tavLst>
                                    </p:anim>
                                  </p:childTnLst>
                                </p:cTn>
                              </p:par>
                              <p:par>
                                <p:cTn id="70" presetID="7" presetClass="entr" presetSubtype="2" fill="hold" grpId="0" nodeType="withEffect">
                                  <p:stCondLst>
                                    <p:cond delay="0"/>
                                  </p:stCondLst>
                                  <p:childTnLst>
                                    <p:set>
                                      <p:cBhvr>
                                        <p:cTn id="71" dur="1" fill="hold">
                                          <p:stCondLst>
                                            <p:cond delay="0"/>
                                          </p:stCondLst>
                                        </p:cTn>
                                        <p:tgtEl>
                                          <p:spTgt spid="4765702"/>
                                        </p:tgtEl>
                                        <p:attrNameLst>
                                          <p:attrName>style.visibility</p:attrName>
                                        </p:attrNameLst>
                                      </p:cBhvr>
                                      <p:to>
                                        <p:strVal val="visible"/>
                                      </p:to>
                                    </p:set>
                                    <p:anim calcmode="lin" valueType="num">
                                      <p:cBhvr additive="base">
                                        <p:cTn id="72" dur="500" fill="hold"/>
                                        <p:tgtEl>
                                          <p:spTgt spid="4765702"/>
                                        </p:tgtEl>
                                        <p:attrNameLst>
                                          <p:attrName>ppt_x</p:attrName>
                                        </p:attrNameLst>
                                      </p:cBhvr>
                                      <p:tavLst>
                                        <p:tav tm="0">
                                          <p:val>
                                            <p:strVal val="1+#ppt_w/2"/>
                                          </p:val>
                                        </p:tav>
                                        <p:tav tm="100000">
                                          <p:val>
                                            <p:strVal val="#ppt_x"/>
                                          </p:val>
                                        </p:tav>
                                      </p:tavLst>
                                    </p:anim>
                                    <p:anim calcmode="lin" valueType="num">
                                      <p:cBhvr additive="base">
                                        <p:cTn id="73" dur="500" fill="hold"/>
                                        <p:tgtEl>
                                          <p:spTgt spid="47657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5699" grpId="0"/>
      <p:bldP spid="4765701" grpId="0"/>
      <p:bldP spid="4765702" grpId="0"/>
      <p:bldP spid="4765708" grpId="0" animBg="1"/>
      <p:bldP spid="4765709" grpId="0" animBg="1"/>
      <p:bldP spid="4765710" grpId="0"/>
      <p:bldP spid="4765711" grpId="0" animBg="1"/>
      <p:bldP spid="4765713" grpId="0"/>
      <p:bldP spid="4765714" grpId="0" animBg="1"/>
      <p:bldP spid="4765715"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769794" name="Rectangle 2"/>
          <p:cNvSpPr>
            <a:spLocks noGrp="1" noChangeArrowheads="1"/>
          </p:cNvSpPr>
          <p:nvPr>
            <p:ph type="title"/>
          </p:nvPr>
        </p:nvSpPr>
        <p:spPr/>
        <p:txBody>
          <a:bodyPr/>
          <a:lstStyle/>
          <a:p>
            <a:pPr eaLnBrk="1" hangingPunct="1">
              <a:defRPr/>
            </a:pPr>
            <a:r>
              <a:rPr lang="en-US" smtClean="0"/>
              <a:t>Age of ocean--salt</a:t>
            </a:r>
          </a:p>
        </p:txBody>
      </p:sp>
      <p:pic>
        <p:nvPicPr>
          <p:cNvPr id="407555" name="Picture 3" descr="Salt in ocean"/>
          <p:cNvPicPr>
            <a:picLocks noChangeAspect="1" noChangeArrowheads="1"/>
          </p:cNvPicPr>
          <p:nvPr/>
        </p:nvPicPr>
        <p:blipFill>
          <a:blip r:embed="rId3">
            <a:extLst>
              <a:ext uri="{28A0092B-C50C-407E-A947-70E740481C1C}">
                <a14:useLocalDpi xmlns:a14="http://schemas.microsoft.com/office/drawing/2010/main" val="0"/>
              </a:ext>
            </a:extLst>
          </a:blip>
          <a:srcRect l="4994" r="5847"/>
          <a:stretch>
            <a:fillRect/>
          </a:stretch>
        </p:blipFill>
        <p:spPr bwMode="auto">
          <a:xfrm>
            <a:off x="0" y="76200"/>
            <a:ext cx="91440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69796" name="Rectangle 4"/>
          <p:cNvSpPr>
            <a:spLocks noChangeArrowheads="1"/>
          </p:cNvSpPr>
          <p:nvPr/>
        </p:nvSpPr>
        <p:spPr bwMode="auto">
          <a:xfrm>
            <a:off x="3124200" y="5029200"/>
            <a:ext cx="5410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9797" name="Text Box 5"/>
          <p:cNvSpPr txBox="1">
            <a:spLocks noChangeArrowheads="1"/>
          </p:cNvSpPr>
          <p:nvPr/>
        </p:nvSpPr>
        <p:spPr bwMode="auto">
          <a:xfrm>
            <a:off x="1981200" y="5105400"/>
            <a:ext cx="6096000"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lnSpc>
                <a:spcPct val="90000"/>
              </a:lnSpc>
              <a:spcBef>
                <a:spcPct val="50000"/>
              </a:spcBef>
              <a:defRPr/>
            </a:pPr>
            <a:r>
              <a:rPr lang="en-US" sz="3200" b="1" dirty="0">
                <a:latin typeface="Arial" charset="0"/>
                <a:cs typeface="+mn-cs"/>
              </a:rPr>
              <a:t>All the salt in the oceans would accumulate in a </a:t>
            </a:r>
            <a:r>
              <a:rPr lang="en-US" sz="3200" b="1" u="sng" dirty="0">
                <a:solidFill>
                  <a:srgbClr val="CC0099"/>
                </a:solidFill>
                <a:latin typeface="Arial" charset="0"/>
                <a:cs typeface="+mn-cs"/>
              </a:rPr>
              <a:t>maximum of 62 million years</a:t>
            </a:r>
            <a:r>
              <a:rPr lang="en-US" sz="3200" b="1" dirty="0">
                <a:latin typeface="Arial" charset="0"/>
                <a:cs typeface="+mn-cs"/>
              </a:rPr>
              <a:t>.</a:t>
            </a:r>
          </a:p>
        </p:txBody>
      </p:sp>
      <p:sp>
        <p:nvSpPr>
          <p:cNvPr id="4769798" name="Rectangle 6"/>
          <p:cNvSpPr>
            <a:spLocks noChangeArrowheads="1"/>
          </p:cNvSpPr>
          <p:nvPr/>
        </p:nvSpPr>
        <p:spPr bwMode="auto">
          <a:xfrm>
            <a:off x="5562600" y="381000"/>
            <a:ext cx="3048000" cy="10668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769799" name="Text Box 7"/>
          <p:cNvSpPr txBox="1">
            <a:spLocks noChangeArrowheads="1"/>
          </p:cNvSpPr>
          <p:nvPr/>
        </p:nvSpPr>
        <p:spPr bwMode="auto">
          <a:xfrm>
            <a:off x="5867400" y="381000"/>
            <a:ext cx="243840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3200" b="1" dirty="0">
                <a:solidFill>
                  <a:schemeClr val="bg1"/>
                </a:solidFill>
                <a:latin typeface="Arial" charset="0"/>
                <a:cs typeface="+mn-cs"/>
              </a:rPr>
              <a:t>Salt in the Oceans</a:t>
            </a:r>
          </a:p>
        </p:txBody>
      </p:sp>
      <p:sp>
        <p:nvSpPr>
          <p:cNvPr id="8" name="Rectangle 2"/>
          <p:cNvSpPr txBox="1">
            <a:spLocks noChangeArrowheads="1"/>
          </p:cNvSpPr>
          <p:nvPr/>
        </p:nvSpPr>
        <p:spPr bwMode="auto">
          <a:xfrm>
            <a:off x="9829800" y="5032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mtClean="0"/>
              <a:t>Age of ocean--salt</a:t>
            </a:r>
          </a:p>
        </p:txBody>
      </p:sp>
      <p:pic>
        <p:nvPicPr>
          <p:cNvPr id="407561" name="Picture 3" descr="Salt in ocean"/>
          <p:cNvPicPr>
            <a:picLocks noChangeAspect="1" noChangeArrowheads="1"/>
          </p:cNvPicPr>
          <p:nvPr/>
        </p:nvPicPr>
        <p:blipFill>
          <a:blip r:embed="rId3">
            <a:extLst>
              <a:ext uri="{28A0092B-C50C-407E-A947-70E740481C1C}">
                <a14:useLocalDpi xmlns:a14="http://schemas.microsoft.com/office/drawing/2010/main" val="0"/>
              </a:ext>
            </a:extLst>
          </a:blip>
          <a:srcRect l="4994" r="5847"/>
          <a:stretch>
            <a:fillRect/>
          </a:stretch>
        </p:blipFill>
        <p:spPr bwMode="auto">
          <a:xfrm>
            <a:off x="9372600" y="304800"/>
            <a:ext cx="91440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2496800" y="5257800"/>
            <a:ext cx="54102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 name="Text Box 5"/>
          <p:cNvSpPr txBox="1">
            <a:spLocks noChangeArrowheads="1"/>
          </p:cNvSpPr>
          <p:nvPr/>
        </p:nvSpPr>
        <p:spPr bwMode="auto">
          <a:xfrm>
            <a:off x="11353800" y="5334000"/>
            <a:ext cx="6096000"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80808">
                      <a:alpha val="74998"/>
                    </a:srgbClr>
                  </a:outerShdw>
                </a:effectLst>
              </a14:hiddenEffects>
            </a:ext>
          </a:extLst>
        </p:spPr>
        <p:txBody>
          <a:bodyPr>
            <a:spAutoFit/>
          </a:bodyPr>
          <a:lstStyle/>
          <a:p>
            <a:pPr>
              <a:lnSpc>
                <a:spcPct val="90000"/>
              </a:lnSpc>
              <a:spcBef>
                <a:spcPct val="50000"/>
              </a:spcBef>
              <a:defRPr/>
            </a:pPr>
            <a:r>
              <a:rPr lang="zh-TW" altLang="en-US" sz="3200" b="1" dirty="0">
                <a:latin typeface="Arial" charset="0"/>
                <a:cs typeface="+mn-cs"/>
              </a:rPr>
              <a:t>在海洋中</a:t>
            </a:r>
            <a:r>
              <a:rPr lang="zh-TW" altLang="en-US" sz="3200" b="1" dirty="0">
                <a:latin typeface="Arial" charset="0"/>
              </a:rPr>
              <a:t>积累</a:t>
            </a:r>
            <a:r>
              <a:rPr lang="zh-TW" altLang="en-US" sz="3200" b="1" dirty="0">
                <a:latin typeface="Arial" charset="0"/>
                <a:cs typeface="+mn-cs"/>
              </a:rPr>
              <a:t>的盐</a:t>
            </a:r>
            <a:endParaRPr lang="en-US" altLang="zh-TW" sz="3200" b="1" dirty="0">
              <a:latin typeface="Arial" charset="0"/>
              <a:cs typeface="+mn-cs"/>
            </a:endParaRPr>
          </a:p>
          <a:p>
            <a:pPr>
              <a:lnSpc>
                <a:spcPct val="90000"/>
              </a:lnSpc>
              <a:spcBef>
                <a:spcPct val="50000"/>
              </a:spcBef>
              <a:defRPr/>
            </a:pPr>
            <a:r>
              <a:rPr lang="zh-TW" altLang="en-US" sz="3200" b="1" u="sng" dirty="0">
                <a:solidFill>
                  <a:srgbClr val="CC0099"/>
                </a:solidFill>
                <a:latin typeface="Arial" charset="0"/>
                <a:cs typeface="+mn-cs"/>
              </a:rPr>
              <a:t>最</a:t>
            </a:r>
            <a:r>
              <a:rPr lang="zh-CN" altLang="en-US" sz="3200" b="1" u="sng" dirty="0">
                <a:solidFill>
                  <a:srgbClr val="CC0099"/>
                </a:solidFill>
                <a:latin typeface="Arial" charset="0"/>
                <a:cs typeface="+mn-cs"/>
              </a:rPr>
              <a:t>多</a:t>
            </a:r>
            <a:r>
              <a:rPr lang="zh-TW" altLang="en-US" sz="3200" b="1" u="sng" dirty="0">
                <a:solidFill>
                  <a:srgbClr val="CC0099"/>
                </a:solidFill>
                <a:latin typeface="Arial" charset="0"/>
                <a:cs typeface="+mn-cs"/>
              </a:rPr>
              <a:t>在</a:t>
            </a:r>
            <a:r>
              <a:rPr lang="en-US" altLang="zh-TW" sz="3200" b="1" u="sng" dirty="0">
                <a:solidFill>
                  <a:srgbClr val="CC0099"/>
                </a:solidFill>
                <a:latin typeface="Arial" charset="0"/>
                <a:cs typeface="+mn-cs"/>
              </a:rPr>
              <a:t>6200</a:t>
            </a:r>
            <a:r>
              <a:rPr lang="zh-TW" altLang="en-US" sz="3200" b="1" u="sng" dirty="0">
                <a:solidFill>
                  <a:srgbClr val="CC0099"/>
                </a:solidFill>
                <a:latin typeface="Arial" charset="0"/>
                <a:cs typeface="+mn-cs"/>
              </a:rPr>
              <a:t>万年。</a:t>
            </a:r>
            <a:r>
              <a:rPr lang="en-US" sz="3200" b="1" dirty="0">
                <a:latin typeface="Arial" charset="0"/>
                <a:cs typeface="+mn-cs"/>
              </a:rPr>
              <a:t>.</a:t>
            </a:r>
          </a:p>
        </p:txBody>
      </p:sp>
      <p:sp>
        <p:nvSpPr>
          <p:cNvPr id="12" name="Rectangle 6"/>
          <p:cNvSpPr>
            <a:spLocks noChangeArrowheads="1"/>
          </p:cNvSpPr>
          <p:nvPr/>
        </p:nvSpPr>
        <p:spPr bwMode="auto">
          <a:xfrm>
            <a:off x="14935200" y="609600"/>
            <a:ext cx="3048000" cy="10668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3" name="Text Box 7"/>
          <p:cNvSpPr txBox="1">
            <a:spLocks noChangeArrowheads="1"/>
          </p:cNvSpPr>
          <p:nvPr/>
        </p:nvSpPr>
        <p:spPr bwMode="auto">
          <a:xfrm>
            <a:off x="15240000" y="609600"/>
            <a:ext cx="24384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3200" b="1" dirty="0">
                <a:solidFill>
                  <a:schemeClr val="bg1"/>
                </a:solidFill>
                <a:latin typeface="Arial" charset="0"/>
                <a:cs typeface="+mn-cs"/>
              </a:rPr>
              <a:t>海洋中</a:t>
            </a:r>
            <a:r>
              <a:rPr lang="zh-TW" altLang="en-US" sz="3200" b="1" dirty="0">
                <a:solidFill>
                  <a:schemeClr val="bg1"/>
                </a:solidFill>
                <a:latin typeface="Arial" charset="0"/>
                <a:cs typeface="+mn-cs"/>
              </a:rPr>
              <a:t>的盐</a:t>
            </a:r>
          </a:p>
        </p:txBody>
      </p:sp>
      <p:sp>
        <p:nvSpPr>
          <p:cNvPr id="407566" name="Rectangle 13"/>
          <p:cNvSpPr>
            <a:spLocks noChangeArrowheads="1"/>
          </p:cNvSpPr>
          <p:nvPr/>
        </p:nvSpPr>
        <p:spPr bwMode="auto">
          <a:xfrm>
            <a:off x="10972800" y="914400"/>
            <a:ext cx="2895600" cy="381000"/>
          </a:xfrm>
          <a:prstGeom prst="rect">
            <a:avLst/>
          </a:prstGeom>
          <a:solidFill>
            <a:schemeClr val="bg1"/>
          </a:solidFill>
          <a:ln w="9525">
            <a:solidFill>
              <a:schemeClr val="tx1"/>
            </a:solidFill>
            <a:round/>
            <a:headEnd/>
            <a:tailEnd/>
          </a:ln>
        </p:spPr>
        <p:txBody>
          <a:bodyPr/>
          <a:lstStyle/>
          <a:p>
            <a:pPr algn="ctr"/>
            <a:r>
              <a:rPr lang="zh-TW" altLang="en-US"/>
              <a:t>大气和火山尘埃</a:t>
            </a:r>
            <a:endParaRPr lang="en-US"/>
          </a:p>
        </p:txBody>
      </p:sp>
      <p:sp>
        <p:nvSpPr>
          <p:cNvPr id="407567" name="Rectangle 14"/>
          <p:cNvSpPr>
            <a:spLocks noChangeArrowheads="1"/>
          </p:cNvSpPr>
          <p:nvPr/>
        </p:nvSpPr>
        <p:spPr bwMode="auto">
          <a:xfrm>
            <a:off x="9601200" y="1905000"/>
            <a:ext cx="1524000" cy="381000"/>
          </a:xfrm>
          <a:prstGeom prst="rect">
            <a:avLst/>
          </a:prstGeom>
          <a:solidFill>
            <a:schemeClr val="bg1"/>
          </a:solidFill>
          <a:ln w="9525">
            <a:solidFill>
              <a:schemeClr val="tx1"/>
            </a:solidFill>
            <a:round/>
            <a:headEnd/>
            <a:tailEnd/>
          </a:ln>
        </p:spPr>
        <p:txBody>
          <a:bodyPr/>
          <a:lstStyle/>
          <a:p>
            <a:pPr algn="ctr"/>
            <a:r>
              <a:rPr lang="zh-TW" altLang="en-US"/>
              <a:t>河流，冰川</a:t>
            </a:r>
            <a:endParaRPr lang="en-US"/>
          </a:p>
        </p:txBody>
      </p:sp>
      <p:sp>
        <p:nvSpPr>
          <p:cNvPr id="407568" name="Rectangle 15"/>
          <p:cNvSpPr>
            <a:spLocks noChangeArrowheads="1"/>
          </p:cNvSpPr>
          <p:nvPr/>
        </p:nvSpPr>
        <p:spPr bwMode="auto">
          <a:xfrm>
            <a:off x="11201400" y="2209800"/>
            <a:ext cx="838200" cy="381000"/>
          </a:xfrm>
          <a:prstGeom prst="rect">
            <a:avLst/>
          </a:prstGeom>
          <a:solidFill>
            <a:schemeClr val="bg1"/>
          </a:solidFill>
          <a:ln w="9525">
            <a:solidFill>
              <a:schemeClr val="tx1"/>
            </a:solidFill>
            <a:round/>
            <a:headEnd/>
            <a:tailEnd/>
          </a:ln>
        </p:spPr>
        <p:txBody>
          <a:bodyPr/>
          <a:lstStyle/>
          <a:p>
            <a:pPr algn="ctr"/>
            <a:r>
              <a:rPr lang="zh-TW" altLang="en-US"/>
              <a:t>侵蚀</a:t>
            </a:r>
            <a:endParaRPr lang="en-US"/>
          </a:p>
        </p:txBody>
      </p:sp>
      <p:sp>
        <p:nvSpPr>
          <p:cNvPr id="407569" name="Rectangle 16"/>
          <p:cNvSpPr>
            <a:spLocks noChangeArrowheads="1"/>
          </p:cNvSpPr>
          <p:nvPr/>
        </p:nvSpPr>
        <p:spPr bwMode="auto">
          <a:xfrm>
            <a:off x="12192000" y="2514600"/>
            <a:ext cx="1905000" cy="381000"/>
          </a:xfrm>
          <a:prstGeom prst="rect">
            <a:avLst/>
          </a:prstGeom>
          <a:solidFill>
            <a:schemeClr val="bg1"/>
          </a:solidFill>
          <a:ln w="9525">
            <a:solidFill>
              <a:schemeClr val="tx1"/>
            </a:solidFill>
            <a:round/>
            <a:headEnd/>
            <a:tailEnd/>
          </a:ln>
        </p:spPr>
        <p:txBody>
          <a:bodyPr/>
          <a:lstStyle/>
          <a:p>
            <a:pPr algn="ctr"/>
            <a:r>
              <a:rPr lang="zh-TW" altLang="en-US"/>
              <a:t>岩盐沉积</a:t>
            </a:r>
            <a:endParaRPr lang="en-US"/>
          </a:p>
        </p:txBody>
      </p:sp>
      <p:sp>
        <p:nvSpPr>
          <p:cNvPr id="407570" name="Rectangle 17"/>
          <p:cNvSpPr>
            <a:spLocks noChangeArrowheads="1"/>
          </p:cNvSpPr>
          <p:nvPr/>
        </p:nvSpPr>
        <p:spPr bwMode="auto">
          <a:xfrm>
            <a:off x="16002000" y="2286000"/>
            <a:ext cx="838200" cy="381000"/>
          </a:xfrm>
          <a:prstGeom prst="rect">
            <a:avLst/>
          </a:prstGeom>
          <a:solidFill>
            <a:schemeClr val="bg1"/>
          </a:solidFill>
          <a:ln w="9525">
            <a:solidFill>
              <a:schemeClr val="tx1"/>
            </a:solidFill>
            <a:round/>
            <a:headEnd/>
            <a:tailEnd/>
          </a:ln>
        </p:spPr>
        <p:txBody>
          <a:bodyPr/>
          <a:lstStyle/>
          <a:p>
            <a:pPr algn="ctr"/>
            <a:r>
              <a:rPr lang="zh-TW" altLang="en-US"/>
              <a:t>喷雾</a:t>
            </a:r>
            <a:endParaRPr lang="en-US"/>
          </a:p>
        </p:txBody>
      </p:sp>
      <p:sp>
        <p:nvSpPr>
          <p:cNvPr id="407571" name="Rectangle 18"/>
          <p:cNvSpPr>
            <a:spLocks noChangeArrowheads="1"/>
          </p:cNvSpPr>
          <p:nvPr/>
        </p:nvSpPr>
        <p:spPr bwMode="auto">
          <a:xfrm>
            <a:off x="17221200" y="3124200"/>
            <a:ext cx="1143000" cy="381000"/>
          </a:xfrm>
          <a:prstGeom prst="rect">
            <a:avLst/>
          </a:prstGeom>
          <a:solidFill>
            <a:schemeClr val="bg1"/>
          </a:solidFill>
          <a:ln w="9525">
            <a:solidFill>
              <a:schemeClr val="tx1"/>
            </a:solidFill>
            <a:round/>
            <a:headEnd/>
            <a:tailEnd/>
          </a:ln>
        </p:spPr>
        <p:txBody>
          <a:bodyPr/>
          <a:lstStyle/>
          <a:p>
            <a:pPr algn="ctr"/>
            <a:r>
              <a:rPr lang="zh-TW" altLang="en-US"/>
              <a:t>海洋</a:t>
            </a:r>
            <a:endParaRPr lang="en-US"/>
          </a:p>
        </p:txBody>
      </p:sp>
      <p:sp>
        <p:nvSpPr>
          <p:cNvPr id="407572" name="Rectangle 19"/>
          <p:cNvSpPr>
            <a:spLocks noChangeArrowheads="1"/>
          </p:cNvSpPr>
          <p:nvPr/>
        </p:nvSpPr>
        <p:spPr bwMode="auto">
          <a:xfrm>
            <a:off x="15849600" y="3505200"/>
            <a:ext cx="914400" cy="381000"/>
          </a:xfrm>
          <a:prstGeom prst="rect">
            <a:avLst/>
          </a:prstGeom>
          <a:solidFill>
            <a:schemeClr val="bg1"/>
          </a:solidFill>
          <a:ln w="9525">
            <a:solidFill>
              <a:schemeClr val="tx1"/>
            </a:solidFill>
            <a:round/>
            <a:headEnd/>
            <a:tailEnd/>
          </a:ln>
        </p:spPr>
        <p:txBody>
          <a:bodyPr/>
          <a:lstStyle/>
          <a:p>
            <a:pPr algn="ctr"/>
            <a:r>
              <a:rPr lang="zh-TW" altLang="en-US"/>
              <a:t>发行</a:t>
            </a:r>
            <a:endParaRPr lang="en-US"/>
          </a:p>
        </p:txBody>
      </p:sp>
      <p:sp>
        <p:nvSpPr>
          <p:cNvPr id="407573" name="Rectangle 20"/>
          <p:cNvSpPr>
            <a:spLocks noChangeArrowheads="1"/>
          </p:cNvSpPr>
          <p:nvPr/>
        </p:nvSpPr>
        <p:spPr bwMode="auto">
          <a:xfrm>
            <a:off x="12725400" y="3048000"/>
            <a:ext cx="1447800" cy="381000"/>
          </a:xfrm>
          <a:prstGeom prst="rect">
            <a:avLst/>
          </a:prstGeom>
          <a:solidFill>
            <a:schemeClr val="bg1"/>
          </a:solidFill>
          <a:ln w="9525">
            <a:solidFill>
              <a:schemeClr val="tx1"/>
            </a:solidFill>
            <a:round/>
            <a:headEnd/>
            <a:tailEnd/>
          </a:ln>
        </p:spPr>
        <p:txBody>
          <a:bodyPr/>
          <a:lstStyle/>
          <a:p>
            <a:pPr algn="ctr"/>
            <a:r>
              <a:rPr lang="zh-TW" altLang="en-US"/>
              <a:t>离子交换</a:t>
            </a:r>
            <a:endParaRPr lang="en-US"/>
          </a:p>
        </p:txBody>
      </p:sp>
      <p:sp>
        <p:nvSpPr>
          <p:cNvPr id="407574" name="Rectangle 21"/>
          <p:cNvSpPr>
            <a:spLocks noChangeArrowheads="1"/>
          </p:cNvSpPr>
          <p:nvPr/>
        </p:nvSpPr>
        <p:spPr bwMode="auto">
          <a:xfrm>
            <a:off x="13106400" y="3505200"/>
            <a:ext cx="1447800" cy="381000"/>
          </a:xfrm>
          <a:prstGeom prst="rect">
            <a:avLst/>
          </a:prstGeom>
          <a:solidFill>
            <a:schemeClr val="bg1"/>
          </a:solidFill>
          <a:ln w="9525">
            <a:solidFill>
              <a:schemeClr val="tx1"/>
            </a:solidFill>
            <a:round/>
            <a:headEnd/>
            <a:tailEnd/>
          </a:ln>
        </p:spPr>
        <p:txBody>
          <a:bodyPr/>
          <a:lstStyle/>
          <a:p>
            <a:pPr algn="ctr"/>
            <a:r>
              <a:rPr lang="zh-TW" altLang="en-US"/>
              <a:t>沉积物</a:t>
            </a:r>
            <a:endParaRPr lang="en-US"/>
          </a:p>
        </p:txBody>
      </p:sp>
      <p:sp>
        <p:nvSpPr>
          <p:cNvPr id="407575" name="Rectangle 22"/>
          <p:cNvSpPr>
            <a:spLocks noChangeArrowheads="1"/>
          </p:cNvSpPr>
          <p:nvPr/>
        </p:nvSpPr>
        <p:spPr bwMode="auto">
          <a:xfrm>
            <a:off x="9829800" y="3962400"/>
            <a:ext cx="1905000" cy="381000"/>
          </a:xfrm>
          <a:prstGeom prst="rect">
            <a:avLst/>
          </a:prstGeom>
          <a:solidFill>
            <a:schemeClr val="bg1"/>
          </a:solidFill>
          <a:ln w="9525">
            <a:solidFill>
              <a:schemeClr val="tx1"/>
            </a:solidFill>
            <a:round/>
            <a:headEnd/>
            <a:tailEnd/>
          </a:ln>
        </p:spPr>
        <p:txBody>
          <a:bodyPr/>
          <a:lstStyle/>
          <a:p>
            <a:pPr algn="ctr"/>
            <a:r>
              <a:rPr lang="zh-TW" altLang="en-US"/>
              <a:t>大洲</a:t>
            </a:r>
            <a:endParaRPr lang="en-US"/>
          </a:p>
        </p:txBody>
      </p:sp>
      <p:sp>
        <p:nvSpPr>
          <p:cNvPr id="407576" name="Rectangle 23"/>
          <p:cNvSpPr>
            <a:spLocks noChangeArrowheads="1"/>
          </p:cNvSpPr>
          <p:nvPr/>
        </p:nvSpPr>
        <p:spPr bwMode="auto">
          <a:xfrm>
            <a:off x="12801600" y="4343400"/>
            <a:ext cx="2667000" cy="381000"/>
          </a:xfrm>
          <a:prstGeom prst="rect">
            <a:avLst/>
          </a:prstGeom>
          <a:solidFill>
            <a:schemeClr val="bg1"/>
          </a:solidFill>
          <a:ln w="9525">
            <a:solidFill>
              <a:schemeClr val="tx1"/>
            </a:solidFill>
            <a:round/>
            <a:headEnd/>
            <a:tailEnd/>
          </a:ln>
        </p:spPr>
        <p:txBody>
          <a:bodyPr/>
          <a:lstStyle/>
          <a:p>
            <a:pPr algn="ctr"/>
            <a:r>
              <a:rPr lang="zh-TW" altLang="en-US"/>
              <a:t>海底玄武岩</a:t>
            </a:r>
            <a:endParaRPr lang="en-US"/>
          </a:p>
        </p:txBody>
      </p:sp>
      <p:sp>
        <p:nvSpPr>
          <p:cNvPr id="407577" name="Rectangle 24"/>
          <p:cNvSpPr>
            <a:spLocks noChangeArrowheads="1"/>
          </p:cNvSpPr>
          <p:nvPr/>
        </p:nvSpPr>
        <p:spPr bwMode="auto">
          <a:xfrm>
            <a:off x="10210800" y="3048000"/>
            <a:ext cx="914400" cy="381000"/>
          </a:xfrm>
          <a:prstGeom prst="rect">
            <a:avLst/>
          </a:prstGeom>
          <a:solidFill>
            <a:schemeClr val="bg1"/>
          </a:solidFill>
          <a:ln w="9525">
            <a:solidFill>
              <a:schemeClr val="tx1"/>
            </a:solidFill>
            <a:round/>
            <a:headEnd/>
            <a:tailEnd/>
          </a:ln>
        </p:spPr>
        <p:txBody>
          <a:bodyPr/>
          <a:lstStyle/>
          <a:p>
            <a:pPr algn="ctr"/>
            <a:r>
              <a:rPr lang="zh-TW" altLang="en-US"/>
              <a:t>渗漏</a:t>
            </a: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69797"/>
                                        </p:tgtEl>
                                        <p:attrNameLst>
                                          <p:attrName>style.visibility</p:attrName>
                                        </p:attrNameLst>
                                      </p:cBhvr>
                                      <p:to>
                                        <p:strVal val="visible"/>
                                      </p:to>
                                    </p:set>
                                    <p:anim calcmode="lin" valueType="num">
                                      <p:cBhvr>
                                        <p:cTn id="7" dur="500" fill="hold"/>
                                        <p:tgtEl>
                                          <p:spTgt spid="4769797"/>
                                        </p:tgtEl>
                                        <p:attrNameLst>
                                          <p:attrName>ppt_w</p:attrName>
                                        </p:attrNameLst>
                                      </p:cBhvr>
                                      <p:tavLst>
                                        <p:tav tm="0">
                                          <p:val>
                                            <p:fltVal val="0"/>
                                          </p:val>
                                        </p:tav>
                                        <p:tav tm="100000">
                                          <p:val>
                                            <p:strVal val="#ppt_w"/>
                                          </p:val>
                                        </p:tav>
                                      </p:tavLst>
                                    </p:anim>
                                    <p:anim calcmode="lin" valueType="num">
                                      <p:cBhvr>
                                        <p:cTn id="8" dur="500" fill="hold"/>
                                        <p:tgtEl>
                                          <p:spTgt spid="4769797"/>
                                        </p:tgtEl>
                                        <p:attrNameLst>
                                          <p:attrName>ppt_h</p:attrName>
                                        </p:attrNameLst>
                                      </p:cBhvr>
                                      <p:tavLst>
                                        <p:tav tm="0">
                                          <p:val>
                                            <p:fltVal val="0"/>
                                          </p:val>
                                        </p:tav>
                                        <p:tav tm="100000">
                                          <p:val>
                                            <p:strVal val="#ppt_h"/>
                                          </p:val>
                                        </p:tav>
                                      </p:tavLst>
                                    </p:anim>
                                    <p:animEffect transition="in" filter="fade">
                                      <p:cBhvr>
                                        <p:cTn id="9" dur="500"/>
                                        <p:tgtEl>
                                          <p:spTgt spid="47697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9797" grpId="0"/>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71842" name="Rectangle 2"/>
          <p:cNvSpPr>
            <a:spLocks noGrp="1" noChangeArrowheads="1"/>
          </p:cNvSpPr>
          <p:nvPr>
            <p:ph type="title" idx="4294967295"/>
          </p:nvPr>
        </p:nvSpPr>
        <p:spPr/>
        <p:txBody>
          <a:bodyPr/>
          <a:lstStyle/>
          <a:p>
            <a:pPr eaLnBrk="1" hangingPunct="1">
              <a:defRPr/>
            </a:pPr>
            <a:r>
              <a:rPr lang="en-US" smtClean="0"/>
              <a:t>A&amp;E on bones </a:t>
            </a:r>
          </a:p>
        </p:txBody>
      </p:sp>
      <p:pic>
        <p:nvPicPr>
          <p:cNvPr id="409602" name="Picture 3" descr="038 A&amp;E bones w words"/>
          <p:cNvPicPr>
            <a:picLocks noChangeArrowheads="1"/>
          </p:cNvPicPr>
          <p:nvPr/>
        </p:nvPicPr>
        <p:blipFill>
          <a:blip r:embed="rId3">
            <a:extLst>
              <a:ext uri="{28A0092B-C50C-407E-A947-70E740481C1C}">
                <a14:useLocalDpi xmlns:a14="http://schemas.microsoft.com/office/drawing/2010/main" val="0"/>
              </a:ext>
            </a:extLst>
          </a:blip>
          <a:srcRect l="4312" t="3334" r="3712" b="5556"/>
          <a:stretch>
            <a:fillRect/>
          </a:stretch>
        </p:blipFill>
        <p:spPr bwMode="auto">
          <a:xfrm>
            <a:off x="609600" y="609600"/>
            <a:ext cx="3581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03" name="Picture 4" descr="085 A&amp;E bones(96)RGB"/>
          <p:cNvPicPr>
            <a:picLocks noChangeArrowheads="1"/>
          </p:cNvPicPr>
          <p:nvPr/>
        </p:nvPicPr>
        <p:blipFill>
          <a:blip r:embed="rId4">
            <a:extLst>
              <a:ext uri="{28A0092B-C50C-407E-A947-70E740481C1C}">
                <a14:useLocalDpi xmlns:a14="http://schemas.microsoft.com/office/drawing/2010/main" val="0"/>
              </a:ext>
            </a:extLst>
          </a:blip>
          <a:srcRect l="8025" t="3612" r="4311" b="51785"/>
          <a:stretch>
            <a:fillRect/>
          </a:stretch>
        </p:blipFill>
        <p:spPr bwMode="auto">
          <a:xfrm>
            <a:off x="4724400" y="2778125"/>
            <a:ext cx="37338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04" name="Picture 5" descr="086 A&amp;E bones(96)RGB"/>
          <p:cNvPicPr>
            <a:picLocks noChangeArrowheads="1"/>
          </p:cNvPicPr>
          <p:nvPr/>
        </p:nvPicPr>
        <p:blipFill>
          <a:blip r:embed="rId5">
            <a:extLst>
              <a:ext uri="{28A0092B-C50C-407E-A947-70E740481C1C}">
                <a14:useLocalDpi xmlns:a14="http://schemas.microsoft.com/office/drawing/2010/main" val="0"/>
              </a:ext>
            </a:extLst>
          </a:blip>
          <a:srcRect l="8025" t="39784" r="4312" b="7108"/>
          <a:stretch>
            <a:fillRect/>
          </a:stretch>
        </p:blipFill>
        <p:spPr bwMode="auto">
          <a:xfrm>
            <a:off x="4724400" y="606425"/>
            <a:ext cx="37338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846" name="Rectangle 6"/>
          <p:cNvSpPr>
            <a:spLocks noChangeArrowheads="1"/>
          </p:cNvSpPr>
          <p:nvPr/>
        </p:nvSpPr>
        <p:spPr bwMode="auto">
          <a:xfrm>
            <a:off x="4495800" y="533400"/>
            <a:ext cx="10668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4771847"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4771848" name="Rectangle 8"/>
          <p:cNvSpPr>
            <a:spLocks noChangeArrowheads="1"/>
          </p:cNvSpPr>
          <p:nvPr/>
        </p:nvSpPr>
        <p:spPr bwMode="auto">
          <a:xfrm>
            <a:off x="4800600" y="1447800"/>
            <a:ext cx="3810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4771849"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4771850" name="Rectangle 10"/>
          <p:cNvSpPr>
            <a:spLocks noChangeArrowheads="1"/>
          </p:cNvSpPr>
          <p:nvPr/>
        </p:nvSpPr>
        <p:spPr bwMode="auto">
          <a:xfrm>
            <a:off x="4495800" y="914400"/>
            <a:ext cx="914400" cy="609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Arial"/>
            </a:endParaRPr>
          </a:p>
        </p:txBody>
      </p:sp>
      <p:sp>
        <p:nvSpPr>
          <p:cNvPr id="4771851" name="WordArt 11"/>
          <p:cNvSpPr>
            <a:spLocks noChangeArrowheads="1" noChangeShapeType="1" noTextEdit="1"/>
          </p:cNvSpPr>
          <p:nvPr/>
        </p:nvSpPr>
        <p:spPr bwMode="auto">
          <a:xfrm>
            <a:off x="571500" y="9906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409611" name="WordArt 12"/>
          <p:cNvSpPr>
            <a:spLocks noChangeArrowheads="1" noChangeShapeType="1" noTextEdit="1"/>
          </p:cNvSpPr>
          <p:nvPr/>
        </p:nvSpPr>
        <p:spPr bwMode="auto">
          <a:xfrm>
            <a:off x="4724400" y="990600"/>
            <a:ext cx="3657600" cy="3276600"/>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Noah's</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4771853" name="WordArt 13"/>
          <p:cNvSpPr>
            <a:spLocks noChangeArrowheads="1" noChangeShapeType="1" noTextEdit="1"/>
          </p:cNvSpPr>
          <p:nvPr/>
        </p:nvSpPr>
        <p:spPr bwMode="auto">
          <a:xfrm>
            <a:off x="4724400" y="9906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771853"/>
                                        </p:tgtEl>
                                        <p:attrNameLst>
                                          <p:attrName>style.visibility</p:attrName>
                                        </p:attrNameLst>
                                      </p:cBhvr>
                                      <p:to>
                                        <p:strVal val="visible"/>
                                      </p:to>
                                    </p:set>
                                    <p:anim calcmode="lin" valueType="num">
                                      <p:cBhvr>
                                        <p:cTn id="7" dur="500" fill="hold"/>
                                        <p:tgtEl>
                                          <p:spTgt spid="4771853"/>
                                        </p:tgtEl>
                                        <p:attrNameLst>
                                          <p:attrName>ppt_w</p:attrName>
                                        </p:attrNameLst>
                                      </p:cBhvr>
                                      <p:tavLst>
                                        <p:tav tm="0">
                                          <p:val>
                                            <p:fltVal val="0"/>
                                          </p:val>
                                        </p:tav>
                                        <p:tav tm="100000">
                                          <p:val>
                                            <p:strVal val="#ppt_w"/>
                                          </p:val>
                                        </p:tav>
                                      </p:tavLst>
                                    </p:anim>
                                    <p:anim calcmode="lin" valueType="num">
                                      <p:cBhvr>
                                        <p:cTn id="8" dur="500" fill="hold"/>
                                        <p:tgtEl>
                                          <p:spTgt spid="4771853"/>
                                        </p:tgtEl>
                                        <p:attrNameLst>
                                          <p:attrName>ppt_h</p:attrName>
                                        </p:attrNameLst>
                                      </p:cBhvr>
                                      <p:tavLst>
                                        <p:tav tm="0">
                                          <p:val>
                                            <p:fltVal val="0"/>
                                          </p:val>
                                        </p:tav>
                                        <p:tav tm="100000">
                                          <p:val>
                                            <p:strVal val="#ppt_h"/>
                                          </p:val>
                                        </p:tav>
                                      </p:tavLst>
                                    </p:anim>
                                    <p:animEffect transition="in" filter="fade">
                                      <p:cBhvr>
                                        <p:cTn id="9" dur="500"/>
                                        <p:tgtEl>
                                          <p:spTgt spid="47718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4771853"/>
                                        </p:tgtEl>
                                        <p:attrNameLst>
                                          <p:attrName>ppt_w</p:attrName>
                                        </p:attrNameLst>
                                      </p:cBhvr>
                                      <p:tavLst>
                                        <p:tav tm="0">
                                          <p:val>
                                            <p:strVal val="ppt_w"/>
                                          </p:val>
                                        </p:tav>
                                        <p:tav tm="100000">
                                          <p:val>
                                            <p:fltVal val="0"/>
                                          </p:val>
                                        </p:tav>
                                      </p:tavLst>
                                    </p:anim>
                                    <p:anim calcmode="lin" valueType="num">
                                      <p:cBhvr>
                                        <p:cTn id="14" dur="500"/>
                                        <p:tgtEl>
                                          <p:spTgt spid="4771853"/>
                                        </p:tgtEl>
                                        <p:attrNameLst>
                                          <p:attrName>ppt_h</p:attrName>
                                        </p:attrNameLst>
                                      </p:cBhvr>
                                      <p:tavLst>
                                        <p:tav tm="0">
                                          <p:val>
                                            <p:strVal val="ppt_h"/>
                                          </p:val>
                                        </p:tav>
                                        <p:tav tm="100000">
                                          <p:val>
                                            <p:fltVal val="0"/>
                                          </p:val>
                                        </p:tav>
                                      </p:tavLst>
                                    </p:anim>
                                    <p:animEffect transition="out" filter="fade">
                                      <p:cBhvr>
                                        <p:cTn id="15" dur="500"/>
                                        <p:tgtEl>
                                          <p:spTgt spid="4771853"/>
                                        </p:tgtEl>
                                      </p:cBhvr>
                                    </p:animEffect>
                                    <p:set>
                                      <p:cBhvr>
                                        <p:cTn id="16" dur="1" fill="hold">
                                          <p:stCondLst>
                                            <p:cond delay="499"/>
                                          </p:stCondLst>
                                        </p:cTn>
                                        <p:tgtEl>
                                          <p:spTgt spid="4771853"/>
                                        </p:tgtEl>
                                        <p:attrNameLst>
                                          <p:attrName>style.visibility</p:attrName>
                                        </p:attrNameLst>
                                      </p:cBhvr>
                                      <p:to>
                                        <p:strVal val="hidden"/>
                                      </p:to>
                                    </p:se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4771851"/>
                                        </p:tgtEl>
                                        <p:attrNameLst>
                                          <p:attrName>style.visibility</p:attrName>
                                        </p:attrNameLst>
                                      </p:cBhvr>
                                      <p:to>
                                        <p:strVal val="visible"/>
                                      </p:to>
                                    </p:set>
                                    <p:anim calcmode="lin" valueType="num">
                                      <p:cBhvr>
                                        <p:cTn id="20" dur="500" fill="hold"/>
                                        <p:tgtEl>
                                          <p:spTgt spid="4771851"/>
                                        </p:tgtEl>
                                        <p:attrNameLst>
                                          <p:attrName>ppt_w</p:attrName>
                                        </p:attrNameLst>
                                      </p:cBhvr>
                                      <p:tavLst>
                                        <p:tav tm="0">
                                          <p:val>
                                            <p:fltVal val="0"/>
                                          </p:val>
                                        </p:tav>
                                        <p:tav tm="100000">
                                          <p:val>
                                            <p:strVal val="#ppt_w"/>
                                          </p:val>
                                        </p:tav>
                                      </p:tavLst>
                                    </p:anim>
                                    <p:anim calcmode="lin" valueType="num">
                                      <p:cBhvr>
                                        <p:cTn id="21" dur="500" fill="hold"/>
                                        <p:tgtEl>
                                          <p:spTgt spid="4771851"/>
                                        </p:tgtEl>
                                        <p:attrNameLst>
                                          <p:attrName>ppt_h</p:attrName>
                                        </p:attrNameLst>
                                      </p:cBhvr>
                                      <p:tavLst>
                                        <p:tav tm="0">
                                          <p:val>
                                            <p:fltVal val="0"/>
                                          </p:val>
                                        </p:tav>
                                        <p:tav tm="100000">
                                          <p:val>
                                            <p:strVal val="#ppt_h"/>
                                          </p:val>
                                        </p:tav>
                                      </p:tavLst>
                                    </p:anim>
                                    <p:animEffect transition="in" filter="fade">
                                      <p:cBhvr>
                                        <p:cTn id="22" dur="500"/>
                                        <p:tgtEl>
                                          <p:spTgt spid="4771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51" grpId="0" animBg="1"/>
      <p:bldP spid="4771853" grpId="0" animBg="1"/>
      <p:bldP spid="4771853" grpId="1"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1649" name="Picture 2" descr="Noah and Family in Ark 0298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3747" name="Rectangle 4" hidden="1"/>
          <p:cNvSpPr>
            <a:spLocks noGrp="1" noChangeArrowheads="1"/>
          </p:cNvSpPr>
          <p:nvPr>
            <p:ph type="title" idx="4294967295"/>
          </p:nvPr>
        </p:nvSpPr>
        <p:spPr/>
        <p:txBody>
          <a:bodyPr/>
          <a:lstStyle/>
          <a:p>
            <a:pPr eaLnBrk="1" hangingPunct="1">
              <a:defRPr/>
            </a:pPr>
            <a:r>
              <a:rPr lang="en-US" smtClean="0"/>
              <a:t>Noah and Family in Ark 02987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93058" name="Rectangle 2"/>
          <p:cNvSpPr>
            <a:spLocks noGrp="1" noChangeArrowheads="1"/>
          </p:cNvSpPr>
          <p:nvPr>
            <p:ph type="title"/>
          </p:nvPr>
        </p:nvSpPr>
        <p:spPr/>
        <p:txBody>
          <a:bodyPr/>
          <a:lstStyle/>
          <a:p>
            <a:pPr eaLnBrk="1" hangingPunct="1">
              <a:spcAft>
                <a:spcPts val="13"/>
              </a:spcAft>
              <a:defRPr/>
            </a:pPr>
            <a:r>
              <a:rPr lang="en-US" smtClean="0"/>
              <a:t>Evolutionized Worldview 00826</a:t>
            </a:r>
          </a:p>
        </p:txBody>
      </p:sp>
      <p:sp>
        <p:nvSpPr>
          <p:cNvPr id="5293059" name="Freeform 3"/>
          <p:cNvSpPr>
            <a:spLocks/>
          </p:cNvSpPr>
          <p:nvPr/>
        </p:nvSpPr>
        <p:spPr bwMode="auto">
          <a:xfrm>
            <a:off x="0" y="628650"/>
            <a:ext cx="9144000" cy="559911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5293060" name="Oval 4" descr="Diagonal brick"/>
          <p:cNvSpPr>
            <a:spLocks noChangeArrowheads="1"/>
          </p:cNvSpPr>
          <p:nvPr/>
        </p:nvSpPr>
        <p:spPr bwMode="auto">
          <a:xfrm>
            <a:off x="7467600" y="3657600"/>
            <a:ext cx="1600200" cy="1676400"/>
          </a:xfrm>
          <a:prstGeom prst="ellipse">
            <a:avLst/>
          </a:prstGeom>
          <a:pattFill prst="diagBrick">
            <a:fgClr>
              <a:schemeClr val="accent1">
                <a:alpha val="60001"/>
              </a:schemeClr>
            </a:fgClr>
            <a:bgClr>
              <a:srgbClr val="566869">
                <a:alpha val="60001"/>
              </a:srgbClr>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3700" name="Rectangle 4"/>
          <p:cNvSpPr>
            <a:spLocks noChangeArrowheads="1"/>
          </p:cNvSpPr>
          <p:nvPr/>
        </p:nvSpPr>
        <p:spPr bwMode="auto">
          <a:xfrm>
            <a:off x="11280775" y="3733800"/>
            <a:ext cx="1371600" cy="1066800"/>
          </a:xfrm>
          <a:prstGeom prst="rect">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r>
              <a:rPr lang="en-US" sz="2400"/>
              <a:t>死亡流血</a:t>
            </a:r>
            <a:r>
              <a:rPr lang="zh-TW" altLang="en-US" sz="2400"/>
              <a:t>苦难</a:t>
            </a:r>
            <a:endParaRPr lang="en-US" altLang="zh-TW" sz="2400"/>
          </a:p>
          <a:p>
            <a:pPr algn="ctr"/>
            <a:r>
              <a:rPr lang="en-US" sz="2400"/>
              <a:t>疾病</a:t>
            </a:r>
          </a:p>
        </p:txBody>
      </p:sp>
      <p:sp>
        <p:nvSpPr>
          <p:cNvPr id="413701" name="Rectangle 5"/>
          <p:cNvSpPr>
            <a:spLocks noChangeArrowheads="1"/>
          </p:cNvSpPr>
          <p:nvPr/>
        </p:nvSpPr>
        <p:spPr bwMode="auto">
          <a:xfrm>
            <a:off x="13165138" y="3810000"/>
            <a:ext cx="1143000" cy="1066800"/>
          </a:xfrm>
          <a:prstGeom prst="rect">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TW" altLang="en-US" sz="2800"/>
              <a:t>数百万年</a:t>
            </a:r>
            <a:endParaRPr lang="en-US" sz="2800"/>
          </a:p>
        </p:txBody>
      </p:sp>
      <p:sp>
        <p:nvSpPr>
          <p:cNvPr id="413702" name="Rectangle 6"/>
          <p:cNvSpPr>
            <a:spLocks noChangeArrowheads="1"/>
          </p:cNvSpPr>
          <p:nvPr/>
        </p:nvSpPr>
        <p:spPr bwMode="auto">
          <a:xfrm>
            <a:off x="14938375" y="3810000"/>
            <a:ext cx="1308100" cy="1066800"/>
          </a:xfrm>
          <a:prstGeom prst="rect">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TW" altLang="en-US" sz="3200"/>
              <a:t>人的存在</a:t>
            </a:r>
            <a:endParaRPr lang="en-US" sz="3200"/>
          </a:p>
        </p:txBody>
      </p:sp>
      <p:sp>
        <p:nvSpPr>
          <p:cNvPr id="413703" name="Rectangle 7"/>
          <p:cNvSpPr>
            <a:spLocks noChangeArrowheads="1"/>
          </p:cNvSpPr>
          <p:nvPr/>
        </p:nvSpPr>
        <p:spPr bwMode="auto">
          <a:xfrm>
            <a:off x="16767175" y="3810000"/>
            <a:ext cx="1447800" cy="762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TW" altLang="en-US" sz="4000"/>
              <a:t>世界</a:t>
            </a:r>
            <a:endParaRPr lang="en-US" sz="4000"/>
          </a:p>
        </p:txBody>
      </p:sp>
      <p:sp>
        <p:nvSpPr>
          <p:cNvPr id="9" name="Oval 4" descr="Diagonal brick"/>
          <p:cNvSpPr>
            <a:spLocks noChangeArrowheads="1"/>
          </p:cNvSpPr>
          <p:nvPr/>
        </p:nvSpPr>
        <p:spPr bwMode="auto">
          <a:xfrm>
            <a:off x="16690975" y="3429000"/>
            <a:ext cx="1600200" cy="1676400"/>
          </a:xfrm>
          <a:prstGeom prst="ellipse">
            <a:avLst/>
          </a:prstGeom>
          <a:pattFill prst="diagBrick">
            <a:fgClr>
              <a:schemeClr val="accent1">
                <a:alpha val="60001"/>
              </a:schemeClr>
            </a:fgClr>
            <a:bgClr>
              <a:srgbClr val="566869">
                <a:alpha val="60001"/>
              </a:srgbClr>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200" b="1" dirty="0">
              <a:cs typeface="+mn-cs"/>
            </a:endParaRPr>
          </a:p>
        </p:txBody>
      </p:sp>
      <p:sp>
        <p:nvSpPr>
          <p:cNvPr id="10" name="Rectangle 9"/>
          <p:cNvSpPr/>
          <p:nvPr/>
        </p:nvSpPr>
        <p:spPr bwMode="auto">
          <a:xfrm>
            <a:off x="9220200" y="609600"/>
            <a:ext cx="9144000" cy="1371600"/>
          </a:xfrm>
          <a:prstGeom prst="rect">
            <a:avLst/>
          </a:prstGeom>
          <a:solidFill>
            <a:schemeClr val="accent1">
              <a:lumMod val="25000"/>
            </a:schemeClr>
          </a:solidFill>
          <a:ln>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zh-TW" altLang="en-US"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a:ea typeface="宋体"/>
                <a:cs typeface="宋体"/>
              </a:rPr>
              <a:t>进化论的世界观</a:t>
            </a:r>
            <a:endParaRPr lang="en-US"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宋体"/>
              <a:ea typeface="宋体"/>
              <a:cs typeface="宋体"/>
            </a:endParaRPr>
          </a:p>
        </p:txBody>
      </p:sp>
      <p:sp>
        <p:nvSpPr>
          <p:cNvPr id="11" name="Rectangle 10"/>
          <p:cNvSpPr/>
          <p:nvPr/>
        </p:nvSpPr>
        <p:spPr bwMode="auto">
          <a:xfrm>
            <a:off x="9296400" y="2057400"/>
            <a:ext cx="9144000" cy="1371600"/>
          </a:xfrm>
          <a:prstGeom prst="rect">
            <a:avLst/>
          </a:prstGeom>
          <a:solidFill>
            <a:srgbClr val="1E4D4D"/>
          </a:solidFill>
          <a:ln>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en-US" altLang="zh-TW" sz="6000" kern="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Neue Condensed Black"/>
                <a:ea typeface="宋体"/>
                <a:cs typeface="Arial Black"/>
              </a:rPr>
              <a:t>EVOLUTIONIZED WORLDVIEW</a:t>
            </a:r>
            <a:endParaRPr lang="en-US" sz="4000" kern="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Neue Condensed Black"/>
              <a:ea typeface="宋体"/>
              <a:cs typeface="Arial Black"/>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3060"/>
                                        </p:tgtEl>
                                        <p:attrNameLst>
                                          <p:attrName>style.visibility</p:attrName>
                                        </p:attrNameLst>
                                      </p:cBhvr>
                                      <p:to>
                                        <p:strVal val="visible"/>
                                      </p:to>
                                    </p:set>
                                    <p:animEffect transition="in" filter="fade">
                                      <p:cBhvr>
                                        <p:cTn id="7" dur="500"/>
                                        <p:tgtEl>
                                          <p:spTgt spid="5293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3060" grpId="0" animBg="1"/>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95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3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 name="Rectangle 25"/>
          <p:cNvSpPr/>
          <p:nvPr/>
        </p:nvSpPr>
        <p:spPr bwMode="auto">
          <a:xfrm>
            <a:off x="-21501" y="685800"/>
            <a:ext cx="9144000" cy="1371600"/>
          </a:xfrm>
          <a:prstGeom prst="rect">
            <a:avLst/>
          </a:prstGeom>
          <a:solidFill>
            <a:schemeClr val="accent6">
              <a:lumMod val="50000"/>
            </a:schemeClr>
          </a:solidFill>
          <a:ln>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a:lnSpc>
                <a:spcPct val="150000"/>
              </a:lnSpc>
              <a:defRPr/>
            </a:pPr>
            <a:r>
              <a:rPr lang="en-US" altLang="zh-TW" sz="8000" kern="2100" spc="-14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Neue Condensed Black"/>
                <a:ea typeface="宋体"/>
                <a:cs typeface="Arial Black"/>
              </a:rPr>
              <a:t>WORLDVIEW</a:t>
            </a:r>
            <a:endParaRPr lang="en-US" sz="5400" kern="2100" spc="-14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Neue Condensed Black"/>
              <a:ea typeface="宋体"/>
              <a:cs typeface="Arial Black"/>
            </a:endParaRPr>
          </a:p>
        </p:txBody>
      </p:sp>
      <p:sp>
        <p:nvSpPr>
          <p:cNvPr id="5295107" name="WordArt 3"/>
          <p:cNvSpPr>
            <a:spLocks noChangeArrowheads="1" noChangeShapeType="1" noTextEdit="1"/>
          </p:cNvSpPr>
          <p:nvPr/>
        </p:nvSpPr>
        <p:spPr bwMode="auto">
          <a:xfrm>
            <a:off x="4191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8" name="WordArt 4"/>
          <p:cNvSpPr>
            <a:spLocks noChangeArrowheads="1" noChangeShapeType="1" noTextEdit="1"/>
          </p:cNvSpPr>
          <p:nvPr/>
        </p:nvSpPr>
        <p:spPr bwMode="auto">
          <a:xfrm>
            <a:off x="3429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9" name="WordArt 5"/>
          <p:cNvSpPr>
            <a:spLocks noChangeArrowheads="1" noChangeShapeType="1" noTextEdit="1"/>
          </p:cNvSpPr>
          <p:nvPr/>
        </p:nvSpPr>
        <p:spPr bwMode="auto">
          <a:xfrm>
            <a:off x="27432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10" name="WordArt 6"/>
          <p:cNvSpPr>
            <a:spLocks noChangeArrowheads="1" noChangeShapeType="1" noTextEdit="1"/>
          </p:cNvSpPr>
          <p:nvPr/>
        </p:nvSpPr>
        <p:spPr bwMode="auto">
          <a:xfrm>
            <a:off x="20574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11" name="Rectangle 7"/>
          <p:cNvSpPr>
            <a:spLocks noChangeArrowheads="1"/>
          </p:cNvSpPr>
          <p:nvPr/>
        </p:nvSpPr>
        <p:spPr bwMode="auto">
          <a:xfrm>
            <a:off x="0" y="381000"/>
            <a:ext cx="3962400" cy="205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95112" name="Text Box 8"/>
          <p:cNvSpPr txBox="1">
            <a:spLocks noChangeArrowheads="1"/>
          </p:cNvSpPr>
          <p:nvPr/>
        </p:nvSpPr>
        <p:spPr bwMode="auto">
          <a:xfrm>
            <a:off x="228600" y="457200"/>
            <a:ext cx="3505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lnSpc>
                <a:spcPct val="90000"/>
              </a:lnSpc>
              <a:spcBef>
                <a:spcPct val="50000"/>
              </a:spcBef>
              <a:defRPr/>
            </a:pPr>
            <a:r>
              <a:rPr lang="en-US" sz="6600" b="1" i="1" dirty="0">
                <a:solidFill>
                  <a:srgbClr val="CC0099"/>
                </a:solidFill>
                <a:latin typeface="Arial" charset="0"/>
                <a:cs typeface="Arial" charset="0"/>
              </a:rPr>
              <a:t>Partially</a:t>
            </a:r>
            <a:r>
              <a:rPr lang="en-US" sz="6600" b="1" dirty="0">
                <a:solidFill>
                  <a:srgbClr val="CC0099"/>
                </a:solidFill>
                <a:latin typeface="Arial" charset="0"/>
                <a:cs typeface="Arial" charset="0"/>
              </a:rPr>
              <a:t> </a:t>
            </a:r>
            <a:r>
              <a:rPr lang="en-US" sz="6600" b="1" dirty="0">
                <a:solidFill>
                  <a:srgbClr val="003366"/>
                </a:solidFill>
                <a:latin typeface="Arial" charset="0"/>
                <a:cs typeface="Arial" charset="0"/>
              </a:rPr>
              <a:t>Biblical</a:t>
            </a:r>
          </a:p>
        </p:txBody>
      </p:sp>
      <p:sp>
        <p:nvSpPr>
          <p:cNvPr id="5295113" name="Oval 9" descr="Diagonal brick"/>
          <p:cNvSpPr>
            <a:spLocks noChangeArrowheads="1"/>
          </p:cNvSpPr>
          <p:nvPr/>
        </p:nvSpPr>
        <p:spPr bwMode="auto">
          <a:xfrm>
            <a:off x="7410450" y="3713163"/>
            <a:ext cx="1733550" cy="1697037"/>
          </a:xfrm>
          <a:prstGeom prst="ellipse">
            <a:avLst/>
          </a:prstGeom>
          <a:pattFill prst="diagBrick">
            <a:fgClr>
              <a:schemeClr val="accent1">
                <a:alpha val="60001"/>
              </a:schemeClr>
            </a:fgClr>
            <a:bgClr>
              <a:srgbClr val="566869">
                <a:alpha val="60001"/>
              </a:srgbClr>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WordArt 3"/>
          <p:cNvSpPr>
            <a:spLocks noChangeArrowheads="1" noChangeShapeType="1" noTextEdit="1"/>
          </p:cNvSpPr>
          <p:nvPr/>
        </p:nvSpPr>
        <p:spPr bwMode="auto">
          <a:xfrm>
            <a:off x="4191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11" name="WordArt 4"/>
          <p:cNvSpPr>
            <a:spLocks noChangeArrowheads="1" noChangeShapeType="1" noTextEdit="1"/>
          </p:cNvSpPr>
          <p:nvPr/>
        </p:nvSpPr>
        <p:spPr bwMode="auto">
          <a:xfrm>
            <a:off x="3429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12" name="WordArt 5"/>
          <p:cNvSpPr>
            <a:spLocks noChangeArrowheads="1" noChangeShapeType="1" noTextEdit="1"/>
          </p:cNvSpPr>
          <p:nvPr/>
        </p:nvSpPr>
        <p:spPr bwMode="auto">
          <a:xfrm>
            <a:off x="27432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13" name="WordArt 6"/>
          <p:cNvSpPr>
            <a:spLocks noChangeArrowheads="1" noChangeShapeType="1" noTextEdit="1"/>
          </p:cNvSpPr>
          <p:nvPr/>
        </p:nvSpPr>
        <p:spPr bwMode="auto">
          <a:xfrm>
            <a:off x="20574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17" name="Rectangle 16"/>
          <p:cNvSpPr/>
          <p:nvPr/>
        </p:nvSpPr>
        <p:spPr bwMode="auto">
          <a:xfrm rot="19580042">
            <a:off x="9072563" y="2894013"/>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r>
              <a:rPr lang="zh-TW" altLang="en-US" dirty="0"/>
              <a:t>创造</a:t>
            </a:r>
            <a:endParaRPr lang="en-US" dirty="0"/>
          </a:p>
        </p:txBody>
      </p:sp>
      <p:sp>
        <p:nvSpPr>
          <p:cNvPr id="18" name="Rectangle 17"/>
          <p:cNvSpPr/>
          <p:nvPr/>
        </p:nvSpPr>
        <p:spPr bwMode="auto">
          <a:xfrm rot="19580042">
            <a:off x="9834563" y="2894013"/>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r>
              <a:rPr lang="zh-TW" altLang="en-US" dirty="0"/>
              <a:t>败</a:t>
            </a:r>
            <a:r>
              <a:rPr lang="zh-CN" altLang="en-US" dirty="0"/>
              <a:t>坏</a:t>
            </a:r>
            <a:endParaRPr lang="en-US" dirty="0"/>
          </a:p>
        </p:txBody>
      </p:sp>
      <p:sp>
        <p:nvSpPr>
          <p:cNvPr id="19" name="Rectangle 18"/>
          <p:cNvSpPr/>
          <p:nvPr/>
        </p:nvSpPr>
        <p:spPr bwMode="auto">
          <a:xfrm rot="19580042">
            <a:off x="10580688" y="2817813"/>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r>
              <a:rPr lang="zh-TW" altLang="en-US" dirty="0"/>
              <a:t>灾难</a:t>
            </a:r>
            <a:endParaRPr lang="en-US" dirty="0"/>
          </a:p>
        </p:txBody>
      </p:sp>
      <p:sp>
        <p:nvSpPr>
          <p:cNvPr id="20" name="Rectangle 19"/>
          <p:cNvSpPr/>
          <p:nvPr/>
        </p:nvSpPr>
        <p:spPr bwMode="auto">
          <a:xfrm rot="19580042">
            <a:off x="11190288" y="2894013"/>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r>
              <a:rPr lang="zh-TW" altLang="en-US" dirty="0"/>
              <a:t>混乱</a:t>
            </a:r>
            <a:endParaRPr lang="en-US" dirty="0"/>
          </a:p>
        </p:txBody>
      </p:sp>
      <p:sp>
        <p:nvSpPr>
          <p:cNvPr id="21" name="Rectangle 20"/>
          <p:cNvSpPr/>
          <p:nvPr/>
        </p:nvSpPr>
        <p:spPr bwMode="auto">
          <a:xfrm rot="19580042">
            <a:off x="11876088" y="2894013"/>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r>
              <a:rPr lang="zh-TW" altLang="en-US" dirty="0"/>
              <a:t>基督</a:t>
            </a:r>
            <a:endParaRPr lang="en-US" dirty="0"/>
          </a:p>
        </p:txBody>
      </p:sp>
      <p:sp>
        <p:nvSpPr>
          <p:cNvPr id="22" name="Rectangle 21"/>
          <p:cNvSpPr/>
          <p:nvPr/>
        </p:nvSpPr>
        <p:spPr bwMode="auto">
          <a:xfrm rot="19580042">
            <a:off x="12638088" y="2817813"/>
            <a:ext cx="2057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r>
              <a:rPr lang="zh-TW" altLang="en-US" dirty="0"/>
              <a:t>十字架</a:t>
            </a:r>
            <a:endParaRPr lang="en-US" dirty="0"/>
          </a:p>
        </p:txBody>
      </p:sp>
      <p:sp>
        <p:nvSpPr>
          <p:cNvPr id="23" name="Rectangle 22"/>
          <p:cNvSpPr/>
          <p:nvPr/>
        </p:nvSpPr>
        <p:spPr bwMode="auto">
          <a:xfrm rot="19580042">
            <a:off x="13360400" y="2644775"/>
            <a:ext cx="2535238"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r>
              <a:rPr lang="zh-TW" altLang="en-US" dirty="0"/>
              <a:t>完善</a:t>
            </a:r>
            <a:endParaRPr lang="en-US" dirty="0"/>
          </a:p>
        </p:txBody>
      </p:sp>
      <p:sp>
        <p:nvSpPr>
          <p:cNvPr id="415765" name="Rectangle 23"/>
          <p:cNvSpPr>
            <a:spLocks noChangeArrowheads="1"/>
          </p:cNvSpPr>
          <p:nvPr/>
        </p:nvSpPr>
        <p:spPr bwMode="auto">
          <a:xfrm>
            <a:off x="14589125" y="3886200"/>
            <a:ext cx="1447800" cy="762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TW" altLang="en-US" sz="4000"/>
              <a:t>世界</a:t>
            </a:r>
            <a:endParaRPr lang="en-US" sz="4000"/>
          </a:p>
        </p:txBody>
      </p:sp>
      <p:sp>
        <p:nvSpPr>
          <p:cNvPr id="25" name="Oval 4" descr="Diagonal brick"/>
          <p:cNvSpPr>
            <a:spLocks noChangeArrowheads="1"/>
          </p:cNvSpPr>
          <p:nvPr/>
        </p:nvSpPr>
        <p:spPr bwMode="auto">
          <a:xfrm>
            <a:off x="14512925" y="3505200"/>
            <a:ext cx="1600200" cy="1676400"/>
          </a:xfrm>
          <a:prstGeom prst="ellipse">
            <a:avLst/>
          </a:prstGeom>
          <a:pattFill prst="diagBrick">
            <a:fgClr>
              <a:schemeClr val="accent1">
                <a:alpha val="60001"/>
              </a:schemeClr>
            </a:fgClr>
            <a:bgClr>
              <a:srgbClr val="566869">
                <a:alpha val="60001"/>
              </a:srgbClr>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3200" b="1" dirty="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95110"/>
                                        </p:tgtEl>
                                        <p:attrNameLst>
                                          <p:attrName>style.visibility</p:attrName>
                                        </p:attrNameLst>
                                      </p:cBhvr>
                                      <p:to>
                                        <p:strVal val="visible"/>
                                      </p:to>
                                    </p:set>
                                    <p:animEffect transition="in" filter="wipe(left)">
                                      <p:cBhvr>
                                        <p:cTn id="7" dur="500"/>
                                        <p:tgtEl>
                                          <p:spTgt spid="52951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95109"/>
                                        </p:tgtEl>
                                        <p:attrNameLst>
                                          <p:attrName>style.visibility</p:attrName>
                                        </p:attrNameLst>
                                      </p:cBhvr>
                                      <p:to>
                                        <p:strVal val="visible"/>
                                      </p:to>
                                    </p:set>
                                    <p:animEffect transition="in" filter="wipe(left)">
                                      <p:cBhvr>
                                        <p:cTn id="11" dur="500"/>
                                        <p:tgtEl>
                                          <p:spTgt spid="529510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295108"/>
                                        </p:tgtEl>
                                        <p:attrNameLst>
                                          <p:attrName>style.visibility</p:attrName>
                                        </p:attrNameLst>
                                      </p:cBhvr>
                                      <p:to>
                                        <p:strVal val="visible"/>
                                      </p:to>
                                    </p:set>
                                    <p:animEffect transition="in" filter="wipe(left)">
                                      <p:cBhvr>
                                        <p:cTn id="15" dur="500"/>
                                        <p:tgtEl>
                                          <p:spTgt spid="529510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295107"/>
                                        </p:tgtEl>
                                        <p:attrNameLst>
                                          <p:attrName>style.visibility</p:attrName>
                                        </p:attrNameLst>
                                      </p:cBhvr>
                                      <p:to>
                                        <p:strVal val="visible"/>
                                      </p:to>
                                    </p:set>
                                    <p:animEffect transition="in" filter="wipe(left)">
                                      <p:cBhvr>
                                        <p:cTn id="19" dur="500"/>
                                        <p:tgtEl>
                                          <p:spTgt spid="5295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95113"/>
                                        </p:tgtEl>
                                        <p:attrNameLst>
                                          <p:attrName>style.visibility</p:attrName>
                                        </p:attrNameLst>
                                      </p:cBhvr>
                                      <p:to>
                                        <p:strVal val="visible"/>
                                      </p:to>
                                    </p:set>
                                    <p:animEffect transition="in" filter="fade">
                                      <p:cBhvr>
                                        <p:cTn id="24" dur="500"/>
                                        <p:tgtEl>
                                          <p:spTgt spid="52951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295111"/>
                                        </p:tgtEl>
                                        <p:attrNameLst>
                                          <p:attrName>style.visibility</p:attrName>
                                        </p:attrNameLst>
                                      </p:cBhvr>
                                      <p:to>
                                        <p:strVal val="visible"/>
                                      </p:to>
                                    </p:set>
                                    <p:animEffect transition="in" filter="wipe(up)">
                                      <p:cBhvr>
                                        <p:cTn id="29" dur="500"/>
                                        <p:tgtEl>
                                          <p:spTgt spid="52951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295112"/>
                                        </p:tgtEl>
                                        <p:attrNameLst>
                                          <p:attrName>style.visibility</p:attrName>
                                        </p:attrNameLst>
                                      </p:cBhvr>
                                      <p:to>
                                        <p:strVal val="visible"/>
                                      </p:to>
                                    </p:set>
                                    <p:animEffect transition="in" filter="wipe(up)">
                                      <p:cBhvr>
                                        <p:cTn id="32" dur="500"/>
                                        <p:tgtEl>
                                          <p:spTgt spid="52951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xit" presetSubtype="0" fill="hold" grpId="1" nodeType="clickEffect">
                                  <p:stCondLst>
                                    <p:cond delay="0"/>
                                  </p:stCondLst>
                                  <p:childTnLst>
                                    <p:animEffect transition="out" filter="dissolve">
                                      <p:cBhvr>
                                        <p:cTn id="36" dur="500"/>
                                        <p:tgtEl>
                                          <p:spTgt spid="5295110"/>
                                        </p:tgtEl>
                                      </p:cBhvr>
                                    </p:animEffect>
                                    <p:set>
                                      <p:cBhvr>
                                        <p:cTn id="37" dur="1" fill="hold">
                                          <p:stCondLst>
                                            <p:cond delay="499"/>
                                          </p:stCondLst>
                                        </p:cTn>
                                        <p:tgtEl>
                                          <p:spTgt spid="5295110"/>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5295109"/>
                                        </p:tgtEl>
                                      </p:cBhvr>
                                    </p:animEffect>
                                    <p:set>
                                      <p:cBhvr>
                                        <p:cTn id="40" dur="1" fill="hold">
                                          <p:stCondLst>
                                            <p:cond delay="499"/>
                                          </p:stCondLst>
                                        </p:cTn>
                                        <p:tgtEl>
                                          <p:spTgt spid="5295109"/>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295108"/>
                                        </p:tgtEl>
                                      </p:cBhvr>
                                    </p:animEffect>
                                    <p:set>
                                      <p:cBhvr>
                                        <p:cTn id="43" dur="1" fill="hold">
                                          <p:stCondLst>
                                            <p:cond delay="499"/>
                                          </p:stCondLst>
                                        </p:cTn>
                                        <p:tgtEl>
                                          <p:spTgt spid="5295108"/>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5295107"/>
                                        </p:tgtEl>
                                      </p:cBhvr>
                                    </p:animEffect>
                                    <p:set>
                                      <p:cBhvr>
                                        <p:cTn id="46" dur="1" fill="hold">
                                          <p:stCondLst>
                                            <p:cond delay="499"/>
                                          </p:stCondLst>
                                        </p:cTn>
                                        <p:tgtEl>
                                          <p:spTgt spid="529510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1" nodeType="clickEffect">
                                  <p:stCondLst>
                                    <p:cond delay="0"/>
                                  </p:stCondLst>
                                  <p:childTnLst>
                                    <p:animEffect transition="out" filter="dissolve">
                                      <p:cBhvr>
                                        <p:cTn id="50" dur="500"/>
                                        <p:tgtEl>
                                          <p:spTgt spid="5295111"/>
                                        </p:tgtEl>
                                      </p:cBhvr>
                                    </p:animEffect>
                                    <p:set>
                                      <p:cBhvr>
                                        <p:cTn id="51" dur="1" fill="hold">
                                          <p:stCondLst>
                                            <p:cond delay="499"/>
                                          </p:stCondLst>
                                        </p:cTn>
                                        <p:tgtEl>
                                          <p:spTgt spid="5295111"/>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5295112"/>
                                        </p:tgtEl>
                                      </p:cBhvr>
                                    </p:animEffect>
                                    <p:set>
                                      <p:cBhvr>
                                        <p:cTn id="54" dur="1" fill="hold">
                                          <p:stCondLst>
                                            <p:cond delay="499"/>
                                          </p:stCondLst>
                                        </p:cTn>
                                        <p:tgtEl>
                                          <p:spTgt spid="529511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5295113"/>
                                        </p:tgtEl>
                                      </p:cBhvr>
                                    </p:animEffect>
                                    <p:set>
                                      <p:cBhvr>
                                        <p:cTn id="59" dur="1" fill="hold">
                                          <p:stCondLst>
                                            <p:cond delay="499"/>
                                          </p:stCondLst>
                                        </p:cTn>
                                        <p:tgtEl>
                                          <p:spTgt spid="5295113"/>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par>
                          <p:cTn id="65" fill="hold" nodeType="afterGroup">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par>
                          <p:cTn id="69" fill="hold" nodeType="afterGroup">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par>
                          <p:cTn id="73" fill="hold" nodeType="afterGroup">
                            <p:stCondLst>
                              <p:cond delay="1500"/>
                            </p:stCondLst>
                            <p:childTnLst>
                              <p:par>
                                <p:cTn id="74" presetID="22" presetClass="entr" presetSubtype="8"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xit" presetSubtype="0" fill="hold" grpId="1" nodeType="clickEffect">
                                  <p:stCondLst>
                                    <p:cond delay="0"/>
                                  </p:stCondLst>
                                  <p:childTnLst>
                                    <p:animEffect transition="out" filter="dissolve">
                                      <p:cBhvr>
                                        <p:cTn id="80" dur="500"/>
                                        <p:tgtEl>
                                          <p:spTgt spid="13"/>
                                        </p:tgtEl>
                                      </p:cBhvr>
                                    </p:animEffect>
                                    <p:set>
                                      <p:cBhvr>
                                        <p:cTn id="81" dur="1" fill="hold">
                                          <p:stCondLst>
                                            <p:cond delay="499"/>
                                          </p:stCondLst>
                                        </p:cTn>
                                        <p:tgtEl>
                                          <p:spTgt spid="13"/>
                                        </p:tgtEl>
                                        <p:attrNameLst>
                                          <p:attrName>style.visibility</p:attrName>
                                        </p:attrNameLst>
                                      </p:cBhvr>
                                      <p:to>
                                        <p:strVal val="hidden"/>
                                      </p:to>
                                    </p:set>
                                  </p:childTnLst>
                                </p:cTn>
                              </p:par>
                              <p:par>
                                <p:cTn id="82" presetID="9" presetClass="exit" presetSubtype="0" fill="hold" grpId="1" nodeType="withEffect">
                                  <p:stCondLst>
                                    <p:cond delay="0"/>
                                  </p:stCondLst>
                                  <p:childTnLst>
                                    <p:animEffect transition="out" filter="dissolv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9" presetClass="exit" presetSubtype="0" fill="hold" grpId="1" nodeType="withEffect">
                                  <p:stCondLst>
                                    <p:cond delay="0"/>
                                  </p:stCondLst>
                                  <p:childTnLst>
                                    <p:animEffect transition="out" filter="dissolve">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par>
                                <p:cTn id="88" presetID="9" presetClass="exit" presetSubtype="0" fill="hold" grpId="1" nodeType="withEffect">
                                  <p:stCondLst>
                                    <p:cond delay="0"/>
                                  </p:stCondLst>
                                  <p:childTnLst>
                                    <p:animEffect transition="out" filter="dissolv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5107" grpId="0" animBg="1"/>
      <p:bldP spid="5295107" grpId="1" animBg="1"/>
      <p:bldP spid="5295108" grpId="0" animBg="1"/>
      <p:bldP spid="5295108" grpId="1" animBg="1"/>
      <p:bldP spid="5295109" grpId="0" animBg="1"/>
      <p:bldP spid="5295109" grpId="1" animBg="1"/>
      <p:bldP spid="5295110" grpId="0" animBg="1"/>
      <p:bldP spid="5295110" grpId="1" animBg="1"/>
      <p:bldP spid="5295111" grpId="0" animBg="1"/>
      <p:bldP spid="5295111" grpId="1" animBg="1"/>
      <p:bldP spid="5295112" grpId="0"/>
      <p:bldP spid="5295112" grpId="1"/>
      <p:bldP spid="5295113" grpId="0" animBg="1"/>
      <p:bldP spid="5295113" grpId="1" animBg="1"/>
      <p:bldP spid="10" grpId="0" animBg="1"/>
      <p:bldP spid="10" grpId="1" animBg="1"/>
      <p:bldP spid="11" grpId="0" animBg="1"/>
      <p:bldP spid="11" grpId="1" animBg="1"/>
      <p:bldP spid="12" grpId="0" animBg="1"/>
      <p:bldP spid="12" grpId="1" animBg="1"/>
      <p:bldP spid="13" grpId="0" animBg="1"/>
      <p:bldP spid="13" grpId="1" animBg="1"/>
      <p:bldP spid="2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3124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9600" dirty="0">
                <a:solidFill>
                  <a:schemeClr val="bg1"/>
                </a:solidFill>
                <a:cs typeface="+mn-cs"/>
              </a:rPr>
              <a:t>END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Sermons link </a:t>
            </a:r>
            <a:r>
              <a:rPr lang="en-US" sz="2800" b="1" dirty="0">
                <a:solidFill>
                  <a:srgbClr val="FFFFFF"/>
                </a:solidFill>
                <a:latin typeface="Arial" charset="0"/>
                <a:ea typeface="ＭＳ Ｐゴシック" charset="0"/>
              </a:rPr>
              <a:t>at biblestudydownloads.com</a:t>
            </a:r>
            <a:endParaRPr lang="en-US" sz="1050" b="1" dirty="0">
              <a:solidFill>
                <a:srgbClr val="FFFFFF"/>
              </a:solidFill>
              <a:latin typeface="Arial" charset="0"/>
              <a:ea typeface="ＭＳ Ｐゴシック" charset="0"/>
            </a:endParaRPr>
          </a:p>
        </p:txBody>
      </p:sp>
      <p:pic>
        <p:nvPicPr>
          <p:cNvPr id="387074"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7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fontAlgn="t" hangingPunct="1"/>
            <a:r>
              <a:rPr lang="en-US" sz="4000" b="1">
                <a:solidFill>
                  <a:srgbClr val="FFFFFF"/>
                </a:solidFill>
                <a:cs typeface="Arial" charset="0"/>
              </a:rPr>
              <a:t>Get this presentation for free!</a:t>
            </a:r>
            <a:endParaRPr lang="en-US" sz="1400" b="1">
              <a:solidFill>
                <a:srgbClr val="FFFFFF"/>
              </a:solidFill>
              <a:cs typeface="Arial" charset="0"/>
            </a:endParaRPr>
          </a:p>
        </p:txBody>
      </p:sp>
    </p:spTree>
    <p:extLst>
      <p:ext uri="{BB962C8B-B14F-4D97-AF65-F5344CB8AC3E}">
        <p14:creationId xmlns:p14="http://schemas.microsoft.com/office/powerpoint/2010/main" val="32272888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2" name="Rectangle 2"/>
          <p:cNvSpPr>
            <a:spLocks noGrp="1" noChangeArrowheads="1"/>
          </p:cNvSpPr>
          <p:nvPr>
            <p:ph type="title"/>
          </p:nvPr>
        </p:nvSpPr>
        <p:spPr/>
        <p:txBody>
          <a:bodyPr/>
          <a:lstStyle/>
          <a:p>
            <a:pPr eaLnBrk="1" hangingPunct="1">
              <a:defRPr/>
            </a:pPr>
            <a:r>
              <a:rPr lang="en-US" sz="4000" dirty="0" smtClean="0">
                <a:cs typeface="+mj-cs"/>
              </a:rPr>
              <a:t>Noah</a:t>
            </a:r>
            <a:r>
              <a:rPr lang="fr-FR" altLang="ja-JP" sz="4000" dirty="0" smtClean="0">
                <a:latin typeface="Arial"/>
                <a:cs typeface="+mj-cs"/>
              </a:rPr>
              <a:t>'</a:t>
            </a:r>
            <a:r>
              <a:rPr lang="en-US" sz="4000" dirty="0" smtClean="0">
                <a:cs typeface="+mj-cs"/>
              </a:rPr>
              <a:t>s Ark w/football field &amp; city block</a:t>
            </a:r>
          </a:p>
        </p:txBody>
      </p:sp>
      <p:pic>
        <p:nvPicPr>
          <p:cNvPr id="223234" name="Picture 3" descr="Noah Ark Aerial E-mail 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1213"/>
            <a:ext cx="9144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1" descr="Two Arks Comparison 1 01810.jpg"/>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4259" name="Title 3" hidden="1"/>
          <p:cNvSpPr>
            <a:spLocks noGrp="1"/>
          </p:cNvSpPr>
          <p:nvPr>
            <p:ph type="title" idx="4294967295"/>
          </p:nvPr>
        </p:nvSpPr>
        <p:spPr/>
        <p:txBody>
          <a:bodyPr/>
          <a:lstStyle/>
          <a:p>
            <a:pPr eaLnBrk="1" hangingPunct="1">
              <a:defRPr/>
            </a:pPr>
            <a:r>
              <a:rPr lang="en-US" smtClean="0"/>
              <a:t>Two Arks Comparison 1 01810</a:t>
            </a:r>
          </a:p>
        </p:txBody>
      </p:sp>
      <p:sp>
        <p:nvSpPr>
          <p:cNvPr id="4064260" name="Rectangle 4"/>
          <p:cNvSpPr>
            <a:spLocks noChangeArrowheads="1"/>
          </p:cNvSpPr>
          <p:nvPr/>
        </p:nvSpPr>
        <p:spPr bwMode="auto">
          <a:xfrm>
            <a:off x="0" y="3429000"/>
            <a:ext cx="9144000" cy="3429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64261" name="Text Box 5"/>
          <p:cNvSpPr txBox="1">
            <a:spLocks noChangeArrowheads="1"/>
          </p:cNvSpPr>
          <p:nvPr/>
        </p:nvSpPr>
        <p:spPr bwMode="auto">
          <a:xfrm>
            <a:off x="3200400" y="5851525"/>
            <a:ext cx="1600200" cy="1016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6000" b="1">
                <a:solidFill>
                  <a:srgbClr val="000066"/>
                </a:solidFill>
                <a:latin typeface="Arial" charset="0"/>
                <a:cs typeface="+mn-cs"/>
              </a:rPr>
              <a:t>560 </a:t>
            </a:r>
          </a:p>
        </p:txBody>
      </p:sp>
      <p:sp>
        <p:nvSpPr>
          <p:cNvPr id="4064262" name="Rectangle 6"/>
          <p:cNvSpPr>
            <a:spLocks noChangeArrowheads="1"/>
          </p:cNvSpPr>
          <p:nvPr/>
        </p:nvSpPr>
        <p:spPr bwMode="auto">
          <a:xfrm>
            <a:off x="0" y="5257800"/>
            <a:ext cx="3200400" cy="1600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064263" name="Picture 7" descr="20 BIG Ark"/>
          <p:cNvPicPr>
            <a:picLocks noChangeArrowheads="1"/>
          </p:cNvPicPr>
          <p:nvPr/>
        </p:nvPicPr>
        <p:blipFill>
          <a:blip r:embed="rId5">
            <a:extLst>
              <a:ext uri="{28A0092B-C50C-407E-A947-70E740481C1C}">
                <a14:useLocalDpi xmlns:a14="http://schemas.microsoft.com/office/drawing/2010/main" val="0"/>
              </a:ext>
            </a:extLst>
          </a:blip>
          <a:srcRect t="48901" r="69167" b="31503"/>
          <a:stretch>
            <a:fillRect/>
          </a:stretch>
        </p:blipFill>
        <p:spPr bwMode="auto">
          <a:xfrm>
            <a:off x="31750" y="5302250"/>
            <a:ext cx="297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4064260"/>
                                        </p:tgtEl>
                                      </p:cBhvr>
                                    </p:animEffect>
                                    <p:set>
                                      <p:cBhvr>
                                        <p:cTn id="7" dur="1" fill="hold">
                                          <p:stCondLst>
                                            <p:cond delay="499"/>
                                          </p:stCondLst>
                                        </p:cTn>
                                        <p:tgtEl>
                                          <p:spTgt spid="406426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4064261"/>
                                        </p:tgtEl>
                                        <p:attrNameLst>
                                          <p:attrName>style.visibility</p:attrName>
                                        </p:attrNameLst>
                                      </p:cBhvr>
                                      <p:to>
                                        <p:strVal val="visible"/>
                                      </p:to>
                                    </p:set>
                                    <p:anim calcmode="lin" valueType="num">
                                      <p:cBhvr additive="base">
                                        <p:cTn id="12" dur="500" fill="hold"/>
                                        <p:tgtEl>
                                          <p:spTgt spid="4064261"/>
                                        </p:tgtEl>
                                        <p:attrNameLst>
                                          <p:attrName>ppt_x</p:attrName>
                                        </p:attrNameLst>
                                      </p:cBhvr>
                                      <p:tavLst>
                                        <p:tav tm="0">
                                          <p:val>
                                            <p:strVal val="0-#ppt_w/2"/>
                                          </p:val>
                                        </p:tav>
                                        <p:tav tm="100000">
                                          <p:val>
                                            <p:strVal val="#ppt_x"/>
                                          </p:val>
                                        </p:tav>
                                      </p:tavLst>
                                    </p:anim>
                                    <p:anim calcmode="lin" valueType="num">
                                      <p:cBhvr additive="base">
                                        <p:cTn id="13" dur="500" fill="hold"/>
                                        <p:tgtEl>
                                          <p:spTgt spid="4064261"/>
                                        </p:tgtEl>
                                        <p:attrNameLst>
                                          <p:attrName>ppt_y</p:attrName>
                                        </p:attrNameLst>
                                      </p:cBhvr>
                                      <p:tavLst>
                                        <p:tav tm="0">
                                          <p:val>
                                            <p:strVal val="#ppt_y"/>
                                          </p:val>
                                        </p:tav>
                                        <p:tav tm="100000">
                                          <p:val>
                                            <p:strVal val="#ppt_y"/>
                                          </p:val>
                                        </p:tav>
                                      </p:tavLst>
                                    </p:anim>
                                  </p:childTnLst>
                                </p:cTn>
                              </p:par>
                              <p:par>
                                <p:cTn id="14" presetID="7" presetClass="entr" presetSubtype="8" fill="hold" nodeType="withEffect">
                                  <p:stCondLst>
                                    <p:cond delay="0"/>
                                  </p:stCondLst>
                                  <p:childTnLst>
                                    <p:set>
                                      <p:cBhvr>
                                        <p:cTn id="15" dur="1" fill="hold">
                                          <p:stCondLst>
                                            <p:cond delay="0"/>
                                          </p:stCondLst>
                                        </p:cTn>
                                        <p:tgtEl>
                                          <p:spTgt spid="4064263"/>
                                        </p:tgtEl>
                                        <p:attrNameLst>
                                          <p:attrName>style.visibility</p:attrName>
                                        </p:attrNameLst>
                                      </p:cBhvr>
                                      <p:to>
                                        <p:strVal val="visible"/>
                                      </p:to>
                                    </p:set>
                                    <p:anim calcmode="lin" valueType="num">
                                      <p:cBhvr additive="base">
                                        <p:cTn id="16" dur="500" fill="hold"/>
                                        <p:tgtEl>
                                          <p:spTgt spid="4064263"/>
                                        </p:tgtEl>
                                        <p:attrNameLst>
                                          <p:attrName>ppt_x</p:attrName>
                                        </p:attrNameLst>
                                      </p:cBhvr>
                                      <p:tavLst>
                                        <p:tav tm="0">
                                          <p:val>
                                            <p:strVal val="0-#ppt_w/2"/>
                                          </p:val>
                                        </p:tav>
                                        <p:tav tm="100000">
                                          <p:val>
                                            <p:strVal val="#ppt_x"/>
                                          </p:val>
                                        </p:tav>
                                      </p:tavLst>
                                    </p:anim>
                                    <p:anim calcmode="lin" valueType="num">
                                      <p:cBhvr additive="base">
                                        <p:cTn id="17" dur="500" fill="hold"/>
                                        <p:tgtEl>
                                          <p:spTgt spid="4064263"/>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4064262"/>
                                        </p:tgtEl>
                                        <p:attrNameLst>
                                          <p:attrName>style.visibility</p:attrName>
                                        </p:attrNameLst>
                                      </p:cBhvr>
                                      <p:to>
                                        <p:strVal val="visible"/>
                                      </p:to>
                                    </p:set>
                                    <p:anim calcmode="lin" valueType="num">
                                      <p:cBhvr additive="base">
                                        <p:cTn id="20" dur="500" fill="hold"/>
                                        <p:tgtEl>
                                          <p:spTgt spid="4064262"/>
                                        </p:tgtEl>
                                        <p:attrNameLst>
                                          <p:attrName>ppt_x</p:attrName>
                                        </p:attrNameLst>
                                      </p:cBhvr>
                                      <p:tavLst>
                                        <p:tav tm="0">
                                          <p:val>
                                            <p:strVal val="0-#ppt_w/2"/>
                                          </p:val>
                                        </p:tav>
                                        <p:tav tm="100000">
                                          <p:val>
                                            <p:strVal val="#ppt_x"/>
                                          </p:val>
                                        </p:tav>
                                      </p:tavLst>
                                    </p:anim>
                                    <p:anim calcmode="lin" valueType="num">
                                      <p:cBhvr additive="base">
                                        <p:cTn id="21" dur="500" fill="hold"/>
                                        <p:tgtEl>
                                          <p:spTgt spid="4064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4260" grpId="0" animBg="1"/>
      <p:bldP spid="4064261" grpId="0" animBg="1"/>
      <p:bldP spid="406426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733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0825"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5101571" name="Rectangle 3"/>
          <p:cNvSpPr>
            <a:spLocks noGrp="1" noChangeArrowheads="1"/>
          </p:cNvSpPr>
          <p:nvPr>
            <p:ph type="title"/>
          </p:nvPr>
        </p:nvSpPr>
        <p:spPr>
          <a:xfrm>
            <a:off x="457200" y="-457200"/>
            <a:ext cx="8229600" cy="1143000"/>
          </a:xfrm>
        </p:spPr>
        <p:txBody>
          <a:bodyPr/>
          <a:lstStyle/>
          <a:p>
            <a:pPr eaLnBrk="1" hangingPunct="1">
              <a:defRPr/>
            </a:pPr>
            <a:r>
              <a:rPr lang="en-US" sz="2400" smtClean="0"/>
              <a:t>Ark &amp; people perishing</a:t>
            </a:r>
          </a:p>
        </p:txBody>
      </p:sp>
    </p:spTree>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a:xfrm>
            <a:off x="1371600" y="1354138"/>
            <a:ext cx="6629400" cy="3794125"/>
          </a:xfrm>
          <a:effectLst>
            <a:outerShdw blurRad="63500" dist="38099" dir="2700000" algn="ctr" rotWithShape="0">
              <a:schemeClr val="tx1">
                <a:alpha val="74998"/>
              </a:schemeClr>
            </a:outerShdw>
          </a:effectLst>
        </p:spPr>
        <p:txBody>
          <a:bodyPr>
            <a:spAutoFit/>
          </a:bodyPr>
          <a:lstStyle/>
          <a:p>
            <a:pPr>
              <a:lnSpc>
                <a:spcPct val="140000"/>
              </a:lnSpc>
              <a:spcBef>
                <a:spcPct val="50000"/>
              </a:spcBef>
              <a:defRPr/>
            </a:pPr>
            <a:r>
              <a:rPr lang="en-US" sz="8800" b="1" kern="1200" dirty="0" smtClean="0">
                <a:solidFill>
                  <a:srgbClr val="FFFF00"/>
                </a:solidFill>
                <a:latin typeface="Arial" charset="0"/>
                <a:ea typeface="ＭＳ Ｐゴシック" charset="0"/>
                <a:cs typeface="+mn-cs"/>
              </a:rPr>
              <a:t>Character </a:t>
            </a:r>
            <a:br>
              <a:rPr lang="en-US" sz="8800" b="1" kern="1200" dirty="0" smtClean="0">
                <a:solidFill>
                  <a:srgbClr val="FFFF00"/>
                </a:solidFill>
                <a:latin typeface="Arial" charset="0"/>
                <a:ea typeface="ＭＳ Ｐゴシック" charset="0"/>
                <a:cs typeface="+mn-cs"/>
              </a:rPr>
            </a:br>
            <a:r>
              <a:rPr lang="en-US" sz="8800" b="1" kern="1200" dirty="0" smtClean="0">
                <a:solidFill>
                  <a:srgbClr val="FFFFFF"/>
                </a:solidFill>
                <a:latin typeface="Arial" charset="0"/>
                <a:ea typeface="ＭＳ Ｐゴシック" charset="0"/>
                <a:cs typeface="+mn-cs"/>
              </a:rPr>
              <a:t>of </a:t>
            </a:r>
            <a:r>
              <a:rPr lang="en-US" sz="8800" b="1" kern="1200" dirty="0">
                <a:solidFill>
                  <a:srgbClr val="FFFFFF"/>
                </a:solidFill>
                <a:latin typeface="Arial" charset="0"/>
                <a:ea typeface="ＭＳ Ｐゴシック" charset="0"/>
                <a:cs typeface="+mn-cs"/>
              </a:rPr>
              <a:t>the Flood</a:t>
            </a:r>
          </a:p>
        </p:txBody>
      </p:sp>
      <p:sp>
        <p:nvSpPr>
          <p:cNvPr id="229379"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4066" name="Rectangle 2"/>
          <p:cNvSpPr>
            <a:spLocks noGrp="1" noChangeArrowheads="1"/>
          </p:cNvSpPr>
          <p:nvPr>
            <p:ph type="title"/>
          </p:nvPr>
        </p:nvSpPr>
        <p:spPr/>
        <p:txBody>
          <a:bodyPr/>
          <a:lstStyle/>
          <a:p>
            <a:pPr eaLnBrk="1" hangingPunct="1">
              <a:defRPr/>
            </a:pPr>
            <a:r>
              <a:rPr lang="en-US" smtClean="0">
                <a:cs typeface="+mj-cs"/>
              </a:rPr>
              <a:t>Gen. 7:11 NAS</a:t>
            </a:r>
          </a:p>
        </p:txBody>
      </p:sp>
      <p:pic>
        <p:nvPicPr>
          <p:cNvPr id="23142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4068"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a:solidFill>
                  <a:srgbClr val="00FF00"/>
                </a:solidFill>
                <a:latin typeface="Arial" charset="0"/>
                <a:cs typeface="+mn-cs"/>
              </a:rPr>
              <a:t>Genesis 7:11</a:t>
            </a:r>
          </a:p>
        </p:txBody>
      </p:sp>
      <p:sp>
        <p:nvSpPr>
          <p:cNvPr id="2264069" name="Text Box 5"/>
          <p:cNvSpPr txBox="1">
            <a:spLocks noChangeArrowheads="1"/>
          </p:cNvSpPr>
          <p:nvPr/>
        </p:nvSpPr>
        <p:spPr bwMode="auto">
          <a:xfrm>
            <a:off x="914400" y="1549400"/>
            <a:ext cx="7467600" cy="3937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fontAlgn="base">
              <a:defRPr>
                <a:solidFill>
                  <a:schemeClr val="tx1"/>
                </a:solidFill>
                <a:latin typeface="Arial" charset="0"/>
                <a:ea typeface="ＭＳ Ｐゴシック" charset="0"/>
              </a:defRPr>
            </a:lvl1pPr>
            <a:lvl2pPr marL="800100" indent="-342900" fontAlgn="base">
              <a:defRPr>
                <a:solidFill>
                  <a:schemeClr val="tx1"/>
                </a:solidFill>
                <a:latin typeface="Arial" charset="0"/>
                <a:ea typeface="ＭＳ Ｐゴシック" charset="0"/>
              </a:defRPr>
            </a:lvl2pPr>
            <a:lvl3pPr marL="1257300" indent="-342900" fontAlgn="base">
              <a:defRPr>
                <a:solidFill>
                  <a:schemeClr val="tx1"/>
                </a:solidFill>
                <a:latin typeface="Arial" charset="0"/>
                <a:ea typeface="ＭＳ Ｐゴシック" charset="0"/>
              </a:defRPr>
            </a:lvl3pPr>
            <a:lvl4pPr marL="1714500" indent="-342900" fontAlgn="base">
              <a:defRPr>
                <a:solidFill>
                  <a:schemeClr val="tx1"/>
                </a:solidFill>
                <a:latin typeface="Arial" charset="0"/>
                <a:ea typeface="ＭＳ Ｐゴシック" charset="0"/>
              </a:defRPr>
            </a:lvl4pPr>
            <a:lvl5pPr marL="2171700" indent="-342900" fontAlgn="base">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3600" b="1" dirty="0" smtClean="0">
                <a:solidFill>
                  <a:schemeClr val="bg1"/>
                </a:solidFill>
                <a:cs typeface="+mn-cs"/>
              </a:rPr>
              <a:t>In the six hundredth year of Noah</a:t>
            </a:r>
            <a:r>
              <a:rPr lang="fr-FR" altLang="ja-JP" sz="3600" b="1" dirty="0" smtClean="0">
                <a:solidFill>
                  <a:schemeClr val="bg1"/>
                </a:solidFill>
                <a:latin typeface="Arial"/>
                <a:cs typeface="+mn-cs"/>
              </a:rPr>
              <a:t>'</a:t>
            </a:r>
            <a:r>
              <a:rPr lang="en-US" sz="3600" b="1" dirty="0" smtClean="0">
                <a:solidFill>
                  <a:schemeClr val="bg1"/>
                </a:solidFill>
                <a:cs typeface="+mn-cs"/>
              </a:rPr>
              <a:t>s life, in the second month, on the seventeenth day of the month, on the same day all the fountains of the great deep burst open, and the </a:t>
            </a:r>
            <a:r>
              <a:rPr lang="en-US" sz="3600" b="1" dirty="0" smtClean="0">
                <a:solidFill>
                  <a:srgbClr val="FFFF00"/>
                </a:solidFill>
                <a:cs typeface="+mn-cs"/>
              </a:rPr>
              <a:t>floodgates of the sky</a:t>
            </a:r>
            <a:r>
              <a:rPr lang="en-US" sz="3600" b="1" dirty="0" smtClean="0">
                <a:solidFill>
                  <a:schemeClr val="bg1"/>
                </a:solidFill>
                <a:cs typeface="+mn-cs"/>
              </a:rPr>
              <a:t> were opened.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mud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3618" name="Rectangle 2"/>
          <p:cNvSpPr>
            <a:spLocks noGrp="1" noChangeArrowheads="1"/>
          </p:cNvSpPr>
          <p:nvPr>
            <p:ph type="title"/>
          </p:nvPr>
        </p:nvSpPr>
        <p:spPr/>
        <p:txBody>
          <a:bodyPr/>
          <a:lstStyle/>
          <a:p>
            <a:pPr eaLnBrk="1" hangingPunct="1">
              <a:defRPr/>
            </a:pPr>
            <a:r>
              <a:rPr lang="en-US" smtClean="0">
                <a:cs typeface="+mj-cs"/>
              </a:rPr>
              <a:t>Gen. 7:11 NAS</a:t>
            </a:r>
          </a:p>
        </p:txBody>
      </p:sp>
      <p:pic>
        <p:nvPicPr>
          <p:cNvPr id="23552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3620"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a:solidFill>
                  <a:srgbClr val="00FF00"/>
                </a:solidFill>
                <a:latin typeface="Arial" charset="0"/>
                <a:cs typeface="+mn-cs"/>
              </a:rPr>
              <a:t>Genesis 7:11</a:t>
            </a:r>
          </a:p>
        </p:txBody>
      </p:sp>
      <p:sp>
        <p:nvSpPr>
          <p:cNvPr id="4463621" name="Text Box 5"/>
          <p:cNvSpPr txBox="1">
            <a:spLocks noChangeArrowheads="1"/>
          </p:cNvSpPr>
          <p:nvPr/>
        </p:nvSpPr>
        <p:spPr bwMode="auto">
          <a:xfrm>
            <a:off x="914400" y="1549400"/>
            <a:ext cx="7467600" cy="3937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fontAlgn="base">
              <a:defRPr>
                <a:solidFill>
                  <a:schemeClr val="tx1"/>
                </a:solidFill>
                <a:latin typeface="Arial" charset="0"/>
                <a:ea typeface="ＭＳ Ｐゴシック" charset="0"/>
              </a:defRPr>
            </a:lvl1pPr>
            <a:lvl2pPr marL="800100" indent="-342900" fontAlgn="base">
              <a:defRPr>
                <a:solidFill>
                  <a:schemeClr val="tx1"/>
                </a:solidFill>
                <a:latin typeface="Arial" charset="0"/>
                <a:ea typeface="ＭＳ Ｐゴシック" charset="0"/>
              </a:defRPr>
            </a:lvl2pPr>
            <a:lvl3pPr marL="1257300" indent="-342900" fontAlgn="base">
              <a:defRPr>
                <a:solidFill>
                  <a:schemeClr val="tx1"/>
                </a:solidFill>
                <a:latin typeface="Arial" charset="0"/>
                <a:ea typeface="ＭＳ Ｐゴシック" charset="0"/>
              </a:defRPr>
            </a:lvl3pPr>
            <a:lvl4pPr marL="1714500" indent="-342900" fontAlgn="base">
              <a:defRPr>
                <a:solidFill>
                  <a:schemeClr val="tx1"/>
                </a:solidFill>
                <a:latin typeface="Arial" charset="0"/>
                <a:ea typeface="ＭＳ Ｐゴシック" charset="0"/>
              </a:defRPr>
            </a:lvl4pPr>
            <a:lvl5pPr marL="2171700" indent="-342900" fontAlgn="base">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3600" b="1" dirty="0" smtClean="0">
                <a:solidFill>
                  <a:schemeClr val="bg1"/>
                </a:solidFill>
                <a:cs typeface="+mn-cs"/>
              </a:rPr>
              <a:t>In the six hundredth year of Noah</a:t>
            </a:r>
            <a:r>
              <a:rPr lang="fr-FR" altLang="ja-JP" sz="3600" b="1" dirty="0" smtClean="0">
                <a:solidFill>
                  <a:schemeClr val="bg1"/>
                </a:solidFill>
                <a:latin typeface="Arial"/>
                <a:cs typeface="+mn-cs"/>
              </a:rPr>
              <a:t>'</a:t>
            </a:r>
            <a:r>
              <a:rPr lang="en-US" sz="3600" b="1" dirty="0" smtClean="0">
                <a:solidFill>
                  <a:schemeClr val="bg1"/>
                </a:solidFill>
                <a:cs typeface="+mn-cs"/>
              </a:rPr>
              <a:t>s life, in the second month, on the seventeenth day of the month, on the same day all the </a:t>
            </a:r>
            <a:r>
              <a:rPr lang="en-US" sz="3600" b="1" dirty="0" smtClean="0">
                <a:solidFill>
                  <a:srgbClr val="FFFF00"/>
                </a:solidFill>
                <a:cs typeface="+mn-cs"/>
              </a:rPr>
              <a:t>fountains of the great deep burst open</a:t>
            </a:r>
            <a:r>
              <a:rPr lang="en-US" sz="3600" b="1" dirty="0" smtClean="0">
                <a:solidFill>
                  <a:schemeClr val="bg1"/>
                </a:solidFill>
                <a:cs typeface="+mn-cs"/>
              </a:rPr>
              <a:t>, and the floodgates of the sky were opened.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8418" name="Rectangle 2"/>
          <p:cNvSpPr>
            <a:spLocks noGrp="1" noChangeArrowheads="1"/>
          </p:cNvSpPr>
          <p:nvPr>
            <p:ph type="title"/>
          </p:nvPr>
        </p:nvSpPr>
        <p:spPr/>
        <p:txBody>
          <a:bodyPr/>
          <a:lstStyle/>
          <a:p>
            <a:pPr eaLnBrk="1" hangingPunct="1">
              <a:defRPr/>
            </a:pPr>
            <a:r>
              <a:rPr lang="en-US" smtClean="0">
                <a:cs typeface="+mj-cs"/>
              </a:rPr>
              <a:t>Earthquake—Turkey 2000</a:t>
            </a:r>
          </a:p>
        </p:txBody>
      </p:sp>
      <p:pic>
        <p:nvPicPr>
          <p:cNvPr id="237570" name="Picture 3" descr="volcan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25"/>
            <a:ext cx="8077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10466" name="Rectangle 2"/>
          <p:cNvSpPr>
            <a:spLocks noGrp="1" noChangeArrowheads="1"/>
          </p:cNvSpPr>
          <p:nvPr>
            <p:ph type="title"/>
          </p:nvPr>
        </p:nvSpPr>
        <p:spPr/>
        <p:txBody>
          <a:bodyPr/>
          <a:lstStyle/>
          <a:p>
            <a:pPr eaLnBrk="1" hangingPunct="1">
              <a:defRPr/>
            </a:pPr>
            <a:r>
              <a:rPr lang="en-US" smtClean="0">
                <a:cs typeface="+mj-cs"/>
              </a:rPr>
              <a:t>blank</a:t>
            </a:r>
          </a:p>
        </p:txBody>
      </p:sp>
      <p:pic>
        <p:nvPicPr>
          <p:cNvPr id="239618" name="Picture 3" descr="Japan tsunami 2011 wave over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0468" name="Text Box 4"/>
          <p:cNvSpPr txBox="1">
            <a:spLocks noChangeArrowheads="1"/>
          </p:cNvSpPr>
          <p:nvPr/>
        </p:nvSpPr>
        <p:spPr bwMode="auto">
          <a:xfrm>
            <a:off x="0" y="6202363"/>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200" b="1" dirty="0">
                <a:solidFill>
                  <a:schemeClr val="bg1"/>
                </a:solidFill>
                <a:latin typeface="Arial" charset="0"/>
                <a:cs typeface="+mn-cs"/>
              </a:rPr>
              <a:t>Tsunami in Japan March 2011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8995" name="Rectangle 4" hidden="1"/>
          <p:cNvSpPr>
            <a:spLocks noGrp="1"/>
          </p:cNvSpPr>
          <p:nvPr>
            <p:ph type="title" idx="4294967295"/>
          </p:nvPr>
        </p:nvSpPr>
        <p:spPr/>
        <p:txBody>
          <a:bodyPr/>
          <a:lstStyle/>
          <a:p>
            <a:pPr eaLnBrk="1" hangingPunct="1">
              <a:defRPr/>
            </a:pPr>
            <a:r>
              <a:rPr lang="en-US" smtClean="0"/>
              <a:t>AiG web site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1665" name="Picture 2" descr="japan tsunami 2011 houses debr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2515" name="Text Box 3"/>
          <p:cNvSpPr txBox="1">
            <a:spLocks noChangeArrowheads="1"/>
          </p:cNvSpPr>
          <p:nvPr/>
        </p:nvSpPr>
        <p:spPr bwMode="auto">
          <a:xfrm>
            <a:off x="914400" y="6202363"/>
            <a:ext cx="7315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200" b="1" dirty="0">
                <a:solidFill>
                  <a:schemeClr val="bg1"/>
                </a:solidFill>
                <a:latin typeface="Arial" charset="0"/>
                <a:cs typeface="+mn-cs"/>
              </a:rPr>
              <a:t>Tsunami in Japan March 2011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8" name="Rectangle 2"/>
          <p:cNvSpPr>
            <a:spLocks noGrp="1" noChangeArrowheads="1"/>
          </p:cNvSpPr>
          <p:nvPr>
            <p:ph type="title"/>
          </p:nvPr>
        </p:nvSpPr>
        <p:spPr/>
        <p:txBody>
          <a:bodyPr/>
          <a:lstStyle/>
          <a:p>
            <a:pPr eaLnBrk="1" hangingPunct="1">
              <a:defRPr/>
            </a:pPr>
            <a:r>
              <a:rPr lang="en-US" smtClean="0">
                <a:cs typeface="+mj-cs"/>
              </a:rPr>
              <a:t>Dinosaurs in Flood</a:t>
            </a:r>
          </a:p>
        </p:txBody>
      </p:sp>
      <p:pic>
        <p:nvPicPr>
          <p:cNvPr id="243714" name="Picture 3" descr="119 GDM floo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a:xfrm>
            <a:off x="2895600" y="406400"/>
            <a:ext cx="3429000" cy="5689600"/>
          </a:xfrm>
          <a:effectLst>
            <a:outerShdw blurRad="63500" dist="38099" dir="2700000" algn="ctr" rotWithShape="0">
              <a:schemeClr val="tx1">
                <a:alpha val="74998"/>
              </a:schemeClr>
            </a:outerShdw>
          </a:effectLst>
        </p:spPr>
        <p:txBody>
          <a:bodyPr>
            <a:spAutoFit/>
          </a:bodyPr>
          <a:lstStyle/>
          <a:p>
            <a:pPr>
              <a:lnSpc>
                <a:spcPct val="140000"/>
              </a:lnSpc>
              <a:spcBef>
                <a:spcPct val="50000"/>
              </a:spcBef>
              <a:defRPr/>
            </a:pPr>
            <a:r>
              <a:rPr lang="en-US" sz="8800" b="1" kern="1200" dirty="0">
                <a:solidFill>
                  <a:srgbClr val="FFFF00"/>
                </a:solidFill>
                <a:latin typeface="Arial" charset="0"/>
                <a:ea typeface="ＭＳ Ｐゴシック" charset="0"/>
                <a:cs typeface="+mn-cs"/>
              </a:rPr>
              <a:t>Depth</a:t>
            </a:r>
            <a:r>
              <a:rPr lang="en-US" sz="8800" b="1" kern="1200" dirty="0">
                <a:solidFill>
                  <a:srgbClr val="FFFFFF"/>
                </a:solidFill>
                <a:latin typeface="Arial" charset="0"/>
                <a:ea typeface="ＭＳ Ｐゴシック" charset="0"/>
                <a:cs typeface="+mn-cs"/>
              </a:rPr>
              <a:t> of the Flood</a:t>
            </a:r>
          </a:p>
        </p:txBody>
      </p:sp>
      <p:sp>
        <p:nvSpPr>
          <p:cNvPr id="245763"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6354" name="Rectangle 2"/>
          <p:cNvSpPr>
            <a:spLocks noGrp="1" noChangeArrowheads="1"/>
          </p:cNvSpPr>
          <p:nvPr>
            <p:ph type="title"/>
          </p:nvPr>
        </p:nvSpPr>
        <p:spPr/>
        <p:txBody>
          <a:bodyPr/>
          <a:lstStyle/>
          <a:p>
            <a:pPr eaLnBrk="1" hangingPunct="1">
              <a:defRPr/>
            </a:pPr>
            <a:r>
              <a:rPr lang="en-US" smtClean="0">
                <a:cs typeface="+mj-cs"/>
              </a:rPr>
              <a:t>Gen. 7:19-20 NAS</a:t>
            </a:r>
          </a:p>
        </p:txBody>
      </p:sp>
      <p:pic>
        <p:nvPicPr>
          <p:cNvPr id="247810"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6356" name="Text Box 4"/>
          <p:cNvSpPr txBox="1">
            <a:spLocks noChangeArrowheads="1"/>
          </p:cNvSpPr>
          <p:nvPr/>
        </p:nvSpPr>
        <p:spPr bwMode="auto">
          <a:xfrm>
            <a:off x="0" y="517525"/>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a:solidFill>
                  <a:srgbClr val="00FF00"/>
                </a:solidFill>
                <a:latin typeface="Arial" charset="0"/>
                <a:cs typeface="+mn-cs"/>
              </a:rPr>
              <a:t>Genesis 7:19-20</a:t>
            </a:r>
          </a:p>
        </p:txBody>
      </p:sp>
      <p:sp>
        <p:nvSpPr>
          <p:cNvPr id="2276357" name="Text Box 5"/>
          <p:cNvSpPr txBox="1">
            <a:spLocks noChangeArrowheads="1"/>
          </p:cNvSpPr>
          <p:nvPr/>
        </p:nvSpPr>
        <p:spPr bwMode="auto">
          <a:xfrm>
            <a:off x="990600" y="1635125"/>
            <a:ext cx="7086600" cy="4232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fontAlgn="base">
              <a:defRPr>
                <a:solidFill>
                  <a:schemeClr val="tx1"/>
                </a:solidFill>
                <a:latin typeface="Arial" charset="0"/>
                <a:ea typeface="ＭＳ Ｐゴシック" charset="0"/>
              </a:defRPr>
            </a:lvl1pPr>
            <a:lvl2pPr marL="800100" indent="-342900" fontAlgn="base">
              <a:defRPr>
                <a:solidFill>
                  <a:schemeClr val="tx1"/>
                </a:solidFill>
                <a:latin typeface="Arial" charset="0"/>
                <a:ea typeface="ＭＳ Ｐゴシック" charset="0"/>
              </a:defRPr>
            </a:lvl2pPr>
            <a:lvl3pPr marL="1257300" indent="-342900" fontAlgn="base">
              <a:defRPr>
                <a:solidFill>
                  <a:schemeClr val="tx1"/>
                </a:solidFill>
                <a:latin typeface="Arial" charset="0"/>
                <a:ea typeface="ＭＳ Ｐゴシック" charset="0"/>
              </a:defRPr>
            </a:lvl3pPr>
            <a:lvl4pPr marL="1714500" indent="-342900" fontAlgn="base">
              <a:defRPr>
                <a:solidFill>
                  <a:schemeClr val="tx1"/>
                </a:solidFill>
                <a:latin typeface="Arial" charset="0"/>
                <a:ea typeface="ＭＳ Ｐゴシック" charset="0"/>
              </a:defRPr>
            </a:lvl4pPr>
            <a:lvl5pPr marL="2171700" indent="-342900" fontAlgn="base">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3400" b="1" smtClean="0">
                <a:solidFill>
                  <a:schemeClr val="bg1"/>
                </a:solidFill>
                <a:cs typeface="+mn-cs"/>
              </a:rPr>
              <a:t>19.  The water prevailed more and more upon the earth, so that </a:t>
            </a:r>
            <a:r>
              <a:rPr lang="en-US" sz="3400" b="1" smtClean="0">
                <a:solidFill>
                  <a:srgbClr val="FFFF00"/>
                </a:solidFill>
                <a:cs typeface="+mn-cs"/>
              </a:rPr>
              <a:t>all the high mountains</a:t>
            </a:r>
            <a:r>
              <a:rPr lang="en-US" sz="3400" b="1" smtClean="0">
                <a:solidFill>
                  <a:schemeClr val="bg1"/>
                </a:solidFill>
                <a:cs typeface="+mn-cs"/>
              </a:rPr>
              <a:t> </a:t>
            </a:r>
            <a:r>
              <a:rPr lang="en-US" sz="3400" b="1" smtClean="0">
                <a:solidFill>
                  <a:srgbClr val="FFFF00"/>
                </a:solidFill>
                <a:cs typeface="+mn-cs"/>
              </a:rPr>
              <a:t>everywhere under the heavens</a:t>
            </a:r>
            <a:r>
              <a:rPr lang="en-US" sz="3400" b="1" smtClean="0">
                <a:solidFill>
                  <a:schemeClr val="bg1"/>
                </a:solidFill>
                <a:cs typeface="+mn-cs"/>
              </a:rPr>
              <a:t> were covered.</a:t>
            </a:r>
          </a:p>
          <a:p>
            <a:pPr>
              <a:defRPr/>
            </a:pPr>
            <a:r>
              <a:rPr lang="en-US" sz="3400" b="1" smtClean="0">
                <a:solidFill>
                  <a:schemeClr val="bg1"/>
                </a:solidFill>
                <a:cs typeface="+mn-cs"/>
              </a:rPr>
              <a:t>20.  The water prevailed fifteen cubits higher, and </a:t>
            </a:r>
            <a:r>
              <a:rPr lang="en-US" sz="3400" b="1" smtClean="0">
                <a:solidFill>
                  <a:srgbClr val="FFFF00"/>
                </a:solidFill>
                <a:cs typeface="+mn-cs"/>
              </a:rPr>
              <a:t>the mountains were covered</a:t>
            </a:r>
            <a:r>
              <a:rPr lang="en-US" sz="3400" b="1" smtClean="0">
                <a:solidFill>
                  <a:schemeClr val="bg1"/>
                </a:solidFill>
                <a:cs typeface="+mn-cs"/>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7250" name="Rectangle 2"/>
          <p:cNvSpPr>
            <a:spLocks noGrp="1" noChangeArrowheads="1"/>
          </p:cNvSpPr>
          <p:nvPr>
            <p:ph type="title"/>
          </p:nvPr>
        </p:nvSpPr>
        <p:spPr/>
        <p:txBody>
          <a:bodyPr/>
          <a:lstStyle/>
          <a:p>
            <a:pPr eaLnBrk="1" hangingPunct="1">
              <a:defRPr/>
            </a:pPr>
            <a:r>
              <a:rPr lang="en-US" smtClean="0"/>
              <a:t>Local flood miracle wall</a:t>
            </a:r>
          </a:p>
        </p:txBody>
      </p:sp>
      <p:pic>
        <p:nvPicPr>
          <p:cNvPr id="249858" name="Picture 3" descr="LOCAL FLOOD pic102 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7252" name="WordArt 4"/>
          <p:cNvSpPr>
            <a:spLocks noChangeArrowheads="1" noChangeShapeType="1" noTextEdit="1"/>
          </p:cNvSpPr>
          <p:nvPr/>
        </p:nvSpPr>
        <p:spPr bwMode="auto">
          <a:xfrm>
            <a:off x="1676400" y="685800"/>
            <a:ext cx="5791200" cy="5486400"/>
          </a:xfrm>
          <a:prstGeom prst="rect">
            <a:avLst/>
          </a:prstGeom>
        </p:spPr>
        <p:txBody>
          <a:bodyPr wrap="none" fromWordArt="1">
            <a:prstTxWarp prst="textPlain">
              <a:avLst>
                <a:gd name="adj" fmla="val 50000"/>
              </a:avLst>
            </a:prstTxWarp>
          </a:bodyPr>
          <a:lstStyle/>
          <a:p>
            <a:pPr algn="ctr"/>
            <a:r>
              <a:rPr lang="en-US" sz="3600" kern="10">
                <a:ln w="7620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277252"/>
                                        </p:tgtEl>
                                        <p:attrNameLst>
                                          <p:attrName>style.visibility</p:attrName>
                                        </p:attrNameLst>
                                      </p:cBhvr>
                                      <p:to>
                                        <p:strVal val="visible"/>
                                      </p:to>
                                    </p:set>
                                    <p:anim calcmode="lin" valueType="num">
                                      <p:cBhvr>
                                        <p:cTn id="7" dur="500" fill="hold"/>
                                        <p:tgtEl>
                                          <p:spTgt spid="4277252"/>
                                        </p:tgtEl>
                                        <p:attrNameLst>
                                          <p:attrName>ppt_w</p:attrName>
                                        </p:attrNameLst>
                                      </p:cBhvr>
                                      <p:tavLst>
                                        <p:tav tm="0">
                                          <p:val>
                                            <p:fltVal val="0"/>
                                          </p:val>
                                        </p:tav>
                                        <p:tav tm="100000">
                                          <p:val>
                                            <p:strVal val="#ppt_w"/>
                                          </p:val>
                                        </p:tav>
                                      </p:tavLst>
                                    </p:anim>
                                    <p:anim calcmode="lin" valueType="num">
                                      <p:cBhvr>
                                        <p:cTn id="8" dur="500" fill="hold"/>
                                        <p:tgtEl>
                                          <p:spTgt spid="4277252"/>
                                        </p:tgtEl>
                                        <p:attrNameLst>
                                          <p:attrName>ppt_h</p:attrName>
                                        </p:attrNameLst>
                                      </p:cBhvr>
                                      <p:tavLst>
                                        <p:tav tm="0">
                                          <p:val>
                                            <p:fltVal val="0"/>
                                          </p:val>
                                        </p:tav>
                                        <p:tav tm="100000">
                                          <p:val>
                                            <p:strVal val="#ppt_h"/>
                                          </p:val>
                                        </p:tav>
                                      </p:tavLst>
                                    </p:anim>
                                    <p:animEffect transition="in" filter="fade">
                                      <p:cBhvr>
                                        <p:cTn id="9" dur="500"/>
                                        <p:tgtEl>
                                          <p:spTgt spid="4277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72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6370" name="Rectangle 2"/>
          <p:cNvSpPr>
            <a:spLocks noGrp="1" noChangeArrowheads="1"/>
          </p:cNvSpPr>
          <p:nvPr>
            <p:ph type="title" idx="4294967295"/>
          </p:nvPr>
        </p:nvSpPr>
        <p:spPr/>
        <p:txBody>
          <a:bodyPr/>
          <a:lstStyle/>
          <a:p>
            <a:pPr eaLnBrk="1" hangingPunct="1">
              <a:defRPr/>
            </a:pPr>
            <a:r>
              <a:rPr lang="en-US" smtClean="0">
                <a:cs typeface="+mj-cs"/>
              </a:rPr>
              <a:t>Rainbow promise</a:t>
            </a:r>
          </a:p>
        </p:txBody>
      </p:sp>
      <p:pic>
        <p:nvPicPr>
          <p:cNvPr id="251906" name="Picture 3" descr="Rainbow Promis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1113"/>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1907" name="Picture 4" descr="\\.psf\Host\Users\mmurphy\Desktop\Rainbow Promi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TextBox 1"/>
          <p:cNvSpPr txBox="1">
            <a:spLocks noChangeArrowheads="1"/>
          </p:cNvSpPr>
          <p:nvPr/>
        </p:nvSpPr>
        <p:spPr bwMode="auto">
          <a:xfrm>
            <a:off x="228600" y="5638800"/>
            <a:ext cx="891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fontAlgn="base" hangingPunct="1"/>
            <a:r>
              <a:rPr lang="en-US" sz="7200" b="1">
                <a:solidFill>
                  <a:schemeClr val="bg1"/>
                </a:solidFill>
                <a:latin typeface="Arial" charset="0"/>
                <a:cs typeface="Arial" charset="0"/>
              </a:rPr>
              <a:t>Rainbow Promise</a:t>
            </a:r>
          </a:p>
        </p:txBody>
      </p:sp>
      <p:sp>
        <p:nvSpPr>
          <p:cNvPr id="6" name="TextBox 1"/>
          <p:cNvSpPr txBox="1">
            <a:spLocks noChangeArrowheads="1"/>
          </p:cNvSpPr>
          <p:nvPr/>
        </p:nvSpPr>
        <p:spPr bwMode="auto">
          <a:xfrm>
            <a:off x="0" y="762000"/>
            <a:ext cx="9144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marL="458788" lvl="1" indent="-1588">
              <a:defRPr/>
            </a:pPr>
            <a:r>
              <a:rPr lang="en-SG" sz="3600" dirty="0" smtClean="0">
                <a:solidFill>
                  <a:schemeClr val="bg1"/>
                </a:solidFill>
                <a:effectLst>
                  <a:glow rad="228600">
                    <a:schemeClr val="tx1"/>
                  </a:glow>
                </a:effectLst>
              </a:rPr>
              <a:t>Noah and </a:t>
            </a:r>
            <a:r>
              <a:rPr lang="en-SG" sz="3600" b="1" dirty="0" smtClean="0">
                <a:solidFill>
                  <a:schemeClr val="bg1"/>
                </a:solidFill>
                <a:effectLst>
                  <a:glow rad="228600">
                    <a:schemeClr val="tx1"/>
                  </a:glow>
                </a:effectLst>
              </a:rPr>
              <a:t>your descendants</a:t>
            </a:r>
            <a:endParaRPr lang="en-SG" sz="2800" dirty="0" smtClean="0">
              <a:solidFill>
                <a:schemeClr val="bg1"/>
              </a:solidFill>
              <a:effectLst>
                <a:glow rad="228600">
                  <a:schemeClr val="tx1"/>
                </a:glow>
              </a:effectLst>
            </a:endParaRPr>
          </a:p>
          <a:p>
            <a:pPr marL="458788" lvl="1" indent="-1588">
              <a:defRPr/>
            </a:pPr>
            <a:r>
              <a:rPr lang="en-SG" sz="3600" dirty="0" smtClean="0">
                <a:solidFill>
                  <a:schemeClr val="bg1"/>
                </a:solidFill>
                <a:effectLst>
                  <a:glow rad="228600">
                    <a:schemeClr val="tx1"/>
                  </a:glow>
                </a:effectLst>
              </a:rPr>
              <a:t>The animals and </a:t>
            </a:r>
            <a:r>
              <a:rPr lang="en-SG" sz="3600" b="1" dirty="0" smtClean="0">
                <a:solidFill>
                  <a:schemeClr val="bg1"/>
                </a:solidFill>
                <a:effectLst>
                  <a:glow rad="228600">
                    <a:schemeClr val="tx1"/>
                  </a:glow>
                </a:effectLst>
              </a:rPr>
              <a:t>the livestock</a:t>
            </a:r>
            <a:endParaRPr lang="en-SG" sz="2800" dirty="0" smtClean="0">
              <a:solidFill>
                <a:schemeClr val="bg1"/>
              </a:solidFill>
              <a:effectLst>
                <a:glow rad="228600">
                  <a:schemeClr val="tx1"/>
                </a:glow>
              </a:effectLst>
            </a:endParaRPr>
          </a:p>
          <a:p>
            <a:pPr marL="458788" lvl="1" indent="-1588">
              <a:defRPr/>
            </a:pPr>
            <a:r>
              <a:rPr lang="en-SG" sz="3600" dirty="0" smtClean="0">
                <a:solidFill>
                  <a:schemeClr val="bg1"/>
                </a:solidFill>
                <a:effectLst>
                  <a:glow rad="228600">
                    <a:schemeClr val="tx1"/>
                  </a:glow>
                </a:effectLst>
              </a:rPr>
              <a:t>The birds and </a:t>
            </a:r>
            <a:r>
              <a:rPr lang="en-SG" sz="3600" b="1" dirty="0" smtClean="0">
                <a:solidFill>
                  <a:schemeClr val="bg1"/>
                </a:solidFill>
                <a:effectLst>
                  <a:glow rad="228600">
                    <a:schemeClr val="tx1"/>
                  </a:glow>
                </a:effectLst>
              </a:rPr>
              <a:t>all the wild animals</a:t>
            </a:r>
            <a:endParaRPr lang="en-SG" sz="2800" dirty="0" smtClean="0">
              <a:solidFill>
                <a:schemeClr val="bg1"/>
              </a:solidFill>
              <a:effectLst>
                <a:glow rad="228600">
                  <a:schemeClr val="tx1"/>
                </a:glow>
              </a:effectLst>
            </a:endParaRPr>
          </a:p>
          <a:p>
            <a:pPr marL="458788" lvl="1" indent="-1588">
              <a:defRPr/>
            </a:pPr>
            <a:r>
              <a:rPr lang="en-SG" sz="3600" dirty="0" smtClean="0">
                <a:solidFill>
                  <a:schemeClr val="bg1"/>
                </a:solidFill>
                <a:effectLst>
                  <a:glow rad="228600">
                    <a:schemeClr val="tx1"/>
                  </a:glow>
                </a:effectLst>
              </a:rPr>
              <a:t>And the </a:t>
            </a:r>
            <a:r>
              <a:rPr lang="en-SG" sz="3600" b="1" dirty="0" smtClean="0">
                <a:solidFill>
                  <a:schemeClr val="bg1"/>
                </a:solidFill>
                <a:effectLst>
                  <a:glow rad="228600">
                    <a:schemeClr val="tx1"/>
                  </a:glow>
                </a:effectLst>
              </a:rPr>
              <a:t>living creatures.</a:t>
            </a:r>
            <a:endParaRPr lang="en-SG" sz="2800" dirty="0" smtClean="0">
              <a:solidFill>
                <a:schemeClr val="bg1"/>
              </a:solidFill>
              <a:effectLst>
                <a:glow rad="228600">
                  <a:schemeClr val="tx1"/>
                </a:glow>
              </a:effectLst>
            </a:endParaRPr>
          </a:p>
          <a:p>
            <a:pPr marL="458788" lvl="1" indent="-1588">
              <a:defRPr/>
            </a:pPr>
            <a:r>
              <a:rPr lang="en-SG" sz="3600" dirty="0" smtClean="0">
                <a:solidFill>
                  <a:schemeClr val="bg1"/>
                </a:solidFill>
                <a:effectLst>
                  <a:glow rad="228600">
                    <a:schemeClr val="tx1"/>
                  </a:glow>
                </a:effectLst>
              </a:rPr>
              <a:t>Only a global Flood makes sense of the promise.</a:t>
            </a:r>
            <a:br>
              <a:rPr lang="en-SG" sz="3600" dirty="0" smtClean="0">
                <a:solidFill>
                  <a:schemeClr val="bg1"/>
                </a:solidFill>
                <a:effectLst>
                  <a:glow rad="228600">
                    <a:schemeClr val="tx1"/>
                  </a:glow>
                </a:effectLst>
              </a:rPr>
            </a:br>
            <a:r>
              <a:rPr lang="en-SG" sz="3600" dirty="0" smtClean="0">
                <a:solidFill>
                  <a:schemeClr val="bg1"/>
                </a:solidFill>
                <a:effectLst>
                  <a:glow rad="228600">
                    <a:schemeClr val="tx1"/>
                  </a:glow>
                </a:effectLst>
              </a:rPr>
              <a:t>Otherwise God </a:t>
            </a:r>
            <a:r>
              <a:rPr lang="en-SG" sz="3600" b="1" dirty="0" smtClean="0">
                <a:solidFill>
                  <a:schemeClr val="bg1"/>
                </a:solidFill>
                <a:effectLst>
                  <a:glow rad="228600">
                    <a:schemeClr val="tx1"/>
                  </a:glow>
                </a:effectLst>
              </a:rPr>
              <a:t>lied.</a:t>
            </a:r>
            <a:endParaRPr lang="en-SG" sz="2800" dirty="0" smtClean="0">
              <a:solidFill>
                <a:schemeClr val="bg1"/>
              </a:solidFill>
              <a:effectLst>
                <a:glow rad="228600">
                  <a:schemeClr val="tx1"/>
                </a:glow>
              </a:effectLs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pPr>
              <a:defRPr/>
            </a:pPr>
            <a:r>
              <a:rPr lang="en-US" altLang="zh-CN">
                <a:latin typeface="Times New Roman" charset="0"/>
              </a:rPr>
              <a:t>CW-Local Flood 1 01129</a:t>
            </a:r>
          </a:p>
        </p:txBody>
      </p:sp>
      <p:pic>
        <p:nvPicPr>
          <p:cNvPr id="253954"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1" name="AutoShape 5"/>
          <p:cNvSpPr>
            <a:spLocks noChangeArrowheads="1"/>
          </p:cNvSpPr>
          <p:nvPr/>
        </p:nvSpPr>
        <p:spPr bwMode="auto">
          <a:xfrm>
            <a:off x="-3781425" y="3860800"/>
            <a:ext cx="3781425"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defRPr/>
            </a:pPr>
            <a:r>
              <a:rPr lang="en-US" altLang="zh-CN" sz="2000" b="1" dirty="0">
                <a:solidFill>
                  <a:srgbClr val="000000"/>
                </a:solidFill>
                <a:latin typeface="Arial" charset="0"/>
              </a:rPr>
              <a:t>MY CHRISTIAN COLLEGE PROFESSOR SAID THAT NOAH</a:t>
            </a:r>
            <a:r>
              <a:rPr lang="fr-FR" altLang="zh-CN" sz="2000" b="1" dirty="0">
                <a:solidFill>
                  <a:srgbClr val="000000"/>
                </a:solidFill>
                <a:latin typeface="Arial" charset="0"/>
              </a:rPr>
              <a:t>'</a:t>
            </a:r>
            <a:r>
              <a:rPr lang="en-US" altLang="zh-CN" sz="2000" b="1" dirty="0">
                <a:solidFill>
                  <a:srgbClr val="000000"/>
                </a:solidFill>
                <a:latin typeface="Arial" charset="0"/>
              </a:rPr>
              <a:t>S FLOOD DIDN</a:t>
            </a:r>
            <a:r>
              <a:rPr lang="fr-FR" altLang="zh-CN" sz="2000" b="1" dirty="0">
                <a:solidFill>
                  <a:srgbClr val="000000"/>
                </a:solidFill>
                <a:latin typeface="Arial" charset="0"/>
              </a:rPr>
              <a:t>'</a:t>
            </a:r>
            <a:r>
              <a:rPr lang="en-US" altLang="zh-CN" sz="2000" b="1" dirty="0">
                <a:solidFill>
                  <a:srgbClr val="000000"/>
                </a:solidFill>
                <a:latin typeface="Arial" charset="0"/>
              </a:rPr>
              <a:t>T COVER THE ENTIRE EARTH.</a:t>
            </a:r>
            <a:endParaRPr lang="zh-CN" altLang="en-US" sz="2000" b="1" dirty="0">
              <a:solidFill>
                <a:srgbClr val="000000"/>
              </a:solidFill>
              <a:latin typeface="Arial" charset="0"/>
            </a:endParaRPr>
          </a:p>
        </p:txBody>
      </p:sp>
      <p:sp>
        <p:nvSpPr>
          <p:cNvPr id="495622" name="Text Box 6"/>
          <p:cNvSpPr txBox="1">
            <a:spLocks noChangeArrowheads="1"/>
          </p:cNvSpPr>
          <p:nvPr/>
        </p:nvSpPr>
        <p:spPr bwMode="auto">
          <a:xfrm>
            <a:off x="9180513" y="1628775"/>
            <a:ext cx="2087562" cy="129698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50000"/>
              </a:spcBef>
              <a:defRPr/>
            </a:pPr>
            <a:r>
              <a:rPr lang="en-US" altLang="zh-CN" sz="2000" b="1" dirty="0">
                <a:solidFill>
                  <a:srgbClr val="000000"/>
                </a:solidFill>
                <a:latin typeface="Arial" charset="0"/>
              </a:rPr>
              <a:t>HE TOLD YOU IT WAS JUST A "LOCALIZED" FLOOD?</a:t>
            </a:r>
            <a:endParaRPr lang="zh-CN" altLang="en-US" sz="2000" b="1" dirty="0">
              <a:solidFill>
                <a:srgbClr val="000000"/>
              </a:solidFill>
              <a:latin typeface="Arial" charset="0"/>
            </a:endParaRPr>
          </a:p>
        </p:txBody>
      </p:sp>
      <p:sp>
        <p:nvSpPr>
          <p:cNvPr id="495623" name="Text Box 7"/>
          <p:cNvSpPr txBox="1">
            <a:spLocks noChangeArrowheads="1"/>
          </p:cNvSpPr>
          <p:nvPr/>
        </p:nvSpPr>
        <p:spPr bwMode="auto">
          <a:xfrm>
            <a:off x="10188575" y="2997200"/>
            <a:ext cx="1439863" cy="100806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spcBef>
                <a:spcPct val="50000"/>
              </a:spcBef>
              <a:defRPr/>
            </a:pPr>
            <a:r>
              <a:rPr lang="en-US" altLang="zh-CN" sz="2000" b="1" dirty="0">
                <a:solidFill>
                  <a:srgbClr val="000000"/>
                </a:solidFill>
                <a:latin typeface="Arial" charset="0"/>
              </a:rPr>
              <a:t>THAT</a:t>
            </a:r>
            <a:r>
              <a:rPr lang="fr-FR" altLang="zh-CN" sz="2000" b="1" dirty="0">
                <a:solidFill>
                  <a:srgbClr val="000000"/>
                </a:solidFill>
                <a:latin typeface="Arial" charset="0"/>
              </a:rPr>
              <a:t>'</a:t>
            </a:r>
            <a:r>
              <a:rPr lang="en-US" altLang="zh-CN" sz="2000" b="1" dirty="0">
                <a:solidFill>
                  <a:srgbClr val="000000"/>
                </a:solidFill>
                <a:latin typeface="Arial" charset="0"/>
              </a:rPr>
              <a:t>S WHAT HE SAID!</a:t>
            </a:r>
            <a:endParaRPr lang="zh-CN" altLang="en-US" sz="2000" b="1" dirty="0">
              <a:solidFill>
                <a:srgbClr val="000000"/>
              </a:solidFill>
              <a:latin typeface="Arial" charset="0"/>
            </a:endParaRPr>
          </a:p>
        </p:txBody>
      </p:sp>
      <p:sp>
        <p:nvSpPr>
          <p:cNvPr id="495620" name="AutoShape 4"/>
          <p:cNvSpPr>
            <a:spLocks noChangeArrowheads="1"/>
          </p:cNvSpPr>
          <p:nvPr/>
        </p:nvSpPr>
        <p:spPr bwMode="auto">
          <a:xfrm>
            <a:off x="-5221288" y="1341438"/>
            <a:ext cx="5113338" cy="2303462"/>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defRPr/>
            </a:pPr>
            <a:r>
              <a:rPr lang="en-US" altLang="zh-CN" sz="2000" b="1" dirty="0">
                <a:solidFill>
                  <a:srgbClr val="000000"/>
                </a:solidFill>
                <a:latin typeface="Arial" charset="0"/>
              </a:rPr>
              <a:t>LOOK AT THAT BEAUTIFUL RAINBOW!  IT</a:t>
            </a:r>
            <a:r>
              <a:rPr lang="fr-FR" altLang="zh-CN" sz="2000" b="1" dirty="0">
                <a:solidFill>
                  <a:srgbClr val="000000"/>
                </a:solidFill>
                <a:latin typeface="Arial" charset="0"/>
              </a:rPr>
              <a:t>'</a:t>
            </a:r>
            <a:r>
              <a:rPr lang="en-US" altLang="zh-CN" sz="2000" b="1" dirty="0">
                <a:solidFill>
                  <a:srgbClr val="000000"/>
                </a:solidFill>
                <a:latin typeface="Arial" charset="0"/>
              </a:rPr>
              <a:t>S A PROMISE FROM GOD THAT HE</a:t>
            </a:r>
            <a:r>
              <a:rPr lang="fr-FR" altLang="zh-CN" sz="2000" b="1" dirty="0">
                <a:solidFill>
                  <a:srgbClr val="000000"/>
                </a:solidFill>
                <a:latin typeface="Arial" charset="0"/>
              </a:rPr>
              <a:t>'</a:t>
            </a:r>
            <a:r>
              <a:rPr lang="en-US" altLang="zh-CN" sz="2000" b="1" dirty="0">
                <a:solidFill>
                  <a:srgbClr val="000000"/>
                </a:solidFill>
                <a:latin typeface="Arial" charset="0"/>
              </a:rPr>
              <a:t>LL </a:t>
            </a:r>
            <a:r>
              <a:rPr lang="en-US" altLang="zh-CN" sz="2000" b="1" u="sng" dirty="0">
                <a:solidFill>
                  <a:srgbClr val="000000"/>
                </a:solidFill>
                <a:latin typeface="Arial" charset="0"/>
              </a:rPr>
              <a:t>NEVER</a:t>
            </a:r>
            <a:r>
              <a:rPr lang="en-US" altLang="zh-CN" sz="2000" b="1" dirty="0">
                <a:solidFill>
                  <a:srgbClr val="000000"/>
                </a:solidFill>
                <a:latin typeface="Arial" charset="0"/>
              </a:rPr>
              <a:t>* AGAIN FLOOD THE ENTIRE EARTH AS HE DID IN NOAH</a:t>
            </a:r>
            <a:r>
              <a:rPr lang="fr-FR" altLang="zh-CN" sz="2000" b="1" dirty="0">
                <a:solidFill>
                  <a:srgbClr val="000000"/>
                </a:solidFill>
                <a:latin typeface="Arial" charset="0"/>
              </a:rPr>
              <a:t>'</a:t>
            </a:r>
            <a:r>
              <a:rPr lang="en-US" altLang="zh-CN" sz="2000" b="1" dirty="0">
                <a:solidFill>
                  <a:srgbClr val="000000"/>
                </a:solidFill>
                <a:latin typeface="Arial" charset="0"/>
              </a:rPr>
              <a:t>S DAY!</a:t>
            </a:r>
            <a:endParaRPr lang="zh-CN" altLang="en-US" sz="2000" b="1" dirty="0">
              <a:solidFill>
                <a:srgbClr val="000000"/>
              </a:solidFill>
              <a:latin typeface="Arial" charset="0"/>
            </a:endParaRPr>
          </a:p>
        </p:txBody>
      </p:sp>
      <p:sp>
        <p:nvSpPr>
          <p:cNvPr id="253959" name="Text Box 5"/>
          <p:cNvSpPr txBox="1">
            <a:spLocks noChangeArrowheads="1"/>
          </p:cNvSpPr>
          <p:nvPr/>
        </p:nvSpPr>
        <p:spPr bwMode="auto">
          <a:xfrm>
            <a:off x="8459788" y="8731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fontAlgn="base" hangingPunct="1"/>
            <a:r>
              <a:rPr lang="en-US" altLang="zh-CN" b="1">
                <a:solidFill>
                  <a:srgbClr val="FFFFFF"/>
                </a:solidFill>
                <a:latin typeface="Arial" charset="0"/>
                <a:cs typeface="Arial" charset="0"/>
              </a:rPr>
              <a:t>77j</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pPr>
              <a:defRPr/>
            </a:pPr>
            <a:r>
              <a:rPr lang="en-US" altLang="zh-CN">
                <a:latin typeface="Times New Roman" charset="0"/>
              </a:rPr>
              <a:t>CW-Local Flood 2 01130</a:t>
            </a:r>
          </a:p>
        </p:txBody>
      </p:sp>
      <p:pic>
        <p:nvPicPr>
          <p:cNvPr id="256002"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8" name="AutoShape 4"/>
          <p:cNvSpPr>
            <a:spLocks noChangeArrowheads="1"/>
          </p:cNvSpPr>
          <p:nvPr/>
        </p:nvSpPr>
        <p:spPr bwMode="auto">
          <a:xfrm>
            <a:off x="-5003800" y="188913"/>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fontAlgn="base">
              <a:defRPr/>
            </a:pPr>
            <a:r>
              <a:rPr lang="en-US" altLang="zh-CN" sz="2800" b="1" dirty="0">
                <a:solidFill>
                  <a:srgbClr val="000000"/>
                </a:solidFill>
                <a:latin typeface="Arial" charset="0"/>
              </a:rPr>
              <a:t>SO HE BELIEVES THAT GOD PROMISED TO NEVER AGAIN SEND A "LOCALIZED" FLOOD?</a:t>
            </a:r>
            <a:endParaRPr lang="zh-CN" altLang="en-US" sz="2800" b="1" dirty="0">
              <a:solidFill>
                <a:srgbClr val="000000"/>
              </a:solidFill>
              <a:latin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6866" name="Rectangle 2" hidden="1"/>
          <p:cNvSpPr>
            <a:spLocks noGrp="1" noChangeArrowheads="1"/>
          </p:cNvSpPr>
          <p:nvPr>
            <p:ph type="title"/>
          </p:nvPr>
        </p:nvSpPr>
        <p:spPr/>
        <p:txBody>
          <a:bodyPr/>
          <a:lstStyle/>
          <a:p>
            <a:pPr eaLnBrk="1" hangingPunct="1">
              <a:defRPr/>
            </a:pPr>
            <a:r>
              <a:rPr lang="en-US" smtClean="0"/>
              <a:t>Billions of Dead Things 00058</a:t>
            </a:r>
          </a:p>
        </p:txBody>
      </p:sp>
      <p:pic>
        <p:nvPicPr>
          <p:cNvPr id="5156867" name="Picture 3" descr="Bil of Dead Things 0005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8"/>
            <a:ext cx="9144000" cy="6856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156868" name="Text Box 4"/>
          <p:cNvSpPr txBox="1">
            <a:spLocks noChangeArrowheads="1"/>
          </p:cNvSpPr>
          <p:nvPr/>
        </p:nvSpPr>
        <p:spPr bwMode="auto">
          <a:xfrm>
            <a:off x="457200" y="1431925"/>
            <a:ext cx="8153400" cy="3825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30000"/>
              </a:spcBef>
              <a:defRPr/>
            </a:pPr>
            <a:r>
              <a:rPr lang="en-US" sz="5000" b="1">
                <a:solidFill>
                  <a:schemeClr val="bg1"/>
                </a:solidFill>
                <a:cs typeface="+mn-cs"/>
              </a:rPr>
              <a:t>Billions of dead things</a:t>
            </a:r>
          </a:p>
          <a:p>
            <a:pPr algn="ctr">
              <a:spcBef>
                <a:spcPct val="30000"/>
              </a:spcBef>
              <a:defRPr/>
            </a:pPr>
            <a:r>
              <a:rPr lang="en-US" sz="5000" b="1">
                <a:solidFill>
                  <a:schemeClr val="bg1"/>
                </a:solidFill>
                <a:cs typeface="+mn-cs"/>
              </a:rPr>
              <a:t>Buried in rock layers</a:t>
            </a:r>
          </a:p>
          <a:p>
            <a:pPr algn="ctr">
              <a:spcBef>
                <a:spcPct val="30000"/>
              </a:spcBef>
              <a:defRPr/>
            </a:pPr>
            <a:r>
              <a:rPr lang="en-US" sz="5000" b="1">
                <a:solidFill>
                  <a:schemeClr val="bg1"/>
                </a:solidFill>
                <a:cs typeface="+mn-cs"/>
              </a:rPr>
              <a:t>Laid down by water </a:t>
            </a:r>
          </a:p>
          <a:p>
            <a:pPr algn="ctr">
              <a:spcBef>
                <a:spcPct val="30000"/>
              </a:spcBef>
              <a:defRPr/>
            </a:pPr>
            <a:r>
              <a:rPr lang="en-US" sz="5000" b="1">
                <a:solidFill>
                  <a:schemeClr val="bg1"/>
                </a:solidFill>
                <a:cs typeface="+mn-cs"/>
              </a:rPr>
              <a:t>All over the earth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098"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smtClean="0">
                <a:solidFill>
                  <a:srgbClr val="FFFFFF"/>
                </a:solidFill>
                <a:effectLst>
                  <a:glow rad="228600">
                    <a:srgbClr val="000000"/>
                  </a:glow>
                </a:effectLst>
                <a:latin typeface="Arial"/>
                <a:ea typeface="ＭＳ Ｐゴシック"/>
                <a:cs typeface="Arial"/>
              </a:rPr>
              <a:t>FOSSIL </a:t>
            </a:r>
            <a:br>
              <a:rPr lang="en-US" sz="3200" b="1" kern="0" dirty="0" smtClean="0">
                <a:solidFill>
                  <a:srgbClr val="FFFFFF"/>
                </a:solidFill>
                <a:effectLst>
                  <a:glow rad="228600">
                    <a:srgbClr val="000000"/>
                  </a:glow>
                </a:effectLst>
                <a:latin typeface="Arial"/>
                <a:ea typeface="ＭＳ Ｐゴシック"/>
                <a:cs typeface="Arial"/>
              </a:rPr>
            </a:br>
            <a:r>
              <a:rPr lang="en-US" sz="3200" b="1" kern="0" dirty="0" smtClean="0">
                <a:solidFill>
                  <a:srgbClr val="FFFFFF"/>
                </a:solidFill>
                <a:effectLst>
                  <a:glow rad="228600">
                    <a:srgbClr val="000000"/>
                  </a:glow>
                </a:effectLst>
                <a:latin typeface="Arial"/>
                <a:ea typeface="ＭＳ Ｐゴシック"/>
                <a:cs typeface="Arial"/>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228600">
                    <a:srgbClr val="000000"/>
                  </a:glow>
                </a:effectLst>
                <a:latin typeface="Arial Black"/>
                <a:ea typeface="ＭＳ Ｐゴシック"/>
                <a:cs typeface="Arial Black"/>
              </a:rPr>
              <a:t>PAIN</a:t>
            </a: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228600">
                    <a:srgbClr val="000000"/>
                  </a:glow>
                </a:effectLst>
                <a:latin typeface="Arial Black"/>
                <a:ea typeface="ＭＳ Ｐゴシック"/>
                <a:cs typeface="Arial Black"/>
              </a:rPr>
              <a:t>DEATH</a:t>
            </a: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228600">
                    <a:srgbClr val="000000"/>
                  </a:glow>
                </a:effectLst>
                <a:latin typeface="Arial Black"/>
                <a:ea typeface="ＭＳ Ｐゴシック"/>
                <a:cs typeface="Arial Black"/>
              </a:rPr>
              <a:t>KILLING</a:t>
            </a: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228600">
                    <a:srgbClr val="000000"/>
                  </a:glow>
                </a:effectLst>
                <a:latin typeface="Arial Black"/>
                <a:ea typeface="ＭＳ Ｐゴシック"/>
                <a:cs typeface="Arial Black"/>
              </a:rPr>
              <a:t>DISEASE</a:t>
            </a: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228600">
                    <a:srgbClr val="000000"/>
                  </a:glow>
                </a:effectLst>
                <a:latin typeface="Arial Black"/>
                <a:ea typeface="ＭＳ Ｐゴシック"/>
                <a:cs typeface="Arial Black"/>
              </a:rPr>
              <a:t>STRUGGLE</a:t>
            </a: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228600">
                    <a:srgbClr val="000000"/>
                  </a:glow>
                </a:effectLst>
                <a:latin typeface="Arial Black"/>
                <a:ea typeface="ＭＳ Ｐゴシック"/>
                <a:cs typeface="Arial Black"/>
              </a:rPr>
              <a:t>SUFFERING</a:t>
            </a: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228600">
                    <a:srgbClr val="000000"/>
                  </a:glow>
                </a:effectLst>
                <a:latin typeface="Arial Black"/>
                <a:ea typeface="ＭＳ Ｐゴシック"/>
                <a:cs typeface="Arial Black"/>
              </a:rPr>
              <a:t>EXTINCTION</a:t>
            </a: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FF"/>
                </a:solidFill>
                <a:effectLst>
                  <a:glow rad="279400">
                    <a:srgbClr val="000000">
                      <a:alpha val="75000"/>
                    </a:srgbClr>
                  </a:glow>
                </a:effectLst>
                <a:latin typeface="Arial"/>
                <a:ea typeface="ＭＳ Ｐゴシック"/>
                <a:cs typeface="Arial"/>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00"/>
                </a:solidFill>
                <a:effectLst>
                  <a:glow rad="228600">
                    <a:srgbClr val="000000"/>
                  </a:glow>
                </a:effectLst>
                <a:latin typeface="Arial"/>
                <a:ea typeface="ＭＳ Ｐゴシック"/>
                <a:cs typeface="Arial"/>
              </a:rPr>
              <a:t>=</a:t>
            </a:r>
          </a:p>
        </p:txBody>
      </p:sp>
      <p:sp>
        <p:nvSpPr>
          <p:cNvPr id="14" name="WordArt 17"/>
          <p:cNvSpPr>
            <a:spLocks noChangeArrowheads="1" noChangeShapeType="1" noTextEdit="1"/>
          </p:cNvSpPr>
          <p:nvPr/>
        </p:nvSpPr>
        <p:spPr bwMode="auto">
          <a:xfrm>
            <a:off x="1676400" y="685800"/>
            <a:ext cx="5791200" cy="5486400"/>
          </a:xfrm>
          <a:prstGeom prst="rect">
            <a:avLst/>
          </a:prstGeom>
        </p:spPr>
        <p:txBody>
          <a:bodyPr wrap="none" fromWordArt="1">
            <a:prstTxWarp prst="textPlain">
              <a:avLst>
                <a:gd name="adj" fmla="val 50000"/>
              </a:avLst>
            </a:prstTxWarp>
          </a:bodyPr>
          <a:lstStyle/>
          <a:p>
            <a:pPr algn="ctr"/>
            <a:r>
              <a:rPr lang="en-US" sz="3600" kern="10">
                <a:ln w="76200">
                  <a:solidFill>
                    <a:schemeClr val="bg1"/>
                  </a:solidFill>
                  <a:round/>
                  <a:headEnd/>
                  <a:tailEnd/>
                </a:ln>
                <a:solidFill>
                  <a:srgbClr val="FFFF00"/>
                </a:solidFill>
                <a:latin typeface="Arial Black"/>
                <a:ea typeface="Arial Black"/>
                <a:cs typeface="Arial Black"/>
              </a:rPr>
              <a:t>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3" descr="Grand Canyon strata-Y"/>
          <p:cNvPicPr>
            <a:picLocks noChangeAspect="1" noChangeArrowheads="1"/>
          </p:cNvPicPr>
          <p:nvPr/>
        </p:nvPicPr>
        <p:blipFill>
          <a:blip r:embed="rId3">
            <a:extLst>
              <a:ext uri="{28A0092B-C50C-407E-A947-70E740481C1C}">
                <a14:useLocalDpi xmlns:a14="http://schemas.microsoft.com/office/drawing/2010/main" val="0"/>
              </a:ext>
            </a:extLst>
          </a:blip>
          <a:srcRect b="6232"/>
          <a:stretch>
            <a:fillRect/>
          </a:stretch>
        </p:blipFill>
        <p:spPr bwMode="auto">
          <a:xfrm>
            <a:off x="0" y="973138"/>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4596" name="Text Box 4"/>
          <p:cNvSpPr txBox="1">
            <a:spLocks noChangeArrowheads="1"/>
          </p:cNvSpPr>
          <p:nvPr/>
        </p:nvSpPr>
        <p:spPr bwMode="auto">
          <a:xfrm>
            <a:off x="0" y="166688"/>
            <a:ext cx="91440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en-US" sz="3600" b="1">
                <a:solidFill>
                  <a:srgbClr val="FFFF00"/>
                </a:solidFill>
                <a:latin typeface="Arial" charset="0"/>
                <a:cs typeface="Arial" charset="0"/>
              </a:rPr>
              <a:t>When &amp; how was this all formed?</a:t>
            </a:r>
          </a:p>
        </p:txBody>
      </p:sp>
      <p:sp>
        <p:nvSpPr>
          <p:cNvPr id="4334594" name="Rectangle 2"/>
          <p:cNvSpPr>
            <a:spLocks noGrp="1" noChangeArrowheads="1"/>
          </p:cNvSpPr>
          <p:nvPr>
            <p:ph type="title"/>
          </p:nvPr>
        </p:nvSpPr>
        <p:spPr>
          <a:xfrm>
            <a:off x="1676400" y="6019800"/>
            <a:ext cx="5715000" cy="609600"/>
          </a:xfrm>
          <a:solidFill>
            <a:srgbClr val="000090"/>
          </a:solidFill>
        </p:spPr>
        <p:txBody>
          <a:bodyPr/>
          <a:lstStyle/>
          <a:p>
            <a:pPr eaLnBrk="1" hangingPunct="1">
              <a:defRPr/>
            </a:pPr>
            <a:r>
              <a:rPr lang="en-US" sz="3600" b="1" dirty="0" smtClean="0">
                <a:solidFill>
                  <a:schemeClr val="bg1"/>
                </a:solidFill>
              </a:rPr>
              <a:t>The Grand Canyon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34596"/>
                                        </p:tgtEl>
                                        <p:attrNameLst>
                                          <p:attrName>style.visibility</p:attrName>
                                        </p:attrNameLst>
                                      </p:cBhvr>
                                      <p:to>
                                        <p:strVal val="visible"/>
                                      </p:to>
                                    </p:set>
                                    <p:animEffect transition="in" filter="wipe(left)">
                                      <p:cBhvr>
                                        <p:cTn id="7" dur="500"/>
                                        <p:tgtEl>
                                          <p:spTgt spid="433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459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867650" name="Rectangle 2"/>
          <p:cNvSpPr>
            <a:spLocks noGrp="1" noChangeArrowheads="1"/>
          </p:cNvSpPr>
          <p:nvPr>
            <p:ph type="title"/>
          </p:nvPr>
        </p:nvSpPr>
        <p:spPr/>
        <p:txBody>
          <a:bodyPr/>
          <a:lstStyle/>
          <a:p>
            <a:pPr>
              <a:lnSpc>
                <a:spcPts val="4400"/>
              </a:lnSpc>
              <a:spcBef>
                <a:spcPct val="20000"/>
              </a:spcBef>
              <a:defRPr/>
            </a:pPr>
            <a:r>
              <a:rPr lang="en-US" b="1" dirty="0">
                <a:solidFill>
                  <a:srgbClr val="FFFF00"/>
                </a:solidFill>
                <a:latin typeface="Arial" charset="0"/>
              </a:rPr>
              <a:t>Early 19</a:t>
            </a:r>
            <a:r>
              <a:rPr lang="en-US" b="1" baseline="30000" dirty="0">
                <a:solidFill>
                  <a:srgbClr val="FFFF00"/>
                </a:solidFill>
                <a:latin typeface="Arial" charset="0"/>
              </a:rPr>
              <a:t>th</a:t>
            </a:r>
            <a:r>
              <a:rPr lang="en-US" b="1" dirty="0">
                <a:solidFill>
                  <a:srgbClr val="FFFF00"/>
                </a:solidFill>
                <a:latin typeface="Arial" charset="0"/>
              </a:rPr>
              <a:t> Century Views of Earth History</a:t>
            </a:r>
          </a:p>
        </p:txBody>
      </p:sp>
      <p:sp>
        <p:nvSpPr>
          <p:cNvPr id="3867652" name="Text Box 4"/>
          <p:cNvSpPr txBox="1">
            <a:spLocks noChangeArrowheads="1"/>
          </p:cNvSpPr>
          <p:nvPr/>
        </p:nvSpPr>
        <p:spPr bwMode="auto">
          <a:xfrm>
            <a:off x="814388" y="1665288"/>
            <a:ext cx="6196012"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800" b="1">
                <a:solidFill>
                  <a:schemeClr val="bg1"/>
                </a:solidFill>
                <a:latin typeface="Arial" charset="0"/>
                <a:cs typeface="+mn-cs"/>
              </a:rPr>
              <a:t>Biblical view (Scriptural geologists)</a:t>
            </a:r>
          </a:p>
        </p:txBody>
      </p:sp>
      <p:sp>
        <p:nvSpPr>
          <p:cNvPr id="3867653" name="Line 5"/>
          <p:cNvSpPr>
            <a:spLocks noChangeShapeType="1"/>
          </p:cNvSpPr>
          <p:nvPr/>
        </p:nvSpPr>
        <p:spPr bwMode="auto">
          <a:xfrm>
            <a:off x="5276850" y="2474913"/>
            <a:ext cx="609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867654" name="Text Box 6"/>
          <p:cNvSpPr txBox="1">
            <a:spLocks noChangeArrowheads="1"/>
          </p:cNvSpPr>
          <p:nvPr/>
        </p:nvSpPr>
        <p:spPr bwMode="auto">
          <a:xfrm>
            <a:off x="4419600" y="2225675"/>
            <a:ext cx="914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400" b="1">
                <a:solidFill>
                  <a:schemeClr val="bg1"/>
                </a:solidFill>
                <a:latin typeface="Arial" charset="0"/>
                <a:cs typeface="+mn-cs"/>
              </a:rPr>
              <a:t>SCW</a:t>
            </a:r>
          </a:p>
        </p:txBody>
      </p:sp>
      <p:sp>
        <p:nvSpPr>
          <p:cNvPr id="3867655" name="Text Box 7"/>
          <p:cNvSpPr txBox="1">
            <a:spLocks noChangeArrowheads="1"/>
          </p:cNvSpPr>
          <p:nvPr/>
        </p:nvSpPr>
        <p:spPr bwMode="auto">
          <a:xfrm>
            <a:off x="5870575" y="2225675"/>
            <a:ext cx="369888"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F</a:t>
            </a:r>
          </a:p>
        </p:txBody>
      </p:sp>
      <p:sp>
        <p:nvSpPr>
          <p:cNvPr id="3867656" name="Line 8"/>
          <p:cNvSpPr>
            <a:spLocks noChangeShapeType="1"/>
          </p:cNvSpPr>
          <p:nvPr/>
        </p:nvSpPr>
        <p:spPr bwMode="auto">
          <a:xfrm>
            <a:off x="6191250" y="2474913"/>
            <a:ext cx="1752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867657" name="Text Box 9"/>
          <p:cNvSpPr txBox="1">
            <a:spLocks noChangeArrowheads="1"/>
          </p:cNvSpPr>
          <p:nvPr/>
        </p:nvSpPr>
        <p:spPr bwMode="auto">
          <a:xfrm>
            <a:off x="7943850" y="2225675"/>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58" name="Text Box 10"/>
          <p:cNvSpPr txBox="1">
            <a:spLocks noChangeArrowheads="1"/>
          </p:cNvSpPr>
          <p:nvPr/>
        </p:nvSpPr>
        <p:spPr bwMode="auto">
          <a:xfrm>
            <a:off x="5470525" y="2590800"/>
            <a:ext cx="2073275"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000" b="1">
                <a:solidFill>
                  <a:schemeClr val="bg1"/>
                </a:solidFill>
                <a:latin typeface="Arial" charset="0"/>
                <a:cs typeface="+mn-cs"/>
              </a:rPr>
              <a:t>(ca. 6000 years)</a:t>
            </a:r>
          </a:p>
        </p:txBody>
      </p:sp>
      <p:sp>
        <p:nvSpPr>
          <p:cNvPr id="3867659" name="Line 11"/>
          <p:cNvSpPr>
            <a:spLocks noChangeShapeType="1"/>
          </p:cNvSpPr>
          <p:nvPr/>
        </p:nvSpPr>
        <p:spPr bwMode="auto">
          <a:xfrm>
            <a:off x="2149475" y="4038600"/>
            <a:ext cx="7556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867660" name="Line 12"/>
          <p:cNvSpPr>
            <a:spLocks noChangeShapeType="1"/>
          </p:cNvSpPr>
          <p:nvPr/>
        </p:nvSpPr>
        <p:spPr bwMode="auto">
          <a:xfrm>
            <a:off x="2362200" y="5562600"/>
            <a:ext cx="555625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867661" name="Text Box 13"/>
          <p:cNvSpPr txBox="1">
            <a:spLocks noChangeArrowheads="1"/>
          </p:cNvSpPr>
          <p:nvPr/>
        </p:nvSpPr>
        <p:spPr bwMode="auto">
          <a:xfrm>
            <a:off x="838200" y="3276600"/>
            <a:ext cx="83058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800" b="1">
                <a:solidFill>
                  <a:schemeClr val="bg1"/>
                </a:solidFill>
                <a:latin typeface="Arial" charset="0"/>
                <a:cs typeface="+mn-cs"/>
              </a:rPr>
              <a:t>Catastrophist view (e.g., Cuvier, Smith)</a:t>
            </a:r>
          </a:p>
        </p:txBody>
      </p:sp>
      <p:sp>
        <p:nvSpPr>
          <p:cNvPr id="3867662" name="Text Box 14"/>
          <p:cNvSpPr txBox="1">
            <a:spLocks noChangeArrowheads="1"/>
          </p:cNvSpPr>
          <p:nvPr/>
        </p:nvSpPr>
        <p:spPr bwMode="auto">
          <a:xfrm>
            <a:off x="1593850" y="3794125"/>
            <a:ext cx="6080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SB</a:t>
            </a:r>
          </a:p>
        </p:txBody>
      </p:sp>
      <p:sp>
        <p:nvSpPr>
          <p:cNvPr id="3867663" name="Line 15"/>
          <p:cNvSpPr>
            <a:spLocks noChangeShapeType="1"/>
          </p:cNvSpPr>
          <p:nvPr/>
        </p:nvSpPr>
        <p:spPr bwMode="auto">
          <a:xfrm>
            <a:off x="3225800" y="4038600"/>
            <a:ext cx="7620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867664" name="Text Box 16"/>
          <p:cNvSpPr txBox="1">
            <a:spLocks noChangeArrowheads="1"/>
          </p:cNvSpPr>
          <p:nvPr/>
        </p:nvSpPr>
        <p:spPr bwMode="auto">
          <a:xfrm>
            <a:off x="2865438"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5" name="Line 17"/>
          <p:cNvSpPr>
            <a:spLocks noChangeShapeType="1"/>
          </p:cNvSpPr>
          <p:nvPr/>
        </p:nvSpPr>
        <p:spPr bwMode="auto">
          <a:xfrm>
            <a:off x="4337050" y="4038600"/>
            <a:ext cx="9906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867666" name="Text Box 18"/>
          <p:cNvSpPr txBox="1">
            <a:spLocks noChangeArrowheads="1"/>
          </p:cNvSpPr>
          <p:nvPr/>
        </p:nvSpPr>
        <p:spPr bwMode="auto">
          <a:xfrm>
            <a:off x="3971925" y="3789363"/>
            <a:ext cx="404813"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7" name="Line 19"/>
          <p:cNvSpPr>
            <a:spLocks noChangeShapeType="1"/>
          </p:cNvSpPr>
          <p:nvPr/>
        </p:nvSpPr>
        <p:spPr bwMode="auto">
          <a:xfrm>
            <a:off x="5632450" y="4038600"/>
            <a:ext cx="10668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867668" name="Text Box 20"/>
          <p:cNvSpPr txBox="1">
            <a:spLocks noChangeArrowheads="1"/>
          </p:cNvSpPr>
          <p:nvPr/>
        </p:nvSpPr>
        <p:spPr bwMode="auto">
          <a:xfrm>
            <a:off x="5287963"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69" name="Line 21"/>
          <p:cNvSpPr>
            <a:spLocks noChangeShapeType="1"/>
          </p:cNvSpPr>
          <p:nvPr/>
        </p:nvSpPr>
        <p:spPr bwMode="auto">
          <a:xfrm>
            <a:off x="7004050" y="4038600"/>
            <a:ext cx="914400" cy="0"/>
          </a:xfrm>
          <a:prstGeom prst="line">
            <a:avLst/>
          </a:prstGeom>
          <a:noFill/>
          <a:ln w="38100">
            <a:solidFill>
              <a:srgbClr val="FFFFFF"/>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3867670" name="Text Box 22"/>
          <p:cNvSpPr txBox="1">
            <a:spLocks noChangeArrowheads="1"/>
          </p:cNvSpPr>
          <p:nvPr/>
        </p:nvSpPr>
        <p:spPr bwMode="auto">
          <a:xfrm>
            <a:off x="6659563" y="3789363"/>
            <a:ext cx="404812"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C</a:t>
            </a:r>
          </a:p>
        </p:txBody>
      </p:sp>
      <p:sp>
        <p:nvSpPr>
          <p:cNvPr id="3867671" name="Text Box 23"/>
          <p:cNvSpPr txBox="1">
            <a:spLocks noChangeArrowheads="1"/>
          </p:cNvSpPr>
          <p:nvPr/>
        </p:nvSpPr>
        <p:spPr bwMode="auto">
          <a:xfrm>
            <a:off x="7918450" y="3789363"/>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72" name="Text Box 24"/>
          <p:cNvSpPr txBox="1">
            <a:spLocks noChangeArrowheads="1"/>
          </p:cNvSpPr>
          <p:nvPr/>
        </p:nvSpPr>
        <p:spPr bwMode="auto">
          <a:xfrm>
            <a:off x="1600200" y="5297488"/>
            <a:ext cx="7937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SB?</a:t>
            </a:r>
          </a:p>
        </p:txBody>
      </p:sp>
      <p:sp>
        <p:nvSpPr>
          <p:cNvPr id="3867673" name="Text Box 25"/>
          <p:cNvSpPr txBox="1">
            <a:spLocks noChangeArrowheads="1"/>
          </p:cNvSpPr>
          <p:nvPr/>
        </p:nvSpPr>
        <p:spPr bwMode="auto">
          <a:xfrm>
            <a:off x="304800" y="5334000"/>
            <a:ext cx="800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endParaRPr lang="en-US" sz="2400" b="1">
              <a:solidFill>
                <a:schemeClr val="bg1"/>
              </a:solidFill>
              <a:latin typeface="Arial" charset="0"/>
              <a:cs typeface="+mn-cs"/>
            </a:endParaRPr>
          </a:p>
        </p:txBody>
      </p:sp>
      <p:sp>
        <p:nvSpPr>
          <p:cNvPr id="3867674" name="Text Box 26"/>
          <p:cNvSpPr txBox="1">
            <a:spLocks noChangeArrowheads="1"/>
          </p:cNvSpPr>
          <p:nvPr/>
        </p:nvSpPr>
        <p:spPr bwMode="auto">
          <a:xfrm>
            <a:off x="838200" y="4800600"/>
            <a:ext cx="76200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800" b="1">
                <a:solidFill>
                  <a:schemeClr val="bg1"/>
                </a:solidFill>
                <a:latin typeface="Arial" charset="0"/>
                <a:cs typeface="+mn-cs"/>
              </a:rPr>
              <a:t>Uniformitarian view (e.g., Hutton, Lyell)</a:t>
            </a:r>
          </a:p>
        </p:txBody>
      </p:sp>
      <p:sp>
        <p:nvSpPr>
          <p:cNvPr id="3867675" name="Text Box 27"/>
          <p:cNvSpPr txBox="1">
            <a:spLocks noChangeArrowheads="1"/>
          </p:cNvSpPr>
          <p:nvPr/>
        </p:nvSpPr>
        <p:spPr bwMode="auto">
          <a:xfrm>
            <a:off x="7918450" y="5334000"/>
            <a:ext cx="38735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400" b="1">
                <a:solidFill>
                  <a:schemeClr val="bg1"/>
                </a:solidFill>
                <a:latin typeface="Arial" charset="0"/>
                <a:cs typeface="+mn-cs"/>
              </a:rPr>
              <a:t>P</a:t>
            </a:r>
          </a:p>
        </p:txBody>
      </p:sp>
      <p:sp>
        <p:nvSpPr>
          <p:cNvPr id="3867676" name="Text Box 28"/>
          <p:cNvSpPr txBox="1">
            <a:spLocks noChangeArrowheads="1"/>
          </p:cNvSpPr>
          <p:nvPr/>
        </p:nvSpPr>
        <p:spPr bwMode="auto">
          <a:xfrm>
            <a:off x="3581400" y="4130675"/>
            <a:ext cx="27432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2000" b="1">
                <a:solidFill>
                  <a:schemeClr val="bg1"/>
                </a:solidFill>
                <a:latin typeface="Arial" charset="0"/>
                <a:cs typeface="+mn-cs"/>
              </a:rPr>
              <a:t>(millions of years)</a:t>
            </a:r>
          </a:p>
        </p:txBody>
      </p:sp>
      <p:sp>
        <p:nvSpPr>
          <p:cNvPr id="3867677" name="Text Box 29"/>
          <p:cNvSpPr txBox="1">
            <a:spLocks noChangeArrowheads="1"/>
          </p:cNvSpPr>
          <p:nvPr/>
        </p:nvSpPr>
        <p:spPr bwMode="auto">
          <a:xfrm>
            <a:off x="2286000" y="5653088"/>
            <a:ext cx="5410200" cy="396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2000" b="1">
                <a:solidFill>
                  <a:schemeClr val="bg1"/>
                </a:solidFill>
                <a:latin typeface="Arial" charset="0"/>
                <a:cs typeface="+mn-cs"/>
              </a:rPr>
              <a:t>(millions of years)</a:t>
            </a:r>
          </a:p>
        </p:txBody>
      </p:sp>
      <p:sp>
        <p:nvSpPr>
          <p:cNvPr id="3867678" name="WordArt 30"/>
          <p:cNvSpPr>
            <a:spLocks noChangeArrowheads="1" noChangeShapeType="1" noTextEdit="1"/>
          </p:cNvSpPr>
          <p:nvPr/>
        </p:nvSpPr>
        <p:spPr bwMode="auto">
          <a:xfrm>
            <a:off x="936625" y="1828800"/>
            <a:ext cx="7216775" cy="9207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3867679" name="WordArt 31"/>
          <p:cNvSpPr>
            <a:spLocks noChangeArrowheads="1" noChangeShapeType="1" noTextEdit="1"/>
          </p:cNvSpPr>
          <p:nvPr/>
        </p:nvSpPr>
        <p:spPr bwMode="auto">
          <a:xfrm>
            <a:off x="914400" y="3438525"/>
            <a:ext cx="7216775" cy="92075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67652"/>
                                        </p:tgtEl>
                                        <p:attrNameLst>
                                          <p:attrName>style.visibility</p:attrName>
                                        </p:attrNameLst>
                                      </p:cBhvr>
                                      <p:to>
                                        <p:strVal val="visible"/>
                                      </p:to>
                                    </p:set>
                                    <p:animEffect transition="in" filter="fade">
                                      <p:cBhvr>
                                        <p:cTn id="7" dur="500"/>
                                        <p:tgtEl>
                                          <p:spTgt spid="3867652"/>
                                        </p:tgtEl>
                                      </p:cBhvr>
                                    </p:animEffect>
                                  </p:childTnLst>
                                </p:cTn>
                              </p:par>
                              <p:par>
                                <p:cTn id="8" presetID="10" presetClass="entr" presetSubtype="0" fill="hold" nodeType="withEffect">
                                  <p:stCondLst>
                                    <p:cond delay="0"/>
                                  </p:stCondLst>
                                  <p:childTnLst>
                                    <p:set>
                                      <p:cBhvr>
                                        <p:cTn id="9" dur="1" fill="hold">
                                          <p:stCondLst>
                                            <p:cond delay="0"/>
                                          </p:stCondLst>
                                        </p:cTn>
                                        <p:tgtEl>
                                          <p:spTgt spid="3867654"/>
                                        </p:tgtEl>
                                        <p:attrNameLst>
                                          <p:attrName>style.visibility</p:attrName>
                                        </p:attrNameLst>
                                      </p:cBhvr>
                                      <p:to>
                                        <p:strVal val="visible"/>
                                      </p:to>
                                    </p:set>
                                    <p:animEffect transition="in" filter="fade">
                                      <p:cBhvr>
                                        <p:cTn id="10" dur="500"/>
                                        <p:tgtEl>
                                          <p:spTgt spid="3867654"/>
                                        </p:tgtEl>
                                      </p:cBhvr>
                                    </p:animEffect>
                                  </p:childTnLst>
                                </p:cTn>
                              </p:par>
                              <p:par>
                                <p:cTn id="11" presetID="10" presetClass="entr" presetSubtype="0" fill="hold" nodeType="withEffect">
                                  <p:stCondLst>
                                    <p:cond delay="0"/>
                                  </p:stCondLst>
                                  <p:childTnLst>
                                    <p:set>
                                      <p:cBhvr>
                                        <p:cTn id="12" dur="1" fill="hold">
                                          <p:stCondLst>
                                            <p:cond delay="0"/>
                                          </p:stCondLst>
                                        </p:cTn>
                                        <p:tgtEl>
                                          <p:spTgt spid="3867653"/>
                                        </p:tgtEl>
                                        <p:attrNameLst>
                                          <p:attrName>style.visibility</p:attrName>
                                        </p:attrNameLst>
                                      </p:cBhvr>
                                      <p:to>
                                        <p:strVal val="visible"/>
                                      </p:to>
                                    </p:set>
                                    <p:animEffect transition="in" filter="fade">
                                      <p:cBhvr>
                                        <p:cTn id="13" dur="500"/>
                                        <p:tgtEl>
                                          <p:spTgt spid="3867653"/>
                                        </p:tgtEl>
                                      </p:cBhvr>
                                    </p:animEffect>
                                  </p:childTnLst>
                                </p:cTn>
                              </p:par>
                              <p:par>
                                <p:cTn id="14" presetID="10" presetClass="entr" presetSubtype="0" fill="hold" nodeType="withEffect">
                                  <p:stCondLst>
                                    <p:cond delay="0"/>
                                  </p:stCondLst>
                                  <p:childTnLst>
                                    <p:set>
                                      <p:cBhvr>
                                        <p:cTn id="15" dur="1" fill="hold">
                                          <p:stCondLst>
                                            <p:cond delay="0"/>
                                          </p:stCondLst>
                                        </p:cTn>
                                        <p:tgtEl>
                                          <p:spTgt spid="3867655"/>
                                        </p:tgtEl>
                                        <p:attrNameLst>
                                          <p:attrName>style.visibility</p:attrName>
                                        </p:attrNameLst>
                                      </p:cBhvr>
                                      <p:to>
                                        <p:strVal val="visible"/>
                                      </p:to>
                                    </p:set>
                                    <p:animEffect transition="in" filter="fade">
                                      <p:cBhvr>
                                        <p:cTn id="16" dur="500"/>
                                        <p:tgtEl>
                                          <p:spTgt spid="3867655"/>
                                        </p:tgtEl>
                                      </p:cBhvr>
                                    </p:animEffect>
                                  </p:childTnLst>
                                </p:cTn>
                              </p:par>
                              <p:par>
                                <p:cTn id="17" presetID="10" presetClass="entr" presetSubtype="0" fill="hold" nodeType="withEffect">
                                  <p:stCondLst>
                                    <p:cond delay="0"/>
                                  </p:stCondLst>
                                  <p:childTnLst>
                                    <p:set>
                                      <p:cBhvr>
                                        <p:cTn id="18" dur="1" fill="hold">
                                          <p:stCondLst>
                                            <p:cond delay="0"/>
                                          </p:stCondLst>
                                        </p:cTn>
                                        <p:tgtEl>
                                          <p:spTgt spid="3867656"/>
                                        </p:tgtEl>
                                        <p:attrNameLst>
                                          <p:attrName>style.visibility</p:attrName>
                                        </p:attrNameLst>
                                      </p:cBhvr>
                                      <p:to>
                                        <p:strVal val="visible"/>
                                      </p:to>
                                    </p:set>
                                    <p:animEffect transition="in" filter="fade">
                                      <p:cBhvr>
                                        <p:cTn id="19" dur="500"/>
                                        <p:tgtEl>
                                          <p:spTgt spid="3867656"/>
                                        </p:tgtEl>
                                      </p:cBhvr>
                                    </p:animEffect>
                                  </p:childTnLst>
                                </p:cTn>
                              </p:par>
                              <p:par>
                                <p:cTn id="20" presetID="10" presetClass="entr" presetSubtype="0" fill="hold" nodeType="withEffect">
                                  <p:stCondLst>
                                    <p:cond delay="0"/>
                                  </p:stCondLst>
                                  <p:childTnLst>
                                    <p:set>
                                      <p:cBhvr>
                                        <p:cTn id="21" dur="1" fill="hold">
                                          <p:stCondLst>
                                            <p:cond delay="0"/>
                                          </p:stCondLst>
                                        </p:cTn>
                                        <p:tgtEl>
                                          <p:spTgt spid="3867657"/>
                                        </p:tgtEl>
                                        <p:attrNameLst>
                                          <p:attrName>style.visibility</p:attrName>
                                        </p:attrNameLst>
                                      </p:cBhvr>
                                      <p:to>
                                        <p:strVal val="visible"/>
                                      </p:to>
                                    </p:set>
                                    <p:animEffect transition="in" filter="fade">
                                      <p:cBhvr>
                                        <p:cTn id="22" dur="500"/>
                                        <p:tgtEl>
                                          <p:spTgt spid="3867657"/>
                                        </p:tgtEl>
                                      </p:cBhvr>
                                    </p:animEffect>
                                  </p:childTnLst>
                                </p:cTn>
                              </p:par>
                              <p:par>
                                <p:cTn id="23" presetID="10" presetClass="entr" presetSubtype="0" fill="hold" nodeType="withEffect">
                                  <p:stCondLst>
                                    <p:cond delay="0"/>
                                  </p:stCondLst>
                                  <p:childTnLst>
                                    <p:set>
                                      <p:cBhvr>
                                        <p:cTn id="24" dur="1" fill="hold">
                                          <p:stCondLst>
                                            <p:cond delay="0"/>
                                          </p:stCondLst>
                                        </p:cTn>
                                        <p:tgtEl>
                                          <p:spTgt spid="3867658"/>
                                        </p:tgtEl>
                                        <p:attrNameLst>
                                          <p:attrName>style.visibility</p:attrName>
                                        </p:attrNameLst>
                                      </p:cBhvr>
                                      <p:to>
                                        <p:strVal val="visible"/>
                                      </p:to>
                                    </p:set>
                                    <p:animEffect transition="in" filter="fade">
                                      <p:cBhvr>
                                        <p:cTn id="25" dur="500"/>
                                        <p:tgtEl>
                                          <p:spTgt spid="38676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867661"/>
                                        </p:tgtEl>
                                        <p:attrNameLst>
                                          <p:attrName>style.visibility</p:attrName>
                                        </p:attrNameLst>
                                      </p:cBhvr>
                                      <p:to>
                                        <p:strVal val="visible"/>
                                      </p:to>
                                    </p:set>
                                    <p:animEffect transition="in" filter="fade">
                                      <p:cBhvr>
                                        <p:cTn id="30" dur="500"/>
                                        <p:tgtEl>
                                          <p:spTgt spid="38676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67662"/>
                                        </p:tgtEl>
                                        <p:attrNameLst>
                                          <p:attrName>style.visibility</p:attrName>
                                        </p:attrNameLst>
                                      </p:cBhvr>
                                      <p:to>
                                        <p:strVal val="visible"/>
                                      </p:to>
                                    </p:set>
                                    <p:animEffect transition="in" filter="fade">
                                      <p:cBhvr>
                                        <p:cTn id="33" dur="500"/>
                                        <p:tgtEl>
                                          <p:spTgt spid="3867662"/>
                                        </p:tgtEl>
                                      </p:cBhvr>
                                    </p:animEffect>
                                  </p:childTnLst>
                                </p:cTn>
                              </p:par>
                              <p:par>
                                <p:cTn id="34" presetID="10" presetClass="entr" presetSubtype="0" fill="hold" nodeType="withEffect">
                                  <p:stCondLst>
                                    <p:cond delay="0"/>
                                  </p:stCondLst>
                                  <p:childTnLst>
                                    <p:set>
                                      <p:cBhvr>
                                        <p:cTn id="35" dur="1" fill="hold">
                                          <p:stCondLst>
                                            <p:cond delay="0"/>
                                          </p:stCondLst>
                                        </p:cTn>
                                        <p:tgtEl>
                                          <p:spTgt spid="3867659"/>
                                        </p:tgtEl>
                                        <p:attrNameLst>
                                          <p:attrName>style.visibility</p:attrName>
                                        </p:attrNameLst>
                                      </p:cBhvr>
                                      <p:to>
                                        <p:strVal val="visible"/>
                                      </p:to>
                                    </p:set>
                                    <p:animEffect transition="in" filter="fade">
                                      <p:cBhvr>
                                        <p:cTn id="36" dur="500"/>
                                        <p:tgtEl>
                                          <p:spTgt spid="386765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67664"/>
                                        </p:tgtEl>
                                        <p:attrNameLst>
                                          <p:attrName>style.visibility</p:attrName>
                                        </p:attrNameLst>
                                      </p:cBhvr>
                                      <p:to>
                                        <p:strVal val="visible"/>
                                      </p:to>
                                    </p:set>
                                    <p:animEffect transition="in" filter="fade">
                                      <p:cBhvr>
                                        <p:cTn id="39" dur="500"/>
                                        <p:tgtEl>
                                          <p:spTgt spid="3867664"/>
                                        </p:tgtEl>
                                      </p:cBhvr>
                                    </p:animEffect>
                                  </p:childTnLst>
                                </p:cTn>
                              </p:par>
                              <p:par>
                                <p:cTn id="40" presetID="10" presetClass="entr" presetSubtype="0" fill="hold" nodeType="withEffect">
                                  <p:stCondLst>
                                    <p:cond delay="0"/>
                                  </p:stCondLst>
                                  <p:childTnLst>
                                    <p:set>
                                      <p:cBhvr>
                                        <p:cTn id="41" dur="1" fill="hold">
                                          <p:stCondLst>
                                            <p:cond delay="0"/>
                                          </p:stCondLst>
                                        </p:cTn>
                                        <p:tgtEl>
                                          <p:spTgt spid="3867663"/>
                                        </p:tgtEl>
                                        <p:attrNameLst>
                                          <p:attrName>style.visibility</p:attrName>
                                        </p:attrNameLst>
                                      </p:cBhvr>
                                      <p:to>
                                        <p:strVal val="visible"/>
                                      </p:to>
                                    </p:set>
                                    <p:animEffect transition="in" filter="fade">
                                      <p:cBhvr>
                                        <p:cTn id="42" dur="500"/>
                                        <p:tgtEl>
                                          <p:spTgt spid="386766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67666"/>
                                        </p:tgtEl>
                                        <p:attrNameLst>
                                          <p:attrName>style.visibility</p:attrName>
                                        </p:attrNameLst>
                                      </p:cBhvr>
                                      <p:to>
                                        <p:strVal val="visible"/>
                                      </p:to>
                                    </p:set>
                                    <p:animEffect transition="in" filter="fade">
                                      <p:cBhvr>
                                        <p:cTn id="45" dur="500"/>
                                        <p:tgtEl>
                                          <p:spTgt spid="3867666"/>
                                        </p:tgtEl>
                                      </p:cBhvr>
                                    </p:animEffect>
                                  </p:childTnLst>
                                </p:cTn>
                              </p:par>
                              <p:par>
                                <p:cTn id="46" presetID="10" presetClass="entr" presetSubtype="0" fill="hold" nodeType="withEffect">
                                  <p:stCondLst>
                                    <p:cond delay="0"/>
                                  </p:stCondLst>
                                  <p:childTnLst>
                                    <p:set>
                                      <p:cBhvr>
                                        <p:cTn id="47" dur="1" fill="hold">
                                          <p:stCondLst>
                                            <p:cond delay="0"/>
                                          </p:stCondLst>
                                        </p:cTn>
                                        <p:tgtEl>
                                          <p:spTgt spid="3867665"/>
                                        </p:tgtEl>
                                        <p:attrNameLst>
                                          <p:attrName>style.visibility</p:attrName>
                                        </p:attrNameLst>
                                      </p:cBhvr>
                                      <p:to>
                                        <p:strVal val="visible"/>
                                      </p:to>
                                    </p:set>
                                    <p:animEffect transition="in" filter="fade">
                                      <p:cBhvr>
                                        <p:cTn id="48" dur="500"/>
                                        <p:tgtEl>
                                          <p:spTgt spid="38676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67668"/>
                                        </p:tgtEl>
                                        <p:attrNameLst>
                                          <p:attrName>style.visibility</p:attrName>
                                        </p:attrNameLst>
                                      </p:cBhvr>
                                      <p:to>
                                        <p:strVal val="visible"/>
                                      </p:to>
                                    </p:set>
                                    <p:animEffect transition="in" filter="fade">
                                      <p:cBhvr>
                                        <p:cTn id="51" dur="500"/>
                                        <p:tgtEl>
                                          <p:spTgt spid="3867668"/>
                                        </p:tgtEl>
                                      </p:cBhvr>
                                    </p:animEffect>
                                  </p:childTnLst>
                                </p:cTn>
                              </p:par>
                              <p:par>
                                <p:cTn id="52" presetID="10" presetClass="entr" presetSubtype="0" fill="hold" nodeType="withEffect">
                                  <p:stCondLst>
                                    <p:cond delay="0"/>
                                  </p:stCondLst>
                                  <p:childTnLst>
                                    <p:set>
                                      <p:cBhvr>
                                        <p:cTn id="53" dur="1" fill="hold">
                                          <p:stCondLst>
                                            <p:cond delay="0"/>
                                          </p:stCondLst>
                                        </p:cTn>
                                        <p:tgtEl>
                                          <p:spTgt spid="3867667"/>
                                        </p:tgtEl>
                                        <p:attrNameLst>
                                          <p:attrName>style.visibility</p:attrName>
                                        </p:attrNameLst>
                                      </p:cBhvr>
                                      <p:to>
                                        <p:strVal val="visible"/>
                                      </p:to>
                                    </p:set>
                                    <p:animEffect transition="in" filter="fade">
                                      <p:cBhvr>
                                        <p:cTn id="54" dur="500"/>
                                        <p:tgtEl>
                                          <p:spTgt spid="386766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67670"/>
                                        </p:tgtEl>
                                        <p:attrNameLst>
                                          <p:attrName>style.visibility</p:attrName>
                                        </p:attrNameLst>
                                      </p:cBhvr>
                                      <p:to>
                                        <p:strVal val="visible"/>
                                      </p:to>
                                    </p:set>
                                    <p:animEffect transition="in" filter="fade">
                                      <p:cBhvr>
                                        <p:cTn id="57" dur="500"/>
                                        <p:tgtEl>
                                          <p:spTgt spid="3867670"/>
                                        </p:tgtEl>
                                      </p:cBhvr>
                                    </p:animEffect>
                                  </p:childTnLst>
                                </p:cTn>
                              </p:par>
                              <p:par>
                                <p:cTn id="58" presetID="10" presetClass="entr" presetSubtype="0" fill="hold" nodeType="withEffect">
                                  <p:stCondLst>
                                    <p:cond delay="0"/>
                                  </p:stCondLst>
                                  <p:childTnLst>
                                    <p:set>
                                      <p:cBhvr>
                                        <p:cTn id="59" dur="1" fill="hold">
                                          <p:stCondLst>
                                            <p:cond delay="0"/>
                                          </p:stCondLst>
                                        </p:cTn>
                                        <p:tgtEl>
                                          <p:spTgt spid="3867669"/>
                                        </p:tgtEl>
                                        <p:attrNameLst>
                                          <p:attrName>style.visibility</p:attrName>
                                        </p:attrNameLst>
                                      </p:cBhvr>
                                      <p:to>
                                        <p:strVal val="visible"/>
                                      </p:to>
                                    </p:set>
                                    <p:animEffect transition="in" filter="fade">
                                      <p:cBhvr>
                                        <p:cTn id="60" dur="500"/>
                                        <p:tgtEl>
                                          <p:spTgt spid="386766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867671"/>
                                        </p:tgtEl>
                                        <p:attrNameLst>
                                          <p:attrName>style.visibility</p:attrName>
                                        </p:attrNameLst>
                                      </p:cBhvr>
                                      <p:to>
                                        <p:strVal val="visible"/>
                                      </p:to>
                                    </p:set>
                                    <p:animEffect transition="in" filter="fade">
                                      <p:cBhvr>
                                        <p:cTn id="63" dur="500"/>
                                        <p:tgtEl>
                                          <p:spTgt spid="38676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67676"/>
                                        </p:tgtEl>
                                        <p:attrNameLst>
                                          <p:attrName>style.visibility</p:attrName>
                                        </p:attrNameLst>
                                      </p:cBhvr>
                                      <p:to>
                                        <p:strVal val="visible"/>
                                      </p:to>
                                    </p:set>
                                    <p:animEffect transition="in" filter="fade">
                                      <p:cBhvr>
                                        <p:cTn id="66" dur="500"/>
                                        <p:tgtEl>
                                          <p:spTgt spid="386767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867674"/>
                                        </p:tgtEl>
                                        <p:attrNameLst>
                                          <p:attrName>style.visibility</p:attrName>
                                        </p:attrNameLst>
                                      </p:cBhvr>
                                      <p:to>
                                        <p:strVal val="visible"/>
                                      </p:to>
                                    </p:set>
                                    <p:animEffect transition="in" filter="fade">
                                      <p:cBhvr>
                                        <p:cTn id="71" dur="500"/>
                                        <p:tgtEl>
                                          <p:spTgt spid="386767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67672"/>
                                        </p:tgtEl>
                                        <p:attrNameLst>
                                          <p:attrName>style.visibility</p:attrName>
                                        </p:attrNameLst>
                                      </p:cBhvr>
                                      <p:to>
                                        <p:strVal val="visible"/>
                                      </p:to>
                                    </p:set>
                                    <p:animEffect transition="in" filter="fade">
                                      <p:cBhvr>
                                        <p:cTn id="74" dur="500"/>
                                        <p:tgtEl>
                                          <p:spTgt spid="3867672"/>
                                        </p:tgtEl>
                                      </p:cBhvr>
                                    </p:animEffect>
                                  </p:childTnLst>
                                </p:cTn>
                              </p:par>
                              <p:par>
                                <p:cTn id="75" presetID="10" presetClass="entr" presetSubtype="0" fill="hold" nodeType="withEffect">
                                  <p:stCondLst>
                                    <p:cond delay="0"/>
                                  </p:stCondLst>
                                  <p:childTnLst>
                                    <p:set>
                                      <p:cBhvr>
                                        <p:cTn id="76" dur="1" fill="hold">
                                          <p:stCondLst>
                                            <p:cond delay="0"/>
                                          </p:stCondLst>
                                        </p:cTn>
                                        <p:tgtEl>
                                          <p:spTgt spid="3867660"/>
                                        </p:tgtEl>
                                        <p:attrNameLst>
                                          <p:attrName>style.visibility</p:attrName>
                                        </p:attrNameLst>
                                      </p:cBhvr>
                                      <p:to>
                                        <p:strVal val="visible"/>
                                      </p:to>
                                    </p:set>
                                    <p:animEffect transition="in" filter="fade">
                                      <p:cBhvr>
                                        <p:cTn id="77" dur="500"/>
                                        <p:tgtEl>
                                          <p:spTgt spid="386766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67675"/>
                                        </p:tgtEl>
                                        <p:attrNameLst>
                                          <p:attrName>style.visibility</p:attrName>
                                        </p:attrNameLst>
                                      </p:cBhvr>
                                      <p:to>
                                        <p:strVal val="visible"/>
                                      </p:to>
                                    </p:set>
                                    <p:animEffect transition="in" filter="fade">
                                      <p:cBhvr>
                                        <p:cTn id="80" dur="500"/>
                                        <p:tgtEl>
                                          <p:spTgt spid="386767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867677"/>
                                        </p:tgtEl>
                                        <p:attrNameLst>
                                          <p:attrName>style.visibility</p:attrName>
                                        </p:attrNameLst>
                                      </p:cBhvr>
                                      <p:to>
                                        <p:strVal val="visible"/>
                                      </p:to>
                                    </p:set>
                                    <p:animEffect transition="in" filter="fade">
                                      <p:cBhvr>
                                        <p:cTn id="83" dur="500"/>
                                        <p:tgtEl>
                                          <p:spTgt spid="386767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3867678"/>
                                        </p:tgtEl>
                                        <p:attrNameLst>
                                          <p:attrName>style.visibility</p:attrName>
                                        </p:attrNameLst>
                                      </p:cBhvr>
                                      <p:to>
                                        <p:strVal val="visible"/>
                                      </p:to>
                                    </p:set>
                                    <p:anim calcmode="lin" valueType="num">
                                      <p:cBhvr>
                                        <p:cTn id="88" dur="500" fill="hold"/>
                                        <p:tgtEl>
                                          <p:spTgt spid="3867678"/>
                                        </p:tgtEl>
                                        <p:attrNameLst>
                                          <p:attrName>ppt_w</p:attrName>
                                        </p:attrNameLst>
                                      </p:cBhvr>
                                      <p:tavLst>
                                        <p:tav tm="0">
                                          <p:val>
                                            <p:fltVal val="0"/>
                                          </p:val>
                                        </p:tav>
                                        <p:tav tm="100000">
                                          <p:val>
                                            <p:strVal val="#ppt_w"/>
                                          </p:val>
                                        </p:tav>
                                      </p:tavLst>
                                    </p:anim>
                                    <p:anim calcmode="lin" valueType="num">
                                      <p:cBhvr>
                                        <p:cTn id="89" dur="500" fill="hold"/>
                                        <p:tgtEl>
                                          <p:spTgt spid="3867678"/>
                                        </p:tgtEl>
                                        <p:attrNameLst>
                                          <p:attrName>ppt_h</p:attrName>
                                        </p:attrNameLst>
                                      </p:cBhvr>
                                      <p:tavLst>
                                        <p:tav tm="0">
                                          <p:val>
                                            <p:fltVal val="0"/>
                                          </p:val>
                                        </p:tav>
                                        <p:tav tm="100000">
                                          <p:val>
                                            <p:strVal val="#ppt_h"/>
                                          </p:val>
                                        </p:tav>
                                      </p:tavLst>
                                    </p:anim>
                                    <p:animEffect transition="in" filter="fade">
                                      <p:cBhvr>
                                        <p:cTn id="90" dur="500"/>
                                        <p:tgtEl>
                                          <p:spTgt spid="3867678"/>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3867679"/>
                                        </p:tgtEl>
                                        <p:attrNameLst>
                                          <p:attrName>style.visibility</p:attrName>
                                        </p:attrNameLst>
                                      </p:cBhvr>
                                      <p:to>
                                        <p:strVal val="visible"/>
                                      </p:to>
                                    </p:set>
                                    <p:anim calcmode="lin" valueType="num">
                                      <p:cBhvr>
                                        <p:cTn id="93" dur="500" fill="hold"/>
                                        <p:tgtEl>
                                          <p:spTgt spid="3867679"/>
                                        </p:tgtEl>
                                        <p:attrNameLst>
                                          <p:attrName>ppt_w</p:attrName>
                                        </p:attrNameLst>
                                      </p:cBhvr>
                                      <p:tavLst>
                                        <p:tav tm="0">
                                          <p:val>
                                            <p:fltVal val="0"/>
                                          </p:val>
                                        </p:tav>
                                        <p:tav tm="100000">
                                          <p:val>
                                            <p:strVal val="#ppt_w"/>
                                          </p:val>
                                        </p:tav>
                                      </p:tavLst>
                                    </p:anim>
                                    <p:anim calcmode="lin" valueType="num">
                                      <p:cBhvr>
                                        <p:cTn id="94" dur="500" fill="hold"/>
                                        <p:tgtEl>
                                          <p:spTgt spid="3867679"/>
                                        </p:tgtEl>
                                        <p:attrNameLst>
                                          <p:attrName>ppt_h</p:attrName>
                                        </p:attrNameLst>
                                      </p:cBhvr>
                                      <p:tavLst>
                                        <p:tav tm="0">
                                          <p:val>
                                            <p:fltVal val="0"/>
                                          </p:val>
                                        </p:tav>
                                        <p:tav tm="100000">
                                          <p:val>
                                            <p:strVal val="#ppt_h"/>
                                          </p:val>
                                        </p:tav>
                                      </p:tavLst>
                                    </p:anim>
                                    <p:animEffect transition="in" filter="fade">
                                      <p:cBhvr>
                                        <p:cTn id="95" dur="500"/>
                                        <p:tgtEl>
                                          <p:spTgt spid="3867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7661" grpId="0"/>
      <p:bldP spid="3867662" grpId="0"/>
      <p:bldP spid="3867664" grpId="0"/>
      <p:bldP spid="3867666" grpId="0"/>
      <p:bldP spid="3867668" grpId="0"/>
      <p:bldP spid="3867670" grpId="0"/>
      <p:bldP spid="3867671" grpId="0"/>
      <p:bldP spid="3867672" grpId="0"/>
      <p:bldP spid="3867674" grpId="0"/>
      <p:bldP spid="3867675" grpId="0"/>
      <p:bldP spid="3867676" grpId="0"/>
      <p:bldP spid="3867677" grpId="0"/>
      <p:bldP spid="3867678" grpId="0" animBg="1"/>
      <p:bldP spid="386767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3314" name="Rectangle 2"/>
          <p:cNvSpPr>
            <a:spLocks noGrp="1" noChangeArrowheads="1"/>
          </p:cNvSpPr>
          <p:nvPr>
            <p:ph type="title"/>
          </p:nvPr>
        </p:nvSpPr>
        <p:spPr/>
        <p:txBody>
          <a:bodyPr/>
          <a:lstStyle/>
          <a:p>
            <a:pPr eaLnBrk="1" hangingPunct="1">
              <a:defRPr/>
            </a:pPr>
            <a:r>
              <a:rPr lang="en-US" smtClean="0">
                <a:cs typeface="+mj-cs"/>
              </a:rPr>
              <a:t>Ager 1981—brainwashing pt. 1</a:t>
            </a:r>
          </a:p>
        </p:txBody>
      </p:sp>
      <p:pic>
        <p:nvPicPr>
          <p:cNvPr id="2573318"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73316" name="Text Box 4"/>
          <p:cNvSpPr txBox="1">
            <a:spLocks noChangeArrowheads="1"/>
          </p:cNvSpPr>
          <p:nvPr/>
        </p:nvSpPr>
        <p:spPr bwMode="auto">
          <a:xfrm>
            <a:off x="914400" y="565150"/>
            <a:ext cx="8077200" cy="52816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defRPr/>
            </a:pPr>
            <a:r>
              <a:rPr lang="en-GB" sz="3400" b="1" dirty="0">
                <a:solidFill>
                  <a:schemeClr val="bg1"/>
                </a:solidFill>
                <a:latin typeface="Arial" charset="0"/>
                <a:cs typeface="+mn-cs"/>
              </a:rPr>
              <a:t>			"My excuse for this 				lengthy and amateur 				digression into history 			is that I have been 				trying to show how I 				think geology got into </a:t>
            </a:r>
          </a:p>
          <a:p>
            <a:pPr fontAlgn="base">
              <a:lnSpc>
                <a:spcPct val="90000"/>
              </a:lnSpc>
              <a:defRPr/>
            </a:pPr>
            <a:r>
              <a:rPr lang="en-GB" sz="3400" b="1" dirty="0">
                <a:solidFill>
                  <a:schemeClr val="bg1"/>
                </a:solidFill>
                <a:latin typeface="Arial" charset="0"/>
                <a:cs typeface="+mn-cs"/>
              </a:rPr>
              <a:t>			the hands of the theoreticians who were </a:t>
            </a:r>
            <a:r>
              <a:rPr lang="en-GB" sz="3400" b="1" dirty="0">
                <a:solidFill>
                  <a:srgbClr val="FFFF00"/>
                </a:solidFill>
                <a:latin typeface="Arial" charset="0"/>
                <a:cs typeface="+mn-cs"/>
              </a:rPr>
              <a:t>conditioned by the social and political history of their day </a:t>
            </a:r>
            <a:r>
              <a:rPr lang="en-GB" sz="3400" b="1" dirty="0">
                <a:solidFill>
                  <a:schemeClr val="bg1"/>
                </a:solidFill>
                <a:latin typeface="Arial" charset="0"/>
                <a:cs typeface="+mn-cs"/>
              </a:rPr>
              <a:t>more than by observations in the field."</a:t>
            </a:r>
            <a:endParaRPr lang="en-US" sz="3400" b="1" dirty="0">
              <a:solidFill>
                <a:schemeClr val="bg1"/>
              </a:solidFill>
              <a:latin typeface="Arial" charset="0"/>
              <a:cs typeface="+mn-cs"/>
            </a:endParaRPr>
          </a:p>
        </p:txBody>
      </p:sp>
      <p:pic>
        <p:nvPicPr>
          <p:cNvPr id="264196" name="Picture 5" descr="Ager, De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27063"/>
            <a:ext cx="2633663" cy="3106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4197"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73316"/>
                                        </p:tgtEl>
                                        <p:attrNameLst>
                                          <p:attrName>style.visibility</p:attrName>
                                        </p:attrNameLst>
                                      </p:cBhvr>
                                      <p:to>
                                        <p:strVal val="visible"/>
                                      </p:to>
                                    </p:set>
                                    <p:animEffect transition="in" filter="wipe(up)">
                                      <p:cBhvr>
                                        <p:cTn id="7" dur="500"/>
                                        <p:tgtEl>
                                          <p:spTgt spid="257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33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5362" name="Rectangle 2"/>
          <p:cNvSpPr>
            <a:spLocks noGrp="1" noChangeArrowheads="1"/>
          </p:cNvSpPr>
          <p:nvPr>
            <p:ph type="title"/>
          </p:nvPr>
        </p:nvSpPr>
        <p:spPr/>
        <p:txBody>
          <a:bodyPr/>
          <a:lstStyle/>
          <a:p>
            <a:pPr eaLnBrk="1" hangingPunct="1">
              <a:defRPr/>
            </a:pPr>
            <a:r>
              <a:rPr lang="en-US" smtClean="0">
                <a:cs typeface="+mj-cs"/>
              </a:rPr>
              <a:t>Ager 1981—brainwashing pt. 1</a:t>
            </a:r>
          </a:p>
        </p:txBody>
      </p:sp>
      <p:pic>
        <p:nvPicPr>
          <p:cNvPr id="2575367" name="Picture 7"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75364" name="Text Box 4"/>
          <p:cNvSpPr txBox="1">
            <a:spLocks noChangeArrowheads="1"/>
          </p:cNvSpPr>
          <p:nvPr/>
        </p:nvSpPr>
        <p:spPr bwMode="auto">
          <a:xfrm>
            <a:off x="914400" y="565150"/>
            <a:ext cx="7391400" cy="43386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defRPr/>
            </a:pPr>
            <a:r>
              <a:rPr lang="en-GB" sz="3400" b="1" dirty="0">
                <a:solidFill>
                  <a:schemeClr val="bg1"/>
                </a:solidFill>
                <a:latin typeface="Arial" charset="0"/>
                <a:cs typeface="+mn-cs"/>
              </a:rPr>
              <a:t>			"In other words, we </a:t>
            </a:r>
          </a:p>
          <a:p>
            <a:pPr fontAlgn="base">
              <a:lnSpc>
                <a:spcPct val="90000"/>
              </a:lnSpc>
              <a:defRPr/>
            </a:pPr>
            <a:r>
              <a:rPr lang="en-GB" sz="3400" b="1" dirty="0">
                <a:solidFill>
                  <a:schemeClr val="bg1"/>
                </a:solidFill>
                <a:latin typeface="Arial" charset="0"/>
                <a:cs typeface="+mn-cs"/>
              </a:rPr>
              <a:t>			have allowed</a:t>
            </a:r>
          </a:p>
          <a:p>
            <a:pPr fontAlgn="base">
              <a:lnSpc>
                <a:spcPct val="90000"/>
              </a:lnSpc>
              <a:defRPr/>
            </a:pPr>
            <a:r>
              <a:rPr lang="en-GB" sz="3400" b="1" dirty="0">
                <a:solidFill>
                  <a:schemeClr val="bg1"/>
                </a:solidFill>
                <a:latin typeface="Arial" charset="0"/>
                <a:cs typeface="+mn-cs"/>
              </a:rPr>
              <a:t>			ourselves to be </a:t>
            </a:r>
          </a:p>
          <a:p>
            <a:pPr fontAlgn="base">
              <a:lnSpc>
                <a:spcPct val="90000"/>
              </a:lnSpc>
              <a:defRPr/>
            </a:pPr>
            <a:r>
              <a:rPr lang="en-GB" sz="3400" b="1" dirty="0">
                <a:solidFill>
                  <a:schemeClr val="bg1"/>
                </a:solidFill>
                <a:latin typeface="Arial" charset="0"/>
                <a:cs typeface="+mn-cs"/>
              </a:rPr>
              <a:t>			</a:t>
            </a:r>
            <a:r>
              <a:rPr lang="en-GB" sz="3400" b="1" dirty="0">
                <a:solidFill>
                  <a:srgbClr val="FFFF00"/>
                </a:solidFill>
                <a:latin typeface="Arial" charset="0"/>
                <a:cs typeface="+mn-cs"/>
              </a:rPr>
              <a:t>brain-washed</a:t>
            </a:r>
            <a:r>
              <a:rPr lang="en-GB" sz="3400" b="1" dirty="0">
                <a:solidFill>
                  <a:schemeClr val="bg1"/>
                </a:solidFill>
                <a:latin typeface="Arial" charset="0"/>
                <a:cs typeface="+mn-cs"/>
              </a:rPr>
              <a:t> into</a:t>
            </a:r>
          </a:p>
          <a:p>
            <a:pPr fontAlgn="base">
              <a:lnSpc>
                <a:spcPct val="90000"/>
              </a:lnSpc>
              <a:defRPr/>
            </a:pPr>
            <a:r>
              <a:rPr lang="en-GB" sz="3400" b="1" dirty="0">
                <a:solidFill>
                  <a:schemeClr val="bg1"/>
                </a:solidFill>
                <a:latin typeface="Arial" charset="0"/>
                <a:cs typeface="+mn-cs"/>
              </a:rPr>
              <a:t>			avoiding any </a:t>
            </a:r>
          </a:p>
          <a:p>
            <a:pPr fontAlgn="base">
              <a:lnSpc>
                <a:spcPct val="90000"/>
              </a:lnSpc>
              <a:defRPr/>
            </a:pPr>
            <a:r>
              <a:rPr lang="en-GB" sz="3400" b="1" dirty="0">
                <a:solidFill>
                  <a:schemeClr val="bg1"/>
                </a:solidFill>
                <a:latin typeface="Arial" charset="0"/>
                <a:cs typeface="+mn-cs"/>
              </a:rPr>
              <a:t>			interpretation of the</a:t>
            </a:r>
          </a:p>
          <a:p>
            <a:pPr fontAlgn="base">
              <a:lnSpc>
                <a:spcPct val="90000"/>
              </a:lnSpc>
              <a:defRPr/>
            </a:pPr>
            <a:r>
              <a:rPr lang="en-GB" sz="3400" b="1" dirty="0">
                <a:solidFill>
                  <a:schemeClr val="bg1"/>
                </a:solidFill>
                <a:latin typeface="Arial" charset="0"/>
                <a:cs typeface="+mn-cs"/>
              </a:rPr>
              <a:t>			past that involves extreme and what might be termed </a:t>
            </a:r>
            <a:r>
              <a:rPr lang="fr-FR" sz="3400" b="1" dirty="0">
                <a:solidFill>
                  <a:schemeClr val="bg1"/>
                </a:solidFill>
                <a:latin typeface="Arial" charset="0"/>
                <a:cs typeface="+mn-cs"/>
              </a:rPr>
              <a:t>'</a:t>
            </a:r>
            <a:r>
              <a:rPr lang="en-GB" sz="3400" b="1" dirty="0">
                <a:solidFill>
                  <a:schemeClr val="bg1"/>
                </a:solidFill>
                <a:latin typeface="Arial" charset="0"/>
                <a:cs typeface="+mn-cs"/>
              </a:rPr>
              <a:t>catastrophic</a:t>
            </a:r>
            <a:r>
              <a:rPr lang="fr-FR" sz="3400" b="1" dirty="0">
                <a:solidFill>
                  <a:schemeClr val="bg1"/>
                </a:solidFill>
                <a:latin typeface="Arial" charset="0"/>
                <a:cs typeface="+mn-cs"/>
              </a:rPr>
              <a:t>'</a:t>
            </a:r>
            <a:r>
              <a:rPr lang="en-GB" sz="3400" b="1" dirty="0">
                <a:solidFill>
                  <a:schemeClr val="bg1"/>
                </a:solidFill>
                <a:latin typeface="Arial" charset="0"/>
                <a:cs typeface="+mn-cs"/>
              </a:rPr>
              <a:t> processes."</a:t>
            </a:r>
            <a:endParaRPr lang="en-US" sz="3400" b="1" dirty="0">
              <a:solidFill>
                <a:schemeClr val="bg1"/>
              </a:solidFill>
              <a:latin typeface="Arial" charset="0"/>
              <a:cs typeface="+mn-cs"/>
            </a:endParaRPr>
          </a:p>
        </p:txBody>
      </p:sp>
      <p:pic>
        <p:nvPicPr>
          <p:cNvPr id="266244" name="Picture 5" descr="Ager, De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27063"/>
            <a:ext cx="2633663" cy="31067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575366" name="Text Box 6"/>
          <p:cNvSpPr txBox="1">
            <a:spLocks noChangeArrowheads="1"/>
          </p:cNvSpPr>
          <p:nvPr/>
        </p:nvSpPr>
        <p:spPr bwMode="auto">
          <a:xfrm>
            <a:off x="838200" y="5362575"/>
            <a:ext cx="7467600" cy="8858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GB" sz="2600" b="1">
                <a:solidFill>
                  <a:schemeClr val="bg1"/>
                </a:solidFill>
                <a:latin typeface="Arial" charset="0"/>
                <a:cs typeface="Arial" charset="0"/>
              </a:rPr>
              <a:t>Derek Ager,</a:t>
            </a:r>
            <a:r>
              <a:rPr lang="en-GB" sz="2600" b="1" i="1">
                <a:solidFill>
                  <a:schemeClr val="bg1"/>
                </a:solidFill>
                <a:latin typeface="Arial" charset="0"/>
                <a:cs typeface="Arial" charset="0"/>
              </a:rPr>
              <a:t> The Nature of the Stratigraphical Record</a:t>
            </a:r>
            <a:r>
              <a:rPr lang="en-GB" sz="2600" b="1">
                <a:solidFill>
                  <a:schemeClr val="bg1"/>
                </a:solidFill>
                <a:latin typeface="Arial" charset="0"/>
                <a:cs typeface="Arial" charset="0"/>
              </a:rPr>
              <a:t> (London: Macmillan, 1981), pp. 46-47.</a:t>
            </a:r>
            <a:endParaRPr lang="en-US" sz="2600" b="1">
              <a:solidFill>
                <a:schemeClr val="bg1"/>
              </a:solidFill>
              <a:latin typeface="Arial" charset="0"/>
              <a:cs typeface="Arial" charset="0"/>
            </a:endParaRPr>
          </a:p>
        </p:txBody>
      </p:sp>
      <p:sp>
        <p:nvSpPr>
          <p:cNvPr id="266246"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useBgFill="1">
        <p:nvSpPr>
          <p:cNvPr id="1842178" name="Oval 2"/>
          <p:cNvSpPr>
            <a:spLocks noChangeArrowheads="1"/>
          </p:cNvSpPr>
          <p:nvPr/>
        </p:nvSpPr>
        <p:spPr bwMode="auto">
          <a:xfrm>
            <a:off x="2819400" y="1828800"/>
            <a:ext cx="3429000" cy="3352800"/>
          </a:xfrm>
          <a:prstGeom prst="ellipse">
            <a:avLst/>
          </a:prstGeom>
          <a:ln w="381000">
            <a:solidFill>
              <a:srgbClr val="FF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2179" name="Rectangle 3"/>
          <p:cNvSpPr>
            <a:spLocks noChangeArrowheads="1"/>
          </p:cNvSpPr>
          <p:nvPr/>
        </p:nvSpPr>
        <p:spPr bwMode="auto">
          <a:xfrm>
            <a:off x="2133600" y="2590800"/>
            <a:ext cx="4800600" cy="1828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2180" name="Rectangle 4"/>
          <p:cNvSpPr>
            <a:spLocks noGrp="1" noChangeArrowheads="1"/>
          </p:cNvSpPr>
          <p:nvPr>
            <p:ph type="title"/>
          </p:nvPr>
        </p:nvSpPr>
        <p:spPr>
          <a:xfrm>
            <a:off x="304800" y="381000"/>
            <a:ext cx="8458200" cy="1143000"/>
          </a:xfrm>
        </p:spPr>
        <p:txBody>
          <a:bodyPr/>
          <a:lstStyle/>
          <a:p>
            <a:pPr eaLnBrk="1" hangingPunct="1">
              <a:defRPr/>
            </a:pPr>
            <a:r>
              <a:rPr lang="en-CA" sz="6600" b="1" dirty="0" smtClean="0">
                <a:solidFill>
                  <a:srgbClr val="FFFF99"/>
                </a:solidFill>
                <a:effectLst>
                  <a:outerShdw blurRad="38100" dist="38100" dir="2700000" algn="tl">
                    <a:srgbClr val="000000"/>
                  </a:outerShdw>
                </a:effectLst>
              </a:rPr>
              <a:t>What</a:t>
            </a:r>
            <a:r>
              <a:rPr lang="fr-FR" sz="6600" b="1" dirty="0" smtClean="0">
                <a:solidFill>
                  <a:srgbClr val="FFFF99"/>
                </a:solidFill>
                <a:effectLst>
                  <a:outerShdw blurRad="38100" dist="38100" dir="2700000" algn="tl">
                    <a:srgbClr val="000000"/>
                  </a:outerShdw>
                </a:effectLst>
              </a:rPr>
              <a:t>'</a:t>
            </a:r>
            <a:r>
              <a:rPr lang="en-CA" sz="6600" b="1" dirty="0" smtClean="0">
                <a:solidFill>
                  <a:srgbClr val="FFFF99"/>
                </a:solidFill>
                <a:effectLst>
                  <a:outerShdw blurRad="38100" dist="38100" dir="2700000" algn="tl">
                    <a:srgbClr val="000000"/>
                  </a:outerShdw>
                </a:effectLst>
              </a:rPr>
              <a:t>s missing?</a:t>
            </a:r>
          </a:p>
        </p:txBody>
      </p:sp>
      <p:sp>
        <p:nvSpPr>
          <p:cNvPr id="1842181" name="Rectangle 5"/>
          <p:cNvSpPr>
            <a:spLocks noChangeArrowheads="1"/>
          </p:cNvSpPr>
          <p:nvPr/>
        </p:nvSpPr>
        <p:spPr bwMode="auto">
          <a:xfrm>
            <a:off x="304800" y="5257800"/>
            <a:ext cx="8458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0" tIns="45716" rIns="91430" bIns="45716" anchor="ctr"/>
          <a:lstStyle/>
          <a:p>
            <a:pPr algn="ctr" fontAlgn="base">
              <a:defRPr/>
            </a:pPr>
            <a:r>
              <a:rPr lang="en-CA" sz="5400">
                <a:solidFill>
                  <a:srgbClr val="FFFF99"/>
                </a:solidFill>
                <a:effectLst>
                  <a:outerShdw blurRad="38100" dist="38100" dir="2700000" algn="tl">
                    <a:srgbClr val="000000"/>
                  </a:outerShdw>
                </a:effectLst>
                <a:latin typeface="Lucida Sans" charset="0"/>
                <a:cs typeface="Arial" charset="0"/>
              </a:rPr>
              <a:t>What was it originally?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p:nvSpPr>
          <p:cNvPr id="1844226" name="Rectangle 2"/>
          <p:cNvSpPr>
            <a:spLocks noGrp="1" noChangeArrowheads="1"/>
          </p:cNvSpPr>
          <p:nvPr>
            <p:ph type="title"/>
          </p:nvPr>
        </p:nvSpPr>
        <p:spPr>
          <a:xfrm>
            <a:off x="685800" y="6553200"/>
            <a:ext cx="7772400" cy="1143000"/>
          </a:xfrm>
        </p:spPr>
        <p:txBody>
          <a:bodyPr/>
          <a:lstStyle/>
          <a:p>
            <a:pPr eaLnBrk="1" hangingPunct="1">
              <a:defRPr/>
            </a:pPr>
            <a:r>
              <a:rPr lang="en-US" sz="2400" dirty="0" smtClean="0"/>
              <a:t>What</a:t>
            </a:r>
            <a:r>
              <a:rPr lang="fr-FR" altLang="ja-JP" sz="2400" dirty="0" smtClean="0">
                <a:latin typeface="Arial"/>
              </a:rPr>
              <a:t>'</a:t>
            </a:r>
            <a:r>
              <a:rPr lang="en-US" sz="2400" dirty="0" smtClean="0"/>
              <a:t>s missing? answers</a:t>
            </a:r>
          </a:p>
        </p:txBody>
      </p:sp>
      <p:sp useBgFill="1">
        <p:nvSpPr>
          <p:cNvPr id="1844227" name="Oval 3"/>
          <p:cNvSpPr>
            <a:spLocks noChangeArrowheads="1"/>
          </p:cNvSpPr>
          <p:nvPr/>
        </p:nvSpPr>
        <p:spPr bwMode="auto">
          <a:xfrm>
            <a:off x="1828800" y="1143000"/>
            <a:ext cx="1828800" cy="1828800"/>
          </a:xfrm>
          <a:prstGeom prst="ellipse">
            <a:avLst/>
          </a:prstGeom>
          <a:ln w="190500">
            <a:solidFill>
              <a:srgbClr val="FF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p:nvSpPr>
          <p:cNvPr id="1844228" name="Freeform 4"/>
          <p:cNvSpPr>
            <a:spLocks/>
          </p:cNvSpPr>
          <p:nvPr/>
        </p:nvSpPr>
        <p:spPr bwMode="auto">
          <a:xfrm flipV="1">
            <a:off x="1905000" y="1600200"/>
            <a:ext cx="1660525" cy="74613"/>
          </a:xfrm>
          <a:custGeom>
            <a:avLst/>
            <a:gdLst>
              <a:gd name="T0" fmla="*/ 0 w 1008"/>
              <a:gd name="T1" fmla="*/ 0 h 1"/>
              <a:gd name="T2" fmla="*/ 1008 w 1008"/>
              <a:gd name="T3" fmla="*/ 0 h 1"/>
            </a:gdLst>
            <a:ahLst/>
            <a:cxnLst>
              <a:cxn ang="0">
                <a:pos x="T0" y="T1"/>
              </a:cxn>
              <a:cxn ang="0">
                <a:pos x="T2" y="T3"/>
              </a:cxn>
            </a:cxnLst>
            <a:rect l="0" t="0" r="r" b="b"/>
            <a:pathLst>
              <a:path w="1008" h="1">
                <a:moveTo>
                  <a:pt x="0" y="0"/>
                </a:moveTo>
                <a:lnTo>
                  <a:pt x="1008" y="0"/>
                </a:lnTo>
              </a:path>
            </a:pathLst>
          </a:custGeom>
          <a:noFill/>
          <a:ln w="19050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844229" name="Freeform 5"/>
          <p:cNvSpPr>
            <a:spLocks/>
          </p:cNvSpPr>
          <p:nvPr/>
        </p:nvSpPr>
        <p:spPr bwMode="auto">
          <a:xfrm>
            <a:off x="1905000" y="2438400"/>
            <a:ext cx="1660525" cy="77788"/>
          </a:xfrm>
          <a:custGeom>
            <a:avLst/>
            <a:gdLst>
              <a:gd name="T0" fmla="*/ 0 w 902"/>
              <a:gd name="T1" fmla="*/ 0 h 1"/>
              <a:gd name="T2" fmla="*/ 902 w 902"/>
              <a:gd name="T3" fmla="*/ 0 h 1"/>
            </a:gdLst>
            <a:ahLst/>
            <a:cxnLst>
              <a:cxn ang="0">
                <a:pos x="T0" y="T1"/>
              </a:cxn>
              <a:cxn ang="0">
                <a:pos x="T2" y="T3"/>
              </a:cxn>
            </a:cxnLst>
            <a:rect l="0" t="0" r="r" b="b"/>
            <a:pathLst>
              <a:path w="902" h="1">
                <a:moveTo>
                  <a:pt x="0" y="0"/>
                </a:moveTo>
                <a:lnTo>
                  <a:pt x="902" y="0"/>
                </a:lnTo>
              </a:path>
            </a:pathLst>
          </a:custGeom>
          <a:noFill/>
          <a:ln w="19050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useBgFill="1">
        <p:nvSpPr>
          <p:cNvPr id="1844230" name="Rectangle 6"/>
          <p:cNvSpPr>
            <a:spLocks noChangeArrowheads="1"/>
          </p:cNvSpPr>
          <p:nvPr/>
        </p:nvSpPr>
        <p:spPr bwMode="auto">
          <a:xfrm>
            <a:off x="1676400" y="1752600"/>
            <a:ext cx="2133600" cy="6096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useBgFill="1">
        <p:nvSpPr>
          <p:cNvPr id="1844231" name="Oval 7"/>
          <p:cNvSpPr>
            <a:spLocks noChangeArrowheads="1"/>
          </p:cNvSpPr>
          <p:nvPr/>
        </p:nvSpPr>
        <p:spPr bwMode="auto">
          <a:xfrm>
            <a:off x="6248400" y="1143000"/>
            <a:ext cx="1828800" cy="1828800"/>
          </a:xfrm>
          <a:prstGeom prst="ellipse">
            <a:avLst/>
          </a:prstGeom>
          <a:ln w="190500">
            <a:solidFill>
              <a:srgbClr val="FF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4232" name="Oval 8"/>
          <p:cNvSpPr>
            <a:spLocks noChangeArrowheads="1"/>
          </p:cNvSpPr>
          <p:nvPr/>
        </p:nvSpPr>
        <p:spPr bwMode="auto">
          <a:xfrm>
            <a:off x="1828800" y="3962400"/>
            <a:ext cx="1828800" cy="1828800"/>
          </a:xfrm>
          <a:prstGeom prst="ellipse">
            <a:avLst/>
          </a:prstGeom>
          <a:ln w="190500">
            <a:solidFill>
              <a:srgbClr val="FF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4233" name="Oval 9"/>
          <p:cNvSpPr>
            <a:spLocks noChangeArrowheads="1"/>
          </p:cNvSpPr>
          <p:nvPr/>
        </p:nvSpPr>
        <p:spPr bwMode="auto">
          <a:xfrm>
            <a:off x="6248400" y="3962400"/>
            <a:ext cx="1828800" cy="1828800"/>
          </a:xfrm>
          <a:prstGeom prst="ellipse">
            <a:avLst/>
          </a:prstGeom>
          <a:ln w="190500">
            <a:solidFill>
              <a:srgbClr val="FF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4234" name="Rectangle 10"/>
          <p:cNvSpPr>
            <a:spLocks noChangeArrowheads="1"/>
          </p:cNvSpPr>
          <p:nvPr/>
        </p:nvSpPr>
        <p:spPr bwMode="auto">
          <a:xfrm>
            <a:off x="6096000" y="1752600"/>
            <a:ext cx="2133600" cy="6096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35" name="Freeform 11"/>
          <p:cNvSpPr>
            <a:spLocks/>
          </p:cNvSpPr>
          <p:nvPr/>
        </p:nvSpPr>
        <p:spPr bwMode="auto">
          <a:xfrm>
            <a:off x="6254750" y="1655763"/>
            <a:ext cx="1816100" cy="782637"/>
          </a:xfrm>
          <a:custGeom>
            <a:avLst/>
            <a:gdLst>
              <a:gd name="T0" fmla="*/ 0 w 1144"/>
              <a:gd name="T1" fmla="*/ 0 h 493"/>
              <a:gd name="T2" fmla="*/ 1144 w 1144"/>
              <a:gd name="T3" fmla="*/ 493 h 493"/>
            </a:gdLst>
            <a:ahLst/>
            <a:cxnLst>
              <a:cxn ang="0">
                <a:pos x="T0" y="T1"/>
              </a:cxn>
              <a:cxn ang="0">
                <a:pos x="T2" y="T3"/>
              </a:cxn>
            </a:cxnLst>
            <a:rect l="0" t="0" r="r" b="b"/>
            <a:pathLst>
              <a:path w="1144" h="493">
                <a:moveTo>
                  <a:pt x="0" y="0"/>
                </a:moveTo>
                <a:lnTo>
                  <a:pt x="1144" y="493"/>
                </a:lnTo>
              </a:path>
            </a:pathLst>
          </a:custGeom>
          <a:noFill/>
          <a:ln w="19050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844236" name="Freeform 12"/>
          <p:cNvSpPr>
            <a:spLocks/>
          </p:cNvSpPr>
          <p:nvPr/>
        </p:nvSpPr>
        <p:spPr bwMode="auto">
          <a:xfrm>
            <a:off x="6227763" y="1676400"/>
            <a:ext cx="1849437" cy="762000"/>
          </a:xfrm>
          <a:custGeom>
            <a:avLst/>
            <a:gdLst>
              <a:gd name="T0" fmla="*/ 0 w 1136"/>
              <a:gd name="T1" fmla="*/ 476 h 476"/>
              <a:gd name="T2" fmla="*/ 1136 w 1136"/>
              <a:gd name="T3" fmla="*/ 0 h 476"/>
            </a:gdLst>
            <a:ahLst/>
            <a:cxnLst>
              <a:cxn ang="0">
                <a:pos x="T0" y="T1"/>
              </a:cxn>
              <a:cxn ang="0">
                <a:pos x="T2" y="T3"/>
              </a:cxn>
            </a:cxnLst>
            <a:rect l="0" t="0" r="r" b="b"/>
            <a:pathLst>
              <a:path w="1136" h="476">
                <a:moveTo>
                  <a:pt x="0" y="476"/>
                </a:moveTo>
                <a:lnTo>
                  <a:pt x="1136" y="0"/>
                </a:lnTo>
              </a:path>
            </a:pathLst>
          </a:custGeom>
          <a:noFill/>
          <a:ln w="190500" cap="flat" cmpd="sng">
            <a:solidFill>
              <a:srgbClr val="FFCC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cs typeface="+mn-cs"/>
            </a:endParaRPr>
          </a:p>
        </p:txBody>
      </p:sp>
      <p:sp>
        <p:nvSpPr>
          <p:cNvPr id="1844237" name="Oval 13"/>
          <p:cNvSpPr>
            <a:spLocks noChangeArrowheads="1"/>
          </p:cNvSpPr>
          <p:nvPr/>
        </p:nvSpPr>
        <p:spPr bwMode="auto">
          <a:xfrm>
            <a:off x="2209800" y="4495800"/>
            <a:ext cx="1066800" cy="914400"/>
          </a:xfrm>
          <a:prstGeom prst="ellipse">
            <a:avLst/>
          </a:prstGeom>
          <a:noFill/>
          <a:ln w="190500">
            <a:solidFill>
              <a:srgbClr val="FFCC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useBgFill="1">
        <p:nvSpPr>
          <p:cNvPr id="1844238" name="AutoShape 14"/>
          <p:cNvSpPr>
            <a:spLocks noChangeArrowheads="1"/>
          </p:cNvSpPr>
          <p:nvPr/>
        </p:nvSpPr>
        <p:spPr bwMode="auto">
          <a:xfrm rot="10800000">
            <a:off x="1981200" y="4343400"/>
            <a:ext cx="1524000" cy="609600"/>
          </a:xfrm>
          <a:custGeom>
            <a:avLst/>
            <a:gdLst>
              <a:gd name="G0" fmla="+- 4253 0 0"/>
              <a:gd name="G1" fmla="+- 21600 0 4253"/>
              <a:gd name="G2" fmla="*/ 4253 1 2"/>
              <a:gd name="G3" fmla="+- 21600 0 G2"/>
              <a:gd name="G4" fmla="+/ 4253 21600 2"/>
              <a:gd name="G5" fmla="+/ G1 0 2"/>
              <a:gd name="G6" fmla="*/ 21600 21600 4253"/>
              <a:gd name="G7" fmla="*/ G6 1 2"/>
              <a:gd name="G8" fmla="+- 21600 0 G7"/>
              <a:gd name="G9" fmla="*/ 21600 1 2"/>
              <a:gd name="G10" fmla="+- 4253 0 G9"/>
              <a:gd name="G11" fmla="?: G10 G8 0"/>
              <a:gd name="G12" fmla="?: G10 G7 21600"/>
              <a:gd name="T0" fmla="*/ 19473 w 21600"/>
              <a:gd name="T1" fmla="*/ 10800 h 21600"/>
              <a:gd name="T2" fmla="*/ 10800 w 21600"/>
              <a:gd name="T3" fmla="*/ 21600 h 21600"/>
              <a:gd name="T4" fmla="*/ 2127 w 21600"/>
              <a:gd name="T5" fmla="*/ 10800 h 21600"/>
              <a:gd name="T6" fmla="*/ 10800 w 21600"/>
              <a:gd name="T7" fmla="*/ 0 h 21600"/>
              <a:gd name="T8" fmla="*/ 3927 w 21600"/>
              <a:gd name="T9" fmla="*/ 3927 h 21600"/>
              <a:gd name="T10" fmla="*/ 17673 w 21600"/>
              <a:gd name="T11" fmla="*/ 17673 h 21600"/>
            </a:gdLst>
            <a:ahLst/>
            <a:cxnLst>
              <a:cxn ang="0">
                <a:pos x="T0" y="T1"/>
              </a:cxn>
              <a:cxn ang="0">
                <a:pos x="T2" y="T3"/>
              </a:cxn>
              <a:cxn ang="0">
                <a:pos x="T4" y="T5"/>
              </a:cxn>
              <a:cxn ang="0">
                <a:pos x="T6" y="T7"/>
              </a:cxn>
            </a:cxnLst>
            <a:rect l="T8" t="T9" r="T10" b="T11"/>
            <a:pathLst>
              <a:path w="21600" h="21600">
                <a:moveTo>
                  <a:pt x="0" y="0"/>
                </a:moveTo>
                <a:lnTo>
                  <a:pt x="4253" y="21600"/>
                </a:lnTo>
                <a:lnTo>
                  <a:pt x="17347" y="21600"/>
                </a:lnTo>
                <a:lnTo>
                  <a:pt x="21600" y="0"/>
                </a:lnTo>
                <a:close/>
              </a:path>
            </a:pathLst>
          </a:cu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39" name="Oval 15"/>
          <p:cNvSpPr>
            <a:spLocks noChangeArrowheads="1"/>
          </p:cNvSpPr>
          <p:nvPr/>
        </p:nvSpPr>
        <p:spPr bwMode="auto">
          <a:xfrm>
            <a:off x="2895600" y="4419600"/>
            <a:ext cx="228600" cy="2286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40" name="Oval 16"/>
          <p:cNvSpPr>
            <a:spLocks noChangeArrowheads="1"/>
          </p:cNvSpPr>
          <p:nvPr/>
        </p:nvSpPr>
        <p:spPr bwMode="auto">
          <a:xfrm>
            <a:off x="2286000" y="4419600"/>
            <a:ext cx="228600" cy="228600"/>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4241" name="Text Box 17"/>
          <p:cNvSpPr txBox="1">
            <a:spLocks noChangeArrowheads="1"/>
          </p:cNvSpPr>
          <p:nvPr/>
        </p:nvSpPr>
        <p:spPr bwMode="auto">
          <a:xfrm>
            <a:off x="609600" y="1600200"/>
            <a:ext cx="685800"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4000">
                <a:solidFill>
                  <a:schemeClr val="bg1"/>
                </a:solidFill>
                <a:effectLst>
                  <a:outerShdw blurRad="38100" dist="38100" dir="2700000" algn="tl">
                    <a:srgbClr val="000000"/>
                  </a:outerShdw>
                </a:effectLst>
                <a:latin typeface="Lucida Sans" charset="0"/>
                <a:cs typeface="Arial" charset="0"/>
              </a:rPr>
              <a:t>A</a:t>
            </a:r>
          </a:p>
        </p:txBody>
      </p:sp>
      <p:sp>
        <p:nvSpPr>
          <p:cNvPr id="1844242" name="Text Box 18"/>
          <p:cNvSpPr txBox="1">
            <a:spLocks noChangeArrowheads="1"/>
          </p:cNvSpPr>
          <p:nvPr/>
        </p:nvSpPr>
        <p:spPr bwMode="auto">
          <a:xfrm>
            <a:off x="5181600" y="1676400"/>
            <a:ext cx="685800"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4000">
                <a:solidFill>
                  <a:schemeClr val="bg1"/>
                </a:solidFill>
                <a:effectLst>
                  <a:outerShdw blurRad="38100" dist="38100" dir="2700000" algn="tl">
                    <a:srgbClr val="000000"/>
                  </a:outerShdw>
                </a:effectLst>
                <a:latin typeface="Lucida Sans" charset="0"/>
                <a:cs typeface="Arial" charset="0"/>
              </a:rPr>
              <a:t>B</a:t>
            </a:r>
          </a:p>
        </p:txBody>
      </p:sp>
      <p:sp>
        <p:nvSpPr>
          <p:cNvPr id="1844243" name="Text Box 19"/>
          <p:cNvSpPr txBox="1">
            <a:spLocks noChangeArrowheads="1"/>
          </p:cNvSpPr>
          <p:nvPr/>
        </p:nvSpPr>
        <p:spPr bwMode="auto">
          <a:xfrm>
            <a:off x="609600" y="4572000"/>
            <a:ext cx="685800"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4000">
                <a:solidFill>
                  <a:schemeClr val="bg1"/>
                </a:solidFill>
                <a:effectLst>
                  <a:outerShdw blurRad="38100" dist="38100" dir="2700000" algn="tl">
                    <a:srgbClr val="000000"/>
                  </a:outerShdw>
                </a:effectLst>
                <a:latin typeface="Lucida Sans" charset="0"/>
                <a:cs typeface="Arial" charset="0"/>
              </a:rPr>
              <a:t>C</a:t>
            </a:r>
          </a:p>
        </p:txBody>
      </p:sp>
      <p:sp>
        <p:nvSpPr>
          <p:cNvPr id="1844244" name="Text Box 20"/>
          <p:cNvSpPr txBox="1">
            <a:spLocks noChangeArrowheads="1"/>
          </p:cNvSpPr>
          <p:nvPr/>
        </p:nvSpPr>
        <p:spPr bwMode="auto">
          <a:xfrm>
            <a:off x="5257800" y="4572000"/>
            <a:ext cx="685800" cy="701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4000">
                <a:solidFill>
                  <a:schemeClr val="bg1"/>
                </a:solidFill>
                <a:effectLst>
                  <a:outerShdw blurRad="38100" dist="38100" dir="2700000" algn="tl">
                    <a:srgbClr val="000000"/>
                  </a:outerShdw>
                </a:effectLst>
                <a:latin typeface="Lucida Sans" charset="0"/>
                <a:cs typeface="Arial" charset="0"/>
              </a:rPr>
              <a:t>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2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2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42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2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42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442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42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2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423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442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44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31" grpId="0" animBg="1"/>
      <p:bldP spid="1844232" grpId="0" animBg="1"/>
      <p:bldP spid="1844233" grpId="0" animBg="1"/>
      <p:bldP spid="1844234" grpId="0" animBg="1"/>
      <p:bldP spid="1844237" grpId="0" animBg="1"/>
      <p:bldP spid="1844239" grpId="0" animBg="1"/>
      <p:bldP spid="1844240" grpId="0" animBg="1"/>
      <p:bldP spid="1844242" grpId="0"/>
      <p:bldP spid="1844243" grpId="0"/>
      <p:bldP spid="184424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99"/>
            </a:gs>
            <a:gs pos="100000">
              <a:srgbClr val="000000"/>
            </a:gs>
          </a:gsLst>
          <a:lin ang="5400000" scaled="1"/>
        </a:gradFill>
        <a:effectLst/>
      </p:bgPr>
    </p:bg>
    <p:spTree>
      <p:nvGrpSpPr>
        <p:cNvPr id="1" name=""/>
        <p:cNvGrpSpPr/>
        <p:nvPr/>
      </p:nvGrpSpPr>
      <p:grpSpPr>
        <a:xfrm>
          <a:off x="0" y="0"/>
          <a:ext cx="0" cy="0"/>
          <a:chOff x="0" y="0"/>
          <a:chExt cx="0" cy="0"/>
        </a:xfrm>
      </p:grpSpPr>
      <p:sp useBgFill="1">
        <p:nvSpPr>
          <p:cNvPr id="1846274" name="Oval 2"/>
          <p:cNvSpPr>
            <a:spLocks noChangeArrowheads="1"/>
          </p:cNvSpPr>
          <p:nvPr/>
        </p:nvSpPr>
        <p:spPr bwMode="auto">
          <a:xfrm>
            <a:off x="2819400" y="1752600"/>
            <a:ext cx="3505200" cy="3429000"/>
          </a:xfrm>
          <a:prstGeom prst="ellipse">
            <a:avLst/>
          </a:prstGeom>
          <a:ln w="381000">
            <a:solidFill>
              <a:srgbClr val="FF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defRPr/>
            </a:pPr>
            <a:endParaRPr lang="en-US" sz="2400">
              <a:latin typeface="Times New Roman" charset="0"/>
              <a:cs typeface="Arial" charset="0"/>
            </a:endParaRPr>
          </a:p>
        </p:txBody>
      </p:sp>
      <p:sp useBgFill="1">
        <p:nvSpPr>
          <p:cNvPr id="1846275" name="Rectangle 3"/>
          <p:cNvSpPr>
            <a:spLocks noChangeArrowheads="1"/>
          </p:cNvSpPr>
          <p:nvPr/>
        </p:nvSpPr>
        <p:spPr bwMode="auto">
          <a:xfrm>
            <a:off x="2133600" y="2667000"/>
            <a:ext cx="4800600" cy="1828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46276" name="Rectangle 4"/>
          <p:cNvSpPr>
            <a:spLocks noGrp="1" noChangeArrowheads="1"/>
          </p:cNvSpPr>
          <p:nvPr>
            <p:ph type="title"/>
          </p:nvPr>
        </p:nvSpPr>
        <p:spPr>
          <a:xfrm>
            <a:off x="304800" y="381000"/>
            <a:ext cx="8534400" cy="1143000"/>
          </a:xfrm>
        </p:spPr>
        <p:txBody>
          <a:bodyPr/>
          <a:lstStyle/>
          <a:p>
            <a:pPr eaLnBrk="1" hangingPunct="1">
              <a:defRPr/>
            </a:pPr>
            <a:r>
              <a:rPr lang="en-CA" sz="6600" b="1" smtClean="0">
                <a:solidFill>
                  <a:srgbClr val="FFFF99"/>
                </a:solidFill>
                <a:effectLst>
                  <a:outerShdw blurRad="38100" dist="38100" dir="2700000" algn="tl">
                    <a:srgbClr val="000000"/>
                  </a:outerShdw>
                </a:effectLst>
              </a:rPr>
              <a:t>Nothing is missing!</a:t>
            </a:r>
          </a:p>
        </p:txBody>
      </p:sp>
      <p:sp>
        <p:nvSpPr>
          <p:cNvPr id="1846277" name="Rectangle 5"/>
          <p:cNvSpPr>
            <a:spLocks noChangeArrowheads="1"/>
          </p:cNvSpPr>
          <p:nvPr/>
        </p:nvSpPr>
        <p:spPr bwMode="auto">
          <a:xfrm>
            <a:off x="838200" y="5257800"/>
            <a:ext cx="7391400" cy="1143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30" tIns="45716" rIns="91430" bIns="45716" anchor="ctr"/>
          <a:lstStyle/>
          <a:p>
            <a:pPr algn="ctr" fontAlgn="base">
              <a:defRPr/>
            </a:pPr>
            <a:r>
              <a:rPr lang="en-CA" sz="4800">
                <a:solidFill>
                  <a:srgbClr val="FFFF99"/>
                </a:solidFill>
                <a:effectLst>
                  <a:outerShdw blurRad="38100" dist="38100" dir="2700000" algn="tl">
                    <a:srgbClr val="000000"/>
                  </a:outerShdw>
                </a:effectLst>
                <a:latin typeface="Lucida Sans" charset="0"/>
                <a:cs typeface="Arial" charset="0"/>
              </a:rPr>
              <a:t>It was drawn that way.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846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27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1218" name="Rectangle 2"/>
          <p:cNvSpPr>
            <a:spLocks noGrp="1" noChangeArrowheads="1"/>
          </p:cNvSpPr>
          <p:nvPr>
            <p:ph type="title" sz="quarter"/>
          </p:nvPr>
        </p:nvSpPr>
        <p:spPr/>
        <p:txBody>
          <a:bodyPr/>
          <a:lstStyle/>
          <a:p>
            <a:pPr eaLnBrk="1" hangingPunct="1">
              <a:defRPr/>
            </a:pPr>
            <a:r>
              <a:rPr lang="en-US" sz="4000" smtClean="0"/>
              <a:t>Ager 1993—rapid deposition, Sutton Stone</a:t>
            </a:r>
          </a:p>
        </p:txBody>
      </p:sp>
      <p:pic>
        <p:nvPicPr>
          <p:cNvPr id="5001219" name="Picture 3"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001220" name="Text Box 4"/>
          <p:cNvSpPr txBox="1">
            <a:spLocks noChangeArrowheads="1"/>
          </p:cNvSpPr>
          <p:nvPr/>
        </p:nvSpPr>
        <p:spPr bwMode="auto">
          <a:xfrm>
            <a:off x="776288" y="533400"/>
            <a:ext cx="75438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200" b="1" dirty="0">
                <a:solidFill>
                  <a:srgbClr val="FFFF00"/>
                </a:solidFill>
                <a:latin typeface="Arial" charset="0"/>
                <a:cs typeface="+mn-cs"/>
              </a:rPr>
              <a:t>Regarding </a:t>
            </a:r>
            <a:r>
              <a:rPr lang="en-US" altLang="ja-JP" sz="2200" b="1" dirty="0">
                <a:solidFill>
                  <a:srgbClr val="FFFF00"/>
                </a:solidFill>
                <a:latin typeface="Arial"/>
                <a:cs typeface="+mn-cs"/>
              </a:rPr>
              <a:t>"</a:t>
            </a:r>
            <a:r>
              <a:rPr lang="en-US" sz="2200" b="1" dirty="0">
                <a:solidFill>
                  <a:srgbClr val="FFFF00"/>
                </a:solidFill>
                <a:latin typeface="Arial" charset="0"/>
                <a:cs typeface="+mn-cs"/>
              </a:rPr>
              <a:t>Sutton Stone,</a:t>
            </a:r>
            <a:r>
              <a:rPr lang="en-US" altLang="ja-JP" sz="2200" b="1" dirty="0">
                <a:solidFill>
                  <a:srgbClr val="FFFF00"/>
                </a:solidFill>
                <a:latin typeface="Arial"/>
                <a:cs typeface="+mn-cs"/>
              </a:rPr>
              <a:t>"</a:t>
            </a:r>
            <a:r>
              <a:rPr lang="en-US" sz="2200" b="1" dirty="0">
                <a:solidFill>
                  <a:srgbClr val="FFFF00"/>
                </a:solidFill>
                <a:latin typeface="Arial" charset="0"/>
                <a:cs typeface="+mn-cs"/>
              </a:rPr>
              <a:t> a conglomerate labeled as </a:t>
            </a:r>
            <a:r>
              <a:rPr lang="en-US" altLang="ja-JP" sz="2200" b="1" dirty="0">
                <a:solidFill>
                  <a:srgbClr val="FFFF00"/>
                </a:solidFill>
                <a:latin typeface="Arial"/>
                <a:cs typeface="+mn-cs"/>
              </a:rPr>
              <a:t>"</a:t>
            </a:r>
            <a:r>
              <a:rPr lang="en-US" sz="2200" b="1" dirty="0">
                <a:solidFill>
                  <a:srgbClr val="FFFF00"/>
                </a:solidFill>
                <a:latin typeface="Arial" charset="0"/>
                <a:cs typeface="+mn-cs"/>
              </a:rPr>
              <a:t>Early Jurassic</a:t>
            </a:r>
            <a:r>
              <a:rPr lang="en-US" altLang="ja-JP" sz="2200" b="1" dirty="0">
                <a:solidFill>
                  <a:srgbClr val="FFFF00"/>
                </a:solidFill>
                <a:latin typeface="Arial"/>
                <a:cs typeface="+mn-cs"/>
              </a:rPr>
              <a:t>"</a:t>
            </a:r>
            <a:r>
              <a:rPr lang="en-US" sz="2200" b="1" dirty="0">
                <a:solidFill>
                  <a:srgbClr val="FFFF00"/>
                </a:solidFill>
                <a:latin typeface="Arial" charset="0"/>
                <a:cs typeface="+mn-cs"/>
              </a:rPr>
              <a:t> near Ager</a:t>
            </a:r>
            <a:r>
              <a:rPr lang="fr-FR" altLang="ja-JP" sz="2200" b="1" dirty="0">
                <a:solidFill>
                  <a:srgbClr val="FFFF00"/>
                </a:solidFill>
                <a:latin typeface="Arial"/>
                <a:cs typeface="+mn-cs"/>
              </a:rPr>
              <a:t>'</a:t>
            </a:r>
            <a:r>
              <a:rPr lang="en-US" sz="2200" b="1" dirty="0">
                <a:solidFill>
                  <a:srgbClr val="FFFF00"/>
                </a:solidFill>
                <a:latin typeface="Arial" charset="0"/>
                <a:cs typeface="+mn-cs"/>
              </a:rPr>
              <a:t>s home in Swansea, Wales:</a:t>
            </a:r>
          </a:p>
        </p:txBody>
      </p:sp>
      <p:sp>
        <p:nvSpPr>
          <p:cNvPr id="5001221" name="Text Box 5"/>
          <p:cNvSpPr txBox="1">
            <a:spLocks noChangeArrowheads="1"/>
          </p:cNvSpPr>
          <p:nvPr/>
        </p:nvSpPr>
        <p:spPr bwMode="auto">
          <a:xfrm>
            <a:off x="762000" y="5638800"/>
            <a:ext cx="7315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200" b="1">
                <a:solidFill>
                  <a:schemeClr val="bg1"/>
                </a:solidFill>
                <a:latin typeface="Arial" charset="0"/>
                <a:cs typeface="+mn-cs"/>
              </a:rPr>
              <a:t>Derek Ager, </a:t>
            </a:r>
            <a:r>
              <a:rPr lang="en-US" sz="2200" b="1" i="1">
                <a:solidFill>
                  <a:schemeClr val="bg1"/>
                </a:solidFill>
                <a:latin typeface="Arial" charset="0"/>
                <a:cs typeface="+mn-cs"/>
              </a:rPr>
              <a:t>The New Catastrophism</a:t>
            </a:r>
            <a:r>
              <a:rPr lang="en-US" sz="2200" b="1">
                <a:solidFill>
                  <a:schemeClr val="bg1"/>
                </a:solidFill>
                <a:latin typeface="Arial" charset="0"/>
                <a:cs typeface="+mn-cs"/>
              </a:rPr>
              <a:t> (Cambridge: Cambridge Univ. Press, 1993), p. 120.</a:t>
            </a:r>
          </a:p>
        </p:txBody>
      </p:sp>
      <p:pic>
        <p:nvPicPr>
          <p:cNvPr id="5001222" name="Picture 6" descr="conglomerate--Indiana ED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01775"/>
            <a:ext cx="59436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1223" name="Text Box 7"/>
          <p:cNvSpPr txBox="1">
            <a:spLocks noChangeArrowheads="1"/>
          </p:cNvSpPr>
          <p:nvPr/>
        </p:nvSpPr>
        <p:spPr bwMode="auto">
          <a:xfrm>
            <a:off x="762000" y="1427163"/>
            <a:ext cx="7620000" cy="4135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5000"/>
              </a:lnSpc>
              <a:spcBef>
                <a:spcPct val="50000"/>
              </a:spcBef>
              <a:defRPr/>
            </a:pPr>
            <a:r>
              <a:rPr lang="en-US" altLang="ja-JP" sz="3100" b="1" dirty="0">
                <a:solidFill>
                  <a:schemeClr val="bg1"/>
                </a:solidFill>
                <a:latin typeface="Arial"/>
                <a:cs typeface="+mn-cs"/>
              </a:rPr>
              <a:t>"</a:t>
            </a:r>
            <a:r>
              <a:rPr lang="en-US" sz="3100" b="1" dirty="0">
                <a:solidFill>
                  <a:schemeClr val="bg1"/>
                </a:solidFill>
                <a:latin typeface="Arial" charset="0"/>
                <a:cs typeface="+mn-cs"/>
              </a:rPr>
              <a:t>This has usually been </a:t>
            </a:r>
            <a:r>
              <a:rPr lang="en-US" sz="3100" b="1" dirty="0">
                <a:solidFill>
                  <a:srgbClr val="FFFF00"/>
                </a:solidFill>
                <a:latin typeface="Arial" charset="0"/>
                <a:cs typeface="+mn-cs"/>
              </a:rPr>
              <a:t>interpreted</a:t>
            </a:r>
            <a:r>
              <a:rPr lang="en-US" sz="3100" b="1" dirty="0">
                <a:solidFill>
                  <a:schemeClr val="bg1"/>
                </a:solidFill>
                <a:latin typeface="Arial" charset="0"/>
                <a:cs typeface="+mn-cs"/>
              </a:rPr>
              <a:t> as the basal conglomerate of a </a:t>
            </a:r>
            <a:r>
              <a:rPr lang="en-US" sz="3100" b="1" dirty="0" err="1">
                <a:solidFill>
                  <a:schemeClr val="bg1"/>
                </a:solidFill>
                <a:latin typeface="Arial" charset="0"/>
                <a:cs typeface="+mn-cs"/>
              </a:rPr>
              <a:t>diachronous</a:t>
            </a:r>
            <a:r>
              <a:rPr lang="en-US" sz="3100" b="1" dirty="0">
                <a:solidFill>
                  <a:schemeClr val="bg1"/>
                </a:solidFill>
                <a:latin typeface="Arial" charset="0"/>
                <a:cs typeface="+mn-cs"/>
              </a:rPr>
              <a:t> </a:t>
            </a:r>
            <a:r>
              <a:rPr lang="en-US" sz="3100" b="1" dirty="0" err="1">
                <a:solidFill>
                  <a:schemeClr val="bg1"/>
                </a:solidFill>
                <a:latin typeface="Arial" charset="0"/>
                <a:cs typeface="+mn-cs"/>
              </a:rPr>
              <a:t>transgressive</a:t>
            </a:r>
            <a:r>
              <a:rPr lang="en-US" sz="3100" b="1" dirty="0">
                <a:solidFill>
                  <a:schemeClr val="bg1"/>
                </a:solidFill>
                <a:latin typeface="Arial" charset="0"/>
                <a:cs typeface="+mn-cs"/>
              </a:rPr>
              <a:t> sea.  It has been </a:t>
            </a:r>
            <a:r>
              <a:rPr lang="en-US" sz="3100" b="1" dirty="0">
                <a:solidFill>
                  <a:srgbClr val="FFFF00"/>
                </a:solidFill>
                <a:latin typeface="Arial" charset="0"/>
                <a:cs typeface="+mn-cs"/>
              </a:rPr>
              <a:t>suggested, with very little fossil evidence</a:t>
            </a:r>
            <a:r>
              <a:rPr lang="en-US" sz="3100" b="1" dirty="0">
                <a:solidFill>
                  <a:schemeClr val="bg1"/>
                </a:solidFill>
                <a:latin typeface="Arial" charset="0"/>
                <a:cs typeface="+mn-cs"/>
              </a:rPr>
              <a:t>, that this conglomerate spans three to five ammonite zones and therefore up to five million years in time.  I think it was deposited in a matter of </a:t>
            </a:r>
            <a:r>
              <a:rPr lang="en-US" sz="3100" b="1" dirty="0">
                <a:solidFill>
                  <a:srgbClr val="FFFF00"/>
                </a:solidFill>
                <a:latin typeface="Arial" charset="0"/>
                <a:cs typeface="+mn-cs"/>
              </a:rPr>
              <a:t>hours or minutes</a:t>
            </a:r>
            <a:r>
              <a:rPr lang="en-US" sz="3100" b="1" dirty="0">
                <a:solidFill>
                  <a:schemeClr val="bg1"/>
                </a:solidFill>
                <a:latin typeface="Arial" charset="0"/>
                <a:cs typeface="+mn-cs"/>
              </a:rPr>
              <a:t>.</a:t>
            </a:r>
            <a:r>
              <a:rPr lang="en-US" altLang="ja-JP" sz="3100" b="1" dirty="0">
                <a:solidFill>
                  <a:schemeClr val="bg1"/>
                </a:solidFill>
                <a:latin typeface="Arial"/>
                <a:cs typeface="+mn-cs"/>
              </a:rPr>
              <a:t>"</a:t>
            </a:r>
            <a:endParaRPr lang="en-US" sz="3100" b="1" dirty="0">
              <a:solidFill>
                <a:schemeClr val="bg1"/>
              </a:solidFill>
              <a:latin typeface="Arial"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5001222"/>
                                        </p:tgtEl>
                                        <p:attrNameLst>
                                          <p:attrName>ppt_x</p:attrName>
                                        </p:attrNameLst>
                                      </p:cBhvr>
                                      <p:tavLst>
                                        <p:tav tm="0">
                                          <p:val>
                                            <p:strVal val="ppt_x"/>
                                          </p:val>
                                        </p:tav>
                                        <p:tav tm="100000">
                                          <p:val>
                                            <p:strVal val="1+ppt_w/2"/>
                                          </p:val>
                                        </p:tav>
                                      </p:tavLst>
                                    </p:anim>
                                    <p:anim calcmode="lin" valueType="num">
                                      <p:cBhvr additive="base">
                                        <p:cTn id="7" dur="500"/>
                                        <p:tgtEl>
                                          <p:spTgt spid="5001222"/>
                                        </p:tgtEl>
                                        <p:attrNameLst>
                                          <p:attrName>ppt_y</p:attrName>
                                        </p:attrNameLst>
                                      </p:cBhvr>
                                      <p:tavLst>
                                        <p:tav tm="0">
                                          <p:val>
                                            <p:strVal val="ppt_y"/>
                                          </p:val>
                                        </p:tav>
                                        <p:tav tm="100000">
                                          <p:val>
                                            <p:strVal val="ppt_y"/>
                                          </p:val>
                                        </p:tav>
                                      </p:tavLst>
                                    </p:anim>
                                    <p:set>
                                      <p:cBhvr>
                                        <p:cTn id="8" dur="1" fill="hold">
                                          <p:stCondLst>
                                            <p:cond delay="499"/>
                                          </p:stCondLst>
                                        </p:cTn>
                                        <p:tgtEl>
                                          <p:spTgt spid="5001222"/>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5001223"/>
                                        </p:tgtEl>
                                        <p:attrNameLst>
                                          <p:attrName>style.visibility</p:attrName>
                                        </p:attrNameLst>
                                      </p:cBhvr>
                                      <p:to>
                                        <p:strVal val="visible"/>
                                      </p:to>
                                    </p:set>
                                    <p:anim calcmode="lin" valueType="num">
                                      <p:cBhvr additive="base">
                                        <p:cTn id="11" dur="500" fill="hold"/>
                                        <p:tgtEl>
                                          <p:spTgt spid="5001223"/>
                                        </p:tgtEl>
                                        <p:attrNameLst>
                                          <p:attrName>ppt_x</p:attrName>
                                        </p:attrNameLst>
                                      </p:cBhvr>
                                      <p:tavLst>
                                        <p:tav tm="0">
                                          <p:val>
                                            <p:strVal val="0-#ppt_w/2"/>
                                          </p:val>
                                        </p:tav>
                                        <p:tav tm="100000">
                                          <p:val>
                                            <p:strVal val="#ppt_x"/>
                                          </p:val>
                                        </p:tav>
                                      </p:tavLst>
                                    </p:anim>
                                    <p:anim calcmode="lin" valueType="num">
                                      <p:cBhvr additive="base">
                                        <p:cTn id="12" dur="500" fill="hold"/>
                                        <p:tgtEl>
                                          <p:spTgt spid="5001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12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7106" name="Picture 2" descr="Bias look at facts A to I 1 01490_NW"/>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96" t="2309" r="2676" b="3030"/>
          <a:stretch>
            <a:fillRect/>
          </a:stretch>
        </p:blipFill>
        <p:spPr>
          <a:xfrm>
            <a:off x="1781175" y="1752600"/>
            <a:ext cx="5562600" cy="3124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167107" name="Rectangle 3"/>
          <p:cNvSpPr>
            <a:spLocks noGrp="1" noChangeArrowheads="1"/>
          </p:cNvSpPr>
          <p:nvPr>
            <p:ph type="title"/>
          </p:nvPr>
        </p:nvSpPr>
        <p:spPr/>
        <p:txBody>
          <a:bodyPr/>
          <a:lstStyle/>
          <a:p>
            <a:pPr eaLnBrk="1" hangingPunct="1">
              <a:defRPr/>
            </a:pPr>
            <a:r>
              <a:rPr lang="en-US" smtClean="0"/>
              <a:t>Assumptions Facts-Interpretations Geology</a:t>
            </a:r>
          </a:p>
        </p:txBody>
      </p:sp>
      <p:sp>
        <p:nvSpPr>
          <p:cNvPr id="5167108" name="Text Box 4"/>
          <p:cNvSpPr txBox="1">
            <a:spLocks noChangeArrowheads="1"/>
          </p:cNvSpPr>
          <p:nvPr/>
        </p:nvSpPr>
        <p:spPr bwMode="auto">
          <a:xfrm>
            <a:off x="1447800" y="76200"/>
            <a:ext cx="27432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fontAlgn="base">
              <a:lnSpc>
                <a:spcPct val="90000"/>
              </a:lnSpc>
              <a:defRPr/>
            </a:pPr>
            <a:r>
              <a:rPr lang="en-US" sz="2600" b="1">
                <a:latin typeface="Myriad Pro" charset="0"/>
                <a:cs typeface="Arial" charset="0"/>
              </a:rPr>
              <a:t>ANTI-BIBLICAL</a:t>
            </a:r>
          </a:p>
          <a:p>
            <a:pPr algn="ctr" fontAlgn="base">
              <a:lnSpc>
                <a:spcPct val="90000"/>
              </a:lnSpc>
              <a:defRPr/>
            </a:pPr>
            <a:r>
              <a:rPr lang="en-US" sz="2600" b="1">
                <a:latin typeface="Myriad Pro" charset="0"/>
                <a:cs typeface="Arial" charset="0"/>
              </a:rPr>
              <a:t>ASSUMPTIONS</a:t>
            </a:r>
          </a:p>
        </p:txBody>
      </p:sp>
      <p:sp>
        <p:nvSpPr>
          <p:cNvPr id="5167109" name="Text Box 5"/>
          <p:cNvSpPr txBox="1">
            <a:spLocks noChangeArrowheads="1"/>
          </p:cNvSpPr>
          <p:nvPr/>
        </p:nvSpPr>
        <p:spPr bwMode="auto">
          <a:xfrm>
            <a:off x="990600" y="5715000"/>
            <a:ext cx="3352800" cy="1066800"/>
          </a:xfrm>
          <a:prstGeom prst="rect">
            <a:avLst/>
          </a:prstGeom>
          <a:solidFill>
            <a:srgbClr val="42C1EF"/>
          </a:solidFill>
          <a:ln w="76200">
            <a:solidFill>
              <a:srgbClr val="00507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fontAlgn="base">
              <a:lnSpc>
                <a:spcPct val="90000"/>
              </a:lnSpc>
              <a:defRPr/>
            </a:pPr>
            <a:r>
              <a:rPr lang="en-US" sz="2400" b="1">
                <a:latin typeface="Myriad Pro" charset="0"/>
                <a:cs typeface="Arial" charset="0"/>
              </a:rPr>
              <a:t>OLD EARTH</a:t>
            </a:r>
          </a:p>
          <a:p>
            <a:pPr algn="ctr" fontAlgn="base">
              <a:lnSpc>
                <a:spcPct val="90000"/>
              </a:lnSpc>
              <a:defRPr/>
            </a:pPr>
            <a:r>
              <a:rPr lang="en-US" sz="2400" b="1">
                <a:latin typeface="Myriad Pro" charset="0"/>
                <a:cs typeface="Arial" charset="0"/>
              </a:rPr>
              <a:t>NO GLOBAL FLOOD</a:t>
            </a:r>
          </a:p>
        </p:txBody>
      </p:sp>
      <p:sp>
        <p:nvSpPr>
          <p:cNvPr id="5167110" name="Text Box 6"/>
          <p:cNvSpPr txBox="1">
            <a:spLocks noChangeArrowheads="1"/>
          </p:cNvSpPr>
          <p:nvPr/>
        </p:nvSpPr>
        <p:spPr bwMode="auto">
          <a:xfrm>
            <a:off x="4800600" y="5715000"/>
            <a:ext cx="32766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fontAlgn="base">
              <a:lnSpc>
                <a:spcPct val="90000"/>
              </a:lnSpc>
              <a:defRPr/>
            </a:pPr>
            <a:r>
              <a:rPr lang="en-US" sz="2400" b="1">
                <a:latin typeface="Myriad Pro" charset="0"/>
                <a:cs typeface="Arial" charset="0"/>
              </a:rPr>
              <a:t>YOUNG EARTH</a:t>
            </a:r>
          </a:p>
          <a:p>
            <a:pPr algn="ctr" fontAlgn="base">
              <a:lnSpc>
                <a:spcPct val="90000"/>
              </a:lnSpc>
              <a:defRPr/>
            </a:pPr>
            <a:r>
              <a:rPr lang="en-US" sz="2400" b="1">
                <a:latin typeface="Myriad Pro" charset="0"/>
                <a:cs typeface="Arial" charset="0"/>
              </a:rPr>
              <a:t>GLOBAL FLOOD</a:t>
            </a:r>
          </a:p>
        </p:txBody>
      </p:sp>
      <p:sp>
        <p:nvSpPr>
          <p:cNvPr id="5167111" name="Text Box 7"/>
          <p:cNvSpPr txBox="1">
            <a:spLocks noChangeArrowheads="1"/>
          </p:cNvSpPr>
          <p:nvPr/>
        </p:nvSpPr>
        <p:spPr bwMode="auto">
          <a:xfrm>
            <a:off x="4953000" y="76200"/>
            <a:ext cx="2743200" cy="1066800"/>
          </a:xfrm>
          <a:prstGeom prst="rect">
            <a:avLst/>
          </a:prstGeom>
          <a:solidFill>
            <a:srgbClr val="FFFF00"/>
          </a:solidFill>
          <a:ln w="76200">
            <a:solidFill>
              <a:srgbClr val="861415"/>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lstStyle/>
          <a:p>
            <a:pPr algn="ctr" fontAlgn="base">
              <a:lnSpc>
                <a:spcPct val="90000"/>
              </a:lnSpc>
              <a:defRPr/>
            </a:pPr>
            <a:r>
              <a:rPr lang="en-US" sz="2600" b="1">
                <a:latin typeface="Myriad Pro" charset="0"/>
                <a:cs typeface="Arial" charset="0"/>
              </a:rPr>
              <a:t>BIBLICAL ASSUMPTIONS</a:t>
            </a:r>
          </a:p>
        </p:txBody>
      </p:sp>
      <p:cxnSp>
        <p:nvCxnSpPr>
          <p:cNvPr id="5167112" name="AutoShape 8"/>
          <p:cNvCxnSpPr>
            <a:cxnSpLocks noChangeShapeType="1"/>
            <a:endCxn id="5167110" idx="0"/>
          </p:cNvCxnSpPr>
          <p:nvPr/>
        </p:nvCxnSpPr>
        <p:spPr bwMode="auto">
          <a:xfrm rot="16200000" flipH="1">
            <a:off x="5543550" y="4781550"/>
            <a:ext cx="952500" cy="838200"/>
          </a:xfrm>
          <a:prstGeom prst="bentConnector3">
            <a:avLst>
              <a:gd name="adj1" fmla="val 41000"/>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7113" name="AutoShape 9"/>
          <p:cNvCxnSpPr>
            <a:cxnSpLocks noChangeShapeType="1"/>
            <a:endCxn id="5167109" idx="0"/>
          </p:cNvCxnSpPr>
          <p:nvPr/>
        </p:nvCxnSpPr>
        <p:spPr bwMode="auto">
          <a:xfrm rot="5400000">
            <a:off x="2609850" y="4781550"/>
            <a:ext cx="952500" cy="838200"/>
          </a:xfrm>
          <a:prstGeom prst="bentConnector3">
            <a:avLst>
              <a:gd name="adj1" fmla="val 411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7114" name="AutoShape 10"/>
          <p:cNvCxnSpPr>
            <a:cxnSpLocks noChangeShapeType="1"/>
            <a:stCxn id="5167111" idx="2"/>
          </p:cNvCxnSpPr>
          <p:nvPr/>
        </p:nvCxnSpPr>
        <p:spPr bwMode="auto">
          <a:xfrm rot="5400000">
            <a:off x="5511006" y="1327944"/>
            <a:ext cx="960438" cy="666750"/>
          </a:xfrm>
          <a:prstGeom prst="bentConnector3">
            <a:avLst>
              <a:gd name="adj1" fmla="val 33222"/>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67115" name="AutoShape 11"/>
          <p:cNvCxnSpPr>
            <a:cxnSpLocks noChangeShapeType="1"/>
            <a:stCxn id="5167108" idx="2"/>
          </p:cNvCxnSpPr>
          <p:nvPr/>
        </p:nvCxnSpPr>
        <p:spPr bwMode="auto">
          <a:xfrm rot="16200000" flipH="1">
            <a:off x="2724150" y="1276350"/>
            <a:ext cx="952500" cy="762000"/>
          </a:xfrm>
          <a:prstGeom prst="bentConnector3">
            <a:avLst>
              <a:gd name="adj1" fmla="val 34667"/>
            </a:avLst>
          </a:prstGeom>
          <a:noFill/>
          <a:ln w="11430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67108"/>
                                        </p:tgtEl>
                                        <p:attrNameLst>
                                          <p:attrName>style.visibility</p:attrName>
                                        </p:attrNameLst>
                                      </p:cBhvr>
                                      <p:to>
                                        <p:strVal val="visible"/>
                                      </p:to>
                                    </p:set>
                                    <p:animEffect transition="in" filter="wipe(up)">
                                      <p:cBhvr>
                                        <p:cTn id="7" dur="500"/>
                                        <p:tgtEl>
                                          <p:spTgt spid="516710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5167115"/>
                                        </p:tgtEl>
                                        <p:attrNameLst>
                                          <p:attrName>style.visibility</p:attrName>
                                        </p:attrNameLst>
                                      </p:cBhvr>
                                      <p:to>
                                        <p:strVal val="visible"/>
                                      </p:to>
                                    </p:set>
                                    <p:animEffect transition="in" filter="wipe(up)">
                                      <p:cBhvr>
                                        <p:cTn id="11" dur="500"/>
                                        <p:tgtEl>
                                          <p:spTgt spid="516711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5167113"/>
                                        </p:tgtEl>
                                        <p:attrNameLst>
                                          <p:attrName>style.visibility</p:attrName>
                                        </p:attrNameLst>
                                      </p:cBhvr>
                                      <p:to>
                                        <p:strVal val="visible"/>
                                      </p:to>
                                    </p:set>
                                    <p:animEffect transition="in" filter="wipe(up)">
                                      <p:cBhvr>
                                        <p:cTn id="16" dur="500"/>
                                        <p:tgtEl>
                                          <p:spTgt spid="5167113"/>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167109"/>
                                        </p:tgtEl>
                                        <p:attrNameLst>
                                          <p:attrName>style.visibility</p:attrName>
                                        </p:attrNameLst>
                                      </p:cBhvr>
                                      <p:to>
                                        <p:strVal val="visible"/>
                                      </p:to>
                                    </p:set>
                                    <p:animEffect transition="in" filter="wipe(up)">
                                      <p:cBhvr>
                                        <p:cTn id="20" dur="500"/>
                                        <p:tgtEl>
                                          <p:spTgt spid="516710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67111"/>
                                        </p:tgtEl>
                                        <p:attrNameLst>
                                          <p:attrName>style.visibility</p:attrName>
                                        </p:attrNameLst>
                                      </p:cBhvr>
                                      <p:to>
                                        <p:strVal val="visible"/>
                                      </p:to>
                                    </p:set>
                                    <p:animEffect transition="in" filter="wipe(up)">
                                      <p:cBhvr>
                                        <p:cTn id="25" dur="500"/>
                                        <p:tgtEl>
                                          <p:spTgt spid="5167111"/>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5167114"/>
                                        </p:tgtEl>
                                        <p:attrNameLst>
                                          <p:attrName>style.visibility</p:attrName>
                                        </p:attrNameLst>
                                      </p:cBhvr>
                                      <p:to>
                                        <p:strVal val="visible"/>
                                      </p:to>
                                    </p:set>
                                    <p:animEffect transition="in" filter="wipe(up)">
                                      <p:cBhvr>
                                        <p:cTn id="29" dur="500"/>
                                        <p:tgtEl>
                                          <p:spTgt spid="51671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5167112"/>
                                        </p:tgtEl>
                                        <p:attrNameLst>
                                          <p:attrName>style.visibility</p:attrName>
                                        </p:attrNameLst>
                                      </p:cBhvr>
                                      <p:to>
                                        <p:strVal val="visible"/>
                                      </p:to>
                                    </p:set>
                                    <p:animEffect transition="in" filter="wipe(up)">
                                      <p:cBhvr>
                                        <p:cTn id="34" dur="500"/>
                                        <p:tgtEl>
                                          <p:spTgt spid="5167112"/>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167110"/>
                                        </p:tgtEl>
                                        <p:attrNameLst>
                                          <p:attrName>style.visibility</p:attrName>
                                        </p:attrNameLst>
                                      </p:cBhvr>
                                      <p:to>
                                        <p:strVal val="visible"/>
                                      </p:to>
                                    </p:set>
                                    <p:animEffect transition="in" filter="wipe(up)">
                                      <p:cBhvr>
                                        <p:cTn id="38" dur="500"/>
                                        <p:tgtEl>
                                          <p:spTgt spid="516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7108" grpId="0" animBg="1"/>
      <p:bldP spid="5167109" grpId="0" animBg="1"/>
      <p:bldP spid="5167110" grpId="0" animBg="1"/>
      <p:bldP spid="51671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7410"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cs typeface="+mj-cs"/>
              </a:rPr>
              <a:t>Template Suite 1-Content 01360</a:t>
            </a:r>
          </a:p>
        </p:txBody>
      </p:sp>
      <p:pic>
        <p:nvPicPr>
          <p:cNvPr id="257741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8531"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7414" name="Text Box 6"/>
          <p:cNvSpPr txBox="1">
            <a:spLocks noChangeArrowheads="1"/>
          </p:cNvSpPr>
          <p:nvPr/>
        </p:nvSpPr>
        <p:spPr bwMode="auto">
          <a:xfrm>
            <a:off x="1066800" y="1612900"/>
            <a:ext cx="7391400" cy="3111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6600" b="1">
                <a:solidFill>
                  <a:srgbClr val="FFFF00"/>
                </a:solidFill>
                <a:latin typeface="Arial" charset="0"/>
                <a:cs typeface="+mn-cs"/>
              </a:rPr>
              <a:t>How long does it take to make fossils?</a:t>
            </a:r>
          </a:p>
        </p:txBody>
      </p:sp>
      <p:sp>
        <p:nvSpPr>
          <p:cNvPr id="278533"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3" descr="5-04 Labeled Bone 02014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9154" name="Rectangle 2" hidden="1"/>
          <p:cNvSpPr>
            <a:spLocks noGrp="1" noChangeArrowheads="1"/>
          </p:cNvSpPr>
          <p:nvPr>
            <p:ph type="title"/>
          </p:nvPr>
        </p:nvSpPr>
        <p:spPr/>
        <p:txBody>
          <a:bodyPr/>
          <a:lstStyle/>
          <a:p>
            <a:pPr eaLnBrk="1" hangingPunct="1">
              <a:defRPr/>
            </a:pPr>
            <a:r>
              <a:rPr lang="en-US" dirty="0" smtClean="0">
                <a:cs typeface="+mj-cs"/>
              </a:rPr>
              <a:t>No tag!</a:t>
            </a:r>
          </a:p>
        </p:txBody>
      </p:sp>
      <p:sp>
        <p:nvSpPr>
          <p:cNvPr id="5169156" name="Text Box 4"/>
          <p:cNvSpPr txBox="1">
            <a:spLocks noChangeArrowheads="1"/>
          </p:cNvSpPr>
          <p:nvPr/>
        </p:nvSpPr>
        <p:spPr bwMode="auto">
          <a:xfrm rot="20811772">
            <a:off x="6145213" y="1435100"/>
            <a:ext cx="1381125"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sz="2400" b="1" dirty="0">
                <a:latin typeface="Arial" charset="0"/>
                <a:cs typeface="+mn-cs"/>
              </a:rPr>
              <a:t>65</a:t>
            </a:r>
          </a:p>
          <a:p>
            <a:pPr algn="ctr">
              <a:lnSpc>
                <a:spcPct val="80000"/>
              </a:lnSpc>
              <a:defRPr/>
            </a:pPr>
            <a:r>
              <a:rPr lang="en-US" sz="2400" b="1" dirty="0">
                <a:latin typeface="Arial" charset="0"/>
                <a:cs typeface="+mn-cs"/>
              </a:rPr>
              <a:t>Million</a:t>
            </a:r>
          </a:p>
          <a:p>
            <a:pPr algn="ctr">
              <a:lnSpc>
                <a:spcPct val="80000"/>
              </a:lnSpc>
              <a:defRPr/>
            </a:pPr>
            <a:r>
              <a:rPr lang="en-US" sz="2400" b="1" dirty="0">
                <a:latin typeface="Arial" charset="0"/>
                <a:cs typeface="+mn-cs"/>
              </a:rPr>
              <a:t>Years</a:t>
            </a:r>
          </a:p>
          <a:p>
            <a:pPr algn="ctr">
              <a:lnSpc>
                <a:spcPct val="80000"/>
              </a:lnSpc>
              <a:defRPr/>
            </a:pPr>
            <a:r>
              <a:rPr lang="en-US" sz="2400" b="1" dirty="0">
                <a:latin typeface="Arial" charset="0"/>
                <a:cs typeface="+mn-cs"/>
              </a:rPr>
              <a:t>old</a:t>
            </a:r>
          </a:p>
        </p:txBody>
      </p:sp>
      <p:sp>
        <p:nvSpPr>
          <p:cNvPr id="280580" name="TextBox 4"/>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23</a:t>
            </a:r>
          </a:p>
        </p:txBody>
      </p:sp>
      <p:sp>
        <p:nvSpPr>
          <p:cNvPr id="280581" name="TextBox 5"/>
          <p:cNvSpPr txBox="1">
            <a:spLocks noChangeArrowheads="1"/>
          </p:cNvSpPr>
          <p:nvPr/>
        </p:nvSpPr>
        <p:spPr bwMode="auto">
          <a:xfrm>
            <a:off x="304800" y="304800"/>
            <a:ext cx="2590800" cy="22463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sz="2800" b="1">
                <a:solidFill>
                  <a:srgbClr val="FFFFFF"/>
                </a:solidFill>
                <a:latin typeface="Arial" charset="0"/>
                <a:cs typeface="Arial" charset="0"/>
              </a:rPr>
              <a:t>Fossils don</a:t>
            </a:r>
            <a:r>
              <a:rPr lang="fr-FR" sz="2800" b="1">
                <a:solidFill>
                  <a:srgbClr val="FFFFFF"/>
                </a:solidFill>
                <a:latin typeface="Arial" charset="0"/>
                <a:cs typeface="Arial" charset="0"/>
              </a:rPr>
              <a:t>'</a:t>
            </a:r>
            <a:r>
              <a:rPr lang="en-US" sz="2800" b="1">
                <a:solidFill>
                  <a:srgbClr val="FFFFFF"/>
                </a:solidFill>
                <a:latin typeface="Arial" charset="0"/>
                <a:cs typeface="Arial" charset="0"/>
              </a:rPr>
              <a:t>t come with </a:t>
            </a:r>
            <a:r>
              <a:rPr lang="en-US" sz="2800" b="1">
                <a:solidFill>
                  <a:srgbClr val="FFFF00"/>
                </a:solidFill>
                <a:latin typeface="Arial" charset="0"/>
                <a:cs typeface="Arial" charset="0"/>
              </a:rPr>
              <a:t>tags</a:t>
            </a:r>
            <a:r>
              <a:rPr lang="en-US" sz="2800" b="1">
                <a:solidFill>
                  <a:srgbClr val="FFFFFF"/>
                </a:solidFill>
                <a:latin typeface="Arial" charset="0"/>
                <a:cs typeface="Arial" charset="0"/>
              </a:rPr>
              <a:t> saying how old they are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Geologic Timescale 0008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9601200" y="-14478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8" name="Picture 2" descr="Geologic Timescale 00089"/>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eaLnBrk="1" hangingPunct="1">
              <a:defRPr/>
            </a:pPr>
            <a:r>
              <a:rPr lang="en-US" smtClean="0"/>
              <a:t>Geologic Timescale 00089</a:t>
            </a:r>
          </a:p>
        </p:txBody>
      </p:sp>
      <p:sp>
        <p:nvSpPr>
          <p:cNvPr id="208900" name="Rectangle 1"/>
          <p:cNvSpPr>
            <a:spLocks noChangeArrowheads="1"/>
          </p:cNvSpPr>
          <p:nvPr/>
        </p:nvSpPr>
        <p:spPr bwMode="auto">
          <a:xfrm>
            <a:off x="304800" y="1588"/>
            <a:ext cx="8534400" cy="53181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lnSpc>
                <a:spcPct val="150000"/>
              </a:lnSpc>
            </a:pPr>
            <a:r>
              <a:rPr lang="en-US" altLang="zh-TW" sz="3200" b="1">
                <a:solidFill>
                  <a:srgbClr val="000000"/>
                </a:solidFill>
                <a:latin typeface="Arial" charset="0"/>
                <a:cs typeface="Arial" charset="0"/>
              </a:rPr>
              <a:t>GEOLOGIC TIMESCALE</a:t>
            </a:r>
            <a:endParaRPr lang="en-US" sz="3200" b="1">
              <a:solidFill>
                <a:srgbClr val="000000"/>
              </a:solidFill>
              <a:latin typeface="Arial" charset="0"/>
              <a:cs typeface="Arial" charset="0"/>
            </a:endParaRPr>
          </a:p>
        </p:txBody>
      </p:sp>
      <p:sp>
        <p:nvSpPr>
          <p:cNvPr id="208901" name="Rectangle 5"/>
          <p:cNvSpPr>
            <a:spLocks noChangeAspect="1"/>
          </p:cNvSpPr>
          <p:nvPr/>
        </p:nvSpPr>
        <p:spPr bwMode="auto">
          <a:xfrm>
            <a:off x="762000" y="838200"/>
            <a:ext cx="2247900" cy="419100"/>
          </a:xfrm>
          <a:prstGeom prst="rect">
            <a:avLst/>
          </a:prstGeom>
          <a:solidFill>
            <a:srgbClr val="FFFFFF"/>
          </a:solidFill>
          <a:ln w="9525">
            <a:solidFill>
              <a:schemeClr val="tx1"/>
            </a:solidFill>
            <a:round/>
            <a:headEnd/>
            <a:tailEnd/>
          </a:ln>
        </p:spPr>
        <p:txBody>
          <a:bodyPr anchor="ctr"/>
          <a:lstStyle/>
          <a:p>
            <a:pPr algn="ctr" fontAlgn="base"/>
            <a:r>
              <a:rPr lang="en-US" altLang="zh-CN" sz="1200" b="1">
                <a:solidFill>
                  <a:srgbClr val="000000"/>
                </a:solidFill>
                <a:latin typeface="Arial" charset="0"/>
                <a:cs typeface="Arial" charset="0"/>
              </a:rPr>
              <a:t>QUATERNARY</a:t>
            </a:r>
            <a:br>
              <a:rPr lang="en-US" altLang="zh-CN" sz="1200" b="1">
                <a:solidFill>
                  <a:srgbClr val="000000"/>
                </a:solidFill>
                <a:latin typeface="Arial" charset="0"/>
                <a:cs typeface="Arial" charset="0"/>
              </a:rPr>
            </a:br>
            <a:r>
              <a:rPr lang="en-US" altLang="zh-CN" sz="1200" b="1">
                <a:solidFill>
                  <a:srgbClr val="000000"/>
                </a:solidFill>
                <a:latin typeface="Arial" charset="0"/>
                <a:cs typeface="Arial" charset="0"/>
              </a:rPr>
              <a:t>0-1 Million Years</a:t>
            </a:r>
            <a:endParaRPr lang="en-US" sz="1200" b="1">
              <a:solidFill>
                <a:srgbClr val="000000"/>
              </a:solidFill>
              <a:latin typeface="Arial" charset="0"/>
              <a:cs typeface="Arial" charset="0"/>
            </a:endParaRPr>
          </a:p>
        </p:txBody>
      </p:sp>
      <p:sp>
        <p:nvSpPr>
          <p:cNvPr id="208902" name="Rectangle 18"/>
          <p:cNvSpPr>
            <a:spLocks noChangeAspect="1"/>
          </p:cNvSpPr>
          <p:nvPr/>
        </p:nvSpPr>
        <p:spPr bwMode="auto">
          <a:xfrm>
            <a:off x="762000" y="1262063"/>
            <a:ext cx="2247900" cy="414337"/>
          </a:xfrm>
          <a:prstGeom prst="rect">
            <a:avLst/>
          </a:prstGeom>
          <a:solidFill>
            <a:srgbClr val="FFFFFF"/>
          </a:solidFill>
          <a:ln w="9525">
            <a:solidFill>
              <a:schemeClr val="tx1"/>
            </a:solidFill>
            <a:round/>
            <a:headEnd/>
            <a:tailEnd/>
          </a:ln>
        </p:spPr>
        <p:txBody>
          <a:bodyPr anchor="ctr"/>
          <a:lstStyle/>
          <a:p>
            <a:pPr algn="ctr" fontAlgn="base"/>
            <a:r>
              <a:rPr lang="en-US" altLang="zh-CN" sz="1200" b="1">
                <a:solidFill>
                  <a:srgbClr val="000000"/>
                </a:solidFill>
                <a:latin typeface="Arial" charset="0"/>
                <a:cs typeface="Arial" charset="0"/>
              </a:rPr>
              <a:t>TERTIARY</a:t>
            </a:r>
            <a:br>
              <a:rPr lang="en-US" altLang="zh-CN" sz="1200" b="1">
                <a:solidFill>
                  <a:srgbClr val="000000"/>
                </a:solidFill>
                <a:latin typeface="Arial" charset="0"/>
                <a:cs typeface="Arial" charset="0"/>
              </a:rPr>
            </a:br>
            <a:r>
              <a:rPr lang="en-US" altLang="zh-CN" sz="1200" b="1">
                <a:solidFill>
                  <a:srgbClr val="000000"/>
                </a:solidFill>
                <a:latin typeface="Arial" charset="0"/>
                <a:cs typeface="Arial" charset="0"/>
              </a:rPr>
              <a:t>62 Million Years</a:t>
            </a:r>
            <a:endParaRPr lang="en-US" sz="1200" b="1">
              <a:solidFill>
                <a:srgbClr val="000000"/>
              </a:solidFill>
              <a:latin typeface="Arial" charset="0"/>
              <a:cs typeface="Arial" charset="0"/>
            </a:endParaRPr>
          </a:p>
        </p:txBody>
      </p:sp>
      <p:sp>
        <p:nvSpPr>
          <p:cNvPr id="208903" name="Rectangle 19"/>
          <p:cNvSpPr>
            <a:spLocks noChangeArrowheads="1"/>
          </p:cNvSpPr>
          <p:nvPr/>
        </p:nvSpPr>
        <p:spPr bwMode="auto">
          <a:xfrm>
            <a:off x="762000" y="1782763"/>
            <a:ext cx="2247900" cy="465137"/>
          </a:xfrm>
          <a:prstGeom prst="rect">
            <a:avLst/>
          </a:prstGeom>
          <a:solidFill>
            <a:srgbClr val="FFFFFF"/>
          </a:solidFill>
          <a:ln w="9525">
            <a:solidFill>
              <a:schemeClr val="tx1"/>
            </a:solidFill>
            <a:round/>
            <a:headEnd/>
            <a:tailEnd/>
          </a:ln>
        </p:spPr>
        <p:txBody>
          <a:bodyPr anchor="ctr"/>
          <a:lstStyle/>
          <a:p>
            <a:pPr algn="ctr" fontAlgn="base"/>
            <a:r>
              <a:rPr lang="en-US" altLang="zh-CN" sz="1200" b="1">
                <a:solidFill>
                  <a:srgbClr val="000000"/>
                </a:solidFill>
                <a:latin typeface="Arial" charset="0"/>
                <a:cs typeface="Arial" charset="0"/>
              </a:rPr>
              <a:t>CRETACEOUS</a:t>
            </a:r>
            <a:br>
              <a:rPr lang="en-US" altLang="zh-CN" sz="1200" b="1">
                <a:solidFill>
                  <a:srgbClr val="000000"/>
                </a:solidFill>
                <a:latin typeface="Arial" charset="0"/>
                <a:cs typeface="Arial" charset="0"/>
              </a:rPr>
            </a:br>
            <a:r>
              <a:rPr lang="en-US" altLang="zh-CN" sz="1200" b="1">
                <a:solidFill>
                  <a:srgbClr val="000000"/>
                </a:solidFill>
                <a:latin typeface="Arial" charset="0"/>
                <a:cs typeface="Arial" charset="0"/>
              </a:rPr>
              <a:t>72 Million Years</a:t>
            </a:r>
            <a:endParaRPr lang="en-US" sz="1200" b="1">
              <a:solidFill>
                <a:srgbClr val="000000"/>
              </a:solidFill>
              <a:latin typeface="Arial" charset="0"/>
              <a:cs typeface="Arial" charset="0"/>
            </a:endParaRPr>
          </a:p>
        </p:txBody>
      </p:sp>
      <p:sp>
        <p:nvSpPr>
          <p:cNvPr id="208904" name="Rectangle 20"/>
          <p:cNvSpPr>
            <a:spLocks noChangeArrowheads="1"/>
          </p:cNvSpPr>
          <p:nvPr/>
        </p:nvSpPr>
        <p:spPr bwMode="auto">
          <a:xfrm>
            <a:off x="762000" y="2252663"/>
            <a:ext cx="2247900" cy="439737"/>
          </a:xfrm>
          <a:prstGeom prst="rect">
            <a:avLst/>
          </a:prstGeom>
          <a:solidFill>
            <a:srgbClr val="FFFFFF"/>
          </a:solidFill>
          <a:ln w="9525">
            <a:solidFill>
              <a:schemeClr val="tx1"/>
            </a:solidFill>
            <a:round/>
            <a:headEnd/>
            <a:tailEnd/>
          </a:ln>
        </p:spPr>
        <p:txBody>
          <a:bodyPr anchor="ctr"/>
          <a:lstStyle/>
          <a:p>
            <a:pPr algn="ctr" fontAlgn="base"/>
            <a:r>
              <a:rPr lang="en-US" altLang="zh-CN" sz="1200" b="1">
                <a:solidFill>
                  <a:srgbClr val="000000"/>
                </a:solidFill>
                <a:latin typeface="Arial" charset="0"/>
                <a:cs typeface="Arial" charset="0"/>
              </a:rPr>
              <a:t>JURASSIC</a:t>
            </a:r>
            <a:br>
              <a:rPr lang="en-US" altLang="zh-CN" sz="1200" b="1">
                <a:solidFill>
                  <a:srgbClr val="000000"/>
                </a:solidFill>
                <a:latin typeface="Arial" charset="0"/>
                <a:cs typeface="Arial" charset="0"/>
              </a:rPr>
            </a:br>
            <a:r>
              <a:rPr lang="en-US" altLang="zh-CN" sz="1200" b="1">
                <a:solidFill>
                  <a:srgbClr val="000000"/>
                </a:solidFill>
                <a:latin typeface="Arial" charset="0"/>
                <a:cs typeface="Arial" charset="0"/>
              </a:rPr>
              <a:t>46 Million Years</a:t>
            </a:r>
            <a:endParaRPr lang="en-US">
              <a:solidFill>
                <a:srgbClr val="000000"/>
              </a:solidFill>
              <a:latin typeface="Arial" charset="0"/>
              <a:cs typeface="Arial" charset="0"/>
            </a:endParaRPr>
          </a:p>
        </p:txBody>
      </p:sp>
      <p:sp>
        <p:nvSpPr>
          <p:cNvPr id="208905" name="Rectangle 21"/>
          <p:cNvSpPr>
            <a:spLocks noChangeArrowheads="1"/>
          </p:cNvSpPr>
          <p:nvPr/>
        </p:nvSpPr>
        <p:spPr bwMode="auto">
          <a:xfrm>
            <a:off x="762000" y="2709863"/>
            <a:ext cx="2247900" cy="374650"/>
          </a:xfrm>
          <a:prstGeom prst="rect">
            <a:avLst/>
          </a:prstGeom>
          <a:solidFill>
            <a:srgbClr val="FFFFFF"/>
          </a:solidFill>
          <a:ln w="9525">
            <a:solidFill>
              <a:schemeClr val="tx1"/>
            </a:solidFill>
            <a:round/>
            <a:headEnd/>
            <a:tailEnd/>
          </a:ln>
        </p:spPr>
        <p:txBody>
          <a:bodyPr anchor="ctr"/>
          <a:lstStyle/>
          <a:p>
            <a:pPr algn="ctr" fontAlgn="base"/>
            <a:r>
              <a:rPr lang="en-US" altLang="zh-CN" sz="1200" b="1">
                <a:solidFill>
                  <a:srgbClr val="000000"/>
                </a:solidFill>
                <a:latin typeface="Arial" charset="0"/>
                <a:cs typeface="Arial" charset="0"/>
              </a:rPr>
              <a:t>TRIASSIC</a:t>
            </a:r>
            <a:br>
              <a:rPr lang="en-US" altLang="zh-CN" sz="1200" b="1">
                <a:solidFill>
                  <a:srgbClr val="000000"/>
                </a:solidFill>
                <a:latin typeface="Arial" charset="0"/>
                <a:cs typeface="Arial" charset="0"/>
              </a:rPr>
            </a:br>
            <a:r>
              <a:rPr lang="en-US" altLang="zh-CN" sz="1200" b="1">
                <a:solidFill>
                  <a:srgbClr val="000000"/>
                </a:solidFill>
                <a:latin typeface="Arial" charset="0"/>
                <a:cs typeface="Arial" charset="0"/>
              </a:rPr>
              <a:t>49 Million Years</a:t>
            </a:r>
            <a:endParaRPr lang="en-US" sz="1600">
              <a:solidFill>
                <a:srgbClr val="000000"/>
              </a:solidFill>
              <a:latin typeface="Arial" charset="0"/>
              <a:cs typeface="Arial" charset="0"/>
            </a:endParaRPr>
          </a:p>
        </p:txBody>
      </p:sp>
      <p:sp>
        <p:nvSpPr>
          <p:cNvPr id="208906" name="Rectangle 22"/>
          <p:cNvSpPr>
            <a:spLocks noChangeArrowheads="1"/>
          </p:cNvSpPr>
          <p:nvPr/>
        </p:nvSpPr>
        <p:spPr bwMode="auto">
          <a:xfrm>
            <a:off x="762000" y="3200400"/>
            <a:ext cx="2247900" cy="406400"/>
          </a:xfrm>
          <a:prstGeom prst="rect">
            <a:avLst/>
          </a:prstGeom>
          <a:solidFill>
            <a:srgbClr val="FFFFFF"/>
          </a:solidFill>
          <a:ln w="9525">
            <a:solidFill>
              <a:schemeClr val="tx1"/>
            </a:solidFill>
            <a:round/>
            <a:headEnd/>
            <a:tailEnd/>
          </a:ln>
        </p:spPr>
        <p:txBody>
          <a:bodyPr anchor="ctr"/>
          <a:lstStyle/>
          <a:p>
            <a:pPr algn="ctr" fontAlgn="base"/>
            <a:r>
              <a:rPr lang="en-US" altLang="zh-CN" sz="1200" b="1">
                <a:solidFill>
                  <a:srgbClr val="000000"/>
                </a:solidFill>
                <a:latin typeface="Arial" charset="0"/>
                <a:cs typeface="Arial" charset="0"/>
              </a:rPr>
              <a:t>PERMIAN</a:t>
            </a:r>
            <a:br>
              <a:rPr lang="en-US" altLang="zh-CN" sz="1200" b="1">
                <a:solidFill>
                  <a:srgbClr val="000000"/>
                </a:solidFill>
                <a:latin typeface="Arial" charset="0"/>
                <a:cs typeface="Arial" charset="0"/>
              </a:rPr>
            </a:br>
            <a:r>
              <a:rPr lang="en-US" altLang="zh-CN" sz="1200" b="1">
                <a:solidFill>
                  <a:srgbClr val="000000"/>
                </a:solidFill>
                <a:latin typeface="Arial" charset="0"/>
                <a:cs typeface="Arial" charset="0"/>
              </a:rPr>
              <a:t>50 Million Years</a:t>
            </a:r>
            <a:endParaRPr lang="en-US" sz="1600">
              <a:solidFill>
                <a:srgbClr val="000000"/>
              </a:solidFill>
              <a:latin typeface="Arial" charset="0"/>
              <a:cs typeface="Arial" charset="0"/>
            </a:endParaRPr>
          </a:p>
        </p:txBody>
      </p:sp>
      <p:sp>
        <p:nvSpPr>
          <p:cNvPr id="208907" name="Rectangle 23"/>
          <p:cNvSpPr>
            <a:spLocks noChangeArrowheads="1"/>
          </p:cNvSpPr>
          <p:nvPr/>
        </p:nvSpPr>
        <p:spPr bwMode="auto">
          <a:xfrm>
            <a:off x="762000" y="4419600"/>
            <a:ext cx="2247900" cy="515938"/>
          </a:xfrm>
          <a:prstGeom prst="rect">
            <a:avLst/>
          </a:prstGeom>
          <a:solidFill>
            <a:srgbClr val="FFFFFF"/>
          </a:solidFill>
          <a:ln w="9525">
            <a:solidFill>
              <a:schemeClr val="tx1"/>
            </a:solidFill>
            <a:round/>
            <a:headEnd/>
            <a:tailEnd/>
          </a:ln>
        </p:spPr>
        <p:txBody>
          <a:bodyPr anchor="ctr"/>
          <a:lstStyle/>
          <a:p>
            <a:pPr algn="ctr" fontAlgn="base"/>
            <a:r>
              <a:rPr lang="en-US" sz="1200" b="1">
                <a:solidFill>
                  <a:srgbClr val="000000"/>
                </a:solidFill>
                <a:latin typeface="Arial" charset="0"/>
                <a:cs typeface="Arial" charset="0"/>
              </a:rPr>
              <a:t>DEVONIAN</a:t>
            </a:r>
            <a:br>
              <a:rPr lang="en-US" sz="1200" b="1">
                <a:solidFill>
                  <a:srgbClr val="000000"/>
                </a:solidFill>
                <a:latin typeface="Arial" charset="0"/>
                <a:cs typeface="Arial" charset="0"/>
              </a:rPr>
            </a:br>
            <a:r>
              <a:rPr lang="en-US" sz="1200" b="1">
                <a:solidFill>
                  <a:srgbClr val="000000"/>
                </a:solidFill>
                <a:latin typeface="Arial" charset="0"/>
                <a:cs typeface="Arial" charset="0"/>
              </a:rPr>
              <a:t>60 </a:t>
            </a:r>
            <a:r>
              <a:rPr lang="en-US" altLang="zh-CN" sz="1200" b="1">
                <a:solidFill>
                  <a:srgbClr val="000000"/>
                </a:solidFill>
                <a:latin typeface="Arial" charset="0"/>
                <a:cs typeface="Arial" charset="0"/>
              </a:rPr>
              <a:t>Million Years</a:t>
            </a:r>
            <a:endParaRPr lang="en-US" sz="1200" b="1">
              <a:solidFill>
                <a:srgbClr val="000000"/>
              </a:solidFill>
              <a:latin typeface="Arial" charset="0"/>
              <a:cs typeface="Arial" charset="0"/>
            </a:endParaRPr>
          </a:p>
        </p:txBody>
      </p:sp>
      <p:sp>
        <p:nvSpPr>
          <p:cNvPr id="208908" name="Rectangle 24"/>
          <p:cNvSpPr>
            <a:spLocks noChangeArrowheads="1"/>
          </p:cNvSpPr>
          <p:nvPr/>
        </p:nvSpPr>
        <p:spPr bwMode="auto">
          <a:xfrm>
            <a:off x="762000" y="4953000"/>
            <a:ext cx="2247900" cy="428625"/>
          </a:xfrm>
          <a:prstGeom prst="rect">
            <a:avLst/>
          </a:prstGeom>
          <a:solidFill>
            <a:srgbClr val="FFFFFF"/>
          </a:solidFill>
          <a:ln w="9525">
            <a:solidFill>
              <a:schemeClr val="tx1"/>
            </a:solidFill>
            <a:round/>
            <a:headEnd/>
            <a:tailEnd/>
          </a:ln>
        </p:spPr>
        <p:txBody>
          <a:bodyPr anchor="ctr"/>
          <a:lstStyle/>
          <a:p>
            <a:pPr algn="ctr" fontAlgn="base"/>
            <a:r>
              <a:rPr lang="en-US" sz="1200" b="1">
                <a:solidFill>
                  <a:srgbClr val="000000"/>
                </a:solidFill>
                <a:latin typeface="Arial" charset="0"/>
                <a:cs typeface="Arial" charset="0"/>
              </a:rPr>
              <a:t>SILURIAN</a:t>
            </a:r>
            <a:br>
              <a:rPr lang="en-US" sz="1200" b="1">
                <a:solidFill>
                  <a:srgbClr val="000000"/>
                </a:solidFill>
                <a:latin typeface="Arial" charset="0"/>
                <a:cs typeface="Arial" charset="0"/>
              </a:rPr>
            </a:br>
            <a:r>
              <a:rPr lang="en-US" sz="1200" b="1">
                <a:solidFill>
                  <a:srgbClr val="000000"/>
                </a:solidFill>
                <a:latin typeface="Arial" charset="0"/>
                <a:cs typeface="Arial" charset="0"/>
              </a:rPr>
              <a:t>20 </a:t>
            </a:r>
            <a:r>
              <a:rPr lang="en-US" altLang="zh-CN" sz="1200" b="1">
                <a:solidFill>
                  <a:srgbClr val="000000"/>
                </a:solidFill>
                <a:latin typeface="Arial" charset="0"/>
                <a:cs typeface="Arial" charset="0"/>
              </a:rPr>
              <a:t>Million Years</a:t>
            </a:r>
            <a:endParaRPr lang="en-US" sz="1200" b="1">
              <a:solidFill>
                <a:srgbClr val="000000"/>
              </a:solidFill>
              <a:latin typeface="Arial" charset="0"/>
              <a:cs typeface="Arial" charset="0"/>
            </a:endParaRPr>
          </a:p>
        </p:txBody>
      </p:sp>
      <p:sp>
        <p:nvSpPr>
          <p:cNvPr id="208909" name="Rectangle 25"/>
          <p:cNvSpPr>
            <a:spLocks noChangeArrowheads="1"/>
          </p:cNvSpPr>
          <p:nvPr/>
        </p:nvSpPr>
        <p:spPr bwMode="auto">
          <a:xfrm>
            <a:off x="762000" y="5334000"/>
            <a:ext cx="2247900" cy="377825"/>
          </a:xfrm>
          <a:prstGeom prst="rect">
            <a:avLst/>
          </a:prstGeom>
          <a:solidFill>
            <a:srgbClr val="FFFFFF"/>
          </a:solidFill>
          <a:ln w="9525">
            <a:solidFill>
              <a:schemeClr val="tx1"/>
            </a:solidFill>
            <a:round/>
            <a:headEnd/>
            <a:tailEnd/>
          </a:ln>
        </p:spPr>
        <p:txBody>
          <a:bodyPr anchor="ctr"/>
          <a:lstStyle/>
          <a:p>
            <a:pPr algn="ctr" fontAlgn="base"/>
            <a:r>
              <a:rPr lang="en-US" sz="1200" b="1">
                <a:solidFill>
                  <a:srgbClr val="000000"/>
                </a:solidFill>
                <a:latin typeface="Arial" charset="0"/>
                <a:cs typeface="Arial" charset="0"/>
              </a:rPr>
              <a:t>ORDOVICIAN</a:t>
            </a:r>
            <a:br>
              <a:rPr lang="en-US" sz="1200" b="1">
                <a:solidFill>
                  <a:srgbClr val="000000"/>
                </a:solidFill>
                <a:latin typeface="Arial" charset="0"/>
                <a:cs typeface="Arial" charset="0"/>
              </a:rPr>
            </a:br>
            <a:r>
              <a:rPr lang="en-US" sz="1200" b="1">
                <a:solidFill>
                  <a:srgbClr val="000000"/>
                </a:solidFill>
                <a:latin typeface="Arial" charset="0"/>
                <a:cs typeface="Arial" charset="0"/>
              </a:rPr>
              <a:t>75 </a:t>
            </a:r>
            <a:r>
              <a:rPr lang="en-US" altLang="zh-CN" sz="1200" b="1">
                <a:solidFill>
                  <a:srgbClr val="000000"/>
                </a:solidFill>
                <a:latin typeface="Arial" charset="0"/>
                <a:cs typeface="Arial" charset="0"/>
              </a:rPr>
              <a:t>Million Years</a:t>
            </a:r>
            <a:endParaRPr lang="en-US" sz="1200" b="1">
              <a:solidFill>
                <a:srgbClr val="000000"/>
              </a:solidFill>
              <a:latin typeface="Arial" charset="0"/>
              <a:cs typeface="Arial" charset="0"/>
            </a:endParaRPr>
          </a:p>
        </p:txBody>
      </p:sp>
      <p:sp>
        <p:nvSpPr>
          <p:cNvPr id="208910" name="Rectangle 26"/>
          <p:cNvSpPr>
            <a:spLocks noChangeArrowheads="1"/>
          </p:cNvSpPr>
          <p:nvPr/>
        </p:nvSpPr>
        <p:spPr bwMode="auto">
          <a:xfrm>
            <a:off x="762000" y="5715000"/>
            <a:ext cx="2247900" cy="546100"/>
          </a:xfrm>
          <a:prstGeom prst="rect">
            <a:avLst/>
          </a:prstGeom>
          <a:solidFill>
            <a:srgbClr val="FFFFFF"/>
          </a:solidFill>
          <a:ln w="9525">
            <a:solidFill>
              <a:schemeClr val="tx1"/>
            </a:solidFill>
            <a:round/>
            <a:headEnd/>
            <a:tailEnd/>
          </a:ln>
        </p:spPr>
        <p:txBody>
          <a:bodyPr/>
          <a:lstStyle/>
          <a:p>
            <a:pPr algn="ctr" fontAlgn="base"/>
            <a:r>
              <a:rPr lang="en-US" sz="1200" b="1">
                <a:solidFill>
                  <a:srgbClr val="000000"/>
                </a:solidFill>
                <a:latin typeface="Arial" charset="0"/>
                <a:cs typeface="Arial" charset="0"/>
              </a:rPr>
              <a:t>CAMBRIAN</a:t>
            </a:r>
            <a:br>
              <a:rPr lang="en-US" sz="1200" b="1">
                <a:solidFill>
                  <a:srgbClr val="000000"/>
                </a:solidFill>
                <a:latin typeface="Arial" charset="0"/>
                <a:cs typeface="Arial" charset="0"/>
              </a:rPr>
            </a:br>
            <a:r>
              <a:rPr lang="en-US" sz="1200" b="1">
                <a:solidFill>
                  <a:srgbClr val="000000"/>
                </a:solidFill>
                <a:latin typeface="Arial" charset="0"/>
                <a:cs typeface="Arial" charset="0"/>
              </a:rPr>
              <a:t>100 </a:t>
            </a:r>
            <a:r>
              <a:rPr lang="en-US" altLang="zh-CN" sz="1200" b="1">
                <a:solidFill>
                  <a:srgbClr val="000000"/>
                </a:solidFill>
                <a:latin typeface="Arial" charset="0"/>
                <a:cs typeface="Arial" charset="0"/>
              </a:rPr>
              <a:t>Million Years</a:t>
            </a:r>
            <a:endParaRPr lang="en-US" sz="1200" b="1">
              <a:solidFill>
                <a:srgbClr val="000000"/>
              </a:solidFill>
              <a:latin typeface="Arial" charset="0"/>
              <a:cs typeface="Arial" charset="0"/>
            </a:endParaRPr>
          </a:p>
        </p:txBody>
      </p:sp>
      <p:sp>
        <p:nvSpPr>
          <p:cNvPr id="208911" name="Rectangle 27"/>
          <p:cNvSpPr>
            <a:spLocks noChangeArrowheads="1"/>
          </p:cNvSpPr>
          <p:nvPr/>
        </p:nvSpPr>
        <p:spPr bwMode="auto">
          <a:xfrm>
            <a:off x="762000" y="6248400"/>
            <a:ext cx="2247900" cy="596900"/>
          </a:xfrm>
          <a:prstGeom prst="rect">
            <a:avLst/>
          </a:prstGeom>
          <a:solidFill>
            <a:srgbClr val="FFFFFF"/>
          </a:solidFill>
          <a:ln w="9525">
            <a:solidFill>
              <a:schemeClr val="tx1"/>
            </a:solidFill>
            <a:round/>
            <a:headEnd/>
            <a:tailEnd/>
          </a:ln>
        </p:spPr>
        <p:txBody>
          <a:bodyPr anchor="ctr"/>
          <a:lstStyle/>
          <a:p>
            <a:pPr algn="ctr" fontAlgn="base"/>
            <a:r>
              <a:rPr lang="en-US" sz="1200" b="1">
                <a:solidFill>
                  <a:srgbClr val="000000"/>
                </a:solidFill>
                <a:latin typeface="Arial" charset="0"/>
                <a:cs typeface="Arial" charset="0"/>
              </a:rPr>
              <a:t>PRECAMBRIAN</a:t>
            </a:r>
          </a:p>
        </p:txBody>
      </p:sp>
      <p:sp>
        <p:nvSpPr>
          <p:cNvPr id="208912" name="Rectangle 28"/>
          <p:cNvSpPr>
            <a:spLocks noChangeArrowheads="1"/>
          </p:cNvSpPr>
          <p:nvPr/>
        </p:nvSpPr>
        <p:spPr bwMode="auto">
          <a:xfrm>
            <a:off x="1066800" y="3611563"/>
            <a:ext cx="1943100" cy="417512"/>
          </a:xfrm>
          <a:prstGeom prst="rect">
            <a:avLst/>
          </a:prstGeom>
          <a:solidFill>
            <a:srgbClr val="FFFFFF"/>
          </a:solidFill>
          <a:ln w="9525">
            <a:solidFill>
              <a:schemeClr val="tx1"/>
            </a:solidFill>
            <a:round/>
            <a:headEnd/>
            <a:tailEnd/>
          </a:ln>
        </p:spPr>
        <p:txBody>
          <a:bodyPr/>
          <a:lstStyle/>
          <a:p>
            <a:pPr algn="ctr" fontAlgn="base"/>
            <a:r>
              <a:rPr lang="en-US" sz="1200" b="1">
                <a:solidFill>
                  <a:srgbClr val="000000"/>
                </a:solidFill>
                <a:latin typeface="Arial" charset="0"/>
                <a:cs typeface="Arial" charset="0"/>
              </a:rPr>
              <a:t>PENNSYLVANIAN</a:t>
            </a:r>
            <a:br>
              <a:rPr lang="en-US" sz="1200" b="1">
                <a:solidFill>
                  <a:srgbClr val="000000"/>
                </a:solidFill>
                <a:latin typeface="Arial" charset="0"/>
                <a:cs typeface="Arial" charset="0"/>
              </a:rPr>
            </a:br>
            <a:r>
              <a:rPr lang="en-US" sz="1200" b="1">
                <a:solidFill>
                  <a:srgbClr val="000000"/>
                </a:solidFill>
                <a:latin typeface="Arial" charset="0"/>
                <a:cs typeface="Arial" charset="0"/>
              </a:rPr>
              <a:t>30 </a:t>
            </a:r>
            <a:r>
              <a:rPr lang="en-US" altLang="zh-CN" sz="1200" b="1">
                <a:solidFill>
                  <a:srgbClr val="000000"/>
                </a:solidFill>
                <a:latin typeface="Arial" charset="0"/>
                <a:cs typeface="Arial" charset="0"/>
              </a:rPr>
              <a:t>Million Years</a:t>
            </a:r>
            <a:endParaRPr lang="en-US" sz="1200" b="1">
              <a:solidFill>
                <a:srgbClr val="000000"/>
              </a:solidFill>
              <a:latin typeface="Arial" charset="0"/>
              <a:cs typeface="Arial" charset="0"/>
            </a:endParaRPr>
          </a:p>
        </p:txBody>
      </p:sp>
      <p:sp>
        <p:nvSpPr>
          <p:cNvPr id="208913" name="Rectangle 29"/>
          <p:cNvSpPr>
            <a:spLocks noChangeArrowheads="1"/>
          </p:cNvSpPr>
          <p:nvPr/>
        </p:nvSpPr>
        <p:spPr bwMode="auto">
          <a:xfrm>
            <a:off x="1066800" y="4014788"/>
            <a:ext cx="1943100" cy="417512"/>
          </a:xfrm>
          <a:prstGeom prst="rect">
            <a:avLst/>
          </a:prstGeom>
          <a:solidFill>
            <a:srgbClr val="FFFFFF"/>
          </a:solidFill>
          <a:ln w="9525">
            <a:solidFill>
              <a:schemeClr val="tx1"/>
            </a:solidFill>
            <a:round/>
            <a:headEnd/>
            <a:tailEnd/>
          </a:ln>
        </p:spPr>
        <p:txBody>
          <a:bodyPr/>
          <a:lstStyle/>
          <a:p>
            <a:pPr algn="ctr" fontAlgn="base"/>
            <a:r>
              <a:rPr lang="en-US" sz="1200" b="1">
                <a:solidFill>
                  <a:srgbClr val="000000"/>
                </a:solidFill>
                <a:latin typeface="Arial" charset="0"/>
                <a:cs typeface="Arial" charset="0"/>
              </a:rPr>
              <a:t>MISSISSIPPIAN</a:t>
            </a:r>
            <a:br>
              <a:rPr lang="en-US" sz="1200" b="1">
                <a:solidFill>
                  <a:srgbClr val="000000"/>
                </a:solidFill>
                <a:latin typeface="Arial" charset="0"/>
                <a:cs typeface="Arial" charset="0"/>
              </a:rPr>
            </a:br>
            <a:r>
              <a:rPr lang="en-US" sz="1200" b="1">
                <a:solidFill>
                  <a:srgbClr val="000000"/>
                </a:solidFill>
                <a:latin typeface="Arial" charset="0"/>
                <a:cs typeface="Arial" charset="0"/>
              </a:rPr>
              <a:t>35 </a:t>
            </a:r>
            <a:r>
              <a:rPr lang="en-US" altLang="zh-CN" sz="1200" b="1">
                <a:solidFill>
                  <a:srgbClr val="000000"/>
                </a:solidFill>
                <a:latin typeface="Arial" charset="0"/>
                <a:cs typeface="Arial" charset="0"/>
              </a:rPr>
              <a:t>Million Years</a:t>
            </a:r>
            <a:endParaRPr lang="en-US" sz="1200" b="1">
              <a:solidFill>
                <a:srgbClr val="000000"/>
              </a:solidFill>
              <a:latin typeface="Arial" charset="0"/>
              <a:cs typeface="Arial" charset="0"/>
            </a:endParaRPr>
          </a:p>
        </p:txBody>
      </p:sp>
      <p:sp>
        <p:nvSpPr>
          <p:cNvPr id="208914" name="Rectangle 30"/>
          <p:cNvSpPr>
            <a:spLocks noChangeArrowheads="1"/>
          </p:cNvSpPr>
          <p:nvPr/>
        </p:nvSpPr>
        <p:spPr bwMode="auto">
          <a:xfrm rot="-5400000">
            <a:off x="496888" y="3884613"/>
            <a:ext cx="825500" cy="279400"/>
          </a:xfrm>
          <a:prstGeom prst="rect">
            <a:avLst/>
          </a:prstGeom>
          <a:solidFill>
            <a:srgbClr val="FFFFFF"/>
          </a:solidFill>
          <a:ln w="9525">
            <a:solidFill>
              <a:schemeClr val="tx1"/>
            </a:solidFill>
            <a:round/>
            <a:headEnd/>
            <a:tailEnd/>
          </a:ln>
        </p:spPr>
        <p:txBody>
          <a:bodyPr lIns="0" bIns="0" anchor="ctr"/>
          <a:lstStyle/>
          <a:p>
            <a:pPr algn="ctr"/>
            <a:r>
              <a:rPr lang="en-US" altLang="zh-TW" sz="800" b="1">
                <a:solidFill>
                  <a:srgbClr val="000000"/>
                </a:solidFill>
                <a:latin typeface="Arial" charset="0"/>
                <a:cs typeface="Arial" charset="0"/>
              </a:rPr>
              <a:t>Carboniferous</a:t>
            </a:r>
            <a:endParaRPr lang="en-US" sz="800" b="1">
              <a:solidFill>
                <a:srgbClr val="000000"/>
              </a:solidFill>
              <a:latin typeface="Arial" charset="0"/>
              <a:cs typeface="Arial" charset="0"/>
            </a:endParaRPr>
          </a:p>
        </p:txBody>
      </p:sp>
      <p:sp>
        <p:nvSpPr>
          <p:cNvPr id="34" name="Rectangle 33"/>
          <p:cNvSpPr/>
          <p:nvPr/>
        </p:nvSpPr>
        <p:spPr>
          <a:xfrm>
            <a:off x="2971800" y="1219200"/>
            <a:ext cx="10668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defRPr/>
            </a:pPr>
            <a:r>
              <a:rPr lang="en-US" sz="700" b="1" dirty="0">
                <a:solidFill>
                  <a:srgbClr val="000000"/>
                </a:solidFill>
                <a:latin typeface="Arial"/>
                <a:ea typeface="ＭＳ Ｐゴシック" charset="0"/>
                <a:cs typeface="Arial"/>
              </a:rPr>
              <a:t>Pliocene</a:t>
            </a:r>
            <a:br>
              <a:rPr lang="en-US" sz="700" b="1" dirty="0">
                <a:solidFill>
                  <a:srgbClr val="000000"/>
                </a:solidFill>
                <a:latin typeface="Arial"/>
                <a:ea typeface="ＭＳ Ｐゴシック" charset="0"/>
                <a:cs typeface="Arial"/>
              </a:rPr>
            </a:br>
            <a:r>
              <a:rPr lang="en-US" sz="700" b="1" dirty="0" err="1">
                <a:solidFill>
                  <a:srgbClr val="000000"/>
                </a:solidFill>
                <a:latin typeface="Arial"/>
                <a:ea typeface="ＭＳ Ｐゴシック" charset="0"/>
                <a:cs typeface="Arial"/>
              </a:rPr>
              <a:t>Milosene</a:t>
            </a:r>
            <a:r>
              <a:rPr lang="en-US" sz="700" b="1" dirty="0">
                <a:solidFill>
                  <a:srgbClr val="000000"/>
                </a:solidFill>
                <a:latin typeface="Arial"/>
                <a:ea typeface="ＭＳ Ｐゴシック" charset="0"/>
                <a:cs typeface="Arial"/>
              </a:rPr>
              <a:t/>
            </a:r>
            <a:br>
              <a:rPr lang="en-US" sz="700" b="1" dirty="0">
                <a:solidFill>
                  <a:srgbClr val="000000"/>
                </a:solidFill>
                <a:latin typeface="Arial"/>
                <a:ea typeface="ＭＳ Ｐゴシック" charset="0"/>
                <a:cs typeface="Arial"/>
              </a:rPr>
            </a:br>
            <a:r>
              <a:rPr lang="en-US" sz="700" b="1" dirty="0">
                <a:solidFill>
                  <a:srgbClr val="000000"/>
                </a:solidFill>
                <a:latin typeface="Arial"/>
                <a:ea typeface="ＭＳ Ｐゴシック" charset="0"/>
                <a:cs typeface="Arial"/>
              </a:rPr>
              <a:t>Oligocene</a:t>
            </a:r>
            <a:br>
              <a:rPr lang="en-US" sz="700" b="1" dirty="0">
                <a:solidFill>
                  <a:srgbClr val="000000"/>
                </a:solidFill>
                <a:latin typeface="Arial"/>
                <a:ea typeface="ＭＳ Ｐゴシック" charset="0"/>
                <a:cs typeface="Arial"/>
              </a:rPr>
            </a:br>
            <a:r>
              <a:rPr lang="en-US" sz="700" b="1" dirty="0">
                <a:solidFill>
                  <a:srgbClr val="000000"/>
                </a:solidFill>
                <a:latin typeface="Arial"/>
                <a:ea typeface="ＭＳ Ｐゴシック" charset="0"/>
                <a:cs typeface="Arial"/>
              </a:rPr>
              <a:t>Eocene</a:t>
            </a:r>
          </a:p>
        </p:txBody>
      </p:sp>
      <p:sp>
        <p:nvSpPr>
          <p:cNvPr id="35" name="Rectangle 34"/>
          <p:cNvSpPr/>
          <p:nvPr/>
        </p:nvSpPr>
        <p:spPr>
          <a:xfrm>
            <a:off x="0" y="83820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base">
              <a:defRPr/>
            </a:pPr>
            <a:r>
              <a:rPr lang="en-US" altLang="zh-CN" sz="1050" b="1" dirty="0">
                <a:solidFill>
                  <a:srgbClr val="000000"/>
                </a:solidFill>
                <a:latin typeface="Arial"/>
                <a:ea typeface="ＭＳ Ｐゴシック" charset="0"/>
                <a:cs typeface="Arial"/>
              </a:rPr>
              <a:t>CENOZOIC</a:t>
            </a:r>
            <a:br>
              <a:rPr lang="en-US" altLang="zh-CN" sz="1050" b="1" dirty="0">
                <a:solidFill>
                  <a:srgbClr val="000000"/>
                </a:solidFill>
                <a:latin typeface="Arial"/>
                <a:ea typeface="ＭＳ Ｐゴシック" charset="0"/>
                <a:cs typeface="Arial"/>
              </a:rPr>
            </a:br>
            <a:r>
              <a:rPr lang="en-US" altLang="zh-CN" sz="1050" b="1" dirty="0">
                <a:solidFill>
                  <a:srgbClr val="000000"/>
                </a:solidFill>
                <a:latin typeface="Arial"/>
                <a:ea typeface="ＭＳ Ｐゴシック" charset="0"/>
                <a:cs typeface="Arial"/>
              </a:rPr>
              <a:t>(recent life)</a:t>
            </a:r>
            <a:endParaRPr lang="en-US" sz="1050" b="1" dirty="0">
              <a:solidFill>
                <a:srgbClr val="000000"/>
              </a:solidFill>
              <a:latin typeface="Arial"/>
              <a:ea typeface="ＭＳ Ｐゴシック" charset="0"/>
              <a:cs typeface="Arial"/>
            </a:endParaRPr>
          </a:p>
        </p:txBody>
      </p:sp>
      <p:sp>
        <p:nvSpPr>
          <p:cNvPr id="36" name="Rectangle 35"/>
          <p:cNvSpPr/>
          <p:nvPr/>
        </p:nvSpPr>
        <p:spPr>
          <a:xfrm>
            <a:off x="0" y="175260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base">
              <a:defRPr/>
            </a:pPr>
            <a:r>
              <a:rPr lang="en-US" altLang="zh-CN" sz="1050" b="1" dirty="0">
                <a:solidFill>
                  <a:srgbClr val="000000"/>
                </a:solidFill>
                <a:latin typeface="Arial"/>
                <a:ea typeface="ＭＳ Ｐゴシック" charset="0"/>
                <a:cs typeface="Arial"/>
              </a:rPr>
              <a:t>MESOZOIC</a:t>
            </a:r>
            <a:br>
              <a:rPr lang="en-US" altLang="zh-CN" sz="1050" b="1" dirty="0">
                <a:solidFill>
                  <a:srgbClr val="000000"/>
                </a:solidFill>
                <a:latin typeface="Arial"/>
                <a:ea typeface="ＭＳ Ｐゴシック" charset="0"/>
                <a:cs typeface="Arial"/>
              </a:rPr>
            </a:br>
            <a:r>
              <a:rPr lang="en-US" altLang="zh-CN" sz="1050" b="1" dirty="0">
                <a:solidFill>
                  <a:srgbClr val="000000"/>
                </a:solidFill>
                <a:latin typeface="Arial"/>
                <a:ea typeface="ＭＳ Ｐゴシック" charset="0"/>
                <a:cs typeface="Arial"/>
              </a:rPr>
              <a:t>(middle life)</a:t>
            </a:r>
            <a:endParaRPr lang="en-US" sz="1050" b="1" dirty="0">
              <a:solidFill>
                <a:srgbClr val="000000"/>
              </a:solidFill>
              <a:latin typeface="Arial"/>
              <a:ea typeface="ＭＳ Ｐゴシック" charset="0"/>
              <a:cs typeface="Arial"/>
            </a:endParaRPr>
          </a:p>
        </p:txBody>
      </p:sp>
      <p:sp>
        <p:nvSpPr>
          <p:cNvPr id="37" name="Rectangle 36"/>
          <p:cNvSpPr/>
          <p:nvPr/>
        </p:nvSpPr>
        <p:spPr>
          <a:xfrm>
            <a:off x="0" y="320040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base">
              <a:defRPr/>
            </a:pPr>
            <a:r>
              <a:rPr lang="en-US" sz="1050" b="1" dirty="0">
                <a:solidFill>
                  <a:srgbClr val="000000"/>
                </a:solidFill>
                <a:latin typeface="Arial"/>
                <a:ea typeface="ＭＳ Ｐゴシック" charset="0"/>
                <a:cs typeface="Arial"/>
              </a:rPr>
              <a:t>PALEOZOIC</a:t>
            </a:r>
            <a:br>
              <a:rPr lang="en-US" sz="1050" b="1" dirty="0">
                <a:solidFill>
                  <a:srgbClr val="000000"/>
                </a:solidFill>
                <a:latin typeface="Arial"/>
                <a:ea typeface="ＭＳ Ｐゴシック" charset="0"/>
                <a:cs typeface="Arial"/>
              </a:rPr>
            </a:br>
            <a:r>
              <a:rPr lang="en-US" sz="1050" b="1" dirty="0">
                <a:solidFill>
                  <a:srgbClr val="000000"/>
                </a:solidFill>
                <a:latin typeface="Arial"/>
                <a:ea typeface="ＭＳ Ｐゴシック" charset="0"/>
                <a:cs typeface="Arial"/>
              </a:rPr>
              <a:t>(ancient life)</a:t>
            </a:r>
          </a:p>
        </p:txBody>
      </p:sp>
      <p:sp>
        <p:nvSpPr>
          <p:cNvPr id="4" name="Rectangle 3"/>
          <p:cNvSpPr/>
          <p:nvPr/>
        </p:nvSpPr>
        <p:spPr bwMode="auto">
          <a:xfrm>
            <a:off x="0" y="533400"/>
            <a:ext cx="9170988" cy="3048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a:extLst/>
        </p:spPr>
        <p:txBody>
          <a:bodyPr/>
          <a:lstStyle/>
          <a:p>
            <a:pPr>
              <a:lnSpc>
                <a:spcPct val="120000"/>
              </a:lnSpc>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endParaRPr>
          </a:p>
        </p:txBody>
      </p:sp>
      <p:sp>
        <p:nvSpPr>
          <p:cNvPr id="208920" name="TextBox 2"/>
          <p:cNvSpPr txBox="1">
            <a:spLocks noChangeArrowheads="1"/>
          </p:cNvSpPr>
          <p:nvPr/>
        </p:nvSpPr>
        <p:spPr bwMode="auto">
          <a:xfrm>
            <a:off x="-49213" y="457200"/>
            <a:ext cx="71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en-US" sz="2000" b="1">
                <a:solidFill>
                  <a:srgbClr val="FFFFFF"/>
                </a:solidFill>
                <a:latin typeface="Arial" charset="0"/>
              </a:rPr>
              <a:t>ERA</a:t>
            </a:r>
          </a:p>
        </p:txBody>
      </p:sp>
      <p:sp>
        <p:nvSpPr>
          <p:cNvPr id="208921" name="TextBox 37"/>
          <p:cNvSpPr txBox="1">
            <a:spLocks noChangeArrowheads="1"/>
          </p:cNvSpPr>
          <p:nvPr/>
        </p:nvSpPr>
        <p:spPr bwMode="auto">
          <a:xfrm>
            <a:off x="762000" y="4572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en-US" sz="2000" b="1">
                <a:solidFill>
                  <a:srgbClr val="FFFFFF"/>
                </a:solidFill>
                <a:latin typeface="Arial" charset="0"/>
              </a:rPr>
              <a:t>PERIOD</a:t>
            </a:r>
          </a:p>
        </p:txBody>
      </p:sp>
      <p:sp>
        <p:nvSpPr>
          <p:cNvPr id="208922" name="TextBox 38"/>
          <p:cNvSpPr txBox="1">
            <a:spLocks noChangeArrowheads="1"/>
          </p:cNvSpPr>
          <p:nvPr/>
        </p:nvSpPr>
        <p:spPr bwMode="auto">
          <a:xfrm>
            <a:off x="2960688" y="457200"/>
            <a:ext cx="1096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en-US" sz="2000" b="1">
                <a:solidFill>
                  <a:srgbClr val="FFFFFF"/>
                </a:solidFill>
                <a:latin typeface="Arial" charset="0"/>
              </a:rPr>
              <a:t>EPOCH</a:t>
            </a:r>
          </a:p>
        </p:txBody>
      </p:sp>
      <p:sp>
        <p:nvSpPr>
          <p:cNvPr id="208923" name="TextBox 39"/>
          <p:cNvSpPr txBox="1">
            <a:spLocks noChangeArrowheads="1"/>
          </p:cNvSpPr>
          <p:nvPr/>
        </p:nvSpPr>
        <p:spPr bwMode="auto">
          <a:xfrm>
            <a:off x="3962400" y="457200"/>
            <a:ext cx="518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en-US" sz="2000" b="1">
                <a:solidFill>
                  <a:srgbClr val="FFFFFF"/>
                </a:solidFill>
                <a:latin typeface="Arial" charset="0"/>
              </a:rPr>
              <a:t>SUCCESSION OF LIFE</a:t>
            </a:r>
          </a:p>
        </p:txBody>
      </p:sp>
      <p:sp>
        <p:nvSpPr>
          <p:cNvPr id="33" name="Rectangle 32"/>
          <p:cNvSpPr/>
          <p:nvPr/>
        </p:nvSpPr>
        <p:spPr>
          <a:xfrm>
            <a:off x="2971800" y="838200"/>
            <a:ext cx="10668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defRPr/>
            </a:pPr>
            <a:r>
              <a:rPr lang="en-US" sz="1050" b="1" dirty="0">
                <a:solidFill>
                  <a:srgbClr val="000000"/>
                </a:solidFill>
                <a:latin typeface="Arial"/>
                <a:ea typeface="ＭＳ Ｐゴシック" charset="0"/>
                <a:cs typeface="Arial"/>
              </a:rPr>
              <a:t>Recent Pleistocene</a:t>
            </a:r>
          </a:p>
        </p:txBody>
      </p:sp>
      <p:pic>
        <p:nvPicPr>
          <p:cNvPr id="208925" name="Picture 3" descr="Geologic Timescale 000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259080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4"/>
          <p:cNvSpPr>
            <a:spLocks noChangeArrowheads="1"/>
          </p:cNvSpPr>
          <p:nvPr/>
        </p:nvSpPr>
        <p:spPr bwMode="auto">
          <a:xfrm>
            <a:off x="-136525" y="838200"/>
            <a:ext cx="3140075" cy="60198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cs typeface="Arial"/>
            </a:endParaRPr>
          </a:p>
        </p:txBody>
      </p:sp>
      <p:sp>
        <p:nvSpPr>
          <p:cNvPr id="41"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auto">
              <a:spcBef>
                <a:spcPts val="0"/>
              </a:spcBef>
              <a:spcAft>
                <a:spcPts val="0"/>
              </a:spcAft>
              <a:defRPr/>
            </a:pPr>
            <a:endParaRPr lang="en-US" kern="0">
              <a:solidFill>
                <a:sysClr val="windowText" lastClr="000000"/>
              </a:solidFill>
              <a:cs typeface="Arial"/>
            </a:endParaRPr>
          </a:p>
        </p:txBody>
      </p:sp>
      <p:sp>
        <p:nvSpPr>
          <p:cNvPr id="42" name="Text Box 6"/>
          <p:cNvSpPr txBox="1">
            <a:spLocks noChangeArrowheads="1"/>
          </p:cNvSpPr>
          <p:nvPr/>
        </p:nvSpPr>
        <p:spPr bwMode="auto">
          <a:xfrm>
            <a:off x="228600" y="777875"/>
            <a:ext cx="20574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200" b="1" dirty="0">
                <a:solidFill>
                  <a:srgbClr val="FFFF00"/>
                </a:solidFill>
                <a:latin typeface="Arial" charset="0"/>
                <a:cs typeface="Arial"/>
              </a:rPr>
              <a:t>1.9—3.8 Billion Years: single cell to man</a:t>
            </a:r>
          </a:p>
        </p:txBody>
      </p:sp>
      <p:sp>
        <p:nvSpPr>
          <p:cNvPr id="43" name="Text Box 7"/>
          <p:cNvSpPr txBox="1">
            <a:spLocks noChangeArrowheads="1"/>
          </p:cNvSpPr>
          <p:nvPr/>
        </p:nvSpPr>
        <p:spPr bwMode="auto">
          <a:xfrm>
            <a:off x="209550" y="5303838"/>
            <a:ext cx="2209800"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30000"/>
              </a:spcBef>
              <a:defRPr/>
            </a:pPr>
            <a:r>
              <a:rPr lang="en-US" sz="3200" b="1">
                <a:solidFill>
                  <a:srgbClr val="FFFF00"/>
                </a:solidFill>
                <a:latin typeface="Arial" charset="0"/>
                <a:cs typeface="Arial" charset="0"/>
              </a:rPr>
              <a:t>According to Evolution</a:t>
            </a:r>
          </a:p>
        </p:txBody>
      </p:sp>
    </p:spTree>
    <p:extLst>
      <p:ext uri="{BB962C8B-B14F-4D97-AF65-F5344CB8AC3E}">
        <p14:creationId xmlns:p14="http://schemas.microsoft.com/office/powerpoint/2010/main" val="12619000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6514" name="Rectangle 2"/>
          <p:cNvSpPr>
            <a:spLocks noGrp="1" noChangeArrowheads="1"/>
          </p:cNvSpPr>
          <p:nvPr>
            <p:ph type="title"/>
          </p:nvPr>
        </p:nvSpPr>
        <p:spPr/>
        <p:txBody>
          <a:bodyPr/>
          <a:lstStyle/>
          <a:p>
            <a:pPr eaLnBrk="1" hangingPunct="1">
              <a:defRPr/>
            </a:pPr>
            <a:r>
              <a:rPr lang="en-US" dirty="0" smtClean="0">
                <a:cs typeface="+mj-cs"/>
              </a:rPr>
              <a:t>Q655 on fossilization rapid</a:t>
            </a:r>
          </a:p>
        </p:txBody>
      </p:sp>
      <p:pic>
        <p:nvPicPr>
          <p:cNvPr id="1856520" name="Picture 8"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56516" name="Text Box 4"/>
          <p:cNvSpPr txBox="1">
            <a:spLocks noChangeArrowheads="1"/>
          </p:cNvSpPr>
          <p:nvPr/>
        </p:nvSpPr>
        <p:spPr bwMode="auto">
          <a:xfrm>
            <a:off x="838200" y="641350"/>
            <a:ext cx="8229600" cy="1463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defRPr/>
            </a:pPr>
            <a:r>
              <a:rPr lang="en-US" altLang="ja-JP" sz="3000" b="1" dirty="0">
                <a:solidFill>
                  <a:schemeClr val="bg1"/>
                </a:solidFill>
                <a:latin typeface="Arial"/>
                <a:cs typeface="Arial" charset="0"/>
              </a:rPr>
              <a:t>"</a:t>
            </a:r>
            <a:r>
              <a:rPr lang="en-US" sz="3000" b="1" dirty="0">
                <a:solidFill>
                  <a:schemeClr val="bg1"/>
                </a:solidFill>
                <a:latin typeface="Arial" charset="0"/>
                <a:cs typeface="Arial" charset="0"/>
              </a:rPr>
              <a:t>Fossilization is a process that can take anything from a </a:t>
            </a:r>
            <a:r>
              <a:rPr lang="en-US" sz="3000" b="1" dirty="0">
                <a:solidFill>
                  <a:srgbClr val="FFFF00"/>
                </a:solidFill>
                <a:latin typeface="Arial" charset="0"/>
                <a:cs typeface="Arial" charset="0"/>
              </a:rPr>
              <a:t>few hours</a:t>
            </a:r>
            <a:r>
              <a:rPr lang="en-US" sz="3000" b="1" dirty="0">
                <a:solidFill>
                  <a:schemeClr val="bg1"/>
                </a:solidFill>
                <a:latin typeface="Arial" charset="0"/>
                <a:cs typeface="Arial" charset="0"/>
              </a:rPr>
              <a:t> to </a:t>
            </a:r>
            <a:r>
              <a:rPr lang="en-US" sz="3000" b="1" dirty="0">
                <a:solidFill>
                  <a:srgbClr val="FFFF00"/>
                </a:solidFill>
                <a:latin typeface="Arial" charset="0"/>
                <a:cs typeface="Arial" charset="0"/>
              </a:rPr>
              <a:t>millions of years. </a:t>
            </a:r>
            <a:r>
              <a:rPr lang="en-US" sz="3000" b="1" dirty="0">
                <a:solidFill>
                  <a:schemeClr val="bg1"/>
                </a:solidFill>
                <a:latin typeface="Arial" charset="0"/>
                <a:cs typeface="Arial" charset="0"/>
              </a:rPr>
              <a:t>… </a:t>
            </a:r>
          </a:p>
        </p:txBody>
      </p:sp>
      <p:sp>
        <p:nvSpPr>
          <p:cNvPr id="1856517" name="Text Box 5"/>
          <p:cNvSpPr txBox="1">
            <a:spLocks noChangeArrowheads="1"/>
          </p:cNvSpPr>
          <p:nvPr/>
        </p:nvSpPr>
        <p:spPr bwMode="auto">
          <a:xfrm>
            <a:off x="609600" y="5410200"/>
            <a:ext cx="80010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200" b="1">
                <a:solidFill>
                  <a:schemeClr val="bg1"/>
                </a:solidFill>
                <a:latin typeface="Arial" charset="0"/>
                <a:cs typeface="Arial" charset="0"/>
              </a:rPr>
              <a:t>Philip J. Currie &amp; Eva B. Koppelhus, </a:t>
            </a:r>
            <a:r>
              <a:rPr lang="en-US" sz="2200" b="1" i="1">
                <a:solidFill>
                  <a:schemeClr val="bg1"/>
                </a:solidFill>
                <a:latin typeface="Arial" charset="0"/>
                <a:cs typeface="Arial" charset="0"/>
              </a:rPr>
              <a:t>101 Questions about Dinosaurs</a:t>
            </a:r>
            <a:r>
              <a:rPr lang="en-US" sz="2200" b="1">
                <a:solidFill>
                  <a:schemeClr val="bg1"/>
                </a:solidFill>
                <a:latin typeface="Arial" charset="0"/>
                <a:cs typeface="Arial" charset="0"/>
              </a:rPr>
              <a:t> (Mineola, NY: Dover Publications, 1996), p. 11.</a:t>
            </a:r>
          </a:p>
        </p:txBody>
      </p:sp>
      <p:sp>
        <p:nvSpPr>
          <p:cNvPr id="1856518" name="Text Box 6"/>
          <p:cNvSpPr txBox="1">
            <a:spLocks noChangeArrowheads="1"/>
          </p:cNvSpPr>
          <p:nvPr/>
        </p:nvSpPr>
        <p:spPr bwMode="auto">
          <a:xfrm>
            <a:off x="838200" y="1524000"/>
            <a:ext cx="78486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defRPr/>
            </a:pPr>
            <a:r>
              <a:rPr lang="en-US" sz="3000" b="1" dirty="0">
                <a:solidFill>
                  <a:schemeClr val="bg1"/>
                </a:solidFill>
                <a:latin typeface="Arial" charset="0"/>
                <a:cs typeface="Arial" charset="0"/>
              </a:rPr>
              <a:t>               The amount of time that it takes for a bone to become completely </a:t>
            </a:r>
            <a:r>
              <a:rPr lang="en-US" sz="3000" b="1" dirty="0" err="1">
                <a:solidFill>
                  <a:schemeClr val="bg1"/>
                </a:solidFill>
                <a:latin typeface="Arial" charset="0"/>
                <a:cs typeface="Arial" charset="0"/>
              </a:rPr>
              <a:t>permineralized</a:t>
            </a:r>
            <a:r>
              <a:rPr lang="en-US" sz="3000" b="1" dirty="0">
                <a:solidFill>
                  <a:schemeClr val="bg1"/>
                </a:solidFill>
                <a:latin typeface="Arial" charset="0"/>
                <a:cs typeface="Arial" charset="0"/>
              </a:rPr>
              <a:t> is highly variable.  If the groundwater is heavily laden with minerals in solution, the process can happen rapidly.  Modern bones that fall into mineral springs can become </a:t>
            </a:r>
            <a:r>
              <a:rPr lang="en-US" sz="3000" b="1" dirty="0" err="1">
                <a:solidFill>
                  <a:schemeClr val="bg1"/>
                </a:solidFill>
                <a:latin typeface="Arial" charset="0"/>
                <a:cs typeface="Arial" charset="0"/>
              </a:rPr>
              <a:t>permineralized</a:t>
            </a:r>
            <a:r>
              <a:rPr lang="en-US" sz="3000" b="1" dirty="0">
                <a:solidFill>
                  <a:schemeClr val="bg1"/>
                </a:solidFill>
                <a:latin typeface="Arial" charset="0"/>
                <a:cs typeface="Arial" charset="0"/>
              </a:rPr>
              <a:t> within a matter of </a:t>
            </a:r>
            <a:r>
              <a:rPr lang="en-US" sz="3000" b="1" dirty="0">
                <a:solidFill>
                  <a:srgbClr val="FFFF00"/>
                </a:solidFill>
                <a:latin typeface="Arial" charset="0"/>
                <a:cs typeface="Arial" charset="0"/>
              </a:rPr>
              <a:t>weeks</a:t>
            </a:r>
            <a:r>
              <a:rPr lang="en-US" sz="3000" b="1" dirty="0">
                <a:solidFill>
                  <a:schemeClr val="bg1"/>
                </a:solidFill>
                <a:latin typeface="Arial" charset="0"/>
                <a:cs typeface="Arial" charset="0"/>
              </a:rPr>
              <a:t>.</a:t>
            </a:r>
            <a:r>
              <a:rPr lang="en-US" altLang="ja-JP" sz="3000" b="1" dirty="0">
                <a:solidFill>
                  <a:schemeClr val="bg1"/>
                </a:solidFill>
                <a:latin typeface="Arial"/>
                <a:cs typeface="Arial" charset="0"/>
              </a:rPr>
              <a:t>"</a:t>
            </a:r>
            <a:endParaRPr lang="en-US" sz="3000" dirty="0">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56518"/>
                                        </p:tgtEl>
                                        <p:attrNameLst>
                                          <p:attrName>style.visibility</p:attrName>
                                        </p:attrNameLst>
                                      </p:cBhvr>
                                      <p:to>
                                        <p:strVal val="visible"/>
                                      </p:to>
                                    </p:set>
                                    <p:animEffect transition="in" filter="wipe(up)">
                                      <p:cBhvr>
                                        <p:cTn id="7" dur="500"/>
                                        <p:tgtEl>
                                          <p:spTgt spid="185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651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42" name="Rectangle 2"/>
          <p:cNvSpPr>
            <a:spLocks noGrp="1" noChangeArrowheads="1"/>
          </p:cNvSpPr>
          <p:nvPr>
            <p:ph type="title" idx="4294967295"/>
          </p:nvPr>
        </p:nvSpPr>
        <p:spPr/>
        <p:txBody>
          <a:bodyPr/>
          <a:lstStyle/>
          <a:p>
            <a:pPr eaLnBrk="1" hangingPunct="1">
              <a:defRPr/>
            </a:pPr>
            <a:r>
              <a:rPr lang="en-US" b="1" smtClean="0">
                <a:solidFill>
                  <a:srgbClr val="FFFF00"/>
                </a:solidFill>
              </a:rPr>
              <a:t>Ichthyosaur giving birth</a:t>
            </a:r>
          </a:p>
        </p:txBody>
      </p:sp>
      <p:pic>
        <p:nvPicPr>
          <p:cNvPr id="496642" name="Picture 3" descr="ichthy giving birth"/>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t="13589" b="33327"/>
          <a:stretch>
            <a:fillRect/>
          </a:stretch>
        </p:blipFill>
        <p:spPr>
          <a:xfrm>
            <a:off x="-120591" y="1600200"/>
            <a:ext cx="12974415"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26" name="Line 6"/>
          <p:cNvSpPr>
            <a:spLocks noChangeShapeType="1"/>
          </p:cNvSpPr>
          <p:nvPr/>
        </p:nvSpPr>
        <p:spPr bwMode="auto">
          <a:xfrm>
            <a:off x="6705600" y="1295400"/>
            <a:ext cx="838200" cy="2133600"/>
          </a:xfrm>
          <a:prstGeom prst="line">
            <a:avLst/>
          </a:prstGeom>
          <a:noFill/>
          <a:ln w="152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defRPr/>
            </a:pPr>
            <a:endParaRPr lang="en-US">
              <a:solidFill>
                <a:srgbClr val="000000"/>
              </a:solidFill>
              <a:latin typeface="Arial" charset="0"/>
              <a:cs typeface="Arial"/>
            </a:endParaRPr>
          </a:p>
        </p:txBody>
      </p:sp>
    </p:spTree>
    <p:extLst>
      <p:ext uri="{BB962C8B-B14F-4D97-AF65-F5344CB8AC3E}">
        <p14:creationId xmlns:p14="http://schemas.microsoft.com/office/powerpoint/2010/main" val="233887156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59526"/>
                                        </p:tgtEl>
                                        <p:attrNameLst>
                                          <p:attrName>style.visibility</p:attrName>
                                        </p:attrNameLst>
                                      </p:cBhvr>
                                      <p:to>
                                        <p:strVal val="visible"/>
                                      </p:to>
                                    </p:set>
                                    <p:animEffect transition="in" filter="wipe(up)">
                                      <p:cBhvr>
                                        <p:cTn id="7" dur="500"/>
                                        <p:tgtEl>
                                          <p:spTgt spid="1259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6642" name="Picture 3" descr="ichthy giving birth"/>
          <p:cNvPicPr>
            <a:picLocks noChangeAspect="1" noChangeArrowheads="1"/>
          </p:cNvPicPr>
          <p:nvPr>
            <p:ph idx="4294967295"/>
          </p:nvPr>
        </p:nvPicPr>
        <p:blipFill rotWithShape="1">
          <a:blip r:embed="rId3">
            <a:extLst>
              <a:ext uri="{28A0092B-C50C-407E-A947-70E740481C1C}">
                <a14:useLocalDpi xmlns:a14="http://schemas.microsoft.com/office/drawing/2010/main" val="0"/>
              </a:ext>
            </a:extLst>
          </a:blip>
          <a:srcRect l="70557" t="37172" b="33327"/>
          <a:stretch/>
        </p:blipFill>
        <p:spPr>
          <a:xfrm>
            <a:off x="533400" y="304800"/>
            <a:ext cx="8113278"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24" name="Text Box 4"/>
          <p:cNvSpPr txBox="1">
            <a:spLocks noChangeArrowheads="1"/>
          </p:cNvSpPr>
          <p:nvPr/>
        </p:nvSpPr>
        <p:spPr bwMode="auto">
          <a:xfrm>
            <a:off x="3505200" y="6019800"/>
            <a:ext cx="5486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fontAlgn="base">
              <a:spcBef>
                <a:spcPct val="50000"/>
              </a:spcBef>
              <a:defRPr/>
            </a:pPr>
            <a:r>
              <a:rPr lang="en-US" sz="4400" b="1" smtClean="0">
                <a:solidFill>
                  <a:srgbClr val="FFFF00"/>
                </a:solidFill>
                <a:cs typeface="Arial" charset="0"/>
              </a:rPr>
              <a:t>Fish eating lunch</a:t>
            </a:r>
          </a:p>
        </p:txBody>
      </p:sp>
      <p:sp>
        <p:nvSpPr>
          <p:cNvPr id="1259525" name="Line 5"/>
          <p:cNvSpPr>
            <a:spLocks noChangeShapeType="1"/>
          </p:cNvSpPr>
          <p:nvPr/>
        </p:nvSpPr>
        <p:spPr bwMode="auto">
          <a:xfrm flipV="1">
            <a:off x="6324600" y="3962400"/>
            <a:ext cx="990600" cy="2057400"/>
          </a:xfrm>
          <a:prstGeom prst="line">
            <a:avLst/>
          </a:prstGeom>
          <a:noFill/>
          <a:ln w="1524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defRPr/>
            </a:pPr>
            <a:endParaRPr lang="en-US">
              <a:solidFill>
                <a:srgbClr val="000000"/>
              </a:solidFill>
              <a:latin typeface="Arial" charset="0"/>
              <a:cs typeface="Arial"/>
            </a:endParaRPr>
          </a:p>
        </p:txBody>
      </p:sp>
    </p:spTree>
    <p:extLst>
      <p:ext uri="{BB962C8B-B14F-4D97-AF65-F5344CB8AC3E}">
        <p14:creationId xmlns:p14="http://schemas.microsoft.com/office/powerpoint/2010/main" val="36738458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59525"/>
                                        </p:tgtEl>
                                        <p:attrNameLst>
                                          <p:attrName>style.visibility</p:attrName>
                                        </p:attrNameLst>
                                      </p:cBhvr>
                                      <p:to>
                                        <p:strVal val="visible"/>
                                      </p:to>
                                    </p:set>
                                    <p:animEffect transition="in" filter="wipe(down)">
                                      <p:cBhvr>
                                        <p:cTn id="7" dur="500"/>
                                        <p:tgtEl>
                                          <p:spTgt spid="12595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59524"/>
                                        </p:tgtEl>
                                        <p:attrNameLst>
                                          <p:attrName>style.visibility</p:attrName>
                                        </p:attrNameLst>
                                      </p:cBhvr>
                                      <p:to>
                                        <p:strVal val="visible"/>
                                      </p:to>
                                    </p:set>
                                    <p:animEffect transition="in" filter="wipe(down)">
                                      <p:cBhvr>
                                        <p:cTn id="10" dur="500"/>
                                        <p:tgtEl>
                                          <p:spTgt spid="1259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1618" name="Rectangle 2"/>
          <p:cNvSpPr>
            <a:spLocks noGrp="1" noChangeArrowheads="1"/>
          </p:cNvSpPr>
          <p:nvPr>
            <p:ph type="title"/>
          </p:nvPr>
        </p:nvSpPr>
        <p:spPr>
          <a:xfrm>
            <a:off x="5562600" y="609600"/>
            <a:ext cx="2895600" cy="2819400"/>
          </a:xfrm>
        </p:spPr>
        <p:txBody>
          <a:bodyPr/>
          <a:lstStyle/>
          <a:p>
            <a:pPr eaLnBrk="1" hangingPunct="1">
              <a:defRPr/>
            </a:pPr>
            <a:r>
              <a:rPr lang="en-AU" sz="2400" b="1" dirty="0" smtClean="0">
                <a:solidFill>
                  <a:srgbClr val="0000CC"/>
                </a:solidFill>
              </a:rPr>
              <a:t>Darwin—soft creature preservation</a:t>
            </a:r>
            <a:endParaRPr lang="en-US" sz="2400" b="1" dirty="0" smtClean="0">
              <a:solidFill>
                <a:srgbClr val="0000CC"/>
              </a:solidFill>
            </a:endParaRPr>
          </a:p>
        </p:txBody>
      </p:sp>
      <p:sp>
        <p:nvSpPr>
          <p:cNvPr id="3951619" name="Text Box 3"/>
          <p:cNvSpPr txBox="1">
            <a:spLocks noChangeArrowheads="1"/>
          </p:cNvSpPr>
          <p:nvPr/>
        </p:nvSpPr>
        <p:spPr bwMode="auto">
          <a:xfrm>
            <a:off x="381000" y="1323975"/>
            <a:ext cx="4267200" cy="22891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AU" sz="3600" b="1" dirty="0">
                <a:solidFill>
                  <a:schemeClr val="bg1"/>
                </a:solidFill>
                <a:latin typeface="Arial" charset="0"/>
                <a:cs typeface="Arial" charset="0"/>
              </a:rPr>
              <a:t>"No organism wholly soft can be preserved" [in the fossil record].</a:t>
            </a:r>
            <a:endParaRPr lang="en-US" sz="3600" b="1" dirty="0">
              <a:solidFill>
                <a:srgbClr val="FFFF00"/>
              </a:solidFill>
              <a:latin typeface="Arial" charset="0"/>
              <a:cs typeface="Arial" charset="0"/>
            </a:endParaRPr>
          </a:p>
        </p:txBody>
      </p:sp>
      <p:sp>
        <p:nvSpPr>
          <p:cNvPr id="3951620" name="Text Box 4"/>
          <p:cNvSpPr txBox="1">
            <a:spLocks noChangeArrowheads="1"/>
          </p:cNvSpPr>
          <p:nvPr/>
        </p:nvSpPr>
        <p:spPr bwMode="auto">
          <a:xfrm>
            <a:off x="838200" y="5029200"/>
            <a:ext cx="7315200" cy="11874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AU" sz="2400" b="1">
                <a:solidFill>
                  <a:srgbClr val="FFFF00"/>
                </a:solidFill>
                <a:latin typeface="Arial" charset="0"/>
                <a:cs typeface="Arial" charset="0"/>
              </a:rPr>
              <a:t>Charles Darwin, </a:t>
            </a:r>
            <a:r>
              <a:rPr lang="en-AU" sz="2400" b="1" i="1">
                <a:solidFill>
                  <a:srgbClr val="FFFF00"/>
                </a:solidFill>
                <a:latin typeface="Arial" charset="0"/>
                <a:cs typeface="Arial" charset="0"/>
              </a:rPr>
              <a:t>On the Origin of Species</a:t>
            </a:r>
            <a:r>
              <a:rPr lang="en-AU" sz="2400" b="1">
                <a:solidFill>
                  <a:srgbClr val="FFFF00"/>
                </a:solidFill>
                <a:latin typeface="Arial" charset="0"/>
                <a:cs typeface="Arial" charset="0"/>
              </a:rPr>
              <a:t> (London: Penguin Books, 1968 reprint of 1859 first edition), p. 298.</a:t>
            </a:r>
            <a:endParaRPr lang="en-US" sz="2400" b="1">
              <a:solidFill>
                <a:srgbClr val="FFFF00"/>
              </a:solidFill>
              <a:latin typeface="Arial" charset="0"/>
              <a:cs typeface="Arial" charset="0"/>
            </a:endParaRPr>
          </a:p>
        </p:txBody>
      </p:sp>
      <p:pic>
        <p:nvPicPr>
          <p:cNvPr id="286724" name="Picture 5" descr="Darwin, Charles 18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85800"/>
            <a:ext cx="39560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4" descr="Worm foss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41465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1669" name="Text Box 5"/>
          <p:cNvSpPr txBox="1">
            <a:spLocks noChangeArrowheads="1"/>
          </p:cNvSpPr>
          <p:nvPr/>
        </p:nvSpPr>
        <p:spPr bwMode="auto">
          <a:xfrm>
            <a:off x="5791200" y="1371600"/>
            <a:ext cx="2667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b="1">
                <a:solidFill>
                  <a:schemeClr val="bg1"/>
                </a:solidFill>
                <a:latin typeface="Arial" charset="0"/>
                <a:cs typeface="+mn-cs"/>
              </a:rPr>
              <a:t>Fossilized Worm, found in China</a:t>
            </a:r>
          </a:p>
        </p:txBody>
      </p:sp>
      <p:sp>
        <p:nvSpPr>
          <p:cNvPr id="288771" name="TextBox 3"/>
          <p:cNvSpPr txBox="1">
            <a:spLocks noChangeArrowheads="1"/>
          </p:cNvSpPr>
          <p:nvPr/>
        </p:nvSpPr>
        <p:spPr bwMode="auto">
          <a:xfrm>
            <a:off x="304800" y="304800"/>
            <a:ext cx="2590800" cy="2678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sz="2800" b="1">
                <a:solidFill>
                  <a:srgbClr val="FFFFFF"/>
                </a:solidFill>
                <a:latin typeface="Arial" charset="0"/>
                <a:cs typeface="Arial" charset="0"/>
              </a:rPr>
              <a:t>The nature of the fossils shows </a:t>
            </a:r>
            <a:r>
              <a:rPr lang="en-US" sz="2800" b="1">
                <a:solidFill>
                  <a:srgbClr val="FFFF00"/>
                </a:solidFill>
                <a:latin typeface="Arial" charset="0"/>
                <a:cs typeface="Arial" charset="0"/>
              </a:rPr>
              <a:t>rapid</a:t>
            </a:r>
            <a:r>
              <a:rPr lang="en-US" sz="2800" b="1">
                <a:solidFill>
                  <a:srgbClr val="FFFFFF"/>
                </a:solidFill>
                <a:latin typeface="Arial" charset="0"/>
                <a:cs typeface="Arial" charset="0"/>
              </a:rPr>
              <a:t> burial and </a:t>
            </a:r>
            <a:r>
              <a:rPr lang="en-US" sz="2800" b="1">
                <a:solidFill>
                  <a:srgbClr val="FFFF00"/>
                </a:solidFill>
                <a:latin typeface="Arial" charset="0"/>
                <a:cs typeface="Arial" charset="0"/>
              </a:rPr>
              <a:t>rapid</a:t>
            </a:r>
            <a:r>
              <a:rPr lang="en-US" sz="2800" b="1">
                <a:solidFill>
                  <a:srgbClr val="FFFFFF"/>
                </a:solidFill>
                <a:latin typeface="Arial" charset="0"/>
                <a:cs typeface="Arial" charset="0"/>
              </a:rPr>
              <a:t> fossilization </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4" descr="Coprol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4800"/>
            <a:ext cx="6702425"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2693" name="Text Box 5"/>
          <p:cNvSpPr txBox="1">
            <a:spLocks noChangeArrowheads="1"/>
          </p:cNvSpPr>
          <p:nvPr/>
        </p:nvSpPr>
        <p:spPr bwMode="auto">
          <a:xfrm>
            <a:off x="1524000" y="5521325"/>
            <a:ext cx="60960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defRPr/>
            </a:pPr>
            <a:r>
              <a:rPr lang="en-US" sz="3600" b="1" dirty="0">
                <a:solidFill>
                  <a:schemeClr val="bg1"/>
                </a:solidFill>
                <a:latin typeface="Arial" charset="0"/>
                <a:cs typeface="+mn-cs"/>
              </a:rPr>
              <a:t>Fossilized Animal Manure</a:t>
            </a:r>
          </a:p>
          <a:p>
            <a:pPr algn="ctr">
              <a:lnSpc>
                <a:spcPct val="90000"/>
              </a:lnSpc>
              <a:defRPr/>
            </a:pPr>
            <a:r>
              <a:rPr lang="en-US" sz="3600" b="1" dirty="0">
                <a:solidFill>
                  <a:schemeClr val="bg1"/>
                </a:solidFill>
                <a:latin typeface="Arial" charset="0"/>
                <a:cs typeface="+mn-cs"/>
              </a:rPr>
              <a:t>(coprolite)</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458" name="Rectangle 2"/>
          <p:cNvSpPr>
            <a:spLocks noGrp="1" noChangeArrowheads="1"/>
          </p:cNvSpPr>
          <p:nvPr>
            <p:ph type="title"/>
          </p:nvPr>
        </p:nvSpPr>
        <p:spPr>
          <a:xfrm>
            <a:off x="1066800" y="274638"/>
            <a:ext cx="7620000" cy="1143000"/>
          </a:xfrm>
        </p:spPr>
        <p:txBody>
          <a:bodyPr/>
          <a:lstStyle/>
          <a:p>
            <a:pPr eaLnBrk="1" hangingPunct="1">
              <a:defRPr/>
            </a:pPr>
            <a:r>
              <a:rPr lang="en-US" sz="4800" dirty="0" smtClean="0">
                <a:cs typeface="+mj-cs"/>
              </a:rPr>
              <a:t>Template Suite 1-Content 01360</a:t>
            </a:r>
          </a:p>
        </p:txBody>
      </p:sp>
      <p:pic>
        <p:nvPicPr>
          <p:cNvPr id="257945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2867"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9461" name="Text Box 5"/>
          <p:cNvSpPr txBox="1">
            <a:spLocks noChangeArrowheads="1"/>
          </p:cNvSpPr>
          <p:nvPr/>
        </p:nvSpPr>
        <p:spPr bwMode="auto">
          <a:xfrm>
            <a:off x="457200" y="304800"/>
            <a:ext cx="8001000" cy="1754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dirty="0">
                <a:solidFill>
                  <a:srgbClr val="FFFF00"/>
                </a:solidFill>
                <a:latin typeface="Arial" charset="0"/>
                <a:cs typeface="+mn-cs"/>
              </a:rPr>
              <a:t>How long does it take to form &amp; erode rocks?</a:t>
            </a:r>
          </a:p>
        </p:txBody>
      </p:sp>
      <p:sp>
        <p:nvSpPr>
          <p:cNvPr id="292869" name="Rectangle 1"/>
          <p:cNvSpPr>
            <a:spLocks noChangeArrowheads="1"/>
          </p:cNvSpPr>
          <p:nvPr/>
        </p:nvSpPr>
        <p:spPr bwMode="auto">
          <a:xfrm>
            <a:off x="609600" y="2438400"/>
            <a:ext cx="86106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lvl="2" indent="-342900">
              <a:lnSpc>
                <a:spcPct val="60000"/>
              </a:lnSpc>
              <a:buFont typeface="Arial" charset="0"/>
              <a:buChar char="•"/>
            </a:pPr>
            <a:r>
              <a:rPr lang="en-US" sz="3200" b="1">
                <a:solidFill>
                  <a:srgbClr val="FFFF00"/>
                </a:solidFill>
                <a:latin typeface="Arial" charset="0"/>
                <a:cs typeface="Arial" charset="0"/>
              </a:rPr>
              <a:t>Sea </a:t>
            </a:r>
            <a:r>
              <a:rPr lang="en-US" sz="3200" b="1">
                <a:solidFill>
                  <a:schemeClr val="bg1"/>
                </a:solidFill>
                <a:latin typeface="Arial" charset="0"/>
                <a:cs typeface="Arial" charset="0"/>
              </a:rPr>
              <a:t>creatures high above sea level</a:t>
            </a:r>
            <a:endParaRPr lang="en-US" sz="2400" b="1">
              <a:solidFill>
                <a:schemeClr val="bg1"/>
              </a:solidFill>
              <a:latin typeface="Arial" charset="0"/>
              <a:cs typeface="Arial" charset="0"/>
            </a:endParaRPr>
          </a:p>
          <a:p>
            <a:pPr>
              <a:lnSpc>
                <a:spcPct val="60000"/>
              </a:lnSpc>
            </a:pPr>
            <a:r>
              <a:rPr lang="en-US" sz="3200" b="1">
                <a:solidFill>
                  <a:schemeClr val="bg1"/>
                </a:solidFill>
                <a:latin typeface="Arial" charset="0"/>
                <a:cs typeface="Arial" charset="0"/>
              </a:rPr>
              <a:t> </a:t>
            </a:r>
            <a:endParaRPr lang="en-US" sz="2400" b="1">
              <a:solidFill>
                <a:schemeClr val="bg1"/>
              </a:solidFill>
              <a:latin typeface="Arial" charset="0"/>
              <a:cs typeface="Arial" charset="0"/>
            </a:endParaRPr>
          </a:p>
          <a:p>
            <a:pPr marL="342900" lvl="2" indent="-342900">
              <a:lnSpc>
                <a:spcPct val="60000"/>
              </a:lnSpc>
              <a:buFont typeface="Arial" charset="0"/>
              <a:buChar char="•"/>
            </a:pPr>
            <a:r>
              <a:rPr lang="en-US" sz="3200" b="1">
                <a:solidFill>
                  <a:schemeClr val="bg1"/>
                </a:solidFill>
                <a:latin typeface="Arial" charset="0"/>
                <a:cs typeface="Arial" charset="0"/>
              </a:rPr>
              <a:t>Sand carried across </a:t>
            </a:r>
            <a:r>
              <a:rPr lang="en-US" sz="3200" b="1">
                <a:solidFill>
                  <a:srgbClr val="FFFF00"/>
                </a:solidFill>
                <a:latin typeface="Arial" charset="0"/>
                <a:cs typeface="Arial" charset="0"/>
              </a:rPr>
              <a:t>continents</a:t>
            </a:r>
            <a:endParaRPr lang="en-US" sz="2400" b="1">
              <a:solidFill>
                <a:srgbClr val="FFFF00"/>
              </a:solidFill>
              <a:latin typeface="Arial" charset="0"/>
              <a:cs typeface="Arial" charset="0"/>
            </a:endParaRPr>
          </a:p>
          <a:p>
            <a:pPr>
              <a:lnSpc>
                <a:spcPct val="60000"/>
              </a:lnSpc>
            </a:pPr>
            <a:r>
              <a:rPr lang="en-US" sz="3200" b="1">
                <a:solidFill>
                  <a:schemeClr val="bg1"/>
                </a:solidFill>
                <a:latin typeface="Arial" charset="0"/>
                <a:cs typeface="Arial" charset="0"/>
              </a:rPr>
              <a:t> </a:t>
            </a:r>
            <a:endParaRPr lang="en-US" sz="2400" b="1">
              <a:solidFill>
                <a:schemeClr val="bg1"/>
              </a:solidFill>
              <a:latin typeface="Arial" charset="0"/>
              <a:cs typeface="Arial" charset="0"/>
            </a:endParaRPr>
          </a:p>
          <a:p>
            <a:pPr marL="342900" lvl="2" indent="-342900">
              <a:lnSpc>
                <a:spcPct val="60000"/>
              </a:lnSpc>
              <a:buFont typeface="Arial" charset="0"/>
              <a:buChar char="•"/>
            </a:pPr>
            <a:r>
              <a:rPr lang="en-US" sz="3200" b="1">
                <a:solidFill>
                  <a:srgbClr val="FFFF00"/>
                </a:solidFill>
                <a:latin typeface="Arial" charset="0"/>
                <a:cs typeface="Arial" charset="0"/>
              </a:rPr>
              <a:t>Thick </a:t>
            </a:r>
            <a:r>
              <a:rPr lang="en-US" sz="3200" b="1">
                <a:solidFill>
                  <a:schemeClr val="bg1"/>
                </a:solidFill>
                <a:latin typeface="Arial" charset="0"/>
                <a:cs typeface="Arial" charset="0"/>
              </a:rPr>
              <a:t>layers of mud and sand often </a:t>
            </a:r>
            <a:r>
              <a:rPr lang="en-US" sz="3200" b="1">
                <a:solidFill>
                  <a:srgbClr val="FFFF00"/>
                </a:solidFill>
                <a:latin typeface="Arial" charset="0"/>
                <a:cs typeface="Arial" charset="0"/>
              </a:rPr>
              <a:t>bent</a:t>
            </a:r>
            <a:endParaRPr lang="en-US" sz="2400" b="1">
              <a:solidFill>
                <a:srgbClr val="FFFF00"/>
              </a:solidFill>
              <a:latin typeface="Arial" charset="0"/>
              <a:cs typeface="Arial" charset="0"/>
            </a:endParaRPr>
          </a:p>
          <a:p>
            <a:pPr>
              <a:lnSpc>
                <a:spcPct val="60000"/>
              </a:lnSpc>
            </a:pPr>
            <a:r>
              <a:rPr lang="en-US" sz="3200" b="1">
                <a:solidFill>
                  <a:schemeClr val="bg1"/>
                </a:solidFill>
                <a:latin typeface="Arial" charset="0"/>
                <a:cs typeface="Arial" charset="0"/>
              </a:rPr>
              <a:t> </a:t>
            </a:r>
            <a:endParaRPr lang="en-US" sz="2400" b="1">
              <a:solidFill>
                <a:schemeClr val="bg1"/>
              </a:solidFill>
              <a:latin typeface="Arial" charset="0"/>
              <a:cs typeface="Arial" charset="0"/>
            </a:endParaRPr>
          </a:p>
          <a:p>
            <a:pPr marL="342900" lvl="2" indent="-342900">
              <a:lnSpc>
                <a:spcPct val="60000"/>
              </a:lnSpc>
              <a:buFont typeface="Arial" charset="0"/>
              <a:buChar char="•"/>
            </a:pPr>
            <a:r>
              <a:rPr lang="en-US" sz="3200" b="1">
                <a:solidFill>
                  <a:schemeClr val="bg1"/>
                </a:solidFill>
                <a:latin typeface="Arial" charset="0"/>
                <a:cs typeface="Arial" charset="0"/>
              </a:rPr>
              <a:t>Layers across </a:t>
            </a:r>
            <a:r>
              <a:rPr lang="en-US" sz="3200" b="1">
                <a:solidFill>
                  <a:srgbClr val="FFFF00"/>
                </a:solidFill>
                <a:latin typeface="Arial" charset="0"/>
                <a:cs typeface="Arial" charset="0"/>
              </a:rPr>
              <a:t>entire </a:t>
            </a:r>
            <a:r>
              <a:rPr lang="en-US" sz="3200" b="1">
                <a:solidFill>
                  <a:schemeClr val="bg1"/>
                </a:solidFill>
                <a:latin typeface="Arial" charset="0"/>
                <a:cs typeface="Arial" charset="0"/>
              </a:rPr>
              <a:t>continents.</a:t>
            </a:r>
            <a:endParaRPr lang="en-US" sz="2400" b="1">
              <a:solidFill>
                <a:schemeClr val="bg1"/>
              </a:solidFill>
              <a:latin typeface="Arial" charset="0"/>
              <a:cs typeface="Arial" charset="0"/>
            </a:endParaRPr>
          </a:p>
          <a:p>
            <a:pPr>
              <a:lnSpc>
                <a:spcPct val="60000"/>
              </a:lnSpc>
            </a:pPr>
            <a:r>
              <a:rPr lang="en-US" sz="3200" b="1">
                <a:solidFill>
                  <a:schemeClr val="bg1"/>
                </a:solidFill>
                <a:latin typeface="Arial" charset="0"/>
                <a:cs typeface="Arial" charset="0"/>
              </a:rPr>
              <a:t> </a:t>
            </a:r>
            <a:endParaRPr lang="en-US" sz="2400" b="1">
              <a:solidFill>
                <a:schemeClr val="bg1"/>
              </a:solidFill>
              <a:latin typeface="Arial" charset="0"/>
              <a:cs typeface="Arial" charset="0"/>
            </a:endParaRPr>
          </a:p>
          <a:p>
            <a:pPr marL="342900" lvl="2" indent="-342900">
              <a:lnSpc>
                <a:spcPct val="60000"/>
              </a:lnSpc>
              <a:buFont typeface="Arial" charset="0"/>
              <a:buChar char="•"/>
            </a:pPr>
            <a:r>
              <a:rPr lang="en-US" sz="3200" b="1">
                <a:solidFill>
                  <a:schemeClr val="bg1"/>
                </a:solidFill>
                <a:latin typeface="Arial" charset="0"/>
                <a:cs typeface="Arial" charset="0"/>
              </a:rPr>
              <a:t>Deep, wide </a:t>
            </a:r>
            <a:r>
              <a:rPr lang="en-US" sz="3200" b="1">
                <a:solidFill>
                  <a:srgbClr val="FFFF00"/>
                </a:solidFill>
                <a:latin typeface="Arial" charset="0"/>
                <a:cs typeface="Arial" charset="0"/>
              </a:rPr>
              <a:t>erosion</a:t>
            </a:r>
            <a:endParaRPr lang="en-US" sz="2400" b="1">
              <a:solidFill>
                <a:srgbClr val="FFFF00"/>
              </a:solidFill>
              <a:latin typeface="Arial" charset="0"/>
              <a:cs typeface="Arial" charset="0"/>
            </a:endParaRPr>
          </a:p>
        </p:txBody>
      </p:sp>
      <p:sp>
        <p:nvSpPr>
          <p:cNvPr id="292870" name="TextBox 6"/>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994" name="Rectangle 2"/>
          <p:cNvSpPr>
            <a:spLocks noGrp="1" noChangeArrowheads="1"/>
          </p:cNvSpPr>
          <p:nvPr>
            <p:ph type="title" sz="quarter"/>
          </p:nvPr>
        </p:nvSpPr>
        <p:spPr/>
        <p:txBody>
          <a:bodyPr/>
          <a:lstStyle/>
          <a:p>
            <a:pPr eaLnBrk="1" hangingPunct="1">
              <a:defRPr/>
            </a:pPr>
            <a:r>
              <a:rPr lang="en-US" smtClean="0"/>
              <a:t>Magic in the Marsh #1</a:t>
            </a:r>
          </a:p>
        </p:txBody>
      </p:sp>
      <p:pic>
        <p:nvPicPr>
          <p:cNvPr id="1877000" name="Picture 8"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76996" name="Picture 4" descr="Magic in marsh"/>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l="5714" r="5714" b="50000"/>
          <a:stretch>
            <a:fillRect/>
          </a:stretch>
        </p:blipFill>
        <p:spPr>
          <a:xfrm>
            <a:off x="4419600" y="517525"/>
            <a:ext cx="4191000" cy="27701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876997" name="Picture 5" descr="Magic in marsh"/>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l="15041" t="67207" r="12764" b="3050"/>
          <a:stretch>
            <a:fillRect/>
          </a:stretch>
        </p:blipFill>
        <p:spPr>
          <a:xfrm>
            <a:off x="4419600" y="3292475"/>
            <a:ext cx="4191000" cy="2270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876998" name="Text Box 6"/>
          <p:cNvSpPr txBox="1">
            <a:spLocks noChangeArrowheads="1"/>
          </p:cNvSpPr>
          <p:nvPr/>
        </p:nvSpPr>
        <p:spPr bwMode="auto">
          <a:xfrm>
            <a:off x="4419600" y="5638800"/>
            <a:ext cx="4343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000" b="1" i="1">
                <a:solidFill>
                  <a:schemeClr val="bg1"/>
                </a:solidFill>
                <a:latin typeface="Arial" charset="0"/>
                <a:cs typeface="Arial" charset="0"/>
              </a:rPr>
              <a:t>Eastern Daily Press</a:t>
            </a:r>
            <a:r>
              <a:rPr lang="en-US" sz="2000" b="1">
                <a:solidFill>
                  <a:schemeClr val="bg1"/>
                </a:solidFill>
                <a:latin typeface="Arial" charset="0"/>
                <a:cs typeface="Arial" charset="0"/>
              </a:rPr>
              <a:t> (Norfolk, UK), 5 Oct. 1994, p. 7</a:t>
            </a:r>
          </a:p>
        </p:txBody>
      </p:sp>
      <p:sp>
        <p:nvSpPr>
          <p:cNvPr id="1876999" name="Text Box 7"/>
          <p:cNvSpPr txBox="1">
            <a:spLocks noChangeArrowheads="1"/>
          </p:cNvSpPr>
          <p:nvPr/>
        </p:nvSpPr>
        <p:spPr bwMode="auto">
          <a:xfrm>
            <a:off x="609600" y="931863"/>
            <a:ext cx="3810000" cy="4524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defRPr/>
            </a:pPr>
            <a:r>
              <a:rPr lang="en-US" altLang="ja-JP" sz="3200" b="1" dirty="0">
                <a:solidFill>
                  <a:schemeClr val="bg1"/>
                </a:solidFill>
                <a:latin typeface="Arial"/>
                <a:cs typeface="Arial" charset="0"/>
              </a:rPr>
              <a:t>"</a:t>
            </a:r>
            <a:r>
              <a:rPr lang="en-US" sz="3200" b="1" dirty="0">
                <a:solidFill>
                  <a:schemeClr val="bg1"/>
                </a:solidFill>
                <a:latin typeface="Arial" charset="0"/>
                <a:cs typeface="Arial" charset="0"/>
              </a:rPr>
              <a:t>Without any regard to the laws of geology, mud on the marsh is hardening into stone </a:t>
            </a:r>
            <a:r>
              <a:rPr lang="en-US" sz="3200" b="1" dirty="0">
                <a:solidFill>
                  <a:srgbClr val="FFFF00"/>
                </a:solidFill>
                <a:latin typeface="Arial" charset="0"/>
                <a:cs typeface="Arial" charset="0"/>
              </a:rPr>
              <a:t>in a few years</a:t>
            </a:r>
            <a:r>
              <a:rPr lang="en-US" sz="3200" b="1" dirty="0">
                <a:solidFill>
                  <a:schemeClr val="bg1"/>
                </a:solidFill>
                <a:latin typeface="Arial" charset="0"/>
                <a:cs typeface="Arial" charset="0"/>
              </a:rPr>
              <a:t> rather than the thousands it usually takes....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76999"/>
                                        </p:tgtEl>
                                        <p:attrNameLst>
                                          <p:attrName>style.visibility</p:attrName>
                                        </p:attrNameLst>
                                      </p:cBhvr>
                                      <p:to>
                                        <p:strVal val="visible"/>
                                      </p:to>
                                    </p:set>
                                    <p:animEffect transition="in" filter="wipe(up)">
                                      <p:cBhvr>
                                        <p:cTn id="7" dur="500"/>
                                        <p:tgtEl>
                                          <p:spTgt spid="1876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699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Rectangle 2"/>
          <p:cNvSpPr>
            <a:spLocks noGrp="1" noChangeArrowheads="1"/>
          </p:cNvSpPr>
          <p:nvPr>
            <p:ph type="title" sz="quarter"/>
          </p:nvPr>
        </p:nvSpPr>
        <p:spPr/>
        <p:txBody>
          <a:bodyPr/>
          <a:lstStyle/>
          <a:p>
            <a:pPr eaLnBrk="1" hangingPunct="1">
              <a:defRPr/>
            </a:pPr>
            <a:r>
              <a:rPr lang="en-US" smtClean="0"/>
              <a:t>Magic in the Marsh #2</a:t>
            </a:r>
          </a:p>
        </p:txBody>
      </p:sp>
      <p:pic>
        <p:nvPicPr>
          <p:cNvPr id="1879045" name="Picture 5"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1879044" name="Text Box 4"/>
          <p:cNvSpPr txBox="1">
            <a:spLocks noChangeArrowheads="1"/>
          </p:cNvSpPr>
          <p:nvPr/>
        </p:nvSpPr>
        <p:spPr bwMode="auto">
          <a:xfrm>
            <a:off x="1066800" y="838200"/>
            <a:ext cx="7086600" cy="5016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defRPr/>
            </a:pPr>
            <a:r>
              <a:rPr lang="en-US" sz="3200" b="1" dirty="0">
                <a:solidFill>
                  <a:schemeClr val="bg1"/>
                </a:solidFill>
                <a:latin typeface="Arial" charset="0"/>
                <a:cs typeface="Arial" charset="0"/>
              </a:rPr>
              <a:t>Professor Coleman said the rock was </a:t>
            </a:r>
            <a:r>
              <a:rPr lang="en-US" sz="3200" b="1" dirty="0">
                <a:solidFill>
                  <a:srgbClr val="FFFF00"/>
                </a:solidFill>
                <a:latin typeface="Arial" charset="0"/>
                <a:cs typeface="Arial" charset="0"/>
              </a:rPr>
              <a:t>forming faster than anybody had ever believed possible</a:t>
            </a:r>
            <a:r>
              <a:rPr lang="en-US" sz="3200" b="1" dirty="0">
                <a:solidFill>
                  <a:schemeClr val="bg1"/>
                </a:solidFill>
                <a:latin typeface="Arial" charset="0"/>
                <a:cs typeface="Arial" charset="0"/>
              </a:rPr>
              <a:t>, with one stone creating itself in just </a:t>
            </a:r>
            <a:r>
              <a:rPr lang="en-US" sz="3200" b="1" dirty="0">
                <a:solidFill>
                  <a:srgbClr val="FFFF00"/>
                </a:solidFill>
                <a:latin typeface="Arial" charset="0"/>
                <a:cs typeface="Arial" charset="0"/>
              </a:rPr>
              <a:t>six months</a:t>
            </a:r>
            <a:r>
              <a:rPr lang="en-US" sz="3200" b="1" dirty="0">
                <a:solidFill>
                  <a:schemeClr val="bg1"/>
                </a:solidFill>
                <a:latin typeface="Arial" charset="0"/>
                <a:cs typeface="Arial" charset="0"/>
              </a:rPr>
              <a:t>.... They often contain beautifully preserved fossils, where </a:t>
            </a:r>
            <a:r>
              <a:rPr lang="en-US" sz="3200" b="1" dirty="0">
                <a:solidFill>
                  <a:srgbClr val="FFFF00"/>
                </a:solidFill>
                <a:latin typeface="Arial" charset="0"/>
                <a:cs typeface="Arial" charset="0"/>
              </a:rPr>
              <a:t>the detail of the soft flesh</a:t>
            </a:r>
            <a:r>
              <a:rPr lang="en-US" sz="3200" b="1" dirty="0">
                <a:solidFill>
                  <a:schemeClr val="bg1"/>
                </a:solidFill>
                <a:latin typeface="Arial" charset="0"/>
                <a:cs typeface="Arial" charset="0"/>
              </a:rPr>
              <a:t> of the creature is caught as well as the bone, as it had no time to rot before the rock formed around it.</a:t>
            </a:r>
            <a:r>
              <a:rPr lang="en-US" altLang="ja-JP" sz="3200" b="1" dirty="0">
                <a:solidFill>
                  <a:schemeClr val="bg1"/>
                </a:solidFill>
                <a:latin typeface="Arial"/>
                <a:cs typeface="Arial" charset="0"/>
              </a:rPr>
              <a:t>"</a:t>
            </a:r>
            <a:endParaRPr lang="en-US" sz="3200" dirty="0">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5394" name="Rectangle 2"/>
          <p:cNvSpPr>
            <a:spLocks noGrp="1" noChangeArrowheads="1"/>
          </p:cNvSpPr>
          <p:nvPr>
            <p:ph type="title"/>
          </p:nvPr>
        </p:nvSpPr>
        <p:spPr/>
        <p:txBody>
          <a:bodyPr/>
          <a:lstStyle/>
          <a:p>
            <a:pPr eaLnBrk="1" hangingPunct="1">
              <a:defRPr/>
            </a:pPr>
            <a:r>
              <a:rPr lang="en-US" smtClean="0"/>
              <a:t>Scablands scene</a:t>
            </a:r>
          </a:p>
        </p:txBody>
      </p:sp>
      <p:pic>
        <p:nvPicPr>
          <p:cNvPr id="299010" name="Picture 3" descr="Scablands--Palouse Falls"/>
          <p:cNvPicPr>
            <a:picLocks noChangeAspect="1" noChangeArrowheads="1"/>
          </p:cNvPicPr>
          <p:nvPr/>
        </p:nvPicPr>
        <p:blipFill>
          <a:blip r:embed="rId3">
            <a:extLst>
              <a:ext uri="{28A0092B-C50C-407E-A947-70E740481C1C}">
                <a14:useLocalDpi xmlns:a14="http://schemas.microsoft.com/office/drawing/2010/main" val="0"/>
              </a:ext>
            </a:extLst>
          </a:blip>
          <a:srcRect b="6104"/>
          <a:stretch>
            <a:fillRect/>
          </a:stretch>
        </p:blipFill>
        <p:spPr bwMode="auto">
          <a:xfrm>
            <a:off x="533400" y="1284288"/>
            <a:ext cx="81534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5396" name="Text Box 4"/>
          <p:cNvSpPr txBox="1">
            <a:spLocks noChangeArrowheads="1"/>
          </p:cNvSpPr>
          <p:nvPr/>
        </p:nvSpPr>
        <p:spPr bwMode="auto">
          <a:xfrm>
            <a:off x="0" y="249238"/>
            <a:ext cx="9144000"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200" b="1">
                <a:solidFill>
                  <a:srgbClr val="FFFF00"/>
                </a:solidFill>
                <a:latin typeface="Arial" charset="0"/>
                <a:cs typeface="+mn-cs"/>
              </a:rPr>
              <a:t>Scablands, Eastern Washington</a:t>
            </a:r>
          </a:p>
          <a:p>
            <a:pPr algn="ctr" fontAlgn="base">
              <a:lnSpc>
                <a:spcPct val="80000"/>
              </a:lnSpc>
              <a:defRPr/>
            </a:pPr>
            <a:r>
              <a:rPr lang="en-US" sz="3200" b="1">
                <a:solidFill>
                  <a:srgbClr val="FFFF00"/>
                </a:solidFill>
                <a:latin typeface="Arial" charset="0"/>
                <a:cs typeface="+mn-cs"/>
              </a:rPr>
              <a:t>15,000 mi</a:t>
            </a:r>
            <a:r>
              <a:rPr lang="en-US" sz="3200" b="1" baseline="30000">
                <a:solidFill>
                  <a:srgbClr val="FFFF00"/>
                </a:solidFill>
                <a:latin typeface="Arial" charset="0"/>
                <a:cs typeface="+mn-cs"/>
              </a:rPr>
              <a:t>2 </a:t>
            </a:r>
            <a:r>
              <a:rPr lang="en-US" sz="3200" b="1">
                <a:solidFill>
                  <a:srgbClr val="FFFF00"/>
                </a:solidFill>
                <a:latin typeface="Arial" charset="0"/>
                <a:cs typeface="+mn-cs"/>
              </a:rPr>
              <a:t>(39,000 km</a:t>
            </a:r>
            <a:r>
              <a:rPr lang="en-US" sz="3200" b="1" baseline="30000">
                <a:solidFill>
                  <a:srgbClr val="FFFF00"/>
                </a:solidFill>
                <a:latin typeface="Arial" charset="0"/>
                <a:cs typeface="+mn-cs"/>
              </a:rPr>
              <a:t>2</a:t>
            </a:r>
            <a:r>
              <a:rPr lang="en-US" sz="3200" b="1">
                <a:solidFill>
                  <a:srgbClr val="FFFF00"/>
                </a:solidFill>
                <a:latin typeface="Arial" charset="0"/>
                <a:cs typeface="+mn-cs"/>
              </a:rPr>
              <a:t>)</a:t>
            </a:r>
          </a:p>
        </p:txBody>
      </p:sp>
      <p:sp>
        <p:nvSpPr>
          <p:cNvPr id="3515397" name="Text Box 5"/>
          <p:cNvSpPr txBox="1">
            <a:spLocks noChangeArrowheads="1"/>
          </p:cNvSpPr>
          <p:nvPr/>
        </p:nvSpPr>
        <p:spPr bwMode="auto">
          <a:xfrm>
            <a:off x="1447800" y="3810000"/>
            <a:ext cx="25146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800" b="1">
                <a:solidFill>
                  <a:srgbClr val="FFFF00"/>
                </a:solidFill>
                <a:latin typeface="Arial" charset="0"/>
                <a:cs typeface="+mn-cs"/>
              </a:rPr>
              <a:t>Palouse Falls</a:t>
            </a:r>
          </a:p>
        </p:txBody>
      </p:sp>
      <p:sp>
        <p:nvSpPr>
          <p:cNvPr id="3515398" name="Text Box 6"/>
          <p:cNvSpPr txBox="1">
            <a:spLocks noChangeArrowheads="1"/>
          </p:cNvSpPr>
          <p:nvPr/>
        </p:nvSpPr>
        <p:spPr bwMode="auto">
          <a:xfrm>
            <a:off x="457200" y="5562600"/>
            <a:ext cx="533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2800" b="1">
                <a:solidFill>
                  <a:schemeClr val="bg1"/>
                </a:solidFill>
                <a:latin typeface="Arial" charset="0"/>
                <a:cs typeface="+mn-cs"/>
              </a:rPr>
              <a:t>Carved by flood waters in </a:t>
            </a:r>
            <a:r>
              <a:rPr lang="en-US" sz="2800" b="1">
                <a:solidFill>
                  <a:srgbClr val="FFFF00"/>
                </a:solidFill>
                <a:latin typeface="Arial" charset="0"/>
                <a:cs typeface="+mn-cs"/>
              </a:rPr>
              <a:t>1-2 </a:t>
            </a:r>
            <a:r>
              <a:rPr lang="en-US" sz="2800" b="1" i="1">
                <a:solidFill>
                  <a:srgbClr val="FFFF00"/>
                </a:solidFill>
                <a:latin typeface="Arial" charset="0"/>
                <a:cs typeface="+mn-cs"/>
              </a:rPr>
              <a:t>DAYS</a:t>
            </a:r>
            <a:r>
              <a:rPr lang="en-US" sz="2800" b="1">
                <a:solidFill>
                  <a:schemeClr val="bg1"/>
                </a:solidFill>
                <a:latin typeface="Arial" charset="0"/>
                <a:cs typeface="+mn-cs"/>
              </a:rPr>
              <a:t>, not millions of years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15398"/>
                                        </p:tgtEl>
                                        <p:attrNameLst>
                                          <p:attrName>style.visibility</p:attrName>
                                        </p:attrNameLst>
                                      </p:cBhvr>
                                      <p:to>
                                        <p:strVal val="visible"/>
                                      </p:to>
                                    </p:set>
                                    <p:anim calcmode="lin" valueType="num">
                                      <p:cBhvr>
                                        <p:cTn id="7" dur="500" fill="hold"/>
                                        <p:tgtEl>
                                          <p:spTgt spid="3515398"/>
                                        </p:tgtEl>
                                        <p:attrNameLst>
                                          <p:attrName>ppt_w</p:attrName>
                                        </p:attrNameLst>
                                      </p:cBhvr>
                                      <p:tavLst>
                                        <p:tav tm="0">
                                          <p:val>
                                            <p:fltVal val="0"/>
                                          </p:val>
                                        </p:tav>
                                        <p:tav tm="100000">
                                          <p:val>
                                            <p:strVal val="#ppt_w"/>
                                          </p:val>
                                        </p:tav>
                                      </p:tavLst>
                                    </p:anim>
                                    <p:anim calcmode="lin" valueType="num">
                                      <p:cBhvr>
                                        <p:cTn id="8" dur="500" fill="hold"/>
                                        <p:tgtEl>
                                          <p:spTgt spid="3515398"/>
                                        </p:tgtEl>
                                        <p:attrNameLst>
                                          <p:attrName>ppt_h</p:attrName>
                                        </p:attrNameLst>
                                      </p:cBhvr>
                                      <p:tavLst>
                                        <p:tav tm="0">
                                          <p:val>
                                            <p:fltVal val="0"/>
                                          </p:val>
                                        </p:tav>
                                        <p:tav tm="100000">
                                          <p:val>
                                            <p:strVal val="#ppt_h"/>
                                          </p:val>
                                        </p:tav>
                                      </p:tavLst>
                                    </p:anim>
                                    <p:animEffect transition="in" filter="fade">
                                      <p:cBhvr>
                                        <p:cTn id="9" dur="500"/>
                                        <p:tgtEl>
                                          <p:spTgt spid="3515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539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48738" name="Rectangle 2"/>
          <p:cNvSpPr>
            <a:spLocks noGrp="1" noChangeArrowheads="1"/>
          </p:cNvSpPr>
          <p:nvPr>
            <p:ph type="title"/>
          </p:nvPr>
        </p:nvSpPr>
        <p:spPr>
          <a:xfrm>
            <a:off x="0" y="639763"/>
            <a:ext cx="9144000" cy="923925"/>
          </a:xfrm>
          <a:solidFill>
            <a:schemeClr val="tx1"/>
          </a:solidFill>
          <a:effectLst>
            <a:outerShdw blurRad="63500" dist="38099" dir="2700000" algn="ctr" rotWithShape="0">
              <a:schemeClr val="tx1">
                <a:alpha val="74998"/>
              </a:schemeClr>
            </a:outerShdw>
          </a:effectLst>
        </p:spPr>
        <p:txBody>
          <a:bodyPr>
            <a:spAutoFit/>
          </a:bodyPr>
          <a:lstStyle/>
          <a:p>
            <a:pPr>
              <a:spcBef>
                <a:spcPct val="50000"/>
              </a:spcBef>
              <a:defRPr/>
            </a:pPr>
            <a:r>
              <a:rPr lang="en-US" sz="5400" b="1" kern="1200" dirty="0">
                <a:solidFill>
                  <a:schemeClr val="bg1"/>
                </a:solidFill>
                <a:latin typeface="Arial" charset="0"/>
                <a:ea typeface="ＭＳ Ｐゴシック" charset="0"/>
                <a:cs typeface="+mn-cs"/>
              </a:rPr>
              <a:t>Four </a:t>
            </a:r>
            <a:r>
              <a:rPr lang="en-US" sz="5400" b="1" kern="1200" dirty="0" smtClean="0">
                <a:solidFill>
                  <a:schemeClr val="bg1"/>
                </a:solidFill>
                <a:latin typeface="Arial" charset="0"/>
                <a:ea typeface="ＭＳ Ｐゴシック" charset="0"/>
                <a:cs typeface="+mn-cs"/>
              </a:rPr>
              <a:t>Views </a:t>
            </a:r>
            <a:r>
              <a:rPr lang="en-US" sz="5400" b="1" kern="1200" dirty="0">
                <a:solidFill>
                  <a:schemeClr val="bg1"/>
                </a:solidFill>
                <a:latin typeface="Arial" charset="0"/>
                <a:ea typeface="ＭＳ Ｐゴシック" charset="0"/>
                <a:cs typeface="+mn-cs"/>
              </a:rPr>
              <a:t>of Flood</a:t>
            </a:r>
          </a:p>
        </p:txBody>
      </p:sp>
      <p:sp>
        <p:nvSpPr>
          <p:cNvPr id="2548740" name="Text Box 4"/>
          <p:cNvSpPr txBox="1">
            <a:spLocks noChangeArrowheads="1"/>
          </p:cNvSpPr>
          <p:nvPr/>
        </p:nvSpPr>
        <p:spPr bwMode="auto">
          <a:xfrm>
            <a:off x="914400" y="1949450"/>
            <a:ext cx="7772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3600" b="1" i="1">
                <a:solidFill>
                  <a:srgbClr val="FFFF00"/>
                </a:solidFill>
                <a:latin typeface="Arial" charset="0"/>
                <a:cs typeface="+mn-cs"/>
              </a:rPr>
              <a:t>1.  Historical global catastrophe</a:t>
            </a:r>
          </a:p>
        </p:txBody>
      </p:sp>
      <p:sp>
        <p:nvSpPr>
          <p:cNvPr id="2548741" name="Text Box 5"/>
          <p:cNvSpPr txBox="1">
            <a:spLocks noChangeArrowheads="1"/>
          </p:cNvSpPr>
          <p:nvPr/>
        </p:nvSpPr>
        <p:spPr bwMode="auto">
          <a:xfrm>
            <a:off x="914400" y="3092450"/>
            <a:ext cx="7772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3600" b="1">
                <a:solidFill>
                  <a:schemeClr val="bg1"/>
                </a:solidFill>
                <a:latin typeface="Arial" charset="0"/>
                <a:cs typeface="+mn-cs"/>
              </a:rPr>
              <a:t>2.  Historical local catastrophe</a:t>
            </a:r>
          </a:p>
        </p:txBody>
      </p:sp>
      <p:sp>
        <p:nvSpPr>
          <p:cNvPr id="2548742" name="Text Box 6"/>
          <p:cNvSpPr txBox="1">
            <a:spLocks noChangeArrowheads="1"/>
          </p:cNvSpPr>
          <p:nvPr/>
        </p:nvSpPr>
        <p:spPr bwMode="auto">
          <a:xfrm>
            <a:off x="914400" y="4311650"/>
            <a:ext cx="7772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3600" b="1">
                <a:solidFill>
                  <a:schemeClr val="bg1"/>
                </a:solidFill>
                <a:latin typeface="Arial" charset="0"/>
                <a:cs typeface="+mn-cs"/>
              </a:rPr>
              <a:t>3.  Historical global tranquil flood</a:t>
            </a:r>
          </a:p>
        </p:txBody>
      </p:sp>
      <p:sp>
        <p:nvSpPr>
          <p:cNvPr id="2548743" name="Text Box 7"/>
          <p:cNvSpPr txBox="1">
            <a:spLocks noChangeArrowheads="1"/>
          </p:cNvSpPr>
          <p:nvPr/>
        </p:nvSpPr>
        <p:spPr bwMode="auto">
          <a:xfrm>
            <a:off x="914400" y="5530850"/>
            <a:ext cx="7772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3600" b="1">
                <a:solidFill>
                  <a:schemeClr val="bg1"/>
                </a:solidFill>
                <a:latin typeface="Arial" charset="0"/>
                <a:cs typeface="+mn-cs"/>
              </a:rPr>
              <a:t>4.  Myth</a:t>
            </a:r>
          </a:p>
        </p:txBody>
      </p:sp>
      <p:sp>
        <p:nvSpPr>
          <p:cNvPr id="2548744" name="Line 8"/>
          <p:cNvSpPr>
            <a:spLocks noChangeShapeType="1"/>
          </p:cNvSpPr>
          <p:nvPr/>
        </p:nvSpPr>
        <p:spPr bwMode="auto">
          <a:xfrm>
            <a:off x="914400" y="4648200"/>
            <a:ext cx="7391400" cy="0"/>
          </a:xfrm>
          <a:prstGeom prst="line">
            <a:avLst/>
          </a:prstGeom>
          <a:noFill/>
          <a:ln w="1016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548745" name="Line 9"/>
          <p:cNvSpPr>
            <a:spLocks noChangeShapeType="1"/>
          </p:cNvSpPr>
          <p:nvPr/>
        </p:nvSpPr>
        <p:spPr bwMode="auto">
          <a:xfrm>
            <a:off x="914400" y="5867400"/>
            <a:ext cx="1828800" cy="0"/>
          </a:xfrm>
          <a:prstGeom prst="line">
            <a:avLst/>
          </a:prstGeom>
          <a:noFill/>
          <a:ln w="1016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10953"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8741"/>
                                        </p:tgtEl>
                                        <p:attrNameLst>
                                          <p:attrName>style.visibility</p:attrName>
                                        </p:attrNameLst>
                                      </p:cBhvr>
                                      <p:to>
                                        <p:strVal val="visible"/>
                                      </p:to>
                                    </p:set>
                                    <p:animEffect transition="in" filter="wipe(left)">
                                      <p:cBhvr>
                                        <p:cTn id="7" dur="500"/>
                                        <p:tgtEl>
                                          <p:spTgt spid="25487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8742"/>
                                        </p:tgtEl>
                                        <p:attrNameLst>
                                          <p:attrName>style.visibility</p:attrName>
                                        </p:attrNameLst>
                                      </p:cBhvr>
                                      <p:to>
                                        <p:strVal val="visible"/>
                                      </p:to>
                                    </p:set>
                                    <p:animEffect transition="in" filter="wipe(left)">
                                      <p:cBhvr>
                                        <p:cTn id="12" dur="500"/>
                                        <p:tgtEl>
                                          <p:spTgt spid="25487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8743"/>
                                        </p:tgtEl>
                                        <p:attrNameLst>
                                          <p:attrName>style.visibility</p:attrName>
                                        </p:attrNameLst>
                                      </p:cBhvr>
                                      <p:to>
                                        <p:strVal val="visible"/>
                                      </p:to>
                                    </p:set>
                                    <p:animEffect transition="in" filter="wipe(left)">
                                      <p:cBhvr>
                                        <p:cTn id="17" dur="500"/>
                                        <p:tgtEl>
                                          <p:spTgt spid="25487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548744"/>
                                        </p:tgtEl>
                                        <p:attrNameLst>
                                          <p:attrName>style.visibility</p:attrName>
                                        </p:attrNameLst>
                                      </p:cBhvr>
                                      <p:to>
                                        <p:strVal val="visible"/>
                                      </p:to>
                                    </p:set>
                                    <p:animEffect transition="in" filter="wipe(left)">
                                      <p:cBhvr>
                                        <p:cTn id="22" dur="500"/>
                                        <p:tgtEl>
                                          <p:spTgt spid="2548744"/>
                                        </p:tgtEl>
                                      </p:cBhvr>
                                    </p:animEffect>
                                  </p:childTnLst>
                                </p:cTn>
                              </p:par>
                              <p:par>
                                <p:cTn id="23" presetID="22" presetClass="entr" presetSubtype="8" fill="hold" nodeType="withEffect">
                                  <p:stCondLst>
                                    <p:cond delay="0"/>
                                  </p:stCondLst>
                                  <p:childTnLst>
                                    <p:set>
                                      <p:cBhvr>
                                        <p:cTn id="24" dur="1" fill="hold">
                                          <p:stCondLst>
                                            <p:cond delay="0"/>
                                          </p:stCondLst>
                                        </p:cTn>
                                        <p:tgtEl>
                                          <p:spTgt spid="2548745"/>
                                        </p:tgtEl>
                                        <p:attrNameLst>
                                          <p:attrName>style.visibility</p:attrName>
                                        </p:attrNameLst>
                                      </p:cBhvr>
                                      <p:to>
                                        <p:strVal val="visible"/>
                                      </p:to>
                                    </p:set>
                                    <p:animEffect transition="in" filter="wipe(left)">
                                      <p:cBhvr>
                                        <p:cTn id="25" dur="500"/>
                                        <p:tgtEl>
                                          <p:spTgt spid="2548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8741" grpId="0"/>
      <p:bldP spid="2548742" grpId="0"/>
      <p:bldP spid="254874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4786" name="Picture 2"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214787" name="Rectangle 3"/>
          <p:cNvSpPr>
            <a:spLocks noGrp="1" noChangeArrowheads="1"/>
          </p:cNvSpPr>
          <p:nvPr>
            <p:ph type="title"/>
          </p:nvPr>
        </p:nvSpPr>
        <p:spPr/>
        <p:txBody>
          <a:bodyPr/>
          <a:lstStyle/>
          <a:p>
            <a:pPr eaLnBrk="1" hangingPunct="1">
              <a:defRPr/>
            </a:pPr>
            <a:r>
              <a:rPr lang="en-US" smtClean="0"/>
              <a:t>Scablands map</a:t>
            </a:r>
          </a:p>
        </p:txBody>
      </p:sp>
      <p:pic>
        <p:nvPicPr>
          <p:cNvPr id="4214788" name="Picture 4" descr="Scablands debate"/>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t="7964" b="37778"/>
          <a:stretch>
            <a:fillRect/>
          </a:stretch>
        </p:blipFill>
        <p:spPr>
          <a:xfrm>
            <a:off x="1600200" y="128588"/>
            <a:ext cx="571500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214789" name="Text Box 5"/>
          <p:cNvSpPr txBox="1">
            <a:spLocks noChangeArrowheads="1"/>
          </p:cNvSpPr>
          <p:nvPr/>
        </p:nvSpPr>
        <p:spPr bwMode="auto">
          <a:xfrm>
            <a:off x="914400" y="4419600"/>
            <a:ext cx="7315200" cy="2324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altLang="ja-JP" sz="2900" b="1" dirty="0">
                <a:solidFill>
                  <a:schemeClr val="bg1"/>
                </a:solidFill>
                <a:latin typeface="Arial"/>
                <a:cs typeface="+mn-cs"/>
              </a:rPr>
              <a:t>"</a:t>
            </a:r>
            <a:r>
              <a:rPr lang="en-US" sz="2900" b="1" dirty="0">
                <a:solidFill>
                  <a:schemeClr val="bg1"/>
                </a:solidFill>
                <a:latin typeface="Arial" charset="0"/>
                <a:cs typeface="+mn-cs"/>
              </a:rPr>
              <a:t>The </a:t>
            </a:r>
            <a:r>
              <a:rPr lang="fr-FR" altLang="ja-JP" sz="2900" b="1" dirty="0">
                <a:solidFill>
                  <a:schemeClr val="bg1"/>
                </a:solidFill>
                <a:latin typeface="Arial"/>
                <a:cs typeface="+mn-cs"/>
              </a:rPr>
              <a:t>'</a:t>
            </a:r>
            <a:r>
              <a:rPr lang="en-US" sz="2900" b="1" dirty="0">
                <a:solidFill>
                  <a:schemeClr val="bg1"/>
                </a:solidFill>
                <a:latin typeface="Arial" charset="0"/>
                <a:cs typeface="+mn-cs"/>
              </a:rPr>
              <a:t>establishment,</a:t>
            </a:r>
            <a:r>
              <a:rPr lang="fr-FR" altLang="ja-JP" sz="2900" b="1" dirty="0">
                <a:solidFill>
                  <a:schemeClr val="bg1"/>
                </a:solidFill>
                <a:latin typeface="Arial"/>
                <a:cs typeface="+mn-cs"/>
              </a:rPr>
              <a:t>'</a:t>
            </a:r>
            <a:r>
              <a:rPr lang="en-US" sz="2900" b="1" dirty="0">
                <a:solidFill>
                  <a:schemeClr val="bg1"/>
                </a:solidFill>
                <a:latin typeface="Arial" charset="0"/>
                <a:cs typeface="+mn-cs"/>
              </a:rPr>
              <a:t> as represented by the United States Geological</a:t>
            </a:r>
            <a:r>
              <a:rPr lang="en-US" sz="2900" dirty="0">
                <a:latin typeface="Arial" charset="0"/>
                <a:cs typeface="+mn-cs"/>
              </a:rPr>
              <a:t> </a:t>
            </a:r>
            <a:r>
              <a:rPr lang="en-US" sz="2900" b="1" dirty="0">
                <a:solidFill>
                  <a:schemeClr val="bg1"/>
                </a:solidFill>
                <a:latin typeface="Arial" charset="0"/>
                <a:cs typeface="Arial" charset="0"/>
              </a:rPr>
              <a:t>Society, closed ranks in opposition. … Instead of testing </a:t>
            </a:r>
            <a:r>
              <a:rPr lang="en-US" sz="2900" b="1" dirty="0" err="1">
                <a:solidFill>
                  <a:schemeClr val="bg1"/>
                </a:solidFill>
                <a:latin typeface="Arial" charset="0"/>
                <a:cs typeface="Arial" charset="0"/>
              </a:rPr>
              <a:t>Bretz</a:t>
            </a:r>
            <a:r>
              <a:rPr lang="fr-FR" altLang="ja-JP" sz="2900" b="1" dirty="0">
                <a:solidFill>
                  <a:schemeClr val="bg1"/>
                </a:solidFill>
                <a:latin typeface="Arial"/>
                <a:cs typeface="Arial" charset="0"/>
              </a:rPr>
              <a:t>'</a:t>
            </a:r>
            <a:r>
              <a:rPr lang="en-US" sz="2900" b="1" dirty="0">
                <a:solidFill>
                  <a:schemeClr val="bg1"/>
                </a:solidFill>
                <a:latin typeface="Arial" charset="0"/>
                <a:cs typeface="Arial" charset="0"/>
              </a:rPr>
              <a:t>s flood on its own merits, they rejected it on </a:t>
            </a:r>
            <a:r>
              <a:rPr lang="en-US" sz="2900" b="1" dirty="0">
                <a:solidFill>
                  <a:srgbClr val="FFFF00"/>
                </a:solidFill>
                <a:latin typeface="Arial" charset="0"/>
                <a:cs typeface="Arial" charset="0"/>
              </a:rPr>
              <a:t>general principles</a:t>
            </a:r>
            <a:r>
              <a:rPr lang="en-US" sz="2900" b="1" dirty="0">
                <a:solidFill>
                  <a:schemeClr val="bg1"/>
                </a:solidFill>
                <a:latin typeface="Arial" charset="0"/>
                <a:cs typeface="Arial" charset="0"/>
              </a:rPr>
              <a:t> …</a:t>
            </a:r>
            <a:r>
              <a:rPr lang="en-US" altLang="ja-JP" sz="2900" b="1" dirty="0">
                <a:solidFill>
                  <a:schemeClr val="bg1"/>
                </a:solidFill>
                <a:latin typeface="Arial"/>
                <a:cs typeface="Arial" charset="0"/>
              </a:rPr>
              <a:t>"</a:t>
            </a:r>
            <a:endParaRPr lang="en-US" sz="2900" b="1" dirty="0">
              <a:solidFill>
                <a:schemeClr val="bg1"/>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214789"/>
                                        </p:tgtEl>
                                        <p:attrNameLst>
                                          <p:attrName>style.visibility</p:attrName>
                                        </p:attrNameLst>
                                      </p:cBhvr>
                                      <p:to>
                                        <p:strVal val="visible"/>
                                      </p:to>
                                    </p:set>
                                    <p:anim calcmode="lin" valueType="num">
                                      <p:cBhvr>
                                        <p:cTn id="7" dur="500" fill="hold"/>
                                        <p:tgtEl>
                                          <p:spTgt spid="4214789"/>
                                        </p:tgtEl>
                                        <p:attrNameLst>
                                          <p:attrName>ppt_w</p:attrName>
                                        </p:attrNameLst>
                                      </p:cBhvr>
                                      <p:tavLst>
                                        <p:tav tm="0">
                                          <p:val>
                                            <p:fltVal val="0"/>
                                          </p:val>
                                        </p:tav>
                                        <p:tav tm="100000">
                                          <p:val>
                                            <p:strVal val="#ppt_w"/>
                                          </p:val>
                                        </p:tav>
                                      </p:tavLst>
                                    </p:anim>
                                    <p:anim calcmode="lin" valueType="num">
                                      <p:cBhvr>
                                        <p:cTn id="8" dur="500" fill="hold"/>
                                        <p:tgtEl>
                                          <p:spTgt spid="4214789"/>
                                        </p:tgtEl>
                                        <p:attrNameLst>
                                          <p:attrName>ppt_h</p:attrName>
                                        </p:attrNameLst>
                                      </p:cBhvr>
                                      <p:tavLst>
                                        <p:tav tm="0">
                                          <p:val>
                                            <p:fltVal val="0"/>
                                          </p:val>
                                        </p:tav>
                                        <p:tav tm="100000">
                                          <p:val>
                                            <p:strVal val="#ppt_h"/>
                                          </p:val>
                                        </p:tav>
                                      </p:tavLst>
                                    </p:anim>
                                    <p:animEffect transition="in" filter="fade">
                                      <p:cBhvr>
                                        <p:cTn id="9" dur="500"/>
                                        <p:tgtEl>
                                          <p:spTgt spid="421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478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5538" name="Rectangle 2"/>
          <p:cNvSpPr>
            <a:spLocks noGrp="1" noChangeArrowheads="1"/>
          </p:cNvSpPr>
          <p:nvPr>
            <p:ph type="title"/>
          </p:nvPr>
        </p:nvSpPr>
        <p:spPr/>
        <p:txBody>
          <a:bodyPr/>
          <a:lstStyle/>
          <a:p>
            <a:pPr eaLnBrk="1" hangingPunct="1">
              <a:defRPr/>
            </a:pPr>
            <a:r>
              <a:rPr lang="en-US" smtClean="0"/>
              <a:t>Scablands--Gould quote</a:t>
            </a:r>
          </a:p>
        </p:txBody>
      </p:sp>
      <p:pic>
        <p:nvPicPr>
          <p:cNvPr id="1985543" name="Picture 7"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p:spPr>
      </p:pic>
      <p:sp>
        <p:nvSpPr>
          <p:cNvPr id="1985540" name="Text Box 4"/>
          <p:cNvSpPr txBox="1">
            <a:spLocks noChangeArrowheads="1"/>
          </p:cNvSpPr>
          <p:nvPr/>
        </p:nvSpPr>
        <p:spPr bwMode="auto">
          <a:xfrm>
            <a:off x="914400" y="619125"/>
            <a:ext cx="7315200" cy="4032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altLang="ja-JP" sz="3200" b="1" dirty="0">
                <a:solidFill>
                  <a:schemeClr val="bg1"/>
                </a:solidFill>
                <a:latin typeface="Arial"/>
                <a:cs typeface="+mn-cs"/>
              </a:rPr>
              <a:t>"</a:t>
            </a:r>
            <a:r>
              <a:rPr lang="en-US" sz="3200" b="1" dirty="0" err="1">
                <a:solidFill>
                  <a:schemeClr val="bg1"/>
                </a:solidFill>
                <a:latin typeface="Arial" charset="0"/>
                <a:cs typeface="+mn-cs"/>
              </a:rPr>
              <a:t>Bretz</a:t>
            </a:r>
            <a:r>
              <a:rPr lang="en-US" sz="3200" b="1" dirty="0">
                <a:solidFill>
                  <a:schemeClr val="bg1"/>
                </a:solidFill>
                <a:latin typeface="Arial" charset="0"/>
                <a:cs typeface="+mn-cs"/>
              </a:rPr>
              <a:t> stood against a </a:t>
            </a:r>
            <a:r>
              <a:rPr lang="en-US" sz="3200" b="1" dirty="0">
                <a:solidFill>
                  <a:srgbClr val="FFFF00"/>
                </a:solidFill>
                <a:latin typeface="Arial" charset="0"/>
                <a:cs typeface="+mn-cs"/>
              </a:rPr>
              <a:t>firm, highly restrictive dogma</a:t>
            </a:r>
            <a:r>
              <a:rPr lang="en-US" sz="3200" b="1" dirty="0">
                <a:solidFill>
                  <a:schemeClr val="bg1"/>
                </a:solidFill>
                <a:latin typeface="Arial" charset="0"/>
                <a:cs typeface="+mn-cs"/>
              </a:rPr>
              <a:t> that never had made any sense: the emperor had been naked for a century.  Charles Lyell, the godfather of geologic gradualism, had pulled a fast one in establishing the </a:t>
            </a:r>
            <a:r>
              <a:rPr lang="en-US" sz="3200" b="1" dirty="0">
                <a:solidFill>
                  <a:srgbClr val="FFFF00"/>
                </a:solidFill>
                <a:latin typeface="Arial" charset="0"/>
                <a:cs typeface="+mn-cs"/>
              </a:rPr>
              <a:t>doctrine</a:t>
            </a:r>
            <a:r>
              <a:rPr lang="en-US" sz="3200" b="1" dirty="0">
                <a:solidFill>
                  <a:schemeClr val="bg1"/>
                </a:solidFill>
                <a:latin typeface="Arial" charset="0"/>
                <a:cs typeface="+mn-cs"/>
              </a:rPr>
              <a:t> of imperceptible change.</a:t>
            </a:r>
            <a:r>
              <a:rPr lang="en-US" altLang="ja-JP" sz="3200" b="1" dirty="0">
                <a:solidFill>
                  <a:schemeClr val="bg1"/>
                </a:solidFill>
                <a:latin typeface="Arial"/>
                <a:cs typeface="+mn-cs"/>
              </a:rPr>
              <a:t>"</a:t>
            </a:r>
            <a:endParaRPr lang="en-US" sz="3200" b="1" dirty="0">
              <a:solidFill>
                <a:schemeClr val="bg1"/>
              </a:solidFill>
              <a:latin typeface="Arial" charset="0"/>
              <a:cs typeface="+mn-cs"/>
            </a:endParaRPr>
          </a:p>
        </p:txBody>
      </p:sp>
      <p:sp>
        <p:nvSpPr>
          <p:cNvPr id="1985541" name="Text Box 5"/>
          <p:cNvSpPr txBox="1">
            <a:spLocks noChangeArrowheads="1"/>
          </p:cNvSpPr>
          <p:nvPr/>
        </p:nvSpPr>
        <p:spPr bwMode="auto">
          <a:xfrm>
            <a:off x="914400" y="4953000"/>
            <a:ext cx="7239000" cy="1200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400" b="1" dirty="0">
                <a:solidFill>
                  <a:schemeClr val="bg1"/>
                </a:solidFill>
                <a:latin typeface="Arial" charset="0"/>
                <a:cs typeface="+mn-cs"/>
              </a:rPr>
              <a:t>Stephen Jay Gould, </a:t>
            </a:r>
            <a:r>
              <a:rPr lang="en-US" altLang="ja-JP" sz="2400" b="1" dirty="0">
                <a:solidFill>
                  <a:schemeClr val="bg1"/>
                </a:solidFill>
                <a:latin typeface="Arial"/>
                <a:cs typeface="+mn-cs"/>
              </a:rPr>
              <a:t>"</a:t>
            </a:r>
            <a:r>
              <a:rPr lang="en-US" sz="2400" b="1" dirty="0">
                <a:solidFill>
                  <a:schemeClr val="bg1"/>
                </a:solidFill>
                <a:latin typeface="Arial" charset="0"/>
                <a:cs typeface="+mn-cs"/>
              </a:rPr>
              <a:t>The Great Scablands Debate,</a:t>
            </a:r>
            <a:r>
              <a:rPr lang="en-US" altLang="ja-JP" sz="2400" b="1" dirty="0">
                <a:solidFill>
                  <a:schemeClr val="bg1"/>
                </a:solidFill>
                <a:latin typeface="Arial"/>
                <a:cs typeface="+mn-cs"/>
              </a:rPr>
              <a:t>"</a:t>
            </a:r>
            <a:r>
              <a:rPr lang="en-US" sz="2400" b="1" dirty="0">
                <a:solidFill>
                  <a:schemeClr val="bg1"/>
                </a:solidFill>
                <a:latin typeface="Arial" charset="0"/>
                <a:cs typeface="+mn-cs"/>
              </a:rPr>
              <a:t> </a:t>
            </a:r>
            <a:r>
              <a:rPr lang="en-US" sz="2400" b="1" i="1" dirty="0">
                <a:solidFill>
                  <a:schemeClr val="bg1"/>
                </a:solidFill>
                <a:latin typeface="Arial" charset="0"/>
                <a:cs typeface="+mn-cs"/>
              </a:rPr>
              <a:t>Natural History</a:t>
            </a:r>
            <a:r>
              <a:rPr lang="en-US" sz="2400" b="1" dirty="0">
                <a:solidFill>
                  <a:schemeClr val="bg1"/>
                </a:solidFill>
                <a:latin typeface="Arial" charset="0"/>
                <a:cs typeface="+mn-cs"/>
              </a:rPr>
              <a:t>, Vol. 87:7 (Aug./Sept. 1978), pp. 12, 14.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NEW GLASS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03" name="Text Box 3"/>
          <p:cNvSpPr txBox="1">
            <a:spLocks noChangeArrowheads="1"/>
          </p:cNvSpPr>
          <p:nvPr/>
        </p:nvSpPr>
        <p:spPr bwMode="auto">
          <a:xfrm>
            <a:off x="1981200" y="2925763"/>
            <a:ext cx="5105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400" b="1" dirty="0">
                <a:latin typeface="Arial" charset="0"/>
                <a:cs typeface="+mn-cs"/>
              </a:rPr>
              <a:t>BIBLICAL GLASSES</a:t>
            </a:r>
          </a:p>
        </p:txBody>
      </p:sp>
      <p:sp>
        <p:nvSpPr>
          <p:cNvPr id="305155" name="WordArt 4"/>
          <p:cNvSpPr>
            <a:spLocks noChangeArrowheads="1" noChangeShapeType="1" noTextEdit="1"/>
          </p:cNvSpPr>
          <p:nvPr/>
        </p:nvSpPr>
        <p:spPr bwMode="auto">
          <a:xfrm>
            <a:off x="2819400" y="76200"/>
            <a:ext cx="2816225" cy="342900"/>
          </a:xfrm>
          <a:prstGeom prst="rect">
            <a:avLst/>
          </a:prstGeom>
        </p:spPr>
        <p:txBody>
          <a:bodyPr wrap="none" fromWordArt="1">
            <a:prstTxWarp prst="textPlain">
              <a:avLst>
                <a:gd name="adj" fmla="val 50000"/>
              </a:avLst>
            </a:prstTxWarp>
          </a:bodyPr>
          <a:lstStyle/>
          <a:p>
            <a:pPr algn="ctr"/>
            <a:r>
              <a:rPr lang="en-US" sz="3600" kern="10">
                <a:ln w="28575">
                  <a:solidFill>
                    <a:schemeClr val="bg1"/>
                  </a:solidFill>
                  <a:round/>
                  <a:headEnd/>
                  <a:tailEnd/>
                </a:ln>
                <a:latin typeface="Arial Black"/>
                <a:ea typeface="Arial Black"/>
                <a:cs typeface="Arial Black"/>
              </a:rPr>
              <a:t>God's Word</a:t>
            </a:r>
          </a:p>
        </p:txBody>
      </p:sp>
      <p:sp>
        <p:nvSpPr>
          <p:cNvPr id="305156" name="WordArt 5"/>
          <p:cNvSpPr>
            <a:spLocks noChangeArrowheads="1" noChangeShapeType="1" noTextEdit="1"/>
          </p:cNvSpPr>
          <p:nvPr/>
        </p:nvSpPr>
        <p:spPr bwMode="auto">
          <a:xfrm>
            <a:off x="3276600" y="501650"/>
            <a:ext cx="1828800" cy="336550"/>
          </a:xfrm>
          <a:prstGeom prst="rect">
            <a:avLst/>
          </a:prstGeom>
        </p:spPr>
        <p:txBody>
          <a:bodyPr wrap="none" fromWordArt="1">
            <a:prstTxWarp prst="textPlain">
              <a:avLst>
                <a:gd name="adj" fmla="val 50000"/>
              </a:avLst>
            </a:prstTxWarp>
          </a:bodyPr>
          <a:lstStyle/>
          <a:p>
            <a:pPr algn="ctr"/>
            <a:r>
              <a:rPr lang="en-US" sz="3600" kern="10">
                <a:ln w="28575">
                  <a:solidFill>
                    <a:schemeClr val="bg1"/>
                  </a:solidFill>
                  <a:round/>
                  <a:headEnd/>
                  <a:tailEnd/>
                </a:ln>
                <a:latin typeface="Arial Black"/>
                <a:ea typeface="Arial Black"/>
                <a:cs typeface="Arial Black"/>
              </a:rPr>
              <a:t>is TRUTH</a:t>
            </a:r>
          </a:p>
        </p:txBody>
      </p:sp>
      <p:sp>
        <p:nvSpPr>
          <p:cNvPr id="5171206" name="Text Box 6"/>
          <p:cNvSpPr txBox="1">
            <a:spLocks noChangeArrowheads="1"/>
          </p:cNvSpPr>
          <p:nvPr/>
        </p:nvSpPr>
        <p:spPr bwMode="auto">
          <a:xfrm>
            <a:off x="2667000" y="3505200"/>
            <a:ext cx="3276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000" dirty="0">
                <a:latin typeface="Lithograph" charset="0"/>
                <a:cs typeface="+mn-cs"/>
              </a:rPr>
              <a:t>MAN DECIDES </a:t>
            </a:r>
            <a:r>
              <a:rPr lang="en-US" altLang="ja-JP" sz="3000" dirty="0">
                <a:latin typeface="Arial"/>
                <a:cs typeface="+mn-cs"/>
              </a:rPr>
              <a:t>"</a:t>
            </a:r>
            <a:r>
              <a:rPr lang="en-US" sz="3000" dirty="0">
                <a:latin typeface="Lithograph" charset="0"/>
                <a:cs typeface="+mn-cs"/>
              </a:rPr>
              <a:t>TRUTH</a:t>
            </a:r>
            <a:r>
              <a:rPr lang="en-US" altLang="ja-JP" sz="3000" dirty="0">
                <a:latin typeface="Arial"/>
                <a:cs typeface="+mn-cs"/>
              </a:rPr>
              <a:t>"</a:t>
            </a:r>
            <a:endParaRPr lang="en-US" sz="3000" dirty="0">
              <a:latin typeface="Lithograph" charset="0"/>
              <a:cs typeface="+mn-cs"/>
            </a:endParaRPr>
          </a:p>
        </p:txBody>
      </p:sp>
      <p:sp>
        <p:nvSpPr>
          <p:cNvPr id="5171207" name="Text Box 7"/>
          <p:cNvSpPr txBox="1">
            <a:spLocks noChangeArrowheads="1"/>
          </p:cNvSpPr>
          <p:nvPr/>
        </p:nvSpPr>
        <p:spPr bwMode="auto">
          <a:xfrm>
            <a:off x="1790700" y="4876800"/>
            <a:ext cx="2438400" cy="12446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defRPr/>
            </a:pPr>
            <a:r>
              <a:rPr lang="en-US" sz="2800">
                <a:solidFill>
                  <a:schemeClr val="bg1"/>
                </a:solidFill>
                <a:latin typeface="Lithograph" charset="0"/>
                <a:cs typeface="+mn-cs"/>
              </a:rPr>
              <a:t>MILLIONS </a:t>
            </a:r>
          </a:p>
          <a:p>
            <a:pPr algn="ctr">
              <a:lnSpc>
                <a:spcPct val="90000"/>
              </a:lnSpc>
              <a:defRPr/>
            </a:pPr>
            <a:r>
              <a:rPr lang="en-US" sz="2800">
                <a:solidFill>
                  <a:schemeClr val="bg1"/>
                </a:solidFill>
                <a:latin typeface="Lithograph" charset="0"/>
                <a:cs typeface="+mn-cs"/>
              </a:rPr>
              <a:t>OF </a:t>
            </a:r>
          </a:p>
          <a:p>
            <a:pPr algn="ctr">
              <a:lnSpc>
                <a:spcPct val="90000"/>
              </a:lnSpc>
              <a:defRPr/>
            </a:pPr>
            <a:r>
              <a:rPr lang="en-US" sz="2800">
                <a:solidFill>
                  <a:schemeClr val="bg1"/>
                </a:solidFill>
                <a:latin typeface="Lithograph" charset="0"/>
                <a:cs typeface="+mn-cs"/>
              </a:rPr>
              <a:t>YEARS</a:t>
            </a:r>
          </a:p>
        </p:txBody>
      </p:sp>
      <p:sp>
        <p:nvSpPr>
          <p:cNvPr id="5171208" name="Text Box 8"/>
          <p:cNvSpPr txBox="1">
            <a:spLocks noChangeArrowheads="1"/>
          </p:cNvSpPr>
          <p:nvPr/>
        </p:nvSpPr>
        <p:spPr bwMode="auto">
          <a:xfrm>
            <a:off x="4914900" y="4876800"/>
            <a:ext cx="2438400" cy="12446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90000"/>
              </a:lnSpc>
              <a:defRPr/>
            </a:pPr>
            <a:r>
              <a:rPr lang="en-US" sz="2800">
                <a:solidFill>
                  <a:schemeClr val="bg1"/>
                </a:solidFill>
                <a:latin typeface="Lithograph" charset="0"/>
                <a:cs typeface="+mn-cs"/>
              </a:rPr>
              <a:t>MILLIONS </a:t>
            </a:r>
          </a:p>
          <a:p>
            <a:pPr algn="ctr">
              <a:lnSpc>
                <a:spcPct val="90000"/>
              </a:lnSpc>
              <a:defRPr/>
            </a:pPr>
            <a:r>
              <a:rPr lang="en-US" sz="2800">
                <a:solidFill>
                  <a:schemeClr val="bg1"/>
                </a:solidFill>
                <a:latin typeface="Lithograph" charset="0"/>
                <a:cs typeface="+mn-cs"/>
              </a:rPr>
              <a:t>OF </a:t>
            </a:r>
          </a:p>
          <a:p>
            <a:pPr algn="ctr">
              <a:lnSpc>
                <a:spcPct val="90000"/>
              </a:lnSpc>
              <a:defRPr/>
            </a:pPr>
            <a:r>
              <a:rPr lang="en-US" sz="2800">
                <a:solidFill>
                  <a:schemeClr val="bg1"/>
                </a:solidFill>
                <a:latin typeface="Lithograph" charset="0"/>
                <a:cs typeface="+mn-cs"/>
              </a:rPr>
              <a:t>YEARS</a:t>
            </a:r>
          </a:p>
        </p:txBody>
      </p:sp>
      <p:sp>
        <p:nvSpPr>
          <p:cNvPr id="5171209" name="Text Box 9"/>
          <p:cNvSpPr txBox="1">
            <a:spLocks noChangeArrowheads="1"/>
          </p:cNvSpPr>
          <p:nvPr/>
        </p:nvSpPr>
        <p:spPr bwMode="auto">
          <a:xfrm>
            <a:off x="914400" y="6324600"/>
            <a:ext cx="73914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3200" b="1">
                <a:solidFill>
                  <a:schemeClr val="bg1"/>
                </a:solidFill>
                <a:latin typeface="Lithograph" charset="0"/>
                <a:cs typeface="+mn-cs"/>
              </a:rPr>
              <a:t>EVOLUTIONIZED GLASSES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4210" name="Rectangle 2"/>
          <p:cNvSpPr>
            <a:spLocks noGrp="1" noChangeArrowheads="1"/>
          </p:cNvSpPr>
          <p:nvPr>
            <p:ph type="title"/>
          </p:nvPr>
        </p:nvSpPr>
        <p:spPr>
          <a:xfrm>
            <a:off x="1066800" y="274638"/>
            <a:ext cx="7620000" cy="1143000"/>
          </a:xfrm>
        </p:spPr>
        <p:txBody>
          <a:bodyPr/>
          <a:lstStyle/>
          <a:p>
            <a:pPr eaLnBrk="1" hangingPunct="1">
              <a:defRPr/>
            </a:pPr>
            <a:r>
              <a:rPr lang="en-US" sz="4800" smtClean="0"/>
              <a:t>Template Suite 1-Content 01360</a:t>
            </a:r>
          </a:p>
        </p:txBody>
      </p:sp>
      <p:pic>
        <p:nvPicPr>
          <p:cNvPr id="521421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203"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14213" name="Text Box 5"/>
          <p:cNvSpPr txBox="1">
            <a:spLocks noChangeArrowheads="1"/>
          </p:cNvSpPr>
          <p:nvPr/>
        </p:nvSpPr>
        <p:spPr bwMode="auto">
          <a:xfrm>
            <a:off x="1066800" y="1127125"/>
            <a:ext cx="73152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6000" b="1" dirty="0">
                <a:solidFill>
                  <a:schemeClr val="bg1"/>
                </a:solidFill>
                <a:latin typeface="Arial" charset="0"/>
                <a:cs typeface="+mn-cs"/>
              </a:rPr>
              <a:t>Wide-spread Evidence of Rapid </a:t>
            </a:r>
            <a:r>
              <a:rPr lang="en-US" sz="6000" b="1" i="1" dirty="0">
                <a:solidFill>
                  <a:srgbClr val="FFFF00"/>
                </a:solidFill>
                <a:latin typeface="Arial" charset="0"/>
                <a:cs typeface="+mn-cs"/>
              </a:rPr>
              <a:t>Successive</a:t>
            </a:r>
            <a:r>
              <a:rPr lang="en-US" sz="6000" b="1" dirty="0">
                <a:solidFill>
                  <a:schemeClr val="bg1"/>
                </a:solidFill>
                <a:latin typeface="Arial" charset="0"/>
                <a:cs typeface="+mn-cs"/>
              </a:rPr>
              <a:t> Deposition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16258" name="Rectangle 2"/>
          <p:cNvSpPr>
            <a:spLocks noGrp="1" noChangeArrowheads="1"/>
          </p:cNvSpPr>
          <p:nvPr>
            <p:ph type="title"/>
          </p:nvPr>
        </p:nvSpPr>
        <p:spPr>
          <a:xfrm>
            <a:off x="457200" y="384175"/>
            <a:ext cx="8229600" cy="923925"/>
          </a:xfrm>
          <a:solidFill>
            <a:srgbClr val="000000"/>
          </a:solidFill>
          <a:effectLst>
            <a:outerShdw blurRad="63500" dist="38099" dir="2700000" algn="ctr" rotWithShape="0">
              <a:schemeClr val="tx1">
                <a:alpha val="74998"/>
              </a:schemeClr>
            </a:outerShdw>
          </a:effectLst>
        </p:spPr>
        <p:txBody>
          <a:bodyPr>
            <a:spAutoFit/>
          </a:bodyPr>
          <a:lstStyle/>
          <a:p>
            <a:pPr>
              <a:spcBef>
                <a:spcPct val="50000"/>
              </a:spcBef>
              <a:defRPr/>
            </a:pPr>
            <a:r>
              <a:rPr lang="en-US" sz="5400" b="1" kern="1200" dirty="0">
                <a:solidFill>
                  <a:schemeClr val="accent1"/>
                </a:solidFill>
                <a:latin typeface="Arial" charset="0"/>
                <a:ea typeface="ＭＳ Ｐゴシック" charset="0"/>
                <a:cs typeface="+mn-cs"/>
              </a:rPr>
              <a:t>Rapid </a:t>
            </a:r>
            <a:r>
              <a:rPr lang="en-US" sz="5400" b="1" kern="1200" dirty="0" smtClean="0">
                <a:solidFill>
                  <a:schemeClr val="accent1"/>
                </a:solidFill>
                <a:latin typeface="Arial" charset="0"/>
                <a:ea typeface="ＭＳ Ｐゴシック" charset="0"/>
                <a:cs typeface="+mn-cs"/>
              </a:rPr>
              <a:t>Deposition</a:t>
            </a:r>
            <a:endParaRPr lang="en-US" sz="5400" b="1" kern="1200" dirty="0">
              <a:solidFill>
                <a:schemeClr val="accent1"/>
              </a:solidFill>
              <a:latin typeface="Arial" charset="0"/>
              <a:ea typeface="ＭＳ Ｐゴシック" charset="0"/>
              <a:cs typeface="+mn-cs"/>
            </a:endParaRPr>
          </a:p>
        </p:txBody>
      </p:sp>
      <p:sp>
        <p:nvSpPr>
          <p:cNvPr id="5216260" name="Text Box 4"/>
          <p:cNvSpPr txBox="1">
            <a:spLocks noChangeArrowheads="1"/>
          </p:cNvSpPr>
          <p:nvPr/>
        </p:nvSpPr>
        <p:spPr bwMode="auto">
          <a:xfrm>
            <a:off x="762000" y="1539875"/>
            <a:ext cx="7924800" cy="6143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a:lnSpc>
                <a:spcPct val="95000"/>
              </a:lnSpc>
              <a:spcBef>
                <a:spcPct val="35000"/>
              </a:spcBef>
              <a:buFontTx/>
              <a:buAutoNum type="arabicPeriod"/>
              <a:defRPr/>
            </a:pPr>
            <a:r>
              <a:rPr lang="en-US" sz="3600" b="1" smtClean="0">
                <a:solidFill>
                  <a:schemeClr val="bg1"/>
                </a:solidFill>
                <a:cs typeface="+mn-cs"/>
              </a:rPr>
              <a:t>  Lack of erosional features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18306" name="Rectangle 2"/>
          <p:cNvSpPr>
            <a:spLocks noGrp="1" noChangeArrowheads="1"/>
          </p:cNvSpPr>
          <p:nvPr>
            <p:ph type="title" sz="quarter"/>
          </p:nvPr>
        </p:nvSpPr>
        <p:spPr>
          <a:xfrm>
            <a:off x="457200" y="457200"/>
            <a:ext cx="8229600" cy="1143000"/>
          </a:xfrm>
        </p:spPr>
        <p:txBody>
          <a:bodyPr/>
          <a:lstStyle/>
          <a:p>
            <a:pPr eaLnBrk="1" hangingPunct="1">
              <a:defRPr/>
            </a:pPr>
            <a:r>
              <a:rPr lang="en-US" smtClean="0">
                <a:solidFill>
                  <a:schemeClr val="tx1"/>
                </a:solidFill>
                <a:cs typeface="+mj-cs"/>
              </a:rPr>
              <a:t>Multiple catastrophism--animated</a:t>
            </a:r>
          </a:p>
        </p:txBody>
      </p:sp>
      <p:pic>
        <p:nvPicPr>
          <p:cNvPr id="311299" name="Picture 3"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4445" b="77777"/>
          <a:stretch>
            <a:fillRect/>
          </a:stretch>
        </p:blipFill>
        <p:spPr bwMode="auto">
          <a:xfrm>
            <a:off x="1981200" y="152400"/>
            <a:ext cx="51371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8308" name="Picture 4"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20000" b="61111"/>
          <a:stretch>
            <a:fillRect/>
          </a:stretch>
        </p:blipFill>
        <p:spPr bwMode="auto">
          <a:xfrm>
            <a:off x="1981200" y="1219200"/>
            <a:ext cx="513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8309" name="Picture 5"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36667" b="39999"/>
          <a:stretch>
            <a:fillRect/>
          </a:stretch>
        </p:blipFill>
        <p:spPr bwMode="auto">
          <a:xfrm>
            <a:off x="1981200" y="2286000"/>
            <a:ext cx="5137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8310" name="Picture 6"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57777" b="20000"/>
          <a:stretch>
            <a:fillRect/>
          </a:stretch>
        </p:blipFill>
        <p:spPr bwMode="auto">
          <a:xfrm>
            <a:off x="1981200" y="3657600"/>
            <a:ext cx="5137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8311" name="Picture 7" descr="Multiple Catastrophism-color-no num"/>
          <p:cNvPicPr>
            <a:picLocks noChangeAspect="1" noChangeArrowheads="1"/>
          </p:cNvPicPr>
          <p:nvPr/>
        </p:nvPicPr>
        <p:blipFill>
          <a:blip r:embed="rId3">
            <a:extLst>
              <a:ext uri="{28A0092B-C50C-407E-A947-70E740481C1C}">
                <a14:useLocalDpi xmlns:a14="http://schemas.microsoft.com/office/drawing/2010/main" val="0"/>
              </a:ext>
            </a:extLst>
          </a:blip>
          <a:srcRect t="78889"/>
          <a:stretch>
            <a:fillRect/>
          </a:stretch>
        </p:blipFill>
        <p:spPr bwMode="auto">
          <a:xfrm>
            <a:off x="1993900" y="5029200"/>
            <a:ext cx="51371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218308"/>
                                        </p:tgtEl>
                                        <p:attrNameLst>
                                          <p:attrName>style.visibility</p:attrName>
                                        </p:attrNameLst>
                                      </p:cBhvr>
                                      <p:to>
                                        <p:strVal val="visible"/>
                                      </p:to>
                                    </p:set>
                                    <p:animEffect transition="in" filter="wipe(up)">
                                      <p:cBhvr>
                                        <p:cTn id="7" dur="500"/>
                                        <p:tgtEl>
                                          <p:spTgt spid="5218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218309"/>
                                        </p:tgtEl>
                                        <p:attrNameLst>
                                          <p:attrName>style.visibility</p:attrName>
                                        </p:attrNameLst>
                                      </p:cBhvr>
                                      <p:to>
                                        <p:strVal val="visible"/>
                                      </p:to>
                                    </p:set>
                                    <p:animEffect transition="in" filter="wipe(up)">
                                      <p:cBhvr>
                                        <p:cTn id="12" dur="500"/>
                                        <p:tgtEl>
                                          <p:spTgt spid="52183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5218310"/>
                                        </p:tgtEl>
                                        <p:attrNameLst>
                                          <p:attrName>style.visibility</p:attrName>
                                        </p:attrNameLst>
                                      </p:cBhvr>
                                      <p:to>
                                        <p:strVal val="visible"/>
                                      </p:to>
                                    </p:set>
                                    <p:animEffect transition="in" filter="wipe(up)">
                                      <p:cBhvr>
                                        <p:cTn id="17" dur="500"/>
                                        <p:tgtEl>
                                          <p:spTgt spid="52183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218311"/>
                                        </p:tgtEl>
                                        <p:attrNameLst>
                                          <p:attrName>style.visibility</p:attrName>
                                        </p:attrNameLst>
                                      </p:cBhvr>
                                      <p:to>
                                        <p:strVal val="visible"/>
                                      </p:to>
                                    </p:set>
                                    <p:animEffect transition="in" filter="wipe(up)">
                                      <p:cBhvr>
                                        <p:cTn id="22" dur="500"/>
                                        <p:tgtEl>
                                          <p:spTgt spid="5218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02" name="Rectangle 2"/>
          <p:cNvSpPr>
            <a:spLocks noGrp="1" noChangeArrowheads="1"/>
          </p:cNvSpPr>
          <p:nvPr>
            <p:ph type="title" idx="4294967295"/>
          </p:nvPr>
        </p:nvSpPr>
        <p:spPr/>
        <p:txBody>
          <a:bodyPr/>
          <a:lstStyle/>
          <a:p>
            <a:pPr eaLnBrk="1" hangingPunct="1">
              <a:defRPr/>
            </a:pPr>
            <a:r>
              <a:rPr lang="en-US" sz="4000" smtClean="0"/>
              <a:t>Grand Canyon—dating layers and canyon</a:t>
            </a:r>
          </a:p>
        </p:txBody>
      </p:sp>
      <p:pic>
        <p:nvPicPr>
          <p:cNvPr id="313346" name="Picture 3" descr="Slide_1_Grand_Canyon"/>
          <p:cNvPicPr>
            <a:picLocks noChangeAspect="1" noChangeArrowheads="1"/>
          </p:cNvPicPr>
          <p:nvPr/>
        </p:nvPicPr>
        <p:blipFill>
          <a:blip r:embed="rId3">
            <a:extLst>
              <a:ext uri="{28A0092B-C50C-407E-A947-70E740481C1C}">
                <a14:useLocalDpi xmlns:a14="http://schemas.microsoft.com/office/drawing/2010/main" val="0"/>
              </a:ext>
            </a:extLst>
          </a:blip>
          <a:srcRect r="1485"/>
          <a:stretch>
            <a:fillRect/>
          </a:stretch>
        </p:blipFill>
        <p:spPr bwMode="auto">
          <a:xfrm>
            <a:off x="0" y="0"/>
            <a:ext cx="9144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04" name="AutoShape 4"/>
          <p:cNvSpPr>
            <a:spLocks noChangeArrowheads="1"/>
          </p:cNvSpPr>
          <p:nvPr/>
        </p:nvSpPr>
        <p:spPr bwMode="auto">
          <a:xfrm>
            <a:off x="4572000" y="228600"/>
            <a:ext cx="1219200" cy="685800"/>
          </a:xfrm>
          <a:prstGeom prst="leftArrow">
            <a:avLst>
              <a:gd name="adj1" fmla="val 50000"/>
              <a:gd name="adj2" fmla="val 44444"/>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2405" name="Text Box 5"/>
          <p:cNvSpPr txBox="1">
            <a:spLocks noChangeArrowheads="1"/>
          </p:cNvSpPr>
          <p:nvPr/>
        </p:nvSpPr>
        <p:spPr bwMode="auto">
          <a:xfrm>
            <a:off x="2895600" y="5105400"/>
            <a:ext cx="6019800" cy="1089025"/>
          </a:xfrm>
          <a:prstGeom prst="rect">
            <a:avLst/>
          </a:prstGeom>
          <a:solidFill>
            <a:srgbClr val="FFFF00"/>
          </a:solidFill>
          <a:ln w="222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3200" b="1">
                <a:solidFill>
                  <a:srgbClr val="0000CC"/>
                </a:solidFill>
                <a:effectLst>
                  <a:outerShdw blurRad="38100" dist="38100" dir="2700000" algn="tl">
                    <a:srgbClr val="000000"/>
                  </a:outerShdw>
                </a:effectLst>
                <a:cs typeface="+mn-cs"/>
              </a:rPr>
              <a:t>Erosion: ONE MILE in less than 5 MILLION YEARS</a:t>
            </a:r>
            <a:endParaRPr lang="en-US" sz="3200" b="1">
              <a:solidFill>
                <a:srgbClr val="0000CC"/>
              </a:solidFill>
              <a:effectLst>
                <a:outerShdw blurRad="38100" dist="38100" dir="2700000" algn="tl">
                  <a:srgbClr val="000000"/>
                </a:outerShdw>
              </a:effectLst>
              <a:cs typeface="+mn-cs"/>
            </a:endParaRPr>
          </a:p>
        </p:txBody>
      </p:sp>
      <p:sp>
        <p:nvSpPr>
          <p:cNvPr id="5222406" name="Text Box 6"/>
          <p:cNvSpPr txBox="1">
            <a:spLocks noChangeArrowheads="1"/>
          </p:cNvSpPr>
          <p:nvPr/>
        </p:nvSpPr>
        <p:spPr bwMode="auto">
          <a:xfrm>
            <a:off x="152400" y="609600"/>
            <a:ext cx="3733800" cy="1576388"/>
          </a:xfrm>
          <a:prstGeom prst="rect">
            <a:avLst/>
          </a:prstGeom>
          <a:solidFill>
            <a:srgbClr val="FFFF00"/>
          </a:solidFill>
          <a:ln w="22225">
            <a:solidFill>
              <a:srgbClr val="FF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CA" sz="3200" b="1">
                <a:solidFill>
                  <a:srgbClr val="0000CC"/>
                </a:solidFill>
                <a:effectLst>
                  <a:outerShdw blurRad="38100" dist="38100" dir="2700000" algn="tl">
                    <a:srgbClr val="000000"/>
                  </a:outerShdw>
                </a:effectLst>
                <a:cs typeface="+mn-cs"/>
              </a:rPr>
              <a:t>Sedimentation: 300 MILLION YEARS</a:t>
            </a:r>
            <a:endParaRPr lang="en-US" sz="3200" b="1">
              <a:solidFill>
                <a:srgbClr val="0000CC"/>
              </a:solidFill>
              <a:effectLst>
                <a:outerShdw blurRad="38100" dist="38100" dir="2700000" algn="tl">
                  <a:srgbClr val="000000"/>
                </a:outerShdw>
              </a:effectLst>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2406"/>
                                        </p:tgtEl>
                                        <p:attrNameLst>
                                          <p:attrName>style.visibility</p:attrName>
                                        </p:attrNameLst>
                                      </p:cBhvr>
                                      <p:to>
                                        <p:strVal val="visible"/>
                                      </p:to>
                                    </p:set>
                                    <p:anim calcmode="lin" valueType="num">
                                      <p:cBhvr>
                                        <p:cTn id="7" dur="500" fill="hold"/>
                                        <p:tgtEl>
                                          <p:spTgt spid="5222406"/>
                                        </p:tgtEl>
                                        <p:attrNameLst>
                                          <p:attrName>ppt_w</p:attrName>
                                        </p:attrNameLst>
                                      </p:cBhvr>
                                      <p:tavLst>
                                        <p:tav tm="0">
                                          <p:val>
                                            <p:fltVal val="0"/>
                                          </p:val>
                                        </p:tav>
                                        <p:tav tm="100000">
                                          <p:val>
                                            <p:strVal val="#ppt_w"/>
                                          </p:val>
                                        </p:tav>
                                      </p:tavLst>
                                    </p:anim>
                                    <p:anim calcmode="lin" valueType="num">
                                      <p:cBhvr>
                                        <p:cTn id="8" dur="500" fill="hold"/>
                                        <p:tgtEl>
                                          <p:spTgt spid="5222406"/>
                                        </p:tgtEl>
                                        <p:attrNameLst>
                                          <p:attrName>ppt_h</p:attrName>
                                        </p:attrNameLst>
                                      </p:cBhvr>
                                      <p:tavLst>
                                        <p:tav tm="0">
                                          <p:val>
                                            <p:fltVal val="0"/>
                                          </p:val>
                                        </p:tav>
                                        <p:tav tm="100000">
                                          <p:val>
                                            <p:strVal val="#ppt_h"/>
                                          </p:val>
                                        </p:tav>
                                      </p:tavLst>
                                    </p:anim>
                                    <p:animEffect transition="in" filter="fade">
                                      <p:cBhvr>
                                        <p:cTn id="9" dur="500"/>
                                        <p:tgtEl>
                                          <p:spTgt spid="52224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5222404"/>
                                        </p:tgtEl>
                                        <p:attrNameLst>
                                          <p:attrName>style.visibility</p:attrName>
                                        </p:attrNameLst>
                                      </p:cBhvr>
                                      <p:to>
                                        <p:strVal val="visible"/>
                                      </p:to>
                                    </p:set>
                                    <p:animEffect transition="in" filter="wipe(right)">
                                      <p:cBhvr>
                                        <p:cTn id="14" dur="500"/>
                                        <p:tgtEl>
                                          <p:spTgt spid="5222404"/>
                                        </p:tgtEl>
                                      </p:cBhvr>
                                    </p:animEffect>
                                  </p:childTnLst>
                                </p:cTn>
                              </p:par>
                            </p:childTnLst>
                          </p:cTn>
                        </p:par>
                        <p:par>
                          <p:cTn id="15" fill="hold" nodeType="afterGroup">
                            <p:stCondLst>
                              <p:cond delay="500"/>
                            </p:stCondLst>
                            <p:childTnLst>
                              <p:par>
                                <p:cTn id="16" presetID="42" presetClass="path" presetSubtype="0" accel="50000" decel="50000" fill="hold" grpId="1" nodeType="afterEffect">
                                  <p:stCondLst>
                                    <p:cond delay="0"/>
                                  </p:stCondLst>
                                  <p:childTnLst>
                                    <p:animMotion origin="layout" path="M 3.33333E-6 3.00578E-6 L 3.33333E-6 0.87121 " pathEditMode="relative" rAng="0" ptsTypes="AA">
                                      <p:cBhvr>
                                        <p:cTn id="17" dur="2000" fill="hold"/>
                                        <p:tgtEl>
                                          <p:spTgt spid="5222404"/>
                                        </p:tgtEl>
                                        <p:attrNameLst>
                                          <p:attrName>ppt_x</p:attrName>
                                          <p:attrName>ppt_y</p:attrName>
                                        </p:attrNameLst>
                                      </p:cBhvr>
                                      <p:rCtr x="0" y="43561"/>
                                    </p:animMotion>
                                  </p:childTnLst>
                                </p:cTn>
                              </p:par>
                            </p:childTnLst>
                          </p:cTn>
                        </p:par>
                        <p:par>
                          <p:cTn id="18" fill="hold" nodeType="afterGroup">
                            <p:stCondLst>
                              <p:cond delay="2500"/>
                            </p:stCondLst>
                            <p:childTnLst>
                              <p:par>
                                <p:cTn id="19" presetID="5" presetClass="entr" presetSubtype="10" fill="hold" grpId="0" nodeType="afterEffect">
                                  <p:stCondLst>
                                    <p:cond delay="0"/>
                                  </p:stCondLst>
                                  <p:childTnLst>
                                    <p:set>
                                      <p:cBhvr>
                                        <p:cTn id="20" dur="1" fill="hold">
                                          <p:stCondLst>
                                            <p:cond delay="0"/>
                                          </p:stCondLst>
                                        </p:cTn>
                                        <p:tgtEl>
                                          <p:spTgt spid="5222405"/>
                                        </p:tgtEl>
                                        <p:attrNameLst>
                                          <p:attrName>style.visibility</p:attrName>
                                        </p:attrNameLst>
                                      </p:cBhvr>
                                      <p:to>
                                        <p:strVal val="visible"/>
                                      </p:to>
                                    </p:set>
                                    <p:animEffect transition="in" filter="checkerboard(across)">
                                      <p:cBhvr>
                                        <p:cTn id="21" dur="500"/>
                                        <p:tgtEl>
                                          <p:spTgt spid="522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04" grpId="0" animBg="1"/>
      <p:bldP spid="5222404" grpId="1" animBg="1"/>
      <p:bldP spid="5222405" grpId="0" animBg="1"/>
      <p:bldP spid="522240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0354" name="Rectangle 2"/>
          <p:cNvSpPr>
            <a:spLocks noGrp="1" noChangeArrowheads="1"/>
          </p:cNvSpPr>
          <p:nvPr>
            <p:ph type="title"/>
          </p:nvPr>
        </p:nvSpPr>
        <p:spPr/>
        <p:txBody>
          <a:bodyPr/>
          <a:lstStyle/>
          <a:p>
            <a:pPr eaLnBrk="1" hangingPunct="1">
              <a:defRPr/>
            </a:pPr>
            <a:r>
              <a:rPr lang="en-US" smtClean="0"/>
              <a:t>Grand Canyon cutaway</a:t>
            </a:r>
          </a:p>
        </p:txBody>
      </p:sp>
      <p:pic>
        <p:nvPicPr>
          <p:cNvPr id="5220355" name="Picture 3" descr="Grand Canyon Cutawa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334" t="22896" r="3334" b="16989"/>
          <a:stretch>
            <a:fillRect/>
          </a:stretch>
        </p:blipFill>
        <p:spPr>
          <a:xfrm>
            <a:off x="0" y="1752600"/>
            <a:ext cx="9144000" cy="3505200"/>
          </a:xfrm>
        </p:spPr>
      </p:pic>
      <p:sp>
        <p:nvSpPr>
          <p:cNvPr id="5220356" name="Text Box 4"/>
          <p:cNvSpPr txBox="1">
            <a:spLocks noChangeArrowheads="1"/>
          </p:cNvSpPr>
          <p:nvPr/>
        </p:nvSpPr>
        <p:spPr bwMode="auto">
          <a:xfrm>
            <a:off x="914400" y="533400"/>
            <a:ext cx="5562600" cy="11906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600" b="1">
                <a:solidFill>
                  <a:srgbClr val="FFFF00"/>
                </a:solidFill>
                <a:latin typeface="Arial" charset="0"/>
                <a:cs typeface="+mn-cs"/>
              </a:rPr>
              <a:t>Massive Erosional Features</a:t>
            </a:r>
          </a:p>
        </p:txBody>
      </p:sp>
      <p:sp>
        <p:nvSpPr>
          <p:cNvPr id="5220360" name="Text Box 8"/>
          <p:cNvSpPr txBox="1">
            <a:spLocks noChangeArrowheads="1"/>
          </p:cNvSpPr>
          <p:nvPr/>
        </p:nvSpPr>
        <p:spPr bwMode="auto">
          <a:xfrm>
            <a:off x="914400" y="5473700"/>
            <a:ext cx="7239000" cy="10795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lnSpc>
                <a:spcPct val="90000"/>
              </a:lnSpc>
              <a:defRPr/>
            </a:pPr>
            <a:r>
              <a:rPr lang="en-US" sz="3600" b="1">
                <a:solidFill>
                  <a:srgbClr val="FFFF00"/>
                </a:solidFill>
                <a:latin typeface="Arial" charset="0"/>
                <a:cs typeface="+mn-cs"/>
              </a:rPr>
              <a:t>Virtually No Erosional Features</a:t>
            </a:r>
          </a:p>
          <a:p>
            <a:pPr algn="ctr" fontAlgn="base">
              <a:lnSpc>
                <a:spcPct val="90000"/>
              </a:lnSpc>
              <a:defRPr/>
            </a:pPr>
            <a:r>
              <a:rPr lang="en-US" sz="3600" b="1">
                <a:solidFill>
                  <a:srgbClr val="FFFF00"/>
                </a:solidFill>
                <a:latin typeface="Arial" charset="0"/>
                <a:cs typeface="+mn-cs"/>
              </a:rPr>
              <a:t>Between the Layers</a:t>
            </a:r>
          </a:p>
        </p:txBody>
      </p:sp>
      <p:sp>
        <p:nvSpPr>
          <p:cNvPr id="5220361" name="Line 9"/>
          <p:cNvSpPr>
            <a:spLocks noChangeShapeType="1"/>
          </p:cNvSpPr>
          <p:nvPr/>
        </p:nvSpPr>
        <p:spPr bwMode="auto">
          <a:xfrm flipV="1">
            <a:off x="685800" y="4005263"/>
            <a:ext cx="0" cy="1295400"/>
          </a:xfrm>
          <a:prstGeom prst="line">
            <a:avLst/>
          </a:prstGeom>
          <a:noFill/>
          <a:ln w="1270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62" name="AutoShape 10"/>
          <p:cNvSpPr>
            <a:spLocks/>
          </p:cNvSpPr>
          <p:nvPr/>
        </p:nvSpPr>
        <p:spPr bwMode="auto">
          <a:xfrm>
            <a:off x="8588375" y="3473450"/>
            <a:ext cx="228600" cy="457200"/>
          </a:xfrm>
          <a:prstGeom prst="rightBrace">
            <a:avLst>
              <a:gd name="adj1" fmla="val 16667"/>
              <a:gd name="adj2" fmla="val 50000"/>
            </a:avLst>
          </a:prstGeom>
          <a:noFill/>
          <a:ln w="1143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63" name="Line 11"/>
          <p:cNvSpPr>
            <a:spLocks noChangeShapeType="1"/>
          </p:cNvSpPr>
          <p:nvPr/>
        </p:nvSpPr>
        <p:spPr bwMode="auto">
          <a:xfrm>
            <a:off x="7391400" y="1828800"/>
            <a:ext cx="1295400" cy="1524000"/>
          </a:xfrm>
          <a:prstGeom prst="line">
            <a:avLst/>
          </a:prstGeom>
          <a:noFill/>
          <a:ln w="1270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20364" name="Text Box 12"/>
          <p:cNvSpPr txBox="1">
            <a:spLocks noChangeArrowheads="1"/>
          </p:cNvSpPr>
          <p:nvPr/>
        </p:nvSpPr>
        <p:spPr bwMode="auto">
          <a:xfrm>
            <a:off x="5638800" y="631825"/>
            <a:ext cx="27432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fontAlgn="base">
              <a:lnSpc>
                <a:spcPct val="90000"/>
              </a:lnSpc>
              <a:spcBef>
                <a:spcPct val="50000"/>
              </a:spcBef>
              <a:defRPr/>
            </a:pPr>
            <a:r>
              <a:rPr lang="en-US" sz="3600" b="1">
                <a:solidFill>
                  <a:srgbClr val="FFFF00"/>
                </a:solidFill>
                <a:latin typeface="Arial" charset="0"/>
                <a:cs typeface="+mn-cs"/>
              </a:rPr>
              <a:t>300 Million years?</a:t>
            </a:r>
          </a:p>
        </p:txBody>
      </p:sp>
      <p:sp>
        <p:nvSpPr>
          <p:cNvPr id="5220365" name="Text Box 13"/>
          <p:cNvSpPr txBox="1">
            <a:spLocks noChangeArrowheads="1"/>
          </p:cNvSpPr>
          <p:nvPr/>
        </p:nvSpPr>
        <p:spPr bwMode="auto">
          <a:xfrm>
            <a:off x="6400800" y="2590800"/>
            <a:ext cx="14478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b="1">
                <a:latin typeface="Arial" charset="0"/>
                <a:cs typeface="+mn-cs"/>
              </a:rPr>
              <a:t>Grand Canyon</a:t>
            </a:r>
          </a:p>
        </p:txBody>
      </p:sp>
      <p:sp>
        <p:nvSpPr>
          <p:cNvPr id="5220366" name="Text Box 14"/>
          <p:cNvSpPr txBox="1">
            <a:spLocks noChangeArrowheads="1"/>
          </p:cNvSpPr>
          <p:nvPr/>
        </p:nvSpPr>
        <p:spPr bwMode="auto">
          <a:xfrm>
            <a:off x="381000" y="1981200"/>
            <a:ext cx="9144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Arial" charset="0"/>
                <a:cs typeface="+mn-cs"/>
              </a:rPr>
              <a:t>North</a:t>
            </a:r>
          </a:p>
        </p:txBody>
      </p:sp>
      <p:sp>
        <p:nvSpPr>
          <p:cNvPr id="5220367" name="Text Box 15"/>
          <p:cNvSpPr txBox="1">
            <a:spLocks noChangeArrowheads="1"/>
          </p:cNvSpPr>
          <p:nvPr/>
        </p:nvSpPr>
        <p:spPr bwMode="auto">
          <a:xfrm>
            <a:off x="8001000" y="2057400"/>
            <a:ext cx="91440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b="1">
                <a:latin typeface="Arial" charset="0"/>
                <a:cs typeface="+mn-cs"/>
              </a:rPr>
              <a:t>South</a:t>
            </a:r>
          </a:p>
        </p:txBody>
      </p:sp>
      <p:sp>
        <p:nvSpPr>
          <p:cNvPr id="5220368" name="Text Box 16"/>
          <p:cNvSpPr txBox="1">
            <a:spLocks noChangeArrowheads="1"/>
          </p:cNvSpPr>
          <p:nvPr/>
        </p:nvSpPr>
        <p:spPr bwMode="auto">
          <a:xfrm>
            <a:off x="1371600" y="2362200"/>
            <a:ext cx="1219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Arial Narrow" charset="0"/>
                <a:cs typeface="+mn-cs"/>
              </a:rPr>
              <a:t>Bryce Canyon</a:t>
            </a:r>
          </a:p>
        </p:txBody>
      </p:sp>
      <p:sp>
        <p:nvSpPr>
          <p:cNvPr id="5220369" name="Text Box 17"/>
          <p:cNvSpPr txBox="1">
            <a:spLocks noChangeArrowheads="1"/>
          </p:cNvSpPr>
          <p:nvPr/>
        </p:nvSpPr>
        <p:spPr bwMode="auto">
          <a:xfrm>
            <a:off x="2724150" y="2486025"/>
            <a:ext cx="9906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Arial Narrow" charset="0"/>
                <a:cs typeface="+mn-cs"/>
              </a:rPr>
              <a:t>Grey Cliffs</a:t>
            </a:r>
          </a:p>
        </p:txBody>
      </p:sp>
      <p:sp>
        <p:nvSpPr>
          <p:cNvPr id="5220370" name="Text Box 18"/>
          <p:cNvSpPr txBox="1">
            <a:spLocks noChangeArrowheads="1"/>
          </p:cNvSpPr>
          <p:nvPr/>
        </p:nvSpPr>
        <p:spPr bwMode="auto">
          <a:xfrm>
            <a:off x="3657600" y="2638425"/>
            <a:ext cx="9906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Arial Narrow" charset="0"/>
                <a:cs typeface="+mn-cs"/>
              </a:rPr>
              <a:t>White Cliffs</a:t>
            </a:r>
          </a:p>
        </p:txBody>
      </p:sp>
      <p:sp>
        <p:nvSpPr>
          <p:cNvPr id="5220371" name="Text Box 19"/>
          <p:cNvSpPr txBox="1">
            <a:spLocks noChangeArrowheads="1"/>
          </p:cNvSpPr>
          <p:nvPr/>
        </p:nvSpPr>
        <p:spPr bwMode="auto">
          <a:xfrm>
            <a:off x="4648200" y="2743200"/>
            <a:ext cx="1295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Arial Narrow" charset="0"/>
                <a:cs typeface="+mn-cs"/>
              </a:rPr>
              <a:t>Vermilion Cliffs</a:t>
            </a:r>
          </a:p>
        </p:txBody>
      </p:sp>
      <p:sp>
        <p:nvSpPr>
          <p:cNvPr id="5220373" name="Rectangle 21"/>
          <p:cNvSpPr>
            <a:spLocks noChangeArrowheads="1"/>
          </p:cNvSpPr>
          <p:nvPr/>
        </p:nvSpPr>
        <p:spPr bwMode="auto">
          <a:xfrm>
            <a:off x="1981200" y="3048000"/>
            <a:ext cx="990600" cy="1524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72" name="Text Box 20"/>
          <p:cNvSpPr txBox="1">
            <a:spLocks noChangeArrowheads="1"/>
          </p:cNvSpPr>
          <p:nvPr/>
        </p:nvSpPr>
        <p:spPr bwMode="auto">
          <a:xfrm>
            <a:off x="1905000" y="2971800"/>
            <a:ext cx="1066800" cy="30480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Arial Narrow" charset="0"/>
                <a:cs typeface="+mn-cs"/>
              </a:rPr>
              <a:t>Zion Canyon</a:t>
            </a:r>
          </a:p>
        </p:txBody>
      </p:sp>
      <p:sp>
        <p:nvSpPr>
          <p:cNvPr id="5220357" name="Line 5"/>
          <p:cNvSpPr>
            <a:spLocks noChangeShapeType="1"/>
          </p:cNvSpPr>
          <p:nvPr/>
        </p:nvSpPr>
        <p:spPr bwMode="auto">
          <a:xfrm flipH="1">
            <a:off x="1981200" y="1381125"/>
            <a:ext cx="1447800" cy="1362075"/>
          </a:xfrm>
          <a:prstGeom prst="line">
            <a:avLst/>
          </a:prstGeom>
          <a:noFill/>
          <a:ln w="1270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58" name="Line 6"/>
          <p:cNvSpPr>
            <a:spLocks noChangeShapeType="1"/>
          </p:cNvSpPr>
          <p:nvPr/>
        </p:nvSpPr>
        <p:spPr bwMode="auto">
          <a:xfrm>
            <a:off x="3352800" y="1371600"/>
            <a:ext cx="304800" cy="1447800"/>
          </a:xfrm>
          <a:prstGeom prst="line">
            <a:avLst/>
          </a:prstGeom>
          <a:noFill/>
          <a:ln w="1270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0359" name="Line 7"/>
          <p:cNvSpPr>
            <a:spLocks noChangeShapeType="1"/>
          </p:cNvSpPr>
          <p:nvPr/>
        </p:nvSpPr>
        <p:spPr bwMode="auto">
          <a:xfrm>
            <a:off x="3352800" y="1381125"/>
            <a:ext cx="3657600" cy="1676400"/>
          </a:xfrm>
          <a:prstGeom prst="line">
            <a:avLst/>
          </a:prstGeom>
          <a:noFill/>
          <a:ln w="1270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20356"/>
                                        </p:tgtEl>
                                        <p:attrNameLst>
                                          <p:attrName>style.visibility</p:attrName>
                                        </p:attrNameLst>
                                      </p:cBhvr>
                                      <p:to>
                                        <p:strVal val="visible"/>
                                      </p:to>
                                    </p:set>
                                    <p:anim calcmode="lin" valueType="num">
                                      <p:cBhvr>
                                        <p:cTn id="7" dur="500" fill="hold"/>
                                        <p:tgtEl>
                                          <p:spTgt spid="5220356"/>
                                        </p:tgtEl>
                                        <p:attrNameLst>
                                          <p:attrName>ppt_w</p:attrName>
                                        </p:attrNameLst>
                                      </p:cBhvr>
                                      <p:tavLst>
                                        <p:tav tm="0">
                                          <p:val>
                                            <p:fltVal val="0"/>
                                          </p:val>
                                        </p:tav>
                                        <p:tav tm="100000">
                                          <p:val>
                                            <p:strVal val="#ppt_w"/>
                                          </p:val>
                                        </p:tav>
                                      </p:tavLst>
                                    </p:anim>
                                    <p:anim calcmode="lin" valueType="num">
                                      <p:cBhvr>
                                        <p:cTn id="8" dur="500" fill="hold"/>
                                        <p:tgtEl>
                                          <p:spTgt spid="5220356"/>
                                        </p:tgtEl>
                                        <p:attrNameLst>
                                          <p:attrName>ppt_h</p:attrName>
                                        </p:attrNameLst>
                                      </p:cBhvr>
                                      <p:tavLst>
                                        <p:tav tm="0">
                                          <p:val>
                                            <p:fltVal val="0"/>
                                          </p:val>
                                        </p:tav>
                                        <p:tav tm="100000">
                                          <p:val>
                                            <p:strVal val="#ppt_h"/>
                                          </p:val>
                                        </p:tav>
                                      </p:tavLst>
                                    </p:anim>
                                    <p:animEffect transition="in" filter="fade">
                                      <p:cBhvr>
                                        <p:cTn id="9" dur="500"/>
                                        <p:tgtEl>
                                          <p:spTgt spid="5220356"/>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5220359"/>
                                        </p:tgtEl>
                                        <p:attrNameLst>
                                          <p:attrName>style.visibility</p:attrName>
                                        </p:attrNameLst>
                                      </p:cBhvr>
                                      <p:to>
                                        <p:strVal val="visible"/>
                                      </p:to>
                                    </p:set>
                                    <p:animEffect transition="in" filter="wipe(up)">
                                      <p:cBhvr>
                                        <p:cTn id="13" dur="500"/>
                                        <p:tgtEl>
                                          <p:spTgt spid="5220359"/>
                                        </p:tgtEl>
                                      </p:cBhvr>
                                    </p:animEffect>
                                  </p:childTnLst>
                                </p:cTn>
                              </p:par>
                              <p:par>
                                <p:cTn id="14" presetID="22" presetClass="entr" presetSubtype="1" fill="hold" nodeType="withEffect">
                                  <p:stCondLst>
                                    <p:cond delay="0"/>
                                  </p:stCondLst>
                                  <p:childTnLst>
                                    <p:set>
                                      <p:cBhvr>
                                        <p:cTn id="15" dur="1" fill="hold">
                                          <p:stCondLst>
                                            <p:cond delay="0"/>
                                          </p:stCondLst>
                                        </p:cTn>
                                        <p:tgtEl>
                                          <p:spTgt spid="5220357"/>
                                        </p:tgtEl>
                                        <p:attrNameLst>
                                          <p:attrName>style.visibility</p:attrName>
                                        </p:attrNameLst>
                                      </p:cBhvr>
                                      <p:to>
                                        <p:strVal val="visible"/>
                                      </p:to>
                                    </p:set>
                                    <p:animEffect transition="in" filter="wipe(up)">
                                      <p:cBhvr>
                                        <p:cTn id="16" dur="500"/>
                                        <p:tgtEl>
                                          <p:spTgt spid="5220357"/>
                                        </p:tgtEl>
                                      </p:cBhvr>
                                    </p:animEffect>
                                  </p:childTnLst>
                                </p:cTn>
                              </p:par>
                              <p:par>
                                <p:cTn id="17" presetID="22" presetClass="entr" presetSubtype="1" fill="hold" nodeType="withEffect">
                                  <p:stCondLst>
                                    <p:cond delay="0"/>
                                  </p:stCondLst>
                                  <p:childTnLst>
                                    <p:set>
                                      <p:cBhvr>
                                        <p:cTn id="18" dur="1" fill="hold">
                                          <p:stCondLst>
                                            <p:cond delay="0"/>
                                          </p:stCondLst>
                                        </p:cTn>
                                        <p:tgtEl>
                                          <p:spTgt spid="5220358"/>
                                        </p:tgtEl>
                                        <p:attrNameLst>
                                          <p:attrName>style.visibility</p:attrName>
                                        </p:attrNameLst>
                                      </p:cBhvr>
                                      <p:to>
                                        <p:strVal val="visible"/>
                                      </p:to>
                                    </p:set>
                                    <p:animEffect transition="in" filter="wipe(up)">
                                      <p:cBhvr>
                                        <p:cTn id="19" dur="500"/>
                                        <p:tgtEl>
                                          <p:spTgt spid="52203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220364"/>
                                        </p:tgtEl>
                                        <p:attrNameLst>
                                          <p:attrName>style.visibility</p:attrName>
                                        </p:attrNameLst>
                                      </p:cBhvr>
                                      <p:to>
                                        <p:strVal val="visible"/>
                                      </p:to>
                                    </p:set>
                                    <p:animEffect transition="in" filter="wipe(left)">
                                      <p:cBhvr>
                                        <p:cTn id="24" dur="500"/>
                                        <p:tgtEl>
                                          <p:spTgt spid="5220364"/>
                                        </p:tgtEl>
                                      </p:cBhvr>
                                    </p:animEffect>
                                  </p:childTnLst>
                                </p:cTn>
                              </p:par>
                            </p:childTnLst>
                          </p:cTn>
                        </p:par>
                        <p:par>
                          <p:cTn id="25" fill="hold" nodeType="afterGroup">
                            <p:stCondLst>
                              <p:cond delay="500"/>
                            </p:stCondLst>
                            <p:childTnLst>
                              <p:par>
                                <p:cTn id="26" presetID="22" presetClass="entr" presetSubtype="8" fill="hold" nodeType="afterEffect">
                                  <p:stCondLst>
                                    <p:cond delay="0"/>
                                  </p:stCondLst>
                                  <p:childTnLst>
                                    <p:set>
                                      <p:cBhvr>
                                        <p:cTn id="27" dur="1" fill="hold">
                                          <p:stCondLst>
                                            <p:cond delay="0"/>
                                          </p:stCondLst>
                                        </p:cTn>
                                        <p:tgtEl>
                                          <p:spTgt spid="5220363"/>
                                        </p:tgtEl>
                                        <p:attrNameLst>
                                          <p:attrName>style.visibility</p:attrName>
                                        </p:attrNameLst>
                                      </p:cBhvr>
                                      <p:to>
                                        <p:strVal val="visible"/>
                                      </p:to>
                                    </p:set>
                                    <p:animEffect transition="in" filter="wipe(left)">
                                      <p:cBhvr>
                                        <p:cTn id="28" dur="500"/>
                                        <p:tgtEl>
                                          <p:spTgt spid="5220363"/>
                                        </p:tgtEl>
                                      </p:cBhvr>
                                    </p:animEffect>
                                  </p:childTnLst>
                                </p:cTn>
                              </p:par>
                            </p:childTnLst>
                          </p:cTn>
                        </p:par>
                        <p:par>
                          <p:cTn id="29" fill="hold" nodeType="afterGroup">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220362"/>
                                        </p:tgtEl>
                                        <p:attrNameLst>
                                          <p:attrName>style.visibility</p:attrName>
                                        </p:attrNameLst>
                                      </p:cBhvr>
                                      <p:to>
                                        <p:strVal val="visible"/>
                                      </p:to>
                                    </p:set>
                                    <p:animEffect transition="in" filter="wipe(left)">
                                      <p:cBhvr>
                                        <p:cTn id="32" dur="500"/>
                                        <p:tgtEl>
                                          <p:spTgt spid="52203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5220360"/>
                                        </p:tgtEl>
                                        <p:attrNameLst>
                                          <p:attrName>style.visibility</p:attrName>
                                        </p:attrNameLst>
                                      </p:cBhvr>
                                      <p:to>
                                        <p:strVal val="visible"/>
                                      </p:to>
                                    </p:set>
                                    <p:anim calcmode="lin" valueType="num">
                                      <p:cBhvr>
                                        <p:cTn id="37" dur="500" fill="hold"/>
                                        <p:tgtEl>
                                          <p:spTgt spid="5220360"/>
                                        </p:tgtEl>
                                        <p:attrNameLst>
                                          <p:attrName>ppt_w</p:attrName>
                                        </p:attrNameLst>
                                      </p:cBhvr>
                                      <p:tavLst>
                                        <p:tav tm="0">
                                          <p:val>
                                            <p:fltVal val="0"/>
                                          </p:val>
                                        </p:tav>
                                        <p:tav tm="100000">
                                          <p:val>
                                            <p:strVal val="#ppt_w"/>
                                          </p:val>
                                        </p:tav>
                                      </p:tavLst>
                                    </p:anim>
                                    <p:anim calcmode="lin" valueType="num">
                                      <p:cBhvr>
                                        <p:cTn id="38" dur="500" fill="hold"/>
                                        <p:tgtEl>
                                          <p:spTgt spid="5220360"/>
                                        </p:tgtEl>
                                        <p:attrNameLst>
                                          <p:attrName>ppt_h</p:attrName>
                                        </p:attrNameLst>
                                      </p:cBhvr>
                                      <p:tavLst>
                                        <p:tav tm="0">
                                          <p:val>
                                            <p:fltVal val="0"/>
                                          </p:val>
                                        </p:tav>
                                        <p:tav tm="100000">
                                          <p:val>
                                            <p:strVal val="#ppt_h"/>
                                          </p:val>
                                        </p:tav>
                                      </p:tavLst>
                                    </p:anim>
                                    <p:animEffect transition="in" filter="fade">
                                      <p:cBhvr>
                                        <p:cTn id="39" dur="500"/>
                                        <p:tgtEl>
                                          <p:spTgt spid="5220360"/>
                                        </p:tgtEl>
                                      </p:cBhvr>
                                    </p:animEffect>
                                  </p:childTnLst>
                                </p:cTn>
                              </p:par>
                            </p:childTnLst>
                          </p:cTn>
                        </p:par>
                        <p:par>
                          <p:cTn id="40" fill="hold" nodeType="afterGroup">
                            <p:stCondLst>
                              <p:cond delay="500"/>
                            </p:stCondLst>
                            <p:childTnLst>
                              <p:par>
                                <p:cTn id="41" presetID="22" presetClass="entr" presetSubtype="4" fill="hold" nodeType="afterEffect">
                                  <p:stCondLst>
                                    <p:cond delay="0"/>
                                  </p:stCondLst>
                                  <p:childTnLst>
                                    <p:set>
                                      <p:cBhvr>
                                        <p:cTn id="42" dur="1" fill="hold">
                                          <p:stCondLst>
                                            <p:cond delay="0"/>
                                          </p:stCondLst>
                                        </p:cTn>
                                        <p:tgtEl>
                                          <p:spTgt spid="5220361"/>
                                        </p:tgtEl>
                                        <p:attrNameLst>
                                          <p:attrName>style.visibility</p:attrName>
                                        </p:attrNameLst>
                                      </p:cBhvr>
                                      <p:to>
                                        <p:strVal val="visible"/>
                                      </p:to>
                                    </p:set>
                                    <p:animEffect transition="in" filter="wipe(down)">
                                      <p:cBhvr>
                                        <p:cTn id="43" dur="500"/>
                                        <p:tgtEl>
                                          <p:spTgt spid="5220361"/>
                                        </p:tgtEl>
                                      </p:cBhvr>
                                    </p:animEffect>
                                  </p:childTnLst>
                                </p:cTn>
                              </p:par>
                            </p:childTnLst>
                          </p:cTn>
                        </p:par>
                        <p:par>
                          <p:cTn id="44" fill="hold" nodeType="afterGroup">
                            <p:stCondLst>
                              <p:cond delay="1000"/>
                            </p:stCondLst>
                            <p:childTnLst>
                              <p:par>
                                <p:cTn id="45" presetID="63" presetClass="path" presetSubtype="0" accel="50000" decel="50000" fill="hold" nodeType="afterEffect">
                                  <p:stCondLst>
                                    <p:cond delay="0"/>
                                  </p:stCondLst>
                                  <p:childTnLst>
                                    <p:animMotion origin="layout" path="M 1.38778E-17 -7.40741E-7 L 0.83333 -0.03588 " pathEditMode="relative" rAng="0" ptsTypes="AA">
                                      <p:cBhvr>
                                        <p:cTn id="46" dur="2000" fill="hold"/>
                                        <p:tgtEl>
                                          <p:spTgt spid="5220361"/>
                                        </p:tgtEl>
                                        <p:attrNameLst>
                                          <p:attrName>ppt_x</p:attrName>
                                          <p:attrName>ppt_y</p:attrName>
                                        </p:attrNameLst>
                                      </p:cBhvr>
                                      <p:rCtr x="41667" y="-1806"/>
                                    </p:animMotion>
                                  </p:childTnLst>
                                </p:cTn>
                              </p:par>
                            </p:childTnLst>
                          </p:cTn>
                        </p:par>
                        <p:par>
                          <p:cTn id="47" fill="hold" nodeType="afterGroup">
                            <p:stCondLst>
                              <p:cond delay="3000"/>
                            </p:stCondLst>
                            <p:childTnLst>
                              <p:par>
                                <p:cTn id="48" presetID="53" presetClass="exit" presetSubtype="0" fill="hold" nodeType="afterEffect">
                                  <p:stCondLst>
                                    <p:cond delay="0"/>
                                  </p:stCondLst>
                                  <p:childTnLst>
                                    <p:anim calcmode="lin" valueType="num">
                                      <p:cBhvr>
                                        <p:cTn id="49" dur="500"/>
                                        <p:tgtEl>
                                          <p:spTgt spid="5220361"/>
                                        </p:tgtEl>
                                        <p:attrNameLst>
                                          <p:attrName>ppt_w</p:attrName>
                                        </p:attrNameLst>
                                      </p:cBhvr>
                                      <p:tavLst>
                                        <p:tav tm="0">
                                          <p:val>
                                            <p:strVal val="ppt_w"/>
                                          </p:val>
                                        </p:tav>
                                        <p:tav tm="100000">
                                          <p:val>
                                            <p:fltVal val="0"/>
                                          </p:val>
                                        </p:tav>
                                      </p:tavLst>
                                    </p:anim>
                                    <p:anim calcmode="lin" valueType="num">
                                      <p:cBhvr>
                                        <p:cTn id="50" dur="500"/>
                                        <p:tgtEl>
                                          <p:spTgt spid="5220361"/>
                                        </p:tgtEl>
                                        <p:attrNameLst>
                                          <p:attrName>ppt_h</p:attrName>
                                        </p:attrNameLst>
                                      </p:cBhvr>
                                      <p:tavLst>
                                        <p:tav tm="0">
                                          <p:val>
                                            <p:strVal val="ppt_h"/>
                                          </p:val>
                                        </p:tav>
                                        <p:tav tm="100000">
                                          <p:val>
                                            <p:fltVal val="0"/>
                                          </p:val>
                                        </p:tav>
                                      </p:tavLst>
                                    </p:anim>
                                    <p:animEffect transition="out" filter="fade">
                                      <p:cBhvr>
                                        <p:cTn id="51" dur="500"/>
                                        <p:tgtEl>
                                          <p:spTgt spid="5220361"/>
                                        </p:tgtEl>
                                      </p:cBhvr>
                                    </p:animEffect>
                                    <p:set>
                                      <p:cBhvr>
                                        <p:cTn id="52" dur="1" fill="hold">
                                          <p:stCondLst>
                                            <p:cond delay="499"/>
                                          </p:stCondLst>
                                        </p:cTn>
                                        <p:tgtEl>
                                          <p:spTgt spid="52203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0356" grpId="0"/>
      <p:bldP spid="5220360" grpId="0"/>
      <p:bldP spid="5220362" grpId="0" animBg="1"/>
      <p:bldP spid="522036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24450" name="Rectangle 2"/>
          <p:cNvSpPr>
            <a:spLocks noGrp="1" noChangeArrowheads="1"/>
          </p:cNvSpPr>
          <p:nvPr>
            <p:ph type="title"/>
          </p:nvPr>
        </p:nvSpPr>
        <p:spPr>
          <a:xfrm>
            <a:off x="457200" y="384175"/>
            <a:ext cx="8229600" cy="923925"/>
          </a:xfrm>
          <a:solidFill>
            <a:srgbClr val="000000"/>
          </a:solidFill>
          <a:effectLst>
            <a:outerShdw blurRad="63500" dist="38099" dir="2700000" algn="ctr" rotWithShape="0">
              <a:schemeClr val="tx1">
                <a:alpha val="74998"/>
              </a:schemeClr>
            </a:outerShdw>
          </a:effectLst>
        </p:spPr>
        <p:txBody>
          <a:bodyPr>
            <a:spAutoFit/>
          </a:bodyPr>
          <a:lstStyle/>
          <a:p>
            <a:pPr>
              <a:spcBef>
                <a:spcPct val="50000"/>
              </a:spcBef>
              <a:defRPr/>
            </a:pPr>
            <a:r>
              <a:rPr lang="en-US" sz="5400" b="1" kern="1200" dirty="0" smtClean="0">
                <a:solidFill>
                  <a:schemeClr val="accent1"/>
                </a:solidFill>
                <a:latin typeface="Arial" charset="0"/>
                <a:ea typeface="ＭＳ Ｐゴシック" charset="0"/>
                <a:cs typeface="+mn-cs"/>
              </a:rPr>
              <a:t>Rapid Deposition</a:t>
            </a:r>
            <a:endParaRPr lang="en-US" sz="5400" b="1" kern="1200" dirty="0">
              <a:solidFill>
                <a:schemeClr val="accent1"/>
              </a:solidFill>
              <a:latin typeface="Arial" charset="0"/>
              <a:ea typeface="ＭＳ Ｐゴシック" charset="0"/>
              <a:cs typeface="+mn-cs"/>
            </a:endParaRPr>
          </a:p>
        </p:txBody>
      </p:sp>
      <p:sp>
        <p:nvSpPr>
          <p:cNvPr id="5224452" name="Text Box 4"/>
          <p:cNvSpPr txBox="1">
            <a:spLocks noChangeArrowheads="1"/>
          </p:cNvSpPr>
          <p:nvPr/>
        </p:nvSpPr>
        <p:spPr bwMode="auto">
          <a:xfrm>
            <a:off x="762000" y="1539875"/>
            <a:ext cx="7924800" cy="13287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a:lnSpc>
                <a:spcPct val="95000"/>
              </a:lnSpc>
              <a:spcBef>
                <a:spcPct val="35000"/>
              </a:spcBef>
              <a:buFontTx/>
              <a:buAutoNum type="arabicPeriod"/>
              <a:defRPr/>
            </a:pPr>
            <a:r>
              <a:rPr lang="en-US" sz="3600" b="1" smtClean="0">
                <a:solidFill>
                  <a:schemeClr val="bg1"/>
                </a:solidFill>
                <a:cs typeface="+mn-cs"/>
              </a:rPr>
              <a:t>  Lack of erosional features</a:t>
            </a:r>
          </a:p>
          <a:p>
            <a:pPr>
              <a:lnSpc>
                <a:spcPct val="95000"/>
              </a:lnSpc>
              <a:spcBef>
                <a:spcPct val="35000"/>
              </a:spcBef>
              <a:buFontTx/>
              <a:buAutoNum type="arabicPeriod"/>
              <a:defRPr/>
            </a:pPr>
            <a:r>
              <a:rPr lang="en-US" sz="3600" b="1" smtClean="0">
                <a:solidFill>
                  <a:schemeClr val="bg1"/>
                </a:solidFill>
                <a:cs typeface="+mn-cs"/>
              </a:rPr>
              <a:t>  Soft-sediment deformation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p:txBody>
          <a:bodyPr/>
          <a:lstStyle/>
          <a:p>
            <a:pPr eaLnBrk="1" hangingPunct="1">
              <a:defRPr/>
            </a:pPr>
            <a:r>
              <a:rPr lang="en-US" sz="4000" smtClean="0">
                <a:cs typeface="+mj-cs"/>
              </a:rPr>
              <a:t>Grand Canyon—strata deformation</a:t>
            </a:r>
          </a:p>
        </p:txBody>
      </p:sp>
      <p:pic>
        <p:nvPicPr>
          <p:cNvPr id="5226499" name="Picture 3" descr="Grand Canyon deform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50825"/>
            <a:ext cx="9144000" cy="63023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226500" name="Text Box 4"/>
          <p:cNvSpPr txBox="1">
            <a:spLocks noChangeArrowheads="1"/>
          </p:cNvSpPr>
          <p:nvPr/>
        </p:nvSpPr>
        <p:spPr bwMode="auto">
          <a:xfrm>
            <a:off x="838200" y="838200"/>
            <a:ext cx="2514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latin typeface="Times New Roman" charset="0"/>
                <a:cs typeface="Times New Roman" charset="0"/>
              </a:rPr>
              <a:t>Kaibab Upwarp</a:t>
            </a:r>
          </a:p>
        </p:txBody>
      </p:sp>
      <p:sp>
        <p:nvSpPr>
          <p:cNvPr id="5226501" name="Text Box 5"/>
          <p:cNvSpPr txBox="1">
            <a:spLocks noChangeArrowheads="1"/>
          </p:cNvSpPr>
          <p:nvPr/>
        </p:nvSpPr>
        <p:spPr bwMode="auto">
          <a:xfrm>
            <a:off x="4724400" y="990600"/>
            <a:ext cx="3962400" cy="1163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en-US" sz="2600" b="1" dirty="0">
                <a:latin typeface="Times New Roman" charset="0"/>
                <a:cs typeface="Times New Roman" charset="0"/>
              </a:rPr>
              <a:t>Cross section </a:t>
            </a:r>
          </a:p>
          <a:p>
            <a:pPr>
              <a:lnSpc>
                <a:spcPct val="90000"/>
              </a:lnSpc>
              <a:defRPr/>
            </a:pPr>
            <a:r>
              <a:rPr lang="en-US" sz="2600" b="1" dirty="0">
                <a:latin typeface="Times New Roman" charset="0"/>
                <a:cs typeface="Times New Roman" charset="0"/>
              </a:rPr>
              <a:t>of Grand Canyon geology</a:t>
            </a:r>
          </a:p>
          <a:p>
            <a:pPr>
              <a:lnSpc>
                <a:spcPct val="90000"/>
              </a:lnSpc>
              <a:defRPr/>
            </a:pPr>
            <a:r>
              <a:rPr lang="en-US" sz="2600" b="1" dirty="0">
                <a:latin typeface="Times New Roman" charset="0"/>
                <a:cs typeface="Times New Roman" charset="0"/>
              </a:rPr>
              <a:t>     showing monocline and</a:t>
            </a:r>
          </a:p>
        </p:txBody>
      </p:sp>
      <p:sp>
        <p:nvSpPr>
          <p:cNvPr id="5226502" name="Text Box 6"/>
          <p:cNvSpPr txBox="1">
            <a:spLocks noChangeArrowheads="1"/>
          </p:cNvSpPr>
          <p:nvPr/>
        </p:nvSpPr>
        <p:spPr bwMode="auto">
          <a:xfrm>
            <a:off x="5791200" y="2057400"/>
            <a:ext cx="2743200" cy="488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00" b="1" dirty="0">
                <a:latin typeface="Times New Roman" charset="0"/>
                <a:cs typeface="Times New Roman" charset="0"/>
              </a:rPr>
              <a:t>Kaibab </a:t>
            </a:r>
            <a:r>
              <a:rPr lang="en-US" sz="2600" b="1" dirty="0" err="1">
                <a:latin typeface="Times New Roman" charset="0"/>
                <a:cs typeface="Times New Roman" charset="0"/>
              </a:rPr>
              <a:t>Upwarp</a:t>
            </a:r>
            <a:endParaRPr lang="en-US" sz="2600" b="1" dirty="0">
              <a:latin typeface="Times New Roman" charset="0"/>
              <a:cs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a:xfrm>
            <a:off x="2133600" y="457200"/>
            <a:ext cx="4953000" cy="5689600"/>
          </a:xfrm>
          <a:effectLst>
            <a:outerShdw blurRad="63500" dist="38099" dir="2700000" algn="ctr" rotWithShape="0">
              <a:schemeClr val="tx1">
                <a:alpha val="74998"/>
              </a:schemeClr>
            </a:outerShdw>
          </a:effectLst>
        </p:spPr>
        <p:txBody>
          <a:bodyPr>
            <a:spAutoFit/>
          </a:bodyPr>
          <a:lstStyle/>
          <a:p>
            <a:pPr>
              <a:lnSpc>
                <a:spcPct val="140000"/>
              </a:lnSpc>
              <a:spcBef>
                <a:spcPct val="50000"/>
              </a:spcBef>
              <a:defRPr/>
            </a:pPr>
            <a:r>
              <a:rPr lang="en-US" sz="8800" b="1" kern="1200" dirty="0" smtClean="0">
                <a:solidFill>
                  <a:srgbClr val="FFFF00"/>
                </a:solidFill>
                <a:latin typeface="Arial" charset="0"/>
                <a:ea typeface="ＭＳ Ｐゴシック" charset="0"/>
                <a:cs typeface="+mn-cs"/>
              </a:rPr>
              <a:t>Purpose </a:t>
            </a:r>
            <a:r>
              <a:rPr lang="en-US" sz="8800" b="1" kern="1200" dirty="0" smtClean="0">
                <a:solidFill>
                  <a:srgbClr val="FFFFFF"/>
                </a:solidFill>
                <a:latin typeface="Arial" charset="0"/>
                <a:ea typeface="ＭＳ Ｐゴシック" charset="0"/>
                <a:cs typeface="+mn-cs"/>
              </a:rPr>
              <a:t>of </a:t>
            </a:r>
            <a:r>
              <a:rPr lang="en-US" sz="8800" b="1" kern="1200" dirty="0">
                <a:solidFill>
                  <a:srgbClr val="FFFFFF"/>
                </a:solidFill>
                <a:latin typeface="Arial" charset="0"/>
                <a:ea typeface="ＭＳ Ｐゴシック" charset="0"/>
                <a:cs typeface="+mn-cs"/>
              </a:rPr>
              <a:t>the Flood</a:t>
            </a:r>
          </a:p>
        </p:txBody>
      </p:sp>
      <p:sp>
        <p:nvSpPr>
          <p:cNvPr id="212995"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8546" name="Rectangle 2"/>
          <p:cNvSpPr>
            <a:spLocks noGrp="1" noChangeArrowheads="1"/>
          </p:cNvSpPr>
          <p:nvPr>
            <p:ph type="title"/>
          </p:nvPr>
        </p:nvSpPr>
        <p:spPr/>
        <p:txBody>
          <a:bodyPr/>
          <a:lstStyle/>
          <a:p>
            <a:pPr eaLnBrk="1" hangingPunct="1">
              <a:defRPr/>
            </a:pPr>
            <a:r>
              <a:rPr lang="en-US" sz="4000" smtClean="0">
                <a:cs typeface="+mj-cs"/>
              </a:rPr>
              <a:t>Grand Canyon—90 degree bend</a:t>
            </a:r>
          </a:p>
        </p:txBody>
      </p:sp>
      <p:pic>
        <p:nvPicPr>
          <p:cNvPr id="5228547" name="Picture 3" descr="people look at rock layer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2400"/>
            <a:ext cx="9144000" cy="6553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228548" name="AutoShape 4"/>
          <p:cNvSpPr>
            <a:spLocks noChangeArrowheads="1"/>
          </p:cNvSpPr>
          <p:nvPr/>
        </p:nvSpPr>
        <p:spPr bwMode="auto">
          <a:xfrm>
            <a:off x="609600" y="3810000"/>
            <a:ext cx="4343400" cy="609600"/>
          </a:xfrm>
          <a:prstGeom prst="rightArrow">
            <a:avLst>
              <a:gd name="adj1" fmla="val 50000"/>
              <a:gd name="adj2" fmla="val 178125"/>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28549" name="AutoShape 5"/>
          <p:cNvSpPr>
            <a:spLocks noChangeArrowheads="1"/>
          </p:cNvSpPr>
          <p:nvPr/>
        </p:nvSpPr>
        <p:spPr bwMode="auto">
          <a:xfrm rot="10800000">
            <a:off x="5715000" y="381000"/>
            <a:ext cx="609600" cy="2819400"/>
          </a:xfrm>
          <a:prstGeom prst="downArrow">
            <a:avLst>
              <a:gd name="adj1" fmla="val 50000"/>
              <a:gd name="adj2" fmla="val 115625"/>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cs typeface="+mn-cs"/>
            </a:endParaRPr>
          </a:p>
        </p:txBody>
      </p:sp>
      <p:sp>
        <p:nvSpPr>
          <p:cNvPr id="5228550" name="Oval 6"/>
          <p:cNvSpPr>
            <a:spLocks noChangeArrowheads="1"/>
          </p:cNvSpPr>
          <p:nvPr/>
        </p:nvSpPr>
        <p:spPr bwMode="auto">
          <a:xfrm>
            <a:off x="6400800" y="5029200"/>
            <a:ext cx="1371600" cy="914400"/>
          </a:xfrm>
          <a:prstGeom prst="ellipse">
            <a:avLst/>
          </a:prstGeom>
          <a:noFill/>
          <a:ln w="1270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8548"/>
                                        </p:tgtEl>
                                        <p:attrNameLst>
                                          <p:attrName>style.visibility</p:attrName>
                                        </p:attrNameLst>
                                      </p:cBhvr>
                                      <p:to>
                                        <p:strVal val="visible"/>
                                      </p:to>
                                    </p:set>
                                    <p:animEffect transition="in" filter="wipe(left)">
                                      <p:cBhvr>
                                        <p:cTn id="7" dur="500"/>
                                        <p:tgtEl>
                                          <p:spTgt spid="522854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228549"/>
                                        </p:tgtEl>
                                        <p:attrNameLst>
                                          <p:attrName>style.visibility</p:attrName>
                                        </p:attrNameLst>
                                      </p:cBhvr>
                                      <p:to>
                                        <p:strVal val="visible"/>
                                      </p:to>
                                    </p:set>
                                    <p:animEffect transition="in" filter="wipe(down)">
                                      <p:cBhvr>
                                        <p:cTn id="11" dur="500"/>
                                        <p:tgtEl>
                                          <p:spTgt spid="52285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5228550"/>
                                        </p:tgtEl>
                                        <p:attrNameLst>
                                          <p:attrName>style.visibility</p:attrName>
                                        </p:attrNameLst>
                                      </p:cBhvr>
                                      <p:to>
                                        <p:strVal val="visible"/>
                                      </p:to>
                                    </p:set>
                                    <p:anim calcmode="lin" valueType="num">
                                      <p:cBhvr>
                                        <p:cTn id="16" dur="500" fill="hold"/>
                                        <p:tgtEl>
                                          <p:spTgt spid="5228550"/>
                                        </p:tgtEl>
                                        <p:attrNameLst>
                                          <p:attrName>ppt_w</p:attrName>
                                        </p:attrNameLst>
                                      </p:cBhvr>
                                      <p:tavLst>
                                        <p:tav tm="0">
                                          <p:val>
                                            <p:fltVal val="0"/>
                                          </p:val>
                                        </p:tav>
                                        <p:tav tm="100000">
                                          <p:val>
                                            <p:strVal val="#ppt_w"/>
                                          </p:val>
                                        </p:tav>
                                      </p:tavLst>
                                    </p:anim>
                                    <p:anim calcmode="lin" valueType="num">
                                      <p:cBhvr>
                                        <p:cTn id="17" dur="500" fill="hold"/>
                                        <p:tgtEl>
                                          <p:spTgt spid="5228550"/>
                                        </p:tgtEl>
                                        <p:attrNameLst>
                                          <p:attrName>ppt_h</p:attrName>
                                        </p:attrNameLst>
                                      </p:cBhvr>
                                      <p:tavLst>
                                        <p:tav tm="0">
                                          <p:val>
                                            <p:fltVal val="0"/>
                                          </p:val>
                                        </p:tav>
                                        <p:tav tm="100000">
                                          <p:val>
                                            <p:strVal val="#ppt_h"/>
                                          </p:val>
                                        </p:tav>
                                      </p:tavLst>
                                    </p:anim>
                                    <p:animEffect transition="in" filter="fade">
                                      <p:cBhvr>
                                        <p:cTn id="18" dur="500"/>
                                        <p:tgtEl>
                                          <p:spTgt spid="5228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8548" grpId="0" animBg="1"/>
      <p:bldP spid="5228549" grpId="0" animBg="1"/>
      <p:bldP spid="522855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2" descr="Shale fold w-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595" name="Line 3"/>
          <p:cNvSpPr>
            <a:spLocks noChangeShapeType="1"/>
          </p:cNvSpPr>
          <p:nvPr/>
        </p:nvSpPr>
        <p:spPr bwMode="auto">
          <a:xfrm flipH="1">
            <a:off x="4648200" y="3810000"/>
            <a:ext cx="3581400" cy="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30596" name="Line 4"/>
          <p:cNvSpPr>
            <a:spLocks noChangeShapeType="1"/>
          </p:cNvSpPr>
          <p:nvPr/>
        </p:nvSpPr>
        <p:spPr bwMode="auto">
          <a:xfrm flipH="1" flipV="1">
            <a:off x="3886200" y="1828800"/>
            <a:ext cx="457200" cy="19050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30597" name="Line 5"/>
          <p:cNvSpPr>
            <a:spLocks noChangeShapeType="1"/>
          </p:cNvSpPr>
          <p:nvPr/>
        </p:nvSpPr>
        <p:spPr bwMode="auto">
          <a:xfrm flipH="1" flipV="1">
            <a:off x="1066800" y="1295400"/>
            <a:ext cx="2514600" cy="304800"/>
          </a:xfrm>
          <a:prstGeom prst="line">
            <a:avLst/>
          </a:prstGeom>
          <a:noFill/>
          <a:ln w="1524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230595"/>
                                        </p:tgtEl>
                                        <p:attrNameLst>
                                          <p:attrName>style.visibility</p:attrName>
                                        </p:attrNameLst>
                                      </p:cBhvr>
                                      <p:to>
                                        <p:strVal val="visible"/>
                                      </p:to>
                                    </p:set>
                                    <p:animEffect transition="in" filter="wipe(right)">
                                      <p:cBhvr>
                                        <p:cTn id="7" dur="500"/>
                                        <p:tgtEl>
                                          <p:spTgt spid="5230595"/>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5230596"/>
                                        </p:tgtEl>
                                        <p:attrNameLst>
                                          <p:attrName>style.visibility</p:attrName>
                                        </p:attrNameLst>
                                      </p:cBhvr>
                                      <p:to>
                                        <p:strVal val="visible"/>
                                      </p:to>
                                    </p:set>
                                    <p:animEffect transition="in" filter="wipe(down)">
                                      <p:cBhvr>
                                        <p:cTn id="11" dur="500"/>
                                        <p:tgtEl>
                                          <p:spTgt spid="5230596"/>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5230597"/>
                                        </p:tgtEl>
                                        <p:attrNameLst>
                                          <p:attrName>style.visibility</p:attrName>
                                        </p:attrNameLst>
                                      </p:cBhvr>
                                      <p:to>
                                        <p:strVal val="visible"/>
                                      </p:to>
                                    </p:set>
                                    <p:animEffect transition="in" filter="wipe(right)">
                                      <p:cBhvr>
                                        <p:cTn id="15" dur="500"/>
                                        <p:tgtEl>
                                          <p:spTgt spid="5230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32642" name="Rectangle 2"/>
          <p:cNvSpPr>
            <a:spLocks noGrp="1" noChangeArrowheads="1"/>
          </p:cNvSpPr>
          <p:nvPr>
            <p:ph type="title"/>
          </p:nvPr>
        </p:nvSpPr>
        <p:spPr>
          <a:xfrm>
            <a:off x="457200" y="-1295400"/>
            <a:ext cx="8229600" cy="1143000"/>
          </a:xfrm>
        </p:spPr>
        <p:txBody>
          <a:bodyPr/>
          <a:lstStyle/>
          <a:p>
            <a:pPr eaLnBrk="1" hangingPunct="1">
              <a:defRPr/>
            </a:pPr>
            <a:r>
              <a:rPr lang="en-US" dirty="0" smtClean="0">
                <a:solidFill>
                  <a:schemeClr val="accent2"/>
                </a:solidFill>
              </a:rPr>
              <a:t>Rapid deposition #6—fossil graveyards</a:t>
            </a:r>
          </a:p>
        </p:txBody>
      </p:sp>
      <p:sp>
        <p:nvSpPr>
          <p:cNvPr id="5232643" name="Text Box 3"/>
          <p:cNvSpPr txBox="1">
            <a:spLocks noChangeArrowheads="1"/>
          </p:cNvSpPr>
          <p:nvPr/>
        </p:nvSpPr>
        <p:spPr bwMode="auto">
          <a:xfrm>
            <a:off x="152400" y="533400"/>
            <a:ext cx="8763000" cy="914400"/>
          </a:xfrm>
          <a:prstGeom prst="rect">
            <a:avLst/>
          </a:prstGeom>
          <a:solidFill>
            <a:srgbClr val="000000"/>
          </a:solidFill>
          <a:ln>
            <a:noFill/>
          </a:ln>
          <a:effectLst>
            <a:outerShdw blurRad="63500" dist="38099" dir="2700000" algn="ctr" rotWithShape="0">
              <a:schemeClr val="tx1">
                <a:alpha val="74998"/>
              </a:schemeClr>
            </a:outerShdw>
          </a:effectLst>
          <a:extLst/>
        </p:spPr>
        <p:txBody>
          <a:bodyPr>
            <a:spAutoFit/>
          </a:bodyPr>
          <a:lstStyle/>
          <a:p>
            <a:pPr algn="ctr" fontAlgn="base">
              <a:spcBef>
                <a:spcPct val="50000"/>
              </a:spcBef>
              <a:defRPr/>
            </a:pPr>
            <a:r>
              <a:rPr lang="en-US" sz="5400" b="1" dirty="0">
                <a:solidFill>
                  <a:schemeClr val="accent1"/>
                </a:solidFill>
                <a:latin typeface="Arial" charset="0"/>
                <a:cs typeface="+mn-cs"/>
              </a:rPr>
              <a:t>Rapid Deposition</a:t>
            </a:r>
          </a:p>
        </p:txBody>
      </p:sp>
      <p:sp>
        <p:nvSpPr>
          <p:cNvPr id="5232644" name="Text Box 4"/>
          <p:cNvSpPr txBox="1">
            <a:spLocks noChangeArrowheads="1"/>
          </p:cNvSpPr>
          <p:nvPr/>
        </p:nvSpPr>
        <p:spPr bwMode="auto">
          <a:xfrm>
            <a:off x="762000" y="1539875"/>
            <a:ext cx="7924800" cy="2043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a:lnSpc>
                <a:spcPct val="95000"/>
              </a:lnSpc>
              <a:spcBef>
                <a:spcPct val="35000"/>
              </a:spcBef>
              <a:buFontTx/>
              <a:buAutoNum type="arabicPeriod"/>
              <a:defRPr/>
            </a:pPr>
            <a:r>
              <a:rPr lang="en-US" sz="3600" b="1" dirty="0" smtClean="0">
                <a:solidFill>
                  <a:schemeClr val="bg1"/>
                </a:solidFill>
                <a:cs typeface="+mn-cs"/>
              </a:rPr>
              <a:t>  Lack of erosional features</a:t>
            </a:r>
          </a:p>
          <a:p>
            <a:pPr>
              <a:lnSpc>
                <a:spcPct val="95000"/>
              </a:lnSpc>
              <a:spcBef>
                <a:spcPct val="35000"/>
              </a:spcBef>
              <a:buFontTx/>
              <a:buAutoNum type="arabicPeriod"/>
              <a:defRPr/>
            </a:pPr>
            <a:r>
              <a:rPr lang="en-US" sz="3600" b="1" dirty="0" smtClean="0">
                <a:solidFill>
                  <a:schemeClr val="bg1"/>
                </a:solidFill>
                <a:cs typeface="+mn-cs"/>
              </a:rPr>
              <a:t>  Soft-sediment deformation</a:t>
            </a:r>
          </a:p>
          <a:p>
            <a:pPr>
              <a:lnSpc>
                <a:spcPct val="95000"/>
              </a:lnSpc>
              <a:spcBef>
                <a:spcPct val="35000"/>
              </a:spcBef>
              <a:buFontTx/>
              <a:buAutoNum type="arabicPeriod"/>
              <a:defRPr/>
            </a:pPr>
            <a:r>
              <a:rPr lang="en-US" sz="3600" b="1" dirty="0" smtClean="0">
                <a:solidFill>
                  <a:schemeClr val="bg1"/>
                </a:solidFill>
                <a:cs typeface="+mn-cs"/>
              </a:rPr>
              <a:t>  Lack of bioturbation at interface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4690" name="Rectangle 2"/>
          <p:cNvSpPr>
            <a:spLocks noGrp="1" noChangeArrowheads="1"/>
          </p:cNvSpPr>
          <p:nvPr>
            <p:ph type="title"/>
          </p:nvPr>
        </p:nvSpPr>
        <p:spPr/>
        <p:txBody>
          <a:bodyPr/>
          <a:lstStyle/>
          <a:p>
            <a:pPr eaLnBrk="1" hangingPunct="1">
              <a:defRPr/>
            </a:pPr>
            <a:r>
              <a:rPr lang="en-US" sz="4000" dirty="0" smtClean="0">
                <a:cs typeface="+mj-cs"/>
              </a:rPr>
              <a:t>Bioturbation illustrated</a:t>
            </a:r>
          </a:p>
        </p:txBody>
      </p:sp>
      <p:pic>
        <p:nvPicPr>
          <p:cNvPr id="327682" name="Picture 3" descr="Bioturb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692" name="Text Box 4"/>
          <p:cNvSpPr txBox="1">
            <a:spLocks noChangeArrowheads="1"/>
          </p:cNvSpPr>
          <p:nvPr/>
        </p:nvSpPr>
        <p:spPr bwMode="auto">
          <a:xfrm>
            <a:off x="914400" y="4586288"/>
            <a:ext cx="914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1900" b="1">
                <a:latin typeface="Arial Narrow" charset="0"/>
                <a:cs typeface="+mn-cs"/>
              </a:rPr>
              <a:t>worms</a:t>
            </a:r>
          </a:p>
        </p:txBody>
      </p:sp>
      <p:sp>
        <p:nvSpPr>
          <p:cNvPr id="5234694" name="Rectangle 6"/>
          <p:cNvSpPr>
            <a:spLocks noChangeArrowheads="1"/>
          </p:cNvSpPr>
          <p:nvPr/>
        </p:nvSpPr>
        <p:spPr bwMode="auto">
          <a:xfrm>
            <a:off x="7381875" y="3867150"/>
            <a:ext cx="609600" cy="228600"/>
          </a:xfrm>
          <a:prstGeom prst="rect">
            <a:avLst/>
          </a:prstGeom>
          <a:solidFill>
            <a:srgbClr val="F3D17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34693" name="Text Box 5"/>
          <p:cNvSpPr txBox="1">
            <a:spLocks noChangeArrowheads="1"/>
          </p:cNvSpPr>
          <p:nvPr/>
        </p:nvSpPr>
        <p:spPr bwMode="auto">
          <a:xfrm>
            <a:off x="7315200" y="3781425"/>
            <a:ext cx="762000" cy="381000"/>
          </a:xfrm>
          <a:prstGeom prst="rect">
            <a:avLst/>
          </a:prstGeom>
          <a:noFill/>
          <a:ln>
            <a:noFill/>
          </a:ln>
          <a:effectLst/>
          <a:extLst>
            <a:ext uri="{909E8E84-426E-40dd-AFC4-6F175D3DCCD1}">
              <a14:hiddenFill xmlns:a14="http://schemas.microsoft.com/office/drawing/2010/main">
                <a:solidFill>
                  <a:srgbClr val="FFD88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900" b="1">
                <a:latin typeface="Arial Narrow" charset="0"/>
                <a:cs typeface="+mn-cs"/>
              </a:rPr>
              <a:t>clams</a:t>
            </a:r>
          </a:p>
        </p:txBody>
      </p:sp>
      <p:sp>
        <p:nvSpPr>
          <p:cNvPr id="5234695" name="Text Box 7"/>
          <p:cNvSpPr txBox="1">
            <a:spLocks noChangeArrowheads="1"/>
          </p:cNvSpPr>
          <p:nvPr/>
        </p:nvSpPr>
        <p:spPr bwMode="auto">
          <a:xfrm>
            <a:off x="6962775" y="2057400"/>
            <a:ext cx="1676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900" b="1" dirty="0">
                <a:latin typeface="Arial Narrow" charset="0"/>
                <a:cs typeface="+mn-cs"/>
              </a:rPr>
              <a:t>growing plants</a:t>
            </a:r>
          </a:p>
        </p:txBody>
      </p:sp>
      <p:sp>
        <p:nvSpPr>
          <p:cNvPr id="5234696" name="Text Box 8"/>
          <p:cNvSpPr txBox="1">
            <a:spLocks noChangeArrowheads="1"/>
          </p:cNvSpPr>
          <p:nvPr/>
        </p:nvSpPr>
        <p:spPr bwMode="auto">
          <a:xfrm>
            <a:off x="209550" y="5924550"/>
            <a:ext cx="4876800" cy="461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latin typeface="Arial"/>
                <a:cs typeface="Arial"/>
              </a:rPr>
              <a:t>Living Ocean Bottom Ecology</a:t>
            </a:r>
          </a:p>
        </p:txBody>
      </p:sp>
      <p:sp>
        <p:nvSpPr>
          <p:cNvPr id="327688" name="Text Box 8"/>
          <p:cNvSpPr txBox="1">
            <a:spLocks noChangeArrowheads="1"/>
          </p:cNvSpPr>
          <p:nvPr/>
        </p:nvSpPr>
        <p:spPr bwMode="auto">
          <a:xfrm>
            <a:off x="4191000" y="630555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r" eaLnBrk="1" hangingPunct="1">
              <a:spcBef>
                <a:spcPct val="50000"/>
              </a:spcBef>
            </a:pPr>
            <a:r>
              <a:rPr lang="en-US" sz="1800" b="1">
                <a:latin typeface="Arial" charset="0"/>
                <a:cs typeface="Arial" charset="0"/>
              </a:rPr>
              <a:t>John Morris, </a:t>
            </a:r>
            <a:r>
              <a:rPr lang="en-US" sz="1800" b="1" i="1">
                <a:latin typeface="Arial" charset="0"/>
                <a:cs typeface="Arial" charset="0"/>
              </a:rPr>
              <a:t>The Young Earth</a:t>
            </a:r>
            <a:r>
              <a:rPr lang="en-US" sz="1800" b="1">
                <a:latin typeface="Arial" charset="0"/>
                <a:cs typeface="Arial" charset="0"/>
              </a:rPr>
              <a:t>, 99</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36738" name="Rectangle 2"/>
          <p:cNvSpPr>
            <a:spLocks noGrp="1" noChangeArrowheads="1"/>
          </p:cNvSpPr>
          <p:nvPr>
            <p:ph type="title"/>
          </p:nvPr>
        </p:nvSpPr>
        <p:spPr>
          <a:xfrm>
            <a:off x="457200" y="384175"/>
            <a:ext cx="8229600" cy="923925"/>
          </a:xfrm>
          <a:solidFill>
            <a:srgbClr val="000000"/>
          </a:solidFill>
          <a:effectLst>
            <a:outerShdw blurRad="63500" dist="38099" dir="2700000" algn="ctr" rotWithShape="0">
              <a:schemeClr val="tx1">
                <a:alpha val="74998"/>
              </a:schemeClr>
            </a:outerShdw>
          </a:effectLst>
        </p:spPr>
        <p:txBody>
          <a:bodyPr>
            <a:spAutoFit/>
          </a:bodyPr>
          <a:lstStyle/>
          <a:p>
            <a:pPr>
              <a:spcBef>
                <a:spcPct val="50000"/>
              </a:spcBef>
              <a:defRPr/>
            </a:pPr>
            <a:r>
              <a:rPr lang="en-US" sz="5400" b="1" kern="1200" dirty="0">
                <a:solidFill>
                  <a:schemeClr val="accent1"/>
                </a:solidFill>
                <a:latin typeface="Arial" charset="0"/>
                <a:ea typeface="ＭＳ Ｐゴシック" charset="0"/>
                <a:cs typeface="+mn-cs"/>
              </a:rPr>
              <a:t>Rapid </a:t>
            </a:r>
            <a:r>
              <a:rPr lang="en-US" sz="5400" b="1" kern="1200" dirty="0" smtClean="0">
                <a:solidFill>
                  <a:schemeClr val="accent1"/>
                </a:solidFill>
                <a:latin typeface="Arial" charset="0"/>
                <a:ea typeface="ＭＳ Ｐゴシック" charset="0"/>
                <a:cs typeface="+mn-cs"/>
              </a:rPr>
              <a:t>Deposition</a:t>
            </a:r>
            <a:endParaRPr lang="en-US" sz="5400" b="1" kern="1200" dirty="0">
              <a:solidFill>
                <a:schemeClr val="accent1"/>
              </a:solidFill>
              <a:latin typeface="Arial" charset="0"/>
              <a:ea typeface="ＭＳ Ｐゴシック" charset="0"/>
              <a:cs typeface="+mn-cs"/>
            </a:endParaRPr>
          </a:p>
        </p:txBody>
      </p:sp>
      <p:sp>
        <p:nvSpPr>
          <p:cNvPr id="5236740" name="Text Box 4"/>
          <p:cNvSpPr txBox="1">
            <a:spLocks noChangeArrowheads="1"/>
          </p:cNvSpPr>
          <p:nvPr/>
        </p:nvSpPr>
        <p:spPr bwMode="auto">
          <a:xfrm>
            <a:off x="762000" y="1539875"/>
            <a:ext cx="8229600" cy="33099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fontAlgn="base">
              <a:defRPr>
                <a:solidFill>
                  <a:schemeClr val="tx1"/>
                </a:solidFill>
                <a:latin typeface="Arial" charset="0"/>
                <a:ea typeface="ＭＳ Ｐゴシック" charset="0"/>
              </a:defRPr>
            </a:lvl1pPr>
            <a:lvl2pPr marL="1257300" indent="-342900" fontAlgn="base">
              <a:defRPr>
                <a:solidFill>
                  <a:schemeClr val="tx1"/>
                </a:solidFill>
                <a:latin typeface="Arial" charset="0"/>
                <a:ea typeface="ＭＳ Ｐゴシック" charset="0"/>
              </a:defRPr>
            </a:lvl2pPr>
            <a:lvl3pPr marL="1714500" indent="-342900" fontAlgn="base">
              <a:defRPr>
                <a:solidFill>
                  <a:schemeClr val="tx1"/>
                </a:solidFill>
                <a:latin typeface="Arial" charset="0"/>
                <a:ea typeface="ＭＳ Ｐゴシック" charset="0"/>
              </a:defRPr>
            </a:lvl3pPr>
            <a:lvl4pPr marL="2171700" indent="-342900" fontAlgn="base">
              <a:defRPr>
                <a:solidFill>
                  <a:schemeClr val="tx1"/>
                </a:solidFill>
                <a:latin typeface="Arial" charset="0"/>
                <a:ea typeface="ＭＳ Ｐゴシック" charset="0"/>
              </a:defRPr>
            </a:lvl4pPr>
            <a:lvl5pPr marL="2628900" indent="-342900" fontAlgn="base">
              <a:defRPr>
                <a:solidFill>
                  <a:schemeClr val="tx1"/>
                </a:solidFill>
                <a:latin typeface="Arial" charset="0"/>
                <a:ea typeface="ＭＳ Ｐゴシック" charset="0"/>
              </a:defRPr>
            </a:lvl5pPr>
            <a:lvl6pPr marL="3086100" indent="-342900" fontAlgn="base">
              <a:spcBef>
                <a:spcPct val="0"/>
              </a:spcBef>
              <a:spcAft>
                <a:spcPct val="0"/>
              </a:spcAft>
              <a:defRPr>
                <a:solidFill>
                  <a:schemeClr val="tx1"/>
                </a:solidFill>
                <a:latin typeface="Arial" charset="0"/>
                <a:ea typeface="ＭＳ Ｐゴシック" charset="0"/>
              </a:defRPr>
            </a:lvl6pPr>
            <a:lvl7pPr marL="3543300" indent="-342900" fontAlgn="base">
              <a:spcBef>
                <a:spcPct val="0"/>
              </a:spcBef>
              <a:spcAft>
                <a:spcPct val="0"/>
              </a:spcAft>
              <a:defRPr>
                <a:solidFill>
                  <a:schemeClr val="tx1"/>
                </a:solidFill>
                <a:latin typeface="Arial" charset="0"/>
                <a:ea typeface="ＭＳ Ｐゴシック" charset="0"/>
              </a:defRPr>
            </a:lvl7pPr>
            <a:lvl8pPr marL="4000500" indent="-342900" fontAlgn="base">
              <a:spcBef>
                <a:spcPct val="0"/>
              </a:spcBef>
              <a:spcAft>
                <a:spcPct val="0"/>
              </a:spcAft>
              <a:defRPr>
                <a:solidFill>
                  <a:schemeClr val="tx1"/>
                </a:solidFill>
                <a:latin typeface="Arial" charset="0"/>
                <a:ea typeface="ＭＳ Ｐゴシック" charset="0"/>
              </a:defRPr>
            </a:lvl8pPr>
            <a:lvl9pPr marL="4457700" indent="-342900" fontAlgn="base">
              <a:spcBef>
                <a:spcPct val="0"/>
              </a:spcBef>
              <a:spcAft>
                <a:spcPct val="0"/>
              </a:spcAft>
              <a:defRPr>
                <a:solidFill>
                  <a:schemeClr val="tx1"/>
                </a:solidFill>
                <a:latin typeface="Arial" charset="0"/>
                <a:ea typeface="ＭＳ Ｐゴシック" charset="0"/>
              </a:defRPr>
            </a:lvl9pPr>
          </a:lstStyle>
          <a:p>
            <a:pPr marL="622300" indent="-622300">
              <a:lnSpc>
                <a:spcPct val="95000"/>
              </a:lnSpc>
              <a:spcBef>
                <a:spcPct val="35000"/>
              </a:spcBef>
              <a:buFontTx/>
              <a:buAutoNum type="arabicPeriod"/>
              <a:defRPr/>
            </a:pPr>
            <a:r>
              <a:rPr lang="en-US" sz="3600" b="1" dirty="0" smtClean="0">
                <a:solidFill>
                  <a:schemeClr val="bg1"/>
                </a:solidFill>
                <a:cs typeface="+mn-cs"/>
              </a:rPr>
              <a:t>Lack of erosional features</a:t>
            </a:r>
          </a:p>
          <a:p>
            <a:pPr marL="622300" indent="-622300">
              <a:lnSpc>
                <a:spcPct val="95000"/>
              </a:lnSpc>
              <a:spcBef>
                <a:spcPct val="35000"/>
              </a:spcBef>
              <a:buFontTx/>
              <a:buAutoNum type="arabicPeriod"/>
              <a:defRPr/>
            </a:pPr>
            <a:r>
              <a:rPr lang="en-US" sz="3600" b="1" dirty="0" smtClean="0">
                <a:solidFill>
                  <a:schemeClr val="bg1"/>
                </a:solidFill>
                <a:cs typeface="+mn-cs"/>
              </a:rPr>
              <a:t>Soft-sediment deformation</a:t>
            </a:r>
          </a:p>
          <a:p>
            <a:pPr marL="622300" indent="-622300">
              <a:lnSpc>
                <a:spcPct val="95000"/>
              </a:lnSpc>
              <a:spcBef>
                <a:spcPct val="35000"/>
              </a:spcBef>
              <a:buFontTx/>
              <a:buAutoNum type="arabicPeriod"/>
              <a:defRPr/>
            </a:pPr>
            <a:r>
              <a:rPr lang="en-US" sz="3600" b="1" dirty="0" smtClean="0">
                <a:solidFill>
                  <a:schemeClr val="bg1"/>
                </a:solidFill>
                <a:cs typeface="+mn-cs"/>
              </a:rPr>
              <a:t>Lack of bioturbation at interface</a:t>
            </a:r>
          </a:p>
          <a:p>
            <a:pPr marL="622300" indent="-622300">
              <a:lnSpc>
                <a:spcPct val="95000"/>
              </a:lnSpc>
              <a:spcBef>
                <a:spcPct val="35000"/>
              </a:spcBef>
              <a:buFontTx/>
              <a:buAutoNum type="arabicPeriod"/>
              <a:defRPr/>
            </a:pPr>
            <a:r>
              <a:rPr lang="en-US" sz="3600" b="1" dirty="0" smtClean="0">
                <a:solidFill>
                  <a:schemeClr val="bg1"/>
                </a:solidFill>
                <a:cs typeface="+mn-cs"/>
              </a:rPr>
              <a:t>Ripple marks, animal tracks &amp; raindrop marks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8786" name="Rectangle 2"/>
          <p:cNvSpPr>
            <a:spLocks noGrp="1" noChangeArrowheads="1"/>
          </p:cNvSpPr>
          <p:nvPr>
            <p:ph type="title"/>
          </p:nvPr>
        </p:nvSpPr>
        <p:spPr/>
        <p:txBody>
          <a:bodyPr/>
          <a:lstStyle/>
          <a:p>
            <a:pPr eaLnBrk="1" hangingPunct="1">
              <a:defRPr/>
            </a:pPr>
            <a:r>
              <a:rPr lang="en-US" sz="4000" smtClean="0">
                <a:cs typeface="+mj-cs"/>
              </a:rPr>
              <a:t>Marks and tracks illustrated</a:t>
            </a:r>
          </a:p>
        </p:txBody>
      </p:sp>
      <p:pic>
        <p:nvPicPr>
          <p:cNvPr id="331778" name="Picture 3" descr="Ripple tracks 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0"/>
            <a:ext cx="6875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8788" name="Rectangle 4"/>
          <p:cNvSpPr>
            <a:spLocks noChangeArrowheads="1"/>
          </p:cNvSpPr>
          <p:nvPr/>
        </p:nvSpPr>
        <p:spPr bwMode="auto">
          <a:xfrm>
            <a:off x="5924550" y="1162050"/>
            <a:ext cx="1676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38789" name="Rectangle 5"/>
          <p:cNvSpPr>
            <a:spLocks noChangeArrowheads="1"/>
          </p:cNvSpPr>
          <p:nvPr/>
        </p:nvSpPr>
        <p:spPr bwMode="auto">
          <a:xfrm>
            <a:off x="6248400" y="2667000"/>
            <a:ext cx="13716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38790" name="Rectangle 6"/>
          <p:cNvSpPr>
            <a:spLocks noChangeArrowheads="1"/>
          </p:cNvSpPr>
          <p:nvPr/>
        </p:nvSpPr>
        <p:spPr bwMode="auto">
          <a:xfrm>
            <a:off x="5838825" y="4733925"/>
            <a:ext cx="17526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38791" name="Text Box 7"/>
          <p:cNvSpPr txBox="1">
            <a:spLocks noChangeArrowheads="1"/>
          </p:cNvSpPr>
          <p:nvPr/>
        </p:nvSpPr>
        <p:spPr bwMode="auto">
          <a:xfrm>
            <a:off x="5638800" y="11430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latin typeface="Times New Roman" charset="0"/>
                <a:cs typeface="Times New Roman" charset="0"/>
              </a:rPr>
              <a:t>Ripple marks</a:t>
            </a:r>
          </a:p>
        </p:txBody>
      </p:sp>
      <p:sp>
        <p:nvSpPr>
          <p:cNvPr id="5238792" name="Text Box 8"/>
          <p:cNvSpPr txBox="1">
            <a:spLocks noChangeArrowheads="1"/>
          </p:cNvSpPr>
          <p:nvPr/>
        </p:nvSpPr>
        <p:spPr bwMode="auto">
          <a:xfrm>
            <a:off x="5791200" y="28194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latin typeface="Times New Roman" charset="0"/>
                <a:cs typeface="Times New Roman" charset="0"/>
              </a:rPr>
              <a:t>Rain drops</a:t>
            </a:r>
          </a:p>
        </p:txBody>
      </p:sp>
      <p:sp>
        <p:nvSpPr>
          <p:cNvPr id="5238793" name="Text Box 9"/>
          <p:cNvSpPr txBox="1">
            <a:spLocks noChangeArrowheads="1"/>
          </p:cNvSpPr>
          <p:nvPr/>
        </p:nvSpPr>
        <p:spPr bwMode="auto">
          <a:xfrm>
            <a:off x="5562600" y="4876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dirty="0">
                <a:latin typeface="Times New Roman" charset="0"/>
                <a:cs typeface="Times New Roman" charset="0"/>
              </a:rPr>
              <a:t>Animal tracks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240834" name="Rectangle 2"/>
          <p:cNvSpPr>
            <a:spLocks noGrp="1" noChangeArrowheads="1"/>
          </p:cNvSpPr>
          <p:nvPr>
            <p:ph type="title"/>
          </p:nvPr>
        </p:nvSpPr>
        <p:spPr>
          <a:xfrm>
            <a:off x="457200" y="384175"/>
            <a:ext cx="8229600" cy="923925"/>
          </a:xfrm>
          <a:solidFill>
            <a:schemeClr val="tx1"/>
          </a:solidFill>
          <a:effectLst>
            <a:outerShdw blurRad="63500" dist="38099" dir="2700000" algn="ctr" rotWithShape="0">
              <a:schemeClr val="tx1">
                <a:alpha val="74998"/>
              </a:schemeClr>
            </a:outerShdw>
          </a:effectLst>
        </p:spPr>
        <p:txBody>
          <a:bodyPr>
            <a:spAutoFit/>
          </a:bodyPr>
          <a:lstStyle/>
          <a:p>
            <a:pPr>
              <a:spcBef>
                <a:spcPct val="50000"/>
              </a:spcBef>
              <a:defRPr/>
            </a:pPr>
            <a:r>
              <a:rPr lang="en-US" sz="5400" b="1" kern="1200" dirty="0">
                <a:solidFill>
                  <a:schemeClr val="accent1"/>
                </a:solidFill>
                <a:latin typeface="Arial" charset="0"/>
                <a:ea typeface="ＭＳ Ｐゴシック" charset="0"/>
                <a:cs typeface="+mn-cs"/>
              </a:rPr>
              <a:t>Rapid </a:t>
            </a:r>
            <a:r>
              <a:rPr lang="en-US" sz="5400" b="1" kern="1200" dirty="0" smtClean="0">
                <a:solidFill>
                  <a:schemeClr val="accent1"/>
                </a:solidFill>
                <a:latin typeface="Arial" charset="0"/>
                <a:ea typeface="ＭＳ Ｐゴシック" charset="0"/>
                <a:cs typeface="+mn-cs"/>
              </a:rPr>
              <a:t>Deposition</a:t>
            </a:r>
            <a:endParaRPr lang="en-US" sz="5400" b="1" kern="1200" dirty="0">
              <a:solidFill>
                <a:schemeClr val="accent1"/>
              </a:solidFill>
              <a:latin typeface="Arial" charset="0"/>
              <a:ea typeface="ＭＳ Ｐゴシック" charset="0"/>
              <a:cs typeface="+mn-cs"/>
            </a:endParaRPr>
          </a:p>
        </p:txBody>
      </p:sp>
      <p:sp>
        <p:nvSpPr>
          <p:cNvPr id="5240836" name="Text Box 4"/>
          <p:cNvSpPr txBox="1">
            <a:spLocks noChangeArrowheads="1"/>
          </p:cNvSpPr>
          <p:nvPr/>
        </p:nvSpPr>
        <p:spPr bwMode="auto">
          <a:xfrm>
            <a:off x="762000" y="1539875"/>
            <a:ext cx="7924800" cy="4030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defPPr>
              <a:defRPr lang="en-US"/>
            </a:defPPr>
            <a:lvl1pPr marL="622300" indent="-622300" fontAlgn="base">
              <a:lnSpc>
                <a:spcPct val="95000"/>
              </a:lnSpc>
              <a:spcBef>
                <a:spcPct val="35000"/>
              </a:spcBef>
              <a:buFontTx/>
              <a:buAutoNum type="arabicPeriod"/>
              <a:defRPr sz="3600" b="1">
                <a:solidFill>
                  <a:schemeClr val="bg1"/>
                </a:solidFill>
                <a:latin typeface="Arial" charset="0"/>
                <a:cs typeface="+mn-cs"/>
              </a:defRPr>
            </a:lvl1pPr>
            <a:lvl2pPr marL="1257300" indent="-342900" fontAlgn="base">
              <a:defRPr>
                <a:latin typeface="Arial" charset="0"/>
              </a:defRPr>
            </a:lvl2pPr>
            <a:lvl3pPr marL="1714500" indent="-342900" fontAlgn="base">
              <a:defRPr>
                <a:latin typeface="Arial" charset="0"/>
              </a:defRPr>
            </a:lvl3pPr>
            <a:lvl4pPr marL="2171700" indent="-342900" fontAlgn="base">
              <a:defRPr>
                <a:latin typeface="Arial" charset="0"/>
              </a:defRPr>
            </a:lvl4pPr>
            <a:lvl5pPr marL="2628900" indent="-342900" fontAlgn="base">
              <a:defRPr>
                <a:latin typeface="Arial" charset="0"/>
              </a:defRPr>
            </a:lvl5pPr>
            <a:lvl6pPr marL="3086100" indent="-342900" fontAlgn="base">
              <a:spcBef>
                <a:spcPct val="0"/>
              </a:spcBef>
              <a:spcAft>
                <a:spcPct val="0"/>
              </a:spcAft>
              <a:defRPr>
                <a:latin typeface="Arial" charset="0"/>
              </a:defRPr>
            </a:lvl6pPr>
            <a:lvl7pPr marL="3543300" indent="-342900" fontAlgn="base">
              <a:spcBef>
                <a:spcPct val="0"/>
              </a:spcBef>
              <a:spcAft>
                <a:spcPct val="0"/>
              </a:spcAft>
              <a:defRPr>
                <a:latin typeface="Arial" charset="0"/>
              </a:defRPr>
            </a:lvl7pPr>
            <a:lvl8pPr marL="4000500" indent="-342900" fontAlgn="base">
              <a:spcBef>
                <a:spcPct val="0"/>
              </a:spcBef>
              <a:spcAft>
                <a:spcPct val="0"/>
              </a:spcAft>
              <a:defRPr>
                <a:latin typeface="Arial" charset="0"/>
              </a:defRPr>
            </a:lvl8pPr>
            <a:lvl9pPr marL="4457700" indent="-342900" fontAlgn="base">
              <a:spcBef>
                <a:spcPct val="0"/>
              </a:spcBef>
              <a:spcAft>
                <a:spcPct val="0"/>
              </a:spcAft>
              <a:defRPr>
                <a:latin typeface="Arial" charset="0"/>
              </a:defRPr>
            </a:lvl9pPr>
          </a:lstStyle>
          <a:p>
            <a:pPr>
              <a:defRPr/>
            </a:pPr>
            <a:r>
              <a:rPr lang="en-US" dirty="0" smtClean="0"/>
              <a:t>Lack of erosional features</a:t>
            </a:r>
          </a:p>
          <a:p>
            <a:pPr>
              <a:defRPr/>
            </a:pPr>
            <a:r>
              <a:rPr lang="en-US" dirty="0" smtClean="0"/>
              <a:t>Soft-sediment deformation</a:t>
            </a:r>
          </a:p>
          <a:p>
            <a:pPr>
              <a:defRPr/>
            </a:pPr>
            <a:r>
              <a:rPr lang="en-US" dirty="0" smtClean="0"/>
              <a:t>Lack of bioturbation at interface</a:t>
            </a:r>
          </a:p>
          <a:p>
            <a:pPr>
              <a:defRPr/>
            </a:pPr>
            <a:r>
              <a:rPr lang="en-US" dirty="0" smtClean="0"/>
              <a:t>Ripple marks, animal tracks &amp; raindrop marks</a:t>
            </a:r>
          </a:p>
          <a:p>
            <a:pPr>
              <a:defRPr/>
            </a:pPr>
            <a:r>
              <a:rPr lang="en-US" dirty="0" err="1" smtClean="0"/>
              <a:t>Polystrate</a:t>
            </a:r>
            <a:r>
              <a:rPr lang="en-US" dirty="0" smtClean="0"/>
              <a:t> fossils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82" name="Rectangle 2"/>
          <p:cNvSpPr>
            <a:spLocks noGrp="1" noChangeArrowheads="1"/>
          </p:cNvSpPr>
          <p:nvPr>
            <p:ph type="title"/>
          </p:nvPr>
        </p:nvSpPr>
        <p:spPr/>
        <p:txBody>
          <a:bodyPr/>
          <a:lstStyle/>
          <a:p>
            <a:pPr eaLnBrk="1" hangingPunct="1">
              <a:defRPr/>
            </a:pPr>
            <a:r>
              <a:rPr lang="en-US" smtClean="0">
                <a:solidFill>
                  <a:schemeClr val="tx1"/>
                </a:solidFill>
                <a:cs typeface="+mj-cs"/>
              </a:rPr>
              <a:t>Craigleith polystrate tree</a:t>
            </a:r>
          </a:p>
        </p:txBody>
      </p:sp>
      <p:pic>
        <p:nvPicPr>
          <p:cNvPr id="5242883" name="Picture 3" descr="Craigleith Fossil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946" t="3265" r="12166" b="22238"/>
          <a:stretch>
            <a:fillRect/>
          </a:stretch>
        </p:blipFill>
        <p:spPr>
          <a:xfrm>
            <a:off x="0" y="228600"/>
            <a:ext cx="9144000" cy="6316663"/>
          </a:xfr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2" descr="polystrate%20tree%20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6979" name="Text Box 3"/>
          <p:cNvSpPr txBox="1">
            <a:spLocks noChangeArrowheads="1"/>
          </p:cNvSpPr>
          <p:nvPr/>
        </p:nvSpPr>
        <p:spPr bwMode="auto">
          <a:xfrm>
            <a:off x="4724400" y="3316288"/>
            <a:ext cx="4419600" cy="8747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90000"/>
              </a:lnSpc>
              <a:defRPr/>
            </a:pPr>
            <a:r>
              <a:rPr lang="en-US" sz="2800" b="1" dirty="0">
                <a:latin typeface="Arial" charset="0"/>
                <a:cs typeface="Arial" charset="0"/>
              </a:rPr>
              <a:t>KETTLES COAL MINES</a:t>
            </a:r>
          </a:p>
          <a:p>
            <a:pPr algn="ctr" fontAlgn="base">
              <a:lnSpc>
                <a:spcPct val="90000"/>
              </a:lnSpc>
              <a:defRPr/>
            </a:pPr>
            <a:r>
              <a:rPr lang="en-US" sz="2800" b="1" dirty="0" err="1">
                <a:latin typeface="Arial" charset="0"/>
                <a:cs typeface="Arial" charset="0"/>
              </a:rPr>
              <a:t>Cooksville</a:t>
            </a:r>
            <a:r>
              <a:rPr lang="en-US" sz="2800" b="1" dirty="0">
                <a:latin typeface="Arial" charset="0"/>
                <a:cs typeface="Arial" charset="0"/>
              </a:rPr>
              <a:t>, TN</a:t>
            </a:r>
          </a:p>
        </p:txBody>
      </p:sp>
      <p:sp>
        <p:nvSpPr>
          <p:cNvPr id="5246980" name="AutoShape 4"/>
          <p:cNvSpPr>
            <a:spLocks/>
          </p:cNvSpPr>
          <p:nvPr/>
        </p:nvSpPr>
        <p:spPr bwMode="auto">
          <a:xfrm>
            <a:off x="4572000" y="3886200"/>
            <a:ext cx="533400" cy="2971800"/>
          </a:xfrm>
          <a:prstGeom prst="rightBrace">
            <a:avLst>
              <a:gd name="adj1" fmla="val 46429"/>
              <a:gd name="adj2" fmla="val 50000"/>
            </a:avLst>
          </a:prstGeom>
          <a:noFill/>
          <a:ln w="571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46981" name="Text Box 5"/>
          <p:cNvSpPr txBox="1">
            <a:spLocks noChangeArrowheads="1"/>
          </p:cNvSpPr>
          <p:nvPr/>
        </p:nvSpPr>
        <p:spPr bwMode="auto">
          <a:xfrm>
            <a:off x="5192713" y="5105400"/>
            <a:ext cx="1981200"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800" b="1">
                <a:solidFill>
                  <a:srgbClr val="FFFF00"/>
                </a:solidFill>
                <a:effectLst>
                  <a:outerShdw blurRad="38100" dist="38100" dir="2700000" algn="tl">
                    <a:srgbClr val="000000"/>
                  </a:outerShdw>
                </a:effectLst>
                <a:latin typeface="Arial" charset="0"/>
                <a:cs typeface="Arial" charset="0"/>
              </a:rPr>
              <a:t>Coal layer</a:t>
            </a:r>
          </a:p>
        </p:txBody>
      </p:sp>
      <p:sp>
        <p:nvSpPr>
          <p:cNvPr id="5246982" name="Line 6"/>
          <p:cNvSpPr>
            <a:spLocks noChangeShapeType="1"/>
          </p:cNvSpPr>
          <p:nvPr/>
        </p:nvSpPr>
        <p:spPr bwMode="auto">
          <a:xfrm flipH="1" flipV="1">
            <a:off x="2286000" y="152400"/>
            <a:ext cx="2819400" cy="9144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46983" name="AutoShape 7"/>
          <p:cNvSpPr>
            <a:spLocks/>
          </p:cNvSpPr>
          <p:nvPr/>
        </p:nvSpPr>
        <p:spPr bwMode="auto">
          <a:xfrm>
            <a:off x="4554538" y="0"/>
            <a:ext cx="569912" cy="3810000"/>
          </a:xfrm>
          <a:prstGeom prst="rightBrace">
            <a:avLst>
              <a:gd name="adj1" fmla="val 55710"/>
              <a:gd name="adj2" fmla="val 50000"/>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46984" name="Rectangle 8"/>
          <p:cNvSpPr>
            <a:spLocks noChangeArrowheads="1"/>
          </p:cNvSpPr>
          <p:nvPr/>
        </p:nvSpPr>
        <p:spPr bwMode="auto">
          <a:xfrm>
            <a:off x="5153025" y="798513"/>
            <a:ext cx="1885950"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base">
              <a:defRPr/>
            </a:pPr>
            <a:r>
              <a:rPr lang="en-US" sz="2800" b="1">
                <a:solidFill>
                  <a:srgbClr val="FFFF00"/>
                </a:solidFill>
                <a:effectLst>
                  <a:outerShdw blurRad="38100" dist="38100" dir="2700000" algn="tl">
                    <a:srgbClr val="000000"/>
                  </a:outerShdw>
                </a:effectLst>
                <a:latin typeface="Arial" charset="0"/>
                <a:cs typeface="Arial" charset="0"/>
              </a:rPr>
              <a:t>Coal layer</a:t>
            </a:r>
          </a:p>
        </p:txBody>
      </p:sp>
      <p:sp>
        <p:nvSpPr>
          <p:cNvPr id="5246985" name="Text Box 9"/>
          <p:cNvSpPr txBox="1">
            <a:spLocks noChangeArrowheads="1"/>
          </p:cNvSpPr>
          <p:nvPr/>
        </p:nvSpPr>
        <p:spPr bwMode="auto">
          <a:xfrm>
            <a:off x="5187950" y="1617663"/>
            <a:ext cx="2133600" cy="5191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2800" b="1">
                <a:solidFill>
                  <a:srgbClr val="00FF00"/>
                </a:solidFill>
                <a:effectLst>
                  <a:outerShdw blurRad="38100" dist="38100" dir="2700000" algn="tl">
                    <a:srgbClr val="000000"/>
                  </a:outerShdw>
                </a:effectLst>
                <a:latin typeface="Arial" charset="0"/>
                <a:cs typeface="Arial" charset="0"/>
              </a:rPr>
              <a:t>Limestone</a:t>
            </a:r>
          </a:p>
        </p:txBody>
      </p:sp>
      <p:sp>
        <p:nvSpPr>
          <p:cNvPr id="5246986" name="Text Box 10"/>
          <p:cNvSpPr txBox="1">
            <a:spLocks noChangeArrowheads="1"/>
          </p:cNvSpPr>
          <p:nvPr/>
        </p:nvSpPr>
        <p:spPr bwMode="auto">
          <a:xfrm>
            <a:off x="2711450" y="6448425"/>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a:latin typeface="Arial" charset="0"/>
                <a:cs typeface="+mn-cs"/>
              </a:rPr>
              <a:t>Photo: D.Patton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9026" name="Rectangle 2"/>
          <p:cNvSpPr>
            <a:spLocks noGrp="1" noChangeArrowheads="1"/>
          </p:cNvSpPr>
          <p:nvPr>
            <p:ph type="title"/>
          </p:nvPr>
        </p:nvSpPr>
        <p:spPr/>
        <p:txBody>
          <a:bodyPr/>
          <a:lstStyle/>
          <a:p>
            <a:pPr eaLnBrk="1" hangingPunct="1">
              <a:defRPr/>
            </a:pPr>
            <a:r>
              <a:rPr lang="en-US" smtClean="0">
                <a:solidFill>
                  <a:schemeClr val="tx1"/>
                </a:solidFill>
                <a:cs typeface="+mj-cs"/>
              </a:rPr>
              <a:t>French cliff polystrates</a:t>
            </a:r>
          </a:p>
        </p:txBody>
      </p:sp>
      <p:pic>
        <p:nvPicPr>
          <p:cNvPr id="339970" name="Picture 3" descr="French Cliff Polyst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288"/>
            <a:ext cx="9144000" cy="63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970" name="Rectangle 2"/>
          <p:cNvSpPr>
            <a:spLocks noGrp="1" noChangeArrowheads="1"/>
          </p:cNvSpPr>
          <p:nvPr>
            <p:ph type="title"/>
          </p:nvPr>
        </p:nvSpPr>
        <p:spPr/>
        <p:txBody>
          <a:bodyPr/>
          <a:lstStyle/>
          <a:p>
            <a:pPr eaLnBrk="1" hangingPunct="1">
              <a:defRPr/>
            </a:pPr>
            <a:r>
              <a:rPr lang="en-US" smtClean="0">
                <a:cs typeface="+mj-cs"/>
              </a:rPr>
              <a:t>Gen. 6:7, 13 NAS</a:t>
            </a:r>
          </a:p>
        </p:txBody>
      </p:sp>
      <p:pic>
        <p:nvPicPr>
          <p:cNvPr id="21504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7972"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a:solidFill>
                  <a:srgbClr val="00FF00"/>
                </a:solidFill>
                <a:latin typeface="Arial" charset="0"/>
                <a:cs typeface="+mn-cs"/>
              </a:rPr>
              <a:t>Genesis 6:7, 13</a:t>
            </a:r>
          </a:p>
        </p:txBody>
      </p:sp>
      <p:sp>
        <p:nvSpPr>
          <p:cNvPr id="2387973" name="Text Box 5"/>
          <p:cNvSpPr txBox="1">
            <a:spLocks noChangeArrowheads="1"/>
          </p:cNvSpPr>
          <p:nvPr/>
        </p:nvSpPr>
        <p:spPr bwMode="auto">
          <a:xfrm>
            <a:off x="914400" y="1355725"/>
            <a:ext cx="7467600" cy="237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3000" b="1" dirty="0">
                <a:solidFill>
                  <a:schemeClr val="bg1"/>
                </a:solidFill>
                <a:latin typeface="Arial" charset="0"/>
                <a:cs typeface="+mn-cs"/>
              </a:rPr>
              <a:t>7.  The L</a:t>
            </a:r>
            <a:r>
              <a:rPr lang="en-US" sz="2800" b="1" dirty="0">
                <a:solidFill>
                  <a:schemeClr val="bg1"/>
                </a:solidFill>
                <a:latin typeface="Arial" charset="0"/>
                <a:cs typeface="+mn-cs"/>
              </a:rPr>
              <a:t>ORD</a:t>
            </a:r>
            <a:r>
              <a:rPr lang="en-US" sz="3000" b="1" dirty="0">
                <a:solidFill>
                  <a:schemeClr val="bg1"/>
                </a:solidFill>
                <a:latin typeface="Arial" charset="0"/>
                <a:cs typeface="+mn-cs"/>
              </a:rPr>
              <a:t> said, </a:t>
            </a:r>
            <a:r>
              <a:rPr lang="en-US" altLang="ja-JP" sz="3000" b="1" dirty="0">
                <a:solidFill>
                  <a:schemeClr val="bg1"/>
                </a:solidFill>
                <a:latin typeface="Arial"/>
                <a:cs typeface="+mn-cs"/>
              </a:rPr>
              <a:t>"</a:t>
            </a:r>
            <a:r>
              <a:rPr lang="en-US" sz="3000" b="1" dirty="0">
                <a:solidFill>
                  <a:schemeClr val="bg1"/>
                </a:solidFill>
                <a:latin typeface="Arial" charset="0"/>
                <a:cs typeface="+mn-cs"/>
              </a:rPr>
              <a:t>I will blot out man whom I have created from the face of the land, </a:t>
            </a:r>
            <a:r>
              <a:rPr lang="en-US" sz="3000" b="1" dirty="0">
                <a:solidFill>
                  <a:srgbClr val="FFFF00"/>
                </a:solidFill>
                <a:latin typeface="Arial" charset="0"/>
                <a:cs typeface="+mn-cs"/>
              </a:rPr>
              <a:t>from man to animals to creeping things and to birds of the sky</a:t>
            </a:r>
            <a:r>
              <a:rPr lang="en-US" sz="3000" b="1" dirty="0">
                <a:solidFill>
                  <a:schemeClr val="bg1"/>
                </a:solidFill>
                <a:latin typeface="Arial" charset="0"/>
                <a:cs typeface="+mn-cs"/>
              </a:rPr>
              <a:t>; for I am sorry that I have made them.</a:t>
            </a:r>
            <a:r>
              <a:rPr lang="en-US" altLang="ja-JP" sz="3000" b="1" dirty="0">
                <a:solidFill>
                  <a:schemeClr val="bg1"/>
                </a:solidFill>
                <a:latin typeface="Arial"/>
                <a:cs typeface="+mn-cs"/>
              </a:rPr>
              <a:t>"</a:t>
            </a:r>
            <a:endParaRPr lang="en-US" sz="3000" b="1" dirty="0">
              <a:solidFill>
                <a:schemeClr val="bg1"/>
              </a:solidFill>
              <a:latin typeface="Arial" charset="0"/>
              <a:cs typeface="+mn-cs"/>
            </a:endParaRPr>
          </a:p>
        </p:txBody>
      </p:sp>
      <p:sp>
        <p:nvSpPr>
          <p:cNvPr id="2387974" name="Text Box 6"/>
          <p:cNvSpPr txBox="1">
            <a:spLocks noChangeArrowheads="1"/>
          </p:cNvSpPr>
          <p:nvPr/>
        </p:nvSpPr>
        <p:spPr bwMode="auto">
          <a:xfrm>
            <a:off x="914400" y="3886200"/>
            <a:ext cx="7391400" cy="237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3000" b="1" dirty="0">
                <a:solidFill>
                  <a:schemeClr val="bg1"/>
                </a:solidFill>
                <a:latin typeface="Arial" charset="0"/>
                <a:cs typeface="+mn-cs"/>
              </a:rPr>
              <a:t>13.  Then God said to Noah, </a:t>
            </a:r>
            <a:r>
              <a:rPr lang="en-US" altLang="ja-JP" sz="3000" b="1" dirty="0">
                <a:solidFill>
                  <a:schemeClr val="bg1"/>
                </a:solidFill>
                <a:latin typeface="Arial"/>
                <a:cs typeface="+mn-cs"/>
              </a:rPr>
              <a:t>"</a:t>
            </a:r>
            <a:r>
              <a:rPr lang="en-US" sz="3000" b="1" dirty="0">
                <a:solidFill>
                  <a:schemeClr val="bg1"/>
                </a:solidFill>
                <a:latin typeface="Arial" charset="0"/>
                <a:cs typeface="+mn-cs"/>
              </a:rPr>
              <a:t>The end of all flesh has come before Me; for the earth is filled with violence because of them; and behold, I am about to destroy them </a:t>
            </a:r>
            <a:r>
              <a:rPr lang="en-US" sz="3000" b="1" dirty="0">
                <a:solidFill>
                  <a:srgbClr val="FFFF00"/>
                </a:solidFill>
                <a:latin typeface="Arial" charset="0"/>
                <a:cs typeface="+mn-cs"/>
              </a:rPr>
              <a:t>with the earth</a:t>
            </a:r>
            <a:r>
              <a:rPr lang="en-US" sz="3000" b="1" dirty="0">
                <a:solidFill>
                  <a:schemeClr val="bg1"/>
                </a:solidFill>
                <a:latin typeface="Arial" charset="0"/>
                <a:cs typeface="+mn-cs"/>
              </a:rPr>
              <a:t>.</a:t>
            </a:r>
            <a:r>
              <a:rPr lang="en-US" altLang="ja-JP" sz="3000" b="1" dirty="0">
                <a:solidFill>
                  <a:schemeClr val="bg1"/>
                </a:solidFill>
                <a:latin typeface="Arial"/>
                <a:cs typeface="+mn-cs"/>
              </a:rPr>
              <a:t>"</a:t>
            </a:r>
            <a:endParaRPr lang="en-US" sz="3000" b="1" dirty="0">
              <a:solidFill>
                <a:schemeClr val="bg1"/>
              </a:solidFill>
              <a:latin typeface="Arial" charset="0"/>
              <a:cs typeface="+mn-cs"/>
            </a:endParaRPr>
          </a:p>
        </p:txBody>
      </p:sp>
      <p:sp>
        <p:nvSpPr>
          <p:cNvPr id="215046"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251074" name="Rectangle 2"/>
          <p:cNvSpPr>
            <a:spLocks noGrp="1" noChangeArrowheads="1"/>
          </p:cNvSpPr>
          <p:nvPr>
            <p:ph type="title"/>
          </p:nvPr>
        </p:nvSpPr>
        <p:spPr/>
        <p:txBody>
          <a:bodyPr/>
          <a:lstStyle/>
          <a:p>
            <a:pPr eaLnBrk="1" hangingPunct="1">
              <a:defRPr/>
            </a:pPr>
            <a:r>
              <a:rPr lang="en-US" smtClean="0">
                <a:solidFill>
                  <a:srgbClr val="000066"/>
                </a:solidFill>
              </a:rPr>
              <a:t>Polystrate tree--Ager</a:t>
            </a:r>
          </a:p>
        </p:txBody>
      </p:sp>
      <p:sp>
        <p:nvSpPr>
          <p:cNvPr id="5251075" name="Text Box 3"/>
          <p:cNvSpPr txBox="1">
            <a:spLocks noChangeArrowheads="1"/>
          </p:cNvSpPr>
          <p:nvPr/>
        </p:nvSpPr>
        <p:spPr bwMode="auto">
          <a:xfrm>
            <a:off x="4191000" y="425450"/>
            <a:ext cx="4572000" cy="1968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spcBef>
                <a:spcPct val="50000"/>
              </a:spcBef>
              <a:defRPr/>
            </a:pPr>
            <a:r>
              <a:rPr lang="en-US" altLang="ja-JP" sz="2700" b="1" dirty="0">
                <a:solidFill>
                  <a:schemeClr val="bg1"/>
                </a:solidFill>
                <a:latin typeface="Arial"/>
                <a:cs typeface="+mn-cs"/>
              </a:rPr>
              <a:t>"</a:t>
            </a:r>
            <a:r>
              <a:rPr lang="en-US" sz="2700" b="1" dirty="0">
                <a:solidFill>
                  <a:schemeClr val="bg1"/>
                </a:solidFill>
                <a:latin typeface="Arial" charset="0"/>
                <a:cs typeface="+mn-cs"/>
              </a:rPr>
              <a:t>Obviously sedimentation had to be very rapid to bury a tree in a standing position before it rotted and fell down.</a:t>
            </a:r>
          </a:p>
        </p:txBody>
      </p:sp>
      <p:sp>
        <p:nvSpPr>
          <p:cNvPr id="5251076" name="Text Box 4"/>
          <p:cNvSpPr txBox="1">
            <a:spLocks noChangeArrowheads="1"/>
          </p:cNvSpPr>
          <p:nvPr/>
        </p:nvSpPr>
        <p:spPr bwMode="auto">
          <a:xfrm>
            <a:off x="4203700" y="1893888"/>
            <a:ext cx="4343400" cy="3838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spcBef>
                <a:spcPct val="50000"/>
              </a:spcBef>
              <a:defRPr/>
            </a:pPr>
            <a:r>
              <a:rPr lang="en-US" sz="2700" b="1" dirty="0">
                <a:solidFill>
                  <a:schemeClr val="bg1"/>
                </a:solidFill>
                <a:latin typeface="Arial" charset="0"/>
                <a:cs typeface="+mn-cs"/>
              </a:rPr>
              <a:t>                         … we cannot escape the con-</a:t>
            </a:r>
            <a:r>
              <a:rPr lang="en-US" sz="2700" b="1" dirty="0" err="1">
                <a:solidFill>
                  <a:schemeClr val="bg1"/>
                </a:solidFill>
                <a:latin typeface="Arial" charset="0"/>
                <a:cs typeface="+mn-cs"/>
              </a:rPr>
              <a:t>clusion</a:t>
            </a:r>
            <a:r>
              <a:rPr lang="en-US" sz="2700" b="1" dirty="0">
                <a:solidFill>
                  <a:schemeClr val="bg1"/>
                </a:solidFill>
                <a:latin typeface="Arial" charset="0"/>
                <a:cs typeface="+mn-cs"/>
              </a:rPr>
              <a:t> that </a:t>
            </a:r>
            <a:r>
              <a:rPr lang="en-US" sz="2700" b="1" dirty="0" err="1">
                <a:solidFill>
                  <a:schemeClr val="bg1"/>
                </a:solidFill>
                <a:latin typeface="Arial" charset="0"/>
                <a:cs typeface="+mn-cs"/>
              </a:rPr>
              <a:t>sedimenta-tion</a:t>
            </a:r>
            <a:r>
              <a:rPr lang="en-US" sz="2700" b="1" dirty="0">
                <a:solidFill>
                  <a:schemeClr val="bg1"/>
                </a:solidFill>
                <a:latin typeface="Arial" charset="0"/>
                <a:cs typeface="+mn-cs"/>
              </a:rPr>
              <a:t> was at times </a:t>
            </a:r>
            <a:r>
              <a:rPr lang="en-US" sz="2700" b="1" dirty="0">
                <a:solidFill>
                  <a:srgbClr val="FFFF00"/>
                </a:solidFill>
                <a:latin typeface="Arial" charset="0"/>
                <a:cs typeface="+mn-cs"/>
              </a:rPr>
              <a:t>very rapid</a:t>
            </a:r>
            <a:r>
              <a:rPr lang="en-US" sz="2700" b="1" dirty="0">
                <a:solidFill>
                  <a:schemeClr val="bg1"/>
                </a:solidFill>
                <a:latin typeface="Arial" charset="0"/>
                <a:cs typeface="+mn-cs"/>
              </a:rPr>
              <a:t> indeed and that at other times there were long breaks in sediment-</a:t>
            </a:r>
            <a:r>
              <a:rPr lang="en-US" sz="2700" b="1" dirty="0" err="1">
                <a:solidFill>
                  <a:schemeClr val="bg1"/>
                </a:solidFill>
                <a:latin typeface="Arial" charset="0"/>
                <a:cs typeface="+mn-cs"/>
              </a:rPr>
              <a:t>ation</a:t>
            </a:r>
            <a:r>
              <a:rPr lang="en-US" sz="2700" b="1" dirty="0">
                <a:solidFill>
                  <a:schemeClr val="bg1"/>
                </a:solidFill>
                <a:latin typeface="Arial" charset="0"/>
                <a:cs typeface="+mn-cs"/>
              </a:rPr>
              <a:t>, </a:t>
            </a:r>
            <a:r>
              <a:rPr lang="en-US" sz="2700" b="1" dirty="0">
                <a:solidFill>
                  <a:srgbClr val="FFFF00"/>
                </a:solidFill>
                <a:latin typeface="Arial" charset="0"/>
                <a:cs typeface="+mn-cs"/>
              </a:rPr>
              <a:t>though it looks both uniform and continuous</a:t>
            </a:r>
            <a:r>
              <a:rPr lang="en-US" sz="2700" b="1" dirty="0">
                <a:solidFill>
                  <a:schemeClr val="bg1"/>
                </a:solidFill>
                <a:latin typeface="Arial" charset="0"/>
                <a:cs typeface="+mn-cs"/>
              </a:rPr>
              <a:t>.</a:t>
            </a:r>
            <a:r>
              <a:rPr lang="en-US" altLang="ja-JP" sz="2700" b="1" dirty="0">
                <a:solidFill>
                  <a:schemeClr val="bg1"/>
                </a:solidFill>
                <a:latin typeface="Arial"/>
                <a:cs typeface="+mn-cs"/>
              </a:rPr>
              <a:t>"</a:t>
            </a:r>
            <a:endParaRPr lang="en-US" sz="2700" b="1" dirty="0">
              <a:solidFill>
                <a:schemeClr val="bg1"/>
              </a:solidFill>
              <a:latin typeface="Arial" charset="0"/>
              <a:cs typeface="+mn-cs"/>
            </a:endParaRPr>
          </a:p>
        </p:txBody>
      </p:sp>
      <p:sp>
        <p:nvSpPr>
          <p:cNvPr id="5251077" name="Text Box 5"/>
          <p:cNvSpPr txBox="1">
            <a:spLocks noChangeArrowheads="1"/>
          </p:cNvSpPr>
          <p:nvPr/>
        </p:nvSpPr>
        <p:spPr bwMode="auto">
          <a:xfrm>
            <a:off x="914400" y="5791200"/>
            <a:ext cx="7467600" cy="7635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spcBef>
                <a:spcPct val="50000"/>
              </a:spcBef>
              <a:defRPr/>
            </a:pPr>
            <a:r>
              <a:rPr lang="en-US" sz="2400" b="1" dirty="0">
                <a:solidFill>
                  <a:schemeClr val="bg1"/>
                </a:solidFill>
                <a:latin typeface="Arial" charset="0"/>
                <a:cs typeface="+mn-cs"/>
              </a:rPr>
              <a:t>Derek Ager, </a:t>
            </a:r>
            <a:r>
              <a:rPr lang="en-US" sz="2400" b="1" i="1" dirty="0">
                <a:solidFill>
                  <a:schemeClr val="bg1"/>
                </a:solidFill>
                <a:latin typeface="Arial" charset="0"/>
                <a:cs typeface="+mn-cs"/>
              </a:rPr>
              <a:t>The New Catastrophism</a:t>
            </a:r>
            <a:r>
              <a:rPr lang="en-US" sz="2400" b="1" dirty="0">
                <a:solidFill>
                  <a:schemeClr val="bg1"/>
                </a:solidFill>
                <a:latin typeface="Arial" charset="0"/>
                <a:cs typeface="+mn-cs"/>
              </a:rPr>
              <a:t> (Cambridge: Cambridge U Press, 1993), 48-49.</a:t>
            </a:r>
          </a:p>
        </p:txBody>
      </p:sp>
      <p:sp>
        <p:nvSpPr>
          <p:cNvPr id="5251078" name="Text Box 6"/>
          <p:cNvSpPr txBox="1">
            <a:spLocks noChangeArrowheads="1"/>
          </p:cNvSpPr>
          <p:nvPr/>
        </p:nvSpPr>
        <p:spPr bwMode="auto">
          <a:xfrm>
            <a:off x="381000" y="5029200"/>
            <a:ext cx="3962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altLang="ja-JP" sz="2400" b="1" dirty="0">
                <a:solidFill>
                  <a:schemeClr val="bg1"/>
                </a:solidFill>
                <a:latin typeface="Arial"/>
                <a:cs typeface="+mn-cs"/>
              </a:rPr>
              <a:t>"</a:t>
            </a:r>
            <a:r>
              <a:rPr lang="en-US" sz="2400" b="1" dirty="0">
                <a:solidFill>
                  <a:schemeClr val="bg1"/>
                </a:solidFill>
                <a:latin typeface="Arial" charset="0"/>
                <a:cs typeface="+mn-cs"/>
              </a:rPr>
              <a:t>in position of growth</a:t>
            </a:r>
            <a:r>
              <a:rPr lang="en-US" altLang="ja-JP" sz="2400" b="1" dirty="0">
                <a:solidFill>
                  <a:schemeClr val="bg1"/>
                </a:solidFill>
                <a:latin typeface="Arial"/>
                <a:cs typeface="+mn-cs"/>
              </a:rPr>
              <a:t>"</a:t>
            </a:r>
            <a:endParaRPr lang="en-US" sz="2400" b="1" dirty="0">
              <a:solidFill>
                <a:schemeClr val="bg1"/>
              </a:solidFill>
              <a:latin typeface="Arial" charset="0"/>
              <a:cs typeface="+mn-cs"/>
            </a:endParaRPr>
          </a:p>
        </p:txBody>
      </p:sp>
      <p:pic>
        <p:nvPicPr>
          <p:cNvPr id="342023" name="Picture 7" descr="Ager Fossil 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9750"/>
            <a:ext cx="33496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51078"/>
                                        </p:tgtEl>
                                        <p:attrNameLst>
                                          <p:attrName>style.visibility</p:attrName>
                                        </p:attrNameLst>
                                      </p:cBhvr>
                                      <p:to>
                                        <p:strVal val="visible"/>
                                      </p:to>
                                    </p:set>
                                    <p:anim calcmode="lin" valueType="num">
                                      <p:cBhvr>
                                        <p:cTn id="7" dur="500" fill="hold"/>
                                        <p:tgtEl>
                                          <p:spTgt spid="5251078"/>
                                        </p:tgtEl>
                                        <p:attrNameLst>
                                          <p:attrName>ppt_w</p:attrName>
                                        </p:attrNameLst>
                                      </p:cBhvr>
                                      <p:tavLst>
                                        <p:tav tm="0">
                                          <p:val>
                                            <p:fltVal val="0"/>
                                          </p:val>
                                        </p:tav>
                                        <p:tav tm="100000">
                                          <p:val>
                                            <p:strVal val="#ppt_w"/>
                                          </p:val>
                                        </p:tav>
                                      </p:tavLst>
                                    </p:anim>
                                    <p:anim calcmode="lin" valueType="num">
                                      <p:cBhvr>
                                        <p:cTn id="8" dur="500" fill="hold"/>
                                        <p:tgtEl>
                                          <p:spTgt spid="5251078"/>
                                        </p:tgtEl>
                                        <p:attrNameLst>
                                          <p:attrName>ppt_h</p:attrName>
                                        </p:attrNameLst>
                                      </p:cBhvr>
                                      <p:tavLst>
                                        <p:tav tm="0">
                                          <p:val>
                                            <p:fltVal val="0"/>
                                          </p:val>
                                        </p:tav>
                                        <p:tav tm="100000">
                                          <p:val>
                                            <p:strVal val="#ppt_h"/>
                                          </p:val>
                                        </p:tav>
                                      </p:tavLst>
                                    </p:anim>
                                    <p:animEffect transition="in" filter="fade">
                                      <p:cBhvr>
                                        <p:cTn id="9" dur="500"/>
                                        <p:tgtEl>
                                          <p:spTgt spid="525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107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1506" name="Rectangle 2"/>
          <p:cNvSpPr>
            <a:spLocks noGrp="1" noChangeArrowheads="1"/>
          </p:cNvSpPr>
          <p:nvPr>
            <p:ph type="title"/>
          </p:nvPr>
        </p:nvSpPr>
        <p:spPr>
          <a:xfrm>
            <a:off x="1066800" y="274638"/>
            <a:ext cx="7620000" cy="1143000"/>
          </a:xfrm>
        </p:spPr>
        <p:txBody>
          <a:bodyPr/>
          <a:lstStyle/>
          <a:p>
            <a:pPr eaLnBrk="1" hangingPunct="1">
              <a:defRPr/>
            </a:pPr>
            <a:r>
              <a:rPr lang="en-US" sz="4800" dirty="0" smtClean="0">
                <a:cs typeface="+mj-cs"/>
              </a:rPr>
              <a:t>What about radiometric dating methods</a:t>
            </a:r>
          </a:p>
        </p:txBody>
      </p:sp>
      <p:pic>
        <p:nvPicPr>
          <p:cNvPr id="258150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4067" name="Picture 4" descr="AiG 3D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1510" name="Text Box 6"/>
          <p:cNvSpPr txBox="1">
            <a:spLocks noChangeArrowheads="1"/>
          </p:cNvSpPr>
          <p:nvPr/>
        </p:nvSpPr>
        <p:spPr bwMode="auto">
          <a:xfrm>
            <a:off x="1143000" y="1308100"/>
            <a:ext cx="7086600" cy="3111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6600" b="1">
                <a:solidFill>
                  <a:srgbClr val="FFFF00"/>
                </a:solidFill>
                <a:latin typeface="Arial" charset="0"/>
                <a:cs typeface="+mn-cs"/>
              </a:rPr>
              <a:t>What about radiometric dating methods?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0787" name="Picture 3" descr="Mt St Helens befo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8600"/>
            <a:ext cx="9144000" cy="6400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910786" name="Rectangle 2"/>
          <p:cNvSpPr>
            <a:spLocks noGrp="1" noChangeArrowheads="1"/>
          </p:cNvSpPr>
          <p:nvPr>
            <p:ph type="title"/>
          </p:nvPr>
        </p:nvSpPr>
        <p:spPr>
          <a:xfrm>
            <a:off x="0" y="6172200"/>
            <a:ext cx="9144000" cy="685800"/>
          </a:xfrm>
          <a:solidFill>
            <a:srgbClr val="000000"/>
          </a:solidFill>
        </p:spPr>
        <p:txBody>
          <a:bodyPr/>
          <a:lstStyle/>
          <a:p>
            <a:pPr eaLnBrk="1" hangingPunct="1">
              <a:defRPr/>
            </a:pPr>
            <a:r>
              <a:rPr lang="en-US" sz="4000" b="1" dirty="0">
                <a:solidFill>
                  <a:schemeClr val="bg1"/>
                </a:solidFill>
              </a:rPr>
              <a:t>Mt. St. Helens before eruption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7" name="Picture 3" descr="Mt St Helens top gon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20200" cy="64357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381826" name="Rectangle 2"/>
          <p:cNvSpPr>
            <a:spLocks noGrp="1" noChangeArrowheads="1"/>
          </p:cNvSpPr>
          <p:nvPr>
            <p:ph type="title"/>
          </p:nvPr>
        </p:nvSpPr>
        <p:spPr>
          <a:xfrm>
            <a:off x="12700" y="6172200"/>
            <a:ext cx="9131300" cy="696913"/>
          </a:xfrm>
          <a:solidFill>
            <a:srgbClr val="000000"/>
          </a:solidFill>
        </p:spPr>
        <p:txBody>
          <a:bodyPr/>
          <a:lstStyle/>
          <a:p>
            <a:pPr eaLnBrk="1" hangingPunct="1">
              <a:defRPr/>
            </a:pPr>
            <a:r>
              <a:rPr lang="en-US" sz="4000" b="1" dirty="0" smtClean="0">
                <a:solidFill>
                  <a:schemeClr val="bg1"/>
                </a:solidFill>
              </a:rPr>
              <a:t>Mt. St. Helens top blown off</a:t>
            </a:r>
          </a:p>
        </p:txBody>
      </p:sp>
      <p:sp>
        <p:nvSpPr>
          <p:cNvPr id="2381828" name="Line 4"/>
          <p:cNvSpPr>
            <a:spLocks noChangeShapeType="1"/>
          </p:cNvSpPr>
          <p:nvPr/>
        </p:nvSpPr>
        <p:spPr bwMode="auto">
          <a:xfrm>
            <a:off x="2590800" y="1447800"/>
            <a:ext cx="1752600" cy="2209800"/>
          </a:xfrm>
          <a:prstGeom prst="line">
            <a:avLst/>
          </a:prstGeom>
          <a:noFill/>
          <a:ln w="1905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81829" name="Text Box 5"/>
          <p:cNvSpPr txBox="1">
            <a:spLocks noChangeArrowheads="1"/>
          </p:cNvSpPr>
          <p:nvPr/>
        </p:nvSpPr>
        <p:spPr bwMode="auto">
          <a:xfrm>
            <a:off x="457200" y="669925"/>
            <a:ext cx="2514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b="1">
                <a:solidFill>
                  <a:schemeClr val="accent2"/>
                </a:solidFill>
                <a:latin typeface="Arial" charset="0"/>
                <a:cs typeface="Arial" charset="0"/>
              </a:rPr>
              <a:t>Lava dome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381829"/>
                                        </p:tgtEl>
                                        <p:attrNameLst>
                                          <p:attrName>style.visibility</p:attrName>
                                        </p:attrNameLst>
                                      </p:cBhvr>
                                      <p:to>
                                        <p:strVal val="visible"/>
                                      </p:to>
                                    </p:set>
                                    <p:anim calcmode="lin" valueType="num">
                                      <p:cBhvr>
                                        <p:cTn id="7" dur="500" fill="hold"/>
                                        <p:tgtEl>
                                          <p:spTgt spid="2381829"/>
                                        </p:tgtEl>
                                        <p:attrNameLst>
                                          <p:attrName>ppt_w</p:attrName>
                                        </p:attrNameLst>
                                      </p:cBhvr>
                                      <p:tavLst>
                                        <p:tav tm="0">
                                          <p:val>
                                            <p:fltVal val="0"/>
                                          </p:val>
                                        </p:tav>
                                        <p:tav tm="100000">
                                          <p:val>
                                            <p:strVal val="#ppt_w"/>
                                          </p:val>
                                        </p:tav>
                                      </p:tavLst>
                                    </p:anim>
                                    <p:anim calcmode="lin" valueType="num">
                                      <p:cBhvr>
                                        <p:cTn id="8" dur="500" fill="hold"/>
                                        <p:tgtEl>
                                          <p:spTgt spid="2381829"/>
                                        </p:tgtEl>
                                        <p:attrNameLst>
                                          <p:attrName>ppt_h</p:attrName>
                                        </p:attrNameLst>
                                      </p:cBhvr>
                                      <p:tavLst>
                                        <p:tav tm="0">
                                          <p:val>
                                            <p:fltVal val="0"/>
                                          </p:val>
                                        </p:tav>
                                        <p:tav tm="100000">
                                          <p:val>
                                            <p:strVal val="#ppt_h"/>
                                          </p:val>
                                        </p:tav>
                                      </p:tavLst>
                                    </p:anim>
                                    <p:animEffect transition="in" filter="fade">
                                      <p:cBhvr>
                                        <p:cTn id="9" dur="500"/>
                                        <p:tgtEl>
                                          <p:spTgt spid="2381829"/>
                                        </p:tgtEl>
                                      </p:cBhvr>
                                    </p:animEffect>
                                  </p:childTnLst>
                                </p:cTn>
                              </p:par>
                            </p:childTnLst>
                          </p:cTn>
                        </p:par>
                        <p:par>
                          <p:cTn id="10" fill="hold" nodeType="afterGroup">
                            <p:stCondLst>
                              <p:cond delay="500"/>
                            </p:stCondLst>
                            <p:childTnLst>
                              <p:par>
                                <p:cTn id="11" presetID="22" presetClass="entr" presetSubtype="1" fill="hold" nodeType="afterEffect">
                                  <p:stCondLst>
                                    <p:cond delay="0"/>
                                  </p:stCondLst>
                                  <p:childTnLst>
                                    <p:set>
                                      <p:cBhvr>
                                        <p:cTn id="12" dur="1" fill="hold">
                                          <p:stCondLst>
                                            <p:cond delay="0"/>
                                          </p:stCondLst>
                                        </p:cTn>
                                        <p:tgtEl>
                                          <p:spTgt spid="2381828"/>
                                        </p:tgtEl>
                                        <p:attrNameLst>
                                          <p:attrName>style.visibility</p:attrName>
                                        </p:attrNameLst>
                                      </p:cBhvr>
                                      <p:to>
                                        <p:strVal val="visible"/>
                                      </p:to>
                                    </p:set>
                                    <p:animEffect transition="in" filter="wipe(up)">
                                      <p:cBhvr>
                                        <p:cTn id="13" dur="500"/>
                                        <p:tgtEl>
                                          <p:spTgt spid="2381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18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82" name="Rectangle 2"/>
          <p:cNvSpPr>
            <a:spLocks noGrp="1" noChangeArrowheads="1"/>
          </p:cNvSpPr>
          <p:nvPr>
            <p:ph type="title"/>
          </p:nvPr>
        </p:nvSpPr>
        <p:spPr/>
        <p:txBody>
          <a:bodyPr/>
          <a:lstStyle/>
          <a:p>
            <a:pPr eaLnBrk="1" hangingPunct="1">
              <a:defRPr/>
            </a:pPr>
            <a:r>
              <a:rPr lang="en-US" dirty="0" smtClean="0">
                <a:cs typeface="+mj-cs"/>
              </a:rPr>
              <a:t>Mt. St. Helens—dome dating</a:t>
            </a:r>
          </a:p>
        </p:txBody>
      </p:sp>
      <p:pic>
        <p:nvPicPr>
          <p:cNvPr id="1914883" name="Picture 3" descr="Mt St Helens dom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52400"/>
            <a:ext cx="8339138" cy="5029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914884" name="Text Box 4"/>
          <p:cNvSpPr txBox="1">
            <a:spLocks noChangeArrowheads="1"/>
          </p:cNvSpPr>
          <p:nvPr/>
        </p:nvSpPr>
        <p:spPr bwMode="auto">
          <a:xfrm>
            <a:off x="457200" y="5715000"/>
            <a:ext cx="8229600" cy="73183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4200" b="1">
                <a:solidFill>
                  <a:schemeClr val="bg1"/>
                </a:solidFill>
                <a:latin typeface="Arial" charset="0"/>
                <a:cs typeface="Arial" charset="0"/>
              </a:rPr>
              <a:t>Actual age:</a:t>
            </a:r>
            <a:r>
              <a:rPr lang="en-US" sz="4200" b="1">
                <a:solidFill>
                  <a:srgbClr val="FFFF00"/>
                </a:solidFill>
                <a:latin typeface="Arial" charset="0"/>
                <a:cs typeface="Arial" charset="0"/>
              </a:rPr>
              <a:t> less than 12 years!!</a:t>
            </a:r>
          </a:p>
        </p:txBody>
      </p:sp>
      <p:sp>
        <p:nvSpPr>
          <p:cNvPr id="1914885" name="Text Box 5"/>
          <p:cNvSpPr txBox="1">
            <a:spLocks noChangeArrowheads="1"/>
          </p:cNvSpPr>
          <p:nvPr/>
        </p:nvSpPr>
        <p:spPr bwMode="auto">
          <a:xfrm>
            <a:off x="0" y="5181600"/>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000" b="1" dirty="0">
                <a:solidFill>
                  <a:schemeClr val="bg1"/>
                </a:solidFill>
                <a:latin typeface="Arial" charset="0"/>
                <a:cs typeface="Arial" charset="0"/>
              </a:rPr>
              <a:t>Radiometric age:</a:t>
            </a:r>
            <a:r>
              <a:rPr lang="en-US" sz="3000" b="1" dirty="0">
                <a:solidFill>
                  <a:srgbClr val="FFFF00"/>
                </a:solidFill>
                <a:latin typeface="Arial" charset="0"/>
                <a:cs typeface="Arial" charset="0"/>
              </a:rPr>
              <a:t> 340,000 – 2.8 million years</a:t>
            </a:r>
          </a:p>
        </p:txBody>
      </p:sp>
      <p:sp>
        <p:nvSpPr>
          <p:cNvPr id="1914887" name="Line 7"/>
          <p:cNvSpPr>
            <a:spLocks noChangeShapeType="1"/>
          </p:cNvSpPr>
          <p:nvPr/>
        </p:nvSpPr>
        <p:spPr bwMode="auto">
          <a:xfrm>
            <a:off x="838200" y="3810000"/>
            <a:ext cx="2362200" cy="0"/>
          </a:xfrm>
          <a:prstGeom prst="line">
            <a:avLst/>
          </a:prstGeom>
          <a:noFill/>
          <a:ln w="127000">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50214" name="Isosceles Triangle 1"/>
          <p:cNvSpPr>
            <a:spLocks noChangeArrowheads="1"/>
          </p:cNvSpPr>
          <p:nvPr/>
        </p:nvSpPr>
        <p:spPr bwMode="auto">
          <a:xfrm rot="10800000">
            <a:off x="228600" y="0"/>
            <a:ext cx="6324600" cy="2438400"/>
          </a:xfrm>
          <a:prstGeom prst="triangle">
            <a:avLst>
              <a:gd name="adj" fmla="val 50000"/>
            </a:avLst>
          </a:prstGeom>
          <a:solidFill>
            <a:srgbClr val="FF0000"/>
          </a:solidFill>
          <a:ln w="9525">
            <a:solidFill>
              <a:schemeClr val="tx1"/>
            </a:solidFill>
            <a:round/>
            <a:headEnd/>
            <a:tailEnd/>
          </a:ln>
        </p:spPr>
        <p:txBody>
          <a:bodyPr/>
          <a:lstStyle/>
          <a:p>
            <a:endParaRPr lang="en-US"/>
          </a:p>
        </p:txBody>
      </p:sp>
      <p:sp>
        <p:nvSpPr>
          <p:cNvPr id="7" name="Text Box 5"/>
          <p:cNvSpPr txBox="1">
            <a:spLocks noChangeArrowheads="1"/>
          </p:cNvSpPr>
          <p:nvPr/>
        </p:nvSpPr>
        <p:spPr bwMode="auto">
          <a:xfrm>
            <a:off x="1066800" y="0"/>
            <a:ext cx="4862513"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000" b="1" dirty="0">
                <a:solidFill>
                  <a:schemeClr val="bg1"/>
                </a:solidFill>
                <a:latin typeface="Arial" charset="0"/>
                <a:cs typeface="Arial" charset="0"/>
              </a:rPr>
              <a:t>The lava dome at Mount St. Helens debunks dating myths</a:t>
            </a:r>
            <a:endParaRPr lang="en-US" sz="3000" b="1" dirty="0">
              <a:solidFill>
                <a:srgbClr val="FFFF00"/>
              </a:solidFill>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914887"/>
                                        </p:tgtEl>
                                        <p:attrNameLst>
                                          <p:attrName>style.visibility</p:attrName>
                                        </p:attrNameLst>
                                      </p:cBhvr>
                                      <p:to>
                                        <p:strVal val="visible"/>
                                      </p:to>
                                    </p:set>
                                    <p:animEffect transition="in" filter="wipe(left)">
                                      <p:cBhvr>
                                        <p:cTn id="7" dur="500"/>
                                        <p:tgtEl>
                                          <p:spTgt spid="1914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14885"/>
                                        </p:tgtEl>
                                        <p:attrNameLst>
                                          <p:attrName>style.visibility</p:attrName>
                                        </p:attrNameLst>
                                      </p:cBhvr>
                                      <p:to>
                                        <p:strVal val="visible"/>
                                      </p:to>
                                    </p:set>
                                    <p:animEffect transition="in" filter="fade">
                                      <p:cBhvr>
                                        <p:cTn id="12" dur="500"/>
                                        <p:tgtEl>
                                          <p:spTgt spid="1914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14884"/>
                                        </p:tgtEl>
                                        <p:attrNameLst>
                                          <p:attrName>style.visibility</p:attrName>
                                        </p:attrNameLst>
                                      </p:cBhvr>
                                      <p:to>
                                        <p:strVal val="visible"/>
                                      </p:to>
                                    </p:set>
                                    <p:animEffect transition="in" filter="fade">
                                      <p:cBhvr>
                                        <p:cTn id="17" dur="500"/>
                                        <p:tgtEl>
                                          <p:spTgt spid="19148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884" grpId="0" animBg="1"/>
      <p:bldP spid="1914885"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0274" name="Rectangle 2"/>
          <p:cNvSpPr>
            <a:spLocks noGrp="1" noChangeArrowheads="1"/>
          </p:cNvSpPr>
          <p:nvPr>
            <p:ph type="ctrTitle"/>
          </p:nvPr>
        </p:nvSpPr>
        <p:spPr/>
        <p:txBody>
          <a:bodyPr/>
          <a:lstStyle/>
          <a:p>
            <a:pPr eaLnBrk="1" hangingPunct="1">
              <a:defRPr/>
            </a:pPr>
            <a:r>
              <a:rPr lang="en-US" dirty="0" smtClean="0"/>
              <a:t>Dating Mt. </a:t>
            </a:r>
            <a:r>
              <a:rPr lang="en-US" dirty="0" err="1" smtClean="0"/>
              <a:t>Ngauruhoe</a:t>
            </a:r>
            <a:endParaRPr lang="en-US" dirty="0" smtClean="0"/>
          </a:p>
        </p:txBody>
      </p:sp>
      <p:pic>
        <p:nvPicPr>
          <p:cNvPr id="352258" name="Picture 3" descr="Mount Ngauruhoe in New Zea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143000"/>
            <a:ext cx="5486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0276" name="Text Box 4"/>
          <p:cNvSpPr txBox="1">
            <a:spLocks noChangeArrowheads="1"/>
          </p:cNvSpPr>
          <p:nvPr/>
        </p:nvSpPr>
        <p:spPr bwMode="auto">
          <a:xfrm>
            <a:off x="1447800" y="533400"/>
            <a:ext cx="62484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2800" b="1" dirty="0">
                <a:solidFill>
                  <a:schemeClr val="bg1"/>
                </a:solidFill>
                <a:latin typeface="Arial" charset="0"/>
                <a:cs typeface="Arial" charset="0"/>
              </a:rPr>
              <a:t>Mt. </a:t>
            </a:r>
            <a:r>
              <a:rPr lang="en-US" sz="2800" b="1" dirty="0" err="1">
                <a:solidFill>
                  <a:schemeClr val="bg1"/>
                </a:solidFill>
                <a:latin typeface="Arial" charset="0"/>
                <a:cs typeface="Arial" charset="0"/>
              </a:rPr>
              <a:t>Ngauruhoe</a:t>
            </a:r>
            <a:r>
              <a:rPr lang="en-US" sz="2800" b="1" dirty="0">
                <a:solidFill>
                  <a:schemeClr val="bg1"/>
                </a:solidFill>
                <a:latin typeface="Arial" charset="0"/>
                <a:cs typeface="Arial" charset="0"/>
              </a:rPr>
              <a:t>, New Zealand</a:t>
            </a:r>
          </a:p>
        </p:txBody>
      </p:sp>
      <p:sp>
        <p:nvSpPr>
          <p:cNvPr id="4790277" name="Text Box 5"/>
          <p:cNvSpPr txBox="1">
            <a:spLocks noChangeArrowheads="1"/>
          </p:cNvSpPr>
          <p:nvPr/>
        </p:nvSpPr>
        <p:spPr bwMode="auto">
          <a:xfrm>
            <a:off x="609600" y="4478338"/>
            <a:ext cx="8077200" cy="18462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30000"/>
              </a:spcBef>
              <a:defRPr/>
            </a:pPr>
            <a:r>
              <a:rPr lang="en-US" sz="3200" b="1">
                <a:solidFill>
                  <a:srgbClr val="FFFF00"/>
                </a:solidFill>
                <a:latin typeface="Arial" charset="0"/>
                <a:cs typeface="Arial" charset="0"/>
              </a:rPr>
              <a:t>5 eruptions from 1949 to 1975 </a:t>
            </a:r>
          </a:p>
          <a:p>
            <a:pPr algn="ctr" fontAlgn="base">
              <a:spcBef>
                <a:spcPct val="30000"/>
              </a:spcBef>
              <a:defRPr/>
            </a:pPr>
            <a:r>
              <a:rPr lang="en-US" sz="3200" b="1">
                <a:solidFill>
                  <a:srgbClr val="FFFF00"/>
                </a:solidFill>
                <a:latin typeface="Arial" charset="0"/>
                <a:cs typeface="+mn-cs"/>
              </a:rPr>
              <a:t>K-Ar dates: </a:t>
            </a:r>
            <a:r>
              <a:rPr lang="en-US" sz="3200" b="1">
                <a:solidFill>
                  <a:schemeClr val="bg1"/>
                </a:solidFill>
                <a:latin typeface="Arial" charset="0"/>
                <a:cs typeface="+mn-cs"/>
              </a:rPr>
              <a:t>270,000 – 3.5 million yrs</a:t>
            </a:r>
            <a:r>
              <a:rPr lang="en-US" sz="3200" b="1">
                <a:solidFill>
                  <a:srgbClr val="FFFF00"/>
                </a:solidFill>
                <a:latin typeface="Arial" charset="0"/>
                <a:cs typeface="+mn-cs"/>
              </a:rPr>
              <a:t> </a:t>
            </a:r>
            <a:endParaRPr lang="en-US" sz="3200" b="1">
              <a:solidFill>
                <a:srgbClr val="FFFF00"/>
              </a:solidFill>
              <a:latin typeface="Arial" charset="0"/>
              <a:cs typeface="Arial" charset="0"/>
            </a:endParaRPr>
          </a:p>
          <a:p>
            <a:pPr algn="ctr" fontAlgn="base">
              <a:spcBef>
                <a:spcPct val="30000"/>
              </a:spcBef>
              <a:defRPr/>
            </a:pPr>
            <a:r>
              <a:rPr lang="en-US" sz="3200" b="1">
                <a:solidFill>
                  <a:srgbClr val="FFFF00"/>
                </a:solidFill>
                <a:latin typeface="Arial" charset="0"/>
                <a:cs typeface="+mn-cs"/>
              </a:rPr>
              <a:t>Rocks really </a:t>
            </a:r>
            <a:r>
              <a:rPr lang="en-US" sz="3200" b="1">
                <a:solidFill>
                  <a:schemeClr val="bg1"/>
                </a:solidFill>
                <a:latin typeface="Arial" charset="0"/>
                <a:cs typeface="+mn-cs"/>
              </a:rPr>
              <a:t>&lt;50 yrs old </a:t>
            </a:r>
            <a:r>
              <a:rPr lang="en-US" sz="3200" b="1">
                <a:solidFill>
                  <a:srgbClr val="FFFF00"/>
                </a:solidFill>
                <a:latin typeface="Arial" charset="0"/>
                <a:cs typeface="+mn-cs"/>
              </a:rPr>
              <a:t>when dated!!!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90277">
                                            <p:txEl>
                                              <p:pRg st="1" end="1"/>
                                            </p:txEl>
                                          </p:spTgt>
                                        </p:tgtEl>
                                        <p:attrNameLst>
                                          <p:attrName>style.visibility</p:attrName>
                                        </p:attrNameLst>
                                      </p:cBhvr>
                                      <p:to>
                                        <p:strVal val="visible"/>
                                      </p:to>
                                    </p:set>
                                    <p:animEffect transition="in" filter="wipe(left)">
                                      <p:cBhvr>
                                        <p:cTn id="7" dur="500"/>
                                        <p:tgtEl>
                                          <p:spTgt spid="479027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790277">
                                            <p:txEl>
                                              <p:pRg st="2" end="2"/>
                                            </p:txEl>
                                          </p:spTgt>
                                        </p:tgtEl>
                                        <p:attrNameLst>
                                          <p:attrName>style.visibility</p:attrName>
                                        </p:attrNameLst>
                                      </p:cBhvr>
                                      <p:to>
                                        <p:strVal val="visible"/>
                                      </p:to>
                                    </p:set>
                                    <p:animEffect transition="in" filter="wipe(left)">
                                      <p:cBhvr>
                                        <p:cTn id="12" dur="500"/>
                                        <p:tgtEl>
                                          <p:spTgt spid="47902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921027" name="Text Box 3"/>
          <p:cNvSpPr txBox="1">
            <a:spLocks noChangeArrowheads="1"/>
          </p:cNvSpPr>
          <p:nvPr/>
        </p:nvSpPr>
        <p:spPr bwMode="auto">
          <a:xfrm>
            <a:off x="304800" y="214313"/>
            <a:ext cx="4572000" cy="17668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50000"/>
              </a:lnSpc>
              <a:spcBef>
                <a:spcPct val="50000"/>
              </a:spcBef>
              <a:defRPr/>
            </a:pPr>
            <a:endParaRPr lang="en-US" sz="4400" b="1" dirty="0">
              <a:solidFill>
                <a:schemeClr val="bg1"/>
              </a:solidFill>
              <a:latin typeface="Arial" charset="0"/>
              <a:cs typeface="Arial" charset="0"/>
            </a:endParaRPr>
          </a:p>
          <a:p>
            <a:pPr algn="ctr" fontAlgn="base">
              <a:lnSpc>
                <a:spcPct val="50000"/>
              </a:lnSpc>
              <a:spcBef>
                <a:spcPct val="50000"/>
              </a:spcBef>
              <a:defRPr/>
            </a:pPr>
            <a:r>
              <a:rPr lang="en-US" sz="4400" b="1" dirty="0">
                <a:solidFill>
                  <a:schemeClr val="bg1"/>
                </a:solidFill>
                <a:latin typeface="Arial" charset="0"/>
                <a:cs typeface="Arial" charset="0"/>
              </a:rPr>
              <a:t>Rocks of </a:t>
            </a:r>
          </a:p>
          <a:p>
            <a:pPr algn="ctr" fontAlgn="base">
              <a:lnSpc>
                <a:spcPct val="50000"/>
              </a:lnSpc>
              <a:spcBef>
                <a:spcPct val="50000"/>
              </a:spcBef>
              <a:defRPr/>
            </a:pPr>
            <a:r>
              <a:rPr lang="en-US" sz="4400" b="1" dirty="0">
                <a:solidFill>
                  <a:srgbClr val="FFFF00"/>
                </a:solidFill>
                <a:latin typeface="Arial" charset="0"/>
                <a:cs typeface="Arial" charset="0"/>
              </a:rPr>
              <a:t>Known</a:t>
            </a:r>
            <a:r>
              <a:rPr lang="en-US" sz="4400" b="1" dirty="0">
                <a:solidFill>
                  <a:schemeClr val="bg1"/>
                </a:solidFill>
                <a:latin typeface="Arial" charset="0"/>
                <a:cs typeface="Arial" charset="0"/>
              </a:rPr>
              <a:t> Age</a:t>
            </a:r>
          </a:p>
        </p:txBody>
      </p:sp>
      <p:sp>
        <p:nvSpPr>
          <p:cNvPr id="1921026" name="Rectangle 2"/>
          <p:cNvSpPr>
            <a:spLocks noGrp="1" noChangeArrowheads="1"/>
          </p:cNvSpPr>
          <p:nvPr>
            <p:ph type="title"/>
          </p:nvPr>
        </p:nvSpPr>
        <p:spPr>
          <a:xfrm>
            <a:off x="457200" y="-838200"/>
            <a:ext cx="8229600" cy="1143000"/>
          </a:xfrm>
        </p:spPr>
        <p:txBody>
          <a:bodyPr/>
          <a:lstStyle/>
          <a:p>
            <a:pPr eaLnBrk="1" hangingPunct="1">
              <a:defRPr/>
            </a:pPr>
            <a:r>
              <a:rPr lang="en-US" dirty="0" smtClean="0">
                <a:solidFill>
                  <a:srgbClr val="000066"/>
                </a:solidFill>
              </a:rPr>
              <a:t>Rocks: known or unknown age?</a:t>
            </a:r>
          </a:p>
        </p:txBody>
      </p:sp>
      <p:sp>
        <p:nvSpPr>
          <p:cNvPr id="1921028" name="Text Box 4"/>
          <p:cNvSpPr txBox="1">
            <a:spLocks noChangeArrowheads="1"/>
          </p:cNvSpPr>
          <p:nvPr/>
        </p:nvSpPr>
        <p:spPr bwMode="auto">
          <a:xfrm>
            <a:off x="4343400" y="214313"/>
            <a:ext cx="4572000" cy="17668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50000"/>
              </a:lnSpc>
              <a:spcBef>
                <a:spcPct val="50000"/>
              </a:spcBef>
              <a:defRPr/>
            </a:pPr>
            <a:endParaRPr lang="en-US" sz="4400" b="1">
              <a:solidFill>
                <a:schemeClr val="bg1"/>
              </a:solidFill>
              <a:latin typeface="Arial" charset="0"/>
              <a:cs typeface="Arial" charset="0"/>
            </a:endParaRPr>
          </a:p>
          <a:p>
            <a:pPr algn="ctr" fontAlgn="base">
              <a:lnSpc>
                <a:spcPct val="50000"/>
              </a:lnSpc>
              <a:spcBef>
                <a:spcPct val="50000"/>
              </a:spcBef>
              <a:defRPr/>
            </a:pPr>
            <a:r>
              <a:rPr lang="en-US" sz="4400" b="1">
                <a:solidFill>
                  <a:schemeClr val="bg1"/>
                </a:solidFill>
                <a:latin typeface="Arial" charset="0"/>
                <a:cs typeface="Arial" charset="0"/>
              </a:rPr>
              <a:t>Rocks of </a:t>
            </a:r>
          </a:p>
          <a:p>
            <a:pPr algn="ctr" fontAlgn="base">
              <a:lnSpc>
                <a:spcPct val="50000"/>
              </a:lnSpc>
              <a:spcBef>
                <a:spcPct val="50000"/>
              </a:spcBef>
              <a:defRPr/>
            </a:pPr>
            <a:r>
              <a:rPr lang="en-US" sz="4400" b="1">
                <a:solidFill>
                  <a:srgbClr val="FFFF00"/>
                </a:solidFill>
                <a:latin typeface="Arial" charset="0"/>
                <a:cs typeface="Arial" charset="0"/>
              </a:rPr>
              <a:t>Unknown</a:t>
            </a:r>
            <a:r>
              <a:rPr lang="en-US" sz="4400" b="1">
                <a:solidFill>
                  <a:schemeClr val="bg1"/>
                </a:solidFill>
                <a:latin typeface="Arial" charset="0"/>
                <a:cs typeface="Arial" charset="0"/>
              </a:rPr>
              <a:t> Age</a:t>
            </a:r>
          </a:p>
        </p:txBody>
      </p:sp>
      <p:sp>
        <p:nvSpPr>
          <p:cNvPr id="1921029" name="AutoShape 5"/>
          <p:cNvSpPr>
            <a:spLocks noChangeArrowheads="1"/>
          </p:cNvSpPr>
          <p:nvPr/>
        </p:nvSpPr>
        <p:spPr bwMode="auto">
          <a:xfrm>
            <a:off x="2286000" y="2133600"/>
            <a:ext cx="685800" cy="1600200"/>
          </a:xfrm>
          <a:prstGeom prst="downArrow">
            <a:avLst>
              <a:gd name="adj1" fmla="val 50000"/>
              <a:gd name="adj2" fmla="val 58333"/>
            </a:avLst>
          </a:prstGeom>
          <a:solidFill>
            <a:schemeClr val="accent1"/>
          </a:solidFill>
          <a:ln w="762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fontAlgn="base">
              <a:defRPr/>
            </a:pPr>
            <a:endParaRPr lang="en-US" sz="3600">
              <a:solidFill>
                <a:schemeClr val="bg1"/>
              </a:solidFill>
              <a:latin typeface="Arial" charset="0"/>
              <a:cs typeface="Arial" charset="0"/>
            </a:endParaRPr>
          </a:p>
        </p:txBody>
      </p:sp>
      <p:sp>
        <p:nvSpPr>
          <p:cNvPr id="1921030" name="AutoShape 6"/>
          <p:cNvSpPr>
            <a:spLocks noChangeArrowheads="1"/>
          </p:cNvSpPr>
          <p:nvPr/>
        </p:nvSpPr>
        <p:spPr bwMode="auto">
          <a:xfrm>
            <a:off x="6248400" y="2057400"/>
            <a:ext cx="685800" cy="1600200"/>
          </a:xfrm>
          <a:prstGeom prst="downArrow">
            <a:avLst>
              <a:gd name="adj1" fmla="val 50000"/>
              <a:gd name="adj2" fmla="val 58333"/>
            </a:avLst>
          </a:prstGeom>
          <a:solidFill>
            <a:schemeClr val="accent1"/>
          </a:solidFill>
          <a:ln w="762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fontAlgn="base">
              <a:defRPr/>
            </a:pPr>
            <a:endParaRPr lang="en-US" sz="3600">
              <a:solidFill>
                <a:schemeClr val="bg1"/>
              </a:solidFill>
              <a:latin typeface="Arial" charset="0"/>
              <a:cs typeface="Arial" charset="0"/>
            </a:endParaRPr>
          </a:p>
        </p:txBody>
      </p:sp>
      <p:sp>
        <p:nvSpPr>
          <p:cNvPr id="1921031" name="Text Box 7"/>
          <p:cNvSpPr txBox="1">
            <a:spLocks noChangeArrowheads="1"/>
          </p:cNvSpPr>
          <p:nvPr/>
        </p:nvSpPr>
        <p:spPr bwMode="auto">
          <a:xfrm>
            <a:off x="609600" y="3810000"/>
            <a:ext cx="4038600" cy="2505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90000"/>
              </a:lnSpc>
              <a:spcBef>
                <a:spcPct val="50000"/>
              </a:spcBef>
              <a:defRPr/>
            </a:pPr>
            <a:r>
              <a:rPr lang="en-US" sz="4400" b="1">
                <a:solidFill>
                  <a:schemeClr val="bg1"/>
                </a:solidFill>
                <a:latin typeface="Arial" charset="0"/>
                <a:cs typeface="Arial" charset="0"/>
              </a:rPr>
              <a:t>Radiometric dating clearly </a:t>
            </a:r>
            <a:r>
              <a:rPr lang="en-US" sz="4400" b="1">
                <a:solidFill>
                  <a:srgbClr val="FFFF00"/>
                </a:solidFill>
                <a:latin typeface="Arial" charset="0"/>
                <a:cs typeface="Arial" charset="0"/>
              </a:rPr>
              <a:t>does not</a:t>
            </a:r>
            <a:r>
              <a:rPr lang="en-US" sz="4400" b="1">
                <a:solidFill>
                  <a:schemeClr val="bg1"/>
                </a:solidFill>
                <a:latin typeface="Arial" charset="0"/>
                <a:cs typeface="Arial" charset="0"/>
              </a:rPr>
              <a:t>  work.</a:t>
            </a:r>
          </a:p>
        </p:txBody>
      </p:sp>
      <p:sp>
        <p:nvSpPr>
          <p:cNvPr id="1921032" name="Text Box 8"/>
          <p:cNvSpPr txBox="1">
            <a:spLocks noChangeArrowheads="1"/>
          </p:cNvSpPr>
          <p:nvPr/>
        </p:nvSpPr>
        <p:spPr bwMode="auto">
          <a:xfrm>
            <a:off x="4343400" y="3810000"/>
            <a:ext cx="4572000" cy="2505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90000"/>
              </a:lnSpc>
              <a:spcBef>
                <a:spcPct val="50000"/>
              </a:spcBef>
              <a:defRPr/>
            </a:pPr>
            <a:r>
              <a:rPr lang="en-US" sz="4400" b="1">
                <a:solidFill>
                  <a:schemeClr val="bg1"/>
                </a:solidFill>
                <a:latin typeface="Arial" charset="0"/>
                <a:cs typeface="Arial" charset="0"/>
              </a:rPr>
              <a:t>Radiometric dating is</a:t>
            </a:r>
            <a:r>
              <a:rPr lang="en-US" sz="4400" b="1">
                <a:solidFill>
                  <a:srgbClr val="FF3300"/>
                </a:solidFill>
                <a:latin typeface="Arial" charset="0"/>
                <a:cs typeface="Arial" charset="0"/>
              </a:rPr>
              <a:t> </a:t>
            </a:r>
            <a:r>
              <a:rPr lang="en-US" sz="4400" b="1">
                <a:solidFill>
                  <a:srgbClr val="FFFF00"/>
                </a:solidFill>
                <a:latin typeface="Arial" charset="0"/>
                <a:cs typeface="Arial" charset="0"/>
              </a:rPr>
              <a:t>assumed</a:t>
            </a:r>
            <a:r>
              <a:rPr lang="en-US" sz="4400" b="1">
                <a:solidFill>
                  <a:srgbClr val="FF3300"/>
                </a:solidFill>
                <a:latin typeface="Arial" charset="0"/>
                <a:cs typeface="Arial" charset="0"/>
              </a:rPr>
              <a:t> </a:t>
            </a:r>
            <a:r>
              <a:rPr lang="en-US" sz="4400" b="1">
                <a:solidFill>
                  <a:schemeClr val="bg1"/>
                </a:solidFill>
                <a:latin typeface="Arial" charset="0"/>
                <a:cs typeface="Arial" charset="0"/>
              </a:rPr>
              <a:t>to work.</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21031"/>
                                        </p:tgtEl>
                                        <p:attrNameLst>
                                          <p:attrName>style.visibility</p:attrName>
                                        </p:attrNameLst>
                                      </p:cBhvr>
                                      <p:to>
                                        <p:strVal val="visible"/>
                                      </p:to>
                                    </p:set>
                                    <p:animEffect transition="in" filter="wipe(up)">
                                      <p:cBhvr>
                                        <p:cTn id="7" dur="500"/>
                                        <p:tgtEl>
                                          <p:spTgt spid="19210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21032"/>
                                        </p:tgtEl>
                                        <p:attrNameLst>
                                          <p:attrName>style.visibility</p:attrName>
                                        </p:attrNameLst>
                                      </p:cBhvr>
                                      <p:to>
                                        <p:strVal val="visible"/>
                                      </p:to>
                                    </p:set>
                                    <p:animEffect transition="in" filter="wipe(up)">
                                      <p:cBhvr>
                                        <p:cTn id="12" dur="500"/>
                                        <p:tgtEl>
                                          <p:spTgt spid="192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1031" grpId="0"/>
      <p:bldP spid="192103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1794" name="Rectangle 2"/>
          <p:cNvSpPr>
            <a:spLocks noGrp="1" noChangeArrowheads="1"/>
          </p:cNvSpPr>
          <p:nvPr>
            <p:ph type="title"/>
          </p:nvPr>
        </p:nvSpPr>
        <p:spPr/>
        <p:txBody>
          <a:bodyPr/>
          <a:lstStyle/>
          <a:p>
            <a:pPr eaLnBrk="1" hangingPunct="1">
              <a:defRPr/>
            </a:pPr>
            <a:r>
              <a:rPr lang="en-US" dirty="0" smtClean="0"/>
              <a:t>Radiometric dating--hourglasses</a:t>
            </a:r>
          </a:p>
        </p:txBody>
      </p:sp>
      <p:pic>
        <p:nvPicPr>
          <p:cNvPr id="5281795" name="Picture 3" descr="Hourglasses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752600"/>
            <a:ext cx="8610600" cy="33385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281796" name="Text Box 4"/>
          <p:cNvSpPr txBox="1">
            <a:spLocks noChangeArrowheads="1"/>
          </p:cNvSpPr>
          <p:nvPr/>
        </p:nvSpPr>
        <p:spPr bwMode="auto">
          <a:xfrm>
            <a:off x="914400" y="2133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2400" b="1">
                <a:solidFill>
                  <a:srgbClr val="FF3300"/>
                </a:solidFill>
                <a:latin typeface="Arial" charset="0"/>
                <a:cs typeface="Arial" charset="0"/>
              </a:rPr>
              <a:t>Parent</a:t>
            </a:r>
          </a:p>
        </p:txBody>
      </p:sp>
      <p:sp>
        <p:nvSpPr>
          <p:cNvPr id="5281797" name="Text Box 5"/>
          <p:cNvSpPr txBox="1">
            <a:spLocks noChangeArrowheads="1"/>
          </p:cNvSpPr>
          <p:nvPr/>
        </p:nvSpPr>
        <p:spPr bwMode="auto">
          <a:xfrm>
            <a:off x="609600" y="4953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2400" b="1">
                <a:solidFill>
                  <a:srgbClr val="FF3300"/>
                </a:solidFill>
                <a:latin typeface="Arial" charset="0"/>
                <a:cs typeface="Arial" charset="0"/>
              </a:rPr>
              <a:t>Daughter</a:t>
            </a:r>
          </a:p>
        </p:txBody>
      </p:sp>
      <p:sp>
        <p:nvSpPr>
          <p:cNvPr id="5281798" name="Text Box 6"/>
          <p:cNvSpPr txBox="1">
            <a:spLocks noChangeArrowheads="1"/>
          </p:cNvSpPr>
          <p:nvPr/>
        </p:nvSpPr>
        <p:spPr bwMode="auto">
          <a:xfrm>
            <a:off x="3352800" y="2667000"/>
            <a:ext cx="53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400" b="1">
                <a:solidFill>
                  <a:srgbClr val="FF3300"/>
                </a:solidFill>
                <a:latin typeface="Arial" charset="0"/>
                <a:cs typeface="Arial" charset="0"/>
              </a:rPr>
              <a:t>?</a:t>
            </a:r>
          </a:p>
        </p:txBody>
      </p:sp>
      <p:sp>
        <p:nvSpPr>
          <p:cNvPr id="5281799" name="Text Box 7"/>
          <p:cNvSpPr txBox="1">
            <a:spLocks noChangeArrowheads="1"/>
          </p:cNvSpPr>
          <p:nvPr/>
        </p:nvSpPr>
        <p:spPr bwMode="auto">
          <a:xfrm>
            <a:off x="2667000" y="5410200"/>
            <a:ext cx="1905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000" b="1">
                <a:solidFill>
                  <a:srgbClr val="FFFF00"/>
                </a:solidFill>
                <a:latin typeface="Arial" charset="0"/>
                <a:cs typeface="Arial" charset="0"/>
              </a:rPr>
              <a:t>Original ratios?</a:t>
            </a:r>
          </a:p>
        </p:txBody>
      </p:sp>
      <p:sp>
        <p:nvSpPr>
          <p:cNvPr id="5281800" name="Text Box 8"/>
          <p:cNvSpPr txBox="1">
            <a:spLocks noChangeArrowheads="1"/>
          </p:cNvSpPr>
          <p:nvPr/>
        </p:nvSpPr>
        <p:spPr bwMode="auto">
          <a:xfrm>
            <a:off x="609600" y="457200"/>
            <a:ext cx="78486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lnSpc>
                <a:spcPct val="85000"/>
              </a:lnSpc>
              <a:defRPr/>
            </a:pPr>
            <a:r>
              <a:rPr lang="en-US" sz="4000" b="1">
                <a:solidFill>
                  <a:srgbClr val="FFFF00"/>
                </a:solidFill>
                <a:latin typeface="Arial" charset="0"/>
                <a:cs typeface="Arial" charset="0"/>
              </a:rPr>
              <a:t>Radiometric Dating Assumptions</a:t>
            </a:r>
          </a:p>
        </p:txBody>
      </p:sp>
      <p:sp>
        <p:nvSpPr>
          <p:cNvPr id="5281801" name="Text Box 9"/>
          <p:cNvSpPr txBox="1">
            <a:spLocks noChangeArrowheads="1"/>
          </p:cNvSpPr>
          <p:nvPr/>
        </p:nvSpPr>
        <p:spPr bwMode="auto">
          <a:xfrm>
            <a:off x="5715000" y="350520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400" b="1">
                <a:solidFill>
                  <a:srgbClr val="FF3300"/>
                </a:solidFill>
                <a:latin typeface="Arial" charset="0"/>
                <a:cs typeface="Arial" charset="0"/>
              </a:rPr>
              <a:t>?</a:t>
            </a:r>
          </a:p>
        </p:txBody>
      </p:sp>
      <p:sp>
        <p:nvSpPr>
          <p:cNvPr id="5281802" name="Text Box 10"/>
          <p:cNvSpPr txBox="1">
            <a:spLocks noChangeArrowheads="1"/>
          </p:cNvSpPr>
          <p:nvPr/>
        </p:nvSpPr>
        <p:spPr bwMode="auto">
          <a:xfrm>
            <a:off x="3581400" y="4083050"/>
            <a:ext cx="60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600" b="1">
                <a:solidFill>
                  <a:srgbClr val="FF3300"/>
                </a:solidFill>
                <a:latin typeface="Arial" charset="0"/>
                <a:cs typeface="Arial" charset="0"/>
              </a:rPr>
              <a:t>?</a:t>
            </a:r>
          </a:p>
        </p:txBody>
      </p:sp>
      <p:sp>
        <p:nvSpPr>
          <p:cNvPr id="5281803" name="Text Box 11"/>
          <p:cNvSpPr txBox="1">
            <a:spLocks noChangeArrowheads="1"/>
          </p:cNvSpPr>
          <p:nvPr/>
        </p:nvSpPr>
        <p:spPr bwMode="auto">
          <a:xfrm>
            <a:off x="4800600" y="5410200"/>
            <a:ext cx="1676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000" b="1">
                <a:solidFill>
                  <a:srgbClr val="FFFF00"/>
                </a:solidFill>
                <a:latin typeface="Arial" charset="0"/>
                <a:cs typeface="Arial" charset="0"/>
              </a:rPr>
              <a:t>Rate of decay?</a:t>
            </a:r>
          </a:p>
        </p:txBody>
      </p:sp>
      <p:sp>
        <p:nvSpPr>
          <p:cNvPr id="5281804" name="Rectangle 12"/>
          <p:cNvSpPr>
            <a:spLocks noChangeArrowheads="1"/>
          </p:cNvSpPr>
          <p:nvPr/>
        </p:nvSpPr>
        <p:spPr bwMode="auto">
          <a:xfrm>
            <a:off x="228600" y="4953000"/>
            <a:ext cx="86106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1805" name="Text Box 13"/>
          <p:cNvSpPr txBox="1">
            <a:spLocks noChangeArrowheads="1"/>
          </p:cNvSpPr>
          <p:nvPr/>
        </p:nvSpPr>
        <p:spPr bwMode="auto">
          <a:xfrm>
            <a:off x="7391400" y="480060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400" b="1">
                <a:solidFill>
                  <a:srgbClr val="FF3300"/>
                </a:solidFill>
                <a:latin typeface="Arial" charset="0"/>
                <a:cs typeface="Arial" charset="0"/>
              </a:rPr>
              <a:t>?</a:t>
            </a:r>
          </a:p>
        </p:txBody>
      </p:sp>
      <p:sp>
        <p:nvSpPr>
          <p:cNvPr id="5281806" name="Text Box 14"/>
          <p:cNvSpPr txBox="1">
            <a:spLocks noChangeArrowheads="1"/>
          </p:cNvSpPr>
          <p:nvPr/>
        </p:nvSpPr>
        <p:spPr bwMode="auto">
          <a:xfrm>
            <a:off x="7772400" y="2286000"/>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3400" b="1">
                <a:solidFill>
                  <a:srgbClr val="FF3300"/>
                </a:solidFill>
                <a:latin typeface="Arial" charset="0"/>
                <a:cs typeface="Arial" charset="0"/>
              </a:rPr>
              <a:t>?</a:t>
            </a:r>
          </a:p>
        </p:txBody>
      </p:sp>
      <p:sp>
        <p:nvSpPr>
          <p:cNvPr id="5281807" name="Text Box 15"/>
          <p:cNvSpPr txBox="1">
            <a:spLocks noChangeArrowheads="1"/>
          </p:cNvSpPr>
          <p:nvPr/>
        </p:nvSpPr>
        <p:spPr bwMode="auto">
          <a:xfrm>
            <a:off x="6477000" y="5410200"/>
            <a:ext cx="2209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3000" b="1">
                <a:solidFill>
                  <a:srgbClr val="FFFF00"/>
                </a:solidFill>
                <a:latin typeface="Arial" charset="0"/>
                <a:cs typeface="Arial" charset="0"/>
              </a:rPr>
              <a:t>Added or removed?</a:t>
            </a:r>
          </a:p>
        </p:txBody>
      </p:sp>
      <p:sp>
        <p:nvSpPr>
          <p:cNvPr id="5281808" name="Text Box 16"/>
          <p:cNvSpPr txBox="1">
            <a:spLocks noChangeArrowheads="1"/>
          </p:cNvSpPr>
          <p:nvPr/>
        </p:nvSpPr>
        <p:spPr bwMode="auto">
          <a:xfrm>
            <a:off x="609600" y="4876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50000"/>
              </a:spcBef>
              <a:defRPr/>
            </a:pPr>
            <a:r>
              <a:rPr lang="en-US" sz="2400" b="1">
                <a:solidFill>
                  <a:srgbClr val="FF3300"/>
                </a:solidFill>
                <a:latin typeface="Arial" charset="0"/>
                <a:cs typeface="Arial" charset="0"/>
              </a:rPr>
              <a:t>Daughter</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281799"/>
                                        </p:tgtEl>
                                        <p:attrNameLst>
                                          <p:attrName>style.visibility</p:attrName>
                                        </p:attrNameLst>
                                      </p:cBhvr>
                                      <p:to>
                                        <p:strVal val="visible"/>
                                      </p:to>
                                    </p:set>
                                    <p:anim calcmode="lin" valueType="num">
                                      <p:cBhvr>
                                        <p:cTn id="7" dur="500" fill="hold"/>
                                        <p:tgtEl>
                                          <p:spTgt spid="5281799"/>
                                        </p:tgtEl>
                                        <p:attrNameLst>
                                          <p:attrName>ppt_w</p:attrName>
                                        </p:attrNameLst>
                                      </p:cBhvr>
                                      <p:tavLst>
                                        <p:tav tm="0">
                                          <p:val>
                                            <p:fltVal val="0"/>
                                          </p:val>
                                        </p:tav>
                                        <p:tav tm="100000">
                                          <p:val>
                                            <p:strVal val="#ppt_w"/>
                                          </p:val>
                                        </p:tav>
                                      </p:tavLst>
                                    </p:anim>
                                    <p:anim calcmode="lin" valueType="num">
                                      <p:cBhvr>
                                        <p:cTn id="8" dur="500" fill="hold"/>
                                        <p:tgtEl>
                                          <p:spTgt spid="5281799"/>
                                        </p:tgtEl>
                                        <p:attrNameLst>
                                          <p:attrName>ppt_h</p:attrName>
                                        </p:attrNameLst>
                                      </p:cBhvr>
                                      <p:tavLst>
                                        <p:tav tm="0">
                                          <p:val>
                                            <p:fltVal val="0"/>
                                          </p:val>
                                        </p:tav>
                                        <p:tav tm="100000">
                                          <p:val>
                                            <p:strVal val="#ppt_h"/>
                                          </p:val>
                                        </p:tav>
                                      </p:tavLst>
                                    </p:anim>
                                    <p:animEffect transition="in" filter="fade">
                                      <p:cBhvr>
                                        <p:cTn id="9" dur="500"/>
                                        <p:tgtEl>
                                          <p:spTgt spid="528179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281807"/>
                                        </p:tgtEl>
                                        <p:attrNameLst>
                                          <p:attrName>style.visibility</p:attrName>
                                        </p:attrNameLst>
                                      </p:cBhvr>
                                      <p:to>
                                        <p:strVal val="visible"/>
                                      </p:to>
                                    </p:set>
                                    <p:anim calcmode="lin" valueType="num">
                                      <p:cBhvr>
                                        <p:cTn id="14" dur="500" fill="hold"/>
                                        <p:tgtEl>
                                          <p:spTgt spid="5281807"/>
                                        </p:tgtEl>
                                        <p:attrNameLst>
                                          <p:attrName>ppt_w</p:attrName>
                                        </p:attrNameLst>
                                      </p:cBhvr>
                                      <p:tavLst>
                                        <p:tav tm="0">
                                          <p:val>
                                            <p:fltVal val="0"/>
                                          </p:val>
                                        </p:tav>
                                        <p:tav tm="100000">
                                          <p:val>
                                            <p:strVal val="#ppt_w"/>
                                          </p:val>
                                        </p:tav>
                                      </p:tavLst>
                                    </p:anim>
                                    <p:anim calcmode="lin" valueType="num">
                                      <p:cBhvr>
                                        <p:cTn id="15" dur="500" fill="hold"/>
                                        <p:tgtEl>
                                          <p:spTgt spid="5281807"/>
                                        </p:tgtEl>
                                        <p:attrNameLst>
                                          <p:attrName>ppt_h</p:attrName>
                                        </p:attrNameLst>
                                      </p:cBhvr>
                                      <p:tavLst>
                                        <p:tav tm="0">
                                          <p:val>
                                            <p:fltVal val="0"/>
                                          </p:val>
                                        </p:tav>
                                        <p:tav tm="100000">
                                          <p:val>
                                            <p:strVal val="#ppt_h"/>
                                          </p:val>
                                        </p:tav>
                                      </p:tavLst>
                                    </p:anim>
                                    <p:animEffect transition="in" filter="fade">
                                      <p:cBhvr>
                                        <p:cTn id="16" dur="500"/>
                                        <p:tgtEl>
                                          <p:spTgt spid="52818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281803"/>
                                        </p:tgtEl>
                                        <p:attrNameLst>
                                          <p:attrName>style.visibility</p:attrName>
                                        </p:attrNameLst>
                                      </p:cBhvr>
                                      <p:to>
                                        <p:strVal val="visible"/>
                                      </p:to>
                                    </p:set>
                                    <p:anim calcmode="lin" valueType="num">
                                      <p:cBhvr>
                                        <p:cTn id="21" dur="500" fill="hold"/>
                                        <p:tgtEl>
                                          <p:spTgt spid="5281803"/>
                                        </p:tgtEl>
                                        <p:attrNameLst>
                                          <p:attrName>ppt_w</p:attrName>
                                        </p:attrNameLst>
                                      </p:cBhvr>
                                      <p:tavLst>
                                        <p:tav tm="0">
                                          <p:val>
                                            <p:fltVal val="0"/>
                                          </p:val>
                                        </p:tav>
                                        <p:tav tm="100000">
                                          <p:val>
                                            <p:strVal val="#ppt_w"/>
                                          </p:val>
                                        </p:tav>
                                      </p:tavLst>
                                    </p:anim>
                                    <p:anim calcmode="lin" valueType="num">
                                      <p:cBhvr>
                                        <p:cTn id="22" dur="500" fill="hold"/>
                                        <p:tgtEl>
                                          <p:spTgt spid="5281803"/>
                                        </p:tgtEl>
                                        <p:attrNameLst>
                                          <p:attrName>ppt_h</p:attrName>
                                        </p:attrNameLst>
                                      </p:cBhvr>
                                      <p:tavLst>
                                        <p:tav tm="0">
                                          <p:val>
                                            <p:fltVal val="0"/>
                                          </p:val>
                                        </p:tav>
                                        <p:tav tm="100000">
                                          <p:val>
                                            <p:strVal val="#ppt_h"/>
                                          </p:val>
                                        </p:tav>
                                      </p:tavLst>
                                    </p:anim>
                                    <p:animEffect transition="in" filter="fade">
                                      <p:cBhvr>
                                        <p:cTn id="23" dur="500"/>
                                        <p:tgtEl>
                                          <p:spTgt spid="528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1799" grpId="0"/>
      <p:bldP spid="5281803" grpId="0"/>
      <p:bldP spid="528180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9218" name="Rectangle 2"/>
          <p:cNvSpPr>
            <a:spLocks noGrp="1" noChangeArrowheads="1"/>
          </p:cNvSpPr>
          <p:nvPr>
            <p:ph type="title"/>
          </p:nvPr>
        </p:nvSpPr>
        <p:spPr/>
        <p:txBody>
          <a:bodyPr/>
          <a:lstStyle/>
          <a:p>
            <a:pPr eaLnBrk="1" hangingPunct="1">
              <a:defRPr/>
            </a:pPr>
            <a:r>
              <a:rPr lang="en-US" smtClean="0"/>
              <a:t>Grand Canyon – calendar 2004 Aug.</a:t>
            </a:r>
          </a:p>
        </p:txBody>
      </p:sp>
      <p:pic>
        <p:nvPicPr>
          <p:cNvPr id="1929219" name="Picture 3" descr="Grand canyon-Au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4000" cy="66960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929220" name="WordArt 4"/>
          <p:cNvSpPr>
            <a:spLocks noChangeArrowheads="1" noChangeShapeType="1" noTextEdit="1"/>
          </p:cNvSpPr>
          <p:nvPr/>
        </p:nvSpPr>
        <p:spPr bwMode="auto">
          <a:xfrm>
            <a:off x="1371600" y="762000"/>
            <a:ext cx="6477000" cy="449580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FF00"/>
                </a:solidFill>
                <a:latin typeface="Arial Black"/>
                <a:ea typeface="Arial Black"/>
                <a:cs typeface="Arial Black"/>
              </a:rPr>
              <a:t>Millions</a:t>
            </a:r>
          </a:p>
          <a:p>
            <a:pPr algn="ctr"/>
            <a:r>
              <a:rPr lang="en-US" sz="3600" kern="10">
                <a:ln w="57150">
                  <a:solidFill>
                    <a:schemeClr val="tx1"/>
                  </a:solidFill>
                  <a:round/>
                  <a:headEnd/>
                  <a:tailEnd/>
                </a:ln>
                <a:solidFill>
                  <a:srgbClr val="FFFF00"/>
                </a:solidFill>
                <a:latin typeface="Arial Black"/>
                <a:ea typeface="Arial Black"/>
                <a:cs typeface="Arial Black"/>
              </a:rPr>
              <a:t>of years?</a:t>
            </a:r>
          </a:p>
        </p:txBody>
      </p:sp>
      <p:sp>
        <p:nvSpPr>
          <p:cNvPr id="1929221" name="WordArt 5"/>
          <p:cNvSpPr>
            <a:spLocks noChangeArrowheads="1" noChangeShapeType="1" noTextEdit="1"/>
          </p:cNvSpPr>
          <p:nvPr/>
        </p:nvSpPr>
        <p:spPr bwMode="auto">
          <a:xfrm>
            <a:off x="1524000" y="762000"/>
            <a:ext cx="6477000" cy="449580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FF00"/>
                </a:solidFill>
                <a:latin typeface="Arial Black"/>
                <a:ea typeface="Arial Black"/>
                <a:cs typeface="Arial Black"/>
              </a:rPr>
              <a:t>Noah's</a:t>
            </a:r>
          </a:p>
          <a:p>
            <a:pPr algn="ctr"/>
            <a:r>
              <a:rPr lang="en-US" sz="3600" kern="10">
                <a:ln w="57150">
                  <a:solidFill>
                    <a:schemeClr val="tx1"/>
                  </a:solidFill>
                  <a:round/>
                  <a:headEnd/>
                  <a:tailEnd/>
                </a:ln>
                <a:solidFill>
                  <a:srgbClr val="FFFF00"/>
                </a:solidFill>
                <a:latin typeface="Arial Black"/>
                <a:ea typeface="Arial Black"/>
                <a:cs typeface="Arial Black"/>
              </a:rPr>
              <a:t>Flood!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29220"/>
                                        </p:tgtEl>
                                        <p:attrNameLst>
                                          <p:attrName>style.visibility</p:attrName>
                                        </p:attrNameLst>
                                      </p:cBhvr>
                                      <p:to>
                                        <p:strVal val="visible"/>
                                      </p:to>
                                    </p:set>
                                    <p:anim calcmode="lin" valueType="num">
                                      <p:cBhvr>
                                        <p:cTn id="7" dur="500" fill="hold"/>
                                        <p:tgtEl>
                                          <p:spTgt spid="1929220"/>
                                        </p:tgtEl>
                                        <p:attrNameLst>
                                          <p:attrName>ppt_w</p:attrName>
                                        </p:attrNameLst>
                                      </p:cBhvr>
                                      <p:tavLst>
                                        <p:tav tm="0">
                                          <p:val>
                                            <p:fltVal val="0"/>
                                          </p:val>
                                        </p:tav>
                                        <p:tav tm="100000">
                                          <p:val>
                                            <p:strVal val="#ppt_w"/>
                                          </p:val>
                                        </p:tav>
                                      </p:tavLst>
                                    </p:anim>
                                    <p:anim calcmode="lin" valueType="num">
                                      <p:cBhvr>
                                        <p:cTn id="8" dur="500" fill="hold"/>
                                        <p:tgtEl>
                                          <p:spTgt spid="1929220"/>
                                        </p:tgtEl>
                                        <p:attrNameLst>
                                          <p:attrName>ppt_h</p:attrName>
                                        </p:attrNameLst>
                                      </p:cBhvr>
                                      <p:tavLst>
                                        <p:tav tm="0">
                                          <p:val>
                                            <p:fltVal val="0"/>
                                          </p:val>
                                        </p:tav>
                                        <p:tav tm="100000">
                                          <p:val>
                                            <p:strVal val="#ppt_h"/>
                                          </p:val>
                                        </p:tav>
                                      </p:tavLst>
                                    </p:anim>
                                    <p:animEffect transition="in" filter="fade">
                                      <p:cBhvr>
                                        <p:cTn id="9" dur="500"/>
                                        <p:tgtEl>
                                          <p:spTgt spid="19292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1929220"/>
                                        </p:tgtEl>
                                      </p:cBhvr>
                                    </p:animEffect>
                                    <p:set>
                                      <p:cBhvr>
                                        <p:cTn id="14" dur="1" fill="hold">
                                          <p:stCondLst>
                                            <p:cond delay="499"/>
                                          </p:stCondLst>
                                        </p:cTn>
                                        <p:tgtEl>
                                          <p:spTgt spid="1929220"/>
                                        </p:tgtEl>
                                        <p:attrNameLst>
                                          <p:attrName>style.visibility</p:attrName>
                                        </p:attrNameLst>
                                      </p:cBhvr>
                                      <p:to>
                                        <p:strVal val="hidden"/>
                                      </p:to>
                                    </p:set>
                                  </p:childTnLst>
                                </p:cTn>
                              </p:par>
                            </p:childTnLst>
                          </p:cTn>
                        </p:par>
                        <p:par>
                          <p:cTn id="15" fill="hold" nodeType="afterGroup">
                            <p:stCondLst>
                              <p:cond delay="500"/>
                            </p:stCondLst>
                            <p:childTnLst>
                              <p:par>
                                <p:cTn id="16" presetID="37" presetClass="entr" presetSubtype="0" fill="hold" grpId="0" nodeType="afterEffect">
                                  <p:stCondLst>
                                    <p:cond delay="0"/>
                                  </p:stCondLst>
                                  <p:childTnLst>
                                    <p:set>
                                      <p:cBhvr>
                                        <p:cTn id="17" dur="1" fill="hold">
                                          <p:stCondLst>
                                            <p:cond delay="0"/>
                                          </p:stCondLst>
                                        </p:cTn>
                                        <p:tgtEl>
                                          <p:spTgt spid="1929221"/>
                                        </p:tgtEl>
                                        <p:attrNameLst>
                                          <p:attrName>style.visibility</p:attrName>
                                        </p:attrNameLst>
                                      </p:cBhvr>
                                      <p:to>
                                        <p:strVal val="visible"/>
                                      </p:to>
                                    </p:set>
                                    <p:animEffect transition="in" filter="fade">
                                      <p:cBhvr>
                                        <p:cTn id="18" dur="1000"/>
                                        <p:tgtEl>
                                          <p:spTgt spid="1929221"/>
                                        </p:tgtEl>
                                      </p:cBhvr>
                                    </p:animEffect>
                                    <p:anim calcmode="lin" valueType="num">
                                      <p:cBhvr>
                                        <p:cTn id="19" dur="1000" fill="hold"/>
                                        <p:tgtEl>
                                          <p:spTgt spid="1929221"/>
                                        </p:tgtEl>
                                        <p:attrNameLst>
                                          <p:attrName>ppt_x</p:attrName>
                                        </p:attrNameLst>
                                      </p:cBhvr>
                                      <p:tavLst>
                                        <p:tav tm="0">
                                          <p:val>
                                            <p:strVal val="#ppt_x"/>
                                          </p:val>
                                        </p:tav>
                                        <p:tav tm="100000">
                                          <p:val>
                                            <p:strVal val="#ppt_x"/>
                                          </p:val>
                                        </p:tav>
                                      </p:tavLst>
                                    </p:anim>
                                    <p:anim calcmode="lin" valueType="num">
                                      <p:cBhvr>
                                        <p:cTn id="20" dur="900" decel="100000" fill="hold"/>
                                        <p:tgtEl>
                                          <p:spTgt spid="192922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9292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9220" grpId="0" animBg="1"/>
      <p:bldP spid="1929220" grpId="1" animBg="1"/>
      <p:bldP spid="192922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2959100"/>
            <a:ext cx="24955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03" name="Rectangle 2"/>
          <p:cNvSpPr>
            <a:spLocks noGrp="1" noChangeArrowheads="1"/>
          </p:cNvSpPr>
          <p:nvPr>
            <p:ph type="title" idx="4294967295"/>
          </p:nvPr>
        </p:nvSpPr>
        <p:spPr/>
        <p:txBody>
          <a:bodyPr/>
          <a:lstStyle/>
          <a:p>
            <a:pPr eaLnBrk="1" hangingPunct="1">
              <a:defRPr/>
            </a:pPr>
            <a:r>
              <a:rPr lang="en-US" smtClean="0"/>
              <a:t>A&amp;E on bones </a:t>
            </a:r>
          </a:p>
        </p:txBody>
      </p:sp>
      <p:sp>
        <p:nvSpPr>
          <p:cNvPr id="5324804"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solidFill>
                <a:srgbClr val="000000"/>
              </a:solidFill>
              <a:latin typeface="Arial" charset="0"/>
              <a:cs typeface="Arial" charset="0"/>
            </a:endParaRPr>
          </a:p>
        </p:txBody>
      </p:sp>
      <p:sp>
        <p:nvSpPr>
          <p:cNvPr id="5324805"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defRPr/>
            </a:pPr>
            <a:endParaRPr lang="en-US">
              <a:solidFill>
                <a:srgbClr val="000000"/>
              </a:solidFill>
              <a:latin typeface="Arial" charset="0"/>
              <a:cs typeface="Arial" charset="0"/>
            </a:endParaRPr>
          </a:p>
        </p:txBody>
      </p:sp>
      <p:pic>
        <p:nvPicPr>
          <p:cNvPr id="360453" name="Picture 14"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762000" y="428625"/>
            <a:ext cx="35052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4" name="TextBox 1"/>
          <p:cNvSpPr txBox="1">
            <a:spLocks noChangeArrowheads="1"/>
          </p:cNvSpPr>
          <p:nvPr/>
        </p:nvSpPr>
        <p:spPr bwMode="auto">
          <a:xfrm>
            <a:off x="76200" y="30480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fontAlgn="base" hangingPunct="1"/>
            <a:r>
              <a:rPr lang="en-US" sz="1800" b="1">
                <a:solidFill>
                  <a:srgbClr val="FFFF00"/>
                </a:solidFill>
                <a:latin typeface="Arial" charset="0"/>
                <a:cs typeface="Arial" charset="0"/>
              </a:rPr>
              <a:t>MILLIONS</a:t>
            </a:r>
          </a:p>
          <a:p>
            <a:pPr algn="ctr" eaLnBrk="1" fontAlgn="base" hangingPunct="1"/>
            <a:r>
              <a:rPr lang="en-US" sz="1800" b="1">
                <a:solidFill>
                  <a:srgbClr val="FFFF00"/>
                </a:solidFill>
                <a:latin typeface="Arial" charset="0"/>
                <a:cs typeface="Arial" charset="0"/>
              </a:rPr>
              <a:t>OF YEARS</a:t>
            </a:r>
          </a:p>
        </p:txBody>
      </p:sp>
      <p:sp>
        <p:nvSpPr>
          <p:cNvPr id="3" name="Down Arrow 2"/>
          <p:cNvSpPr/>
          <p:nvPr/>
        </p:nvSpPr>
        <p:spPr>
          <a:xfrm>
            <a:off x="6096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en-US">
              <a:solidFill>
                <a:srgbClr val="FFFFFF"/>
              </a:solidFill>
              <a:latin typeface="Arial"/>
              <a:ea typeface="ＭＳ Ｐゴシック"/>
              <a:cs typeface="Arial"/>
            </a:endParaRPr>
          </a:p>
        </p:txBody>
      </p:sp>
      <p:sp>
        <p:nvSpPr>
          <p:cNvPr id="4" name="TextBox 3"/>
          <p:cNvSpPr txBox="1"/>
          <p:nvPr/>
        </p:nvSpPr>
        <p:spPr>
          <a:xfrm>
            <a:off x="1228725" y="2911475"/>
            <a:ext cx="2362200" cy="3108325"/>
          </a:xfrm>
          <a:prstGeom prst="rect">
            <a:avLst/>
          </a:prstGeom>
          <a:noFill/>
        </p:spPr>
        <p:txBody>
          <a:bodyPr>
            <a:spAutoFit/>
          </a:bodyPr>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defRPr/>
            </a:pPr>
            <a:r>
              <a:rPr lang="en-US" sz="2800" b="1" dirty="0" smtClean="0">
                <a:solidFill>
                  <a:srgbClr val="C00000"/>
                </a:solidFill>
                <a:effectLst>
                  <a:outerShdw blurRad="38100" dist="38100" dir="2700000" algn="tl">
                    <a:srgbClr val="FFFFFF"/>
                  </a:outerShdw>
                </a:effectLst>
                <a:cs typeface="Arial" charset="0"/>
              </a:rPr>
              <a:t>PAIN</a:t>
            </a:r>
          </a:p>
          <a:p>
            <a:pPr algn="ctr">
              <a:defRPr/>
            </a:pPr>
            <a:r>
              <a:rPr lang="en-US" sz="2800" b="1" dirty="0" smtClean="0">
                <a:solidFill>
                  <a:srgbClr val="C00000"/>
                </a:solidFill>
                <a:effectLst>
                  <a:outerShdw blurRad="38100" dist="38100" dir="2700000" algn="tl">
                    <a:srgbClr val="FFFFFF"/>
                  </a:outerShdw>
                </a:effectLst>
                <a:cs typeface="Arial" charset="0"/>
              </a:rPr>
              <a:t>DEATH</a:t>
            </a:r>
          </a:p>
          <a:p>
            <a:pPr algn="ctr">
              <a:defRPr/>
            </a:pPr>
            <a:r>
              <a:rPr lang="en-US" sz="2800" b="1" dirty="0" smtClean="0">
                <a:solidFill>
                  <a:srgbClr val="C00000"/>
                </a:solidFill>
                <a:effectLst>
                  <a:outerShdw blurRad="38100" dist="38100" dir="2700000" algn="tl">
                    <a:srgbClr val="FFFFFF"/>
                  </a:outerShdw>
                </a:effectLst>
                <a:cs typeface="Arial" charset="0"/>
              </a:rPr>
              <a:t>KILLING</a:t>
            </a:r>
          </a:p>
          <a:p>
            <a:pPr algn="ctr">
              <a:defRPr/>
            </a:pPr>
            <a:r>
              <a:rPr lang="en-US" sz="2800" b="1" dirty="0" smtClean="0">
                <a:solidFill>
                  <a:srgbClr val="C00000"/>
                </a:solidFill>
                <a:effectLst>
                  <a:outerShdw blurRad="38100" dist="38100" dir="2700000" algn="tl">
                    <a:srgbClr val="FFFFFF"/>
                  </a:outerShdw>
                </a:effectLst>
                <a:cs typeface="Arial" charset="0"/>
              </a:rPr>
              <a:t>DISEASE</a:t>
            </a:r>
          </a:p>
          <a:p>
            <a:pPr algn="ctr">
              <a:defRPr/>
            </a:pPr>
            <a:r>
              <a:rPr lang="en-US" sz="2800" b="1" dirty="0" smtClean="0">
                <a:solidFill>
                  <a:srgbClr val="C00000"/>
                </a:solidFill>
                <a:effectLst>
                  <a:outerShdw blurRad="38100" dist="38100" dir="2700000" algn="tl">
                    <a:srgbClr val="FFFFFF"/>
                  </a:outerShdw>
                </a:effectLst>
                <a:cs typeface="Arial" charset="0"/>
              </a:rPr>
              <a:t>STRUGGLE</a:t>
            </a:r>
          </a:p>
          <a:p>
            <a:pPr algn="ctr">
              <a:defRPr/>
            </a:pPr>
            <a:r>
              <a:rPr lang="en-US" sz="2800" b="1" dirty="0" smtClean="0">
                <a:solidFill>
                  <a:srgbClr val="C00000"/>
                </a:solidFill>
                <a:effectLst>
                  <a:outerShdw blurRad="38100" dist="38100" dir="2700000" algn="tl">
                    <a:srgbClr val="FFFFFF"/>
                  </a:outerShdw>
                </a:effectLst>
                <a:cs typeface="Arial" charset="0"/>
              </a:rPr>
              <a:t>SUFFERING</a:t>
            </a:r>
          </a:p>
          <a:p>
            <a:pPr algn="ctr">
              <a:defRPr/>
            </a:pPr>
            <a:r>
              <a:rPr lang="en-US" sz="2800" b="1" dirty="0" smtClean="0">
                <a:solidFill>
                  <a:srgbClr val="C00000"/>
                </a:solidFill>
                <a:effectLst>
                  <a:outerShdw blurRad="38100" dist="38100" dir="2700000" algn="tl">
                    <a:srgbClr val="FFFFFF"/>
                  </a:outerShdw>
                </a:effectLst>
                <a:cs typeface="Arial" charset="0"/>
              </a:rPr>
              <a:t>EXTINCTION</a:t>
            </a:r>
          </a:p>
        </p:txBody>
      </p:sp>
      <p:pic>
        <p:nvPicPr>
          <p:cNvPr id="5324810"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520700"/>
            <a:ext cx="249555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334000" y="473075"/>
            <a:ext cx="2362200" cy="3081338"/>
          </a:xfrm>
          <a:prstGeom prst="rect">
            <a:avLst/>
          </a:prstGeom>
          <a:noFill/>
        </p:spPr>
        <p:txBody>
          <a:bodyPr>
            <a:spAutoFit/>
          </a:bodyPr>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defRPr/>
            </a:pPr>
            <a:r>
              <a:rPr lang="en-US" sz="2800" b="1" smtClean="0">
                <a:solidFill>
                  <a:srgbClr val="C00000"/>
                </a:solidFill>
                <a:effectLst>
                  <a:outerShdw blurRad="38100" dist="38100" dir="2700000" algn="tl">
                    <a:srgbClr val="FFFFFF"/>
                  </a:outerShdw>
                </a:effectLst>
                <a:cs typeface="Arial" charset="0"/>
              </a:rPr>
              <a:t>PAIN</a:t>
            </a:r>
          </a:p>
          <a:p>
            <a:pPr algn="ctr">
              <a:defRPr/>
            </a:pPr>
            <a:r>
              <a:rPr lang="en-US" sz="2800" b="1" smtClean="0">
                <a:solidFill>
                  <a:srgbClr val="C00000"/>
                </a:solidFill>
                <a:effectLst>
                  <a:outerShdw blurRad="38100" dist="38100" dir="2700000" algn="tl">
                    <a:srgbClr val="FFFFFF"/>
                  </a:outerShdw>
                </a:effectLst>
                <a:cs typeface="Arial" charset="0"/>
              </a:rPr>
              <a:t>DEATH</a:t>
            </a:r>
          </a:p>
          <a:p>
            <a:pPr algn="ctr">
              <a:defRPr/>
            </a:pPr>
            <a:r>
              <a:rPr lang="en-US" sz="2800" b="1" smtClean="0">
                <a:solidFill>
                  <a:srgbClr val="C00000"/>
                </a:solidFill>
                <a:effectLst>
                  <a:outerShdw blurRad="38100" dist="38100" dir="2700000" algn="tl">
                    <a:srgbClr val="FFFFFF"/>
                  </a:outerShdw>
                </a:effectLst>
                <a:cs typeface="Arial" charset="0"/>
              </a:rPr>
              <a:t>KILLING</a:t>
            </a:r>
          </a:p>
          <a:p>
            <a:pPr algn="ctr">
              <a:defRPr/>
            </a:pPr>
            <a:r>
              <a:rPr lang="en-US" sz="2800" b="1" smtClean="0">
                <a:solidFill>
                  <a:srgbClr val="C00000"/>
                </a:solidFill>
                <a:effectLst>
                  <a:outerShdw blurRad="38100" dist="38100" dir="2700000" algn="tl">
                    <a:srgbClr val="FFFFFF"/>
                  </a:outerShdw>
                </a:effectLst>
                <a:cs typeface="Arial" charset="0"/>
              </a:rPr>
              <a:t>DISEASE</a:t>
            </a:r>
          </a:p>
          <a:p>
            <a:pPr algn="ctr">
              <a:defRPr/>
            </a:pPr>
            <a:r>
              <a:rPr lang="en-US" sz="2800" b="1" smtClean="0">
                <a:solidFill>
                  <a:srgbClr val="C00000"/>
                </a:solidFill>
                <a:effectLst>
                  <a:outerShdw blurRad="38100" dist="38100" dir="2700000" algn="tl">
                    <a:srgbClr val="FFFFFF"/>
                  </a:outerShdw>
                </a:effectLst>
                <a:cs typeface="Arial" charset="0"/>
              </a:rPr>
              <a:t>STRUGGLE</a:t>
            </a:r>
          </a:p>
          <a:p>
            <a:pPr algn="ctr">
              <a:defRPr/>
            </a:pPr>
            <a:r>
              <a:rPr lang="en-US" sz="2800" b="1" smtClean="0">
                <a:solidFill>
                  <a:srgbClr val="C00000"/>
                </a:solidFill>
                <a:effectLst>
                  <a:outerShdw blurRad="38100" dist="38100" dir="2700000" algn="tl">
                    <a:srgbClr val="FFFFFF"/>
                  </a:outerShdw>
                </a:effectLst>
                <a:cs typeface="Arial" charset="0"/>
              </a:rPr>
              <a:t>SUFFERING</a:t>
            </a:r>
          </a:p>
          <a:p>
            <a:pPr algn="ctr">
              <a:defRPr/>
            </a:pPr>
            <a:r>
              <a:rPr lang="en-US" sz="2800" b="1" smtClean="0">
                <a:solidFill>
                  <a:srgbClr val="C00000"/>
                </a:solidFill>
                <a:effectLst>
                  <a:outerShdw blurRad="38100" dist="38100" dir="2700000" algn="tl">
                    <a:srgbClr val="FFFFFF"/>
                  </a:outerShdw>
                </a:effectLst>
                <a:cs typeface="Arial" charset="0"/>
              </a:rPr>
              <a:t>EXTINCTION</a:t>
            </a:r>
          </a:p>
        </p:txBody>
      </p:sp>
      <p:pic>
        <p:nvPicPr>
          <p:cNvPr id="360459" name="Picture 15"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724400" y="3549650"/>
            <a:ext cx="35052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13" name="WordArt 13"/>
          <p:cNvSpPr>
            <a:spLocks noChangeArrowheads="1" noChangeShapeType="1" noTextEdit="1"/>
          </p:cNvSpPr>
          <p:nvPr/>
        </p:nvSpPr>
        <p:spPr bwMode="auto">
          <a:xfrm>
            <a:off x="571500" y="990600"/>
            <a:ext cx="3681413" cy="4419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324814" name="WordArt 14"/>
          <p:cNvSpPr>
            <a:spLocks noChangeArrowheads="1" noChangeShapeType="1" noTextEdit="1"/>
          </p:cNvSpPr>
          <p:nvPr/>
        </p:nvSpPr>
        <p:spPr bwMode="auto">
          <a:xfrm>
            <a:off x="4724400" y="990600"/>
            <a:ext cx="3657600" cy="3276600"/>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Noah's</a:t>
            </a:r>
          </a:p>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Flood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5324810"/>
                                        </p:tgtEl>
                                        <p:attrNameLst>
                                          <p:attrName>style.visibility</p:attrName>
                                        </p:attrNameLst>
                                      </p:cBhvr>
                                      <p:to>
                                        <p:strVal val="visible"/>
                                      </p:to>
                                    </p:set>
                                    <p:animEffect transition="in" filter="wipe(down)">
                                      <p:cBhvr>
                                        <p:cTn id="10" dur="500"/>
                                        <p:tgtEl>
                                          <p:spTgt spid="53248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324814"/>
                                        </p:tgtEl>
                                        <p:attrNameLst>
                                          <p:attrName>style.visibility</p:attrName>
                                        </p:attrNameLst>
                                      </p:cBhvr>
                                      <p:to>
                                        <p:strVal val="visible"/>
                                      </p:to>
                                    </p:set>
                                    <p:animEffect transition="in" filter="wipe(up)">
                                      <p:cBhvr>
                                        <p:cTn id="15" dur="500"/>
                                        <p:tgtEl>
                                          <p:spTgt spid="53248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5324813"/>
                                        </p:tgtEl>
                                        <p:attrNameLst>
                                          <p:attrName>style.visibility</p:attrName>
                                        </p:attrNameLst>
                                      </p:cBhvr>
                                      <p:to>
                                        <p:strVal val="visible"/>
                                      </p:to>
                                    </p:set>
                                    <p:anim calcmode="lin" valueType="num">
                                      <p:cBhvr>
                                        <p:cTn id="20" dur="500" fill="hold"/>
                                        <p:tgtEl>
                                          <p:spTgt spid="5324813"/>
                                        </p:tgtEl>
                                        <p:attrNameLst>
                                          <p:attrName>ppt_w</p:attrName>
                                        </p:attrNameLst>
                                      </p:cBhvr>
                                      <p:tavLst>
                                        <p:tav tm="0">
                                          <p:val>
                                            <p:fltVal val="0"/>
                                          </p:val>
                                        </p:tav>
                                        <p:tav tm="100000">
                                          <p:val>
                                            <p:strVal val="#ppt_w"/>
                                          </p:val>
                                        </p:tav>
                                      </p:tavLst>
                                    </p:anim>
                                    <p:anim calcmode="lin" valueType="num">
                                      <p:cBhvr>
                                        <p:cTn id="21" dur="500" fill="hold"/>
                                        <p:tgtEl>
                                          <p:spTgt spid="5324813"/>
                                        </p:tgtEl>
                                        <p:attrNameLst>
                                          <p:attrName>ppt_h</p:attrName>
                                        </p:attrNameLst>
                                      </p:cBhvr>
                                      <p:tavLst>
                                        <p:tav tm="0">
                                          <p:val>
                                            <p:fltVal val="0"/>
                                          </p:val>
                                        </p:tav>
                                        <p:tav tm="100000">
                                          <p:val>
                                            <p:strVal val="#ppt_h"/>
                                          </p:val>
                                        </p:tav>
                                      </p:tavLst>
                                    </p:anim>
                                    <p:animEffect transition="in" filter="fade">
                                      <p:cBhvr>
                                        <p:cTn id="22" dur="500"/>
                                        <p:tgtEl>
                                          <p:spTgt spid="532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324813" grpId="0" animBg="1"/>
      <p:bldP spid="53248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18626" name="Rectangle 2"/>
          <p:cNvSpPr>
            <a:spLocks noGrp="1" noChangeArrowheads="1"/>
          </p:cNvSpPr>
          <p:nvPr>
            <p:ph type="title"/>
          </p:nvPr>
        </p:nvSpPr>
        <p:spPr>
          <a:xfrm>
            <a:off x="2057400" y="406400"/>
            <a:ext cx="5029200" cy="5689600"/>
          </a:xfrm>
          <a:effectLst>
            <a:outerShdw blurRad="63500" dist="38099" dir="2700000" algn="ctr" rotWithShape="0">
              <a:schemeClr val="tx1">
                <a:alpha val="74998"/>
              </a:schemeClr>
            </a:outerShdw>
          </a:effectLst>
        </p:spPr>
        <p:txBody>
          <a:bodyPr>
            <a:spAutoFit/>
          </a:bodyPr>
          <a:lstStyle/>
          <a:p>
            <a:pPr>
              <a:lnSpc>
                <a:spcPct val="140000"/>
              </a:lnSpc>
              <a:spcBef>
                <a:spcPct val="50000"/>
              </a:spcBef>
              <a:defRPr/>
            </a:pPr>
            <a:r>
              <a:rPr lang="en-US" sz="8800" b="1" kern="1200" dirty="0" smtClean="0">
                <a:solidFill>
                  <a:srgbClr val="FFFF00"/>
                </a:solidFill>
                <a:latin typeface="Arial" charset="0"/>
                <a:ea typeface="ＭＳ Ｐゴシック" charset="0"/>
                <a:cs typeface="+mn-cs"/>
              </a:rPr>
              <a:t>Purpose </a:t>
            </a:r>
            <a:r>
              <a:rPr lang="en-US" sz="8800" b="1" kern="1200" dirty="0" smtClean="0">
                <a:solidFill>
                  <a:srgbClr val="FFFFFF"/>
                </a:solidFill>
                <a:latin typeface="Arial" charset="0"/>
                <a:ea typeface="ＭＳ Ｐゴシック" charset="0"/>
                <a:cs typeface="+mn-cs"/>
              </a:rPr>
              <a:t>of </a:t>
            </a:r>
            <a:r>
              <a:rPr lang="en-US" sz="8800" b="1" kern="1200" dirty="0">
                <a:solidFill>
                  <a:srgbClr val="FFFFFF"/>
                </a:solidFill>
                <a:latin typeface="Arial" charset="0"/>
                <a:ea typeface="ＭＳ Ｐゴシック" charset="0"/>
                <a:cs typeface="+mn-cs"/>
              </a:rPr>
              <a:t>the </a:t>
            </a:r>
            <a:r>
              <a:rPr lang="en-US" sz="8800" b="1" kern="1200" dirty="0" smtClean="0">
                <a:solidFill>
                  <a:srgbClr val="FFFFFF"/>
                </a:solidFill>
                <a:latin typeface="Arial" charset="0"/>
                <a:ea typeface="ＭＳ Ｐゴシック" charset="0"/>
                <a:cs typeface="+mn-cs"/>
              </a:rPr>
              <a:t>Ark</a:t>
            </a:r>
            <a:endParaRPr lang="en-US" sz="8800" b="1" kern="1200" dirty="0">
              <a:solidFill>
                <a:srgbClr val="FFFFFF"/>
              </a:solidFill>
              <a:latin typeface="Arial" charset="0"/>
              <a:ea typeface="ＭＳ Ｐゴシック" charset="0"/>
              <a:cs typeface="+mn-cs"/>
            </a:endParaRPr>
          </a:p>
        </p:txBody>
      </p:sp>
      <p:sp>
        <p:nvSpPr>
          <p:cNvPr id="217091" name="TextBox 5"/>
          <p:cNvSpPr txBox="1">
            <a:spLocks noChangeArrowheads="1"/>
          </p:cNvSpPr>
          <p:nvPr/>
        </p:nvSpPr>
        <p:spPr bwMode="auto">
          <a:xfrm>
            <a:off x="8458200" y="71438"/>
            <a:ext cx="52705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eaLnBrk="1" hangingPunct="1"/>
            <a:r>
              <a:rPr lang="en-US" b="1">
                <a:solidFill>
                  <a:schemeClr val="bg1"/>
                </a:solidFill>
                <a:latin typeface="Arial" charset="0"/>
                <a:cs typeface="Arial" charset="0"/>
              </a:rPr>
              <a:t>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Geologic Timescale 0008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eaLnBrk="1" hangingPunct="1">
              <a:defRPr/>
            </a:pPr>
            <a:r>
              <a:rPr lang="en-US" smtClean="0"/>
              <a:t>Geologic Timescale 00089</a:t>
            </a:r>
          </a:p>
        </p:txBody>
      </p:sp>
      <p:sp>
        <p:nvSpPr>
          <p:cNvPr id="5317636" name="Rectangle 4"/>
          <p:cNvSpPr>
            <a:spLocks noChangeArrowheads="1"/>
          </p:cNvSpPr>
          <p:nvPr/>
        </p:nvSpPr>
        <p:spPr bwMode="auto">
          <a:xfrm>
            <a:off x="3005138" y="1447800"/>
            <a:ext cx="6172200" cy="4876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37" name="Text Box 5"/>
          <p:cNvSpPr txBox="1">
            <a:spLocks noChangeArrowheads="1"/>
          </p:cNvSpPr>
          <p:nvPr/>
        </p:nvSpPr>
        <p:spPr bwMode="auto">
          <a:xfrm>
            <a:off x="3657600" y="3590925"/>
            <a:ext cx="472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spAutoFit/>
          </a:bodyPr>
          <a:lstStyle/>
          <a:p>
            <a:pPr algn="ctr">
              <a:spcBef>
                <a:spcPct val="50000"/>
              </a:spcBef>
              <a:defRPr/>
            </a:pPr>
            <a:r>
              <a:rPr lang="en-US" sz="3600" b="1" dirty="0">
                <a:solidFill>
                  <a:srgbClr val="FFFF00"/>
                </a:solidFill>
                <a:latin typeface="Arial" charset="0"/>
                <a:cs typeface="+mn-cs"/>
              </a:rPr>
              <a:t>Flood deposits</a:t>
            </a:r>
          </a:p>
        </p:txBody>
      </p:sp>
      <p:sp>
        <p:nvSpPr>
          <p:cNvPr id="5317638" name="Line 6"/>
          <p:cNvSpPr>
            <a:spLocks noChangeShapeType="1"/>
          </p:cNvSpPr>
          <p:nvPr/>
        </p:nvSpPr>
        <p:spPr bwMode="auto">
          <a:xfrm>
            <a:off x="6019800" y="4267200"/>
            <a:ext cx="0" cy="18288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5317639" name="Line 7"/>
          <p:cNvSpPr>
            <a:spLocks noChangeShapeType="1"/>
          </p:cNvSpPr>
          <p:nvPr/>
        </p:nvSpPr>
        <p:spPr bwMode="auto">
          <a:xfrm flipV="1">
            <a:off x="6010275" y="1676400"/>
            <a:ext cx="0" cy="17526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5317640" name="Rectangle 8"/>
          <p:cNvSpPr>
            <a:spLocks noChangeArrowheads="1"/>
          </p:cNvSpPr>
          <p:nvPr/>
        </p:nvSpPr>
        <p:spPr bwMode="auto">
          <a:xfrm>
            <a:off x="3005138" y="838200"/>
            <a:ext cx="61722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41" name="Text Box 9"/>
          <p:cNvSpPr txBox="1">
            <a:spLocks noChangeArrowheads="1"/>
          </p:cNvSpPr>
          <p:nvPr/>
        </p:nvSpPr>
        <p:spPr bwMode="auto">
          <a:xfrm>
            <a:off x="3962400" y="9652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2800" b="1" dirty="0">
                <a:latin typeface="Arial" charset="0"/>
                <a:cs typeface="+mn-cs"/>
              </a:rPr>
              <a:t>Post-Flood deposits</a:t>
            </a:r>
          </a:p>
        </p:txBody>
      </p:sp>
      <p:sp>
        <p:nvSpPr>
          <p:cNvPr id="5317642" name="Rectangle 10"/>
          <p:cNvSpPr>
            <a:spLocks noChangeArrowheads="1"/>
          </p:cNvSpPr>
          <p:nvPr/>
        </p:nvSpPr>
        <p:spPr bwMode="auto">
          <a:xfrm>
            <a:off x="2994025" y="6324600"/>
            <a:ext cx="6172200" cy="5334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317643" name="Text Box 11"/>
          <p:cNvSpPr txBox="1">
            <a:spLocks noChangeArrowheads="1"/>
          </p:cNvSpPr>
          <p:nvPr/>
        </p:nvSpPr>
        <p:spPr bwMode="auto">
          <a:xfrm>
            <a:off x="3657600" y="6354763"/>
            <a:ext cx="4648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spAutoFit/>
          </a:bodyPr>
          <a:lstStyle/>
          <a:p>
            <a:pPr algn="ctr">
              <a:spcBef>
                <a:spcPct val="50000"/>
              </a:spcBef>
              <a:defRPr/>
            </a:pPr>
            <a:r>
              <a:rPr lang="en-US" sz="3200" b="1" dirty="0">
                <a:solidFill>
                  <a:schemeClr val="bg1"/>
                </a:solidFill>
                <a:latin typeface="Arial" charset="0"/>
                <a:cs typeface="+mn-cs"/>
              </a:rPr>
              <a:t>Pre-Flood deposits</a:t>
            </a:r>
          </a:p>
        </p:txBody>
      </p:sp>
      <p:pic>
        <p:nvPicPr>
          <p:cNvPr id="362507" name="Picture 2" descr="Geologic Timescale 00089"/>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929640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
          <p:cNvSpPr>
            <a:spLocks noChangeArrowheads="1"/>
          </p:cNvSpPr>
          <p:nvPr/>
        </p:nvSpPr>
        <p:spPr bwMode="auto">
          <a:xfrm>
            <a:off x="12301538" y="1409700"/>
            <a:ext cx="6172200" cy="48768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 name="Text Box 5"/>
          <p:cNvSpPr txBox="1">
            <a:spLocks noChangeArrowheads="1"/>
          </p:cNvSpPr>
          <p:nvPr/>
        </p:nvSpPr>
        <p:spPr bwMode="auto">
          <a:xfrm>
            <a:off x="12954000" y="3552825"/>
            <a:ext cx="472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spAutoFit/>
          </a:bodyPr>
          <a:lstStyle/>
          <a:p>
            <a:pPr algn="ctr">
              <a:spcBef>
                <a:spcPct val="50000"/>
              </a:spcBef>
              <a:defRPr/>
            </a:pPr>
            <a:r>
              <a:rPr lang="zh-TW" altLang="en-US" sz="3600" b="1" dirty="0">
                <a:solidFill>
                  <a:srgbClr val="FFFF00"/>
                </a:solidFill>
                <a:latin typeface="Arial" charset="0"/>
                <a:cs typeface="+mn-cs"/>
              </a:rPr>
              <a:t>洪水存款</a:t>
            </a:r>
            <a:endParaRPr lang="en-US" sz="3600" b="1" dirty="0">
              <a:solidFill>
                <a:srgbClr val="FFFF00"/>
              </a:solidFill>
              <a:latin typeface="Arial" charset="0"/>
              <a:cs typeface="+mn-cs"/>
            </a:endParaRPr>
          </a:p>
        </p:txBody>
      </p:sp>
      <p:sp>
        <p:nvSpPr>
          <p:cNvPr id="43" name="Line 6"/>
          <p:cNvSpPr>
            <a:spLocks noChangeShapeType="1"/>
          </p:cNvSpPr>
          <p:nvPr/>
        </p:nvSpPr>
        <p:spPr bwMode="auto">
          <a:xfrm>
            <a:off x="15316200" y="4229100"/>
            <a:ext cx="0" cy="18288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44" name="Line 7"/>
          <p:cNvSpPr>
            <a:spLocks noChangeShapeType="1"/>
          </p:cNvSpPr>
          <p:nvPr/>
        </p:nvSpPr>
        <p:spPr bwMode="auto">
          <a:xfrm flipV="1">
            <a:off x="15306675" y="1638300"/>
            <a:ext cx="0" cy="17526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a:cs typeface="+mn-cs"/>
            </a:endParaRPr>
          </a:p>
        </p:txBody>
      </p:sp>
      <p:sp>
        <p:nvSpPr>
          <p:cNvPr id="45" name="Rectangle 8"/>
          <p:cNvSpPr>
            <a:spLocks noChangeArrowheads="1"/>
          </p:cNvSpPr>
          <p:nvPr/>
        </p:nvSpPr>
        <p:spPr bwMode="auto">
          <a:xfrm>
            <a:off x="12301538" y="800100"/>
            <a:ext cx="61722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 name="Text Box 9"/>
          <p:cNvSpPr txBox="1">
            <a:spLocks noChangeArrowheads="1"/>
          </p:cNvSpPr>
          <p:nvPr/>
        </p:nvSpPr>
        <p:spPr bwMode="auto">
          <a:xfrm>
            <a:off x="13258800" y="927100"/>
            <a:ext cx="419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spAutoFit/>
          </a:bodyPr>
          <a:lstStyle/>
          <a:p>
            <a:pPr algn="ctr">
              <a:spcBef>
                <a:spcPct val="50000"/>
              </a:spcBef>
              <a:defRPr/>
            </a:pPr>
            <a:r>
              <a:rPr lang="zh-TW" altLang="en-US" sz="2800" b="1" dirty="0">
                <a:latin typeface="Arial" charset="0"/>
                <a:cs typeface="+mn-cs"/>
              </a:rPr>
              <a:t>洪水后存款</a:t>
            </a:r>
            <a:endParaRPr lang="en-US" sz="2800" b="1" dirty="0">
              <a:latin typeface="Arial" charset="0"/>
              <a:cs typeface="+mn-cs"/>
            </a:endParaRPr>
          </a:p>
        </p:txBody>
      </p:sp>
      <p:sp>
        <p:nvSpPr>
          <p:cNvPr id="47" name="Rectangle 10"/>
          <p:cNvSpPr>
            <a:spLocks noChangeArrowheads="1"/>
          </p:cNvSpPr>
          <p:nvPr/>
        </p:nvSpPr>
        <p:spPr bwMode="auto">
          <a:xfrm>
            <a:off x="12290425" y="6286500"/>
            <a:ext cx="6172200" cy="533400"/>
          </a:xfrm>
          <a:prstGeom prst="rect">
            <a:avLst/>
          </a:prstGeom>
          <a:solidFill>
            <a:srgbClr val="66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 name="Text Box 11"/>
          <p:cNvSpPr txBox="1">
            <a:spLocks noChangeArrowheads="1"/>
          </p:cNvSpPr>
          <p:nvPr/>
        </p:nvSpPr>
        <p:spPr bwMode="auto">
          <a:xfrm>
            <a:off x="12954000" y="6316663"/>
            <a:ext cx="4648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spAutoFit/>
          </a:bodyPr>
          <a:lstStyle/>
          <a:p>
            <a:pPr algn="ctr">
              <a:spcBef>
                <a:spcPct val="50000"/>
              </a:spcBef>
              <a:defRPr/>
            </a:pPr>
            <a:r>
              <a:rPr lang="zh-TW" altLang="en-US" sz="3200" b="1" dirty="0">
                <a:solidFill>
                  <a:schemeClr val="bg1"/>
                </a:solidFill>
                <a:latin typeface="Arial" charset="0"/>
                <a:cs typeface="+mn-cs"/>
              </a:rPr>
              <a:t>洪水前的存款</a:t>
            </a:r>
            <a:endParaRPr lang="en-US" sz="3200" b="1" dirty="0">
              <a:solidFill>
                <a:schemeClr val="bg1"/>
              </a:solidFill>
              <a:latin typeface="Arial" charset="0"/>
              <a:cs typeface="+mn-cs"/>
            </a:endParaRPr>
          </a:p>
        </p:txBody>
      </p:sp>
      <p:sp>
        <p:nvSpPr>
          <p:cNvPr id="362516" name="Rectangle 48"/>
          <p:cNvSpPr>
            <a:spLocks noChangeArrowheads="1"/>
          </p:cNvSpPr>
          <p:nvPr/>
        </p:nvSpPr>
        <p:spPr bwMode="auto">
          <a:xfrm>
            <a:off x="10896600" y="-36513"/>
            <a:ext cx="5257800" cy="531813"/>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lnSpc>
                <a:spcPct val="150000"/>
              </a:lnSpc>
            </a:pPr>
            <a:r>
              <a:rPr lang="zh-TW" altLang="en-US" sz="2800"/>
              <a:t>地质时间尺度</a:t>
            </a:r>
            <a:endParaRPr lang="en-US" sz="2800"/>
          </a:p>
        </p:txBody>
      </p:sp>
      <p:sp>
        <p:nvSpPr>
          <p:cNvPr id="50" name="Rectangle 49"/>
          <p:cNvSpPr/>
          <p:nvPr/>
        </p:nvSpPr>
        <p:spPr bwMode="auto">
          <a:xfrm>
            <a:off x="9296400" y="495300"/>
            <a:ext cx="9144000" cy="304800"/>
          </a:xfrm>
          <a:prstGeom prst="rect">
            <a:avLst/>
          </a:prstGeom>
          <a:solidFill>
            <a:srgbClr val="008000"/>
          </a:solidFill>
          <a:ln w="9525" cap="flat" cmpd="sng" algn="ctr">
            <a:solidFill>
              <a:schemeClr val="tx1"/>
            </a:solidFill>
            <a:prstDash val="solid"/>
            <a:round/>
            <a:headEnd type="none" w="med" len="med"/>
            <a:tailEnd type="none" w="med" len="med"/>
          </a:ln>
          <a:effectLst/>
          <a:extLst/>
        </p:spPr>
        <p:txBody>
          <a:bodyPr/>
          <a:lstStyle/>
          <a:p>
            <a:pPr>
              <a:lnSpc>
                <a:spcPct val="120000"/>
              </a:lnSpc>
              <a:defRPr/>
            </a:pP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时期</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时代</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一连串的生活</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62518" name="Rectangle 50"/>
          <p:cNvSpPr>
            <a:spLocks noChangeArrowheads="1"/>
          </p:cNvSpPr>
          <p:nvPr/>
        </p:nvSpPr>
        <p:spPr bwMode="auto">
          <a:xfrm rot="-5400000">
            <a:off x="9258300" y="838200"/>
            <a:ext cx="838200" cy="762000"/>
          </a:xfrm>
          <a:prstGeom prst="rect">
            <a:avLst/>
          </a:prstGeom>
          <a:solidFill>
            <a:srgbClr val="76D4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TW" altLang="en-US" sz="1400"/>
              <a:t>新生代</a:t>
            </a:r>
          </a:p>
          <a:p>
            <a:pPr algn="ctr"/>
            <a:r>
              <a:rPr lang="zh-TW" altLang="en-US" sz="1400"/>
              <a:t>最近的生活</a:t>
            </a:r>
            <a:endParaRPr lang="en-US" sz="1400"/>
          </a:p>
        </p:txBody>
      </p:sp>
      <p:sp>
        <p:nvSpPr>
          <p:cNvPr id="362519" name="Rectangle 51"/>
          <p:cNvSpPr>
            <a:spLocks noChangeArrowheads="1"/>
          </p:cNvSpPr>
          <p:nvPr/>
        </p:nvSpPr>
        <p:spPr bwMode="auto">
          <a:xfrm rot="-5400000">
            <a:off x="9053512" y="2068513"/>
            <a:ext cx="1273175" cy="609600"/>
          </a:xfrm>
          <a:prstGeom prst="rect">
            <a:avLst/>
          </a:prstGeom>
          <a:solidFill>
            <a:srgbClr val="76D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lnSpc>
                <a:spcPct val="130000"/>
              </a:lnSpc>
            </a:pPr>
            <a:r>
              <a:rPr lang="zh-TW" altLang="en-US" sz="1600"/>
              <a:t>中生代</a:t>
            </a:r>
          </a:p>
          <a:p>
            <a:pPr algn="ctr">
              <a:lnSpc>
                <a:spcPct val="130000"/>
              </a:lnSpc>
            </a:pPr>
            <a:r>
              <a:rPr lang="zh-TW" altLang="en-US" sz="1600"/>
              <a:t>中年生活</a:t>
            </a:r>
          </a:p>
        </p:txBody>
      </p:sp>
      <p:sp>
        <p:nvSpPr>
          <p:cNvPr id="362520" name="Rectangle 52"/>
          <p:cNvSpPr>
            <a:spLocks noChangeArrowheads="1"/>
          </p:cNvSpPr>
          <p:nvPr/>
        </p:nvSpPr>
        <p:spPr bwMode="auto">
          <a:xfrm rot="-5400000">
            <a:off x="7886700" y="4724400"/>
            <a:ext cx="3581400" cy="609600"/>
          </a:xfrm>
          <a:prstGeom prst="rect">
            <a:avLst/>
          </a:prstGeom>
          <a:solidFill>
            <a:srgbClr val="76D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lnSpc>
                <a:spcPct val="130000"/>
              </a:lnSpc>
            </a:pPr>
            <a:r>
              <a:rPr lang="zh-TW" altLang="en-US" sz="2000"/>
              <a:t>古生代</a:t>
            </a:r>
          </a:p>
          <a:p>
            <a:pPr algn="ctr">
              <a:lnSpc>
                <a:spcPct val="130000"/>
              </a:lnSpc>
            </a:pPr>
            <a:r>
              <a:rPr lang="zh-TW" altLang="en-US" sz="900"/>
              <a:t>古代生活</a:t>
            </a:r>
          </a:p>
        </p:txBody>
      </p:sp>
      <p:sp>
        <p:nvSpPr>
          <p:cNvPr id="362521" name="Rectangle 53"/>
          <p:cNvSpPr>
            <a:spLocks noChangeAspect="1"/>
          </p:cNvSpPr>
          <p:nvPr/>
        </p:nvSpPr>
        <p:spPr bwMode="auto">
          <a:xfrm>
            <a:off x="10058400" y="800100"/>
            <a:ext cx="2247900" cy="419100"/>
          </a:xfrm>
          <a:prstGeom prst="rect">
            <a:avLst/>
          </a:prstGeom>
          <a:solidFill>
            <a:srgbClr val="FFFFFF"/>
          </a:solidFill>
          <a:ln w="9525">
            <a:solidFill>
              <a:schemeClr val="tx1"/>
            </a:solidFill>
            <a:round/>
            <a:headEnd/>
            <a:tailEnd/>
          </a:ln>
        </p:spPr>
        <p:txBody>
          <a:bodyPr/>
          <a:lstStyle/>
          <a:p>
            <a:r>
              <a:rPr lang="zh-TW" altLang="en-US" sz="1100"/>
              <a:t>第四纪</a:t>
            </a:r>
            <a:endParaRPr lang="en-US" altLang="zh-TW" sz="1100"/>
          </a:p>
          <a:p>
            <a:r>
              <a:rPr lang="en-US" sz="1000"/>
              <a:t>0-1</a:t>
            </a:r>
            <a:r>
              <a:rPr lang="zh-TW" altLang="en-US" sz="1000"/>
              <a:t>百万年</a:t>
            </a:r>
            <a:endParaRPr lang="en-US" sz="1100"/>
          </a:p>
        </p:txBody>
      </p:sp>
      <p:sp>
        <p:nvSpPr>
          <p:cNvPr id="362522" name="Rectangle 54"/>
          <p:cNvSpPr>
            <a:spLocks noChangeAspect="1"/>
          </p:cNvSpPr>
          <p:nvPr/>
        </p:nvSpPr>
        <p:spPr bwMode="auto">
          <a:xfrm>
            <a:off x="10058400" y="1223963"/>
            <a:ext cx="2247900" cy="414337"/>
          </a:xfrm>
          <a:prstGeom prst="rect">
            <a:avLst/>
          </a:prstGeom>
          <a:solidFill>
            <a:srgbClr val="FFFFFF"/>
          </a:solidFill>
          <a:ln w="9525">
            <a:solidFill>
              <a:schemeClr val="tx1"/>
            </a:solidFill>
            <a:round/>
            <a:headEnd/>
            <a:tailEnd/>
          </a:ln>
        </p:spPr>
        <p:txBody>
          <a:bodyPr/>
          <a:lstStyle/>
          <a:p>
            <a:r>
              <a:rPr lang="zh-TW" altLang="en-US" sz="1100"/>
              <a:t>第</a:t>
            </a:r>
            <a:r>
              <a:rPr lang="zh-CN" altLang="en-US" sz="1100"/>
              <a:t>三</a:t>
            </a:r>
            <a:r>
              <a:rPr lang="zh-TW" altLang="en-US" sz="1100"/>
              <a:t>纪</a:t>
            </a:r>
            <a:endParaRPr lang="en-US" altLang="zh-TW" sz="1100"/>
          </a:p>
          <a:p>
            <a:r>
              <a:rPr lang="en-US" altLang="zh-TW" sz="1100"/>
              <a:t>62</a:t>
            </a:r>
            <a:r>
              <a:rPr lang="zh-TW" altLang="en-US" sz="1100"/>
              <a:t>百万年</a:t>
            </a:r>
            <a:endParaRPr lang="en-US" sz="1100"/>
          </a:p>
        </p:txBody>
      </p:sp>
      <p:sp>
        <p:nvSpPr>
          <p:cNvPr id="362523" name="Rectangle 55"/>
          <p:cNvSpPr>
            <a:spLocks noChangeArrowheads="1"/>
          </p:cNvSpPr>
          <p:nvPr/>
        </p:nvSpPr>
        <p:spPr bwMode="auto">
          <a:xfrm>
            <a:off x="10058400" y="1744663"/>
            <a:ext cx="2247900" cy="465137"/>
          </a:xfrm>
          <a:prstGeom prst="rect">
            <a:avLst/>
          </a:prstGeom>
          <a:solidFill>
            <a:srgbClr val="FFFFFF"/>
          </a:solidFill>
          <a:ln w="9525">
            <a:solidFill>
              <a:schemeClr val="tx1"/>
            </a:solidFill>
            <a:round/>
            <a:headEnd/>
            <a:tailEnd/>
          </a:ln>
        </p:spPr>
        <p:txBody>
          <a:bodyPr/>
          <a:lstStyle/>
          <a:p>
            <a:r>
              <a:rPr lang="zh-TW" altLang="en-US" sz="1600"/>
              <a:t>早白垩世</a:t>
            </a:r>
            <a:endParaRPr lang="en-US" altLang="zh-TW" sz="1600"/>
          </a:p>
          <a:p>
            <a:r>
              <a:rPr lang="en-US" altLang="zh-TW" sz="1000"/>
              <a:t>72</a:t>
            </a:r>
            <a:r>
              <a:rPr lang="zh-TW" altLang="en-US" sz="1000"/>
              <a:t>百万年</a:t>
            </a:r>
            <a:endParaRPr lang="en-US" sz="1100"/>
          </a:p>
        </p:txBody>
      </p:sp>
      <p:sp>
        <p:nvSpPr>
          <p:cNvPr id="362524" name="Rectangle 56"/>
          <p:cNvSpPr>
            <a:spLocks noChangeArrowheads="1"/>
          </p:cNvSpPr>
          <p:nvPr/>
        </p:nvSpPr>
        <p:spPr bwMode="auto">
          <a:xfrm>
            <a:off x="10058400" y="2214563"/>
            <a:ext cx="2247900" cy="439737"/>
          </a:xfrm>
          <a:prstGeom prst="rect">
            <a:avLst/>
          </a:prstGeom>
          <a:solidFill>
            <a:srgbClr val="FFFFFF"/>
          </a:solidFill>
          <a:ln w="9525">
            <a:solidFill>
              <a:schemeClr val="tx1"/>
            </a:solidFill>
            <a:round/>
            <a:headEnd/>
            <a:tailEnd/>
          </a:ln>
        </p:spPr>
        <p:txBody>
          <a:bodyPr/>
          <a:lstStyle/>
          <a:p>
            <a:r>
              <a:rPr lang="zh-TW" altLang="en-US" sz="1600"/>
              <a:t>侏罗纪</a:t>
            </a:r>
            <a:endParaRPr lang="en-US" altLang="zh-TW" sz="1600"/>
          </a:p>
          <a:p>
            <a:r>
              <a:rPr lang="en-US" altLang="zh-TW" sz="1000"/>
              <a:t>46</a:t>
            </a:r>
            <a:r>
              <a:rPr lang="zh-TW" altLang="en-US" sz="1000"/>
              <a:t>百万年</a:t>
            </a:r>
            <a:endParaRPr lang="en-US" sz="1100"/>
          </a:p>
        </p:txBody>
      </p:sp>
      <p:sp>
        <p:nvSpPr>
          <p:cNvPr id="362525" name="Rectangle 57"/>
          <p:cNvSpPr>
            <a:spLocks noChangeArrowheads="1"/>
          </p:cNvSpPr>
          <p:nvPr/>
        </p:nvSpPr>
        <p:spPr bwMode="auto">
          <a:xfrm>
            <a:off x="10058400" y="2671763"/>
            <a:ext cx="2247900" cy="374650"/>
          </a:xfrm>
          <a:prstGeom prst="rect">
            <a:avLst/>
          </a:prstGeom>
          <a:solidFill>
            <a:srgbClr val="FFFFFF"/>
          </a:solidFill>
          <a:ln w="9525">
            <a:solidFill>
              <a:schemeClr val="tx1"/>
            </a:solidFill>
            <a:round/>
            <a:headEnd/>
            <a:tailEnd/>
          </a:ln>
        </p:spPr>
        <p:txBody>
          <a:bodyPr/>
          <a:lstStyle/>
          <a:p>
            <a:r>
              <a:rPr lang="zh-TW" altLang="en-US" sz="1100"/>
              <a:t>三叠纪</a:t>
            </a:r>
            <a:endParaRPr lang="en-US" altLang="zh-TW" sz="1600"/>
          </a:p>
          <a:p>
            <a:r>
              <a:rPr lang="en-US" altLang="zh-TW" sz="1000"/>
              <a:t>49</a:t>
            </a:r>
            <a:r>
              <a:rPr lang="zh-TW" altLang="en-US" sz="1000"/>
              <a:t>百万年</a:t>
            </a:r>
            <a:endParaRPr lang="en-US" sz="1100"/>
          </a:p>
        </p:txBody>
      </p:sp>
      <p:sp>
        <p:nvSpPr>
          <p:cNvPr id="362526" name="Rectangle 58"/>
          <p:cNvSpPr>
            <a:spLocks noChangeArrowheads="1"/>
          </p:cNvSpPr>
          <p:nvPr/>
        </p:nvSpPr>
        <p:spPr bwMode="auto">
          <a:xfrm>
            <a:off x="10058400" y="3162300"/>
            <a:ext cx="2247900" cy="406400"/>
          </a:xfrm>
          <a:prstGeom prst="rect">
            <a:avLst/>
          </a:prstGeom>
          <a:solidFill>
            <a:srgbClr val="FFFFFF"/>
          </a:solidFill>
          <a:ln w="9525">
            <a:solidFill>
              <a:schemeClr val="tx1"/>
            </a:solidFill>
            <a:round/>
            <a:headEnd/>
            <a:tailEnd/>
          </a:ln>
        </p:spPr>
        <p:txBody>
          <a:bodyPr/>
          <a:lstStyle/>
          <a:p>
            <a:r>
              <a:rPr lang="zh-TW" altLang="en-US" sz="1100"/>
              <a:t>二叠纪</a:t>
            </a:r>
            <a:endParaRPr lang="en-US" altLang="zh-TW" sz="1600"/>
          </a:p>
          <a:p>
            <a:r>
              <a:rPr lang="en-US" altLang="zh-TW" sz="1000"/>
              <a:t>50</a:t>
            </a:r>
            <a:r>
              <a:rPr lang="zh-TW" altLang="en-US" sz="1000"/>
              <a:t>百万年</a:t>
            </a:r>
            <a:endParaRPr lang="en-US" sz="1100"/>
          </a:p>
        </p:txBody>
      </p:sp>
      <p:sp>
        <p:nvSpPr>
          <p:cNvPr id="362527" name="Rectangle 59"/>
          <p:cNvSpPr>
            <a:spLocks noChangeArrowheads="1"/>
          </p:cNvSpPr>
          <p:nvPr/>
        </p:nvSpPr>
        <p:spPr bwMode="auto">
          <a:xfrm>
            <a:off x="10058400" y="4381500"/>
            <a:ext cx="2247900" cy="515938"/>
          </a:xfrm>
          <a:prstGeom prst="rect">
            <a:avLst/>
          </a:prstGeom>
          <a:solidFill>
            <a:srgbClr val="FFFFFF"/>
          </a:solidFill>
          <a:ln w="9525">
            <a:solidFill>
              <a:schemeClr val="tx1"/>
            </a:solidFill>
            <a:round/>
            <a:headEnd/>
            <a:tailEnd/>
          </a:ln>
        </p:spPr>
        <p:txBody>
          <a:bodyPr anchor="ctr"/>
          <a:lstStyle/>
          <a:p>
            <a:r>
              <a:rPr lang="zh-TW" altLang="en-US" sz="1100"/>
              <a:t>泥盆世</a:t>
            </a:r>
            <a:endParaRPr lang="en-US" altLang="zh-TW" sz="1100"/>
          </a:p>
          <a:p>
            <a:r>
              <a:rPr lang="en-US" altLang="zh-TW" sz="1000"/>
              <a:t>60</a:t>
            </a:r>
            <a:r>
              <a:rPr lang="zh-TW" altLang="en-US" sz="1000"/>
              <a:t>百万年</a:t>
            </a:r>
            <a:endParaRPr lang="en-US" sz="1100"/>
          </a:p>
        </p:txBody>
      </p:sp>
      <p:sp>
        <p:nvSpPr>
          <p:cNvPr id="362528" name="Rectangle 60"/>
          <p:cNvSpPr>
            <a:spLocks noChangeArrowheads="1"/>
          </p:cNvSpPr>
          <p:nvPr/>
        </p:nvSpPr>
        <p:spPr bwMode="auto">
          <a:xfrm>
            <a:off x="10058400" y="4914900"/>
            <a:ext cx="2247900" cy="428625"/>
          </a:xfrm>
          <a:prstGeom prst="rect">
            <a:avLst/>
          </a:prstGeom>
          <a:solidFill>
            <a:srgbClr val="FFFFFF"/>
          </a:solidFill>
          <a:ln w="9525">
            <a:solidFill>
              <a:schemeClr val="tx1"/>
            </a:solidFill>
            <a:round/>
            <a:headEnd/>
            <a:tailEnd/>
          </a:ln>
        </p:spPr>
        <p:txBody>
          <a:bodyPr/>
          <a:lstStyle/>
          <a:p>
            <a:r>
              <a:rPr lang="zh-TW" altLang="en-US" sz="1100"/>
              <a:t>志留纪</a:t>
            </a:r>
            <a:endParaRPr lang="en-US" altLang="zh-TW" sz="1100"/>
          </a:p>
          <a:p>
            <a:r>
              <a:rPr lang="en-US" altLang="zh-TW" sz="1000"/>
              <a:t>20</a:t>
            </a:r>
            <a:r>
              <a:rPr lang="zh-TW" altLang="en-US" sz="1000"/>
              <a:t>百万年</a:t>
            </a:r>
            <a:endParaRPr lang="en-US" sz="1100"/>
          </a:p>
        </p:txBody>
      </p:sp>
      <p:sp>
        <p:nvSpPr>
          <p:cNvPr id="362529" name="Rectangle 61"/>
          <p:cNvSpPr>
            <a:spLocks noChangeArrowheads="1"/>
          </p:cNvSpPr>
          <p:nvPr/>
        </p:nvSpPr>
        <p:spPr bwMode="auto">
          <a:xfrm>
            <a:off x="10058400" y="5338763"/>
            <a:ext cx="2247900" cy="377825"/>
          </a:xfrm>
          <a:prstGeom prst="rect">
            <a:avLst/>
          </a:prstGeom>
          <a:solidFill>
            <a:srgbClr val="FFFFFF"/>
          </a:solidFill>
          <a:ln w="9525">
            <a:solidFill>
              <a:schemeClr val="tx1"/>
            </a:solidFill>
            <a:round/>
            <a:headEnd/>
            <a:tailEnd/>
          </a:ln>
        </p:spPr>
        <p:txBody>
          <a:bodyPr/>
          <a:lstStyle/>
          <a:p>
            <a:r>
              <a:rPr lang="zh-TW" altLang="en-US" sz="1100"/>
              <a:t>奥陶世</a:t>
            </a:r>
            <a:endParaRPr lang="en-US" altLang="zh-TW" sz="1100"/>
          </a:p>
          <a:p>
            <a:r>
              <a:rPr lang="en-US" altLang="zh-TW" sz="1000"/>
              <a:t>20</a:t>
            </a:r>
            <a:r>
              <a:rPr lang="zh-TW" altLang="en-US" sz="1000"/>
              <a:t>百万年</a:t>
            </a:r>
            <a:endParaRPr lang="en-US" sz="1100"/>
          </a:p>
        </p:txBody>
      </p:sp>
      <p:sp>
        <p:nvSpPr>
          <p:cNvPr id="362530" name="Rectangle 62"/>
          <p:cNvSpPr>
            <a:spLocks noChangeArrowheads="1"/>
          </p:cNvSpPr>
          <p:nvPr/>
        </p:nvSpPr>
        <p:spPr bwMode="auto">
          <a:xfrm>
            <a:off x="10058400" y="5676900"/>
            <a:ext cx="2247900" cy="546100"/>
          </a:xfrm>
          <a:prstGeom prst="rect">
            <a:avLst/>
          </a:prstGeom>
          <a:solidFill>
            <a:srgbClr val="FFFFFF"/>
          </a:solidFill>
          <a:ln w="9525">
            <a:solidFill>
              <a:schemeClr val="tx1"/>
            </a:solidFill>
            <a:round/>
            <a:headEnd/>
            <a:tailEnd/>
          </a:ln>
        </p:spPr>
        <p:txBody>
          <a:bodyPr anchor="ctr"/>
          <a:lstStyle/>
          <a:p>
            <a:r>
              <a:rPr lang="zh-TW" altLang="en-US" sz="1100"/>
              <a:t>寒武世</a:t>
            </a:r>
            <a:endParaRPr lang="en-US" altLang="zh-TW" sz="1100"/>
          </a:p>
          <a:p>
            <a:r>
              <a:rPr lang="en-US" altLang="zh-TW" sz="1000"/>
              <a:t>100</a:t>
            </a:r>
            <a:r>
              <a:rPr lang="zh-TW" altLang="en-US" sz="1000"/>
              <a:t>百万年</a:t>
            </a:r>
            <a:endParaRPr lang="en-US" sz="1100"/>
          </a:p>
        </p:txBody>
      </p:sp>
      <p:sp>
        <p:nvSpPr>
          <p:cNvPr id="362531" name="Rectangle 63"/>
          <p:cNvSpPr>
            <a:spLocks noChangeArrowheads="1"/>
          </p:cNvSpPr>
          <p:nvPr/>
        </p:nvSpPr>
        <p:spPr bwMode="auto">
          <a:xfrm>
            <a:off x="10058400" y="6210300"/>
            <a:ext cx="2247900" cy="596900"/>
          </a:xfrm>
          <a:prstGeom prst="rect">
            <a:avLst/>
          </a:prstGeom>
          <a:solidFill>
            <a:srgbClr val="FFFFFF"/>
          </a:solidFill>
          <a:ln w="9525">
            <a:solidFill>
              <a:schemeClr val="tx1"/>
            </a:solidFill>
            <a:round/>
            <a:headEnd/>
            <a:tailEnd/>
          </a:ln>
        </p:spPr>
        <p:txBody>
          <a:bodyPr anchor="b"/>
          <a:lstStyle/>
          <a:p>
            <a:r>
              <a:rPr lang="zh-TW" altLang="en-US" sz="2400"/>
              <a:t>前寒武纪</a:t>
            </a:r>
            <a:endParaRPr lang="en-US" sz="2400"/>
          </a:p>
        </p:txBody>
      </p:sp>
      <p:sp>
        <p:nvSpPr>
          <p:cNvPr id="362532" name="Rectangle 64"/>
          <p:cNvSpPr>
            <a:spLocks noChangeArrowheads="1"/>
          </p:cNvSpPr>
          <p:nvPr/>
        </p:nvSpPr>
        <p:spPr bwMode="auto">
          <a:xfrm>
            <a:off x="10363200" y="3573463"/>
            <a:ext cx="1943100" cy="417512"/>
          </a:xfrm>
          <a:prstGeom prst="rect">
            <a:avLst/>
          </a:prstGeom>
          <a:solidFill>
            <a:srgbClr val="FFFFFF"/>
          </a:solidFill>
          <a:ln w="9525">
            <a:solidFill>
              <a:schemeClr val="tx1"/>
            </a:solidFill>
            <a:round/>
            <a:headEnd/>
            <a:tailEnd/>
          </a:ln>
        </p:spPr>
        <p:txBody>
          <a:bodyPr/>
          <a:lstStyle/>
          <a:p>
            <a:r>
              <a:rPr lang="zh-TW" altLang="en-US" sz="1100"/>
              <a:t>宾夕法尼亚纪</a:t>
            </a:r>
            <a:endParaRPr lang="en-US" altLang="zh-TW" sz="1100"/>
          </a:p>
          <a:p>
            <a:r>
              <a:rPr lang="en-US" altLang="zh-TW" sz="1000"/>
              <a:t>30</a:t>
            </a:r>
            <a:r>
              <a:rPr lang="zh-TW" altLang="en-US" sz="1000"/>
              <a:t>百万年</a:t>
            </a:r>
            <a:endParaRPr lang="en-US" sz="1100"/>
          </a:p>
        </p:txBody>
      </p:sp>
      <p:sp>
        <p:nvSpPr>
          <p:cNvPr id="362533" name="Rectangle 65"/>
          <p:cNvSpPr>
            <a:spLocks noChangeArrowheads="1"/>
          </p:cNvSpPr>
          <p:nvPr/>
        </p:nvSpPr>
        <p:spPr bwMode="auto">
          <a:xfrm>
            <a:off x="10363200" y="3976688"/>
            <a:ext cx="1943100" cy="417512"/>
          </a:xfrm>
          <a:prstGeom prst="rect">
            <a:avLst/>
          </a:prstGeom>
          <a:solidFill>
            <a:srgbClr val="FFFFFF"/>
          </a:solidFill>
          <a:ln w="9525">
            <a:solidFill>
              <a:schemeClr val="tx1"/>
            </a:solidFill>
            <a:round/>
            <a:headEnd/>
            <a:tailEnd/>
          </a:ln>
        </p:spPr>
        <p:txBody>
          <a:bodyPr/>
          <a:lstStyle/>
          <a:p>
            <a:r>
              <a:rPr lang="zh-TW" altLang="en-US" sz="1100"/>
              <a:t>密西西比纪</a:t>
            </a:r>
            <a:endParaRPr lang="en-US" altLang="zh-TW" sz="1100"/>
          </a:p>
          <a:p>
            <a:r>
              <a:rPr lang="en-US" altLang="zh-TW" sz="1000"/>
              <a:t>35</a:t>
            </a:r>
            <a:r>
              <a:rPr lang="zh-TW" altLang="en-US" sz="1000"/>
              <a:t>百万年</a:t>
            </a:r>
            <a:endParaRPr lang="en-US" sz="1100"/>
          </a:p>
        </p:txBody>
      </p:sp>
      <p:sp>
        <p:nvSpPr>
          <p:cNvPr id="362534" name="Rectangle 66"/>
          <p:cNvSpPr>
            <a:spLocks noChangeArrowheads="1"/>
          </p:cNvSpPr>
          <p:nvPr/>
        </p:nvSpPr>
        <p:spPr bwMode="auto">
          <a:xfrm rot="-5400000">
            <a:off x="9793288" y="3846513"/>
            <a:ext cx="825500" cy="279400"/>
          </a:xfrm>
          <a:prstGeom prst="rect">
            <a:avLst/>
          </a:prstGeom>
          <a:solidFill>
            <a:srgbClr val="FFFFFF"/>
          </a:solidFill>
          <a:ln w="9525">
            <a:solidFill>
              <a:schemeClr val="tx1"/>
            </a:solidFill>
            <a:round/>
            <a:headEnd/>
            <a:tailEnd/>
          </a:ln>
        </p:spPr>
        <p:txBody>
          <a:bodyPr anchor="b"/>
          <a:lstStyle/>
          <a:p>
            <a:pPr algn="ctr"/>
            <a:r>
              <a:rPr lang="zh-TW" altLang="en-US" sz="1100"/>
              <a:t>石炭系</a:t>
            </a:r>
            <a:endParaRPr lang="en-US" sz="1100"/>
          </a:p>
        </p:txBody>
      </p:sp>
      <p:pic>
        <p:nvPicPr>
          <p:cNvPr id="362535" name="Picture 3" descr="Geologic Timescale 000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17637"/>
                                        </p:tgtEl>
                                        <p:attrNameLst>
                                          <p:attrName>style.visibility</p:attrName>
                                        </p:attrNameLst>
                                      </p:cBhvr>
                                      <p:to>
                                        <p:strVal val="visible"/>
                                      </p:to>
                                    </p:set>
                                    <p:anim calcmode="lin" valueType="num">
                                      <p:cBhvr>
                                        <p:cTn id="7" dur="500" fill="hold"/>
                                        <p:tgtEl>
                                          <p:spTgt spid="5317637"/>
                                        </p:tgtEl>
                                        <p:attrNameLst>
                                          <p:attrName>ppt_w</p:attrName>
                                        </p:attrNameLst>
                                      </p:cBhvr>
                                      <p:tavLst>
                                        <p:tav tm="0">
                                          <p:val>
                                            <p:fltVal val="0"/>
                                          </p:val>
                                        </p:tav>
                                        <p:tav tm="100000">
                                          <p:val>
                                            <p:strVal val="#ppt_w"/>
                                          </p:val>
                                        </p:tav>
                                      </p:tavLst>
                                    </p:anim>
                                    <p:anim calcmode="lin" valueType="num">
                                      <p:cBhvr>
                                        <p:cTn id="8" dur="500" fill="hold"/>
                                        <p:tgtEl>
                                          <p:spTgt spid="5317637"/>
                                        </p:tgtEl>
                                        <p:attrNameLst>
                                          <p:attrName>ppt_h</p:attrName>
                                        </p:attrNameLst>
                                      </p:cBhvr>
                                      <p:tavLst>
                                        <p:tav tm="0">
                                          <p:val>
                                            <p:fltVal val="0"/>
                                          </p:val>
                                        </p:tav>
                                        <p:tav tm="100000">
                                          <p:val>
                                            <p:strVal val="#ppt_h"/>
                                          </p:val>
                                        </p:tav>
                                      </p:tavLst>
                                    </p:anim>
                                    <p:animEffect transition="in" filter="fade">
                                      <p:cBhvr>
                                        <p:cTn id="9" dur="500"/>
                                        <p:tgtEl>
                                          <p:spTgt spid="531763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317636"/>
                                        </p:tgtEl>
                                        <p:attrNameLst>
                                          <p:attrName>style.visibility</p:attrName>
                                        </p:attrNameLst>
                                      </p:cBhvr>
                                      <p:to>
                                        <p:strVal val="visible"/>
                                      </p:to>
                                    </p:set>
                                    <p:anim calcmode="lin" valueType="num">
                                      <p:cBhvr>
                                        <p:cTn id="12" dur="500" fill="hold"/>
                                        <p:tgtEl>
                                          <p:spTgt spid="5317636"/>
                                        </p:tgtEl>
                                        <p:attrNameLst>
                                          <p:attrName>ppt_w</p:attrName>
                                        </p:attrNameLst>
                                      </p:cBhvr>
                                      <p:tavLst>
                                        <p:tav tm="0">
                                          <p:val>
                                            <p:fltVal val="0"/>
                                          </p:val>
                                        </p:tav>
                                        <p:tav tm="100000">
                                          <p:val>
                                            <p:strVal val="#ppt_w"/>
                                          </p:val>
                                        </p:tav>
                                      </p:tavLst>
                                    </p:anim>
                                    <p:anim calcmode="lin" valueType="num">
                                      <p:cBhvr>
                                        <p:cTn id="13" dur="500" fill="hold"/>
                                        <p:tgtEl>
                                          <p:spTgt spid="5317636"/>
                                        </p:tgtEl>
                                        <p:attrNameLst>
                                          <p:attrName>ppt_h</p:attrName>
                                        </p:attrNameLst>
                                      </p:cBhvr>
                                      <p:tavLst>
                                        <p:tav tm="0">
                                          <p:val>
                                            <p:fltVal val="0"/>
                                          </p:val>
                                        </p:tav>
                                        <p:tav tm="100000">
                                          <p:val>
                                            <p:strVal val="#ppt_h"/>
                                          </p:val>
                                        </p:tav>
                                      </p:tavLst>
                                    </p:anim>
                                    <p:animEffect transition="in" filter="fade">
                                      <p:cBhvr>
                                        <p:cTn id="14" dur="500"/>
                                        <p:tgtEl>
                                          <p:spTgt spid="5317636"/>
                                        </p:tgtEl>
                                      </p:cBhvr>
                                    </p:animEffect>
                                  </p:childTnLst>
                                </p:cTn>
                              </p:par>
                            </p:childTnLst>
                          </p:cTn>
                        </p:par>
                        <p:par>
                          <p:cTn id="15" fill="hold" nodeType="afterGroup">
                            <p:stCondLst>
                              <p:cond delay="500"/>
                            </p:stCondLst>
                            <p:childTnLst>
                              <p:par>
                                <p:cTn id="16" presetID="22" presetClass="entr" presetSubtype="4" fill="hold" nodeType="afterEffect">
                                  <p:stCondLst>
                                    <p:cond delay="0"/>
                                  </p:stCondLst>
                                  <p:childTnLst>
                                    <p:set>
                                      <p:cBhvr>
                                        <p:cTn id="17" dur="1" fill="hold">
                                          <p:stCondLst>
                                            <p:cond delay="0"/>
                                          </p:stCondLst>
                                        </p:cTn>
                                        <p:tgtEl>
                                          <p:spTgt spid="5317639"/>
                                        </p:tgtEl>
                                        <p:attrNameLst>
                                          <p:attrName>style.visibility</p:attrName>
                                        </p:attrNameLst>
                                      </p:cBhvr>
                                      <p:to>
                                        <p:strVal val="visible"/>
                                      </p:to>
                                    </p:set>
                                    <p:animEffect transition="in" filter="wipe(down)">
                                      <p:cBhvr>
                                        <p:cTn id="18" dur="500"/>
                                        <p:tgtEl>
                                          <p:spTgt spid="5317639"/>
                                        </p:tgtEl>
                                      </p:cBhvr>
                                    </p:animEffect>
                                  </p:childTnLst>
                                </p:cTn>
                              </p:par>
                              <p:par>
                                <p:cTn id="19" presetID="22" presetClass="entr" presetSubtype="1" fill="hold" nodeType="withEffect">
                                  <p:stCondLst>
                                    <p:cond delay="0"/>
                                  </p:stCondLst>
                                  <p:childTnLst>
                                    <p:set>
                                      <p:cBhvr>
                                        <p:cTn id="20" dur="1" fill="hold">
                                          <p:stCondLst>
                                            <p:cond delay="0"/>
                                          </p:stCondLst>
                                        </p:cTn>
                                        <p:tgtEl>
                                          <p:spTgt spid="5317638"/>
                                        </p:tgtEl>
                                        <p:attrNameLst>
                                          <p:attrName>style.visibility</p:attrName>
                                        </p:attrNameLst>
                                      </p:cBhvr>
                                      <p:to>
                                        <p:strVal val="visible"/>
                                      </p:to>
                                    </p:set>
                                    <p:animEffect transition="in" filter="wipe(up)">
                                      <p:cBhvr>
                                        <p:cTn id="21" dur="500"/>
                                        <p:tgtEl>
                                          <p:spTgt spid="53176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317643"/>
                                        </p:tgtEl>
                                        <p:attrNameLst>
                                          <p:attrName>style.visibility</p:attrName>
                                        </p:attrNameLst>
                                      </p:cBhvr>
                                      <p:to>
                                        <p:strVal val="visible"/>
                                      </p:to>
                                    </p:set>
                                    <p:anim calcmode="lin" valueType="num">
                                      <p:cBhvr>
                                        <p:cTn id="26" dur="500" fill="hold"/>
                                        <p:tgtEl>
                                          <p:spTgt spid="5317643"/>
                                        </p:tgtEl>
                                        <p:attrNameLst>
                                          <p:attrName>ppt_w</p:attrName>
                                        </p:attrNameLst>
                                      </p:cBhvr>
                                      <p:tavLst>
                                        <p:tav tm="0">
                                          <p:val>
                                            <p:fltVal val="0"/>
                                          </p:val>
                                        </p:tav>
                                        <p:tav tm="100000">
                                          <p:val>
                                            <p:strVal val="#ppt_w"/>
                                          </p:val>
                                        </p:tav>
                                      </p:tavLst>
                                    </p:anim>
                                    <p:anim calcmode="lin" valueType="num">
                                      <p:cBhvr>
                                        <p:cTn id="27" dur="500" fill="hold"/>
                                        <p:tgtEl>
                                          <p:spTgt spid="5317643"/>
                                        </p:tgtEl>
                                        <p:attrNameLst>
                                          <p:attrName>ppt_h</p:attrName>
                                        </p:attrNameLst>
                                      </p:cBhvr>
                                      <p:tavLst>
                                        <p:tav tm="0">
                                          <p:val>
                                            <p:fltVal val="0"/>
                                          </p:val>
                                        </p:tav>
                                        <p:tav tm="100000">
                                          <p:val>
                                            <p:strVal val="#ppt_h"/>
                                          </p:val>
                                        </p:tav>
                                      </p:tavLst>
                                    </p:anim>
                                    <p:animEffect transition="in" filter="fade">
                                      <p:cBhvr>
                                        <p:cTn id="28" dur="500"/>
                                        <p:tgtEl>
                                          <p:spTgt spid="5317643"/>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5317642"/>
                                        </p:tgtEl>
                                        <p:attrNameLst>
                                          <p:attrName>style.visibility</p:attrName>
                                        </p:attrNameLst>
                                      </p:cBhvr>
                                      <p:to>
                                        <p:strVal val="visible"/>
                                      </p:to>
                                    </p:set>
                                    <p:anim calcmode="lin" valueType="num">
                                      <p:cBhvr>
                                        <p:cTn id="31" dur="500" fill="hold"/>
                                        <p:tgtEl>
                                          <p:spTgt spid="5317642"/>
                                        </p:tgtEl>
                                        <p:attrNameLst>
                                          <p:attrName>ppt_w</p:attrName>
                                        </p:attrNameLst>
                                      </p:cBhvr>
                                      <p:tavLst>
                                        <p:tav tm="0">
                                          <p:val>
                                            <p:fltVal val="0"/>
                                          </p:val>
                                        </p:tav>
                                        <p:tav tm="100000">
                                          <p:val>
                                            <p:strVal val="#ppt_w"/>
                                          </p:val>
                                        </p:tav>
                                      </p:tavLst>
                                    </p:anim>
                                    <p:anim calcmode="lin" valueType="num">
                                      <p:cBhvr>
                                        <p:cTn id="32" dur="500" fill="hold"/>
                                        <p:tgtEl>
                                          <p:spTgt spid="5317642"/>
                                        </p:tgtEl>
                                        <p:attrNameLst>
                                          <p:attrName>ppt_h</p:attrName>
                                        </p:attrNameLst>
                                      </p:cBhvr>
                                      <p:tavLst>
                                        <p:tav tm="0">
                                          <p:val>
                                            <p:fltVal val="0"/>
                                          </p:val>
                                        </p:tav>
                                        <p:tav tm="100000">
                                          <p:val>
                                            <p:strVal val="#ppt_h"/>
                                          </p:val>
                                        </p:tav>
                                      </p:tavLst>
                                    </p:anim>
                                    <p:animEffect transition="in" filter="fade">
                                      <p:cBhvr>
                                        <p:cTn id="33" dur="500"/>
                                        <p:tgtEl>
                                          <p:spTgt spid="53176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5317641"/>
                                        </p:tgtEl>
                                        <p:attrNameLst>
                                          <p:attrName>style.visibility</p:attrName>
                                        </p:attrNameLst>
                                      </p:cBhvr>
                                      <p:to>
                                        <p:strVal val="visible"/>
                                      </p:to>
                                    </p:set>
                                    <p:anim calcmode="lin" valueType="num">
                                      <p:cBhvr>
                                        <p:cTn id="38" dur="500" fill="hold"/>
                                        <p:tgtEl>
                                          <p:spTgt spid="5317641"/>
                                        </p:tgtEl>
                                        <p:attrNameLst>
                                          <p:attrName>ppt_w</p:attrName>
                                        </p:attrNameLst>
                                      </p:cBhvr>
                                      <p:tavLst>
                                        <p:tav tm="0">
                                          <p:val>
                                            <p:fltVal val="0"/>
                                          </p:val>
                                        </p:tav>
                                        <p:tav tm="100000">
                                          <p:val>
                                            <p:strVal val="#ppt_w"/>
                                          </p:val>
                                        </p:tav>
                                      </p:tavLst>
                                    </p:anim>
                                    <p:anim calcmode="lin" valueType="num">
                                      <p:cBhvr>
                                        <p:cTn id="39" dur="500" fill="hold"/>
                                        <p:tgtEl>
                                          <p:spTgt spid="5317641"/>
                                        </p:tgtEl>
                                        <p:attrNameLst>
                                          <p:attrName>ppt_h</p:attrName>
                                        </p:attrNameLst>
                                      </p:cBhvr>
                                      <p:tavLst>
                                        <p:tav tm="0">
                                          <p:val>
                                            <p:fltVal val="0"/>
                                          </p:val>
                                        </p:tav>
                                        <p:tav tm="100000">
                                          <p:val>
                                            <p:strVal val="#ppt_h"/>
                                          </p:val>
                                        </p:tav>
                                      </p:tavLst>
                                    </p:anim>
                                    <p:animEffect transition="in" filter="fade">
                                      <p:cBhvr>
                                        <p:cTn id="40" dur="500"/>
                                        <p:tgtEl>
                                          <p:spTgt spid="5317641"/>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5317640"/>
                                        </p:tgtEl>
                                        <p:attrNameLst>
                                          <p:attrName>style.visibility</p:attrName>
                                        </p:attrNameLst>
                                      </p:cBhvr>
                                      <p:to>
                                        <p:strVal val="visible"/>
                                      </p:to>
                                    </p:set>
                                    <p:anim calcmode="lin" valueType="num">
                                      <p:cBhvr>
                                        <p:cTn id="43" dur="500" fill="hold"/>
                                        <p:tgtEl>
                                          <p:spTgt spid="5317640"/>
                                        </p:tgtEl>
                                        <p:attrNameLst>
                                          <p:attrName>ppt_w</p:attrName>
                                        </p:attrNameLst>
                                      </p:cBhvr>
                                      <p:tavLst>
                                        <p:tav tm="0">
                                          <p:val>
                                            <p:fltVal val="0"/>
                                          </p:val>
                                        </p:tav>
                                        <p:tav tm="100000">
                                          <p:val>
                                            <p:strVal val="#ppt_w"/>
                                          </p:val>
                                        </p:tav>
                                      </p:tavLst>
                                    </p:anim>
                                    <p:anim calcmode="lin" valueType="num">
                                      <p:cBhvr>
                                        <p:cTn id="44" dur="500" fill="hold"/>
                                        <p:tgtEl>
                                          <p:spTgt spid="5317640"/>
                                        </p:tgtEl>
                                        <p:attrNameLst>
                                          <p:attrName>ppt_h</p:attrName>
                                        </p:attrNameLst>
                                      </p:cBhvr>
                                      <p:tavLst>
                                        <p:tav tm="0">
                                          <p:val>
                                            <p:fltVal val="0"/>
                                          </p:val>
                                        </p:tav>
                                        <p:tav tm="100000">
                                          <p:val>
                                            <p:strVal val="#ppt_h"/>
                                          </p:val>
                                        </p:tav>
                                      </p:tavLst>
                                    </p:anim>
                                    <p:animEffect transition="in" filter="fade">
                                      <p:cBhvr>
                                        <p:cTn id="45" dur="500"/>
                                        <p:tgtEl>
                                          <p:spTgt spid="531764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p:cTn id="50" dur="500" fill="hold"/>
                                        <p:tgtEl>
                                          <p:spTgt spid="42"/>
                                        </p:tgtEl>
                                        <p:attrNameLst>
                                          <p:attrName>ppt_w</p:attrName>
                                        </p:attrNameLst>
                                      </p:cBhvr>
                                      <p:tavLst>
                                        <p:tav tm="0">
                                          <p:val>
                                            <p:fltVal val="0"/>
                                          </p:val>
                                        </p:tav>
                                        <p:tav tm="100000">
                                          <p:val>
                                            <p:strVal val="#ppt_w"/>
                                          </p:val>
                                        </p:tav>
                                      </p:tavLst>
                                    </p:anim>
                                    <p:anim calcmode="lin" valueType="num">
                                      <p:cBhvr>
                                        <p:cTn id="51" dur="500" fill="hold"/>
                                        <p:tgtEl>
                                          <p:spTgt spid="42"/>
                                        </p:tgtEl>
                                        <p:attrNameLst>
                                          <p:attrName>ppt_h</p:attrName>
                                        </p:attrNameLst>
                                      </p:cBhvr>
                                      <p:tavLst>
                                        <p:tav tm="0">
                                          <p:val>
                                            <p:fltVal val="0"/>
                                          </p:val>
                                        </p:tav>
                                        <p:tav tm="100000">
                                          <p:val>
                                            <p:strVal val="#ppt_h"/>
                                          </p:val>
                                        </p:tav>
                                      </p:tavLst>
                                    </p:anim>
                                    <p:animEffect transition="in" filter="fade">
                                      <p:cBhvr>
                                        <p:cTn id="52" dur="500"/>
                                        <p:tgtEl>
                                          <p:spTgt spid="42"/>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par>
                          <p:cTn id="58" fill="hold" nodeType="afterGroup">
                            <p:stCondLst>
                              <p:cond delay="500"/>
                            </p:stCondLst>
                            <p:childTnLst>
                              <p:par>
                                <p:cTn id="59" presetID="22" presetClass="entr" presetSubtype="4"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par>
                                <p:cTn id="62" presetID="22" presetClass="entr" presetSubtype="1" fill="hold"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wipe(up)">
                                      <p:cBhvr>
                                        <p:cTn id="64" dur="500"/>
                                        <p:tgtEl>
                                          <p:spTgt spid="4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 calcmode="lin" valueType="num">
                                      <p:cBhvr>
                                        <p:cTn id="69" dur="500" fill="hold"/>
                                        <p:tgtEl>
                                          <p:spTgt spid="48"/>
                                        </p:tgtEl>
                                        <p:attrNameLst>
                                          <p:attrName>ppt_w</p:attrName>
                                        </p:attrNameLst>
                                      </p:cBhvr>
                                      <p:tavLst>
                                        <p:tav tm="0">
                                          <p:val>
                                            <p:fltVal val="0"/>
                                          </p:val>
                                        </p:tav>
                                        <p:tav tm="100000">
                                          <p:val>
                                            <p:strVal val="#ppt_w"/>
                                          </p:val>
                                        </p:tav>
                                      </p:tavLst>
                                    </p:anim>
                                    <p:anim calcmode="lin" valueType="num">
                                      <p:cBhvr>
                                        <p:cTn id="70" dur="500" fill="hold"/>
                                        <p:tgtEl>
                                          <p:spTgt spid="48"/>
                                        </p:tgtEl>
                                        <p:attrNameLst>
                                          <p:attrName>ppt_h</p:attrName>
                                        </p:attrNameLst>
                                      </p:cBhvr>
                                      <p:tavLst>
                                        <p:tav tm="0">
                                          <p:val>
                                            <p:fltVal val="0"/>
                                          </p:val>
                                        </p:tav>
                                        <p:tav tm="100000">
                                          <p:val>
                                            <p:strVal val="#ppt_h"/>
                                          </p:val>
                                        </p:tav>
                                      </p:tavLst>
                                    </p:anim>
                                    <p:animEffect transition="in" filter="fade">
                                      <p:cBhvr>
                                        <p:cTn id="71" dur="500"/>
                                        <p:tgtEl>
                                          <p:spTgt spid="48"/>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 calcmode="lin" valueType="num">
                                      <p:cBhvr>
                                        <p:cTn id="74" dur="500" fill="hold"/>
                                        <p:tgtEl>
                                          <p:spTgt spid="47"/>
                                        </p:tgtEl>
                                        <p:attrNameLst>
                                          <p:attrName>ppt_w</p:attrName>
                                        </p:attrNameLst>
                                      </p:cBhvr>
                                      <p:tavLst>
                                        <p:tav tm="0">
                                          <p:val>
                                            <p:fltVal val="0"/>
                                          </p:val>
                                        </p:tav>
                                        <p:tav tm="100000">
                                          <p:val>
                                            <p:strVal val="#ppt_w"/>
                                          </p:val>
                                        </p:tav>
                                      </p:tavLst>
                                    </p:anim>
                                    <p:anim calcmode="lin" valueType="num">
                                      <p:cBhvr>
                                        <p:cTn id="75" dur="500" fill="hold"/>
                                        <p:tgtEl>
                                          <p:spTgt spid="47"/>
                                        </p:tgtEl>
                                        <p:attrNameLst>
                                          <p:attrName>ppt_h</p:attrName>
                                        </p:attrNameLst>
                                      </p:cBhvr>
                                      <p:tavLst>
                                        <p:tav tm="0">
                                          <p:val>
                                            <p:fltVal val="0"/>
                                          </p:val>
                                        </p:tav>
                                        <p:tav tm="100000">
                                          <p:val>
                                            <p:strVal val="#ppt_h"/>
                                          </p:val>
                                        </p:tav>
                                      </p:tavLst>
                                    </p:anim>
                                    <p:animEffect transition="in" filter="fade">
                                      <p:cBhvr>
                                        <p:cTn id="76" dur="500"/>
                                        <p:tgtEl>
                                          <p:spTgt spid="4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3"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anim calcmode="lin" valueType="num">
                                      <p:cBhvr>
                                        <p:cTn id="81" dur="500" fill="hold"/>
                                        <p:tgtEl>
                                          <p:spTgt spid="46"/>
                                        </p:tgtEl>
                                        <p:attrNameLst>
                                          <p:attrName>ppt_w</p:attrName>
                                        </p:attrNameLst>
                                      </p:cBhvr>
                                      <p:tavLst>
                                        <p:tav tm="0">
                                          <p:val>
                                            <p:fltVal val="0"/>
                                          </p:val>
                                        </p:tav>
                                        <p:tav tm="100000">
                                          <p:val>
                                            <p:strVal val="#ppt_w"/>
                                          </p:val>
                                        </p:tav>
                                      </p:tavLst>
                                    </p:anim>
                                    <p:anim calcmode="lin" valueType="num">
                                      <p:cBhvr>
                                        <p:cTn id="82" dur="500" fill="hold"/>
                                        <p:tgtEl>
                                          <p:spTgt spid="46"/>
                                        </p:tgtEl>
                                        <p:attrNameLst>
                                          <p:attrName>ppt_h</p:attrName>
                                        </p:attrNameLst>
                                      </p:cBhvr>
                                      <p:tavLst>
                                        <p:tav tm="0">
                                          <p:val>
                                            <p:fltVal val="0"/>
                                          </p:val>
                                        </p:tav>
                                        <p:tav tm="100000">
                                          <p:val>
                                            <p:strVal val="#ppt_h"/>
                                          </p:val>
                                        </p:tav>
                                      </p:tavLst>
                                    </p:anim>
                                    <p:animEffect transition="in" filter="fade">
                                      <p:cBhvr>
                                        <p:cTn id="83" dur="500"/>
                                        <p:tgtEl>
                                          <p:spTgt spid="46"/>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p:cTn id="86" dur="500" fill="hold"/>
                                        <p:tgtEl>
                                          <p:spTgt spid="45"/>
                                        </p:tgtEl>
                                        <p:attrNameLst>
                                          <p:attrName>ppt_w</p:attrName>
                                        </p:attrNameLst>
                                      </p:cBhvr>
                                      <p:tavLst>
                                        <p:tav tm="0">
                                          <p:val>
                                            <p:fltVal val="0"/>
                                          </p:val>
                                        </p:tav>
                                        <p:tav tm="100000">
                                          <p:val>
                                            <p:strVal val="#ppt_w"/>
                                          </p:val>
                                        </p:tav>
                                      </p:tavLst>
                                    </p:anim>
                                    <p:anim calcmode="lin" valueType="num">
                                      <p:cBhvr>
                                        <p:cTn id="87" dur="500" fill="hold"/>
                                        <p:tgtEl>
                                          <p:spTgt spid="45"/>
                                        </p:tgtEl>
                                        <p:attrNameLst>
                                          <p:attrName>ppt_h</p:attrName>
                                        </p:attrNameLst>
                                      </p:cBhvr>
                                      <p:tavLst>
                                        <p:tav tm="0">
                                          <p:val>
                                            <p:fltVal val="0"/>
                                          </p:val>
                                        </p:tav>
                                        <p:tav tm="100000">
                                          <p:val>
                                            <p:strVal val="#ppt_h"/>
                                          </p:val>
                                        </p:tav>
                                      </p:tavLst>
                                    </p:anim>
                                    <p:animEffect transition="in" filter="fade">
                                      <p:cBhvr>
                                        <p:cTn id="8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7636" grpId="0" animBg="1"/>
      <p:bldP spid="5317637" grpId="0"/>
      <p:bldP spid="5317640" grpId="0" animBg="1"/>
      <p:bldP spid="5317641" grpId="0"/>
      <p:bldP spid="5317642" grpId="0" animBg="1"/>
      <p:bldP spid="5317643" grpId="0"/>
      <p:bldP spid="41" grpId="0" animBg="1"/>
      <p:bldP spid="42" grpId="0"/>
      <p:bldP spid="45" grpId="0" animBg="1"/>
      <p:bldP spid="46" grpId="0"/>
      <p:bldP spid="47" grpId="0" animBg="1"/>
      <p:bldP spid="4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314" name="Rectangle 2"/>
          <p:cNvSpPr>
            <a:spLocks noGrp="1" noChangeArrowheads="1"/>
          </p:cNvSpPr>
          <p:nvPr>
            <p:ph type="title"/>
          </p:nvPr>
        </p:nvSpPr>
        <p:spPr/>
        <p:txBody>
          <a:bodyPr/>
          <a:lstStyle/>
          <a:p>
            <a:pPr eaLnBrk="1" hangingPunct="1">
              <a:defRPr/>
            </a:pPr>
            <a:r>
              <a:rPr lang="en-US" smtClean="0"/>
              <a:t>Flood on Mars Q501</a:t>
            </a:r>
          </a:p>
        </p:txBody>
      </p:sp>
      <p:pic>
        <p:nvPicPr>
          <p:cNvPr id="1933318"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33316" name="Text Box 4"/>
          <p:cNvSpPr txBox="1">
            <a:spLocks noChangeArrowheads="1"/>
          </p:cNvSpPr>
          <p:nvPr/>
        </p:nvSpPr>
        <p:spPr bwMode="auto">
          <a:xfrm>
            <a:off x="914400" y="765175"/>
            <a:ext cx="7467600" cy="3232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altLang="ja-JP" sz="3400" b="1" dirty="0">
                <a:solidFill>
                  <a:schemeClr val="bg1"/>
                </a:solidFill>
                <a:latin typeface="Arial"/>
                <a:cs typeface="+mn-cs"/>
              </a:rPr>
              <a:t>"</a:t>
            </a:r>
            <a:r>
              <a:rPr lang="en-US" sz="3400" b="1" dirty="0">
                <a:solidFill>
                  <a:schemeClr val="bg1"/>
                </a:solidFill>
                <a:latin typeface="Arial" charset="0"/>
                <a:cs typeface="+mn-cs"/>
              </a:rPr>
              <a:t>A flood of biblical proportions—enough to fill the Mediterranean Sea—gushed down from the highlands of Mars a billion or so years ago, the latest pictures from the Pathfinder confirmed Monday.</a:t>
            </a:r>
            <a:r>
              <a:rPr lang="en-US" altLang="ja-JP" sz="3400" b="1" dirty="0">
                <a:solidFill>
                  <a:schemeClr val="bg1"/>
                </a:solidFill>
                <a:latin typeface="Arial"/>
                <a:cs typeface="+mn-cs"/>
              </a:rPr>
              <a:t>"</a:t>
            </a:r>
            <a:endParaRPr lang="en-US" sz="3400" b="1" dirty="0">
              <a:solidFill>
                <a:schemeClr val="bg1"/>
              </a:solidFill>
              <a:latin typeface="Arial" charset="0"/>
              <a:cs typeface="+mn-cs"/>
            </a:endParaRPr>
          </a:p>
        </p:txBody>
      </p:sp>
      <p:sp>
        <p:nvSpPr>
          <p:cNvPr id="1933317" name="Text Box 5"/>
          <p:cNvSpPr txBox="1">
            <a:spLocks noChangeArrowheads="1"/>
          </p:cNvSpPr>
          <p:nvPr/>
        </p:nvSpPr>
        <p:spPr bwMode="auto">
          <a:xfrm>
            <a:off x="914400" y="5029200"/>
            <a:ext cx="7239000" cy="1200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defRPr/>
            </a:pPr>
            <a:r>
              <a:rPr lang="en-US" sz="2400" b="1" dirty="0">
                <a:solidFill>
                  <a:schemeClr val="bg1"/>
                </a:solidFill>
                <a:latin typeface="Arial" charset="0"/>
                <a:cs typeface="+mn-cs"/>
              </a:rPr>
              <a:t>Robert S. Boyd, </a:t>
            </a:r>
            <a:r>
              <a:rPr lang="en-US" altLang="ja-JP" sz="2400" b="1" dirty="0">
                <a:solidFill>
                  <a:schemeClr val="bg1"/>
                </a:solidFill>
                <a:latin typeface="Arial"/>
                <a:cs typeface="+mn-cs"/>
              </a:rPr>
              <a:t>"</a:t>
            </a:r>
            <a:r>
              <a:rPr lang="en-US" sz="2400" b="1" dirty="0">
                <a:solidFill>
                  <a:schemeClr val="bg1"/>
                </a:solidFill>
                <a:latin typeface="Arial" charset="0"/>
                <a:cs typeface="+mn-cs"/>
              </a:rPr>
              <a:t>Ancient gullies suggest </a:t>
            </a:r>
            <a:r>
              <a:rPr lang="fr-FR" altLang="ja-JP" sz="2400" b="1" dirty="0">
                <a:solidFill>
                  <a:schemeClr val="bg1"/>
                </a:solidFill>
                <a:latin typeface="Arial"/>
                <a:cs typeface="+mn-cs"/>
              </a:rPr>
              <a:t>'</a:t>
            </a:r>
            <a:r>
              <a:rPr lang="en-US" sz="2400" b="1" dirty="0">
                <a:solidFill>
                  <a:schemeClr val="bg1"/>
                </a:solidFill>
                <a:latin typeface="Arial" charset="0"/>
                <a:cs typeface="+mn-cs"/>
              </a:rPr>
              <a:t>key ingredient for life</a:t>
            </a:r>
            <a:r>
              <a:rPr lang="fr-FR" altLang="ja-JP" sz="2400" b="1" dirty="0">
                <a:solidFill>
                  <a:schemeClr val="bg1"/>
                </a:solidFill>
                <a:latin typeface="Arial"/>
                <a:cs typeface="+mn-cs"/>
              </a:rPr>
              <a:t>'</a:t>
            </a:r>
            <a:r>
              <a:rPr lang="en-US" sz="2400" b="1" dirty="0">
                <a:solidFill>
                  <a:schemeClr val="bg1"/>
                </a:solidFill>
                <a:latin typeface="Arial" charset="0"/>
                <a:cs typeface="+mn-cs"/>
              </a:rPr>
              <a:t>,</a:t>
            </a:r>
            <a:r>
              <a:rPr lang="en-US" altLang="ja-JP" sz="2400" b="1" dirty="0">
                <a:solidFill>
                  <a:schemeClr val="bg1"/>
                </a:solidFill>
                <a:latin typeface="Arial"/>
                <a:cs typeface="+mn-cs"/>
              </a:rPr>
              <a:t>"</a:t>
            </a:r>
            <a:r>
              <a:rPr lang="en-US" sz="2400" b="1" dirty="0">
                <a:solidFill>
                  <a:schemeClr val="bg1"/>
                </a:solidFill>
                <a:latin typeface="Arial" charset="0"/>
                <a:cs typeface="+mn-cs"/>
              </a:rPr>
              <a:t> </a:t>
            </a:r>
            <a:r>
              <a:rPr lang="en-US" sz="2400" b="1" i="1" dirty="0">
                <a:solidFill>
                  <a:schemeClr val="bg1"/>
                </a:solidFill>
                <a:latin typeface="Arial" charset="0"/>
                <a:cs typeface="+mn-cs"/>
              </a:rPr>
              <a:t>Cincinnati Enquirer</a:t>
            </a:r>
            <a:r>
              <a:rPr lang="en-US" sz="2400" b="1" dirty="0">
                <a:solidFill>
                  <a:schemeClr val="bg1"/>
                </a:solidFill>
                <a:latin typeface="Arial" charset="0"/>
                <a:cs typeface="+mn-cs"/>
              </a:rPr>
              <a:t>, July 8, 1997.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62" name="Rectangle 2"/>
          <p:cNvSpPr>
            <a:spLocks noGrp="1" noChangeArrowheads="1"/>
          </p:cNvSpPr>
          <p:nvPr>
            <p:ph type="title"/>
          </p:nvPr>
        </p:nvSpPr>
        <p:spPr/>
        <p:txBody>
          <a:bodyPr/>
          <a:lstStyle/>
          <a:p>
            <a:pPr eaLnBrk="1" hangingPunct="1">
              <a:defRPr/>
            </a:pPr>
            <a:r>
              <a:rPr lang="en-US" smtClean="0"/>
              <a:t>Noachian Epoch on Mars Q853</a:t>
            </a:r>
          </a:p>
        </p:txBody>
      </p:sp>
      <p:pic>
        <p:nvPicPr>
          <p:cNvPr id="1935366"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35364" name="Text Box 4"/>
          <p:cNvSpPr txBox="1">
            <a:spLocks noChangeArrowheads="1"/>
          </p:cNvSpPr>
          <p:nvPr/>
        </p:nvSpPr>
        <p:spPr bwMode="auto">
          <a:xfrm>
            <a:off x="838200" y="628650"/>
            <a:ext cx="7467600" cy="3754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altLang="ja-JP" sz="3400" b="1" dirty="0">
                <a:solidFill>
                  <a:schemeClr val="bg1"/>
                </a:solidFill>
                <a:latin typeface="Arial"/>
                <a:cs typeface="+mn-cs"/>
              </a:rPr>
              <a:t>"</a:t>
            </a:r>
            <a:r>
              <a:rPr lang="en-US" sz="3400" b="1" dirty="0">
                <a:solidFill>
                  <a:schemeClr val="bg1"/>
                </a:solidFill>
                <a:latin typeface="Arial" charset="0"/>
                <a:cs typeface="+mn-cs"/>
              </a:rPr>
              <a:t>The total release of gases from </a:t>
            </a:r>
            <a:r>
              <a:rPr lang="en-US" sz="3400" b="1" dirty="0" err="1">
                <a:solidFill>
                  <a:schemeClr val="bg1"/>
                </a:solidFill>
                <a:latin typeface="Arial" charset="0"/>
                <a:cs typeface="+mn-cs"/>
              </a:rPr>
              <a:t>Tharsis</a:t>
            </a:r>
            <a:r>
              <a:rPr lang="en-US" sz="3400" b="1" dirty="0">
                <a:solidFill>
                  <a:schemeClr val="bg1"/>
                </a:solidFill>
                <a:latin typeface="Arial" charset="0"/>
                <a:cs typeface="+mn-cs"/>
              </a:rPr>
              <a:t> magma may have produced the equivalent of a global layer of water nearly 400 feet deep ... At the very end of the </a:t>
            </a:r>
            <a:r>
              <a:rPr lang="en-US" sz="3400" b="1" dirty="0">
                <a:solidFill>
                  <a:srgbClr val="FFFF00"/>
                </a:solidFill>
                <a:latin typeface="Arial" charset="0"/>
                <a:cs typeface="+mn-cs"/>
              </a:rPr>
              <a:t>Noachian epoch</a:t>
            </a:r>
            <a:r>
              <a:rPr lang="en-US" sz="3400" b="1" dirty="0">
                <a:solidFill>
                  <a:schemeClr val="bg1"/>
                </a:solidFill>
                <a:latin typeface="Arial" charset="0"/>
                <a:cs typeface="+mn-cs"/>
              </a:rPr>
              <a:t>, volcanic activity dissipated...</a:t>
            </a:r>
            <a:r>
              <a:rPr lang="en-US" altLang="ja-JP" sz="3400" b="1" dirty="0">
                <a:solidFill>
                  <a:schemeClr val="bg1"/>
                </a:solidFill>
                <a:latin typeface="Arial"/>
                <a:cs typeface="+mn-cs"/>
              </a:rPr>
              <a:t>"</a:t>
            </a:r>
            <a:endParaRPr lang="en-US" sz="3400" b="1" dirty="0">
              <a:solidFill>
                <a:schemeClr val="bg1"/>
              </a:solidFill>
              <a:latin typeface="Arial" charset="0"/>
              <a:cs typeface="+mn-cs"/>
            </a:endParaRPr>
          </a:p>
        </p:txBody>
      </p:sp>
      <p:sp>
        <p:nvSpPr>
          <p:cNvPr id="1935365" name="Text Box 5"/>
          <p:cNvSpPr txBox="1">
            <a:spLocks noChangeArrowheads="1"/>
          </p:cNvSpPr>
          <p:nvPr/>
        </p:nvSpPr>
        <p:spPr bwMode="auto">
          <a:xfrm>
            <a:off x="838200" y="4708525"/>
            <a:ext cx="7239000" cy="15700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defRPr/>
            </a:pPr>
            <a:r>
              <a:rPr lang="en-US" sz="2400" b="1" dirty="0">
                <a:solidFill>
                  <a:schemeClr val="bg1"/>
                </a:solidFill>
                <a:latin typeface="Arial" charset="0"/>
                <a:cs typeface="+mn-cs"/>
              </a:rPr>
              <a:t>Roger Phillips (Dir., Washington U.</a:t>
            </a:r>
            <a:r>
              <a:rPr lang="fr-FR" sz="2400" b="1" dirty="0">
                <a:solidFill>
                  <a:schemeClr val="bg1"/>
                </a:solidFill>
                <a:latin typeface="Arial" charset="0"/>
                <a:cs typeface="+mn-cs"/>
              </a:rPr>
              <a:t>'</a:t>
            </a:r>
            <a:r>
              <a:rPr lang="en-US" sz="2400" b="1" dirty="0">
                <a:solidFill>
                  <a:schemeClr val="bg1"/>
                </a:solidFill>
                <a:latin typeface="Arial" charset="0"/>
                <a:cs typeface="+mn-cs"/>
              </a:rPr>
              <a:t>s McDonnell Center for Space Sciences), </a:t>
            </a:r>
            <a:r>
              <a:rPr lang="en-US" altLang="ja-JP" sz="2400" b="1" dirty="0">
                <a:solidFill>
                  <a:schemeClr val="bg1"/>
                </a:solidFill>
                <a:latin typeface="Arial"/>
                <a:cs typeface="+mn-cs"/>
              </a:rPr>
              <a:t>"</a:t>
            </a:r>
            <a:r>
              <a:rPr lang="en-US" sz="2400" b="1" dirty="0">
                <a:solidFill>
                  <a:schemeClr val="bg1"/>
                </a:solidFill>
                <a:latin typeface="Arial" charset="0"/>
                <a:cs typeface="+mn-cs"/>
              </a:rPr>
              <a:t>Mars Calamity May Have Created Conditions for Life,</a:t>
            </a:r>
            <a:r>
              <a:rPr lang="en-US" altLang="ja-JP" sz="2400" b="1" dirty="0">
                <a:solidFill>
                  <a:schemeClr val="bg1"/>
                </a:solidFill>
                <a:latin typeface="Arial"/>
                <a:cs typeface="+mn-cs"/>
              </a:rPr>
              <a:t>"</a:t>
            </a:r>
            <a:r>
              <a:rPr lang="en-US" sz="2400" b="1" dirty="0">
                <a:solidFill>
                  <a:schemeClr val="bg1"/>
                </a:solidFill>
                <a:latin typeface="Arial" charset="0"/>
                <a:cs typeface="+mn-cs"/>
              </a:rPr>
              <a:t> </a:t>
            </a:r>
            <a:r>
              <a:rPr lang="en-US" sz="2400" b="1" i="1" dirty="0">
                <a:solidFill>
                  <a:schemeClr val="bg1"/>
                </a:solidFill>
                <a:latin typeface="Arial" charset="0"/>
                <a:cs typeface="+mn-cs"/>
              </a:rPr>
              <a:t>New York Times</a:t>
            </a:r>
            <a:r>
              <a:rPr lang="en-US" sz="2400" b="1" dirty="0">
                <a:solidFill>
                  <a:schemeClr val="bg1"/>
                </a:solidFill>
                <a:latin typeface="Arial" charset="0"/>
                <a:cs typeface="+mn-cs"/>
              </a:rPr>
              <a:t>, Mar. 16, 2001.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7218" name="Rectangle 2"/>
          <p:cNvSpPr>
            <a:spLocks noGrp="1" noChangeArrowheads="1"/>
          </p:cNvSpPr>
          <p:nvPr>
            <p:ph type="title"/>
          </p:nvPr>
        </p:nvSpPr>
        <p:spPr/>
        <p:txBody>
          <a:bodyPr/>
          <a:lstStyle/>
          <a:p>
            <a:pPr eaLnBrk="1" hangingPunct="1">
              <a:defRPr/>
            </a:pPr>
            <a:r>
              <a:rPr lang="en-US" dirty="0" smtClean="0"/>
              <a:t>Noah</a:t>
            </a:r>
            <a:r>
              <a:rPr lang="fr-FR" dirty="0" smtClean="0"/>
              <a:t>'</a:t>
            </a:r>
            <a:r>
              <a:rPr lang="en-US" dirty="0" smtClean="0"/>
              <a:t>s Flood on Mars 00342</a:t>
            </a:r>
          </a:p>
        </p:txBody>
      </p:sp>
      <p:pic>
        <p:nvPicPr>
          <p:cNvPr id="368642" name="Picture 3" descr="Noah's Flood on Mars 00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7220" name="Text Box 4"/>
          <p:cNvSpPr txBox="1">
            <a:spLocks noChangeArrowheads="1"/>
          </p:cNvSpPr>
          <p:nvPr/>
        </p:nvSpPr>
        <p:spPr bwMode="auto">
          <a:xfrm>
            <a:off x="457200" y="152400"/>
            <a:ext cx="82296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800" dirty="0">
                <a:solidFill>
                  <a:schemeClr val="bg1"/>
                </a:solidFill>
                <a:cs typeface="+mn-cs"/>
              </a:rPr>
              <a:t>Noah</a:t>
            </a:r>
            <a:r>
              <a:rPr lang="fr-FR" altLang="ja-JP" sz="4800" dirty="0">
                <a:solidFill>
                  <a:schemeClr val="bg1"/>
                </a:solidFill>
                <a:latin typeface="Arial"/>
                <a:cs typeface="+mn-cs"/>
              </a:rPr>
              <a:t>'</a:t>
            </a:r>
            <a:r>
              <a:rPr lang="en-US" sz="4800" dirty="0">
                <a:solidFill>
                  <a:schemeClr val="bg1"/>
                </a:solidFill>
                <a:cs typeface="+mn-cs"/>
              </a:rPr>
              <a:t>s Flood on MARS?</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9266" name="Rectangle 4" hidden="1"/>
          <p:cNvSpPr>
            <a:spLocks noGrp="1" noChangeArrowheads="1"/>
          </p:cNvSpPr>
          <p:nvPr>
            <p:ph type="title" idx="4294967295"/>
          </p:nvPr>
        </p:nvSpPr>
        <p:spPr/>
        <p:txBody>
          <a:bodyPr/>
          <a:lstStyle/>
          <a:p>
            <a:pPr eaLnBrk="1" hangingPunct="1">
              <a:defRPr/>
            </a:pPr>
            <a:r>
              <a:rPr lang="en-US" smtClean="0"/>
              <a:t>Mars + Water 01428</a:t>
            </a:r>
          </a:p>
        </p:txBody>
      </p:sp>
      <p:pic>
        <p:nvPicPr>
          <p:cNvPr id="370690" name="Picture 3" descr="Mars + Water 014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9268" name="Text Box 4"/>
          <p:cNvSpPr txBox="1">
            <a:spLocks noChangeArrowheads="1"/>
          </p:cNvSpPr>
          <p:nvPr/>
        </p:nvSpPr>
        <p:spPr bwMode="auto">
          <a:xfrm>
            <a:off x="4419600" y="2362200"/>
            <a:ext cx="3276600"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sz="6600">
                <a:latin typeface="Franklin Gothic Heavy" charset="0"/>
                <a:cs typeface="+mn-cs"/>
              </a:rPr>
              <a:t>NO</a:t>
            </a:r>
          </a:p>
          <a:p>
            <a:pPr algn="ctr">
              <a:lnSpc>
                <a:spcPct val="80000"/>
              </a:lnSpc>
              <a:defRPr/>
            </a:pPr>
            <a:r>
              <a:rPr lang="en-US" sz="6600">
                <a:latin typeface="Franklin Gothic Heavy" charset="0"/>
                <a:cs typeface="+mn-cs"/>
              </a:rPr>
              <a:t>WATER!</a:t>
            </a:r>
          </a:p>
        </p:txBody>
      </p:sp>
      <p:sp>
        <p:nvSpPr>
          <p:cNvPr id="5259269" name="Text Box 5"/>
          <p:cNvSpPr txBox="1">
            <a:spLocks noChangeArrowheads="1"/>
          </p:cNvSpPr>
          <p:nvPr/>
        </p:nvSpPr>
        <p:spPr bwMode="auto">
          <a:xfrm>
            <a:off x="381000" y="152400"/>
            <a:ext cx="274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8000">
                <a:solidFill>
                  <a:srgbClr val="FFC971"/>
                </a:solidFill>
                <a:latin typeface="Franklin Gothic Heavy" charset="0"/>
                <a:cs typeface="+mn-cs"/>
              </a:rPr>
              <a:t>Mars</a:t>
            </a:r>
          </a:p>
        </p:txBody>
      </p:sp>
      <p:sp>
        <p:nvSpPr>
          <p:cNvPr id="5259270" name="Text Box 6"/>
          <p:cNvSpPr txBox="1">
            <a:spLocks noChangeArrowheads="1"/>
          </p:cNvSpPr>
          <p:nvPr/>
        </p:nvSpPr>
        <p:spPr bwMode="auto">
          <a:xfrm>
            <a:off x="428625" y="1524000"/>
            <a:ext cx="31527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a:solidFill>
                  <a:srgbClr val="FFC971"/>
                </a:solidFill>
                <a:cs typeface="+mn-cs"/>
              </a:rPr>
              <a:t>Ice exists at the polar caps.</a:t>
            </a:r>
          </a:p>
        </p:txBody>
      </p:sp>
      <p:sp>
        <p:nvSpPr>
          <p:cNvPr id="5259271" name="Text Box 7"/>
          <p:cNvSpPr txBox="1">
            <a:spLocks noChangeArrowheads="1"/>
          </p:cNvSpPr>
          <p:nvPr/>
        </p:nvSpPr>
        <p:spPr bwMode="auto">
          <a:xfrm>
            <a:off x="428625" y="2530475"/>
            <a:ext cx="31527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a:solidFill>
                  <a:srgbClr val="FFC971"/>
                </a:solidFill>
                <a:cs typeface="+mn-cs"/>
              </a:rPr>
              <a:t>No liquid water has ever been observed.</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9298" name="Rectangle 2"/>
          <p:cNvSpPr>
            <a:spLocks noGrp="1" noChangeArrowheads="1"/>
          </p:cNvSpPr>
          <p:nvPr>
            <p:ph type="title"/>
          </p:nvPr>
        </p:nvSpPr>
        <p:spPr/>
        <p:txBody>
          <a:bodyPr/>
          <a:lstStyle/>
          <a:p>
            <a:pPr eaLnBrk="1" hangingPunct="1">
              <a:defRPr/>
            </a:pPr>
            <a:r>
              <a:rPr lang="en-US" smtClean="0"/>
              <a:t>Rom. 1:21-22 NAS</a:t>
            </a:r>
          </a:p>
        </p:txBody>
      </p:sp>
      <p:pic>
        <p:nvPicPr>
          <p:cNvPr id="37273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9300"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a:solidFill>
                  <a:srgbClr val="00FF00"/>
                </a:solidFill>
                <a:latin typeface="Arial" charset="0"/>
                <a:cs typeface="+mn-cs"/>
              </a:rPr>
              <a:t>Romans 1:21-22</a:t>
            </a:r>
          </a:p>
        </p:txBody>
      </p:sp>
      <p:sp>
        <p:nvSpPr>
          <p:cNvPr id="2999301" name="Text Box 5"/>
          <p:cNvSpPr txBox="1">
            <a:spLocks noChangeArrowheads="1"/>
          </p:cNvSpPr>
          <p:nvPr/>
        </p:nvSpPr>
        <p:spPr bwMode="auto">
          <a:xfrm>
            <a:off x="838200" y="1524000"/>
            <a:ext cx="7391400" cy="3540125"/>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200" b="1" dirty="0">
                <a:solidFill>
                  <a:schemeClr val="bg1"/>
                </a:solidFill>
                <a:latin typeface="Arial" charset="0"/>
                <a:cs typeface="+mn-cs"/>
              </a:rPr>
              <a:t>21.  For even though they knew God, they did not ﻿﻿honor Him as God or give thanks, but they became </a:t>
            </a:r>
            <a:r>
              <a:rPr lang="en-US" sz="3200" b="1" dirty="0">
                <a:solidFill>
                  <a:srgbClr val="FFFF00"/>
                </a:solidFill>
                <a:latin typeface="Arial" charset="0"/>
                <a:cs typeface="+mn-cs"/>
              </a:rPr>
              <a:t>﻿﻿futile in their speculations</a:t>
            </a:r>
            <a:r>
              <a:rPr lang="en-US" sz="3200" b="1" dirty="0">
                <a:solidFill>
                  <a:schemeClr val="bg1"/>
                </a:solidFill>
                <a:latin typeface="Arial" charset="0"/>
                <a:cs typeface="+mn-cs"/>
              </a:rPr>
              <a:t>, and their </a:t>
            </a:r>
            <a:r>
              <a:rPr lang="en-US" sz="3200" b="1" dirty="0">
                <a:solidFill>
                  <a:srgbClr val="FFFF00"/>
                </a:solidFill>
                <a:latin typeface="Arial" charset="0"/>
                <a:cs typeface="+mn-cs"/>
              </a:rPr>
              <a:t>foolish heart was darkened</a:t>
            </a:r>
            <a:r>
              <a:rPr lang="en-US" sz="3200" b="1" dirty="0">
                <a:solidFill>
                  <a:schemeClr val="bg1"/>
                </a:solidFill>
                <a:latin typeface="Arial" charset="0"/>
                <a:cs typeface="+mn-cs"/>
              </a:rPr>
              <a:t>.</a:t>
            </a:r>
          </a:p>
          <a:p>
            <a:pPr fontAlgn="base">
              <a:defRPr/>
            </a:pPr>
            <a:r>
              <a:rPr lang="en-US" sz="3200" b="1" dirty="0">
                <a:solidFill>
                  <a:schemeClr val="bg1"/>
                </a:solidFill>
                <a:latin typeface="Arial" charset="0"/>
                <a:cs typeface="+mn-cs"/>
              </a:rPr>
              <a:t>22.  Professing to be wise, </a:t>
            </a:r>
            <a:r>
              <a:rPr lang="en-US" sz="3200" b="1" dirty="0">
                <a:solidFill>
                  <a:srgbClr val="FFFF00"/>
                </a:solidFill>
                <a:latin typeface="Arial" charset="0"/>
                <a:cs typeface="+mn-cs"/>
              </a:rPr>
              <a:t>they became fools</a:t>
            </a:r>
            <a:r>
              <a:rPr lang="en-US" sz="3200" b="1" dirty="0">
                <a:solidFill>
                  <a:schemeClr val="bg1"/>
                </a:solidFill>
                <a:latin typeface="Arial" charset="0"/>
                <a:cs typeface="+mn-cs"/>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818" name="Rectangle 2"/>
          <p:cNvSpPr>
            <a:spLocks noGrp="1" noChangeArrowheads="1"/>
          </p:cNvSpPr>
          <p:nvPr>
            <p:ph type="title"/>
          </p:nvPr>
        </p:nvSpPr>
        <p:spPr/>
        <p:txBody>
          <a:bodyPr/>
          <a:lstStyle/>
          <a:p>
            <a:pPr eaLnBrk="1" hangingPunct="1">
              <a:defRPr/>
            </a:pPr>
            <a:r>
              <a:rPr lang="en-US" dirty="0" smtClean="0">
                <a:cs typeface="+mj-cs"/>
              </a:rPr>
              <a:t>Ager: We</a:t>
            </a:r>
            <a:r>
              <a:rPr lang="fr-FR" altLang="ja-JP" dirty="0" smtClean="0">
                <a:latin typeface="Arial"/>
                <a:cs typeface="+mj-cs"/>
              </a:rPr>
              <a:t>'</a:t>
            </a:r>
            <a:r>
              <a:rPr lang="en-US" dirty="0" err="1" smtClean="0">
                <a:cs typeface="+mj-cs"/>
              </a:rPr>
              <a:t>ve</a:t>
            </a:r>
            <a:r>
              <a:rPr lang="en-US" dirty="0" smtClean="0">
                <a:cs typeface="+mj-cs"/>
              </a:rPr>
              <a:t> been brainwashed</a:t>
            </a:r>
          </a:p>
        </p:txBody>
      </p:sp>
      <p:pic>
        <p:nvPicPr>
          <p:cNvPr id="1954822" name="Picture 6" descr="Purpl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0825" cy="685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54820" name="Text Box 4"/>
          <p:cNvSpPr txBox="1">
            <a:spLocks noChangeArrowheads="1"/>
          </p:cNvSpPr>
          <p:nvPr/>
        </p:nvSpPr>
        <p:spPr bwMode="auto">
          <a:xfrm>
            <a:off x="914400" y="685800"/>
            <a:ext cx="73152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spcBef>
                <a:spcPct val="50000"/>
              </a:spcBef>
              <a:defRPr/>
            </a:pPr>
            <a:r>
              <a:rPr lang="en-US" sz="4800" b="1">
                <a:solidFill>
                  <a:schemeClr val="bg1"/>
                </a:solidFill>
                <a:latin typeface="Arial" charset="0"/>
                <a:cs typeface="+mn-cs"/>
              </a:rPr>
              <a:t>Derek Ager:</a:t>
            </a:r>
          </a:p>
        </p:txBody>
      </p:sp>
      <p:sp>
        <p:nvSpPr>
          <p:cNvPr id="1954821" name="Text Box 5"/>
          <p:cNvSpPr txBox="1">
            <a:spLocks noChangeArrowheads="1"/>
          </p:cNvSpPr>
          <p:nvPr/>
        </p:nvSpPr>
        <p:spPr bwMode="auto">
          <a:xfrm>
            <a:off x="914400" y="2133600"/>
            <a:ext cx="7315200" cy="25860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defRPr/>
            </a:pPr>
            <a:r>
              <a:rPr lang="en-US" altLang="ja-JP" sz="5400" b="1" dirty="0">
                <a:solidFill>
                  <a:schemeClr val="bg1"/>
                </a:solidFill>
                <a:latin typeface="Arial"/>
                <a:cs typeface="+mn-cs"/>
              </a:rPr>
              <a:t>"</a:t>
            </a:r>
            <a:r>
              <a:rPr lang="en-US" sz="5400" b="1" dirty="0">
                <a:solidFill>
                  <a:schemeClr val="bg1"/>
                </a:solidFill>
                <a:latin typeface="Arial" charset="0"/>
                <a:cs typeface="+mn-cs"/>
              </a:rPr>
              <a:t>We have allowed ourselves to be brainwashed …</a:t>
            </a:r>
            <a:r>
              <a:rPr lang="en-US" altLang="ja-JP" sz="5400" b="1" dirty="0">
                <a:solidFill>
                  <a:schemeClr val="bg1"/>
                </a:solidFill>
                <a:latin typeface="Arial"/>
                <a:cs typeface="+mn-cs"/>
              </a:rPr>
              <a:t>"</a:t>
            </a:r>
            <a:endParaRPr lang="en-US" sz="5400" b="1" dirty="0">
              <a:solidFill>
                <a:schemeClr val="bg1"/>
              </a:solidFill>
              <a:latin typeface="Arial" charset="0"/>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8146" name="Rectangle 2"/>
          <p:cNvSpPr>
            <a:spLocks noGrp="1" noChangeArrowheads="1"/>
          </p:cNvSpPr>
          <p:nvPr>
            <p:ph type="title"/>
          </p:nvPr>
        </p:nvSpPr>
        <p:spPr/>
        <p:txBody>
          <a:bodyPr/>
          <a:lstStyle/>
          <a:p>
            <a:pPr eaLnBrk="1" hangingPunct="1">
              <a:defRPr/>
            </a:pPr>
            <a:r>
              <a:rPr lang="en-US" smtClean="0">
                <a:cs typeface="+mj-cs"/>
              </a:rPr>
              <a:t>Q 706 Archer</a:t>
            </a:r>
          </a:p>
        </p:txBody>
      </p:sp>
      <p:pic>
        <p:nvPicPr>
          <p:cNvPr id="376834" name="Picture 3" descr="Green Quot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8148" name="Text Box 4"/>
          <p:cNvSpPr txBox="1">
            <a:spLocks noChangeArrowheads="1"/>
          </p:cNvSpPr>
          <p:nvPr/>
        </p:nvSpPr>
        <p:spPr bwMode="auto">
          <a:xfrm>
            <a:off x="914400" y="5486400"/>
            <a:ext cx="7315200" cy="728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85000"/>
              </a:lnSpc>
              <a:spcBef>
                <a:spcPct val="50000"/>
              </a:spcBef>
              <a:defRPr/>
            </a:pPr>
            <a:r>
              <a:rPr lang="en-US" sz="2400" b="1" dirty="0">
                <a:solidFill>
                  <a:schemeClr val="bg1"/>
                </a:solidFill>
                <a:latin typeface="Arial" charset="0"/>
                <a:cs typeface="+mn-cs"/>
              </a:rPr>
              <a:t>Gleason Archer,  </a:t>
            </a:r>
            <a:r>
              <a:rPr lang="en-US" sz="2400" b="1" i="1" dirty="0">
                <a:solidFill>
                  <a:schemeClr val="bg1"/>
                </a:solidFill>
                <a:latin typeface="Arial" charset="0"/>
                <a:cs typeface="+mn-cs"/>
              </a:rPr>
              <a:t>A Survey Of Old Testament Introduction </a:t>
            </a:r>
            <a:r>
              <a:rPr lang="en-US" sz="2400" b="1" dirty="0">
                <a:solidFill>
                  <a:schemeClr val="bg1"/>
                </a:solidFill>
                <a:latin typeface="Arial" charset="0"/>
                <a:cs typeface="+mn-cs"/>
              </a:rPr>
              <a:t>(Chicago: Moody, 1985), 187.</a:t>
            </a:r>
            <a:r>
              <a:rPr lang="en-US" sz="2400" dirty="0">
                <a:solidFill>
                  <a:schemeClr val="bg1"/>
                </a:solidFill>
                <a:latin typeface="Arial" charset="0"/>
                <a:cs typeface="+mn-cs"/>
              </a:rPr>
              <a:t> </a:t>
            </a:r>
          </a:p>
        </p:txBody>
      </p:sp>
      <p:sp>
        <p:nvSpPr>
          <p:cNvPr id="2438149" name="Text Box 5"/>
          <p:cNvSpPr txBox="1">
            <a:spLocks noChangeArrowheads="1"/>
          </p:cNvSpPr>
          <p:nvPr/>
        </p:nvSpPr>
        <p:spPr bwMode="auto">
          <a:xfrm>
            <a:off x="914400" y="611188"/>
            <a:ext cx="7391400" cy="463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spcBef>
                <a:spcPct val="50000"/>
              </a:spcBef>
              <a:defRPr/>
            </a:pPr>
            <a:r>
              <a:rPr lang="en-US" altLang="ja-JP" sz="3200" b="1" dirty="0">
                <a:solidFill>
                  <a:schemeClr val="bg1"/>
                </a:solidFill>
                <a:effectLst>
                  <a:outerShdw blurRad="22225" dist="63500" dir="2700000" algn="tl" rotWithShape="0">
                    <a:srgbClr val="000000"/>
                  </a:outerShdw>
                </a:effectLst>
                <a:latin typeface="Arial"/>
                <a:cs typeface="+mn-cs"/>
              </a:rPr>
              <a:t>"</a:t>
            </a:r>
            <a:r>
              <a:rPr lang="en-US" sz="3200" b="1" dirty="0">
                <a:solidFill>
                  <a:schemeClr val="bg1"/>
                </a:solidFill>
                <a:effectLst>
                  <a:outerShdw blurRad="22225" dist="63500" dir="2700000" algn="tl" rotWithShape="0">
                    <a:srgbClr val="000000"/>
                  </a:outerShdw>
                </a:effectLst>
                <a:latin typeface="Arial" charset="0"/>
                <a:cs typeface="+mn-cs"/>
              </a:rPr>
              <a:t>From a superficial reading of Genesis 1, the impression would seem to be that the entire creative process took place in six twenty-four-hour days.  If this was the true intent of the Hebrew author ... </a:t>
            </a:r>
          </a:p>
          <a:p>
            <a:pPr fontAlgn="base">
              <a:lnSpc>
                <a:spcPct val="90000"/>
              </a:lnSpc>
              <a:spcBef>
                <a:spcPct val="20000"/>
              </a:spcBef>
              <a:defRPr/>
            </a:pPr>
            <a:r>
              <a:rPr lang="en-US" sz="3200" b="1" dirty="0">
                <a:solidFill>
                  <a:srgbClr val="FFFF00"/>
                </a:solidFill>
                <a:effectLst>
                  <a:outerShdw blurRad="22225" dist="63500" dir="2700000" algn="tl" rotWithShape="0">
                    <a:srgbClr val="000000"/>
                  </a:outerShdw>
                </a:effectLst>
                <a:latin typeface="Arial" charset="0"/>
                <a:cs typeface="+mn-cs"/>
              </a:rPr>
              <a:t>this seems to run counter to modern scientific research, which indicates that the planet Earth was created several billion years ago</a:t>
            </a:r>
            <a:r>
              <a:rPr lang="en-US" sz="3200" b="1" dirty="0">
                <a:solidFill>
                  <a:schemeClr val="bg1"/>
                </a:solidFill>
                <a:effectLst>
                  <a:outerShdw blurRad="22225" dist="63500" dir="2700000" algn="tl" rotWithShape="0">
                    <a:srgbClr val="000000"/>
                  </a:outerShdw>
                </a:effectLst>
                <a:latin typeface="Arial" charset="0"/>
                <a:cs typeface="+mn-cs"/>
              </a:rPr>
              <a:t>...</a:t>
            </a:r>
            <a:r>
              <a:rPr lang="en-US" altLang="ja-JP" sz="3200" b="1" dirty="0">
                <a:solidFill>
                  <a:schemeClr val="bg1"/>
                </a:solidFill>
                <a:effectLst>
                  <a:outerShdw blurRad="22225" dist="63500" dir="2700000" algn="tl" rotWithShape="0">
                    <a:srgbClr val="000000"/>
                  </a:outerShdw>
                </a:effectLst>
                <a:latin typeface="Arial"/>
                <a:cs typeface="+mn-cs"/>
              </a:rPr>
              <a:t>"</a:t>
            </a:r>
            <a:endParaRPr lang="en-US" sz="3200" b="1" dirty="0">
              <a:solidFill>
                <a:schemeClr val="bg1"/>
              </a:solidFill>
              <a:effectLst>
                <a:outerShdw blurRad="22225" dist="63500" dir="2700000" algn="tl" rotWithShape="0">
                  <a:srgbClr val="000000"/>
                </a:outerShdw>
              </a:effectLst>
              <a:latin typeface="Arial" charset="0"/>
              <a:cs typeface="+mn-cs"/>
            </a:endParaRPr>
          </a:p>
        </p:txBody>
      </p:sp>
      <p:sp>
        <p:nvSpPr>
          <p:cNvPr id="2438150" name="Rectangle 6"/>
          <p:cNvSpPr>
            <a:spLocks noChangeArrowheads="1"/>
          </p:cNvSpPr>
          <p:nvPr/>
        </p:nvSpPr>
        <p:spPr bwMode="auto">
          <a:xfrm>
            <a:off x="2760663" y="3835400"/>
            <a:ext cx="1981200" cy="457200"/>
          </a:xfrm>
          <a:prstGeom prst="rect">
            <a:avLst/>
          </a:prstGeom>
          <a:noFill/>
          <a:ln w="1016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38149">
                                            <p:txEl>
                                              <p:pRg st="1" end="1"/>
                                            </p:txEl>
                                          </p:spTgt>
                                        </p:tgtEl>
                                        <p:attrNameLst>
                                          <p:attrName>style.visibility</p:attrName>
                                        </p:attrNameLst>
                                      </p:cBhvr>
                                      <p:to>
                                        <p:strVal val="visible"/>
                                      </p:to>
                                    </p:set>
                                    <p:animEffect transition="in" filter="wipe(up)">
                                      <p:cBhvr>
                                        <p:cTn id="7" dur="500"/>
                                        <p:tgtEl>
                                          <p:spTgt spid="243814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438150"/>
                                        </p:tgtEl>
                                        <p:attrNameLst>
                                          <p:attrName>style.visibility</p:attrName>
                                        </p:attrNameLst>
                                      </p:cBhvr>
                                      <p:to>
                                        <p:strVal val="visible"/>
                                      </p:to>
                                    </p:set>
                                    <p:anim calcmode="lin" valueType="num">
                                      <p:cBhvr>
                                        <p:cTn id="12" dur="500" fill="hold"/>
                                        <p:tgtEl>
                                          <p:spTgt spid="2438150"/>
                                        </p:tgtEl>
                                        <p:attrNameLst>
                                          <p:attrName>ppt_w</p:attrName>
                                        </p:attrNameLst>
                                      </p:cBhvr>
                                      <p:tavLst>
                                        <p:tav tm="0">
                                          <p:val>
                                            <p:fltVal val="0"/>
                                          </p:val>
                                        </p:tav>
                                        <p:tav tm="100000">
                                          <p:val>
                                            <p:strVal val="#ppt_w"/>
                                          </p:val>
                                        </p:tav>
                                      </p:tavLst>
                                    </p:anim>
                                    <p:anim calcmode="lin" valueType="num">
                                      <p:cBhvr>
                                        <p:cTn id="13" dur="500" fill="hold"/>
                                        <p:tgtEl>
                                          <p:spTgt spid="2438150"/>
                                        </p:tgtEl>
                                        <p:attrNameLst>
                                          <p:attrName>ppt_h</p:attrName>
                                        </p:attrNameLst>
                                      </p:cBhvr>
                                      <p:tavLst>
                                        <p:tav tm="0">
                                          <p:val>
                                            <p:fltVal val="0"/>
                                          </p:val>
                                        </p:tav>
                                        <p:tav tm="100000">
                                          <p:val>
                                            <p:strVal val="#ppt_h"/>
                                          </p:val>
                                        </p:tav>
                                      </p:tavLst>
                                    </p:anim>
                                    <p:animEffect transition="in" filter="fade">
                                      <p:cBhvr>
                                        <p:cTn id="14" dur="500"/>
                                        <p:tgtEl>
                                          <p:spTgt spid="2438150"/>
                                        </p:tgtEl>
                                      </p:cBhvr>
                                    </p:animEffect>
                                  </p:childTnLst>
                                </p:cTn>
                              </p:par>
                            </p:childTnLst>
                          </p:cTn>
                        </p:par>
                        <p:par>
                          <p:cTn id="15" fill="hold" nodeType="afterGroup">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2438150"/>
                                        </p:tgtEl>
                                      </p:cBhvr>
                                    </p:animEffect>
                                    <p:animScale>
                                      <p:cBhvr>
                                        <p:cTn id="18" dur="250" autoRev="1" fill="hold"/>
                                        <p:tgtEl>
                                          <p:spTgt spid="2438150"/>
                                        </p:tgtEl>
                                      </p:cBhvr>
                                      <p:by x="105000" y="105000"/>
                                    </p:animScale>
                                  </p:childTnLst>
                                </p:cTn>
                              </p:par>
                            </p:childTnLst>
                          </p:cTn>
                        </p:par>
                        <p:par>
                          <p:cTn id="19" fill="hold" nodeType="afterGroup">
                            <p:stCondLst>
                              <p:cond delay="1000"/>
                            </p:stCondLst>
                            <p:childTnLst>
                              <p:par>
                                <p:cTn id="20" presetID="26" presetClass="emph" presetSubtype="0" fill="hold" grpId="2" nodeType="afterEffect">
                                  <p:stCondLst>
                                    <p:cond delay="0"/>
                                  </p:stCondLst>
                                  <p:childTnLst>
                                    <p:animEffect transition="out" filter="fade">
                                      <p:cBhvr>
                                        <p:cTn id="21" dur="500" tmFilter="0, 0; .2, .5; .8, .5; 1, 0"/>
                                        <p:tgtEl>
                                          <p:spTgt spid="2438150"/>
                                        </p:tgtEl>
                                      </p:cBhvr>
                                    </p:animEffect>
                                    <p:animScale>
                                      <p:cBhvr>
                                        <p:cTn id="22" dur="250" autoRev="1" fill="hold"/>
                                        <p:tgtEl>
                                          <p:spTgt spid="2438150"/>
                                        </p:tgtEl>
                                      </p:cBhvr>
                                      <p:by x="105000" y="105000"/>
                                    </p:animScale>
                                  </p:childTnLst>
                                </p:cTn>
                              </p:par>
                            </p:childTnLst>
                          </p:cTn>
                        </p:par>
                        <p:par>
                          <p:cTn id="23" fill="hold" nodeType="afterGroup">
                            <p:stCondLst>
                              <p:cond delay="1500"/>
                            </p:stCondLst>
                            <p:childTnLst>
                              <p:par>
                                <p:cTn id="24" presetID="26" presetClass="emph" presetSubtype="0" fill="hold" grpId="3" nodeType="afterEffect">
                                  <p:stCondLst>
                                    <p:cond delay="0"/>
                                  </p:stCondLst>
                                  <p:childTnLst>
                                    <p:animEffect transition="out" filter="fade">
                                      <p:cBhvr>
                                        <p:cTn id="25" dur="500" tmFilter="0, 0; .2, .5; .8, .5; 1, 0"/>
                                        <p:tgtEl>
                                          <p:spTgt spid="2438150"/>
                                        </p:tgtEl>
                                      </p:cBhvr>
                                    </p:animEffect>
                                    <p:animScale>
                                      <p:cBhvr>
                                        <p:cTn id="26" dur="250" autoRev="1" fill="hold"/>
                                        <p:tgtEl>
                                          <p:spTgt spid="24381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8150" grpId="0" animBg="1"/>
      <p:bldP spid="2438150" grpId="1" animBg="1"/>
      <p:bldP spid="2438150" grpId="2" animBg="1"/>
      <p:bldP spid="2438150" grpId="3"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1314" name="Rectangle 2"/>
          <p:cNvSpPr>
            <a:spLocks noGrp="1" noChangeArrowheads="1"/>
          </p:cNvSpPr>
          <p:nvPr>
            <p:ph type="title"/>
          </p:nvPr>
        </p:nvSpPr>
        <p:spPr/>
        <p:txBody>
          <a:bodyPr/>
          <a:lstStyle/>
          <a:p>
            <a:pPr eaLnBrk="1" hangingPunct="1">
              <a:defRPr/>
            </a:pPr>
            <a:r>
              <a:rPr lang="en-US" smtClean="0">
                <a:cs typeface="+mj-cs"/>
              </a:rPr>
              <a:t>Scientist and theologian</a:t>
            </a:r>
          </a:p>
        </p:txBody>
      </p:sp>
      <p:pic>
        <p:nvPicPr>
          <p:cNvPr id="378882" name="Picture 3" descr="Gap Scientist + Theologian 008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1316" name="Text Box 4"/>
          <p:cNvSpPr txBox="1">
            <a:spLocks noChangeArrowheads="1"/>
          </p:cNvSpPr>
          <p:nvPr/>
        </p:nvSpPr>
        <p:spPr bwMode="auto">
          <a:xfrm>
            <a:off x="6810375" y="495300"/>
            <a:ext cx="198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5000"/>
              </a:lnSpc>
              <a:spcBef>
                <a:spcPct val="50000"/>
              </a:spcBef>
              <a:defRPr/>
            </a:pPr>
            <a:r>
              <a:rPr lang="en-US" b="1" dirty="0">
                <a:latin typeface="Arial" charset="0"/>
                <a:cs typeface="+mn-cs"/>
              </a:rPr>
              <a:t>I</a:t>
            </a:r>
            <a:r>
              <a:rPr lang="fr-FR" altLang="ja-JP" b="1" dirty="0">
                <a:latin typeface="Arial"/>
                <a:cs typeface="+mn-cs"/>
              </a:rPr>
              <a:t>'</a:t>
            </a:r>
            <a:r>
              <a:rPr lang="en-US" b="1" dirty="0" err="1">
                <a:latin typeface="Arial" charset="0"/>
                <a:cs typeface="+mn-cs"/>
              </a:rPr>
              <a:t>ll</a:t>
            </a:r>
            <a:r>
              <a:rPr lang="en-US" b="1" dirty="0">
                <a:latin typeface="Arial" charset="0"/>
                <a:cs typeface="+mn-cs"/>
              </a:rPr>
              <a:t> just accept the millions of years and add them to the Bible!</a:t>
            </a:r>
          </a:p>
        </p:txBody>
      </p:sp>
      <p:sp>
        <p:nvSpPr>
          <p:cNvPr id="5261317" name="Text Box 5"/>
          <p:cNvSpPr txBox="1">
            <a:spLocks noChangeArrowheads="1"/>
          </p:cNvSpPr>
          <p:nvPr/>
        </p:nvSpPr>
        <p:spPr bwMode="auto">
          <a:xfrm>
            <a:off x="304800" y="403225"/>
            <a:ext cx="2514600"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5000"/>
              </a:lnSpc>
              <a:spcBef>
                <a:spcPct val="50000"/>
              </a:spcBef>
              <a:defRPr/>
            </a:pPr>
            <a:r>
              <a:rPr lang="en-US" b="1" dirty="0">
                <a:latin typeface="Arial" charset="0"/>
                <a:cs typeface="+mn-cs"/>
              </a:rPr>
              <a:t>The Bible is not true! These rocks are millions of years old. You have to believe me because I</a:t>
            </a:r>
            <a:r>
              <a:rPr lang="fr-FR" altLang="ja-JP" b="1" dirty="0">
                <a:latin typeface="Arial"/>
                <a:cs typeface="+mn-cs"/>
              </a:rPr>
              <a:t>'</a:t>
            </a:r>
            <a:r>
              <a:rPr lang="en-US" b="1" dirty="0">
                <a:latin typeface="Arial" charset="0"/>
                <a:cs typeface="+mn-cs"/>
              </a:rPr>
              <a:t>m a scientist.</a:t>
            </a:r>
          </a:p>
        </p:txBody>
      </p:sp>
      <p:sp>
        <p:nvSpPr>
          <p:cNvPr id="5261318" name="Text Box 6"/>
          <p:cNvSpPr txBox="1">
            <a:spLocks noChangeArrowheads="1"/>
          </p:cNvSpPr>
          <p:nvPr/>
        </p:nvSpPr>
        <p:spPr bwMode="auto">
          <a:xfrm>
            <a:off x="3200400" y="1219200"/>
            <a:ext cx="266700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3200" b="1">
                <a:solidFill>
                  <a:schemeClr val="bg1"/>
                </a:solidFill>
                <a:cs typeface="+mn-cs"/>
              </a:rPr>
              <a:t>ROCK LAYERS</a:t>
            </a:r>
          </a:p>
        </p:txBody>
      </p:sp>
      <p:sp>
        <p:nvSpPr>
          <p:cNvPr id="5261319" name="Text Box 7"/>
          <p:cNvSpPr txBox="1">
            <a:spLocks noChangeArrowheads="1"/>
          </p:cNvSpPr>
          <p:nvPr/>
        </p:nvSpPr>
        <p:spPr bwMode="auto">
          <a:xfrm>
            <a:off x="3124200" y="2286000"/>
            <a:ext cx="281940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3200" b="1">
                <a:solidFill>
                  <a:schemeClr val="bg1"/>
                </a:solidFill>
                <a:cs typeface="+mn-cs"/>
              </a:rPr>
              <a:t>MILLIONS OF YEARS</a:t>
            </a:r>
          </a:p>
        </p:txBody>
      </p:sp>
      <p:sp>
        <p:nvSpPr>
          <p:cNvPr id="5261320" name="Text Box 8"/>
          <p:cNvSpPr txBox="1">
            <a:spLocks noChangeArrowheads="1"/>
          </p:cNvSpPr>
          <p:nvPr/>
        </p:nvSpPr>
        <p:spPr bwMode="auto">
          <a:xfrm>
            <a:off x="685800" y="6126163"/>
            <a:ext cx="1905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dirty="0">
                <a:latin typeface="Arial" charset="0"/>
                <a:cs typeface="+mn-cs"/>
              </a:rPr>
              <a:t>Scientist</a:t>
            </a:r>
          </a:p>
        </p:txBody>
      </p:sp>
      <p:sp>
        <p:nvSpPr>
          <p:cNvPr id="5261321" name="Text Box 9"/>
          <p:cNvSpPr txBox="1">
            <a:spLocks noChangeArrowheads="1"/>
          </p:cNvSpPr>
          <p:nvPr/>
        </p:nvSpPr>
        <p:spPr bwMode="auto">
          <a:xfrm>
            <a:off x="5638800" y="6126163"/>
            <a:ext cx="2362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a:latin typeface="Arial" charset="0"/>
                <a:cs typeface="+mn-cs"/>
              </a:rPr>
              <a:t>Theologian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5410" name="Rectangle 2"/>
          <p:cNvSpPr>
            <a:spLocks noGrp="1" noChangeArrowheads="1"/>
          </p:cNvSpPr>
          <p:nvPr>
            <p:ph type="title"/>
          </p:nvPr>
        </p:nvSpPr>
        <p:spPr/>
        <p:txBody>
          <a:bodyPr/>
          <a:lstStyle/>
          <a:p>
            <a:pPr eaLnBrk="1" hangingPunct="1">
              <a:defRPr/>
            </a:pPr>
            <a:r>
              <a:rPr lang="en-US" smtClean="0"/>
              <a:t>Science is not the issue</a:t>
            </a:r>
          </a:p>
        </p:txBody>
      </p:sp>
      <p:sp>
        <p:nvSpPr>
          <p:cNvPr id="5265411" name="Rectangle 3"/>
          <p:cNvSpPr>
            <a:spLocks noGrp="1" noChangeArrowheads="1"/>
          </p:cNvSpPr>
          <p:nvPr>
            <p:ph idx="1"/>
          </p:nvPr>
        </p:nvSpPr>
        <p:spPr/>
        <p:txBody>
          <a:bodyPr/>
          <a:lstStyle/>
          <a:p>
            <a:pPr eaLnBrk="1" hangingPunct="1">
              <a:defRPr/>
            </a:pPr>
            <a:endParaRPr lang="en-US" smtClean="0"/>
          </a:p>
        </p:txBody>
      </p:sp>
      <p:pic>
        <p:nvPicPr>
          <p:cNvPr id="380931" name="Picture 4" descr="issue not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5413" name="Text Box 5"/>
          <p:cNvSpPr txBox="1">
            <a:spLocks noChangeArrowheads="1"/>
          </p:cNvSpPr>
          <p:nvPr/>
        </p:nvSpPr>
        <p:spPr bwMode="auto">
          <a:xfrm>
            <a:off x="914400" y="228600"/>
            <a:ext cx="548640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5400" b="1">
                <a:solidFill>
                  <a:schemeClr val="bg1"/>
                </a:solidFill>
                <a:latin typeface="Arial" charset="0"/>
                <a:cs typeface="+mn-cs"/>
              </a:rPr>
              <a:t>The issue really is NOT </a:t>
            </a:r>
          </a:p>
          <a:p>
            <a:pPr algn="ctr">
              <a:defRPr/>
            </a:pPr>
            <a:r>
              <a:rPr lang="en-US" sz="5400" b="1">
                <a:solidFill>
                  <a:schemeClr val="bg1"/>
                </a:solidFill>
                <a:latin typeface="Arial" charset="0"/>
                <a:cs typeface="+mn-cs"/>
              </a:rPr>
              <a:t>science!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2258" name="Rectangle 2"/>
          <p:cNvSpPr>
            <a:spLocks noGrp="1" noChangeArrowheads="1"/>
          </p:cNvSpPr>
          <p:nvPr>
            <p:ph type="title"/>
          </p:nvPr>
        </p:nvSpPr>
        <p:spPr/>
        <p:txBody>
          <a:bodyPr/>
          <a:lstStyle/>
          <a:p>
            <a:pPr eaLnBrk="1" hangingPunct="1">
              <a:defRPr/>
            </a:pPr>
            <a:r>
              <a:rPr lang="en-US" smtClean="0">
                <a:cs typeface="+mj-cs"/>
              </a:rPr>
              <a:t>Gen. 7:1-3 NAS</a:t>
            </a:r>
          </a:p>
        </p:txBody>
      </p:sp>
      <p:pic>
        <p:nvPicPr>
          <p:cNvPr id="219138"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2260" name="Text Box 4"/>
          <p:cNvSpPr txBox="1">
            <a:spLocks noChangeArrowheads="1"/>
          </p:cNvSpPr>
          <p:nvPr/>
        </p:nvSpPr>
        <p:spPr bwMode="auto">
          <a:xfrm>
            <a:off x="0" y="3810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a:solidFill>
                  <a:srgbClr val="00FF00"/>
                </a:solidFill>
                <a:latin typeface="Arial" charset="0"/>
                <a:cs typeface="+mn-cs"/>
              </a:rPr>
              <a:t>Genesis 7:1-3</a:t>
            </a:r>
          </a:p>
        </p:txBody>
      </p:sp>
      <p:sp>
        <p:nvSpPr>
          <p:cNvPr id="2272261" name="Text Box 5"/>
          <p:cNvSpPr txBox="1">
            <a:spLocks noChangeArrowheads="1"/>
          </p:cNvSpPr>
          <p:nvPr/>
        </p:nvSpPr>
        <p:spPr bwMode="auto">
          <a:xfrm>
            <a:off x="838200" y="1298575"/>
            <a:ext cx="7620000" cy="4670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fontAlgn="base">
              <a:defRPr>
                <a:solidFill>
                  <a:schemeClr val="tx1"/>
                </a:solidFill>
                <a:latin typeface="Arial" charset="0"/>
                <a:ea typeface="ＭＳ Ｐゴシック" charset="0"/>
              </a:defRPr>
            </a:lvl1pPr>
            <a:lvl2pPr marL="800100" indent="-342900" fontAlgn="base">
              <a:defRPr>
                <a:solidFill>
                  <a:schemeClr val="tx1"/>
                </a:solidFill>
                <a:latin typeface="Arial" charset="0"/>
                <a:ea typeface="ＭＳ Ｐゴシック" charset="0"/>
              </a:defRPr>
            </a:lvl2pPr>
            <a:lvl3pPr marL="1257300" indent="-342900" fontAlgn="base">
              <a:defRPr>
                <a:solidFill>
                  <a:schemeClr val="tx1"/>
                </a:solidFill>
                <a:latin typeface="Arial" charset="0"/>
                <a:ea typeface="ＭＳ Ｐゴシック" charset="0"/>
              </a:defRPr>
            </a:lvl3pPr>
            <a:lvl4pPr marL="1714500" indent="-342900" fontAlgn="base">
              <a:defRPr>
                <a:solidFill>
                  <a:schemeClr val="tx1"/>
                </a:solidFill>
                <a:latin typeface="Arial" charset="0"/>
                <a:ea typeface="ＭＳ Ｐゴシック" charset="0"/>
              </a:defRPr>
            </a:lvl4pPr>
            <a:lvl5pPr marL="2171700" indent="-342900" fontAlgn="base">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nSpc>
                <a:spcPct val="90000"/>
              </a:lnSpc>
              <a:defRPr/>
            </a:pPr>
            <a:r>
              <a:rPr lang="en-US" sz="3000" b="1" dirty="0" smtClean="0">
                <a:solidFill>
                  <a:schemeClr val="bg1"/>
                </a:solidFill>
                <a:cs typeface="+mn-cs"/>
              </a:rPr>
              <a:t>1.  Then the L</a:t>
            </a:r>
            <a:r>
              <a:rPr lang="en-US" sz="2800" b="1" dirty="0" smtClean="0">
                <a:solidFill>
                  <a:schemeClr val="bg1"/>
                </a:solidFill>
                <a:cs typeface="+mn-cs"/>
              </a:rPr>
              <a:t>ORD</a:t>
            </a:r>
            <a:r>
              <a:rPr lang="en-US" sz="3000" b="1" dirty="0" smtClean="0">
                <a:solidFill>
                  <a:schemeClr val="bg1"/>
                </a:solidFill>
                <a:cs typeface="+mn-cs"/>
              </a:rPr>
              <a:t> said to Noah, "Enter the ark, you and all your household, for you alone I have seen to be righteous before Me in this time.  </a:t>
            </a:r>
          </a:p>
          <a:p>
            <a:pPr>
              <a:lnSpc>
                <a:spcPct val="90000"/>
              </a:lnSpc>
              <a:defRPr/>
            </a:pPr>
            <a:r>
              <a:rPr lang="en-US" sz="3000" b="1" dirty="0" smtClean="0">
                <a:solidFill>
                  <a:schemeClr val="bg1"/>
                </a:solidFill>
                <a:cs typeface="+mn-cs"/>
              </a:rPr>
              <a:t>2.  You shall take with you of every clean animal by sevens, a male and his female; and of the animals that are not clean two, a male and his female; </a:t>
            </a:r>
          </a:p>
          <a:p>
            <a:pPr>
              <a:lnSpc>
                <a:spcPct val="90000"/>
              </a:lnSpc>
              <a:defRPr/>
            </a:pPr>
            <a:r>
              <a:rPr lang="en-US" sz="3000" b="1" dirty="0" smtClean="0">
                <a:solidFill>
                  <a:schemeClr val="bg1"/>
                </a:solidFill>
                <a:cs typeface="+mn-cs"/>
              </a:rPr>
              <a:t>3.  also of the birds of the sky, by sevens, male and female, </a:t>
            </a:r>
            <a:r>
              <a:rPr lang="en-US" sz="3000" b="1" dirty="0" smtClean="0">
                <a:solidFill>
                  <a:srgbClr val="FFFF00"/>
                </a:solidFill>
                <a:cs typeface="+mn-cs"/>
              </a:rPr>
              <a:t>to keep off-spring alive on the face of all the earth</a:t>
            </a:r>
            <a:r>
              <a:rPr lang="en-US" sz="3000" b="1" dirty="0" smtClean="0">
                <a:solidFill>
                  <a:schemeClr val="bg1"/>
                </a:solidFill>
                <a:cs typeface="+mn-cs"/>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NEW GLASSE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7458" name="Rectangle 2"/>
          <p:cNvSpPr>
            <a:spLocks noGrp="1" noChangeArrowheads="1"/>
          </p:cNvSpPr>
          <p:nvPr>
            <p:ph type="title"/>
          </p:nvPr>
        </p:nvSpPr>
        <p:spPr/>
        <p:txBody>
          <a:bodyPr/>
          <a:lstStyle/>
          <a:p>
            <a:pPr eaLnBrk="1" hangingPunct="1">
              <a:defRPr/>
            </a:pPr>
            <a:r>
              <a:rPr lang="en-US" smtClean="0"/>
              <a:t>Which authority?</a:t>
            </a:r>
          </a:p>
        </p:txBody>
      </p:sp>
      <p:pic>
        <p:nvPicPr>
          <p:cNvPr id="385026" name="Picture 3" descr="Which Autho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0"/>
            <a:ext cx="5376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7460" name="Text Box 4"/>
          <p:cNvSpPr txBox="1">
            <a:spLocks noChangeArrowheads="1"/>
          </p:cNvSpPr>
          <p:nvPr/>
        </p:nvSpPr>
        <p:spPr bwMode="auto">
          <a:xfrm>
            <a:off x="2590800" y="304800"/>
            <a:ext cx="396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600" b="1">
                <a:latin typeface="Arial" charset="0"/>
                <a:cs typeface="Arial" charset="0"/>
              </a:rPr>
              <a:t>Which authority?</a:t>
            </a:r>
          </a:p>
        </p:txBody>
      </p:sp>
      <p:sp>
        <p:nvSpPr>
          <p:cNvPr id="5267461" name="Text Box 5"/>
          <p:cNvSpPr txBox="1">
            <a:spLocks noChangeArrowheads="1"/>
          </p:cNvSpPr>
          <p:nvPr/>
        </p:nvSpPr>
        <p:spPr bwMode="auto">
          <a:xfrm>
            <a:off x="1981200" y="1143000"/>
            <a:ext cx="510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b="1">
                <a:solidFill>
                  <a:srgbClr val="990033"/>
                </a:solidFill>
                <a:latin typeface="Arial" charset="0"/>
                <a:cs typeface="Arial" charset="0"/>
              </a:rPr>
              <a:t>Infallible</a:t>
            </a:r>
            <a:r>
              <a:rPr lang="en-US" sz="3200" b="1">
                <a:latin typeface="Arial" charset="0"/>
                <a:cs typeface="Arial" charset="0"/>
              </a:rPr>
              <a:t> </a:t>
            </a:r>
            <a:r>
              <a:rPr lang="en-US" sz="3200" b="1">
                <a:solidFill>
                  <a:srgbClr val="006600"/>
                </a:solidFill>
                <a:latin typeface="Arial" charset="0"/>
                <a:cs typeface="Arial" charset="0"/>
              </a:rPr>
              <a:t>WORD OF GOD</a:t>
            </a:r>
          </a:p>
        </p:txBody>
      </p:sp>
      <p:sp>
        <p:nvSpPr>
          <p:cNvPr id="5267462" name="Text Box 6"/>
          <p:cNvSpPr txBox="1">
            <a:spLocks noChangeArrowheads="1"/>
          </p:cNvSpPr>
          <p:nvPr/>
        </p:nvSpPr>
        <p:spPr bwMode="auto">
          <a:xfrm rot="-765102">
            <a:off x="4248150" y="1943100"/>
            <a:ext cx="685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Arial" charset="0"/>
                <a:cs typeface="Arial" charset="0"/>
              </a:rPr>
              <a:t>Holy Bible</a:t>
            </a:r>
          </a:p>
        </p:txBody>
      </p:sp>
      <p:sp>
        <p:nvSpPr>
          <p:cNvPr id="5267463" name="Text Box 7"/>
          <p:cNvSpPr txBox="1">
            <a:spLocks noChangeArrowheads="1"/>
          </p:cNvSpPr>
          <p:nvPr/>
        </p:nvSpPr>
        <p:spPr bwMode="auto">
          <a:xfrm>
            <a:off x="4086225" y="4283075"/>
            <a:ext cx="990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Arial" charset="0"/>
                <a:cs typeface="Arial" charset="0"/>
              </a:rPr>
              <a:t>Scientific Theories</a:t>
            </a:r>
          </a:p>
        </p:txBody>
      </p:sp>
      <p:sp>
        <p:nvSpPr>
          <p:cNvPr id="5267464" name="Text Box 8"/>
          <p:cNvSpPr txBox="1">
            <a:spLocks noChangeArrowheads="1"/>
          </p:cNvSpPr>
          <p:nvPr/>
        </p:nvSpPr>
        <p:spPr bwMode="auto">
          <a:xfrm>
            <a:off x="2286000" y="5592763"/>
            <a:ext cx="449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b="1">
                <a:solidFill>
                  <a:srgbClr val="990033"/>
                </a:solidFill>
                <a:latin typeface="Arial" charset="0"/>
                <a:cs typeface="Arial" charset="0"/>
              </a:rPr>
              <a:t>fallible</a:t>
            </a:r>
            <a:r>
              <a:rPr lang="en-US" sz="3200" b="1">
                <a:latin typeface="Arial" charset="0"/>
                <a:cs typeface="Arial" charset="0"/>
              </a:rPr>
              <a:t> </a:t>
            </a:r>
            <a:r>
              <a:rPr lang="en-US" sz="3200" b="1">
                <a:solidFill>
                  <a:srgbClr val="006600"/>
                </a:solidFill>
                <a:latin typeface="Arial" charset="0"/>
                <a:cs typeface="Arial" charset="0"/>
              </a:rPr>
              <a:t>opinions of sinful men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Scient &amp; Bible-Human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4" name="Picture 3" descr="Orange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5" name="Picture 4" descr="Purple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6" name="Picture 5" descr="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0710" name="Text Box 6"/>
          <p:cNvSpPr txBox="1">
            <a:spLocks noChangeArrowheads="1"/>
          </p:cNvSpPr>
          <p:nvPr/>
        </p:nvSpPr>
        <p:spPr bwMode="auto">
          <a:xfrm>
            <a:off x="1524000" y="152400"/>
            <a:ext cx="3124200"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lnSpc>
                <a:spcPct val="85000"/>
              </a:lnSpc>
              <a:defRPr/>
            </a:pPr>
            <a:r>
              <a:rPr lang="en-US" sz="2300" b="1" dirty="0">
                <a:latin typeface="Comic Sans MS" charset="0"/>
                <a:cs typeface="Arial" charset="0"/>
              </a:rPr>
              <a:t>The </a:t>
            </a:r>
          </a:p>
          <a:p>
            <a:pPr algn="ctr" fontAlgn="base">
              <a:lnSpc>
                <a:spcPct val="85000"/>
              </a:lnSpc>
              <a:defRPr/>
            </a:pPr>
            <a:r>
              <a:rPr lang="en-US" sz="2300" b="1" dirty="0">
                <a:latin typeface="Comic Sans MS" charset="0"/>
                <a:cs typeface="Arial" charset="0"/>
              </a:rPr>
              <a:t>earth is billions of years old &amp; Noah</a:t>
            </a:r>
            <a:r>
              <a:rPr lang="fr-FR" altLang="ja-JP" sz="2300" b="1" dirty="0">
                <a:latin typeface="Arial"/>
                <a:cs typeface="Arial" charset="0"/>
              </a:rPr>
              <a:t>'</a:t>
            </a:r>
            <a:r>
              <a:rPr lang="en-US" sz="2300" b="1" dirty="0">
                <a:latin typeface="Comic Sans MS" charset="0"/>
                <a:cs typeface="Arial" charset="0"/>
              </a:rPr>
              <a:t>s Flood never happened. Take my word for it!</a:t>
            </a:r>
          </a:p>
        </p:txBody>
      </p:sp>
      <p:sp>
        <p:nvSpPr>
          <p:cNvPr id="5320711" name="Text Box 7"/>
          <p:cNvSpPr txBox="1">
            <a:spLocks noChangeArrowheads="1"/>
          </p:cNvSpPr>
          <p:nvPr/>
        </p:nvSpPr>
        <p:spPr bwMode="auto">
          <a:xfrm>
            <a:off x="5181600" y="779463"/>
            <a:ext cx="3200400"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lnSpc>
                <a:spcPct val="90000"/>
              </a:lnSpc>
              <a:spcBef>
                <a:spcPct val="50000"/>
              </a:spcBef>
              <a:defRPr/>
            </a:pPr>
            <a:r>
              <a:rPr lang="en-US" sz="2400" b="1" dirty="0">
                <a:solidFill>
                  <a:schemeClr val="bg1"/>
                </a:solidFill>
                <a:latin typeface="Comic Sans MS" charset="0"/>
                <a:cs typeface="Arial" charset="0"/>
              </a:rPr>
              <a:t>I created 6000 years ago and sent a global Flood. Take My Word for it!</a:t>
            </a:r>
          </a:p>
        </p:txBody>
      </p:sp>
      <p:sp>
        <p:nvSpPr>
          <p:cNvPr id="5320712" name="Text Box 8"/>
          <p:cNvSpPr txBox="1">
            <a:spLocks noChangeArrowheads="1"/>
          </p:cNvSpPr>
          <p:nvPr/>
        </p:nvSpPr>
        <p:spPr bwMode="auto">
          <a:xfrm rot="-170238">
            <a:off x="6019800" y="4343400"/>
            <a:ext cx="990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defRPr/>
            </a:pPr>
            <a:r>
              <a:rPr lang="en-US" sz="2000" b="1" dirty="0">
                <a:solidFill>
                  <a:schemeClr val="bg1"/>
                </a:solidFill>
                <a:latin typeface="Goudy" charset="0"/>
                <a:cs typeface="Arial" charset="0"/>
              </a:rPr>
              <a:t>HOLY BIBLE</a:t>
            </a:r>
          </a:p>
        </p:txBody>
      </p:sp>
      <p:sp>
        <p:nvSpPr>
          <p:cNvPr id="5320713" name="Rectangle 9"/>
          <p:cNvSpPr>
            <a:spLocks noGrp="1" noChangeArrowheads="1"/>
          </p:cNvSpPr>
          <p:nvPr>
            <p:ph type="title" idx="4294967295"/>
          </p:nvPr>
        </p:nvSpPr>
        <p:spPr>
          <a:xfrm>
            <a:off x="457200" y="-723900"/>
            <a:ext cx="8229600" cy="1143000"/>
          </a:xfrm>
        </p:spPr>
        <p:txBody>
          <a:bodyPr/>
          <a:lstStyle/>
          <a:p>
            <a:pPr eaLnBrk="1" hangingPunct="1">
              <a:defRPr/>
            </a:pPr>
            <a:r>
              <a:rPr lang="en-US" sz="1800" smtClean="0"/>
              <a:t>Scientist &amp; Bible—layered new</a:t>
            </a:r>
          </a:p>
        </p:txBody>
      </p:sp>
      <p:sp>
        <p:nvSpPr>
          <p:cNvPr id="5320714" name="Rectangle 10"/>
          <p:cNvSpPr>
            <a:spLocks noChangeArrowheads="1"/>
          </p:cNvSpPr>
          <p:nvPr/>
        </p:nvSpPr>
        <p:spPr bwMode="auto">
          <a:xfrm>
            <a:off x="0" y="0"/>
            <a:ext cx="4953000" cy="6858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320715" name="Picture 11" descr="Archer, Glea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7325" y="685800"/>
            <a:ext cx="1989138"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0716" name="Text Box 12"/>
          <p:cNvSpPr txBox="1">
            <a:spLocks noChangeArrowheads="1"/>
          </p:cNvSpPr>
          <p:nvPr/>
        </p:nvSpPr>
        <p:spPr bwMode="auto">
          <a:xfrm>
            <a:off x="914400" y="3429000"/>
            <a:ext cx="3124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p>
            <a:pPr algn="ctr">
              <a:spcBef>
                <a:spcPct val="50000"/>
              </a:spcBef>
              <a:defRPr/>
            </a:pPr>
            <a:r>
              <a:rPr lang="en-US" sz="2800" b="1">
                <a:latin typeface="Arial" charset="0"/>
                <a:cs typeface="+mn-cs"/>
              </a:rPr>
              <a:t>Dr. Gleason Archer &amp; other OT scholars, who have trusted the secular geologists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320714"/>
                                        </p:tgtEl>
                                        <p:attrNameLst>
                                          <p:attrName>style.visibility</p:attrName>
                                        </p:attrNameLst>
                                      </p:cBhvr>
                                      <p:to>
                                        <p:strVal val="visible"/>
                                      </p:to>
                                    </p:set>
                                    <p:anim calcmode="lin" valueType="num">
                                      <p:cBhvr>
                                        <p:cTn id="7" dur="500" fill="hold"/>
                                        <p:tgtEl>
                                          <p:spTgt spid="5320714"/>
                                        </p:tgtEl>
                                        <p:attrNameLst>
                                          <p:attrName>ppt_w</p:attrName>
                                        </p:attrNameLst>
                                      </p:cBhvr>
                                      <p:tavLst>
                                        <p:tav tm="0">
                                          <p:val>
                                            <p:fltVal val="0"/>
                                          </p:val>
                                        </p:tav>
                                        <p:tav tm="100000">
                                          <p:val>
                                            <p:strVal val="#ppt_w"/>
                                          </p:val>
                                        </p:tav>
                                      </p:tavLst>
                                    </p:anim>
                                    <p:anim calcmode="lin" valueType="num">
                                      <p:cBhvr>
                                        <p:cTn id="8" dur="500" fill="hold"/>
                                        <p:tgtEl>
                                          <p:spTgt spid="5320714"/>
                                        </p:tgtEl>
                                        <p:attrNameLst>
                                          <p:attrName>ppt_h</p:attrName>
                                        </p:attrNameLst>
                                      </p:cBhvr>
                                      <p:tavLst>
                                        <p:tav tm="0">
                                          <p:val>
                                            <p:fltVal val="0"/>
                                          </p:val>
                                        </p:tav>
                                        <p:tav tm="100000">
                                          <p:val>
                                            <p:strVal val="#ppt_h"/>
                                          </p:val>
                                        </p:tav>
                                      </p:tavLst>
                                    </p:anim>
                                    <p:animEffect transition="in" filter="fade">
                                      <p:cBhvr>
                                        <p:cTn id="9" dur="500"/>
                                        <p:tgtEl>
                                          <p:spTgt spid="5320714"/>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5320715"/>
                                        </p:tgtEl>
                                        <p:attrNameLst>
                                          <p:attrName>style.visibility</p:attrName>
                                        </p:attrNameLst>
                                      </p:cBhvr>
                                      <p:to>
                                        <p:strVal val="visible"/>
                                      </p:to>
                                    </p:set>
                                    <p:anim calcmode="lin" valueType="num">
                                      <p:cBhvr>
                                        <p:cTn id="13" dur="500" fill="hold"/>
                                        <p:tgtEl>
                                          <p:spTgt spid="5320715"/>
                                        </p:tgtEl>
                                        <p:attrNameLst>
                                          <p:attrName>ppt_w</p:attrName>
                                        </p:attrNameLst>
                                      </p:cBhvr>
                                      <p:tavLst>
                                        <p:tav tm="0">
                                          <p:val>
                                            <p:fltVal val="0"/>
                                          </p:val>
                                        </p:tav>
                                        <p:tav tm="100000">
                                          <p:val>
                                            <p:strVal val="#ppt_w"/>
                                          </p:val>
                                        </p:tav>
                                      </p:tavLst>
                                    </p:anim>
                                    <p:anim calcmode="lin" valueType="num">
                                      <p:cBhvr>
                                        <p:cTn id="14" dur="500" fill="hold"/>
                                        <p:tgtEl>
                                          <p:spTgt spid="5320715"/>
                                        </p:tgtEl>
                                        <p:attrNameLst>
                                          <p:attrName>ppt_h</p:attrName>
                                        </p:attrNameLst>
                                      </p:cBhvr>
                                      <p:tavLst>
                                        <p:tav tm="0">
                                          <p:val>
                                            <p:fltVal val="0"/>
                                          </p:val>
                                        </p:tav>
                                        <p:tav tm="100000">
                                          <p:val>
                                            <p:strVal val="#ppt_h"/>
                                          </p:val>
                                        </p:tav>
                                      </p:tavLst>
                                    </p:anim>
                                    <p:animEffect transition="in" filter="fade">
                                      <p:cBhvr>
                                        <p:cTn id="15" dur="500"/>
                                        <p:tgtEl>
                                          <p:spTgt spid="5320715"/>
                                        </p:tgtEl>
                                      </p:cBhvr>
                                    </p:animEffect>
                                  </p:childTnLst>
                                </p:cTn>
                              </p:par>
                            </p:childTnLst>
                          </p:cTn>
                        </p:par>
                        <p:par>
                          <p:cTn id="16" fill="hold" nodeType="afterGroup">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5320716"/>
                                        </p:tgtEl>
                                        <p:attrNameLst>
                                          <p:attrName>style.visibility</p:attrName>
                                        </p:attrNameLst>
                                      </p:cBhvr>
                                      <p:to>
                                        <p:strVal val="visible"/>
                                      </p:to>
                                    </p:set>
                                    <p:anim calcmode="lin" valueType="num">
                                      <p:cBhvr>
                                        <p:cTn id="19" dur="500" fill="hold"/>
                                        <p:tgtEl>
                                          <p:spTgt spid="5320716"/>
                                        </p:tgtEl>
                                        <p:attrNameLst>
                                          <p:attrName>ppt_w</p:attrName>
                                        </p:attrNameLst>
                                      </p:cBhvr>
                                      <p:tavLst>
                                        <p:tav tm="0">
                                          <p:val>
                                            <p:fltVal val="0"/>
                                          </p:val>
                                        </p:tav>
                                        <p:tav tm="100000">
                                          <p:val>
                                            <p:strVal val="#ppt_w"/>
                                          </p:val>
                                        </p:tav>
                                      </p:tavLst>
                                    </p:anim>
                                    <p:anim calcmode="lin" valueType="num">
                                      <p:cBhvr>
                                        <p:cTn id="20" dur="500" fill="hold"/>
                                        <p:tgtEl>
                                          <p:spTgt spid="5320716"/>
                                        </p:tgtEl>
                                        <p:attrNameLst>
                                          <p:attrName>ppt_h</p:attrName>
                                        </p:attrNameLst>
                                      </p:cBhvr>
                                      <p:tavLst>
                                        <p:tav tm="0">
                                          <p:val>
                                            <p:fltVal val="0"/>
                                          </p:val>
                                        </p:tav>
                                        <p:tav tm="100000">
                                          <p:val>
                                            <p:strVal val="#ppt_h"/>
                                          </p:val>
                                        </p:tav>
                                      </p:tavLst>
                                    </p:anim>
                                    <p:animEffect transition="in" filter="fade">
                                      <p:cBhvr>
                                        <p:cTn id="21" dur="500"/>
                                        <p:tgtEl>
                                          <p:spTgt spid="5320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0714" grpId="0" animBg="1"/>
      <p:bldP spid="53207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1554" name="Rectangle 2" hidden="1"/>
          <p:cNvSpPr>
            <a:spLocks noGrp="1" noChangeArrowheads="1"/>
          </p:cNvSpPr>
          <p:nvPr>
            <p:ph type="title"/>
          </p:nvPr>
        </p:nvSpPr>
        <p:spPr/>
        <p:txBody>
          <a:bodyPr/>
          <a:lstStyle/>
          <a:p>
            <a:pPr eaLnBrk="1" hangingPunct="1">
              <a:defRPr/>
            </a:pPr>
            <a:r>
              <a:rPr lang="en-US" smtClean="0"/>
              <a:t>Mil of Yrs Headlines 02011</a:t>
            </a:r>
          </a:p>
        </p:txBody>
      </p:sp>
      <p:pic>
        <p:nvPicPr>
          <p:cNvPr id="388098" name="Picture 3" descr="Mil of Yrs Headlines 0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1556" name="Text Box 4"/>
          <p:cNvSpPr txBox="1">
            <a:spLocks noChangeArrowheads="1"/>
          </p:cNvSpPr>
          <p:nvPr/>
        </p:nvSpPr>
        <p:spPr bwMode="auto">
          <a:xfrm>
            <a:off x="685800" y="1701800"/>
            <a:ext cx="358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dirty="0">
                <a:solidFill>
                  <a:schemeClr val="bg1"/>
                </a:solidFill>
                <a:latin typeface="Arial" charset="0"/>
                <a:cs typeface="Arial" charset="0"/>
              </a:rPr>
              <a:t>Millions of years</a:t>
            </a:r>
          </a:p>
        </p:txBody>
      </p:sp>
      <p:sp>
        <p:nvSpPr>
          <p:cNvPr id="5271557" name="Text Box 5"/>
          <p:cNvSpPr txBox="1">
            <a:spLocks noChangeArrowheads="1"/>
          </p:cNvSpPr>
          <p:nvPr/>
        </p:nvSpPr>
        <p:spPr bwMode="auto">
          <a:xfrm>
            <a:off x="2714625" y="344805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solidFill>
                  <a:schemeClr val="bg1"/>
                </a:solidFill>
                <a:latin typeface="Arial" charset="0"/>
                <a:cs typeface="Arial" charset="0"/>
              </a:rPr>
              <a:t>Millions of years</a:t>
            </a:r>
          </a:p>
        </p:txBody>
      </p:sp>
      <p:sp>
        <p:nvSpPr>
          <p:cNvPr id="5271558" name="Text Box 6"/>
          <p:cNvSpPr txBox="1">
            <a:spLocks noChangeArrowheads="1"/>
          </p:cNvSpPr>
          <p:nvPr/>
        </p:nvSpPr>
        <p:spPr bwMode="auto">
          <a:xfrm>
            <a:off x="4991100" y="2263775"/>
            <a:ext cx="3581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200" b="1">
                <a:solidFill>
                  <a:schemeClr val="bg1"/>
                </a:solidFill>
                <a:latin typeface="Arial" charset="0"/>
                <a:cs typeface="Arial" charset="0"/>
              </a:rPr>
              <a:t>Millions of years</a:t>
            </a:r>
          </a:p>
        </p:txBody>
      </p:sp>
      <p:sp>
        <p:nvSpPr>
          <p:cNvPr id="5271559" name="Text Box 7"/>
          <p:cNvSpPr txBox="1">
            <a:spLocks noChangeArrowheads="1"/>
          </p:cNvSpPr>
          <p:nvPr/>
        </p:nvSpPr>
        <p:spPr bwMode="auto">
          <a:xfrm>
            <a:off x="-314325" y="5397500"/>
            <a:ext cx="358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b="1">
                <a:solidFill>
                  <a:schemeClr val="bg1"/>
                </a:solidFill>
                <a:latin typeface="Arial" charset="0"/>
                <a:cs typeface="Arial" charset="0"/>
              </a:rPr>
              <a:t>Millions of years</a:t>
            </a:r>
          </a:p>
        </p:txBody>
      </p:sp>
      <p:sp>
        <p:nvSpPr>
          <p:cNvPr id="5271560" name="Text Box 8"/>
          <p:cNvSpPr txBox="1">
            <a:spLocks noChangeArrowheads="1"/>
          </p:cNvSpPr>
          <p:nvPr/>
        </p:nvSpPr>
        <p:spPr bwMode="auto">
          <a:xfrm>
            <a:off x="4162425" y="5897563"/>
            <a:ext cx="44958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200" b="1">
                <a:solidFill>
                  <a:schemeClr val="bg1"/>
                </a:solidFill>
                <a:latin typeface="Arial" charset="0"/>
                <a:cs typeface="Arial" charset="0"/>
              </a:rPr>
              <a:t>Millions of years of evolution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8754" name="Rectangle 2"/>
          <p:cNvSpPr>
            <a:spLocks noGrp="1" noChangeArrowheads="1"/>
          </p:cNvSpPr>
          <p:nvPr>
            <p:ph type="title"/>
          </p:nvPr>
        </p:nvSpPr>
        <p:spPr/>
        <p:txBody>
          <a:bodyPr/>
          <a:lstStyle/>
          <a:p>
            <a:pPr eaLnBrk="1" hangingPunct="1">
              <a:defRPr/>
            </a:pPr>
            <a:r>
              <a:rPr lang="en-US" smtClean="0"/>
              <a:t>I Peter 3:15 NAS</a:t>
            </a:r>
          </a:p>
        </p:txBody>
      </p:sp>
      <p:pic>
        <p:nvPicPr>
          <p:cNvPr id="39014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8756"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a:solidFill>
                  <a:srgbClr val="00FF00"/>
                </a:solidFill>
                <a:latin typeface="Arial" charset="0"/>
                <a:cs typeface="Arial" charset="0"/>
              </a:rPr>
              <a:t>1 Peter 3:15</a:t>
            </a:r>
          </a:p>
        </p:txBody>
      </p:sp>
      <p:sp>
        <p:nvSpPr>
          <p:cNvPr id="3658757" name="Text Box 5"/>
          <p:cNvSpPr txBox="1">
            <a:spLocks noChangeArrowheads="1"/>
          </p:cNvSpPr>
          <p:nvPr/>
        </p:nvSpPr>
        <p:spPr bwMode="auto">
          <a:xfrm>
            <a:off x="914400" y="1670050"/>
            <a:ext cx="7391400" cy="2882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lnSpc>
                <a:spcPct val="90000"/>
              </a:lnSpc>
              <a:defRPr/>
            </a:pPr>
            <a:r>
              <a:rPr lang="en-US" sz="3400" b="1">
                <a:solidFill>
                  <a:schemeClr val="bg1"/>
                </a:solidFill>
                <a:latin typeface="Arial" charset="0"/>
                <a:cs typeface="Arial" charset="0"/>
              </a:rPr>
              <a:t>But sanctify Christ as Lord in your hearts, always being </a:t>
            </a:r>
            <a:r>
              <a:rPr lang="en-US" sz="3400" b="1">
                <a:solidFill>
                  <a:srgbClr val="FFFF00"/>
                </a:solidFill>
                <a:latin typeface="Arial" charset="0"/>
                <a:cs typeface="Arial" charset="0"/>
              </a:rPr>
              <a:t>ready to make a defense</a:t>
            </a:r>
            <a:r>
              <a:rPr lang="en-US" sz="3400" b="1">
                <a:solidFill>
                  <a:schemeClr val="bg1"/>
                </a:solidFill>
                <a:latin typeface="Arial" charset="0"/>
                <a:cs typeface="Arial" charset="0"/>
              </a:rPr>
              <a:t> to everyone who asks you to give an account for the hope that is in you, yet with gentleness and reverence.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2194"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Rectangle 4" hidden="1"/>
          <p:cNvSpPr>
            <a:spLocks noGrp="1"/>
          </p:cNvSpPr>
          <p:nvPr>
            <p:ph type="title" idx="4294967295"/>
          </p:nvPr>
        </p:nvSpPr>
        <p:spPr/>
        <p:txBody>
          <a:bodyPr/>
          <a:lstStyle/>
          <a:p>
            <a:pPr eaLnBrk="1" hangingPunct="1"/>
            <a:r>
              <a:rPr lang="en-US">
                <a:latin typeface="Candara" charset="0"/>
                <a:ea typeface="ＭＳ Ｐゴシック" charset="0"/>
              </a:rPr>
              <a:t>AiG web site #1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3090" name="Rectangle 2"/>
          <p:cNvSpPr>
            <a:spLocks noGrp="1" noChangeArrowheads="1"/>
          </p:cNvSpPr>
          <p:nvPr>
            <p:ph type="title"/>
          </p:nvPr>
        </p:nvSpPr>
        <p:spPr/>
        <p:txBody>
          <a:bodyPr/>
          <a:lstStyle/>
          <a:p>
            <a:pPr eaLnBrk="1" hangingPunct="1">
              <a:defRPr/>
            </a:pPr>
            <a:r>
              <a:rPr lang="en-US" smtClean="0">
                <a:cs typeface="+mj-cs"/>
              </a:rPr>
              <a:t>Matt. 24:37-39 NAS</a:t>
            </a:r>
          </a:p>
        </p:txBody>
      </p:sp>
      <p:pic>
        <p:nvPicPr>
          <p:cNvPr id="394242"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3092"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defRPr/>
            </a:pPr>
            <a:r>
              <a:rPr lang="en-US" sz="5400" b="1">
                <a:solidFill>
                  <a:srgbClr val="00FF00"/>
                </a:solidFill>
                <a:latin typeface="Arial" charset="0"/>
                <a:cs typeface="Arial" charset="0"/>
              </a:rPr>
              <a:t>Matthew 24:37-39</a:t>
            </a:r>
          </a:p>
        </p:txBody>
      </p:sp>
      <p:sp>
        <p:nvSpPr>
          <p:cNvPr id="3673093" name="Text Box 5"/>
          <p:cNvSpPr txBox="1">
            <a:spLocks noChangeArrowheads="1"/>
          </p:cNvSpPr>
          <p:nvPr/>
        </p:nvSpPr>
        <p:spPr bwMode="auto">
          <a:xfrm>
            <a:off x="838200" y="1431925"/>
            <a:ext cx="7467600" cy="4206875"/>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fontAlgn="base">
              <a:defRPr/>
            </a:pPr>
            <a:r>
              <a:rPr lang="en-US" sz="3000" b="1">
                <a:solidFill>
                  <a:schemeClr val="bg1"/>
                </a:solidFill>
                <a:latin typeface="Arial" charset="0"/>
                <a:cs typeface="Arial" charset="0"/>
              </a:rPr>
              <a:t>37.  For the coming of the Son of Man will be </a:t>
            </a:r>
            <a:r>
              <a:rPr lang="en-US" sz="3000" b="1">
                <a:solidFill>
                  <a:srgbClr val="FFFF00"/>
                </a:solidFill>
                <a:latin typeface="Arial" charset="0"/>
                <a:cs typeface="Arial" charset="0"/>
              </a:rPr>
              <a:t>just like the days of Noah</a:t>
            </a:r>
            <a:r>
              <a:rPr lang="en-US" sz="3000" b="1">
                <a:solidFill>
                  <a:schemeClr val="bg1"/>
                </a:solidFill>
                <a:latin typeface="Arial" charset="0"/>
                <a:cs typeface="Arial" charset="0"/>
              </a:rPr>
              <a:t>.</a:t>
            </a:r>
          </a:p>
          <a:p>
            <a:pPr fontAlgn="base">
              <a:defRPr/>
            </a:pPr>
            <a:r>
              <a:rPr lang="en-US" sz="3000" b="1">
                <a:solidFill>
                  <a:schemeClr val="bg1"/>
                </a:solidFill>
                <a:latin typeface="Arial" charset="0"/>
                <a:cs typeface="Arial" charset="0"/>
              </a:rPr>
              <a:t>38.  For as in those days before the flood they were eating and drinking, marrying and giving in marriage, until the day that Noah entered the ark,</a:t>
            </a:r>
          </a:p>
          <a:p>
            <a:pPr fontAlgn="base">
              <a:defRPr/>
            </a:pPr>
            <a:r>
              <a:rPr lang="en-US" sz="3000" b="1">
                <a:solidFill>
                  <a:schemeClr val="bg1"/>
                </a:solidFill>
                <a:latin typeface="Arial" charset="0"/>
                <a:cs typeface="Arial" charset="0"/>
              </a:rPr>
              <a:t>39.  and they did not understand until the flood came and took them all away; </a:t>
            </a:r>
            <a:r>
              <a:rPr lang="en-US" sz="3000" b="1">
                <a:solidFill>
                  <a:srgbClr val="FFFF00"/>
                </a:solidFill>
                <a:latin typeface="Arial" charset="0"/>
                <a:cs typeface="Arial" charset="0"/>
              </a:rPr>
              <a:t>so will the coming of the Son of Man be.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5282" name="Rectangle 2"/>
          <p:cNvSpPr>
            <a:spLocks noGrp="1" noChangeArrowheads="1"/>
          </p:cNvSpPr>
          <p:nvPr>
            <p:ph type="title"/>
          </p:nvPr>
        </p:nvSpPr>
        <p:spPr/>
        <p:txBody>
          <a:bodyPr/>
          <a:lstStyle/>
          <a:p>
            <a:pPr eaLnBrk="1" hangingPunct="1">
              <a:defRPr/>
            </a:pPr>
            <a:r>
              <a:rPr lang="en-US" dirty="0" smtClean="0">
                <a:cs typeface="+mj-cs"/>
              </a:rPr>
              <a:t>Noah</a:t>
            </a:r>
            <a:r>
              <a:rPr lang="fr-FR" altLang="ja-JP" dirty="0" smtClean="0">
                <a:latin typeface="Arial"/>
                <a:cs typeface="+mj-cs"/>
              </a:rPr>
              <a:t>'</a:t>
            </a:r>
            <a:r>
              <a:rPr lang="en-US" dirty="0" smtClean="0">
                <a:cs typeface="+mj-cs"/>
              </a:rPr>
              <a:t>s Ark - Invitation</a:t>
            </a:r>
          </a:p>
        </p:txBody>
      </p:sp>
      <p:pic>
        <p:nvPicPr>
          <p:cNvPr id="396290" name="Picture 3" descr="117 ArkInviteFLAT copy"/>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7155" name="Rectangle 3" descr="060 N'sA Door-John10"/>
          <p:cNvSpPr>
            <a:spLocks noGrp="1" noChangeAspect="1" noChangeArrowheads="1"/>
          </p:cNvSpPr>
          <p:nvPr isPhoto="1"/>
        </p:nvSpPr>
        <p:spPr bwMode="auto">
          <a:xfrm>
            <a:off x="7938" y="0"/>
            <a:ext cx="9126537" cy="6858000"/>
          </a:xfrm>
          <a:prstGeom prst="rect">
            <a:avLst/>
          </a:prstGeom>
          <a:blipFill dpi="0" rotWithShape="1">
            <a:blip r:embed="rId2"/>
            <a:srcRect/>
            <a:stretch>
              <a:fillRect b="-5"/>
            </a:stretch>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97154" name="Rectangle 2" hidden="1"/>
          <p:cNvSpPr>
            <a:spLocks noGrp="1" noChangeArrowheads="1"/>
          </p:cNvSpPr>
          <p:nvPr>
            <p:ph type="title"/>
          </p:nvPr>
        </p:nvSpPr>
        <p:spPr/>
        <p:txBody>
          <a:bodyPr/>
          <a:lstStyle/>
          <a:p>
            <a:pPr eaLnBrk="1" hangingPunct="1">
              <a:defRPr/>
            </a:pPr>
            <a:r>
              <a:rPr lang="en-US" dirty="0" smtClean="0"/>
              <a:t>060 N</a:t>
            </a:r>
            <a:r>
              <a:rPr lang="fr-FR" dirty="0" smtClean="0"/>
              <a:t>'</a:t>
            </a:r>
            <a:r>
              <a:rPr lang="en-US" dirty="0" err="1" smtClean="0"/>
              <a:t>sA</a:t>
            </a:r>
            <a:r>
              <a:rPr lang="en-US" dirty="0" smtClean="0"/>
              <a:t> Door-John10.9</a:t>
            </a:r>
          </a:p>
        </p:txBody>
      </p:sp>
      <p:sp>
        <p:nvSpPr>
          <p:cNvPr id="398339" name="TextBox 1"/>
          <p:cNvSpPr txBox="1">
            <a:spLocks noChangeArrowheads="1"/>
          </p:cNvSpPr>
          <p:nvPr/>
        </p:nvSpPr>
        <p:spPr bwMode="auto">
          <a:xfrm>
            <a:off x="0" y="5257800"/>
            <a:ext cx="9144000"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Black" charset="0"/>
                <a:ea typeface="ＭＳ Ｐゴシック" charset="0"/>
                <a:cs typeface="ＭＳ Ｐゴシック" charset="0"/>
              </a:defRPr>
            </a:lvl1pPr>
            <a:lvl2pPr marL="742950" indent="-285750" eaLnBrk="0" hangingPunct="0">
              <a:defRPr sz="2400">
                <a:solidFill>
                  <a:schemeClr val="tx1"/>
                </a:solidFill>
                <a:latin typeface="Arial Black" charset="0"/>
                <a:ea typeface="ＭＳ Ｐゴシック" charset="0"/>
              </a:defRPr>
            </a:lvl2pPr>
            <a:lvl3pPr marL="1143000" indent="-228600" eaLnBrk="0" hangingPunct="0">
              <a:defRPr sz="2400">
                <a:solidFill>
                  <a:schemeClr val="tx1"/>
                </a:solidFill>
                <a:latin typeface="Arial Black" charset="0"/>
                <a:ea typeface="ＭＳ Ｐゴシック" charset="0"/>
              </a:defRPr>
            </a:lvl3pPr>
            <a:lvl4pPr marL="1600200" indent="-228600" eaLnBrk="0" hangingPunct="0">
              <a:defRPr sz="2400">
                <a:solidFill>
                  <a:schemeClr val="tx1"/>
                </a:solidFill>
                <a:latin typeface="Arial Black" charset="0"/>
                <a:ea typeface="ＭＳ Ｐゴシック" charset="0"/>
              </a:defRPr>
            </a:lvl4pPr>
            <a:lvl5pPr marL="2057400" indent="-228600" eaLnBrk="0" hangingPunct="0">
              <a:defRPr sz="2400">
                <a:solidFill>
                  <a:schemeClr val="tx1"/>
                </a:solidFill>
                <a:latin typeface="Arial Black" charset="0"/>
                <a:ea typeface="ＭＳ Ｐゴシック" charset="0"/>
              </a:defRPr>
            </a:lvl5pPr>
            <a:lvl6pPr marL="2514600" indent="-228600" eaLnBrk="0" fontAlgn="t" hangingPunct="0">
              <a:spcBef>
                <a:spcPct val="0"/>
              </a:spcBef>
              <a:spcAft>
                <a:spcPct val="0"/>
              </a:spcAft>
              <a:defRPr sz="2400">
                <a:solidFill>
                  <a:schemeClr val="tx1"/>
                </a:solidFill>
                <a:latin typeface="Arial Black" charset="0"/>
                <a:ea typeface="ＭＳ Ｐゴシック" charset="0"/>
              </a:defRPr>
            </a:lvl6pPr>
            <a:lvl7pPr marL="2971800" indent="-228600" eaLnBrk="0" fontAlgn="t" hangingPunct="0">
              <a:spcBef>
                <a:spcPct val="0"/>
              </a:spcBef>
              <a:spcAft>
                <a:spcPct val="0"/>
              </a:spcAft>
              <a:defRPr sz="2400">
                <a:solidFill>
                  <a:schemeClr val="tx1"/>
                </a:solidFill>
                <a:latin typeface="Arial Black" charset="0"/>
                <a:ea typeface="ＭＳ Ｐゴシック" charset="0"/>
              </a:defRPr>
            </a:lvl7pPr>
            <a:lvl8pPr marL="3429000" indent="-228600" eaLnBrk="0" fontAlgn="t" hangingPunct="0">
              <a:spcBef>
                <a:spcPct val="0"/>
              </a:spcBef>
              <a:spcAft>
                <a:spcPct val="0"/>
              </a:spcAft>
              <a:defRPr sz="2400">
                <a:solidFill>
                  <a:schemeClr val="tx1"/>
                </a:solidFill>
                <a:latin typeface="Arial Black" charset="0"/>
                <a:ea typeface="ＭＳ Ｐゴシック" charset="0"/>
              </a:defRPr>
            </a:lvl8pPr>
            <a:lvl9pPr marL="3886200" indent="-228600" eaLnBrk="0" fontAlgn="t" hangingPunct="0">
              <a:spcBef>
                <a:spcPct val="0"/>
              </a:spcBef>
              <a:spcAft>
                <a:spcPct val="0"/>
              </a:spcAft>
              <a:defRPr sz="2400">
                <a:solidFill>
                  <a:schemeClr val="tx1"/>
                </a:solidFill>
                <a:latin typeface="Arial Black" charset="0"/>
                <a:ea typeface="ＭＳ Ｐゴシック" charset="0"/>
              </a:defRPr>
            </a:lvl9pPr>
          </a:lstStyle>
          <a:p>
            <a:pPr algn="ctr" eaLnBrk="1" hangingPunct="1"/>
            <a:r>
              <a:rPr lang="en-US" sz="2000"/>
              <a:t>"I am the gate; whoever enters through me will be saved. </a:t>
            </a:r>
            <a:br>
              <a:rPr lang="en-US" sz="2000"/>
            </a:br>
            <a:r>
              <a:rPr lang="en-US" sz="2000"/>
              <a:t>He will come in and go out, and find pasture" </a:t>
            </a:r>
            <a:br>
              <a:rPr lang="en-US" sz="2000"/>
            </a:br>
            <a:r>
              <a:rPr lang="en-US" sz="2000"/>
              <a:t>(John 10:9 </a:t>
            </a:r>
            <a:r>
              <a:rPr lang="en-US" sz="1800"/>
              <a:t>NIV</a:t>
            </a:r>
            <a:r>
              <a:rPr lang="en-US" sz="200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02" name="Rectangle 2"/>
          <p:cNvSpPr>
            <a:spLocks noGrp="1" noChangeArrowheads="1"/>
          </p:cNvSpPr>
          <p:nvPr>
            <p:ph type="title"/>
          </p:nvPr>
        </p:nvSpPr>
        <p:spPr/>
        <p:txBody>
          <a:bodyPr/>
          <a:lstStyle/>
          <a:p>
            <a:pPr eaLnBrk="1" hangingPunct="1">
              <a:defRPr/>
            </a:pPr>
            <a:r>
              <a:rPr lang="en-US" smtClean="0"/>
              <a:t>Blank</a:t>
            </a:r>
          </a:p>
        </p:txBody>
      </p:sp>
      <p:sp>
        <p:nvSpPr>
          <p:cNvPr id="2764803" name="Text Box 3"/>
          <p:cNvSpPr txBox="1">
            <a:spLocks noChangeArrowheads="1"/>
          </p:cNvSpPr>
          <p:nvPr/>
        </p:nvSpPr>
        <p:spPr bwMode="auto">
          <a:xfrm>
            <a:off x="-3276600" y="914400"/>
            <a:ext cx="7315200"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1700" b="1" dirty="0">
                <a:solidFill>
                  <a:schemeClr val="bg1"/>
                </a:solidFill>
                <a:latin typeface="Arial" charset="0"/>
                <a:cs typeface="+mn-cs"/>
              </a:rPr>
              <a:t>END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Box 2"/>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2_Office Theme">
  <a:themeElements>
    <a:clrScheme name="6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eam">
  <a:themeElements>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1_Beam">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1_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1_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1_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1_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1_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1_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1_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1_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3_Default Design">
  <a:themeElements>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17244</TotalTime>
  <Words>7893</Words>
  <Application>Microsoft Macintosh PowerPoint</Application>
  <PresentationFormat>On-screen Show (4:3)</PresentationFormat>
  <Paragraphs>815</Paragraphs>
  <Slides>109</Slides>
  <Notes>107</Notes>
  <HiddenSlides>8</HiddenSlides>
  <MMClips>0</MMClips>
  <ScaleCrop>false</ScaleCrop>
  <HeadingPairs>
    <vt:vector size="4" baseType="variant">
      <vt:variant>
        <vt:lpstr>Theme</vt:lpstr>
      </vt:variant>
      <vt:variant>
        <vt:i4>49</vt:i4>
      </vt:variant>
      <vt:variant>
        <vt:lpstr>Slide Titles</vt:lpstr>
      </vt:variant>
      <vt:variant>
        <vt:i4>109</vt:i4>
      </vt:variant>
    </vt:vector>
  </HeadingPairs>
  <TitlesOfParts>
    <vt:vector size="158" baseType="lpstr">
      <vt:lpstr>Default Design</vt:lpstr>
      <vt:lpstr>1_Default Design</vt:lpstr>
      <vt:lpstr>3_Default Design</vt:lpstr>
      <vt:lpstr>4_Default Design</vt:lpstr>
      <vt:lpstr>4_Office Theme</vt:lpstr>
      <vt:lpstr>20_Office Theme</vt:lpstr>
      <vt:lpstr>19_Office Theme</vt:lpstr>
      <vt:lpstr>25_Office Theme</vt:lpstr>
      <vt:lpstr>29_Office Theme</vt:lpstr>
      <vt:lpstr>22_Office Theme</vt:lpstr>
      <vt:lpstr>26_Office Theme</vt:lpstr>
      <vt:lpstr>16_Office Theme</vt:lpstr>
      <vt:lpstr>2_Default Design</vt:lpstr>
      <vt:lpstr>21_Office Theme</vt:lpstr>
      <vt:lpstr>1_Office Theme</vt:lpstr>
      <vt:lpstr>33_Office Theme</vt:lpstr>
      <vt:lpstr>1_Blank Presentation</vt:lpstr>
      <vt:lpstr>23_Office Theme</vt:lpstr>
      <vt:lpstr>28_Office Theme</vt:lpstr>
      <vt:lpstr>40_Office Theme</vt:lpstr>
      <vt:lpstr>5_Office Theme</vt:lpstr>
      <vt:lpstr>3_Custom Design</vt:lpstr>
      <vt:lpstr>34_Office Theme</vt:lpstr>
      <vt:lpstr>43_Office Theme</vt:lpstr>
      <vt:lpstr>50_Office Theme</vt:lpstr>
      <vt:lpstr>62_Office Theme</vt:lpstr>
      <vt:lpstr>54_Office Theme</vt:lpstr>
      <vt:lpstr>30_Office Theme</vt:lpstr>
      <vt:lpstr>45_Office Theme</vt:lpstr>
      <vt:lpstr>66_Office Theme</vt:lpstr>
      <vt:lpstr>1_Beam</vt:lpstr>
      <vt:lpstr>70_Office Theme</vt:lpstr>
      <vt:lpstr>17_Office Theme</vt:lpstr>
      <vt:lpstr>1_Blank Black</vt:lpstr>
      <vt:lpstr>31_Office Theme</vt:lpstr>
      <vt:lpstr>24_Office Theme</vt:lpstr>
      <vt:lpstr>64_Office Theme</vt:lpstr>
      <vt:lpstr>51_Office Theme</vt:lpstr>
      <vt:lpstr>44_Office Theme</vt:lpstr>
      <vt:lpstr>49_Office Theme</vt:lpstr>
      <vt:lpstr>15_Office Theme</vt:lpstr>
      <vt:lpstr>1_Stream</vt:lpstr>
      <vt:lpstr>6_Default Design</vt:lpstr>
      <vt:lpstr>8_Default Design</vt:lpstr>
      <vt:lpstr>2_Blank Black</vt:lpstr>
      <vt:lpstr>5_Default Design</vt:lpstr>
      <vt:lpstr>7_Default Design</vt:lpstr>
      <vt:lpstr>9_Default Design</vt:lpstr>
      <vt:lpstr>13_Default Design</vt:lpstr>
      <vt:lpstr>Template Suite 1-Title 01359</vt:lpstr>
      <vt:lpstr>AiG web site #1</vt:lpstr>
      <vt:lpstr>The Grand Canyon</vt:lpstr>
      <vt:lpstr>Geologic Timescale 00089</vt:lpstr>
      <vt:lpstr>Four Views of Flood</vt:lpstr>
      <vt:lpstr>Purpose of the Flood</vt:lpstr>
      <vt:lpstr>Gen. 6:7, 13 NAS</vt:lpstr>
      <vt:lpstr>Purpose of the Ark</vt:lpstr>
      <vt:lpstr>Gen. 7:1-3 NAS</vt:lpstr>
      <vt:lpstr>Noah's Ark (kids) &amp; wave</vt:lpstr>
      <vt:lpstr>Noah's Ark w/football field &amp; city block</vt:lpstr>
      <vt:lpstr>Two Arks Comparison 1 01810</vt:lpstr>
      <vt:lpstr>Ark &amp; people perishing</vt:lpstr>
      <vt:lpstr>Character  of the Flood</vt:lpstr>
      <vt:lpstr>Gen. 7:11 NAS</vt:lpstr>
      <vt:lpstr>PowerPoint Presentation</vt:lpstr>
      <vt:lpstr>Gen. 7:11 NAS</vt:lpstr>
      <vt:lpstr>Earthquake—Turkey 2000</vt:lpstr>
      <vt:lpstr>blank</vt:lpstr>
      <vt:lpstr>PowerPoint Presentation</vt:lpstr>
      <vt:lpstr>Dinosaurs in Flood</vt:lpstr>
      <vt:lpstr>Depth of the Flood</vt:lpstr>
      <vt:lpstr>Gen. 7:19-20 NAS</vt:lpstr>
      <vt:lpstr>Local flood miracle wall</vt:lpstr>
      <vt:lpstr>Rainbow promise</vt:lpstr>
      <vt:lpstr>CW-Local Flood 1 01129</vt:lpstr>
      <vt:lpstr>CW-Local Flood 2 01130</vt:lpstr>
      <vt:lpstr>Billions of Dead Things 00058</vt:lpstr>
      <vt:lpstr>PowerPoint Presentation</vt:lpstr>
      <vt:lpstr>Early 19th Century Views of Earth History</vt:lpstr>
      <vt:lpstr>Ager 1981—brainwashing pt. 1</vt:lpstr>
      <vt:lpstr>Ager 1981—brainwashing pt. 1</vt:lpstr>
      <vt:lpstr>What's missing?</vt:lpstr>
      <vt:lpstr>What's missing? answers</vt:lpstr>
      <vt:lpstr>Nothing is missing!</vt:lpstr>
      <vt:lpstr>Ager 1993—rapid deposition, Sutton Stone</vt:lpstr>
      <vt:lpstr>Assumptions Facts-Interpretations Geology</vt:lpstr>
      <vt:lpstr>Template Suite 1-Content 01360</vt:lpstr>
      <vt:lpstr>No tag!</vt:lpstr>
      <vt:lpstr>Q655 on fossilization rapid</vt:lpstr>
      <vt:lpstr>Ichthyosaur giving birth</vt:lpstr>
      <vt:lpstr>PowerPoint Presentation</vt:lpstr>
      <vt:lpstr>Darwin—soft creature preservation</vt:lpstr>
      <vt:lpstr>PowerPoint Presentation</vt:lpstr>
      <vt:lpstr>PowerPoint Presentation</vt:lpstr>
      <vt:lpstr>Template Suite 1-Content 01360</vt:lpstr>
      <vt:lpstr>Magic in the Marsh #1</vt:lpstr>
      <vt:lpstr>Magic in the Marsh #2</vt:lpstr>
      <vt:lpstr>Scablands scene</vt:lpstr>
      <vt:lpstr>Scablands map</vt:lpstr>
      <vt:lpstr>Scablands--Gould quote</vt:lpstr>
      <vt:lpstr>PowerPoint Presentation</vt:lpstr>
      <vt:lpstr>Template Suite 1-Content 01360</vt:lpstr>
      <vt:lpstr>Rapid Deposition</vt:lpstr>
      <vt:lpstr>Multiple catastrophism--animated</vt:lpstr>
      <vt:lpstr>Grand Canyon—dating layers and canyon</vt:lpstr>
      <vt:lpstr>Grand Canyon cutaway</vt:lpstr>
      <vt:lpstr>Rapid Deposition</vt:lpstr>
      <vt:lpstr>Grand Canyon—strata deformation</vt:lpstr>
      <vt:lpstr>Grand Canyon—90 degree bend</vt:lpstr>
      <vt:lpstr>PowerPoint Presentation</vt:lpstr>
      <vt:lpstr>Rapid deposition #6—fossil graveyards</vt:lpstr>
      <vt:lpstr>Bioturbation illustrated</vt:lpstr>
      <vt:lpstr>Rapid Deposition</vt:lpstr>
      <vt:lpstr>Marks and tracks illustrated</vt:lpstr>
      <vt:lpstr>Rapid Deposition</vt:lpstr>
      <vt:lpstr>Craigleith polystrate tree</vt:lpstr>
      <vt:lpstr>PowerPoint Presentation</vt:lpstr>
      <vt:lpstr>French cliff polystrates</vt:lpstr>
      <vt:lpstr>Polystrate tree--Ager</vt:lpstr>
      <vt:lpstr>What about radiometric dating methods</vt:lpstr>
      <vt:lpstr>Mt. St. Helens before eruption</vt:lpstr>
      <vt:lpstr>Mt. St. Helens top blown off</vt:lpstr>
      <vt:lpstr>Mt. St. Helens—dome dating</vt:lpstr>
      <vt:lpstr>Dating Mt. Ngauruhoe</vt:lpstr>
      <vt:lpstr>Rocks: known or unknown age?</vt:lpstr>
      <vt:lpstr>Radiometric dating--hourglasses</vt:lpstr>
      <vt:lpstr>Grand Canyon – calendar 2004 Aug.</vt:lpstr>
      <vt:lpstr>A&amp;E on bones </vt:lpstr>
      <vt:lpstr>Geologic Timescale 00089</vt:lpstr>
      <vt:lpstr>Flood on Mars Q501</vt:lpstr>
      <vt:lpstr>Noachian Epoch on Mars Q853</vt:lpstr>
      <vt:lpstr>Noah's Flood on Mars 00342</vt:lpstr>
      <vt:lpstr>Mars + Water 01428</vt:lpstr>
      <vt:lpstr>Rom. 1:21-22 NAS</vt:lpstr>
      <vt:lpstr>Ager: We've been brainwashed</vt:lpstr>
      <vt:lpstr>Q 706 Archer</vt:lpstr>
      <vt:lpstr>Scientist and theologian</vt:lpstr>
      <vt:lpstr>Science is not the issue</vt:lpstr>
      <vt:lpstr>PowerPoint Presentation</vt:lpstr>
      <vt:lpstr>Which authority?</vt:lpstr>
      <vt:lpstr>Scientist &amp; Bible—layered new</vt:lpstr>
      <vt:lpstr>Mil of Yrs Headlines 02011</vt:lpstr>
      <vt:lpstr>I Peter 3:15 NAS</vt:lpstr>
      <vt:lpstr>AiG web site #1</vt:lpstr>
      <vt:lpstr>Matt. 24:37-39 NAS</vt:lpstr>
      <vt:lpstr>Noah's Ark - Invitation</vt:lpstr>
      <vt:lpstr>060 N'sA Door-John10.9</vt:lpstr>
      <vt:lpstr>Blank</vt:lpstr>
      <vt:lpstr>Coal dated by C-14</vt:lpstr>
      <vt:lpstr>Carbon-14 in diamonds!</vt:lpstr>
      <vt:lpstr>Nautiloid mass kill</vt:lpstr>
      <vt:lpstr>Age of ocean--salt</vt:lpstr>
      <vt:lpstr>A&amp;E on bones </vt:lpstr>
      <vt:lpstr>Noah and Family in Ark 02987</vt:lpstr>
      <vt:lpstr>Evolutionized Worldview 00826</vt:lpstr>
      <vt:lpstr>PowerPoint Presentation</vt:lpstr>
      <vt:lpstr>Black blank------------extras</vt:lpstr>
      <vt:lpstr>OT Sermons link at biblestudydownloads.com</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667</cp:revision>
  <dcterms:created xsi:type="dcterms:W3CDTF">2002-07-05T19:44:56Z</dcterms:created>
  <dcterms:modified xsi:type="dcterms:W3CDTF">2015-09-11T16:30:03Z</dcterms:modified>
</cp:coreProperties>
</file>