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46.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9.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55.xml" ContentType="application/vnd.openxmlformats-officedocument.presentationml.notesSlide+xml"/>
  <Override PartName="/ppt/theme/themeOverride22.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23.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84" r:id="rId2"/>
    <p:sldMasterId id="2147483948" r:id="rId3"/>
    <p:sldMasterId id="2147484043" r:id="rId4"/>
    <p:sldMasterId id="2147484810" r:id="rId5"/>
    <p:sldMasterId id="2147484842" r:id="rId6"/>
    <p:sldMasterId id="2147484858" r:id="rId7"/>
    <p:sldMasterId id="2147484874" r:id="rId8"/>
    <p:sldMasterId id="2147485350" r:id="rId9"/>
    <p:sldMasterId id="2147485417" r:id="rId10"/>
    <p:sldMasterId id="2147485433" r:id="rId11"/>
    <p:sldMasterId id="2147485446" r:id="rId12"/>
  </p:sldMasterIdLst>
  <p:notesMasterIdLst>
    <p:notesMasterId r:id="rId135"/>
  </p:notesMasterIdLst>
  <p:handoutMasterIdLst>
    <p:handoutMasterId r:id="rId136"/>
  </p:handoutMasterIdLst>
  <p:sldIdLst>
    <p:sldId id="503" r:id="rId13"/>
    <p:sldId id="534" r:id="rId14"/>
    <p:sldId id="536" r:id="rId15"/>
    <p:sldId id="544" r:id="rId16"/>
    <p:sldId id="535" r:id="rId17"/>
    <p:sldId id="506" r:id="rId18"/>
    <p:sldId id="508" r:id="rId19"/>
    <p:sldId id="313" r:id="rId20"/>
    <p:sldId id="542" r:id="rId21"/>
    <p:sldId id="539" r:id="rId22"/>
    <p:sldId id="543" r:id="rId23"/>
    <p:sldId id="314" r:id="rId24"/>
    <p:sldId id="523" r:id="rId25"/>
    <p:sldId id="562" r:id="rId26"/>
    <p:sldId id="509" r:id="rId27"/>
    <p:sldId id="541" r:id="rId28"/>
    <p:sldId id="425" r:id="rId29"/>
    <p:sldId id="566" r:id="rId30"/>
    <p:sldId id="574" r:id="rId31"/>
    <p:sldId id="290" r:id="rId32"/>
    <p:sldId id="395" r:id="rId33"/>
    <p:sldId id="392" r:id="rId34"/>
    <p:sldId id="476" r:id="rId35"/>
    <p:sldId id="426" r:id="rId36"/>
    <p:sldId id="393" r:id="rId37"/>
    <p:sldId id="394" r:id="rId38"/>
    <p:sldId id="370" r:id="rId39"/>
    <p:sldId id="387" r:id="rId40"/>
    <p:sldId id="388" r:id="rId41"/>
    <p:sldId id="427" r:id="rId42"/>
    <p:sldId id="391" r:id="rId43"/>
    <p:sldId id="428" r:id="rId44"/>
    <p:sldId id="575" r:id="rId45"/>
    <p:sldId id="501" r:id="rId46"/>
    <p:sldId id="294" r:id="rId47"/>
    <p:sldId id="389" r:id="rId48"/>
    <p:sldId id="429" r:id="rId49"/>
    <p:sldId id="500" r:id="rId50"/>
    <p:sldId id="479" r:id="rId51"/>
    <p:sldId id="430" r:id="rId52"/>
    <p:sldId id="296" r:id="rId53"/>
    <p:sldId id="295" r:id="rId54"/>
    <p:sldId id="431" r:id="rId55"/>
    <p:sldId id="499" r:id="rId56"/>
    <p:sldId id="570" r:id="rId57"/>
    <p:sldId id="432" r:id="rId58"/>
    <p:sldId id="416" r:id="rId59"/>
    <p:sldId id="417" r:id="rId60"/>
    <p:sldId id="418" r:id="rId61"/>
    <p:sldId id="576" r:id="rId62"/>
    <p:sldId id="433" r:id="rId63"/>
    <p:sldId id="396" r:id="rId64"/>
    <p:sldId id="434" r:id="rId65"/>
    <p:sldId id="497" r:id="rId66"/>
    <p:sldId id="435" r:id="rId67"/>
    <p:sldId id="299" r:id="rId68"/>
    <p:sldId id="436" r:id="rId69"/>
    <p:sldId id="300" r:id="rId70"/>
    <p:sldId id="437" r:id="rId71"/>
    <p:sldId id="577" r:id="rId72"/>
    <p:sldId id="477" r:id="rId73"/>
    <p:sldId id="438" r:id="rId74"/>
    <p:sldId id="498" r:id="rId75"/>
    <p:sldId id="439" r:id="rId76"/>
    <p:sldId id="303" r:id="rId77"/>
    <p:sldId id="572" r:id="rId78"/>
    <p:sldId id="440" r:id="rId79"/>
    <p:sldId id="578" r:id="rId80"/>
    <p:sldId id="502" r:id="rId81"/>
    <p:sldId id="482" r:id="rId82"/>
    <p:sldId id="298" r:id="rId83"/>
    <p:sldId id="263" r:id="rId84"/>
    <p:sldId id="275" r:id="rId85"/>
    <p:sldId id="260" r:id="rId86"/>
    <p:sldId id="481" r:id="rId87"/>
    <p:sldId id="407" r:id="rId88"/>
    <p:sldId id="256" r:id="rId89"/>
    <p:sldId id="441" r:id="rId90"/>
    <p:sldId id="487" r:id="rId91"/>
    <p:sldId id="488" r:id="rId92"/>
    <p:sldId id="258" r:id="rId93"/>
    <p:sldId id="372" r:id="rId94"/>
    <p:sldId id="402" r:id="rId95"/>
    <p:sldId id="442" r:id="rId96"/>
    <p:sldId id="375" r:id="rId97"/>
    <p:sldId id="400" r:id="rId98"/>
    <p:sldId id="262" r:id="rId99"/>
    <p:sldId id="406" r:id="rId100"/>
    <p:sldId id="403" r:id="rId101"/>
    <p:sldId id="278" r:id="rId102"/>
    <p:sldId id="443" r:id="rId103"/>
    <p:sldId id="408" r:id="rId104"/>
    <p:sldId id="451" r:id="rId105"/>
    <p:sldId id="556" r:id="rId106"/>
    <p:sldId id="404" r:id="rId107"/>
    <p:sldId id="452" r:id="rId108"/>
    <p:sldId id="264" r:id="rId109"/>
    <p:sldId id="355" r:id="rId110"/>
    <p:sldId id="397" r:id="rId111"/>
    <p:sldId id="453" r:id="rId112"/>
    <p:sldId id="460" r:id="rId113"/>
    <p:sldId id="357" r:id="rId114"/>
    <p:sldId id="454" r:id="rId115"/>
    <p:sldId id="461" r:id="rId116"/>
    <p:sldId id="455" r:id="rId117"/>
    <p:sldId id="459" r:id="rId118"/>
    <p:sldId id="458" r:id="rId119"/>
    <p:sldId id="366" r:id="rId120"/>
    <p:sldId id="573" r:id="rId121"/>
    <p:sldId id="548" r:id="rId122"/>
    <p:sldId id="486" r:id="rId123"/>
    <p:sldId id="550" r:id="rId124"/>
    <p:sldId id="555" r:id="rId125"/>
    <p:sldId id="557" r:id="rId126"/>
    <p:sldId id="558" r:id="rId127"/>
    <p:sldId id="559" r:id="rId128"/>
    <p:sldId id="560" r:id="rId129"/>
    <p:sldId id="551" r:id="rId130"/>
    <p:sldId id="549" r:id="rId131"/>
    <p:sldId id="552" r:id="rId132"/>
    <p:sldId id="553" r:id="rId133"/>
    <p:sldId id="554" r:id="rId134"/>
  </p:sldIdLst>
  <p:sldSz cx="9144000" cy="6858000" type="screen4x3"/>
  <p:notesSz cx="9737725" cy="6858000"/>
  <p:custShowLst>
    <p:custShow name="Custom Show 1" id="0">
      <p:sldLst/>
    </p:custShow>
  </p:custShowLst>
  <p:defaultTextStyle>
    <a:defPPr>
      <a:defRPr lang="en-US"/>
    </a:defPPr>
    <a:lvl1pPr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6E3F3CB-540B-ED47-A83A-5DD553CA5CBD}">
          <p14:sldIdLst/>
        </p14:section>
        <p14:section name="Introduction" id="{0C42ED70-EF49-6646-BB6E-B874E8593EE3}">
          <p14:sldIdLst/>
        </p14:section>
        <p14:section name="Sermon" id="{84992645-1544-2E46-AC74-78770B0D6DC0}">
          <p14:sldIdLst>
            <p14:sldId id="503"/>
            <p14:sldId id="534"/>
            <p14:sldId id="536"/>
            <p14:sldId id="544"/>
            <p14:sldId id="535"/>
            <p14:sldId id="506"/>
            <p14:sldId id="508"/>
            <p14:sldId id="313"/>
            <p14:sldId id="542"/>
            <p14:sldId id="539"/>
            <p14:sldId id="543"/>
            <p14:sldId id="314"/>
            <p14:sldId id="523"/>
            <p14:sldId id="562"/>
            <p14:sldId id="509"/>
            <p14:sldId id="541"/>
          </p14:sldIdLst>
        </p14:section>
        <p14:section name="Chapters" id="{6B598029-CCC9-0840-925A-6DC54F25F782}">
          <p14:sldIdLst>
            <p14:sldId id="425"/>
            <p14:sldId id="566"/>
            <p14:sldId id="574"/>
            <p14:sldId id="290"/>
            <p14:sldId id="395"/>
            <p14:sldId id="392"/>
            <p14:sldId id="476"/>
            <p14:sldId id="426"/>
            <p14:sldId id="393"/>
            <p14:sldId id="394"/>
            <p14:sldId id="370"/>
            <p14:sldId id="387"/>
            <p14:sldId id="388"/>
            <p14:sldId id="427"/>
            <p14:sldId id="391"/>
            <p14:sldId id="428"/>
            <p14:sldId id="575"/>
            <p14:sldId id="501"/>
            <p14:sldId id="294"/>
            <p14:sldId id="389"/>
            <p14:sldId id="429"/>
            <p14:sldId id="500"/>
            <p14:sldId id="479"/>
            <p14:sldId id="430"/>
            <p14:sldId id="296"/>
            <p14:sldId id="295"/>
            <p14:sldId id="431"/>
            <p14:sldId id="499"/>
            <p14:sldId id="570"/>
            <p14:sldId id="432"/>
            <p14:sldId id="416"/>
            <p14:sldId id="417"/>
            <p14:sldId id="418"/>
            <p14:sldId id="576"/>
            <p14:sldId id="433"/>
            <p14:sldId id="396"/>
            <p14:sldId id="434"/>
            <p14:sldId id="497"/>
            <p14:sldId id="435"/>
            <p14:sldId id="299"/>
            <p14:sldId id="436"/>
            <p14:sldId id="300"/>
            <p14:sldId id="437"/>
            <p14:sldId id="577"/>
            <p14:sldId id="477"/>
            <p14:sldId id="438"/>
            <p14:sldId id="498"/>
            <p14:sldId id="439"/>
            <p14:sldId id="303"/>
            <p14:sldId id="572"/>
            <p14:sldId id="440"/>
            <p14:sldId id="578"/>
            <p14:sldId id="502"/>
            <p14:sldId id="482"/>
            <p14:sldId id="298"/>
            <p14:sldId id="263"/>
            <p14:sldId id="275"/>
            <p14:sldId id="260"/>
            <p14:sldId id="481"/>
            <p14:sldId id="407"/>
            <p14:sldId id="256"/>
            <p14:sldId id="441"/>
            <p14:sldId id="487"/>
            <p14:sldId id="488"/>
            <p14:sldId id="258"/>
            <p14:sldId id="372"/>
            <p14:sldId id="402"/>
            <p14:sldId id="442"/>
            <p14:sldId id="375"/>
            <p14:sldId id="400"/>
            <p14:sldId id="262"/>
            <p14:sldId id="406"/>
            <p14:sldId id="403"/>
            <p14:sldId id="278"/>
            <p14:sldId id="443"/>
            <p14:sldId id="408"/>
            <p14:sldId id="451"/>
            <p14:sldId id="556"/>
            <p14:sldId id="404"/>
            <p14:sldId id="452"/>
            <p14:sldId id="264"/>
            <p14:sldId id="355"/>
            <p14:sldId id="397"/>
            <p14:sldId id="453"/>
            <p14:sldId id="460"/>
            <p14:sldId id="357"/>
            <p14:sldId id="454"/>
            <p14:sldId id="461"/>
            <p14:sldId id="455"/>
            <p14:sldId id="459"/>
            <p14:sldId id="458"/>
            <p14:sldId id="366"/>
            <p14:sldId id="573"/>
          </p14:sldIdLst>
        </p14:section>
        <p14:section name="Conclusion" id="{CCE007E6-43C0-BF4F-80FC-629F38F3A860}">
          <p14:sldIdLst>
            <p14:sldId id="548"/>
            <p14:sldId id="486"/>
            <p14:sldId id="550"/>
            <p14:sldId id="555"/>
            <p14:sldId id="557"/>
            <p14:sldId id="558"/>
            <p14:sldId id="559"/>
            <p14:sldId id="560"/>
            <p14:sldId id="551"/>
            <p14:sldId id="549"/>
            <p14:sldId id="552"/>
            <p14:sldId id="553"/>
            <p14:sldId id="55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48D"/>
    <a:srgbClr val="CC8AC4"/>
    <a:srgbClr val="CCA099"/>
    <a:srgbClr val="FFCC66"/>
    <a:srgbClr val="FFFFFF"/>
    <a:srgbClr val="CC0066"/>
    <a:srgbClr val="3366FF"/>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595" autoAdjust="0"/>
  </p:normalViewPr>
  <p:slideViewPr>
    <p:cSldViewPr>
      <p:cViewPr varScale="1">
        <p:scale>
          <a:sx n="111" d="100"/>
          <a:sy n="111" d="100"/>
        </p:scale>
        <p:origin x="-112" y="-112"/>
      </p:cViewPr>
      <p:guideLst>
        <p:guide orient="horz" pos="2160"/>
        <p:guide pos="2880"/>
      </p:guideLst>
    </p:cSldViewPr>
  </p:slideViewPr>
  <p:outlineViewPr>
    <p:cViewPr>
      <p:scale>
        <a:sx n="33" d="100"/>
        <a:sy n="33" d="100"/>
      </p:scale>
      <p:origin x="0" y="1968"/>
    </p:cViewPr>
  </p:outlineViewPr>
  <p:notesTextViewPr>
    <p:cViewPr>
      <p:scale>
        <a:sx n="100" d="100"/>
        <a:sy n="100" d="100"/>
      </p:scale>
      <p:origin x="0" y="0"/>
    </p:cViewPr>
  </p:notesTextViewPr>
  <p:sorterViewPr>
    <p:cViewPr>
      <p:scale>
        <a:sx n="80" d="100"/>
        <a:sy n="80" d="100"/>
      </p:scale>
      <p:origin x="0" y="1608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slide" Target="slides/slide115.xml"/><Relationship Id="rId128" Type="http://schemas.openxmlformats.org/officeDocument/2006/relationships/slide" Target="slides/slide116.xml"/><Relationship Id="rId129" Type="http://schemas.openxmlformats.org/officeDocument/2006/relationships/slide" Target="slides/slide1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00" Type="http://schemas.openxmlformats.org/officeDocument/2006/relationships/slide" Target="slides/slide88.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30" Type="http://schemas.openxmlformats.org/officeDocument/2006/relationships/slide" Target="slides/slide118.xml"/><Relationship Id="rId131" Type="http://schemas.openxmlformats.org/officeDocument/2006/relationships/slide" Target="slides/slide119.xml"/><Relationship Id="rId132" Type="http://schemas.openxmlformats.org/officeDocument/2006/relationships/slide" Target="slides/slide120.xml"/><Relationship Id="rId133" Type="http://schemas.openxmlformats.org/officeDocument/2006/relationships/slide" Target="slides/slide121.xml"/><Relationship Id="rId134" Type="http://schemas.openxmlformats.org/officeDocument/2006/relationships/slide" Target="slides/slide122.xml"/><Relationship Id="rId135" Type="http://schemas.openxmlformats.org/officeDocument/2006/relationships/notesMaster" Target="notesMasters/notesMaster1.xml"/><Relationship Id="rId136" Type="http://schemas.openxmlformats.org/officeDocument/2006/relationships/handoutMaster" Target="handoutMasters/handoutMaster1.xml"/><Relationship Id="rId137" Type="http://schemas.openxmlformats.org/officeDocument/2006/relationships/printerSettings" Target="printerSettings/printerSettings1.bin"/><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 Id="rId140" Type="http://schemas.openxmlformats.org/officeDocument/2006/relationships/theme" Target="theme/theme1.xml"/><Relationship Id="rId1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3" name="Rectangle 3"/>
          <p:cNvSpPr>
            <a:spLocks noGrp="1" noChangeArrowheads="1"/>
          </p:cNvSpPr>
          <p:nvPr>
            <p:ph type="dt" sz="quarter"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81924" name="Rectangle 4"/>
          <p:cNvSpPr>
            <a:spLocks noGrp="1" noChangeArrowheads="1"/>
          </p:cNvSpPr>
          <p:nvPr>
            <p:ph type="ftr" sz="quarter" idx="2"/>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5" name="Rectangle 5"/>
          <p:cNvSpPr>
            <a:spLocks noGrp="1" noChangeArrowheads="1"/>
          </p:cNvSpPr>
          <p:nvPr>
            <p:ph type="sldNum" sz="quarter" idx="3"/>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BB22436-57F4-0544-8DA8-16A7C6605809}" type="slidenum">
              <a:rPr lang="en-US"/>
              <a:pPr>
                <a:defRPr/>
              </a:pPr>
              <a:t>‹#›</a:t>
            </a:fld>
            <a:endParaRPr lang="en-US"/>
          </a:p>
        </p:txBody>
      </p:sp>
    </p:spTree>
    <p:extLst>
      <p:ext uri="{BB962C8B-B14F-4D97-AF65-F5344CB8AC3E}">
        <p14:creationId xmlns:p14="http://schemas.microsoft.com/office/powerpoint/2010/main" val="65266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3141663" y="5334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21" name="Rectangle 5"/>
          <p:cNvSpPr>
            <a:spLocks noGrp="1" noChangeArrowheads="1"/>
          </p:cNvSpPr>
          <p:nvPr>
            <p:ph type="body" sz="quarter" idx="3"/>
          </p:nvPr>
        </p:nvSpPr>
        <p:spPr bwMode="auto">
          <a:xfrm>
            <a:off x="1298575" y="3276600"/>
            <a:ext cx="7140575"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6331C3-D498-9448-B6A2-42980CE32915}" type="slidenum">
              <a:rPr lang="en-US"/>
              <a:pPr>
                <a:defRPr/>
              </a:pPr>
              <a:t>‹#›</a:t>
            </a:fld>
            <a:endParaRPr lang="en-US"/>
          </a:p>
        </p:txBody>
      </p:sp>
    </p:spTree>
    <p:extLst>
      <p:ext uri="{BB962C8B-B14F-4D97-AF65-F5344CB8AC3E}">
        <p14:creationId xmlns:p14="http://schemas.microsoft.com/office/powerpoint/2010/main" val="1415338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AF9E55E-313B-164C-ACC7-F520552D044E}" type="slidenum">
              <a:rPr lang="en-US" sz="1200">
                <a:solidFill>
                  <a:prstClr val="black"/>
                </a:solidFill>
              </a:rPr>
              <a:pPr eaLnBrk="1" hangingPunct="1"/>
              <a:t>10</a:t>
            </a:fld>
            <a:endParaRPr lang="en-US" sz="1200">
              <a:solidFill>
                <a:prstClr val="black"/>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If we keep reading right from the end of Ruth, we see Ruth concluding with its final word, “David.” We are left with the amazing realization that the whole story of Ruth was about David’s great-grandmother!</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In 1 Samuel we will see why David was the climax of Ruth. All along, God’s plan was to delegate his authority to David and his descendants.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11</a:t>
            </a:fld>
            <a:endParaRPr lang="en-US"/>
          </a:p>
        </p:txBody>
      </p:sp>
    </p:spTree>
    <p:extLst>
      <p:ext uri="{BB962C8B-B14F-4D97-AF65-F5344CB8AC3E}">
        <p14:creationId xmlns:p14="http://schemas.microsoft.com/office/powerpoint/2010/main" val="73401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book of 1 Samuel gives the transitions necessary for that change to come about from a theocracy to a monarchy focused on David.</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12</a:t>
            </a:fld>
            <a:endParaRPr lang="en-US"/>
          </a:p>
        </p:txBody>
      </p:sp>
    </p:spTree>
    <p:extLst>
      <p:ext uri="{BB962C8B-B14F-4D97-AF65-F5344CB8AC3E}">
        <p14:creationId xmlns:p14="http://schemas.microsoft.com/office/powerpoint/2010/main" val="1418031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charset="-128"/>
                <a:cs typeface="Arial"/>
              </a:rPr>
              <a:t>Today we will see what God was doing in changing Israel’s situation </a:t>
            </a:r>
          </a:p>
          <a:p>
            <a:r>
              <a:rPr lang="en-US" sz="1200" kern="1200">
                <a:solidFill>
                  <a:schemeClr val="tx1"/>
                </a:solidFill>
                <a:effectLst/>
                <a:latin typeface="Arial"/>
                <a:ea typeface="ＭＳ Ｐゴシック" charset="-128"/>
                <a:cs typeface="Arial"/>
              </a:rPr>
              <a:t>• and then see why change occurs for us today.</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What reasons would the L</a:t>
            </a:r>
            <a:r>
              <a:rPr lang="en-US" sz="110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B124446D-16CA-4940-B58F-25B9F9A629FA}" type="slidenum">
              <a:rPr lang="en-US" sz="1200">
                <a:solidFill>
                  <a:srgbClr val="000000"/>
                </a:solidFill>
              </a:rPr>
              <a:pPr eaLnBrk="1" hangingPunct="1"/>
              <a:t>16</a:t>
            </a:fld>
            <a:endParaRPr lang="en-US" sz="1200">
              <a:solidFill>
                <a:srgbClr val="000000"/>
              </a:solidFill>
            </a:endParaRPr>
          </a:p>
        </p:txBody>
      </p:sp>
      <p:sp>
        <p:nvSpPr>
          <p:cNvPr id="182274" name="Rectangle 1026"/>
          <p:cNvSpPr>
            <a:spLocks noGrp="1" noRot="1" noChangeAspect="1" noChangeArrowheads="1" noTextEdit="1"/>
          </p:cNvSpPr>
          <p:nvPr>
            <p:ph type="sldImg"/>
          </p:nvPr>
        </p:nvSpPr>
        <p:spPr>
          <a:ln/>
        </p:spPr>
      </p:sp>
      <p:sp>
        <p:nvSpPr>
          <p:cNvPr id="1822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Israel’s first national leadership transition from Eli to Samuel came by Samuel's birth, call, and acceptance over Eli's wicked house to prepare for the prophesied monarchy (1 Sam 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17</a:t>
            </a:fld>
            <a:endParaRPr lang="en-US"/>
          </a:p>
        </p:txBody>
      </p:sp>
    </p:spTree>
    <p:extLst>
      <p:ext uri="{BB962C8B-B14F-4D97-AF65-F5344CB8AC3E}">
        <p14:creationId xmlns:p14="http://schemas.microsoft.com/office/powerpoint/2010/main" val="32081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18</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19</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like change? </a:t>
            </a:r>
          </a:p>
          <a:p>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Hannah's prophetic prayer praised God's attributes and his future provision of kings (2:1-11).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24</a:t>
            </a:fld>
            <a:endParaRPr lang="en-US"/>
          </a:p>
        </p:txBody>
      </p:sp>
    </p:spTree>
    <p:extLst>
      <p:ext uri="{BB962C8B-B14F-4D97-AF65-F5344CB8AC3E}">
        <p14:creationId xmlns:p14="http://schemas.microsoft.com/office/powerpoint/2010/main" val="3881305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Samuel's call by the LORD and acceptance by the people verified the leadership transition from Eli to Samuel (1 Sam 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30</a:t>
            </a:fld>
            <a:endParaRPr lang="en-US"/>
          </a:p>
        </p:txBody>
      </p:sp>
    </p:spTree>
    <p:extLst>
      <p:ext uri="{BB962C8B-B14F-4D97-AF65-F5344CB8AC3E}">
        <p14:creationId xmlns:p14="http://schemas.microsoft.com/office/powerpoint/2010/main" val="4120327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Israel showed its need for Samuel's leadership in their ignorance of the character of God evident in their superstitious use of the ark to fight the Philistines (1 Sam 4–7).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32</a:t>
            </a:fld>
            <a:endParaRPr lang="en-US"/>
          </a:p>
        </p:txBody>
      </p:sp>
    </p:spTree>
    <p:extLst>
      <p:ext uri="{BB962C8B-B14F-4D97-AF65-F5344CB8AC3E}">
        <p14:creationId xmlns:p14="http://schemas.microsoft.com/office/powerpoint/2010/main" val="51737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33</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Philistine capture of the ark and deaths of Eli and his sons fulfilled the LORD's prophecy against Eli and showed their need for a new leader due to confusion over God's omnipresence (1 Sam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34</a:t>
            </a:fld>
            <a:endParaRPr lang="en-US"/>
          </a:p>
        </p:txBody>
      </p:sp>
    </p:spTree>
    <p:extLst>
      <p:ext uri="{BB962C8B-B14F-4D97-AF65-F5344CB8AC3E}">
        <p14:creationId xmlns:p14="http://schemas.microsoft.com/office/powerpoint/2010/main" val="378011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ark’s superiority over Dagan in the Philistine camp showed God's omnipotence over all gods and grace even in Israel’s disobedience (1 Sam 5).</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37</a:t>
            </a:fld>
            <a:endParaRPr lang="en-US"/>
          </a:p>
        </p:txBody>
      </p:sp>
    </p:spTree>
    <p:extLst>
      <p:ext uri="{BB962C8B-B14F-4D97-AF65-F5344CB8AC3E}">
        <p14:creationId xmlns:p14="http://schemas.microsoft.com/office/powerpoint/2010/main" val="274293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45</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47</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BFF061C-99BA-B14B-99B9-73DD9EE7CFF9}" type="slidenum">
              <a:rPr lang="en-US" sz="1200">
                <a:solidFill>
                  <a:srgbClr val="000000"/>
                </a:solidFill>
                <a:latin typeface="Arial" charset="0"/>
              </a:rPr>
              <a:pPr eaLnBrk="1" hangingPunct="1"/>
              <a:t>49</a:t>
            </a:fld>
            <a:endParaRPr lang="en-US" sz="1200">
              <a:solidFill>
                <a:srgbClr val="000000"/>
              </a:solidFill>
              <a:latin typeface="Arial"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50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Whether you like change or not, change is inevitable. </a:t>
            </a:r>
          </a:p>
          <a:p>
            <a:endParaRPr lang="en-US">
              <a:latin typeface="Arial"/>
              <a:cs typeface="Arial"/>
            </a:endParaRPr>
          </a:p>
          <a:p>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 privately anointed Saul as king to prepare him for public coronation (9:1–10:16).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51</a:t>
            </a:fld>
            <a:endParaRPr lang="en-US"/>
          </a:p>
        </p:txBody>
      </p:sp>
    </p:spTree>
    <p:extLst>
      <p:ext uri="{BB962C8B-B14F-4D97-AF65-F5344CB8AC3E}">
        <p14:creationId xmlns:p14="http://schemas.microsoft.com/office/powerpoint/2010/main" val="1792914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 publicly made Saul king as an official declaration of God's displeasure with the nation's decision (10:17-27).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53</a:t>
            </a:fld>
            <a:endParaRPr lang="en-US"/>
          </a:p>
        </p:txBody>
      </p:sp>
    </p:spTree>
    <p:extLst>
      <p:ext uri="{BB962C8B-B14F-4D97-AF65-F5344CB8AC3E}">
        <p14:creationId xmlns:p14="http://schemas.microsoft.com/office/powerpoint/2010/main" val="2270985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anointing started very</a:t>
            </a:r>
            <a:r>
              <a:rPr lang="en-US" baseline="0">
                <a:latin typeface="Arial"/>
                <a:cs typeface="Arial"/>
              </a:rPr>
              <a:t> private but then ended up before the entire nation!</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54</a:t>
            </a:fld>
            <a:endParaRPr lang="en-US"/>
          </a:p>
        </p:txBody>
      </p:sp>
    </p:spTree>
    <p:extLst>
      <p:ext uri="{BB962C8B-B14F-4D97-AF65-F5344CB8AC3E}">
        <p14:creationId xmlns:p14="http://schemas.microsoft.com/office/powerpoint/2010/main" val="2472868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rescue of Jabesh Gilead and confirmation at Gilgal confirmed him as king in Israel’s eyes (1 Sam 11).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55</a:t>
            </a:fld>
            <a:endParaRPr lang="en-US"/>
          </a:p>
        </p:txBody>
      </p:sp>
    </p:spTree>
    <p:extLst>
      <p:ext uri="{BB962C8B-B14F-4D97-AF65-F5344CB8AC3E}">
        <p14:creationId xmlns:p14="http://schemas.microsoft.com/office/powerpoint/2010/main" val="2526115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05" charset="0"/>
                <a:ea typeface="ＭＳ Ｐゴシック" charset="-128"/>
                <a:cs typeface="ＭＳ Ｐゴシック" charset="-128"/>
              </a:rPr>
              <a:t>In Samuel’s retirement speech as judge (but not prophet), he reminded Israel of their sin of asking for a king to motivate them to live based on the Mosaic covenant (1 Sam 12).</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57</a:t>
            </a:fld>
            <a:endParaRPr lang="en-US"/>
          </a:p>
        </p:txBody>
      </p:sp>
    </p:spTree>
    <p:extLst>
      <p:ext uri="{BB962C8B-B14F-4D97-AF65-F5344CB8AC3E}">
        <p14:creationId xmlns:p14="http://schemas.microsoft.com/office/powerpoint/2010/main" val="166025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impatience</a:t>
            </a:r>
            <a:r>
              <a:rPr lang="en-US" sz="1200" kern="1200">
                <a:solidFill>
                  <a:schemeClr val="tx1"/>
                </a:solidFill>
                <a:effectLst/>
                <a:latin typeface="Arial"/>
                <a:ea typeface="ＭＳ Ｐゴシック" charset="-128"/>
                <a:cs typeface="Arial"/>
              </a:rPr>
              <a:t> and fear of the Philistines by having priests offer sacrifices before the required seven days results in Samuel hinting at the LORD had already appointed a godly king (13:1-22).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59</a:t>
            </a:fld>
            <a:endParaRPr lang="en-US"/>
          </a:p>
        </p:txBody>
      </p:sp>
    </p:spTree>
    <p:extLst>
      <p:ext uri="{BB962C8B-B14F-4D97-AF65-F5344CB8AC3E}">
        <p14:creationId xmlns:p14="http://schemas.microsoft.com/office/powerpoint/2010/main" val="4036294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60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rashness</a:t>
            </a:r>
            <a:r>
              <a:rPr lang="en-US" sz="1200" kern="1200">
                <a:solidFill>
                  <a:schemeClr val="tx1"/>
                </a:solidFill>
                <a:effectLst/>
                <a:latin typeface="Arial"/>
                <a:ea typeface="ＭＳ Ｐゴシック" charset="-128"/>
                <a:cs typeface="Arial"/>
              </a:rPr>
              <a:t> by preventing his men from food and leading them to eat blood unlawfully shamed him in his vow to kill the "disobedient" Jonathan and showed his godless rule (13:23–14:52).</a:t>
            </a:r>
            <a:r>
              <a:rPr lang="en-SG">
                <a:effectLst/>
                <a:latin typeface="Arial"/>
                <a:cs typeface="Arial"/>
              </a:rPr>
              <a:t> </a:t>
            </a:r>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62</a:t>
            </a:fld>
            <a:endParaRPr lang="en-US"/>
          </a:p>
        </p:txBody>
      </p:sp>
    </p:spTree>
    <p:extLst>
      <p:ext uri="{BB962C8B-B14F-4D97-AF65-F5344CB8AC3E}">
        <p14:creationId xmlns:p14="http://schemas.microsoft.com/office/powerpoint/2010/main" val="2498396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rashness</a:t>
            </a:r>
            <a:r>
              <a:rPr lang="en-US" sz="1200" kern="1200">
                <a:solidFill>
                  <a:schemeClr val="tx1"/>
                </a:solidFill>
                <a:effectLst/>
                <a:latin typeface="Arial"/>
                <a:ea typeface="ＭＳ Ｐゴシック" charset="-128"/>
                <a:cs typeface="Arial"/>
              </a:rPr>
              <a:t> by preventing his men from food and leading them to eat blood unlawfully shamed him in his vow to kill the "disobedient" Jonathan and showed his godless rule (13:23–14:52).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63</a:t>
            </a:fld>
            <a:endParaRPr lang="en-US"/>
          </a:p>
        </p:txBody>
      </p:sp>
    </p:spTree>
    <p:extLst>
      <p:ext uri="{BB962C8B-B14F-4D97-AF65-F5344CB8AC3E}">
        <p14:creationId xmlns:p14="http://schemas.microsoft.com/office/powerpoint/2010/main" val="586690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disobedience</a:t>
            </a:r>
            <a:r>
              <a:rPr lang="en-US" sz="1200" kern="1200">
                <a:solidFill>
                  <a:schemeClr val="tx1"/>
                </a:solidFill>
                <a:effectLst/>
                <a:latin typeface="Arial"/>
                <a:ea typeface="ＭＳ Ｐゴシック" charset="-128"/>
                <a:cs typeface="Arial"/>
              </a:rPr>
              <a:t> by not completely destroying the Amalekites was his last act of disobedience before the LORD rejected him as king to show Israel's need for a righteous king (1 Sam 15).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64</a:t>
            </a:fld>
            <a:endParaRPr lang="en-US"/>
          </a:p>
        </p:txBody>
      </p:sp>
    </p:spTree>
    <p:extLst>
      <p:ext uri="{BB962C8B-B14F-4D97-AF65-F5344CB8AC3E}">
        <p14:creationId xmlns:p14="http://schemas.microsoft.com/office/powerpoint/2010/main" val="266455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Some like it while others hate it, so some of us are early adopters while others are laggards. The majority tolerates it. </a:t>
            </a:r>
          </a:p>
          <a:p>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third transition moved the kingship</a:t>
            </a:r>
            <a:r>
              <a:rPr lang="en-US" baseline="0"/>
              <a:t> from the tribe of Benjamin (in Saul) to the tribe of Judah (David). In fact, Saul dies a tragic death in the final chapter of 1 Samuel.</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latin typeface="Calibri"/>
              </a:rPr>
              <a:pPr>
                <a:defRPr/>
              </a:pPr>
              <a:t>66</a:t>
            </a:fld>
            <a:endParaRPr lang="en-US">
              <a:solidFill>
                <a:prstClr val="black"/>
              </a:solidFill>
              <a:latin typeface="Calibri"/>
            </a:endParaRPr>
          </a:p>
        </p:txBody>
      </p:sp>
    </p:spTree>
    <p:extLst>
      <p:ext uri="{BB962C8B-B14F-4D97-AF65-F5344CB8AC3E}">
        <p14:creationId xmlns:p14="http://schemas.microsoft.com/office/powerpoint/2010/main" val="449418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 and David were friends while David rose as his musician and warrior (1 Sam 16–17).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67</a:t>
            </a:fld>
            <a:endParaRPr lang="en-US"/>
          </a:p>
        </p:txBody>
      </p:sp>
    </p:spTree>
    <p:extLst>
      <p:ext uri="{BB962C8B-B14F-4D97-AF65-F5344CB8AC3E}">
        <p14:creationId xmlns:p14="http://schemas.microsoft.com/office/powerpoint/2010/main" val="1589997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68</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Hidden</a:t>
            </a:r>
            <a:r>
              <a:rPr lang="en-US" baseline="0">
                <a:latin typeface="Arial"/>
                <a:cs typeface="Arial"/>
              </a:rPr>
              <a:t> valleys are where shepherds are turned into kings.</a:t>
            </a:r>
          </a:p>
          <a:p>
            <a:r>
              <a:rPr lang="en-US" baseline="0">
                <a:latin typeface="Arial"/>
                <a:cs typeface="Arial"/>
              </a:rPr>
              <a:t>What you do in secret is the most important things about you.</a:t>
            </a:r>
          </a:p>
          <a:p>
            <a:r>
              <a:rPr lang="en-US" baseline="0">
                <a:latin typeface="Arial"/>
                <a:cs typeface="Arial"/>
              </a:rPr>
              <a:t>David cared for sheep when no one but God was looking.</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69</a:t>
            </a:fld>
            <a:endParaRPr lang="en-US"/>
          </a:p>
        </p:txBody>
      </p:sp>
    </p:spTree>
    <p:extLst>
      <p:ext uri="{BB962C8B-B14F-4D97-AF65-F5344CB8AC3E}">
        <p14:creationId xmlns:p14="http://schemas.microsoft.com/office/powerpoint/2010/main" val="1015826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David's care for the</a:t>
            </a:r>
            <a:r>
              <a:rPr lang="en-US" baseline="0">
                <a:latin typeface="Arial"/>
                <a:cs typeface="Arial"/>
              </a:rPr>
              <a:t> sheep was tested by a lion and a bear and who-knows what else?</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70</a:t>
            </a:fld>
            <a:endParaRPr lang="en-US"/>
          </a:p>
        </p:txBody>
      </p:sp>
    </p:spTree>
    <p:extLst>
      <p:ext uri="{BB962C8B-B14F-4D97-AF65-F5344CB8AC3E}">
        <p14:creationId xmlns:p14="http://schemas.microsoft.com/office/powerpoint/2010/main" val="2248187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In a rather humorous account</a:t>
            </a:r>
            <a:r>
              <a:rPr lang="en-US" baseline="0">
                <a:latin typeface="Arial"/>
                <a:cs typeface="Arial"/>
              </a:rPr>
              <a:t> where David wasn't even invited to his family feast, God passed by his handsome brothers because God doesn't look at the outside. Even Samuel was initially fooled by David's ruddy appearance.</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71</a:t>
            </a:fld>
            <a:endParaRPr lang="en-US"/>
          </a:p>
        </p:txBody>
      </p:sp>
    </p:spTree>
    <p:extLst>
      <p:ext uri="{BB962C8B-B14F-4D97-AF65-F5344CB8AC3E}">
        <p14:creationId xmlns:p14="http://schemas.microsoft.com/office/powerpoint/2010/main" val="4084249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David's victory over Goliath won Saul's approval as one of his warriors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78</a:t>
            </a:fld>
            <a:endParaRPr lang="en-US"/>
          </a:p>
        </p:txBody>
      </p:sp>
    </p:spTree>
    <p:extLst>
      <p:ext uri="{BB962C8B-B14F-4D97-AF65-F5344CB8AC3E}">
        <p14:creationId xmlns:p14="http://schemas.microsoft.com/office/powerpoint/2010/main" val="1713807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B129CF6-942B-F84F-AF53-0C1F89D5665B}" type="slidenum">
              <a:rPr lang="en-US" sz="1200"/>
              <a:pPr eaLnBrk="1" hangingPunct="1"/>
              <a:t>82</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 and David were enemies when Saul exiled him and attempted to kill him, thus teaching him valuable lessons that would enable him to rule righteously (1 Sam 18–27).</a:t>
            </a:r>
            <a:r>
              <a:rPr lang="en-SG">
                <a:effectLst/>
                <a:latin typeface="Arial"/>
                <a:cs typeface="Arial"/>
              </a:rPr>
              <a:t> </a:t>
            </a:r>
          </a:p>
          <a:p>
            <a:r>
              <a:rPr lang="en-US" sz="1200" kern="1200">
                <a:solidFill>
                  <a:schemeClr val="tx1"/>
                </a:solidFill>
                <a:effectLst/>
                <a:latin typeface="Arial"/>
                <a:ea typeface="ＭＳ Ｐゴシック" charset="-128"/>
                <a:cs typeface="Arial"/>
              </a:rPr>
              <a:t>Saul attempted to kill David out of jealousy over God's blessing on his life as a carnal response to God’s revealed will (18:10–20:42).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84</a:t>
            </a:fld>
            <a:endParaRPr lang="en-US"/>
          </a:p>
        </p:txBody>
      </p:sp>
    </p:spTree>
    <p:extLst>
      <p:ext uri="{BB962C8B-B14F-4D97-AF65-F5344CB8AC3E}">
        <p14:creationId xmlns:p14="http://schemas.microsoft.com/office/powerpoint/2010/main" val="2411738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"While still holding the dripping head of Goliath, David appears before Saul, who asks about his family. In the king's tent at that time is Saul's son and heir, Jonathan. He is probably a decade older than David, but there is an instant bond between the two.</a:t>
            </a:r>
          </a:p>
          <a:p>
            <a:r>
              <a:rPr lang="en-US" b="1"/>
              <a:t>David's Bond with Jonathan (18:1)</a:t>
            </a:r>
          </a:p>
          <a:p>
            <a:r>
              <a:rPr lang="en-US"/>
              <a:t>"After David had finished talking with Saul, Jonathan became one in spirit with David, and he loved him as himself." (18:1)</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3. Jonathan's Friendship, Saul's Jealousy (1 Samuel 18-20)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by Dr. Ralph F. Wilson</a:t>
            </a:r>
            <a:br>
              <a:rPr lang="en-US"/>
            </a:br>
            <a:r>
              <a:rPr lang="en-US"/>
              <a:t>Audio (29:42)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http://www.jesuswalk.com/david/03_david_jonathan.htm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Accessed 11 Nov 2017</a:t>
            </a:r>
          </a:p>
          <a:p>
            <a:r>
              <a:rPr lang="en-US"/>
              <a:t>_________</a:t>
            </a:r>
          </a:p>
          <a:p>
            <a:endParaRPr lang="en-US"/>
          </a:p>
          <a:p>
            <a:endParaRPr lang="en-US"/>
          </a:p>
          <a:p>
            <a:r>
              <a:rPr lang="en-US"/>
              <a:t>Picture</a:t>
            </a:r>
            <a:r>
              <a:rPr lang="en-US" baseline="0"/>
              <a:t> by </a:t>
            </a:r>
            <a:r>
              <a:rPr lang="en-US"/>
              <a:t>James J. Tissot, detail of 'Friendship of David and Jonathan' (1896-1902) gouache on board, Jewish Museum, New York. David is on the left, Jonathan on the right.</a:t>
            </a: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86</a:t>
            </a:fld>
            <a:endParaRPr lang="en-US"/>
          </a:p>
        </p:txBody>
      </p:sp>
    </p:spTree>
    <p:extLst>
      <p:ext uri="{BB962C8B-B14F-4D97-AF65-F5344CB8AC3E}">
        <p14:creationId xmlns:p14="http://schemas.microsoft.com/office/powerpoint/2010/main" val="190726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Is God causing it—or are you causing the change? I can comprehend why some of us initiate change, but… </a:t>
            </a:r>
          </a:p>
          <a:p>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8A37B9C-BFD5-4640-89D5-4826F7ED9D98}" type="slidenum">
              <a:rPr lang="en-US" sz="1200"/>
              <a:pPr eaLnBrk="1" hangingPunct="1"/>
              <a:t>87</a:t>
            </a:fld>
            <a:endParaRPr lang="en-US" sz="1200"/>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 attempted to kill David out of jealousy over God's blessing on his life as a carnal response to God’s revealed will (18:10–20:42).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91</a:t>
            </a:fld>
            <a:endParaRPr lang="en-US"/>
          </a:p>
        </p:txBody>
      </p:sp>
    </p:spTree>
    <p:extLst>
      <p:ext uri="{BB962C8B-B14F-4D97-AF65-F5344CB8AC3E}">
        <p14:creationId xmlns:p14="http://schemas.microsoft.com/office/powerpoint/2010/main" val="2943404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Saul tried to kill David by throwing a spear at him (18:10-16).</a:t>
            </a:r>
          </a:p>
          <a:p>
            <a:r>
              <a:rPr lang="en-US">
                <a:latin typeface="Arial"/>
                <a:cs typeface="Arial"/>
              </a:rPr>
              <a:t>Saul tried to kill David by tricking him to fight the Philistines (18:17-30).</a:t>
            </a:r>
          </a:p>
          <a:p>
            <a:r>
              <a:rPr lang="en-US">
                <a:latin typeface="Arial"/>
                <a:cs typeface="Arial"/>
              </a:rPr>
              <a:t>Saul tried to kill David by commanding his servants to kill David (19:1-7). Saul tried to kill David by throwing a spear at him again (19:8-10).</a:t>
            </a:r>
          </a:p>
          <a:p>
            <a:r>
              <a:rPr lang="en-US">
                <a:latin typeface="Arial"/>
                <a:cs typeface="Arial"/>
              </a:rPr>
              <a:t>Saul tried to kill David by sending messengers to kill him (19:11-17).</a:t>
            </a:r>
          </a:p>
          <a:p>
            <a:r>
              <a:rPr lang="en-US">
                <a:latin typeface="Arial"/>
                <a:cs typeface="Arial"/>
              </a:rPr>
              <a:t>Saul tried to kill David by seeking his life at Samuel's house (19:18-24).</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92</a:t>
            </a:fld>
            <a:endParaRPr lang="en-US"/>
          </a:p>
        </p:txBody>
      </p:sp>
    </p:spTree>
    <p:extLst>
      <p:ext uri="{BB962C8B-B14F-4D97-AF65-F5344CB8AC3E}">
        <p14:creationId xmlns:p14="http://schemas.microsoft.com/office/powerpoint/2010/main" val="1213714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At Gath and Ziklag, David developed his leadership and combat skills by carrying out raids against peoples south of the Philistines (1 Sam 27).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93</a:t>
            </a:fld>
            <a:endParaRPr lang="en-US"/>
          </a:p>
        </p:txBody>
      </p:sp>
    </p:spTree>
    <p:extLst>
      <p:ext uri="{BB962C8B-B14F-4D97-AF65-F5344CB8AC3E}">
        <p14:creationId xmlns:p14="http://schemas.microsoft.com/office/powerpoint/2010/main" val="1666831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Application: When an oppressive superior mistreats you (like Saul mistreated David), how do you respond?  If you do not learn submission and brokenness, eventually when </a:t>
            </a:r>
            <a:r>
              <a:rPr lang="en-US" sz="1200" i="1" kern="1200">
                <a:solidFill>
                  <a:schemeClr val="tx1"/>
                </a:solidFill>
                <a:effectLst/>
                <a:latin typeface="Arial"/>
                <a:ea typeface="ＭＳ Ｐゴシック" charset="-128"/>
                <a:cs typeface="Arial"/>
              </a:rPr>
              <a:t>you</a:t>
            </a:r>
            <a:r>
              <a:rPr lang="en-US" sz="1200" kern="1200">
                <a:solidFill>
                  <a:schemeClr val="tx1"/>
                </a:solidFill>
                <a:effectLst/>
                <a:latin typeface="Arial"/>
                <a:ea typeface="ＭＳ Ｐゴシック" charset="-128"/>
                <a:cs typeface="Arial"/>
              </a:rPr>
              <a:t> get into a position of authority, </a:t>
            </a:r>
            <a:r>
              <a:rPr lang="en-US" sz="1200" i="1" kern="1200">
                <a:solidFill>
                  <a:schemeClr val="tx1"/>
                </a:solidFill>
                <a:effectLst/>
                <a:latin typeface="Arial"/>
                <a:ea typeface="ＭＳ Ｐゴシック" charset="-128"/>
                <a:cs typeface="Arial"/>
              </a:rPr>
              <a:t>you too could become a “Saul”</a:t>
            </a:r>
            <a:r>
              <a:rPr lang="en-US" sz="1200" kern="1200">
                <a:solidFill>
                  <a:schemeClr val="tx1"/>
                </a:solidFill>
                <a:effectLst/>
                <a:latin typeface="Arial"/>
                <a:ea typeface="ＭＳ Ｐゴシック" charset="-128"/>
                <a:cs typeface="Arial"/>
              </a:rPr>
              <a:t> who grasps for power!  Learn the lesson of David.  As we will see in 2 Samuel, David eventually had plenty of opportunities to imitate Saul—especially when his son Absalom claimed to be the rightful “third king” after Saul and David.  This decision of David </a:t>
            </a:r>
            <a:r>
              <a:rPr lang="en-US" sz="1200" i="1" kern="1200">
                <a:solidFill>
                  <a:schemeClr val="tx1"/>
                </a:solidFill>
                <a:effectLst/>
                <a:latin typeface="Arial"/>
                <a:ea typeface="ＭＳ Ｐゴシック" charset="-128"/>
                <a:cs typeface="Arial"/>
              </a:rPr>
              <a:t>not</a:t>
            </a:r>
            <a:r>
              <a:rPr lang="en-US" sz="1200" kern="1200">
                <a:solidFill>
                  <a:schemeClr val="tx1"/>
                </a:solidFill>
                <a:effectLst/>
                <a:latin typeface="Arial"/>
                <a:ea typeface="ＭＳ Ｐゴシック" charset="-128"/>
                <a:cs typeface="Arial"/>
              </a:rPr>
              <a:t> to become a Saul is well said in this modern classic for those in ministry transition: Gene Edwards, </a:t>
            </a:r>
            <a:r>
              <a:rPr lang="en-US" sz="1200" i="1" kern="1200">
                <a:solidFill>
                  <a:schemeClr val="tx1"/>
                </a:solidFill>
                <a:effectLst/>
                <a:latin typeface="Arial"/>
                <a:ea typeface="ＭＳ Ｐゴシック" charset="-128"/>
                <a:cs typeface="Arial"/>
              </a:rPr>
              <a:t>A Tale of Three Kings: A Study in Brokenness</a:t>
            </a:r>
            <a:r>
              <a:rPr lang="en-US" sz="1200" kern="1200">
                <a:solidFill>
                  <a:schemeClr val="tx1"/>
                </a:solidFill>
                <a:effectLst/>
                <a:latin typeface="Arial"/>
                <a:ea typeface="ＭＳ Ｐゴシック" charset="-128"/>
                <a:cs typeface="Arial"/>
              </a:rPr>
              <a:t> (Wheaton, IL: Tyndale, 1980, 1982).  It’s a fast-moving, stirring, and biblical account of only 98 pages.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94</a:t>
            </a:fld>
            <a:endParaRPr lang="en-US"/>
          </a:p>
        </p:txBody>
      </p:sp>
    </p:spTree>
    <p:extLst>
      <p:ext uri="{BB962C8B-B14F-4D97-AF65-F5344CB8AC3E}">
        <p14:creationId xmlns:p14="http://schemas.microsoft.com/office/powerpoint/2010/main" val="2397013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7675EEA-FE9A-B14A-A854-2A9992F595CD}" type="slidenum">
              <a:rPr lang="en-US" sz="1200"/>
              <a:pPr eaLnBrk="1" hangingPunct="1"/>
              <a:t>102</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What reasons would the L</a:t>
            </a:r>
            <a:r>
              <a:rPr lang="en-US" sz="105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 don’t see the world trying to be like the church much, but I do see the church trying to be like the world in many ways—dress, authority, morality, technology, etc.</a:t>
            </a:r>
          </a:p>
          <a:p>
            <a:r>
              <a:rPr lang="en-US">
                <a:latin typeface="Arial"/>
                <a:cs typeface="Arial"/>
              </a:rPr>
              <a:t>Our “been there, done that” types of regrets in our lives cause us to change.</a:t>
            </a:r>
          </a:p>
          <a:p>
            <a:r>
              <a:rPr lang="en-US">
                <a:latin typeface="Arial"/>
                <a:cs typeface="Arial"/>
              </a:rPr>
              <a:t>We can learn from the mistakes of others since none of us will live long enough to make all the mistakes ourselves.</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111</a:t>
            </a:fld>
            <a:endParaRPr lang="en-US"/>
          </a:p>
        </p:txBody>
      </p:sp>
    </p:spTree>
    <p:extLst>
      <p:ext uri="{BB962C8B-B14F-4D97-AF65-F5344CB8AC3E}">
        <p14:creationId xmlns:p14="http://schemas.microsoft.com/office/powerpoint/2010/main" val="2554790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you gave complete control of your life to God, what would change?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habits?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job?</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Where would you live?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What would you be doing? </a:t>
            </a: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pPr>
                <a:defRPr/>
              </a:pPr>
              <a:t>113</a:t>
            </a:fld>
            <a:endParaRPr lang="en-US"/>
          </a:p>
        </p:txBody>
      </p:sp>
    </p:spTree>
    <p:extLst>
      <p:ext uri="{BB962C8B-B14F-4D97-AF65-F5344CB8AC3E}">
        <p14:creationId xmlns:p14="http://schemas.microsoft.com/office/powerpoint/2010/main" val="19706254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 what should we do (Exhortation)?</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Be changed! (Notice the title of this sermon.)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Do you fear change? Then change your view of change! Max Lucado said, “The circumstances we ask God to change are often the circumstances God is using to change us.”</a:t>
            </a:r>
            <a:r>
              <a:rPr lang="en-SG">
                <a:effectLst/>
                <a:latin typeface="Arial"/>
                <a:cs typeface="Arial"/>
              </a:rPr>
              <a:t> </a:t>
            </a:r>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Be open to God initiating any change he wants in your life. As someone said, “If nothing ever changed, there’d be no butterflies.” Be that butterfly.</a:t>
            </a:r>
            <a:r>
              <a:rPr lang="en-SG">
                <a:effectLst/>
                <a:latin typeface="Arial"/>
                <a:cs typeface="Arial"/>
              </a:rPr>
              <a:t> </a:t>
            </a:r>
            <a:endParaRPr lang="en-US">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Are you willing for God to make whatever change in your life that he wants? Then tell him. Tell him that you want “The Power of Your Love” as the song says.</a:t>
            </a:r>
            <a:r>
              <a:rPr lang="en-SG">
                <a:effectLst/>
                <a:latin typeface="Arial"/>
                <a:cs typeface="Arial"/>
              </a:rPr>
              <a:t> </a:t>
            </a:r>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FBE46F-6E29-5445-BE9A-0B77F5D2C22A}" type="slidenum">
              <a:rPr lang="en-US" sz="1200"/>
              <a:pPr eaLnBrk="1" hangingPunct="1"/>
              <a:t>8</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2800">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Judges had led Israel for 350 years with the only constant being change itself. Judge after judge came and left the scene, some good and some bad. Few agreed that the situation was sustainable. Change needed to happen because</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each</a:t>
            </a:r>
            <a:r>
              <a:rPr lang="en-US" sz="1200" kern="1200" baseline="0">
                <a:solidFill>
                  <a:schemeClr val="tx1"/>
                </a:solidFill>
                <a:effectLst/>
                <a:latin typeface="Arial"/>
                <a:ea typeface="ＭＳ Ｐゴシック" charset="-128"/>
                <a:cs typeface="Arial"/>
              </a:rPr>
              <a:t> p</a:t>
            </a:r>
            <a:r>
              <a:rPr lang="en-US" sz="1200" kern="1200">
                <a:solidFill>
                  <a:schemeClr val="tx1"/>
                </a:solidFill>
                <a:effectLst/>
                <a:latin typeface="Arial"/>
                <a:ea typeface="ＭＳ Ｐゴシック" charset="-128"/>
                <a:cs typeface="Arial"/>
              </a:rPr>
              <a:t>erson did what was right in his own eyes with enemies at the door.</a:t>
            </a:r>
            <a:r>
              <a:rPr lang="en-SG" sz="2800">
                <a:effectLst/>
                <a:latin typeface="Arial"/>
                <a:cs typeface="Arial"/>
              </a:rPr>
              <a:t> </a:t>
            </a:r>
            <a:endParaRPr lang="en-US" sz="2800">
              <a:latin typeface="Arial"/>
              <a:ea typeface="ＭＳ Ｐゴシック" charset="0"/>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Too often we think of the period of the judges as limited only to the book of Judges. Yet it also includes Ruth and 1 Samuel, where Samuel himself was the final judge</a:t>
            </a:r>
            <a:r>
              <a:rPr lang="en-SG" sz="1200" kern="1200">
                <a:solidFill>
                  <a:schemeClr val="tx1"/>
                </a:solidFill>
                <a:effectLst/>
                <a:latin typeface="Arial"/>
                <a:ea typeface="ＭＳ Ｐゴシック" charset="-128"/>
                <a:cs typeface="Arial"/>
              </a:rPr>
              <a:t>.</a:t>
            </a:r>
            <a:endParaRPr lang="en-US">
              <a:latin typeface="Arial"/>
              <a:ea typeface="ＭＳ Ｐゴシック" charset="0"/>
              <a:cs typeface="Arial"/>
            </a:endParaRPr>
          </a:p>
          <a:p>
            <a:endParaRPr lang="en-US">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pPr>
                <a:defRPr/>
              </a:pPr>
              <a:t>‹#›</a:t>
            </a:fld>
            <a:endParaRPr lang="en-US"/>
          </a:p>
        </p:txBody>
      </p:sp>
    </p:spTree>
    <p:extLst>
      <p:ext uri="{BB962C8B-B14F-4D97-AF65-F5344CB8AC3E}">
        <p14:creationId xmlns:p14="http://schemas.microsoft.com/office/powerpoint/2010/main" val="227770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pPr>
                <a:defRPr/>
              </a:pPr>
              <a:t>‹#›</a:t>
            </a:fld>
            <a:endParaRPr lang="en-US"/>
          </a:p>
        </p:txBody>
      </p:sp>
    </p:spTree>
    <p:extLst>
      <p:ext uri="{BB962C8B-B14F-4D97-AF65-F5344CB8AC3E}">
        <p14:creationId xmlns:p14="http://schemas.microsoft.com/office/powerpoint/2010/main" val="41291870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985D5D-600E-3F47-88F7-528898E02F85}" type="slidenum">
              <a:rPr lang="en-US"/>
              <a:pPr>
                <a:defRPr/>
              </a:pPr>
              <a:t>‹#›</a:t>
            </a:fld>
            <a:endParaRPr lang="en-US"/>
          </a:p>
        </p:txBody>
      </p:sp>
    </p:spTree>
    <p:extLst>
      <p:ext uri="{BB962C8B-B14F-4D97-AF65-F5344CB8AC3E}">
        <p14:creationId xmlns:p14="http://schemas.microsoft.com/office/powerpoint/2010/main" val="7062097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612B4B-22DE-0040-96B8-921EF145E1A9}" type="slidenum">
              <a:rPr lang="en-US"/>
              <a:pPr>
                <a:defRPr/>
              </a:pPr>
              <a:t>‹#›</a:t>
            </a:fld>
            <a:endParaRPr lang="en-US"/>
          </a:p>
        </p:txBody>
      </p:sp>
    </p:spTree>
    <p:extLst>
      <p:ext uri="{BB962C8B-B14F-4D97-AF65-F5344CB8AC3E}">
        <p14:creationId xmlns:p14="http://schemas.microsoft.com/office/powerpoint/2010/main" val="4350001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5D7A37-D173-BB4A-B74D-6DE5757DE070}" type="slidenum">
              <a:rPr lang="en-US"/>
              <a:pPr>
                <a:defRPr/>
              </a:pPr>
              <a:t>‹#›</a:t>
            </a:fld>
            <a:endParaRPr lang="en-US"/>
          </a:p>
        </p:txBody>
      </p:sp>
    </p:spTree>
    <p:extLst>
      <p:ext uri="{BB962C8B-B14F-4D97-AF65-F5344CB8AC3E}">
        <p14:creationId xmlns:p14="http://schemas.microsoft.com/office/powerpoint/2010/main" val="644981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5B9223-9468-6B4F-97C1-9EFEB6523EB6}" type="slidenum">
              <a:rPr lang="en-US"/>
              <a:pPr>
                <a:defRPr/>
              </a:pPr>
              <a:t>‹#›</a:t>
            </a:fld>
            <a:endParaRPr lang="en-US"/>
          </a:p>
        </p:txBody>
      </p:sp>
    </p:spTree>
    <p:extLst>
      <p:ext uri="{BB962C8B-B14F-4D97-AF65-F5344CB8AC3E}">
        <p14:creationId xmlns:p14="http://schemas.microsoft.com/office/powerpoint/2010/main" val="18006313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7408B7-EBAC-E941-80BD-EEF7F58B6993}" type="slidenum">
              <a:rPr lang="en-US"/>
              <a:pPr>
                <a:defRPr/>
              </a:pPr>
              <a:t>‹#›</a:t>
            </a:fld>
            <a:endParaRPr lang="en-US"/>
          </a:p>
        </p:txBody>
      </p:sp>
    </p:spTree>
    <p:extLst>
      <p:ext uri="{BB962C8B-B14F-4D97-AF65-F5344CB8AC3E}">
        <p14:creationId xmlns:p14="http://schemas.microsoft.com/office/powerpoint/2010/main" val="26253048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60C11A-FA3E-5447-9A17-8C9CB83995E3}" type="slidenum">
              <a:rPr lang="en-US"/>
              <a:pPr>
                <a:defRPr/>
              </a:pPr>
              <a:t>‹#›</a:t>
            </a:fld>
            <a:endParaRPr lang="en-US"/>
          </a:p>
        </p:txBody>
      </p:sp>
    </p:spTree>
    <p:extLst>
      <p:ext uri="{BB962C8B-B14F-4D97-AF65-F5344CB8AC3E}">
        <p14:creationId xmlns:p14="http://schemas.microsoft.com/office/powerpoint/2010/main" val="22400410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BE0B1C-1E25-8349-AD35-34E5C57E7FE6}" type="slidenum">
              <a:rPr lang="en-US"/>
              <a:pPr>
                <a:defRPr/>
              </a:pPr>
              <a:t>‹#›</a:t>
            </a:fld>
            <a:endParaRPr lang="en-US"/>
          </a:p>
        </p:txBody>
      </p:sp>
    </p:spTree>
    <p:extLst>
      <p:ext uri="{BB962C8B-B14F-4D97-AF65-F5344CB8AC3E}">
        <p14:creationId xmlns:p14="http://schemas.microsoft.com/office/powerpoint/2010/main" val="3128449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53C188-E58B-6448-9BA0-292529FEC605}" type="slidenum">
              <a:rPr lang="en-US"/>
              <a:pPr>
                <a:defRPr/>
              </a:pPr>
              <a:t>‹#›</a:t>
            </a:fld>
            <a:endParaRPr lang="en-US"/>
          </a:p>
        </p:txBody>
      </p:sp>
    </p:spTree>
    <p:extLst>
      <p:ext uri="{BB962C8B-B14F-4D97-AF65-F5344CB8AC3E}">
        <p14:creationId xmlns:p14="http://schemas.microsoft.com/office/powerpoint/2010/main" val="3010071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50DDA8-91DA-5746-AF51-0DD4701BC40E}" type="slidenum">
              <a:rPr lang="en-US"/>
              <a:pPr>
                <a:defRPr/>
              </a:pPr>
              <a:t>‹#›</a:t>
            </a:fld>
            <a:endParaRPr lang="en-US"/>
          </a:p>
        </p:txBody>
      </p:sp>
    </p:spTree>
    <p:extLst>
      <p:ext uri="{BB962C8B-B14F-4D97-AF65-F5344CB8AC3E}">
        <p14:creationId xmlns:p14="http://schemas.microsoft.com/office/powerpoint/2010/main" val="2986946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B7E8D-2A01-0E4B-AD41-5EB7930417B4}" type="slidenum">
              <a:rPr lang="en-US"/>
              <a:pPr>
                <a:defRPr/>
              </a:pPr>
              <a:t>‹#›</a:t>
            </a:fld>
            <a:endParaRPr lang="en-US"/>
          </a:p>
        </p:txBody>
      </p:sp>
    </p:spTree>
    <p:extLst>
      <p:ext uri="{BB962C8B-B14F-4D97-AF65-F5344CB8AC3E}">
        <p14:creationId xmlns:p14="http://schemas.microsoft.com/office/powerpoint/2010/main" val="200890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pPr>
                <a:defRPr/>
              </a:pPr>
              <a:t>‹#›</a:t>
            </a:fld>
            <a:endParaRPr lang="en-US"/>
          </a:p>
        </p:txBody>
      </p:sp>
    </p:spTree>
    <p:extLst>
      <p:ext uri="{BB962C8B-B14F-4D97-AF65-F5344CB8AC3E}">
        <p14:creationId xmlns:p14="http://schemas.microsoft.com/office/powerpoint/2010/main" val="28293146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527ADAB-9DE6-A447-A824-24130C4EE7AF}" type="slidenum">
              <a:rPr lang="en-US"/>
              <a:pPr>
                <a:defRPr/>
              </a:pPr>
              <a:t>‹#›</a:t>
            </a:fld>
            <a:endParaRPr lang="en-US"/>
          </a:p>
        </p:txBody>
      </p:sp>
    </p:spTree>
    <p:extLst>
      <p:ext uri="{BB962C8B-B14F-4D97-AF65-F5344CB8AC3E}">
        <p14:creationId xmlns:p14="http://schemas.microsoft.com/office/powerpoint/2010/main" val="1528777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5340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30556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64230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6318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532971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7322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73446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78077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42750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8040335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8606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59099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176503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9846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938705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0018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3343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2167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0942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126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pPr>
                <a:defRPr/>
              </a:pPr>
              <a:t>‹#›</a:t>
            </a:fld>
            <a:endParaRPr lang="en-US"/>
          </a:p>
        </p:txBody>
      </p:sp>
    </p:spTree>
    <p:extLst>
      <p:ext uri="{BB962C8B-B14F-4D97-AF65-F5344CB8AC3E}">
        <p14:creationId xmlns:p14="http://schemas.microsoft.com/office/powerpoint/2010/main" val="2433972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9025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0232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7366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7136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83207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3127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17296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1796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8968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222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pPr>
                <a:defRPr/>
              </a:pPr>
              <a:t>‹#›</a:t>
            </a:fld>
            <a:endParaRPr lang="en-US"/>
          </a:p>
        </p:txBody>
      </p:sp>
    </p:spTree>
    <p:extLst>
      <p:ext uri="{BB962C8B-B14F-4D97-AF65-F5344CB8AC3E}">
        <p14:creationId xmlns:p14="http://schemas.microsoft.com/office/powerpoint/2010/main" val="10913093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F3BD8B0D-0156-B847-BD18-D7AD5E0DB768}" type="slidenum">
              <a:rPr lang="en-US"/>
              <a:pPr>
                <a:defRPr/>
              </a:pPr>
              <a:t>‹#›</a:t>
            </a:fld>
            <a:endParaRPr lang="en-US"/>
          </a:p>
        </p:txBody>
      </p:sp>
    </p:spTree>
    <p:extLst>
      <p:ext uri="{BB962C8B-B14F-4D97-AF65-F5344CB8AC3E}">
        <p14:creationId xmlns:p14="http://schemas.microsoft.com/office/powerpoint/2010/main" val="13154836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88F652D5-A2C3-D74E-B5BE-27B20155D27E}" type="slidenum">
              <a:rPr lang="en-US"/>
              <a:pPr>
                <a:defRPr/>
              </a:pPr>
              <a:t>‹#›</a:t>
            </a:fld>
            <a:endParaRPr lang="en-US"/>
          </a:p>
        </p:txBody>
      </p:sp>
    </p:spTree>
    <p:extLst>
      <p:ext uri="{BB962C8B-B14F-4D97-AF65-F5344CB8AC3E}">
        <p14:creationId xmlns:p14="http://schemas.microsoft.com/office/powerpoint/2010/main" val="3706919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7A91F583-BC69-F946-A9CD-117F2B8FCE46}" type="slidenum">
              <a:rPr lang="en-US"/>
              <a:pPr>
                <a:defRPr/>
              </a:pPr>
              <a:t>‹#›</a:t>
            </a:fld>
            <a:endParaRPr lang="en-US"/>
          </a:p>
        </p:txBody>
      </p:sp>
    </p:spTree>
    <p:extLst>
      <p:ext uri="{BB962C8B-B14F-4D97-AF65-F5344CB8AC3E}">
        <p14:creationId xmlns:p14="http://schemas.microsoft.com/office/powerpoint/2010/main" val="40928113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pPr>
              <a:defRPr/>
            </a:pPr>
            <a:fld id="{250A72FF-CC33-CF4D-B5EE-8240D293F958}" type="slidenum">
              <a:rPr lang="en-US"/>
              <a:pPr>
                <a:defRPr/>
              </a:pPr>
              <a:t>‹#›</a:t>
            </a:fld>
            <a:endParaRPr lang="en-US"/>
          </a:p>
        </p:txBody>
      </p:sp>
    </p:spTree>
    <p:extLst>
      <p:ext uri="{BB962C8B-B14F-4D97-AF65-F5344CB8AC3E}">
        <p14:creationId xmlns:p14="http://schemas.microsoft.com/office/powerpoint/2010/main" val="42622242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Times New Roman" charset="0"/>
              </a:defRPr>
            </a:lvl1pPr>
          </a:lstStyle>
          <a:p>
            <a:pPr>
              <a:defRPr/>
            </a:pPr>
            <a:fld id="{1F645698-B109-C042-A327-8817161BA6BB}" type="slidenum">
              <a:rPr lang="en-US"/>
              <a:pPr>
                <a:defRPr/>
              </a:pPr>
              <a:t>‹#›</a:t>
            </a:fld>
            <a:endParaRPr lang="en-US"/>
          </a:p>
        </p:txBody>
      </p:sp>
    </p:spTree>
    <p:extLst>
      <p:ext uri="{BB962C8B-B14F-4D97-AF65-F5344CB8AC3E}">
        <p14:creationId xmlns:p14="http://schemas.microsoft.com/office/powerpoint/2010/main" val="10227491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Times New Roman" charset="0"/>
              </a:defRPr>
            </a:lvl1pPr>
          </a:lstStyle>
          <a:p>
            <a:pPr>
              <a:defRPr/>
            </a:pPr>
            <a:fld id="{92B0EFA4-7644-334B-A8DC-11C1F8267C54}" type="slidenum">
              <a:rPr lang="en-US"/>
              <a:pPr>
                <a:defRPr/>
              </a:pPr>
              <a:t>‹#›</a:t>
            </a:fld>
            <a:endParaRPr lang="en-US"/>
          </a:p>
        </p:txBody>
      </p:sp>
    </p:spTree>
    <p:extLst>
      <p:ext uri="{BB962C8B-B14F-4D97-AF65-F5344CB8AC3E}">
        <p14:creationId xmlns:p14="http://schemas.microsoft.com/office/powerpoint/2010/main" val="16082810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Times New Roman" charset="0"/>
              </a:defRPr>
            </a:lvl1pPr>
          </a:lstStyle>
          <a:p>
            <a:pPr>
              <a:defRPr/>
            </a:pPr>
            <a:fld id="{A8800550-3825-AE48-9E2F-9ED2F9A6D492}" type="slidenum">
              <a:rPr lang="en-US"/>
              <a:pPr>
                <a:defRPr/>
              </a:pPr>
              <a:t>‹#›</a:t>
            </a:fld>
            <a:endParaRPr lang="en-US"/>
          </a:p>
        </p:txBody>
      </p:sp>
    </p:spTree>
    <p:extLst>
      <p:ext uri="{BB962C8B-B14F-4D97-AF65-F5344CB8AC3E}">
        <p14:creationId xmlns:p14="http://schemas.microsoft.com/office/powerpoint/2010/main" val="28754298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pPr>
              <a:defRPr/>
            </a:pPr>
            <a:fld id="{44FE62D2-9BF2-A442-AAEF-BBC0D5EC9CB3}" type="slidenum">
              <a:rPr lang="en-US"/>
              <a:pPr>
                <a:defRPr/>
              </a:pPr>
              <a:t>‹#›</a:t>
            </a:fld>
            <a:endParaRPr lang="en-US"/>
          </a:p>
        </p:txBody>
      </p:sp>
    </p:spTree>
    <p:extLst>
      <p:ext uri="{BB962C8B-B14F-4D97-AF65-F5344CB8AC3E}">
        <p14:creationId xmlns:p14="http://schemas.microsoft.com/office/powerpoint/2010/main" val="36200892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pPr>
              <a:defRPr/>
            </a:pPr>
            <a:fld id="{825997E1-A25A-BC40-90F1-EA6433397DEA}" type="slidenum">
              <a:rPr lang="en-US"/>
              <a:pPr>
                <a:defRPr/>
              </a:pPr>
              <a:t>‹#›</a:t>
            </a:fld>
            <a:endParaRPr lang="en-US"/>
          </a:p>
        </p:txBody>
      </p:sp>
    </p:spTree>
    <p:extLst>
      <p:ext uri="{BB962C8B-B14F-4D97-AF65-F5344CB8AC3E}">
        <p14:creationId xmlns:p14="http://schemas.microsoft.com/office/powerpoint/2010/main" val="12113402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9B38F233-B521-AB4F-9289-2D91AC7EAAA8}" type="slidenum">
              <a:rPr lang="en-US"/>
              <a:pPr>
                <a:defRPr/>
              </a:pPr>
              <a:t>‹#›</a:t>
            </a:fld>
            <a:endParaRPr lang="en-US"/>
          </a:p>
        </p:txBody>
      </p:sp>
    </p:spTree>
    <p:extLst>
      <p:ext uri="{BB962C8B-B14F-4D97-AF65-F5344CB8AC3E}">
        <p14:creationId xmlns:p14="http://schemas.microsoft.com/office/powerpoint/2010/main" val="3133895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pPr>
                <a:defRPr/>
              </a:pPr>
              <a:t>‹#›</a:t>
            </a:fld>
            <a:endParaRPr lang="en-US"/>
          </a:p>
        </p:txBody>
      </p:sp>
    </p:spTree>
    <p:extLst>
      <p:ext uri="{BB962C8B-B14F-4D97-AF65-F5344CB8AC3E}">
        <p14:creationId xmlns:p14="http://schemas.microsoft.com/office/powerpoint/2010/main" val="19878375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pPr>
              <a:defRPr/>
            </a:pPr>
            <a:fld id="{28624856-126D-6B4F-8BC0-CF27F719290F}" type="slidenum">
              <a:rPr lang="en-US"/>
              <a:pPr>
                <a:defRPr/>
              </a:pPr>
              <a:t>‹#›</a:t>
            </a:fld>
            <a:endParaRPr lang="en-US"/>
          </a:p>
        </p:txBody>
      </p:sp>
    </p:spTree>
    <p:extLst>
      <p:ext uri="{BB962C8B-B14F-4D97-AF65-F5344CB8AC3E}">
        <p14:creationId xmlns:p14="http://schemas.microsoft.com/office/powerpoint/2010/main" val="4059891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lgn="ct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pPr>
              <a:defRPr/>
            </a:pPr>
            <a:fld id="{9ACAFC06-3962-564E-B759-B7D81E3965B8}" type="slidenum">
              <a:rPr lang="en-US"/>
              <a:pPr>
                <a:defRPr/>
              </a:pPr>
              <a:t>‹#›</a:t>
            </a:fld>
            <a:endParaRPr lang="en-US"/>
          </a:p>
        </p:txBody>
      </p:sp>
    </p:spTree>
    <p:extLst>
      <p:ext uri="{BB962C8B-B14F-4D97-AF65-F5344CB8AC3E}">
        <p14:creationId xmlns:p14="http://schemas.microsoft.com/office/powerpoint/2010/main" val="11278315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0580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97343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11853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77607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84060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0931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19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7444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a:lvl1pPr>
          </a:lstStyle>
          <a:p>
            <a:pPr>
              <a:defRPr/>
            </a:pPr>
            <a:fld id="{6E5ECF63-4872-8E4E-BCD8-8B9B10B95618}" type="slidenum">
              <a:rPr lang="en-US"/>
              <a:pPr>
                <a:defRPr/>
              </a:pPr>
              <a:t>‹#›</a:t>
            </a:fld>
            <a:endParaRPr lang="en-US"/>
          </a:p>
        </p:txBody>
      </p:sp>
    </p:spTree>
    <p:extLst>
      <p:ext uri="{BB962C8B-B14F-4D97-AF65-F5344CB8AC3E}">
        <p14:creationId xmlns:p14="http://schemas.microsoft.com/office/powerpoint/2010/main" val="13599951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98049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15995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555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2B9E864E-A9B8-524C-9F96-29611CA9085E}" type="slidenum">
              <a:rPr lang="en-US"/>
              <a:pPr>
                <a:defRPr/>
              </a:pPr>
              <a:t>‹#›</a:t>
            </a:fld>
            <a:endParaRPr lang="en-US"/>
          </a:p>
        </p:txBody>
      </p:sp>
    </p:spTree>
    <p:extLst>
      <p:ext uri="{BB962C8B-B14F-4D97-AF65-F5344CB8AC3E}">
        <p14:creationId xmlns:p14="http://schemas.microsoft.com/office/powerpoint/2010/main" val="2250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791A9C89-68FE-B044-9F1B-9E593DD77766}" type="slidenum">
              <a:rPr lang="en-US"/>
              <a:pPr>
                <a:defRPr/>
              </a:pPr>
              <a:t>‹#›</a:t>
            </a:fld>
            <a:endParaRPr lang="en-US"/>
          </a:p>
        </p:txBody>
      </p:sp>
    </p:spTree>
    <p:extLst>
      <p:ext uri="{BB962C8B-B14F-4D97-AF65-F5344CB8AC3E}">
        <p14:creationId xmlns:p14="http://schemas.microsoft.com/office/powerpoint/2010/main" val="838836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602CA64-9960-8148-AB89-D7C62A5AB07E}" type="slidenum">
              <a:rPr lang="en-US"/>
              <a:pPr>
                <a:defRPr/>
              </a:pPr>
              <a:t>‹#›</a:t>
            </a:fld>
            <a:endParaRPr lang="en-US"/>
          </a:p>
        </p:txBody>
      </p:sp>
    </p:spTree>
    <p:extLst>
      <p:ext uri="{BB962C8B-B14F-4D97-AF65-F5344CB8AC3E}">
        <p14:creationId xmlns:p14="http://schemas.microsoft.com/office/powerpoint/2010/main" val="55845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pPr>
                <a:defRPr/>
              </a:pPr>
              <a:t>‹#›</a:t>
            </a:fld>
            <a:endParaRPr lang="en-US"/>
          </a:p>
        </p:txBody>
      </p:sp>
    </p:spTree>
    <p:extLst>
      <p:ext uri="{BB962C8B-B14F-4D97-AF65-F5344CB8AC3E}">
        <p14:creationId xmlns:p14="http://schemas.microsoft.com/office/powerpoint/2010/main" val="1095862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64332F47-3CF9-2242-A7B1-91380FACC736}" type="slidenum">
              <a:rPr lang="en-US"/>
              <a:pPr>
                <a:defRPr/>
              </a:pPr>
              <a:t>‹#›</a:t>
            </a:fld>
            <a:endParaRPr lang="en-US"/>
          </a:p>
        </p:txBody>
      </p:sp>
    </p:spTree>
    <p:extLst>
      <p:ext uri="{BB962C8B-B14F-4D97-AF65-F5344CB8AC3E}">
        <p14:creationId xmlns:p14="http://schemas.microsoft.com/office/powerpoint/2010/main" val="1565853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6FB3C0B4-D705-A845-8580-8019EF96CBA6}" type="slidenum">
              <a:rPr lang="en-US"/>
              <a:pPr>
                <a:defRPr/>
              </a:pPr>
              <a:t>‹#›</a:t>
            </a:fld>
            <a:endParaRPr lang="en-US"/>
          </a:p>
        </p:txBody>
      </p:sp>
    </p:spTree>
    <p:extLst>
      <p:ext uri="{BB962C8B-B14F-4D97-AF65-F5344CB8AC3E}">
        <p14:creationId xmlns:p14="http://schemas.microsoft.com/office/powerpoint/2010/main" val="528137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074B6D48-20DB-7B48-AF4B-434E5BDCB2A7}" type="slidenum">
              <a:rPr lang="en-US"/>
              <a:pPr>
                <a:defRPr/>
              </a:pPr>
              <a:t>‹#›</a:t>
            </a:fld>
            <a:endParaRPr lang="en-US"/>
          </a:p>
        </p:txBody>
      </p:sp>
    </p:spTree>
    <p:extLst>
      <p:ext uri="{BB962C8B-B14F-4D97-AF65-F5344CB8AC3E}">
        <p14:creationId xmlns:p14="http://schemas.microsoft.com/office/powerpoint/2010/main" val="4241116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AD02F69-C2B0-BA4A-82B7-9DCD46A59F49}" type="slidenum">
              <a:rPr lang="en-US"/>
              <a:pPr>
                <a:defRPr/>
              </a:pPr>
              <a:t>‹#›</a:t>
            </a:fld>
            <a:endParaRPr lang="en-US"/>
          </a:p>
        </p:txBody>
      </p:sp>
    </p:spTree>
    <p:extLst>
      <p:ext uri="{BB962C8B-B14F-4D97-AF65-F5344CB8AC3E}">
        <p14:creationId xmlns:p14="http://schemas.microsoft.com/office/powerpoint/2010/main" val="2208452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D365A95D-32A1-1344-8525-D6C38C0C8AF3}" type="slidenum">
              <a:rPr lang="en-US"/>
              <a:pPr>
                <a:defRPr/>
              </a:pPr>
              <a:t>‹#›</a:t>
            </a:fld>
            <a:endParaRPr lang="en-US"/>
          </a:p>
        </p:txBody>
      </p:sp>
    </p:spTree>
    <p:extLst>
      <p:ext uri="{BB962C8B-B14F-4D97-AF65-F5344CB8AC3E}">
        <p14:creationId xmlns:p14="http://schemas.microsoft.com/office/powerpoint/2010/main" val="2447073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1453901-061D-E24C-86C7-775B79BDEFD5}" type="slidenum">
              <a:rPr lang="en-US"/>
              <a:pPr>
                <a:defRPr/>
              </a:pPr>
              <a:t>‹#›</a:t>
            </a:fld>
            <a:endParaRPr lang="en-US"/>
          </a:p>
        </p:txBody>
      </p:sp>
    </p:spTree>
    <p:extLst>
      <p:ext uri="{BB962C8B-B14F-4D97-AF65-F5344CB8AC3E}">
        <p14:creationId xmlns:p14="http://schemas.microsoft.com/office/powerpoint/2010/main" val="359749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7CE46CA-257F-7641-9314-8110CA65E433}" type="slidenum">
              <a:rPr lang="en-US"/>
              <a:pPr>
                <a:defRPr/>
              </a:pPr>
              <a:t>‹#›</a:t>
            </a:fld>
            <a:endParaRPr lang="en-US"/>
          </a:p>
        </p:txBody>
      </p:sp>
    </p:spTree>
    <p:extLst>
      <p:ext uri="{BB962C8B-B14F-4D97-AF65-F5344CB8AC3E}">
        <p14:creationId xmlns:p14="http://schemas.microsoft.com/office/powerpoint/2010/main" val="2236494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2038" y="1766888"/>
            <a:ext cx="7769225" cy="4113212"/>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FD397C6E-F9F7-FC44-96E3-7582A83A3707}" type="slidenum">
              <a:rPr lang="en-US"/>
              <a:pPr>
                <a:defRPr/>
              </a:pPr>
              <a:t>‹#›</a:t>
            </a:fld>
            <a:endParaRPr lang="en-US"/>
          </a:p>
        </p:txBody>
      </p:sp>
    </p:spTree>
    <p:extLst>
      <p:ext uri="{BB962C8B-B14F-4D97-AF65-F5344CB8AC3E}">
        <p14:creationId xmlns:p14="http://schemas.microsoft.com/office/powerpoint/2010/main" val="1832432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FCDFA3FA-4ED0-7742-ABB5-E39B34E6AD8B}" type="datetimeFigureOut">
              <a:rPr lang="en-NZ"/>
              <a:pPr>
                <a:defRPr/>
              </a:pPr>
              <a:t>23/8/18</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F9C4569C-2EEB-1C41-A7EB-F34FE060286F}" type="slidenum">
              <a:rPr lang="en-NZ"/>
              <a:pPr>
                <a:defRPr/>
              </a:pPr>
              <a:t>‹#›</a:t>
            </a:fld>
            <a:endParaRPr lang="en-NZ"/>
          </a:p>
        </p:txBody>
      </p:sp>
    </p:spTree>
    <p:extLst>
      <p:ext uri="{BB962C8B-B14F-4D97-AF65-F5344CB8AC3E}">
        <p14:creationId xmlns:p14="http://schemas.microsoft.com/office/powerpoint/2010/main" val="142367660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31684CE-3FB8-C946-BD82-37A3F8A9E5EB}" type="datetimeFigureOut">
              <a:rPr lang="en-NZ"/>
              <a:pPr>
                <a:defRPr/>
              </a:pPr>
              <a:t>23/8/18</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BA077879-F09F-AF48-9933-B8FC4CB044E7}" type="slidenum">
              <a:rPr lang="en-NZ"/>
              <a:pPr>
                <a:defRPr/>
              </a:pPr>
              <a:t>‹#›</a:t>
            </a:fld>
            <a:endParaRPr lang="en-NZ"/>
          </a:p>
        </p:txBody>
      </p:sp>
    </p:spTree>
    <p:extLst>
      <p:ext uri="{BB962C8B-B14F-4D97-AF65-F5344CB8AC3E}">
        <p14:creationId xmlns:p14="http://schemas.microsoft.com/office/powerpoint/2010/main" val="94205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pPr>
                <a:defRPr/>
              </a:pPr>
              <a:t>‹#›</a:t>
            </a:fld>
            <a:endParaRPr lang="en-US"/>
          </a:p>
        </p:txBody>
      </p:sp>
    </p:spTree>
    <p:extLst>
      <p:ext uri="{BB962C8B-B14F-4D97-AF65-F5344CB8AC3E}">
        <p14:creationId xmlns:p14="http://schemas.microsoft.com/office/powerpoint/2010/main" val="2101772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7315A0F-0185-E747-ADBB-94119B840CB5}" type="datetimeFigureOut">
              <a:rPr lang="en-NZ"/>
              <a:pPr>
                <a:defRPr/>
              </a:pPr>
              <a:t>23/8/18</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AC0AEE24-03DC-174D-9946-0EEEFACC74AF}"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3073858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204D4F40-EF0C-E146-BDDE-571865BD56B2}" type="datetimeFigureOut">
              <a:rPr lang="en-NZ"/>
              <a:pPr>
                <a:defRPr/>
              </a:pPr>
              <a:t>23/8/18</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55A5E67D-E01A-C543-B35F-B37D41CC485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26388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60B494C6-31D2-0344-8057-6926650640B4}" type="datetimeFigureOut">
              <a:rPr lang="en-NZ"/>
              <a:pPr>
                <a:defRPr/>
              </a:pPr>
              <a:t>23/8/18</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4F078A-3061-3749-BD98-83DD83222D51}"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8795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6257AC5-83DF-F041-BD86-3A371F3B9D5A}" type="datetimeFigureOut">
              <a:rPr lang="en-NZ"/>
              <a:pPr>
                <a:defRPr/>
              </a:pPr>
              <a:t>23/8/18</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22506057-7BF9-5748-86C0-DD9BD184D050}" type="slidenum">
              <a:rPr lang="en-NZ"/>
              <a:pPr>
                <a:defRPr/>
              </a:pPr>
              <a:t>‹#›</a:t>
            </a:fld>
            <a:endParaRPr lang="en-NZ"/>
          </a:p>
        </p:txBody>
      </p:sp>
    </p:spTree>
    <p:extLst>
      <p:ext uri="{BB962C8B-B14F-4D97-AF65-F5344CB8AC3E}">
        <p14:creationId xmlns:p14="http://schemas.microsoft.com/office/powerpoint/2010/main" val="2885471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19A5FCD-EAB5-0F41-9388-78ECB3A78373}" type="datetimeFigureOut">
              <a:rPr lang="en-NZ"/>
              <a:pPr>
                <a:defRPr/>
              </a:pPr>
              <a:t>23/8/18</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2AB97A29-D12D-C54F-9982-0F671DB7E2A4}" type="slidenum">
              <a:rPr lang="en-NZ"/>
              <a:pPr>
                <a:defRPr/>
              </a:pPr>
              <a:t>‹#›</a:t>
            </a:fld>
            <a:endParaRPr lang="en-NZ"/>
          </a:p>
        </p:txBody>
      </p:sp>
    </p:spTree>
    <p:extLst>
      <p:ext uri="{BB962C8B-B14F-4D97-AF65-F5344CB8AC3E}">
        <p14:creationId xmlns:p14="http://schemas.microsoft.com/office/powerpoint/2010/main" val="3994253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44C4068-18CA-2942-B31C-F1BF1BD32AD3}" type="datetimeFigureOut">
              <a:rPr lang="en-NZ"/>
              <a:pPr>
                <a:defRPr/>
              </a:pPr>
              <a:t>23/8/18</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75C9A2E-FC7F-BF45-BA88-0C7D2DB68F75}" type="slidenum">
              <a:rPr lang="en-NZ"/>
              <a:pPr>
                <a:defRPr/>
              </a:pPr>
              <a:t>‹#›</a:t>
            </a:fld>
            <a:endParaRPr lang="en-NZ"/>
          </a:p>
        </p:txBody>
      </p:sp>
    </p:spTree>
    <p:extLst>
      <p:ext uri="{BB962C8B-B14F-4D97-AF65-F5344CB8AC3E}">
        <p14:creationId xmlns:p14="http://schemas.microsoft.com/office/powerpoint/2010/main" val="286577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35B0E8DB-C22F-7C4F-82AA-65E1752EED47}" type="datetimeFigureOut">
              <a:rPr lang="en-NZ"/>
              <a:pPr>
                <a:defRPr/>
              </a:pPr>
              <a:t>23/8/18</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D52B3050-B874-9047-9642-ADF06595E80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4716898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EFB7DD4-083C-B147-AA3B-D8E68EBA52D1}" type="datetimeFigureOut">
              <a:rPr lang="en-NZ"/>
              <a:pPr>
                <a:defRPr/>
              </a:pPr>
              <a:t>23/8/18</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228FF-F369-9D40-8E6A-E0CE22B13F40}" type="slidenum">
              <a:rPr lang="en-NZ"/>
              <a:pPr>
                <a:defRPr/>
              </a:pPr>
              <a:t>‹#›</a:t>
            </a:fld>
            <a:endParaRPr lang="en-NZ"/>
          </a:p>
        </p:txBody>
      </p:sp>
    </p:spTree>
    <p:extLst>
      <p:ext uri="{BB962C8B-B14F-4D97-AF65-F5344CB8AC3E}">
        <p14:creationId xmlns:p14="http://schemas.microsoft.com/office/powerpoint/2010/main" val="238465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F1B0FCD9-3516-B140-8BA1-9DC343AC77A5}" type="datetimeFigureOut">
              <a:rPr lang="en-NZ"/>
              <a:pPr>
                <a:defRPr/>
              </a:pPr>
              <a:t>23/8/18</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0D87333E-F745-C94F-883E-7DBDD670C3A1}" type="slidenum">
              <a:rPr lang="en-NZ"/>
              <a:pPr>
                <a:defRPr/>
              </a:pPr>
              <a:t>‹#›</a:t>
            </a:fld>
            <a:endParaRPr lang="en-NZ"/>
          </a:p>
        </p:txBody>
      </p:sp>
    </p:spTree>
    <p:extLst>
      <p:ext uri="{BB962C8B-B14F-4D97-AF65-F5344CB8AC3E}">
        <p14:creationId xmlns:p14="http://schemas.microsoft.com/office/powerpoint/2010/main" val="15112502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11614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pPr>
                <a:defRPr/>
              </a:pPr>
              <a:t>‹#›</a:t>
            </a:fld>
            <a:endParaRPr lang="en-US"/>
          </a:p>
        </p:txBody>
      </p:sp>
    </p:spTree>
    <p:extLst>
      <p:ext uri="{BB962C8B-B14F-4D97-AF65-F5344CB8AC3E}">
        <p14:creationId xmlns:p14="http://schemas.microsoft.com/office/powerpoint/2010/main" val="1773613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2654456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4070053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194809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1704079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842356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56437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445795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28226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3319123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170360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pPr>
                <a:defRPr/>
              </a:pPr>
              <a:t>‹#›</a:t>
            </a:fld>
            <a:endParaRPr lang="en-US"/>
          </a:p>
        </p:txBody>
      </p:sp>
    </p:spTree>
    <p:extLst>
      <p:ext uri="{BB962C8B-B14F-4D97-AF65-F5344CB8AC3E}">
        <p14:creationId xmlns:p14="http://schemas.microsoft.com/office/powerpoint/2010/main" val="1085705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80403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3889225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866209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4069629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852044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824996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2769648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808530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636824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69523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pPr>
                <a:defRPr/>
              </a:pPr>
              <a:t>‹#›</a:t>
            </a:fld>
            <a:endParaRPr lang="en-US"/>
          </a:p>
        </p:txBody>
      </p:sp>
    </p:spTree>
    <p:extLst>
      <p:ext uri="{BB962C8B-B14F-4D97-AF65-F5344CB8AC3E}">
        <p14:creationId xmlns:p14="http://schemas.microsoft.com/office/powerpoint/2010/main" val="12280297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407467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1276720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970618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938705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1443510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1861879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9EED12-665A-7B46-B337-10DC9C734B20}" type="slidenum">
              <a:rPr lang="en-US"/>
              <a:pPr>
                <a:defRPr/>
              </a:pPr>
              <a:t>‹#›</a:t>
            </a:fld>
            <a:endParaRPr lang="en-US"/>
          </a:p>
        </p:txBody>
      </p:sp>
    </p:spTree>
    <p:extLst>
      <p:ext uri="{BB962C8B-B14F-4D97-AF65-F5344CB8AC3E}">
        <p14:creationId xmlns:p14="http://schemas.microsoft.com/office/powerpoint/2010/main" val="8387572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F9225A-D3F2-A040-8722-632B56F31FE0}" type="slidenum">
              <a:rPr lang="en-US"/>
              <a:pPr>
                <a:defRPr/>
              </a:pPr>
              <a:t>‹#›</a:t>
            </a:fld>
            <a:endParaRPr lang="en-US"/>
          </a:p>
        </p:txBody>
      </p:sp>
    </p:spTree>
    <p:extLst>
      <p:ext uri="{BB962C8B-B14F-4D97-AF65-F5344CB8AC3E}">
        <p14:creationId xmlns:p14="http://schemas.microsoft.com/office/powerpoint/2010/main" val="3604461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C930ED-9D16-6741-8E2A-CA7E03428E7D}" type="slidenum">
              <a:rPr lang="en-US"/>
              <a:pPr>
                <a:defRPr/>
              </a:pPr>
              <a:t>‹#›</a:t>
            </a:fld>
            <a:endParaRPr lang="en-US"/>
          </a:p>
        </p:txBody>
      </p:sp>
    </p:spTree>
    <p:extLst>
      <p:ext uri="{BB962C8B-B14F-4D97-AF65-F5344CB8AC3E}">
        <p14:creationId xmlns:p14="http://schemas.microsoft.com/office/powerpoint/2010/main" val="30343589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15E1C-25B0-E047-9CF6-42A8E0ACCCA7}" type="slidenum">
              <a:rPr lang="en-US"/>
              <a:pPr>
                <a:defRPr/>
              </a:pPr>
              <a:t>‹#›</a:t>
            </a:fld>
            <a:endParaRPr lang="en-US"/>
          </a:p>
        </p:txBody>
      </p:sp>
    </p:spTree>
    <p:extLst>
      <p:ext uri="{BB962C8B-B14F-4D97-AF65-F5344CB8AC3E}">
        <p14:creationId xmlns:p14="http://schemas.microsoft.com/office/powerpoint/2010/main" val="123372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pPr>
                <a:defRPr/>
              </a:pPr>
              <a:t>‹#›</a:t>
            </a:fld>
            <a:endParaRPr lang="en-US"/>
          </a:p>
        </p:txBody>
      </p:sp>
    </p:spTree>
    <p:extLst>
      <p:ext uri="{BB962C8B-B14F-4D97-AF65-F5344CB8AC3E}">
        <p14:creationId xmlns:p14="http://schemas.microsoft.com/office/powerpoint/2010/main" val="42039276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4A1F25-3BB6-1F40-A784-BBE9C1DC6E30}" type="slidenum">
              <a:rPr lang="en-US"/>
              <a:pPr>
                <a:defRPr/>
              </a:pPr>
              <a:t>‹#›</a:t>
            </a:fld>
            <a:endParaRPr lang="en-US"/>
          </a:p>
        </p:txBody>
      </p:sp>
    </p:spTree>
    <p:extLst>
      <p:ext uri="{BB962C8B-B14F-4D97-AF65-F5344CB8AC3E}">
        <p14:creationId xmlns:p14="http://schemas.microsoft.com/office/powerpoint/2010/main" val="1957878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8E233F-6DBF-1648-B46E-47689797AEF7}" type="slidenum">
              <a:rPr lang="en-US"/>
              <a:pPr>
                <a:defRPr/>
              </a:pPr>
              <a:t>‹#›</a:t>
            </a:fld>
            <a:endParaRPr lang="en-US"/>
          </a:p>
        </p:txBody>
      </p:sp>
    </p:spTree>
    <p:extLst>
      <p:ext uri="{BB962C8B-B14F-4D97-AF65-F5344CB8AC3E}">
        <p14:creationId xmlns:p14="http://schemas.microsoft.com/office/powerpoint/2010/main" val="37972952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B03901-AF25-5142-ADDF-804C330C1FCA}" type="slidenum">
              <a:rPr lang="en-US"/>
              <a:pPr>
                <a:defRPr/>
              </a:pPr>
              <a:t>‹#›</a:t>
            </a:fld>
            <a:endParaRPr lang="en-US"/>
          </a:p>
        </p:txBody>
      </p:sp>
    </p:spTree>
    <p:extLst>
      <p:ext uri="{BB962C8B-B14F-4D97-AF65-F5344CB8AC3E}">
        <p14:creationId xmlns:p14="http://schemas.microsoft.com/office/powerpoint/2010/main" val="1113377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6E66F-E98E-9D4B-A033-735AFB3F4EB3}" type="slidenum">
              <a:rPr lang="en-US"/>
              <a:pPr>
                <a:defRPr/>
              </a:pPr>
              <a:t>‹#›</a:t>
            </a:fld>
            <a:endParaRPr lang="en-US"/>
          </a:p>
        </p:txBody>
      </p:sp>
    </p:spTree>
    <p:extLst>
      <p:ext uri="{BB962C8B-B14F-4D97-AF65-F5344CB8AC3E}">
        <p14:creationId xmlns:p14="http://schemas.microsoft.com/office/powerpoint/2010/main" val="2115502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F6D02D-0A19-C140-BA0C-86E48975F596}" type="slidenum">
              <a:rPr lang="en-US"/>
              <a:pPr>
                <a:defRPr/>
              </a:pPr>
              <a:t>‹#›</a:t>
            </a:fld>
            <a:endParaRPr lang="en-US"/>
          </a:p>
        </p:txBody>
      </p:sp>
    </p:spTree>
    <p:extLst>
      <p:ext uri="{BB962C8B-B14F-4D97-AF65-F5344CB8AC3E}">
        <p14:creationId xmlns:p14="http://schemas.microsoft.com/office/powerpoint/2010/main" val="5357979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CCBBC0-F7BF-E946-B4C1-227252D0EB8F}" type="slidenum">
              <a:rPr lang="en-US"/>
              <a:pPr>
                <a:defRPr/>
              </a:pPr>
              <a:t>‹#›</a:t>
            </a:fld>
            <a:endParaRPr lang="en-US"/>
          </a:p>
        </p:txBody>
      </p:sp>
    </p:spTree>
    <p:extLst>
      <p:ext uri="{BB962C8B-B14F-4D97-AF65-F5344CB8AC3E}">
        <p14:creationId xmlns:p14="http://schemas.microsoft.com/office/powerpoint/2010/main" val="3308577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1391C-8021-5F49-8ECC-55A771D4D29B}" type="slidenum">
              <a:rPr lang="en-US"/>
              <a:pPr>
                <a:defRPr/>
              </a:pPr>
              <a:t>‹#›</a:t>
            </a:fld>
            <a:endParaRPr lang="en-US"/>
          </a:p>
        </p:txBody>
      </p:sp>
    </p:spTree>
    <p:extLst>
      <p:ext uri="{BB962C8B-B14F-4D97-AF65-F5344CB8AC3E}">
        <p14:creationId xmlns:p14="http://schemas.microsoft.com/office/powerpoint/2010/main" val="19235222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DC57CF-D9BD-5B44-9DD5-AE406A13E412}" type="slidenum">
              <a:rPr lang="en-US"/>
              <a:pPr>
                <a:defRPr/>
              </a:pPr>
              <a:t>‹#›</a:t>
            </a:fld>
            <a:endParaRPr lang="en-US"/>
          </a:p>
        </p:txBody>
      </p:sp>
    </p:spTree>
    <p:extLst>
      <p:ext uri="{BB962C8B-B14F-4D97-AF65-F5344CB8AC3E}">
        <p14:creationId xmlns:p14="http://schemas.microsoft.com/office/powerpoint/2010/main" val="2977510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6125FB-C26F-8046-85DB-24D831C560C6}" type="slidenum">
              <a:rPr lang="en-US"/>
              <a:pPr>
                <a:defRPr/>
              </a:pPr>
              <a:t>‹#›</a:t>
            </a:fld>
            <a:endParaRPr lang="en-US"/>
          </a:p>
        </p:txBody>
      </p:sp>
    </p:spTree>
    <p:extLst>
      <p:ext uri="{BB962C8B-B14F-4D97-AF65-F5344CB8AC3E}">
        <p14:creationId xmlns:p14="http://schemas.microsoft.com/office/powerpoint/2010/main" val="448059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37268B-C0E1-C249-A9AE-AA60D38A8F0C}" type="slidenum">
              <a:rPr lang="en-US"/>
              <a:pPr>
                <a:defRPr/>
              </a:pPr>
              <a:t>‹#›</a:t>
            </a:fld>
            <a:endParaRPr lang="en-US"/>
          </a:p>
        </p:txBody>
      </p:sp>
    </p:spTree>
    <p:extLst>
      <p:ext uri="{BB962C8B-B14F-4D97-AF65-F5344CB8AC3E}">
        <p14:creationId xmlns:p14="http://schemas.microsoft.com/office/powerpoint/2010/main" val="84746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pPr>
                <a:defRPr/>
              </a:pPr>
              <a:t>‹#›</a:t>
            </a:fld>
            <a:endParaRPr lang="en-US"/>
          </a:p>
        </p:txBody>
      </p:sp>
    </p:spTree>
    <p:extLst>
      <p:ext uri="{BB962C8B-B14F-4D97-AF65-F5344CB8AC3E}">
        <p14:creationId xmlns:p14="http://schemas.microsoft.com/office/powerpoint/2010/main" val="16066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2DC9BC1-39CE-1A41-9D93-93E9DB85CBCD}" type="slidenum">
              <a:rPr lang="en-US"/>
              <a:pPr>
                <a:defRPr/>
              </a:pPr>
              <a:t>‹#›</a:t>
            </a:fld>
            <a:endParaRPr lang="en-US"/>
          </a:p>
        </p:txBody>
      </p:sp>
    </p:spTree>
    <p:extLst>
      <p:ext uri="{BB962C8B-B14F-4D97-AF65-F5344CB8AC3E}">
        <p14:creationId xmlns:p14="http://schemas.microsoft.com/office/powerpoint/2010/main" val="1076307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0C9-C250-A74E-A414-094A137C4705}" type="slidenum">
              <a:rPr lang="en-US"/>
              <a:pPr>
                <a:defRPr/>
              </a:pPr>
              <a:t>‹#›</a:t>
            </a:fld>
            <a:endParaRPr lang="en-US"/>
          </a:p>
        </p:txBody>
      </p:sp>
    </p:spTree>
    <p:extLst>
      <p:ext uri="{BB962C8B-B14F-4D97-AF65-F5344CB8AC3E}">
        <p14:creationId xmlns:p14="http://schemas.microsoft.com/office/powerpoint/2010/main" val="24505951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50DFCF-A6AE-A244-909E-D99F09B289DD}" type="slidenum">
              <a:rPr lang="en-US"/>
              <a:pPr>
                <a:defRPr/>
              </a:pPr>
              <a:t>‹#›</a:t>
            </a:fld>
            <a:endParaRPr lang="en-US"/>
          </a:p>
        </p:txBody>
      </p:sp>
    </p:spTree>
    <p:extLst>
      <p:ext uri="{BB962C8B-B14F-4D97-AF65-F5344CB8AC3E}">
        <p14:creationId xmlns:p14="http://schemas.microsoft.com/office/powerpoint/2010/main" val="1995944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EBB5C-7459-4449-ADF0-6F570FEA6E3A}" type="slidenum">
              <a:rPr lang="en-US"/>
              <a:pPr>
                <a:defRPr/>
              </a:pPr>
              <a:t>‹#›</a:t>
            </a:fld>
            <a:endParaRPr lang="en-US"/>
          </a:p>
        </p:txBody>
      </p:sp>
    </p:spTree>
    <p:extLst>
      <p:ext uri="{BB962C8B-B14F-4D97-AF65-F5344CB8AC3E}">
        <p14:creationId xmlns:p14="http://schemas.microsoft.com/office/powerpoint/2010/main" val="14191988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6C20C-8BC4-1642-AAD6-18A3B1859A56}" type="slidenum">
              <a:rPr lang="en-US"/>
              <a:pPr>
                <a:defRPr/>
              </a:pPr>
              <a:t>‹#›</a:t>
            </a:fld>
            <a:endParaRPr lang="en-US"/>
          </a:p>
        </p:txBody>
      </p:sp>
    </p:spTree>
    <p:extLst>
      <p:ext uri="{BB962C8B-B14F-4D97-AF65-F5344CB8AC3E}">
        <p14:creationId xmlns:p14="http://schemas.microsoft.com/office/powerpoint/2010/main" val="2766407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4D69DB-1B06-554C-8951-E3A1FF4D0FCF}" type="slidenum">
              <a:rPr lang="en-US"/>
              <a:pPr>
                <a:defRPr/>
              </a:pPr>
              <a:t>‹#›</a:t>
            </a:fld>
            <a:endParaRPr lang="en-US"/>
          </a:p>
        </p:txBody>
      </p:sp>
    </p:spTree>
    <p:extLst>
      <p:ext uri="{BB962C8B-B14F-4D97-AF65-F5344CB8AC3E}">
        <p14:creationId xmlns:p14="http://schemas.microsoft.com/office/powerpoint/2010/main" val="19277731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7E9893-6EA2-544B-B87A-81B45BE5BA8A}" type="slidenum">
              <a:rPr lang="en-US"/>
              <a:pPr>
                <a:defRPr/>
              </a:pPr>
              <a:t>‹#›</a:t>
            </a:fld>
            <a:endParaRPr lang="en-US"/>
          </a:p>
        </p:txBody>
      </p:sp>
    </p:spTree>
    <p:extLst>
      <p:ext uri="{BB962C8B-B14F-4D97-AF65-F5344CB8AC3E}">
        <p14:creationId xmlns:p14="http://schemas.microsoft.com/office/powerpoint/2010/main" val="30995738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01E2E-11E0-4C43-85E7-D7F3A395508E}" type="slidenum">
              <a:rPr lang="en-US"/>
              <a:pPr>
                <a:defRPr/>
              </a:pPr>
              <a:t>‹#›</a:t>
            </a:fld>
            <a:endParaRPr lang="en-US"/>
          </a:p>
        </p:txBody>
      </p:sp>
    </p:spTree>
    <p:extLst>
      <p:ext uri="{BB962C8B-B14F-4D97-AF65-F5344CB8AC3E}">
        <p14:creationId xmlns:p14="http://schemas.microsoft.com/office/powerpoint/2010/main" val="22076724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4B5A73-C437-914C-963D-32EFEAF828FE}" type="slidenum">
              <a:rPr lang="en-US"/>
              <a:pPr>
                <a:defRPr/>
              </a:pPr>
              <a:t>‹#›</a:t>
            </a:fld>
            <a:endParaRPr lang="en-US"/>
          </a:p>
        </p:txBody>
      </p:sp>
    </p:spTree>
    <p:extLst>
      <p:ext uri="{BB962C8B-B14F-4D97-AF65-F5344CB8AC3E}">
        <p14:creationId xmlns:p14="http://schemas.microsoft.com/office/powerpoint/2010/main" val="39281387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025F5-0E55-5142-A655-B6AD46DEA9DD}" type="slidenum">
              <a:rPr lang="en-US"/>
              <a:pPr>
                <a:defRPr/>
              </a:pPr>
              <a:t>‹#›</a:t>
            </a:fld>
            <a:endParaRPr lang="en-US"/>
          </a:p>
        </p:txBody>
      </p:sp>
    </p:spTree>
    <p:extLst>
      <p:ext uri="{BB962C8B-B14F-4D97-AF65-F5344CB8AC3E}">
        <p14:creationId xmlns:p14="http://schemas.microsoft.com/office/powerpoint/2010/main" val="346515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pPr>
                <a:defRPr/>
              </a:pPr>
              <a:t>‹#›</a:t>
            </a:fld>
            <a:endParaRPr lang="en-US"/>
          </a:p>
        </p:txBody>
      </p:sp>
    </p:spTree>
    <p:extLst>
      <p:ext uri="{BB962C8B-B14F-4D97-AF65-F5344CB8AC3E}">
        <p14:creationId xmlns:p14="http://schemas.microsoft.com/office/powerpoint/2010/main" val="2175124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F146B-69BB-8244-AE33-A6C5D60EE2FA}" type="slidenum">
              <a:rPr lang="en-US"/>
              <a:pPr>
                <a:defRPr/>
              </a:pPr>
              <a:t>‹#›</a:t>
            </a:fld>
            <a:endParaRPr lang="en-US"/>
          </a:p>
        </p:txBody>
      </p:sp>
    </p:spTree>
    <p:extLst>
      <p:ext uri="{BB962C8B-B14F-4D97-AF65-F5344CB8AC3E}">
        <p14:creationId xmlns:p14="http://schemas.microsoft.com/office/powerpoint/2010/main" val="38394271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4FD83-0225-7A48-A150-2772E9F0AD66}" type="slidenum">
              <a:rPr lang="en-US"/>
              <a:pPr>
                <a:defRPr/>
              </a:pPr>
              <a:t>‹#›</a:t>
            </a:fld>
            <a:endParaRPr lang="en-US"/>
          </a:p>
        </p:txBody>
      </p:sp>
    </p:spTree>
    <p:extLst>
      <p:ext uri="{BB962C8B-B14F-4D97-AF65-F5344CB8AC3E}">
        <p14:creationId xmlns:p14="http://schemas.microsoft.com/office/powerpoint/2010/main" val="14662129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71488-B2D1-A344-81B1-BF9EDA2FC901}" type="slidenum">
              <a:rPr lang="en-US"/>
              <a:pPr>
                <a:defRPr/>
              </a:pPr>
              <a:t>‹#›</a:t>
            </a:fld>
            <a:endParaRPr lang="en-US"/>
          </a:p>
        </p:txBody>
      </p:sp>
    </p:spTree>
    <p:extLst>
      <p:ext uri="{BB962C8B-B14F-4D97-AF65-F5344CB8AC3E}">
        <p14:creationId xmlns:p14="http://schemas.microsoft.com/office/powerpoint/2010/main" val="42089265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A89BE5-A786-8C4F-9D7F-4BAE46A890ED}" type="slidenum">
              <a:rPr lang="en-US"/>
              <a:pPr>
                <a:defRPr/>
              </a:pPr>
              <a:t>‹#›</a:t>
            </a:fld>
            <a:endParaRPr lang="en-US"/>
          </a:p>
        </p:txBody>
      </p:sp>
    </p:spTree>
    <p:extLst>
      <p:ext uri="{BB962C8B-B14F-4D97-AF65-F5344CB8AC3E}">
        <p14:creationId xmlns:p14="http://schemas.microsoft.com/office/powerpoint/2010/main" val="3694751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2F3991-650C-664F-A39D-AACFF868720E}" type="slidenum">
              <a:rPr lang="en-US"/>
              <a:pPr>
                <a:defRPr/>
              </a:pPr>
              <a:t>‹#›</a:t>
            </a:fld>
            <a:endParaRPr lang="en-US"/>
          </a:p>
        </p:txBody>
      </p:sp>
    </p:spTree>
    <p:extLst>
      <p:ext uri="{BB962C8B-B14F-4D97-AF65-F5344CB8AC3E}">
        <p14:creationId xmlns:p14="http://schemas.microsoft.com/office/powerpoint/2010/main" val="7631587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B4057C-E836-4747-B099-063FC441D373}" type="slidenum">
              <a:rPr lang="en-US"/>
              <a:pPr>
                <a:defRPr/>
              </a:pPr>
              <a:t>‹#›</a:t>
            </a:fld>
            <a:endParaRPr lang="en-US"/>
          </a:p>
        </p:txBody>
      </p:sp>
    </p:spTree>
    <p:extLst>
      <p:ext uri="{BB962C8B-B14F-4D97-AF65-F5344CB8AC3E}">
        <p14:creationId xmlns:p14="http://schemas.microsoft.com/office/powerpoint/2010/main" val="4867860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D96E2A-ACFC-EE45-9F38-A29938D9A8B5}" type="slidenum">
              <a:rPr lang="en-US"/>
              <a:pPr>
                <a:defRPr/>
              </a:pPr>
              <a:t>‹#›</a:t>
            </a:fld>
            <a:endParaRPr lang="en-US"/>
          </a:p>
        </p:txBody>
      </p:sp>
    </p:spTree>
    <p:extLst>
      <p:ext uri="{BB962C8B-B14F-4D97-AF65-F5344CB8AC3E}">
        <p14:creationId xmlns:p14="http://schemas.microsoft.com/office/powerpoint/2010/main" val="23036696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F4035-0882-DD41-9146-2DC08025A750}" type="slidenum">
              <a:rPr lang="en-US"/>
              <a:pPr>
                <a:defRPr/>
              </a:pPr>
              <a:t>‹#›</a:t>
            </a:fld>
            <a:endParaRPr lang="en-US"/>
          </a:p>
        </p:txBody>
      </p:sp>
    </p:spTree>
    <p:extLst>
      <p:ext uri="{BB962C8B-B14F-4D97-AF65-F5344CB8AC3E}">
        <p14:creationId xmlns:p14="http://schemas.microsoft.com/office/powerpoint/2010/main" val="8495854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25402D-8B39-CC49-83B3-C874AC84D4D5}" type="slidenum">
              <a:rPr lang="en-US"/>
              <a:pPr>
                <a:defRPr/>
              </a:pPr>
              <a:t>‹#›</a:t>
            </a:fld>
            <a:endParaRPr lang="en-US"/>
          </a:p>
        </p:txBody>
      </p:sp>
    </p:spTree>
    <p:extLst>
      <p:ext uri="{BB962C8B-B14F-4D97-AF65-F5344CB8AC3E}">
        <p14:creationId xmlns:p14="http://schemas.microsoft.com/office/powerpoint/2010/main" val="42212534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5F626E-7677-584C-97CA-1BB132998937}" type="slidenum">
              <a:rPr lang="en-US"/>
              <a:pPr>
                <a:defRPr/>
              </a:pPr>
              <a:t>‹#›</a:t>
            </a:fld>
            <a:endParaRPr lang="en-US"/>
          </a:p>
        </p:txBody>
      </p:sp>
    </p:spTree>
    <p:extLst>
      <p:ext uri="{BB962C8B-B14F-4D97-AF65-F5344CB8AC3E}">
        <p14:creationId xmlns:p14="http://schemas.microsoft.com/office/powerpoint/2010/main" val="24762017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slideLayout" Target="../slideLayouts/slideLayout137.xml"/><Relationship Id="rId14" Type="http://schemas.openxmlformats.org/officeDocument/2006/relationships/slideLayout" Target="../slideLayouts/slideLayout138.xml"/><Relationship Id="rId15" Type="http://schemas.openxmlformats.org/officeDocument/2006/relationships/slideLayout" Target="../slideLayouts/slideLayout139.xml"/><Relationship Id="rId16" Type="http://schemas.openxmlformats.org/officeDocument/2006/relationships/theme" Target="../theme/theme10.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slideLayout" Target="../slideLayouts/slideLayout151.xml"/><Relationship Id="rId13" Type="http://schemas.openxmlformats.org/officeDocument/2006/relationships/theme" Target="../theme/theme11.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theme" Target="../theme/theme12.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2.xml"/><Relationship Id="rId14" Type="http://schemas.openxmlformats.org/officeDocument/2006/relationships/image" Target="../media/image2.jpe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8" Type="http://schemas.openxmlformats.org/officeDocument/2006/relationships/image" Target="../media/image6.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slideLayout" Target="../slideLayouts/slideLayout64.xml"/><Relationship Id="rId15" Type="http://schemas.openxmlformats.org/officeDocument/2006/relationships/slideLayout" Target="../slideLayouts/slideLayout65.xml"/><Relationship Id="rId16"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slideLayout" Target="../slideLayouts/slideLayout78.xml"/><Relationship Id="rId14" Type="http://schemas.openxmlformats.org/officeDocument/2006/relationships/slideLayout" Target="../slideLayouts/slideLayout79.xml"/><Relationship Id="rId15" Type="http://schemas.openxmlformats.org/officeDocument/2006/relationships/slideLayout" Target="../slideLayouts/slideLayout80.xml"/><Relationship Id="rId16" Type="http://schemas.openxmlformats.org/officeDocument/2006/relationships/theme" Target="../theme/theme6.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slideLayout" Target="../slideLayouts/slideLayout95.xml"/><Relationship Id="rId16" Type="http://schemas.openxmlformats.org/officeDocument/2006/relationships/theme" Target="../theme/theme7.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Relationship Id="rId14" Type="http://schemas.openxmlformats.org/officeDocument/2006/relationships/slideLayout" Target="../slideLayouts/slideLayout109.xml"/><Relationship Id="rId15" Type="http://schemas.openxmlformats.org/officeDocument/2006/relationships/slideLayout" Target="../slideLayouts/slideLayout110.xml"/><Relationship Id="rId16" Type="http://schemas.openxmlformats.org/officeDocument/2006/relationships/theme" Target="../theme/theme8.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slideLayout" Target="../slideLayouts/slideLayout124.xml"/><Relationship Id="rId15" Type="http://schemas.openxmlformats.org/officeDocument/2006/relationships/theme" Target="../theme/theme9.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 id="214748520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758737"/>
      </p:ext>
    </p:extLst>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 id="2147485429" r:id="rId12"/>
    <p:sldLayoutId id="2147485430" r:id="rId13"/>
    <p:sldLayoutId id="2147485431" r:id="rId14"/>
    <p:sldLayoutId id="214748543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charset="0"/>
              </a:defRPr>
            </a:lvl1pPr>
          </a:lstStyle>
          <a:p>
            <a:pPr>
              <a:defRPr/>
            </a:pPr>
            <a:fld id="{BEC65EAE-3811-BA4B-8EA7-3CEEC97F3EE4}" type="slidenum">
              <a:rPr lang="en-US"/>
              <a:pPr>
                <a:defRPr/>
              </a:pPr>
              <a:t>‹#›</a:t>
            </a:fld>
            <a:endParaRPr lang="en-US"/>
          </a:p>
        </p:txBody>
      </p:sp>
    </p:spTree>
    <p:extLst>
      <p:ext uri="{BB962C8B-B14F-4D97-AF65-F5344CB8AC3E}">
        <p14:creationId xmlns:p14="http://schemas.microsoft.com/office/powerpoint/2010/main" val="1723057351"/>
      </p:ext>
    </p:extLst>
  </p:cSld>
  <p:clrMap bg1="lt1" tx1="dk1" bg2="lt2" tx2="dk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 id="214748544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0903523"/>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7410"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rgbClr val="482400"/>
                </a:solidFill>
                <a:latin typeface="Arial" pitchFamily="-111"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rgbClr val="482400"/>
                </a:solidFill>
                <a:latin typeface="Arial" pitchFamily="-111"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rgbClr val="482400"/>
                </a:solidFill>
                <a:latin typeface="Arial" charset="0"/>
              </a:defRPr>
            </a:lvl1pPr>
          </a:lstStyle>
          <a:p>
            <a:pPr>
              <a:defRPr/>
            </a:pPr>
            <a:fld id="{A1443675-25B2-784D-A28A-29652A78ABAF}" type="slidenum">
              <a:rPr lang="en-US"/>
              <a:pPr>
                <a:defRPr/>
              </a:pPr>
              <a:t>‹#›</a:t>
            </a:fld>
            <a:endParaRPr lang="en-US"/>
          </a:p>
        </p:txBody>
      </p:sp>
      <p:pic>
        <p:nvPicPr>
          <p:cNvPr id="17415"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80" r:id="rId1"/>
    <p:sldLayoutId id="2147485281" r:id="rId2"/>
    <p:sldLayoutId id="2147485282" r:id="rId3"/>
    <p:sldLayoutId id="2147485283" r:id="rId4"/>
    <p:sldLayoutId id="2147485284" r:id="rId5"/>
    <p:sldLayoutId id="2147485285" r:id="rId6"/>
    <p:sldLayoutId id="2147485286" r:id="rId7"/>
    <p:sldLayoutId id="2147485287" r:id="rId8"/>
    <p:sldLayoutId id="2147485288" r:id="rId9"/>
    <p:sldLayoutId id="2147485289" r:id="rId10"/>
    <p:sldLayoutId id="2147485290" r:id="rId11"/>
    <p:sldLayoutId id="2147485291"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C3466ABE-B13A-C741-9455-C506F5BB658A}" type="datetimeFigureOut">
              <a:rPr lang="en-NZ"/>
              <a:pPr>
                <a:defRPr/>
              </a:pPr>
              <a:t>23/8/18</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C8B6B401-0782-694C-AD7C-CAE04C1A4651}"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5303"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 id="2147485524"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 id="214748521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7DDE7BA4-7FBD-5644-B91D-4FC8F560EF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 id="2147485246" r:id="rId12"/>
    <p:sldLayoutId id="2147485247" r:id="rId13"/>
    <p:sldLayoutId id="2147485248" r:id="rId14"/>
    <p:sldLayoutId id="214748524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D38FED27-A650-D54F-8667-C09D9C102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 id="2147485261" r:id="rId12"/>
    <p:sldLayoutId id="2147485262" r:id="rId13"/>
    <p:sldLayoutId id="2147485263" r:id="rId14"/>
    <p:sldLayoutId id="214748526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B374C7FF-053D-3F4C-8B38-7808905984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4291994113"/>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 id="2147485525"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5.xml"/><Relationship Id="rId3" Type="http://schemas.openxmlformats.org/officeDocument/2006/relationships/image" Target="../media/image86.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87.png"/><Relationship Id="rId1" Type="http://schemas.openxmlformats.org/officeDocument/2006/relationships/themeOverride" Target="../theme/themeOverride22.xml"/><Relationship Id="rId2"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7.xml"/><Relationship Id="rId3" Type="http://schemas.openxmlformats.org/officeDocument/2006/relationships/image" Target="../media/image8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8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8.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111.xml"/><Relationship Id="rId3"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9.xml"/><Relationship Id="rId3" Type="http://schemas.openxmlformats.org/officeDocument/2006/relationships/image" Target="../media/image9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0.xml"/><Relationship Id="rId3" Type="http://schemas.openxmlformats.org/officeDocument/2006/relationships/image" Target="../media/image9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1.xml"/><Relationship Id="rId3" Type="http://schemas.openxmlformats.org/officeDocument/2006/relationships/image" Target="../media/image92.png"/></Relationships>
</file>

<file path=ppt/slides/_rels/slide113.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slideLayout" Target="../slideLayouts/slideLayout124.xml"/><Relationship Id="rId3" Type="http://schemas.openxmlformats.org/officeDocument/2006/relationships/notesSlide" Target="../notesSlides/notesSlide6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3.xml"/><Relationship Id="rId3" Type="http://schemas.openxmlformats.org/officeDocument/2006/relationships/image" Target="../media/image1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4.xml"/><Relationship Id="rId3" Type="http://schemas.openxmlformats.org/officeDocument/2006/relationships/image" Target="../media/image2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5.xml"/><Relationship Id="rId3" Type="http://schemas.openxmlformats.org/officeDocument/2006/relationships/image" Target="../media/image9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6.xml"/><Relationship Id="rId3" Type="http://schemas.openxmlformats.org/officeDocument/2006/relationships/image" Target="../media/image1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7.xml"/><Relationship Id="rId3" Type="http://schemas.openxmlformats.org/officeDocument/2006/relationships/image" Target="../media/image9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8.xml"/><Relationship Id="rId3"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9.xml"/><Relationship Id="rId3" Type="http://schemas.openxmlformats.org/officeDocument/2006/relationships/image" Target="../media/image9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111.xml"/><Relationship Id="rId2" Type="http://schemas.openxmlformats.org/officeDocument/2006/relationships/notesSlide" Target="../notesSlides/notesSlide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5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13.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158.xml"/><Relationship Id="rId3"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2.png"/><Relationship Id="rId1" Type="http://schemas.openxmlformats.org/officeDocument/2006/relationships/themeOverride" Target="../theme/themeOverride2.xml"/><Relationship Id="rId2" Type="http://schemas.openxmlformats.org/officeDocument/2006/relationships/slideLayout" Target="../slideLayouts/slideLayout1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png"/><Relationship Id="rId1" Type="http://schemas.openxmlformats.org/officeDocument/2006/relationships/themeOverride" Target="../theme/themeOverride3.xml"/><Relationship Id="rId2" Type="http://schemas.openxmlformats.org/officeDocument/2006/relationships/slideLayout" Target="../slideLayouts/slideLayout1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themeOverride" Target="../theme/themeOverride8.xml"/><Relationship Id="rId2"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21.png"/><Relationship Id="rId1" Type="http://schemas.openxmlformats.org/officeDocument/2006/relationships/slideLayout" Target="../slideLayouts/slideLayout155.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43.emf"/><Relationship Id="rId5" Type="http://schemas.openxmlformats.org/officeDocument/2006/relationships/hyperlink" Target="http://www.fda.gov/cdrh/present/dia_jan_2000/DIA-Jan-2000-2.gif" TargetMode="External"/><Relationship Id="rId6" Type="http://schemas.openxmlformats.org/officeDocument/2006/relationships/image" Target="../media/image44.png"/><Relationship Id="rId1" Type="http://schemas.openxmlformats.org/officeDocument/2006/relationships/themeOverride" Target="../theme/themeOverride9.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8.xml"/><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png"/><Relationship Id="rId5" Type="http://schemas.openxmlformats.org/officeDocument/2006/relationships/image" Target="../media/image48.png"/><Relationship Id="rId1" Type="http://schemas.openxmlformats.org/officeDocument/2006/relationships/themeOverride" Target="../theme/themeOverride10.xml"/><Relationship Id="rId2"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 Id="rId3" Type="http://schemas.openxmlformats.org/officeDocument/2006/relationships/image" Target="../media/image54.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hyperlink" Target="http://www.clipart.com/en/close-up?o=1001098&amp;memlevel=A&amp;a=c&amp;q=crown&amp;s=1&amp;e=30&amp;show=all&amp;c=&amp;cid=&amp;findincat=&amp;g=&amp;cc=&amp;page=" TargetMode="External"/><Relationship Id="rId5" Type="http://schemas.openxmlformats.org/officeDocument/2006/relationships/image" Target="../media/image55.png"/><Relationship Id="rId6" Type="http://schemas.openxmlformats.org/officeDocument/2006/relationships/image" Target="../media/image42.png"/><Relationship Id="rId7" Type="http://schemas.openxmlformats.org/officeDocument/2006/relationships/image" Target="../media/image56.png"/><Relationship Id="rId1" Type="http://schemas.openxmlformats.org/officeDocument/2006/relationships/themeOverride" Target="../theme/themeOverride11.xml"/><Relationship Id="rId2"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87.xml"/><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tubes.ominix.com/art/a/misc/king-crown-golden.png" TargetMode="External"/><Relationship Id="rId5" Type="http://schemas.openxmlformats.org/officeDocument/2006/relationships/image" Target="../media/image19.png"/><Relationship Id="rId1" Type="http://schemas.openxmlformats.org/officeDocument/2006/relationships/themeOverride" Target="../theme/themeOverride13.xml"/><Relationship Id="rId2" Type="http://schemas.openxmlformats.org/officeDocument/2006/relationships/slideLayout" Target="../slideLayouts/slideLayout87.xml"/></Relationships>
</file>

<file path=ppt/slides/_rels/slide74.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87.xml"/><Relationship Id="rId3"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87.xml"/><Relationship Id="rId3"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themeOverride" Target="../theme/themeOverride16.xml"/><Relationship Id="rId2" Type="http://schemas.openxmlformats.org/officeDocument/2006/relationships/slideLayout" Target="../slideLayouts/slideLayout8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hyperlink" Target="http://www.ancientgreece.com/images/war.gif" TargetMode="External"/><Relationship Id="rId5" Type="http://schemas.openxmlformats.org/officeDocument/2006/relationships/image" Target="../media/image17.png"/><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9.png"/><Relationship Id="rId1" Type="http://schemas.openxmlformats.org/officeDocument/2006/relationships/themeOverride" Target="../theme/themeOverride17.xml"/><Relationship Id="rId2" Type="http://schemas.openxmlformats.org/officeDocument/2006/relationships/slideLayout" Target="../slideLayouts/slideLayout8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70.png"/><Relationship Id="rId1" Type="http://schemas.openxmlformats.org/officeDocument/2006/relationships/themeOverride" Target="../theme/themeOverride18.xml"/><Relationship Id="rId2"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4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73.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74.png"/><Relationship Id="rId1" Type="http://schemas.openxmlformats.org/officeDocument/2006/relationships/themeOverride" Target="../theme/themeOverride19.xml"/><Relationship Id="rId2"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7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51.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93.xml"/><Relationship Id="rId2" Type="http://schemas.openxmlformats.org/officeDocument/2006/relationships/notesSlide" Target="../notesSlides/notesSlide5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53.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108.xml"/><Relationship Id="rId2" Type="http://schemas.openxmlformats.org/officeDocument/2006/relationships/notesSlide" Target="../notesSlides/notesSlide5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8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97.xml.rels><?xml version="1.0" encoding="UTF-8" standalone="yes"?>
<Relationships xmlns="http://schemas.openxmlformats.org/package/2006/relationships"><Relationship Id="rId3" Type="http://schemas.openxmlformats.org/officeDocument/2006/relationships/hyperlink" Target="http://www.fultonecd.org/images/no-sign.gif" TargetMode="External"/><Relationship Id="rId4" Type="http://schemas.openxmlformats.org/officeDocument/2006/relationships/image" Target="../media/image83.png"/><Relationship Id="rId1" Type="http://schemas.openxmlformats.org/officeDocument/2006/relationships/themeOverride" Target="../theme/themeOverride20.xml"/><Relationship Id="rId2"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themeOverride" Target="../theme/themeOverride21.xml"/><Relationship Id="rId2" Type="http://schemas.openxmlformats.org/officeDocument/2006/relationships/slideLayout" Target="../slideLayouts/slideLayout57.xml"/><Relationship Id="rId3" Type="http://schemas.openxmlformats.org/officeDocument/2006/relationships/image" Target="../media/image8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i="1" dirty="0" smtClean="0">
                <a:solidFill>
                  <a:srgbClr val="FFFFFF"/>
                </a:solidFill>
                <a:effectLst>
                  <a:glow rad="127000">
                    <a:srgbClr val="000000"/>
                  </a:glow>
                </a:effectLst>
                <a:latin typeface="Arial" charset="0"/>
                <a:ea typeface="ＭＳ Ｐゴシック" charset="0"/>
                <a:cs typeface="ＭＳ Ｐゴシック" charset="0"/>
              </a:rPr>
              <a:t>1 Samuel</a:t>
            </a:r>
            <a:endParaRPr lang="en-US" sz="54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a:extLst/>
        </p:spPr>
        <p:txBody>
          <a:bodyPr/>
          <a:lstStyle/>
          <a:p>
            <a:pPr>
              <a:defRPr/>
            </a:pPr>
            <a:r>
              <a:rPr lang="en-US" sz="8000" b="1" dirty="0" smtClean="0">
                <a:effectLst>
                  <a:glow rad="127000">
                    <a:schemeClr val="tx1"/>
                  </a:glow>
                </a:effectLst>
                <a:latin typeface="Arial" charset="0"/>
                <a:ea typeface="ＭＳ Ｐゴシック" charset="0"/>
                <a:cs typeface="ＭＳ Ｐゴシック" charset="0"/>
              </a:rPr>
              <a:t>Be </a:t>
            </a:r>
            <a:br>
              <a:rPr lang="en-US" sz="8000" b="1" dirty="0" smtClean="0">
                <a:effectLst>
                  <a:glow rad="127000">
                    <a:schemeClr val="tx1"/>
                  </a:glow>
                </a:effectLst>
                <a:latin typeface="Arial" charset="0"/>
                <a:ea typeface="ＭＳ Ｐゴシック" charset="0"/>
                <a:cs typeface="ＭＳ Ｐゴシック" charset="0"/>
              </a:rPr>
            </a:br>
            <a:r>
              <a:rPr lang="en-US" sz="9600" b="1" dirty="0" smtClean="0">
                <a:effectLst>
                  <a:glow rad="127000">
                    <a:schemeClr val="tx1"/>
                  </a:glow>
                </a:effectLst>
                <a:latin typeface="Arial" charset="0"/>
                <a:ea typeface="ＭＳ Ｐゴシック" charset="0"/>
                <a:cs typeface="ＭＳ Ｐゴシック" charset="0"/>
              </a:rPr>
              <a:t>Changed</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en-US" sz="2000"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eaLnBrk="0" fontAlgn="auto" hangingPunct="0">
              <a:spcBef>
                <a:spcPts val="0"/>
              </a:spcBef>
              <a:spcAft>
                <a:spcPts val="0"/>
              </a:spcAft>
              <a:defRPr/>
            </a:pPr>
            <a:r>
              <a:rPr lang="en-US" sz="2000"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681073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Arial"/>
              <a:ea typeface="ＭＳ Ｐゴシック" charset="0"/>
              <a:cs typeface="Arial"/>
            </a:endParaRPr>
          </a:p>
        </p:txBody>
      </p:sp>
      <p:grpSp>
        <p:nvGrpSpPr>
          <p:cNvPr id="163843" name="Group 3"/>
          <p:cNvGrpSpPr>
            <a:grpSpLocks/>
          </p:cNvGrpSpPr>
          <p:nvPr/>
        </p:nvGrpSpPr>
        <p:grpSpPr bwMode="auto">
          <a:xfrm>
            <a:off x="323850" y="0"/>
            <a:ext cx="5592763" cy="6858000"/>
            <a:chOff x="-84" y="0"/>
            <a:chExt cx="3523" cy="4320"/>
          </a:xfrm>
        </p:grpSpPr>
        <p:pic>
          <p:nvPicPr>
            <p:cNvPr id="1638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1" name="Text Box 5"/>
            <p:cNvSpPr txBox="1">
              <a:spLocks noChangeArrowheads="1"/>
            </p:cNvSpPr>
            <p:nvPr/>
          </p:nvSpPr>
          <p:spPr bwMode="auto">
            <a:xfrm>
              <a:off x="-84" y="3878"/>
              <a:ext cx="20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000" b="1" dirty="0">
                  <a:solidFill>
                    <a:srgbClr val="FFFFFF"/>
                  </a:solidFill>
                  <a:latin typeface="Arial"/>
                  <a:cs typeface="Arial"/>
                </a:rPr>
                <a:t>Simeon </a:t>
              </a:r>
              <a:r>
                <a:rPr lang="en-US" sz="2000" b="1" dirty="0" smtClean="0">
                  <a:solidFill>
                    <a:srgbClr val="FFFFFF"/>
                  </a:solidFill>
                  <a:latin typeface="Arial"/>
                  <a:cs typeface="Arial"/>
                </a:rPr>
                <a:t>Solomon</a:t>
              </a:r>
              <a:r>
                <a:rPr lang="fr-FR" sz="2000" b="1" dirty="0" smtClean="0">
                  <a:solidFill>
                    <a:srgbClr val="FFFFFF"/>
                  </a:solidFill>
                  <a:latin typeface="Arial"/>
                  <a:cs typeface="Arial"/>
                </a:rPr>
                <a:t>'</a:t>
              </a:r>
              <a:r>
                <a:rPr lang="en-US" sz="2000" b="1" dirty="0" smtClean="0">
                  <a:solidFill>
                    <a:srgbClr val="FFFFFF"/>
                  </a:solidFill>
                  <a:latin typeface="Arial"/>
                  <a:cs typeface="Arial"/>
                </a:rPr>
                <a:t>s            </a:t>
              </a:r>
              <a:r>
                <a:rPr lang="en-US" sz="2000" b="1" i="1" dirty="0">
                  <a:solidFill>
                    <a:srgbClr val="FFFFFF"/>
                  </a:solidFill>
                  <a:latin typeface="Arial"/>
                  <a:cs typeface="Arial"/>
                </a:rPr>
                <a:t>The Book of Ruth</a:t>
              </a:r>
              <a:endParaRPr lang="en-US" sz="2000" b="1" dirty="0">
                <a:solidFill>
                  <a:srgbClr val="FFFFFF"/>
                </a:solidFill>
                <a:latin typeface="Arial"/>
                <a:cs typeface="Arial"/>
              </a:endParaRPr>
            </a:p>
          </p:txBody>
        </p:sp>
      </p:grpSp>
      <p:sp>
        <p:nvSpPr>
          <p:cNvPr id="301062" name="Text Box 6"/>
          <p:cNvSpPr txBox="1">
            <a:spLocks noChangeArrowheads="1"/>
          </p:cNvSpPr>
          <p:nvPr/>
        </p:nvSpPr>
        <p:spPr bwMode="auto">
          <a:xfrm>
            <a:off x="6172200" y="0"/>
            <a:ext cx="2971800" cy="56323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600" b="1" dirty="0">
                <a:solidFill>
                  <a:srgbClr val="FFFFFF"/>
                </a:solidFill>
                <a:latin typeface="Arial"/>
                <a:cs typeface="Arial"/>
              </a:rPr>
              <a:t>Perez        </a:t>
            </a:r>
            <a:r>
              <a:rPr lang="en-US" sz="3600" b="1" dirty="0" err="1">
                <a:solidFill>
                  <a:srgbClr val="FFFFFF"/>
                </a:solidFill>
                <a:latin typeface="Arial"/>
                <a:cs typeface="Arial"/>
              </a:rPr>
              <a:t>Hezron</a:t>
            </a:r>
            <a:r>
              <a:rPr lang="en-US" sz="3600" b="1" dirty="0">
                <a:solidFill>
                  <a:srgbClr val="FFFFFF"/>
                </a:solidFill>
                <a:latin typeface="Arial"/>
                <a:cs typeface="Arial"/>
              </a:rPr>
              <a:t>        Ram </a:t>
            </a:r>
            <a:r>
              <a:rPr lang="en-US" sz="3600" b="1" dirty="0" err="1">
                <a:solidFill>
                  <a:srgbClr val="FFFFFF"/>
                </a:solidFill>
                <a:latin typeface="Arial"/>
                <a:cs typeface="Arial"/>
              </a:rPr>
              <a:t>Amminadab</a:t>
            </a:r>
            <a:r>
              <a:rPr lang="en-US" sz="3600" b="1" dirty="0">
                <a:solidFill>
                  <a:srgbClr val="FFFFFF"/>
                </a:solidFill>
                <a:latin typeface="Arial"/>
                <a:cs typeface="Arial"/>
              </a:rPr>
              <a:t>   </a:t>
            </a:r>
            <a:r>
              <a:rPr lang="en-US" sz="3600" b="1" dirty="0" err="1">
                <a:solidFill>
                  <a:srgbClr val="FFFFFF"/>
                </a:solidFill>
                <a:latin typeface="Arial"/>
                <a:cs typeface="Arial"/>
              </a:rPr>
              <a:t>Nahshon</a:t>
            </a:r>
            <a:r>
              <a:rPr lang="en-US" sz="3600" b="1" dirty="0">
                <a:solidFill>
                  <a:srgbClr val="FFFFFF"/>
                </a:solidFill>
                <a:latin typeface="Arial"/>
                <a:cs typeface="Arial"/>
              </a:rPr>
              <a:t>  Salmon        Boaz           </a:t>
            </a:r>
            <a:r>
              <a:rPr lang="en-US" sz="3600" b="1" dirty="0" err="1">
                <a:solidFill>
                  <a:srgbClr val="FFFFFF"/>
                </a:solidFill>
                <a:latin typeface="Arial"/>
                <a:cs typeface="Arial"/>
              </a:rPr>
              <a:t>Obed</a:t>
            </a:r>
            <a:r>
              <a:rPr lang="en-US" sz="3600" b="1" dirty="0">
                <a:solidFill>
                  <a:srgbClr val="FFFFFF"/>
                </a:solidFill>
                <a:latin typeface="Arial"/>
                <a:cs typeface="Arial"/>
              </a:rPr>
              <a:t>            Jesse            David</a:t>
            </a:r>
          </a:p>
        </p:txBody>
      </p:sp>
      <p:sp>
        <p:nvSpPr>
          <p:cNvPr id="301063" name="Text Box 7"/>
          <p:cNvSpPr txBox="1">
            <a:spLocks noChangeArrowheads="1"/>
          </p:cNvSpPr>
          <p:nvPr/>
        </p:nvSpPr>
        <p:spPr bwMode="auto">
          <a:xfrm>
            <a:off x="4914900" y="0"/>
            <a:ext cx="1143000" cy="5632312"/>
          </a:xfrm>
          <a:prstGeom prst="rect">
            <a:avLst/>
          </a:prstGeom>
          <a:noFill/>
          <a:ln w="9525">
            <a:noFill/>
            <a:miter lim="800000"/>
            <a:headEnd/>
            <a:tailEnd/>
          </a:ln>
          <a:effectLst/>
        </p:spPr>
        <p:txBody>
          <a:bodyPr>
            <a:spAutoFit/>
          </a:bodyPr>
          <a:lstStyle/>
          <a:p>
            <a:pPr algn="r" defTabSz="914400" fontAlgn="base">
              <a:spcBef>
                <a:spcPct val="50000"/>
              </a:spcBef>
              <a:spcAft>
                <a:spcPct val="0"/>
              </a:spcAft>
              <a:defRPr/>
            </a:pPr>
            <a:r>
              <a:rPr lang="en-US" sz="3600" b="1" dirty="0">
                <a:solidFill>
                  <a:srgbClr val="FFFFFF"/>
                </a:solidFill>
                <a:effectLst>
                  <a:glow rad="228600">
                    <a:srgbClr val="000000"/>
                  </a:glow>
                </a:effectLst>
                <a:latin typeface="Arial"/>
                <a:ea typeface="ＭＳ Ｐゴシック" charset="0"/>
                <a:cs typeface="Arial"/>
              </a:rPr>
              <a:t>1.  2.  3.  4.  5.  6.  7.  8.  9. 10.</a:t>
            </a:r>
          </a:p>
        </p:txBody>
      </p:sp>
      <p:sp>
        <p:nvSpPr>
          <p:cNvPr id="301064" name="Text Box 8"/>
          <p:cNvSpPr txBox="1">
            <a:spLocks noChangeArrowheads="1"/>
          </p:cNvSpPr>
          <p:nvPr/>
        </p:nvSpPr>
        <p:spPr bwMode="auto">
          <a:xfrm>
            <a:off x="5580112" y="6156325"/>
            <a:ext cx="3505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i="1" dirty="0">
                <a:solidFill>
                  <a:srgbClr val="FFFFFF"/>
                </a:solidFill>
                <a:latin typeface="Arial"/>
                <a:ea typeface="Times New Roman" pitchFamily="-111" charset="0"/>
                <a:cs typeface="Arial"/>
              </a:rPr>
              <a:t>Ruth 4:18-22</a:t>
            </a:r>
          </a:p>
        </p:txBody>
      </p:sp>
      <p:sp>
        <p:nvSpPr>
          <p:cNvPr id="2" name="Title 1"/>
          <p:cNvSpPr>
            <a:spLocks noGrp="1"/>
          </p:cNvSpPr>
          <p:nvPr>
            <p:ph type="title" idx="4294967295"/>
          </p:nvPr>
        </p:nvSpPr>
        <p:spPr>
          <a:xfrm>
            <a:off x="0" y="0"/>
            <a:ext cx="3059832" cy="1484784"/>
          </a:xfrm>
        </p:spPr>
        <p:txBody>
          <a:bodyPr/>
          <a:lstStyle/>
          <a:p>
            <a:pPr algn="l"/>
            <a:r>
              <a:rPr lang="en-US" sz="4000" b="1" dirty="0" smtClean="0">
                <a:solidFill>
                  <a:srgbClr val="FFFFFF"/>
                </a:solidFill>
                <a:latin typeface="Arial"/>
                <a:cs typeface="Arial"/>
              </a:rPr>
              <a:t>Genealogy of Perez</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206093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par>
                          <p:cTn id="8" fill="hold" nodeType="afterGroup">
                            <p:stCondLst>
                              <p:cond delay="4050"/>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301063"/>
                                        </p:tgtEl>
                                        <p:attrNameLst>
                                          <p:attrName>style.visibility</p:attrName>
                                        </p:attrNameLst>
                                      </p:cBhvr>
                                      <p:to>
                                        <p:strVal val="visible"/>
                                      </p:to>
                                    </p:set>
                                    <p:animEffect transition="in" filter="dissolve">
                                      <p:cBhvr>
                                        <p:cTn id="11" dur="75"/>
                                        <p:tgtEl>
                                          <p:spTgt spid="30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P spid="30106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29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8270690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4317352" cy="2203339"/>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David Enlisted by Achish &amp; Rejected</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dirty="0" smtClean="0">
                <a:solidFill>
                  <a:srgbClr val="FFFFFF"/>
                </a:solidFill>
                <a:effectLst>
                  <a:glow rad="101600">
                    <a:srgbClr val="000000">
                      <a:alpha val="75000"/>
                    </a:srgbClr>
                  </a:glow>
                </a:effectLst>
                <a:latin typeface="Arial"/>
                <a:cs typeface="Arial"/>
              </a:rPr>
              <a:t>Israel</a:t>
            </a:r>
            <a:endParaRPr lang="en-US" sz="4800"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dirty="0" smtClean="0">
                <a:solidFill>
                  <a:srgbClr val="FFFFFF"/>
                </a:solidFill>
                <a:latin typeface="Arial" charset="0"/>
                <a:cs typeface="Arial" charset="0"/>
              </a:rPr>
              <a:t>140</a:t>
            </a:r>
            <a:endParaRPr lang="en-US" dirty="0">
              <a:solidFill>
                <a:srgbClr val="FFFFFF"/>
              </a:solidFill>
              <a:latin typeface="Arial" charset="0"/>
              <a:cs typeface="Arial"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i="1" dirty="0" smtClean="0">
                <a:solidFill>
                  <a:srgbClr val="FFFFFF"/>
                </a:solidFill>
                <a:effectLst>
                  <a:glow rad="127000">
                    <a:srgbClr val="000000"/>
                  </a:glow>
                </a:effectLst>
                <a:latin typeface="Arial" charset="0"/>
                <a:ea typeface="ＭＳ Ｐゴシック" charset="0"/>
                <a:cs typeface="ＭＳ Ｐゴシック" charset="0"/>
              </a:rPr>
              <a:t>1 Samuel 29</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Ammon</a:t>
            </a:r>
            <a:endParaRPr lang="en-US" sz="3200"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Aram</a:t>
            </a:r>
            <a:endParaRPr lang="en-US" sz="3200"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Edom</a:t>
            </a:r>
            <a:endParaRPr lang="en-US" sz="3200"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Moab</a:t>
            </a:r>
            <a:endParaRPr lang="en-US" sz="3200"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Egypt</a:t>
            </a:r>
            <a:endParaRPr lang="en-US" sz="3200" dirty="0">
              <a:solidFill>
                <a:srgbClr val="FFFFFF"/>
              </a:solidFill>
              <a:effectLst>
                <a:glow rad="101600">
                  <a:srgbClr val="000000">
                    <a:alpha val="75000"/>
                  </a:srgbClr>
                </a:glow>
              </a:effectLst>
              <a:latin typeface="Arial"/>
              <a:cs typeface="Arial"/>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Philistia</a:t>
            </a:r>
            <a:endParaRPr lang="en-US" sz="3200"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Phoenicia</a:t>
            </a:r>
            <a:endParaRPr lang="en-US" sz="3200" dirty="0">
              <a:solidFill>
                <a:srgbClr val="FFFFFF"/>
              </a:solidFill>
              <a:effectLst>
                <a:glow rad="101600">
                  <a:srgbClr val="000000">
                    <a:alpha val="75000"/>
                  </a:srgbClr>
                </a:glow>
              </a:effectLst>
              <a:latin typeface="Arial"/>
              <a:cs typeface="Arial"/>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smtClean="0">
                <a:solidFill>
                  <a:srgbClr val="FFFFFF"/>
                </a:solidFill>
                <a:effectLst>
                  <a:glow rad="101600">
                    <a:srgbClr val="000000">
                      <a:alpha val="75000"/>
                    </a:srgbClr>
                  </a:glow>
                </a:effectLst>
                <a:latin typeface="Arial"/>
                <a:cs typeface="Arial"/>
              </a:rPr>
              <a:t>Gilboa</a:t>
            </a:r>
            <a:endParaRPr lang="en-US" sz="2400" dirty="0">
              <a:solidFill>
                <a:srgbClr val="FFFFFF"/>
              </a:solidFill>
              <a:effectLst>
                <a:glow rad="101600">
                  <a:srgbClr val="000000">
                    <a:alpha val="75000"/>
                  </a:srgbClr>
                </a:glow>
              </a:effectLst>
              <a:latin typeface="Arial"/>
              <a:cs typeface="Arial"/>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1998137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6156325" y="6248400"/>
            <a:ext cx="2657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400" i="1">
                <a:latin typeface="Arial" charset="0"/>
                <a:cs typeface="Arial" charset="0"/>
              </a:rPr>
              <a:t>1 Sam. 29</a:t>
            </a:r>
          </a:p>
        </p:txBody>
      </p:sp>
      <p:sp>
        <p:nvSpPr>
          <p:cNvPr id="143364" name="Text Box 4"/>
          <p:cNvSpPr txBox="1">
            <a:spLocks noChangeArrowheads="1"/>
          </p:cNvSpPr>
          <p:nvPr/>
        </p:nvSpPr>
        <p:spPr bwMode="auto">
          <a:xfrm>
            <a:off x="5489575" y="2541588"/>
            <a:ext cx="3619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chemeClr val="bg1"/>
                </a:solidFill>
                <a:latin typeface="Arial" charset="0"/>
                <a:cs typeface="Arial" charset="0"/>
              </a:rPr>
              <a:t>Found strength in the L</a:t>
            </a:r>
            <a:r>
              <a:rPr lang="en-US">
                <a:solidFill>
                  <a:schemeClr val="bg1"/>
                </a:solidFill>
                <a:latin typeface="Arial" charset="0"/>
                <a:cs typeface="Arial" charset="0"/>
              </a:rPr>
              <a:t>ORD</a:t>
            </a:r>
            <a:r>
              <a:rPr lang="en-US" sz="3200">
                <a:solidFill>
                  <a:schemeClr val="bg1"/>
                </a:solidFill>
                <a:latin typeface="Arial" charset="0"/>
                <a:cs typeface="Arial" charset="0"/>
              </a:rPr>
              <a:t> and continued to pursue and obey the L</a:t>
            </a:r>
            <a:r>
              <a:rPr lang="en-US">
                <a:solidFill>
                  <a:schemeClr val="bg1"/>
                </a:solidFill>
                <a:latin typeface="Arial" charset="0"/>
                <a:cs typeface="Arial" charset="0"/>
              </a:rPr>
              <a:t>ORD</a:t>
            </a:r>
            <a:r>
              <a:rPr lang="en-US" sz="3200">
                <a:solidFill>
                  <a:schemeClr val="bg1"/>
                </a:solidFill>
                <a:latin typeface="Arial" charset="0"/>
                <a:cs typeface="Arial" charset="0"/>
              </a:rPr>
              <a:t> in his undertaking</a:t>
            </a:r>
          </a:p>
        </p:txBody>
      </p:sp>
      <p:sp>
        <p:nvSpPr>
          <p:cNvPr id="268291" name="WordArt 10"/>
          <p:cNvSpPr>
            <a:spLocks noChangeArrowheads="1" noChangeShapeType="1" noTextEdit="1"/>
          </p:cNvSpPr>
          <p:nvPr/>
        </p:nvSpPr>
        <p:spPr bwMode="auto">
          <a:xfrm>
            <a:off x="685800" y="500063"/>
            <a:ext cx="6553200" cy="1176337"/>
          </a:xfrm>
          <a:prstGeom prst="rect">
            <a:avLst/>
          </a:prstGeom>
        </p:spPr>
        <p:txBody>
          <a:bodyPr wrap="none" fromWordArt="1">
            <a:prstTxWarp prst="textDoubleWave1">
              <a:avLst>
                <a:gd name="adj1" fmla="val 6500"/>
                <a:gd name="adj2" fmla="val 0"/>
              </a:avLst>
            </a:prstTxWarp>
          </a:bodyPr>
          <a:lstStyle/>
          <a:p>
            <a:r>
              <a:rPr lang="en-US" sz="3600" kern="10" spc="30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What about David?</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en-US" sz="2400" dirty="0">
                <a:solidFill>
                  <a:srgbClr val="FFFFFF"/>
                </a:solidFill>
                <a:latin typeface="Arial"/>
                <a:ea typeface="+mn-ea"/>
                <a:cs typeface="Arial"/>
              </a:rPr>
              <a:t>200</a:t>
            </a:r>
          </a:p>
        </p:txBody>
      </p:sp>
      <p:pic>
        <p:nvPicPr>
          <p:cNvPr id="2682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4308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4" name="Title 2"/>
          <p:cNvSpPr>
            <a:spLocks noGrp="1"/>
          </p:cNvSpPr>
          <p:nvPr>
            <p:ph type="title" idx="4294967295"/>
          </p:nvPr>
        </p:nvSpPr>
        <p:spPr>
          <a:xfrm>
            <a:off x="0" y="4941888"/>
            <a:ext cx="5653088" cy="1593850"/>
          </a:xfrm>
        </p:spPr>
        <p:txBody>
          <a:bodyPr/>
          <a:lstStyle/>
          <a:p>
            <a:r>
              <a:rPr lang="en-US" sz="3600">
                <a:solidFill>
                  <a:srgbClr val="FFFFFF"/>
                </a:solidFill>
                <a:latin typeface="Arial" charset="0"/>
                <a:ea typeface="ＭＳ Ｐゴシック" charset="0"/>
              </a:rPr>
              <a:t>David Pretended to Befriend Philistines</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1+#ppt_w/2"/>
                                          </p:val>
                                        </p:tav>
                                        <p:tav tm="100000">
                                          <p:val>
                                            <p:strVal val="#ppt_x"/>
                                          </p:val>
                                        </p:tav>
                                      </p:tavLst>
                                    </p:anim>
                                    <p:anim calcmode="lin" valueType="num">
                                      <p:cBhvr additive="base">
                                        <p:cTn id="8" dur="500" fill="hold"/>
                                        <p:tgtEl>
                                          <p:spTgt spid="143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30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931800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3452843" cy="2203339"/>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David Pursues the Amalekites</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dirty="0" smtClean="0">
                <a:solidFill>
                  <a:srgbClr val="FFFFFF"/>
                </a:solidFill>
                <a:effectLst>
                  <a:glow rad="101600">
                    <a:srgbClr val="000000">
                      <a:alpha val="75000"/>
                    </a:srgbClr>
                  </a:glow>
                </a:effectLst>
                <a:latin typeface="Arial"/>
                <a:cs typeface="Arial"/>
              </a:rPr>
              <a:t>Israel</a:t>
            </a:r>
            <a:endParaRPr lang="en-US" sz="4800"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dirty="0" smtClean="0">
                <a:solidFill>
                  <a:srgbClr val="FFFFFF"/>
                </a:solidFill>
                <a:latin typeface="Arial" charset="0"/>
                <a:cs typeface="Arial" charset="0"/>
              </a:rPr>
              <a:t>140</a:t>
            </a:r>
            <a:endParaRPr lang="en-US" dirty="0">
              <a:solidFill>
                <a:srgbClr val="FFFFFF"/>
              </a:solidFill>
              <a:latin typeface="Arial" charset="0"/>
              <a:cs typeface="Arial"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i="1" dirty="0" smtClean="0">
                <a:solidFill>
                  <a:srgbClr val="FFFFFF"/>
                </a:solidFill>
                <a:effectLst>
                  <a:glow rad="127000">
                    <a:srgbClr val="000000"/>
                  </a:glow>
                </a:effectLst>
                <a:latin typeface="Arial" charset="0"/>
                <a:ea typeface="ＭＳ Ｐゴシック" charset="0"/>
                <a:cs typeface="ＭＳ Ｐゴシック" charset="0"/>
              </a:rPr>
              <a:t>1 Samuel 30</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Ammon</a:t>
            </a:r>
            <a:endParaRPr lang="en-US" sz="3200"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Aram</a:t>
            </a:r>
            <a:endParaRPr lang="en-US" sz="3200"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Edom</a:t>
            </a:r>
            <a:endParaRPr lang="en-US" sz="3200"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Moab</a:t>
            </a:r>
            <a:endParaRPr lang="en-US" sz="3200"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Egypt</a:t>
            </a:r>
            <a:endParaRPr lang="en-US" sz="3200" dirty="0">
              <a:solidFill>
                <a:srgbClr val="FFFFFF"/>
              </a:solidFill>
              <a:effectLst>
                <a:glow rad="101600">
                  <a:srgbClr val="000000">
                    <a:alpha val="75000"/>
                  </a:srgbClr>
                </a:glow>
              </a:effectLst>
              <a:latin typeface="Arial"/>
              <a:cs typeface="Arial"/>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Philistia</a:t>
            </a:r>
            <a:endParaRPr lang="en-US" sz="3200"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smtClean="0">
                <a:solidFill>
                  <a:srgbClr val="FFFFFF"/>
                </a:solidFill>
                <a:effectLst>
                  <a:glow rad="101600">
                    <a:srgbClr val="000000">
                      <a:alpha val="75000"/>
                    </a:srgbClr>
                  </a:glow>
                </a:effectLst>
                <a:latin typeface="Arial"/>
                <a:cs typeface="Arial"/>
              </a:rPr>
              <a:t>Phoenicia</a:t>
            </a:r>
            <a:endParaRPr lang="en-US" sz="3200" dirty="0">
              <a:solidFill>
                <a:srgbClr val="FFFFFF"/>
              </a:solidFill>
              <a:effectLst>
                <a:glow rad="101600">
                  <a:srgbClr val="000000">
                    <a:alpha val="75000"/>
                  </a:srgbClr>
                </a:glow>
              </a:effectLst>
              <a:latin typeface="Arial"/>
              <a:cs typeface="Arial"/>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smtClean="0">
                <a:solidFill>
                  <a:srgbClr val="FFFFFF"/>
                </a:solidFill>
                <a:effectLst>
                  <a:glow rad="101600">
                    <a:srgbClr val="000000">
                      <a:alpha val="75000"/>
                    </a:srgbClr>
                  </a:glow>
                </a:effectLst>
                <a:latin typeface="Arial"/>
                <a:cs typeface="Arial"/>
              </a:rPr>
              <a:t>Gilboa</a:t>
            </a:r>
            <a:endParaRPr lang="en-US" sz="2400" dirty="0">
              <a:solidFill>
                <a:srgbClr val="FFFFFF"/>
              </a:solidFill>
              <a:effectLst>
                <a:glow rad="101600">
                  <a:srgbClr val="000000">
                    <a:alpha val="75000"/>
                  </a:srgbClr>
                </a:glow>
              </a:effectLst>
              <a:latin typeface="Arial"/>
              <a:cs typeface="Arial"/>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27" name="Line 40"/>
          <p:cNvSpPr>
            <a:spLocks noChangeShapeType="1"/>
          </p:cNvSpPr>
          <p:nvPr/>
        </p:nvSpPr>
        <p:spPr bwMode="auto">
          <a:xfrm rot="20390226" flipV="1">
            <a:off x="4382509" y="4568415"/>
            <a:ext cx="450990" cy="601490"/>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8" name="Line 40"/>
          <p:cNvSpPr>
            <a:spLocks noChangeShapeType="1"/>
          </p:cNvSpPr>
          <p:nvPr/>
        </p:nvSpPr>
        <p:spPr bwMode="auto">
          <a:xfrm rot="20390226" flipH="1">
            <a:off x="4127673" y="5662149"/>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9" name="Text Box 6"/>
          <p:cNvSpPr txBox="1">
            <a:spLocks noChangeArrowheads="1"/>
          </p:cNvSpPr>
          <p:nvPr/>
        </p:nvSpPr>
        <p:spPr bwMode="auto">
          <a:xfrm>
            <a:off x="2729603" y="5229200"/>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smtClean="0">
                <a:solidFill>
                  <a:srgbClr val="FFFFFF"/>
                </a:solidFill>
                <a:effectLst>
                  <a:glow rad="101600">
                    <a:srgbClr val="000000">
                      <a:alpha val="75000"/>
                    </a:srgbClr>
                  </a:glow>
                </a:effectLst>
                <a:latin typeface="Arial"/>
                <a:cs typeface="Arial"/>
              </a:rPr>
              <a:t>Ziklag</a:t>
            </a:r>
            <a:endParaRPr lang="en-US" sz="2400" dirty="0">
              <a:solidFill>
                <a:srgbClr val="FFFFFF"/>
              </a:solidFill>
              <a:effectLst>
                <a:glow rad="101600">
                  <a:srgbClr val="000000">
                    <a:alpha val="75000"/>
                  </a:srgbClr>
                </a:glow>
              </a:effectLst>
              <a:latin typeface="Arial"/>
              <a:cs typeface="Arial"/>
            </a:endParaRPr>
          </a:p>
        </p:txBody>
      </p:sp>
      <p:grpSp>
        <p:nvGrpSpPr>
          <p:cNvPr id="30" name="Group 64"/>
          <p:cNvGrpSpPr>
            <a:grpSpLocks/>
          </p:cNvGrpSpPr>
          <p:nvPr/>
        </p:nvGrpSpPr>
        <p:grpSpPr bwMode="auto">
          <a:xfrm>
            <a:off x="4139952" y="5301208"/>
            <a:ext cx="369887" cy="381000"/>
            <a:chOff x="1293990" y="4843883"/>
            <a:chExt cx="369930" cy="380904"/>
          </a:xfrm>
        </p:grpSpPr>
        <p:sp>
          <p:nvSpPr>
            <p:cNvPr id="3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4" name="Text Box 6"/>
          <p:cNvSpPr txBox="1">
            <a:spLocks noChangeArrowheads="1"/>
          </p:cNvSpPr>
          <p:nvPr/>
        </p:nvSpPr>
        <p:spPr bwMode="auto">
          <a:xfrm>
            <a:off x="3995936" y="6396335"/>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smtClean="0">
                <a:solidFill>
                  <a:srgbClr val="FFFFFF"/>
                </a:solidFill>
                <a:effectLst>
                  <a:glow rad="101600">
                    <a:srgbClr val="000000">
                      <a:alpha val="75000"/>
                    </a:srgbClr>
                  </a:glow>
                </a:effectLst>
                <a:latin typeface="Arial"/>
                <a:cs typeface="Arial"/>
              </a:rPr>
              <a:t>Amalekites</a:t>
            </a:r>
            <a:endParaRPr lang="en-US" sz="2400" dirty="0">
              <a:solidFill>
                <a:srgbClr val="FFFFFF"/>
              </a:solidFill>
              <a:effectLst>
                <a:glow rad="101600">
                  <a:srgbClr val="000000">
                    <a:alpha val="75000"/>
                  </a:srgbClr>
                </a:glow>
              </a:effectLst>
              <a:latin typeface="Arial"/>
              <a:cs typeface="Arial"/>
            </a:endParaRPr>
          </a:p>
        </p:txBody>
      </p:sp>
      <p:sp>
        <p:nvSpPr>
          <p:cNvPr id="35" name="Line 40"/>
          <p:cNvSpPr>
            <a:spLocks noChangeShapeType="1"/>
          </p:cNvSpPr>
          <p:nvPr/>
        </p:nvSpPr>
        <p:spPr bwMode="auto">
          <a:xfrm rot="9590226" flipH="1">
            <a:off x="4400077" y="5734157"/>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36" name="Line 40"/>
          <p:cNvSpPr>
            <a:spLocks noChangeShapeType="1"/>
          </p:cNvSpPr>
          <p:nvPr/>
        </p:nvSpPr>
        <p:spPr bwMode="auto">
          <a:xfrm rot="20390226" flipV="1">
            <a:off x="4638669" y="5662197"/>
            <a:ext cx="145998" cy="790189"/>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7375350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0.70"/>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up)">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4" grpId="0"/>
      <p:bldP spid="35" grpId="0" animBg="1"/>
      <p:bldP spid="3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31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787824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a:extLst/>
        </p:spPr>
        <p:txBody>
          <a:bodyPr/>
          <a:lstStyle/>
          <a:p>
            <a:r>
              <a:rPr lang="en-US" sz="3600" dirty="0" smtClean="0">
                <a:solidFill>
                  <a:schemeClr val="bg1"/>
                </a:solidFill>
                <a:effectLst>
                  <a:glow rad="228600">
                    <a:schemeClr val="tx1"/>
                  </a:glow>
                </a:effectLst>
                <a:ea typeface="ＭＳ Ｐゴシック" charset="0"/>
              </a:rPr>
              <a:t>Saul died </a:t>
            </a:r>
            <a:r>
              <a:rPr lang="en-US" sz="3600" dirty="0">
                <a:solidFill>
                  <a:schemeClr val="bg1"/>
                </a:solidFill>
                <a:effectLst>
                  <a:glow rad="228600">
                    <a:schemeClr val="tx1"/>
                  </a:glow>
                </a:effectLst>
                <a:ea typeface="ＭＳ Ｐゴシック" charset="0"/>
              </a:rPr>
              <a:t>with his sons </a:t>
            </a:r>
            <a:r>
              <a:rPr lang="en-US" sz="3600">
                <a:solidFill>
                  <a:schemeClr val="bg1"/>
                </a:solidFill>
                <a:effectLst>
                  <a:glow rad="228600">
                    <a:schemeClr val="tx1"/>
                  </a:glow>
                </a:effectLst>
                <a:ea typeface="ＭＳ Ｐゴシック" charset="0"/>
              </a:rPr>
              <a:t>Jonathan, Abinadab, and Malkishua (1 Sam. 31:2)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2437510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a:extLst/>
        </p:spPr>
        <p:txBody>
          <a:bodyPr/>
          <a:lstStyle/>
          <a:p>
            <a:r>
              <a:rPr lang="en-US" sz="3600" dirty="0" smtClean="0">
                <a:solidFill>
                  <a:schemeClr val="bg1"/>
                </a:solidFill>
                <a:effectLst>
                  <a:glow rad="228600">
                    <a:schemeClr val="tx1"/>
                  </a:glow>
                </a:effectLst>
                <a:ea typeface="ＭＳ Ｐゴシック" charset="0"/>
              </a:rPr>
              <a:t>Saul killed himself</a:t>
            </a:r>
            <a:r>
              <a:rPr lang="en-US" sz="3600">
                <a:solidFill>
                  <a:schemeClr val="bg1"/>
                </a:solidFill>
                <a:effectLst>
                  <a:glow rad="228600">
                    <a:schemeClr val="tx1"/>
                  </a:glow>
                </a:effectLst>
                <a:ea typeface="ＭＳ Ｐゴシック" charset="0"/>
              </a:rPr>
              <a:t> </a:t>
            </a:r>
            <a:br>
              <a:rPr lang="en-US" sz="3600">
                <a:solidFill>
                  <a:schemeClr val="bg1"/>
                </a:solidFill>
                <a:effectLst>
                  <a:glow rad="228600">
                    <a:schemeClr val="tx1"/>
                  </a:glow>
                </a:effectLst>
                <a:ea typeface="ＭＳ Ｐゴシック" charset="0"/>
              </a:rPr>
            </a:br>
            <a:r>
              <a:rPr lang="en-US" sz="3600">
                <a:solidFill>
                  <a:schemeClr val="bg1"/>
                </a:solidFill>
                <a:effectLst>
                  <a:glow rad="228600">
                    <a:schemeClr val="tx1"/>
                  </a:glow>
                </a:effectLst>
                <a:ea typeface="ＭＳ Ｐゴシック" charset="0"/>
              </a:rPr>
              <a:t>(1 Sam. 31:4) but an Amalekite lied by saying he did it instead (2 Sam. 1:10)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380598653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en-US" sz="3200" dirty="0">
                <a:solidFill>
                  <a:schemeClr val="bg1"/>
                </a:solidFill>
                <a:latin typeface="Arial"/>
                <a:ea typeface="+mn-ea"/>
                <a:cs typeface="Arial"/>
              </a:rPr>
              <a:t>Tell of </a:t>
            </a:r>
            <a:r>
              <a:rPr lang="en-US" sz="3200" dirty="0" err="1">
                <a:solidFill>
                  <a:schemeClr val="bg1"/>
                </a:solidFill>
                <a:latin typeface="Arial"/>
                <a:ea typeface="+mn-ea"/>
                <a:cs typeface="Arial"/>
              </a:rPr>
              <a:t>Jabesh</a:t>
            </a:r>
            <a:r>
              <a:rPr lang="en-US" sz="3200" dirty="0">
                <a:solidFill>
                  <a:schemeClr val="bg1"/>
                </a:solidFill>
                <a:latin typeface="Arial"/>
                <a:ea typeface="+mn-ea"/>
                <a:cs typeface="Arial"/>
              </a:rPr>
              <a:t> Gilead (now an olive orchard, never excavated)</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200</a:t>
            </a:r>
          </a:p>
        </p:txBody>
      </p:sp>
      <p:sp>
        <p:nvSpPr>
          <p:cNvPr id="271364" name="Rectangle 3"/>
          <p:cNvSpPr txBox="1">
            <a:spLocks noChangeArrowheads="1"/>
          </p:cNvSpPr>
          <p:nvPr/>
        </p:nvSpPr>
        <p:spPr bwMode="auto">
          <a:xfrm>
            <a:off x="26988" y="44450"/>
            <a:ext cx="84582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600">
                <a:solidFill>
                  <a:schemeClr val="tx2"/>
                </a:solidFill>
                <a:latin typeface="Arial" charset="0"/>
                <a:cs typeface="Arial" charset="0"/>
              </a:rPr>
              <a:t>After Saul</a:t>
            </a:r>
            <a:r>
              <a:rPr lang="fr-FR" altLang="ja-JP" sz="3600">
                <a:solidFill>
                  <a:schemeClr val="tx2"/>
                </a:solidFill>
                <a:latin typeface="Arial" charset="0"/>
                <a:cs typeface="Arial" charset="0"/>
              </a:rPr>
              <a:t>'</a:t>
            </a:r>
            <a:r>
              <a:rPr lang="en-US" altLang="ja-JP" sz="3600">
                <a:solidFill>
                  <a:schemeClr val="tx2"/>
                </a:solidFill>
                <a:latin typeface="Arial" charset="0"/>
                <a:cs typeface="Arial" charset="0"/>
              </a:rPr>
              <a:t>s death men from Jabesh Gilead courageously took his body off the wall of Beth Shan</a:t>
            </a:r>
            <a:endParaRPr lang="en-US" sz="3600">
              <a:solidFill>
                <a:schemeClr val="tx2"/>
              </a:solidFill>
              <a:latin typeface="Arial" charset="0"/>
              <a:cs typeface="Arial" charset="0"/>
            </a:endParaRPr>
          </a:p>
        </p:txBody>
      </p:sp>
      <p:sp>
        <p:nvSpPr>
          <p:cNvPr id="2" name="Title 1"/>
          <p:cNvSpPr>
            <a:spLocks noGrp="1"/>
          </p:cNvSpPr>
          <p:nvPr>
            <p:ph type="title" idx="4294967295"/>
          </p:nvPr>
        </p:nvSpPr>
        <p:spPr>
          <a:xfrm>
            <a:off x="-23813" y="5988050"/>
            <a:ext cx="4716463" cy="863600"/>
          </a:xfrm>
        </p:spPr>
        <p:txBody>
          <a:bodyPr/>
          <a:lstStyle/>
          <a:p>
            <a:pPr>
              <a:defRPr/>
            </a:pPr>
            <a:r>
              <a:rPr lang="en-US" sz="3600" dirty="0" smtClean="0">
                <a:solidFill>
                  <a:schemeClr val="bg1"/>
                </a:solidFill>
                <a:effectLst>
                  <a:outerShdw blurRad="38100" dist="38100" dir="2700000" algn="tl">
                    <a:srgbClr val="000000">
                      <a:alpha val="43137"/>
                    </a:srgbClr>
                  </a:outerShdw>
                </a:effectLst>
              </a:rPr>
              <a:t>Saul</a:t>
            </a:r>
            <a:r>
              <a:rPr lang="fr-FR" sz="3600" dirty="0" smtClean="0">
                <a:solidFill>
                  <a:schemeClr val="bg1"/>
                </a:solidFill>
                <a:effectLst>
                  <a:outerShdw blurRad="38100" dist="38100" dir="2700000" algn="tl">
                    <a:srgbClr val="000000">
                      <a:alpha val="43137"/>
                    </a:srgbClr>
                  </a:outerShdw>
                </a:effectLst>
              </a:rPr>
              <a:t>'</a:t>
            </a:r>
            <a:r>
              <a:rPr lang="en-US" sz="3600" dirty="0" smtClean="0">
                <a:solidFill>
                  <a:schemeClr val="bg1"/>
                </a:solidFill>
                <a:effectLst>
                  <a:outerShdw blurRad="38100" dist="38100" dir="2700000" algn="tl">
                    <a:srgbClr val="000000">
                      <a:alpha val="43137"/>
                    </a:srgbClr>
                  </a:outerShdw>
                </a:effectLst>
              </a:rPr>
              <a:t>s Body</a:t>
            </a:r>
            <a:endParaRPr lang="en-US" sz="36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had always planned to rule through </a:t>
            </a:r>
            <a:r>
              <a:rPr lang="en-US" sz="4800" b="1" dirty="0">
                <a:solidFill>
                  <a:srgbClr val="FFFF00"/>
                </a:solidFill>
                <a:effectLst>
                  <a:glow rad="127000">
                    <a:schemeClr val="tx1"/>
                  </a:glow>
                </a:effectLst>
                <a:latin typeface="Arial" charset="0"/>
                <a:ea typeface="ＭＳ Ｐゴシック" charset="0"/>
                <a:cs typeface="ＭＳ Ｐゴシック" charset="0"/>
              </a:rPr>
              <a:t>Davidic</a:t>
            </a:r>
            <a:r>
              <a:rPr lang="en-US" sz="4800" b="1" dirty="0">
                <a:effectLst>
                  <a:glow rad="127000">
                    <a:schemeClr val="tx1"/>
                  </a:glow>
                </a:effectLst>
                <a:latin typeface="Arial" charset="0"/>
                <a:ea typeface="ＭＳ Ｐゴシック" charset="0"/>
                <a:cs typeface="ＭＳ Ｐゴシック" charset="0"/>
              </a:rPr>
              <a:t> kings.</a:t>
            </a: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smtClean="0">
                <a:solidFill>
                  <a:srgbClr val="FFFFFF"/>
                </a:solidFill>
                <a:effectLst>
                  <a:glow rad="127000">
                    <a:srgbClr val="000000"/>
                  </a:glow>
                </a:effectLst>
                <a:latin typeface="Arial" charset="0"/>
                <a:ea typeface="ＭＳ Ｐゴシック" charset="0"/>
                <a:cs typeface="ＭＳ Ｐゴシック" charset="0"/>
              </a:rPr>
              <a:t>Exegetical Idea of 1 Samuel</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52405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65814"/>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Degenerate Theocracy </a:t>
            </a:r>
            <a:br>
              <a:rPr lang="en-US" sz="4800" dirty="0">
                <a:solidFill>
                  <a:srgbClr val="FFFFFF"/>
                </a:solidFill>
                <a:effectLst>
                  <a:glow rad="127000">
                    <a:srgbClr val="000000"/>
                  </a:glow>
                </a:effectLst>
                <a:latin typeface="Arial" charset="0"/>
                <a:ea typeface="ＭＳ Ｐゴシック" charset="0"/>
                <a:cs typeface="ＭＳ Ｐゴシック" charset="0"/>
              </a:rPr>
            </a:br>
            <a:r>
              <a:rPr lang="en-US" sz="4800" dirty="0">
                <a:solidFill>
                  <a:srgbClr val="FFFFFF"/>
                </a:solidFill>
                <a:effectLst>
                  <a:glow rad="127000">
                    <a:srgbClr val="000000"/>
                  </a:glow>
                </a:effectLst>
                <a:latin typeface="Arial" charset="0"/>
                <a:ea typeface="ＭＳ Ｐゴシック" charset="0"/>
                <a:cs typeface="ＭＳ Ｐゴシック" charset="0"/>
              </a:rPr>
              <a:t>to Davidic Monarchy</a:t>
            </a:r>
            <a:endParaRPr lang="en-US" sz="2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194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109148539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initiates</a:t>
            </a:r>
            <a:r>
              <a:rPr lang="en-US" sz="4800" b="1" dirty="0">
                <a:effectLst>
                  <a:glow rad="127000">
                    <a:schemeClr val="tx1"/>
                  </a:glow>
                </a:effectLst>
                <a:latin typeface="Arial" charset="0"/>
                <a:ea typeface="ＭＳ Ｐゴシック" charset="0"/>
                <a:cs typeface="ＭＳ Ｐゴシック" charset="0"/>
              </a:rPr>
              <a:t> change to fulfill his plans for us.</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smtClean="0">
                <a:solidFill>
                  <a:srgbClr val="FFFFFF"/>
                </a:solidFill>
                <a:effectLst>
                  <a:glow rad="127000">
                    <a:srgbClr val="000000"/>
                  </a:glow>
                </a:effectLst>
                <a:latin typeface="Arial" charset="0"/>
                <a:ea typeface="ＭＳ Ｐゴシック" charset="0"/>
                <a:cs typeface="ＭＳ Ｐゴシック" charset="0"/>
              </a:rPr>
              <a:t>Main Idea of 1 Samuel</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604077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b="1">
                <a:solidFill>
                  <a:srgbClr val="FFFFFF"/>
                </a:solidFill>
                <a:effectLst>
                  <a:glow rad="228600">
                    <a:schemeClr val="tx1"/>
                  </a:glow>
                </a:effectLst>
                <a:latin typeface="Arial" charset="0"/>
                <a:ea typeface="ＭＳ Ｐゴシック" charset="0"/>
              </a:rPr>
              <a:t>Sometimes change comes though our desire to be like the world </a:t>
            </a:r>
          </a:p>
        </p:txBody>
      </p:sp>
    </p:spTree>
    <p:extLst>
      <p:ext uri="{BB962C8B-B14F-4D97-AF65-F5344CB8AC3E}">
        <p14:creationId xmlns:p14="http://schemas.microsoft.com/office/powerpoint/2010/main" val="233718354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916832"/>
            <a:ext cx="7343800" cy="4704002"/>
          </a:xfrm>
          <a:prstGeom prst="rect">
            <a:avLst/>
          </a:prstGeom>
        </p:spPr>
      </p:pic>
      <p:sp>
        <p:nvSpPr>
          <p:cNvPr id="900098" name="Rectangle 2"/>
          <p:cNvSpPr>
            <a:spLocks noGrp="1" noChangeArrowheads="1"/>
          </p:cNvSpPr>
          <p:nvPr>
            <p:ph type="ctrTitle"/>
          </p:nvPr>
        </p:nvSpPr>
        <p:spPr>
          <a:xfrm>
            <a:off x="0" y="232008"/>
            <a:ext cx="9144000" cy="146880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better way to change is for us to let God lead us </a:t>
            </a:r>
          </a:p>
        </p:txBody>
      </p:sp>
      <p:sp>
        <p:nvSpPr>
          <p:cNvPr id="3" name="Rectangle 2"/>
          <p:cNvSpPr txBox="1">
            <a:spLocks noChangeArrowheads="1"/>
          </p:cNvSpPr>
          <p:nvPr/>
        </p:nvSpPr>
        <p:spPr bwMode="auto">
          <a:xfrm>
            <a:off x="-24692" y="685800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smtClean="0">
                <a:solidFill>
                  <a:srgbClr val="FFFFFF"/>
                </a:solidFill>
                <a:effectLst>
                  <a:glow rad="127000">
                    <a:srgbClr val="000000"/>
                  </a:glow>
                </a:effectLst>
                <a:latin typeface="Arial" charset="0"/>
                <a:ea typeface="ＭＳ Ｐゴシック" charset="0"/>
                <a:cs typeface="ＭＳ Ｐゴシック" charset="0"/>
              </a:rPr>
              <a:t>Text</a:t>
            </a:r>
            <a:endParaRPr lang="en-US" sz="54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00367817"/>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268760"/>
            <a:ext cx="9144000" cy="4033837"/>
          </a:xfrm>
          <a:effectLst>
            <a:outerShdw blurRad="63500" dist="38099" dir="2700000" algn="ctr" rotWithShape="0">
              <a:schemeClr val="tx2">
                <a:alpha val="74998"/>
              </a:schemeClr>
            </a:outerShdw>
          </a:effectLst>
          <a:extLst/>
        </p:spPr>
        <p:txBody>
          <a:bodyPr/>
          <a:lstStyle/>
          <a:p>
            <a:pPr eaLnBrk="1" hangingPunct="1">
              <a:defRPr/>
            </a:pPr>
            <a:r>
              <a:rPr lang="en-US" b="1" dirty="0">
                <a:effectLst>
                  <a:glow rad="228600">
                    <a:schemeClr val="tx1"/>
                  </a:glow>
                </a:effectLst>
                <a:ea typeface="ＭＳ Ｐゴシック" charset="0"/>
              </a:rPr>
              <a:t>"</a:t>
            </a:r>
            <a:r>
              <a:rPr lang="en-US" b="1" dirty="0">
                <a:solidFill>
                  <a:schemeClr val="bg1"/>
                </a:solidFill>
                <a:effectLst>
                  <a:glow rad="228600">
                    <a:schemeClr val="tx1"/>
                  </a:glow>
                </a:effectLst>
                <a:ea typeface="ＭＳ Ｐゴシック" charset="0"/>
              </a:rPr>
              <a:t>The world has yet to see what God can do through one man who is totally yielded to him"</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—Dwight L. Moody— </a:t>
            </a:r>
            <a:endParaRPr lang="en-US" b="1" dirty="0">
              <a:effectLst>
                <a:glow rad="228600">
                  <a:schemeClr val="tx1"/>
                </a:glow>
              </a:effectLst>
              <a:ea typeface="ＭＳ Ｐゴシック" charset="0"/>
            </a:endParaRPr>
          </a:p>
        </p:txBody>
      </p:sp>
    </p:spTree>
    <p:extLst>
      <p:ext uri="{BB962C8B-B14F-4D97-AF65-F5344CB8AC3E}">
        <p14:creationId xmlns:p14="http://schemas.microsoft.com/office/powerpoint/2010/main" val="423364353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cause change?</a:t>
            </a:r>
          </a:p>
        </p:txBody>
      </p:sp>
    </p:spTree>
    <p:extLst>
      <p:ext uri="{BB962C8B-B14F-4D97-AF65-F5344CB8AC3E}">
        <p14:creationId xmlns:p14="http://schemas.microsoft.com/office/powerpoint/2010/main" val="185501114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had always planned to rule through </a:t>
            </a:r>
            <a:r>
              <a:rPr lang="en-US" sz="4800" b="1" dirty="0">
                <a:solidFill>
                  <a:srgbClr val="FFFF00"/>
                </a:solidFill>
                <a:effectLst>
                  <a:glow rad="127000">
                    <a:schemeClr val="tx1"/>
                  </a:glow>
                </a:effectLst>
                <a:latin typeface="Arial" charset="0"/>
                <a:ea typeface="ＭＳ Ｐゴシック" charset="0"/>
                <a:cs typeface="ＭＳ Ｐゴシック" charset="0"/>
              </a:rPr>
              <a:t>Davidic</a:t>
            </a:r>
            <a:r>
              <a:rPr lang="en-US" sz="4800" b="1" dirty="0">
                <a:effectLst>
                  <a:glow rad="127000">
                    <a:schemeClr val="tx1"/>
                  </a:glow>
                </a:effectLst>
                <a:latin typeface="Arial" charset="0"/>
                <a:ea typeface="ＭＳ Ｐゴシック" charset="0"/>
                <a:cs typeface="ＭＳ Ｐゴシック" charset="0"/>
              </a:rPr>
              <a:t> kings.</a:t>
            </a: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smtClean="0">
                <a:solidFill>
                  <a:srgbClr val="FFFFFF"/>
                </a:solidFill>
                <a:effectLst>
                  <a:glow rad="127000">
                    <a:srgbClr val="000000"/>
                  </a:glow>
                </a:effectLst>
                <a:latin typeface="Arial" charset="0"/>
                <a:ea typeface="ＭＳ Ｐゴシック" charset="0"/>
                <a:cs typeface="ＭＳ Ｐゴシック" charset="0"/>
              </a:rPr>
              <a:t>Exegetical Idea of 1 Samuel</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30582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initiates</a:t>
            </a:r>
            <a:r>
              <a:rPr lang="en-US" sz="4800" b="1" dirty="0">
                <a:effectLst>
                  <a:glow rad="127000">
                    <a:schemeClr val="tx1"/>
                  </a:glow>
                </a:effectLst>
                <a:latin typeface="Arial" charset="0"/>
                <a:ea typeface="ＭＳ Ｐゴシック" charset="0"/>
                <a:cs typeface="ＭＳ Ｐゴシック" charset="0"/>
              </a:rPr>
              <a:t> change to fulfill his plans for us.</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smtClean="0">
                <a:solidFill>
                  <a:srgbClr val="FFFFFF"/>
                </a:solidFill>
                <a:effectLst>
                  <a:glow rad="127000">
                    <a:srgbClr val="000000"/>
                  </a:glow>
                </a:effectLst>
                <a:latin typeface="Arial" charset="0"/>
                <a:ea typeface="ＭＳ Ｐゴシック" charset="0"/>
                <a:cs typeface="ＭＳ Ｐゴシック" charset="0"/>
              </a:rPr>
              <a:t>Main Idea of 1 Samuel</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8457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i="1" dirty="0" smtClean="0">
                <a:solidFill>
                  <a:srgbClr val="FFFFFF"/>
                </a:solidFill>
                <a:effectLst>
                  <a:glow rad="127000">
                    <a:srgbClr val="000000"/>
                  </a:glow>
                </a:effectLst>
                <a:latin typeface="Arial" charset="0"/>
                <a:ea typeface="ＭＳ Ｐゴシック" charset="0"/>
                <a:cs typeface="ＭＳ Ｐゴシック" charset="0"/>
              </a:rPr>
              <a:t>1 Samuel</a:t>
            </a:r>
            <a:endParaRPr lang="en-US" sz="54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a:extLst/>
        </p:spPr>
        <p:txBody>
          <a:bodyPr/>
          <a:lstStyle/>
          <a:p>
            <a:pPr>
              <a:defRPr/>
            </a:pPr>
            <a:r>
              <a:rPr lang="en-US" sz="8000" b="1" dirty="0" smtClean="0">
                <a:effectLst>
                  <a:glow rad="127000">
                    <a:schemeClr val="tx1"/>
                  </a:glow>
                </a:effectLst>
                <a:latin typeface="Arial" charset="0"/>
                <a:ea typeface="ＭＳ Ｐゴシック" charset="0"/>
                <a:cs typeface="ＭＳ Ｐゴシック" charset="0"/>
              </a:rPr>
              <a:t>Be </a:t>
            </a:r>
            <a:br>
              <a:rPr lang="en-US" sz="8000" b="1" dirty="0" smtClean="0">
                <a:effectLst>
                  <a:glow rad="127000">
                    <a:schemeClr val="tx1"/>
                  </a:glow>
                </a:effectLst>
                <a:latin typeface="Arial" charset="0"/>
                <a:ea typeface="ＭＳ Ｐゴシック" charset="0"/>
                <a:cs typeface="ＭＳ Ｐゴシック" charset="0"/>
              </a:rPr>
            </a:br>
            <a:r>
              <a:rPr lang="en-US" sz="9600" b="1" dirty="0" smtClean="0">
                <a:effectLst>
                  <a:glow rad="127000">
                    <a:schemeClr val="tx1"/>
                  </a:glow>
                </a:effectLst>
                <a:latin typeface="Arial" charset="0"/>
                <a:ea typeface="ＭＳ Ｐゴシック" charset="0"/>
                <a:cs typeface="ＭＳ Ｐゴシック" charset="0"/>
              </a:rPr>
              <a:t>Changed</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en-US" sz="2000"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eaLnBrk="0" fontAlgn="auto" hangingPunct="0">
              <a:spcBef>
                <a:spcPts val="0"/>
              </a:spcBef>
              <a:spcAft>
                <a:spcPts val="0"/>
              </a:spcAft>
              <a:defRPr/>
            </a:pPr>
            <a:r>
              <a:rPr lang="en-US" sz="2000"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7642730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Change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t="22651" b="16377"/>
          <a:stretch/>
        </p:blipFill>
        <p:spPr>
          <a:xfrm>
            <a:off x="1187624" y="0"/>
            <a:ext cx="6336704" cy="6858000"/>
          </a:xfrm>
          <a:prstGeom prst="rect">
            <a:avLst/>
          </a:prstGeom>
        </p:spPr>
      </p:pic>
    </p:spTree>
    <p:extLst>
      <p:ext uri="{BB962C8B-B14F-4D97-AF65-F5344CB8AC3E}">
        <p14:creationId xmlns:p14="http://schemas.microsoft.com/office/powerpoint/2010/main" val="3803127846"/>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a:srcRect l="6965" b="5850"/>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a:extLst/>
        </p:spPr>
        <p:txBody>
          <a:bodyPr/>
          <a:lstStyle/>
          <a:p>
            <a:pPr algn="r">
              <a:defRPr/>
            </a:pPr>
            <a:r>
              <a:rPr lang="en-US" sz="4800" b="1" dirty="0" smtClean="0">
                <a:effectLst>
                  <a:glow rad="127000">
                    <a:schemeClr val="tx1"/>
                  </a:glow>
                </a:effectLst>
                <a:latin typeface="Times New Roman"/>
                <a:ea typeface="ＭＳ Ｐゴシック" charset="0"/>
                <a:cs typeface="Times New Roman"/>
              </a:rPr>
              <a:t>If nothing ever changed,</a:t>
            </a:r>
            <a:br>
              <a:rPr lang="en-US" sz="4800" b="1" dirty="0" smtClean="0">
                <a:effectLst>
                  <a:glow rad="127000">
                    <a:schemeClr val="tx1"/>
                  </a:glow>
                </a:effectLst>
                <a:latin typeface="Times New Roman"/>
                <a:ea typeface="ＭＳ Ｐゴシック" charset="0"/>
                <a:cs typeface="Times New Roman"/>
              </a:rPr>
            </a:br>
            <a:r>
              <a:rPr lang="en-US" sz="4800" b="1" dirty="0" smtClean="0">
                <a:effectLst>
                  <a:glow rad="127000">
                    <a:schemeClr val="tx1"/>
                  </a:glow>
                </a:effectLst>
                <a:latin typeface="Times New Roman"/>
                <a:ea typeface="ＭＳ Ｐゴシック" charset="0"/>
                <a:cs typeface="Times New Roman"/>
              </a:rPr>
              <a:t>there'd be no butterflies.</a:t>
            </a:r>
            <a:br>
              <a:rPr lang="en-US" sz="4800" b="1" dirty="0" smtClean="0">
                <a:effectLst>
                  <a:glow rad="127000">
                    <a:schemeClr val="tx1"/>
                  </a:glow>
                </a:effectLst>
                <a:latin typeface="Times New Roman"/>
                <a:ea typeface="ＭＳ Ｐゴシック" charset="0"/>
                <a:cs typeface="Times New Roman"/>
              </a:rPr>
            </a:br>
            <a:r>
              <a:rPr lang="en-US" sz="3600" b="1" i="1" dirty="0">
                <a:effectLst>
                  <a:glow rad="127000">
                    <a:schemeClr val="tx1"/>
                  </a:glow>
                </a:effectLst>
                <a:latin typeface="Times New Roman"/>
                <a:ea typeface="ＭＳ Ｐゴシック" charset="0"/>
                <a:cs typeface="Times New Roman"/>
              </a:rPr>
              <a:t>—Unknown</a:t>
            </a:r>
          </a:p>
        </p:txBody>
      </p:sp>
    </p:spTree>
    <p:extLst>
      <p:ext uri="{BB962C8B-B14F-4D97-AF65-F5344CB8AC3E}">
        <p14:creationId xmlns:p14="http://schemas.microsoft.com/office/powerpoint/2010/main" val="6286339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5800" y="-666328"/>
            <a:ext cx="7772400" cy="1143000"/>
          </a:xfrm>
          <a:extLst/>
        </p:spPr>
        <p:txBody>
          <a:bodyPr/>
          <a:lstStyle/>
          <a:p>
            <a:pPr>
              <a:defRPr/>
            </a:pPr>
            <a:r>
              <a:rPr lang="en-US" sz="4800" kern="10" dirty="0" smtClean="0">
                <a:ln w="9525" cap="flat" cmpd="sng" algn="ctr">
                  <a:solidFill>
                    <a:srgbClr val="CC99FF"/>
                  </a:solidFill>
                  <a:prstDash val="solid"/>
                  <a:round/>
                </a:ln>
                <a:gradFill>
                  <a:gsLst>
                    <a:gs pos="0">
                      <a:srgbClr val="FFFF66"/>
                    </a:gs>
                    <a:gs pos="100000">
                      <a:srgbClr val="FF3300"/>
                    </a:gs>
                  </a:gsLst>
                  <a:lin ang="5400000" scaled="1"/>
                </a:gradFill>
                <a:effectLst>
                  <a:outerShdw blurRad="63500" dist="53848" dir="2700000" algn="ctr" rotWithShape="0">
                    <a:srgbClr val="9999FF">
                      <a:alpha val="75000"/>
                    </a:srgbClr>
                  </a:outerShdw>
                </a:effectLst>
                <a:latin typeface="Impact"/>
                <a:ea typeface="Impact"/>
                <a:cs typeface="Impact"/>
              </a:rPr>
              <a:t>Purpose of this Book</a:t>
            </a:r>
            <a:endParaRPr lang="en-US" dirty="0"/>
          </a:p>
        </p:txBody>
      </p:sp>
      <p:sp>
        <p:nvSpPr>
          <p:cNvPr id="1996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611188" y="2784475"/>
            <a:ext cx="3019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latin typeface="Arial" charset="0"/>
                <a:cs typeface="Arial" charset="0"/>
              </a:rPr>
              <a:t>Theocracy</a:t>
            </a:r>
          </a:p>
        </p:txBody>
      </p:sp>
      <p:sp>
        <p:nvSpPr>
          <p:cNvPr id="73733" name="Text Box 5"/>
          <p:cNvSpPr txBox="1">
            <a:spLocks noChangeArrowheads="1"/>
          </p:cNvSpPr>
          <p:nvPr/>
        </p:nvSpPr>
        <p:spPr bwMode="auto">
          <a:xfrm>
            <a:off x="5440363" y="2784475"/>
            <a:ext cx="28527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latin typeface="Arial" charset="0"/>
                <a:cs typeface="Arial" charset="0"/>
              </a:rPr>
              <a:t>Monarchy</a:t>
            </a:r>
          </a:p>
        </p:txBody>
      </p:sp>
      <p:sp>
        <p:nvSpPr>
          <p:cNvPr id="73734" name="AutoShape 6"/>
          <p:cNvSpPr>
            <a:spLocks noChangeArrowheads="1"/>
          </p:cNvSpPr>
          <p:nvPr/>
        </p:nvSpPr>
        <p:spPr bwMode="auto">
          <a:xfrm>
            <a:off x="3581400" y="2913063"/>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p>
        </p:txBody>
      </p:sp>
      <p:sp>
        <p:nvSpPr>
          <p:cNvPr id="199686"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Purpose of this Book</a:t>
            </a:r>
          </a:p>
        </p:txBody>
      </p:sp>
      <p:grpSp>
        <p:nvGrpSpPr>
          <p:cNvPr id="2" name="Group 20"/>
          <p:cNvGrpSpPr>
            <a:grpSpLocks/>
          </p:cNvGrpSpPr>
          <p:nvPr/>
        </p:nvGrpSpPr>
        <p:grpSpPr bwMode="auto">
          <a:xfrm>
            <a:off x="228600" y="4114800"/>
            <a:ext cx="4191000"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4" y="2736"/>
              <a:ext cx="1344"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2" name="Text Box 14"/>
            <p:cNvSpPr txBox="1">
              <a:spLocks noChangeArrowheads="1"/>
            </p:cNvSpPr>
            <p:nvPr/>
          </p:nvSpPr>
          <p:spPr bwMode="auto">
            <a:xfrm>
              <a:off x="215" y="2826"/>
              <a:ext cx="117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solidFill>
                    <a:srgbClr val="FFFF00"/>
                  </a:solidFill>
                  <a:latin typeface="Bauhaus 93" charset="0"/>
                </a:rPr>
                <a:t>GOD</a:t>
              </a:r>
              <a:r>
                <a:rPr lang="en-US" sz="3200">
                  <a:solidFill>
                    <a:srgbClr val="FFFF00"/>
                  </a:solidFill>
                  <a:latin typeface="Bauhaus 93" charset="0"/>
                </a:rPr>
                <a:t> AS</a:t>
              </a:r>
            </a:p>
          </p:txBody>
        </p:sp>
      </p:grpSp>
      <p:grpSp>
        <p:nvGrpSpPr>
          <p:cNvPr id="3" name="Group 21"/>
          <p:cNvGrpSpPr>
            <a:grpSpLocks/>
          </p:cNvGrpSpPr>
          <p:nvPr/>
        </p:nvGrpSpPr>
        <p:grpSpPr bwMode="auto">
          <a:xfrm>
            <a:off x="4724400" y="4114800"/>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95" name="Text Box 16"/>
            <p:cNvSpPr txBox="1">
              <a:spLocks noChangeArrowheads="1"/>
            </p:cNvSpPr>
            <p:nvPr/>
          </p:nvSpPr>
          <p:spPr bwMode="auto">
            <a:xfrm>
              <a:off x="3072" y="2856"/>
              <a:ext cx="1122" cy="442"/>
            </a:xfrm>
            <a:prstGeom prst="rect">
              <a:avLst/>
            </a:prstGeom>
            <a:gr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en-US" sz="4000" smtClean="0">
                  <a:latin typeface="Bauhaus 93" charset="0"/>
                </a:rPr>
                <a:t>Man as</a:t>
              </a:r>
            </a:p>
          </p:txBody>
        </p:sp>
      </p:grpSp>
      <p:sp>
        <p:nvSpPr>
          <p:cNvPr id="16"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smtClean="0">
                <a:solidFill>
                  <a:schemeClr val="bg1"/>
                </a:solidFill>
                <a:latin typeface="Arial"/>
                <a:cs typeface="Arial"/>
              </a:rPr>
              <a:t>196</a:t>
            </a:r>
            <a:endParaRPr lang="en-US" sz="2400" b="0" dirty="0" smtClean="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Change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46300" y="0"/>
            <a:ext cx="4843220" cy="6858000"/>
          </a:xfrm>
          <a:prstGeom prst="rect">
            <a:avLst/>
          </a:prstGeom>
        </p:spPr>
      </p:pic>
    </p:spTree>
    <p:extLst>
      <p:ext uri="{BB962C8B-B14F-4D97-AF65-F5344CB8AC3E}">
        <p14:creationId xmlns:p14="http://schemas.microsoft.com/office/powerpoint/2010/main" val="415331763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7164909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3200" dirty="0">
                <a:solidFill>
                  <a:srgbClr val="FFFFFF"/>
                </a:solidFill>
                <a:latin typeface="Arial" charset="0"/>
                <a:cs typeface="Arial" charset="0"/>
              </a:rPr>
              <a:t>Get this </a:t>
            </a:r>
            <a:r>
              <a:rPr lang="en-US" sz="3200" dirty="0" smtClean="0">
                <a:solidFill>
                  <a:srgbClr val="FFFFFF"/>
                </a:solidFill>
                <a:latin typeface="Arial" charset="0"/>
                <a:cs typeface="Arial" charset="0"/>
              </a:rPr>
              <a:t>presentation and script </a:t>
            </a:r>
            <a:r>
              <a:rPr lang="en-US" sz="3200" dirty="0">
                <a:solidFill>
                  <a:srgbClr val="FFFFFF"/>
                </a:solidFill>
                <a:latin typeface="Arial" charset="0"/>
                <a:cs typeface="Arial" charset="0"/>
              </a:rPr>
              <a:t>for free!</a:t>
            </a:r>
            <a:endParaRPr lang="en-US" sz="11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31446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658" y="116632"/>
            <a:ext cx="9144000" cy="1555750"/>
          </a:xfrm>
          <a:effectLst>
            <a:outerShdw blurRad="63500" dist="35921" dir="2700000" algn="ctr" rotWithShape="0">
              <a:schemeClr val="tx2">
                <a:alpha val="74998"/>
              </a:schemeClr>
            </a:outerShdw>
          </a:effectLst>
          <a:extLst/>
        </p:spPr>
        <p:txBody>
          <a:bodyPr/>
          <a:lstStyle/>
          <a:p>
            <a:pPr>
              <a:defRPr/>
            </a:pPr>
            <a:r>
              <a:rPr lang="en-US" sz="6600" b="1" i="1" dirty="0" smtClean="0">
                <a:effectLst>
                  <a:glow rad="876300">
                    <a:schemeClr val="tx1"/>
                  </a:glow>
                </a:effectLst>
                <a:latin typeface="Arial" charset="0"/>
                <a:ea typeface="ＭＳ Ｐゴシック" charset="0"/>
                <a:cs typeface="ＭＳ Ｐゴシック" charset="0"/>
              </a:rPr>
              <a:t>Change</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0" spc="-100" dirty="0" smtClean="0">
                <a:solidFill>
                  <a:srgbClr val="000090"/>
                </a:solidFill>
                <a:latin typeface="Helvetica Neue Black Condensed"/>
                <a:ea typeface="ＭＳ Ｐゴシック" charset="0"/>
                <a:cs typeface="Helvetica Neue Black Condensed"/>
              </a:rPr>
              <a:t>FOR ISRAEL</a:t>
            </a:r>
            <a:endParaRPr lang="en-US" sz="4800" b="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0" spc="-100" dirty="0" smtClean="0">
                <a:solidFill>
                  <a:srgbClr val="000090"/>
                </a:solidFill>
                <a:latin typeface="Helvetica Neue Black Condensed"/>
                <a:ea typeface="ＭＳ Ｐゴシック" charset="0"/>
                <a:cs typeface="Helvetica Neue Black Condensed"/>
              </a:rPr>
              <a:t>FOR </a:t>
            </a:r>
            <a:br>
              <a:rPr lang="en-US" sz="4800" b="0" spc="-100" dirty="0" smtClean="0">
                <a:solidFill>
                  <a:srgbClr val="000090"/>
                </a:solidFill>
                <a:latin typeface="Helvetica Neue Black Condensed"/>
                <a:ea typeface="ＭＳ Ｐゴシック" charset="0"/>
                <a:cs typeface="Helvetica Neue Black Condensed"/>
              </a:rPr>
            </a:br>
            <a:r>
              <a:rPr lang="en-US" sz="4800" b="0" spc="-100" dirty="0" smtClean="0">
                <a:solidFill>
                  <a:srgbClr val="000090"/>
                </a:solidFill>
                <a:latin typeface="Helvetica Neue Black Condensed"/>
                <a:ea typeface="ＭＳ Ｐゴシック" charset="0"/>
                <a:cs typeface="Helvetica Neue Black Condensed"/>
              </a:rPr>
              <a:t>US</a:t>
            </a:r>
            <a:endParaRPr lang="en-US" sz="4800" b="0" spc="-100" dirty="0">
              <a:solidFill>
                <a:srgbClr val="000090"/>
              </a:solidFill>
              <a:latin typeface="Helvetica Neue Black Condensed"/>
              <a:ea typeface="ＭＳ Ｐゴシック" charset="0"/>
              <a:cs typeface="Helvetica Neue Black Condensed"/>
            </a:endParaRPr>
          </a:p>
        </p:txBody>
      </p:sp>
      <p:sp>
        <p:nvSpPr>
          <p:cNvPr id="2" name="Right Arrow 1"/>
          <p:cNvSpPr/>
          <p:nvPr/>
        </p:nvSpPr>
        <p:spPr bwMode="auto">
          <a:xfrm>
            <a:off x="3923928" y="2348880"/>
            <a:ext cx="1512168" cy="1800200"/>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i="1" dirty="0">
                <a:effectLst>
                  <a:glow rad="876300">
                    <a:schemeClr val="tx1"/>
                  </a:glow>
                </a:effectLst>
                <a:latin typeface="Arial" charset="0"/>
                <a:ea typeface="ＭＳ Ｐゴシック" charset="0"/>
                <a:cs typeface="ＭＳ Ｐゴシック" charset="0"/>
              </a:rPr>
              <a:t>1</a:t>
            </a:r>
            <a:r>
              <a:rPr lang="en-US" sz="6600" b="1" i="1" dirty="0" smtClean="0">
                <a:effectLst>
                  <a:glow rad="876300">
                    <a:schemeClr val="tx1"/>
                  </a:glow>
                </a:effectLst>
                <a:latin typeface="Arial" charset="0"/>
                <a:ea typeface="ＭＳ Ｐゴシック" charset="0"/>
                <a:cs typeface="ＭＳ Ｐゴシック" charset="0"/>
              </a:rPr>
              <a:t> Samuel</a:t>
            </a:r>
            <a:endParaRPr lang="en-US" b="1" i="1"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1566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cause change?</a:t>
            </a:r>
          </a:p>
        </p:txBody>
      </p:sp>
    </p:spTree>
    <p:extLst>
      <p:ext uri="{BB962C8B-B14F-4D97-AF65-F5344CB8AC3E}">
        <p14:creationId xmlns:p14="http://schemas.microsoft.com/office/powerpoint/2010/main" val="9718166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had always planned to rule through </a:t>
            </a:r>
            <a:r>
              <a:rPr lang="en-US" sz="4800" b="1" dirty="0">
                <a:solidFill>
                  <a:srgbClr val="FFFF00"/>
                </a:solidFill>
                <a:effectLst>
                  <a:glow rad="127000">
                    <a:schemeClr val="tx1"/>
                  </a:glow>
                </a:effectLst>
                <a:latin typeface="Arial" charset="0"/>
                <a:ea typeface="ＭＳ Ｐゴシック" charset="0"/>
                <a:cs typeface="ＭＳ Ｐゴシック" charset="0"/>
              </a:rPr>
              <a:t>Davidic</a:t>
            </a:r>
            <a:r>
              <a:rPr lang="en-US" sz="4800" b="1" dirty="0">
                <a:effectLst>
                  <a:glow rad="127000">
                    <a:schemeClr val="tx1"/>
                  </a:glow>
                </a:effectLst>
                <a:latin typeface="Arial" charset="0"/>
                <a:ea typeface="ＭＳ Ｐゴシック" charset="0"/>
                <a:cs typeface="ＭＳ Ｐゴシック" charset="0"/>
              </a:rPr>
              <a:t> kings.</a:t>
            </a: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smtClean="0">
                <a:solidFill>
                  <a:srgbClr val="FFFFFF"/>
                </a:solidFill>
                <a:effectLst>
                  <a:glow rad="127000">
                    <a:srgbClr val="000000"/>
                  </a:glow>
                </a:effectLst>
                <a:latin typeface="Arial" charset="0"/>
                <a:ea typeface="ＭＳ Ｐゴシック" charset="0"/>
                <a:cs typeface="ＭＳ Ｐゴシック" charset="0"/>
              </a:rPr>
              <a:t>Exegetical Idea of 1 Samuel</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88405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2400">
                <a:solidFill>
                  <a:srgbClr val="FFFFFF"/>
                </a:solidFill>
                <a:latin typeface="Arial" charset="0"/>
                <a:cs typeface="Arial" charset="0"/>
              </a:rPr>
              <a:t>193</a:t>
            </a:r>
          </a:p>
        </p:txBody>
      </p:sp>
      <p:sp>
        <p:nvSpPr>
          <p:cNvPr id="181251" name="Rectangle 3"/>
          <p:cNvSpPr>
            <a:spLocks noGrp="1" noChangeArrowheads="1"/>
          </p:cNvSpPr>
          <p:nvPr>
            <p:ph type="title"/>
          </p:nvPr>
        </p:nvSpPr>
        <p:spPr>
          <a:xfrm>
            <a:off x="395536" y="304800"/>
            <a:ext cx="7560840" cy="914400"/>
          </a:xfrm>
          <a:solidFill>
            <a:schemeClr val="tx1"/>
          </a:solidFill>
          <a:ln>
            <a:solidFill>
              <a:schemeClr val="tx1"/>
            </a:solidFill>
            <a:miter lim="800000"/>
            <a:headEnd/>
            <a:tailEnd/>
          </a:ln>
        </p:spPr>
        <p:txBody>
          <a:bodyPr anchor="ctr" anchorCtr="1"/>
          <a:lstStyle/>
          <a:p>
            <a:pPr algn="ctr" eaLnBrk="1" hangingPunct="1"/>
            <a:r>
              <a:rPr lang="en-US" altLang="zh-CN" sz="3200" b="1">
                <a:solidFill>
                  <a:schemeClr val="bg1"/>
                </a:solidFill>
                <a:latin typeface="Arial" charset="0"/>
                <a:ea typeface="宋体" charset="0"/>
                <a:cs typeface="宋体" charset="0"/>
              </a:rPr>
              <a:t>Theology of Judges-Ruth-Samuel</a:t>
            </a:r>
            <a:endParaRPr lang="en-US" sz="1400">
              <a:solidFill>
                <a:schemeClr val="bg1"/>
              </a:solidFill>
              <a:latin typeface="Arial" charset="0"/>
              <a:ea typeface="宋体" charset="0"/>
              <a:cs typeface="宋体" charset="0"/>
            </a:endParaRPr>
          </a:p>
        </p:txBody>
      </p:sp>
      <p:sp>
        <p:nvSpPr>
          <p:cNvPr id="18125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b="0">
              <a:solidFill>
                <a:srgbClr val="000000"/>
              </a:solidFill>
              <a:latin typeface="Arial" charset="0"/>
              <a:cs typeface="Arial" charset="0"/>
            </a:endParaRPr>
          </a:p>
          <a:p>
            <a:pPr eaLnBrk="0" hangingPunct="0"/>
            <a:r>
              <a:rPr lang="en-US" sz="2000">
                <a:solidFill>
                  <a:srgbClr val="000000"/>
                </a:solidFill>
                <a:latin typeface="Arial" charset="0"/>
                <a:cs typeface="Arial" charset="0"/>
              </a:rPr>
              <a:t>Judges</a:t>
            </a:r>
          </a:p>
        </p:txBody>
      </p:sp>
      <p:sp>
        <p:nvSpPr>
          <p:cNvPr id="18125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b="0">
              <a:solidFill>
                <a:srgbClr val="000000"/>
              </a:solidFill>
              <a:latin typeface="Arial" charset="0"/>
              <a:cs typeface="Arial" charset="0"/>
            </a:endParaRPr>
          </a:p>
          <a:p>
            <a:pPr eaLnBrk="0" hangingPunct="0"/>
            <a:r>
              <a:rPr lang="en-US" sz="2000">
                <a:solidFill>
                  <a:srgbClr val="000000"/>
                </a:solidFill>
                <a:latin typeface="Arial" charset="0"/>
                <a:cs typeface="Arial" charset="0"/>
              </a:rPr>
              <a:t>Ruth</a:t>
            </a:r>
            <a:endParaRPr lang="en-US" sz="2000" b="0">
              <a:solidFill>
                <a:srgbClr val="000000"/>
              </a:solidFill>
              <a:latin typeface="Arial" charset="0"/>
              <a:cs typeface="Arial" charset="0"/>
            </a:endParaRPr>
          </a:p>
        </p:txBody>
      </p:sp>
      <p:sp>
        <p:nvSpPr>
          <p:cNvPr id="18125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a:solidFill>
                <a:srgbClr val="000000"/>
              </a:solidFill>
              <a:latin typeface="Arial" charset="0"/>
              <a:cs typeface="Arial" charset="0"/>
            </a:endParaRPr>
          </a:p>
          <a:p>
            <a:pPr eaLnBrk="0" hangingPunct="0"/>
            <a:r>
              <a:rPr lang="en-US" sz="2000">
                <a:solidFill>
                  <a:srgbClr val="000000"/>
                </a:solidFill>
                <a:latin typeface="Arial" charset="0"/>
                <a:cs typeface="Arial" charset="0"/>
              </a:rPr>
              <a:t>Samuel</a:t>
            </a:r>
          </a:p>
        </p:txBody>
      </p:sp>
      <p:grpSp>
        <p:nvGrpSpPr>
          <p:cNvPr id="2" name="Group 11"/>
          <p:cNvGrpSpPr>
            <a:grpSpLocks/>
          </p:cNvGrpSpPr>
          <p:nvPr/>
        </p:nvGrpSpPr>
        <p:grpSpPr bwMode="auto">
          <a:xfrm>
            <a:off x="1674813" y="5145088"/>
            <a:ext cx="1373187" cy="1096962"/>
            <a:chOff x="0" y="0"/>
            <a:chExt cx="20000" cy="20000"/>
          </a:xfrm>
        </p:grpSpPr>
        <p:sp>
          <p:nvSpPr>
            <p:cNvPr id="18127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endParaRPr lang="en-US"/>
            </a:p>
          </p:txBody>
        </p:sp>
        <p:sp>
          <p:nvSpPr>
            <p:cNvPr id="18127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p>
              <a:pPr algn="l" eaLnBrk="0" hangingPunct="0"/>
              <a:r>
                <a:rPr lang="en-US" sz="1400">
                  <a:solidFill>
                    <a:srgbClr val="000000"/>
                  </a:solidFill>
                  <a:latin typeface="Arial" charset="0"/>
                  <a:cs typeface="Arial" charset="0"/>
                </a:rPr>
                <a:t>Monarchy</a:t>
              </a:r>
            </a:p>
            <a:p>
              <a:pPr algn="l" eaLnBrk="0" hangingPunct="0"/>
              <a:r>
                <a:rPr lang="en-US" sz="1400">
                  <a:solidFill>
                    <a:srgbClr val="000000"/>
                  </a:solidFill>
                  <a:latin typeface="Arial" charset="0"/>
                  <a:cs typeface="Arial" charset="0"/>
                </a:rPr>
                <a:t> Needed</a:t>
              </a:r>
              <a:endParaRPr lang="en-US" sz="2400" b="0">
                <a:solidFill>
                  <a:srgbClr val="000000"/>
                </a:solidFill>
                <a:latin typeface="Arial" charset="0"/>
                <a:cs typeface="Arial"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8127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a:spcBef>
                  <a:spcPct val="20000"/>
                </a:spcBef>
              </a:pPr>
              <a:endParaRPr lang="en-US" sz="2400" b="0">
                <a:solidFill>
                  <a:srgbClr val="000000"/>
                </a:solidFill>
                <a:latin typeface="Arial" charset="0"/>
                <a:cs typeface="Arial" charset="0"/>
              </a:endParaRPr>
            </a:p>
          </p:txBody>
        </p:sp>
        <p:sp>
          <p:nvSpPr>
            <p:cNvPr id="18127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algn="l" eaLnBrk="0" hangingPunct="0"/>
              <a:r>
                <a:rPr lang="en-US" sz="1400">
                  <a:solidFill>
                    <a:srgbClr val="000000"/>
                  </a:solidFill>
                  <a:latin typeface="Arial" charset="0"/>
                  <a:cs typeface="Arial" charset="0"/>
                </a:rPr>
                <a:t>Monarchy</a:t>
              </a:r>
            </a:p>
            <a:p>
              <a:pPr algn="l" eaLnBrk="0" hangingPunct="0"/>
              <a:r>
                <a:rPr lang="en-US" sz="1400">
                  <a:solidFill>
                    <a:srgbClr val="000000"/>
                  </a:solidFill>
                  <a:latin typeface="Arial" charset="0"/>
                  <a:cs typeface="Arial" charset="0"/>
                </a:rPr>
                <a:t> Prepared</a:t>
              </a:r>
              <a:endParaRPr lang="en-US" sz="2400" b="0">
                <a:solidFill>
                  <a:srgbClr val="000000"/>
                </a:solidFill>
                <a:latin typeface="Arial" charset="0"/>
                <a:cs typeface="Arial" charset="0"/>
              </a:endParaRPr>
            </a:p>
          </p:txBody>
        </p:sp>
      </p:grpSp>
      <p:sp>
        <p:nvSpPr>
          <p:cNvPr id="39960" name="Line 24"/>
          <p:cNvSpPr>
            <a:spLocks noChangeShapeType="1"/>
          </p:cNvSpPr>
          <p:nvPr/>
        </p:nvSpPr>
        <p:spPr bwMode="auto">
          <a:xfrm flipV="1">
            <a:off x="3633788" y="3390900"/>
            <a:ext cx="361950"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en-US"/>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en-US"/>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en-US"/>
          </a:p>
        </p:txBody>
      </p:sp>
      <p:sp>
        <p:nvSpPr>
          <p:cNvPr id="39965" name="Text Box 29"/>
          <p:cNvSpPr txBox="1">
            <a:spLocks noChangeArrowheads="1"/>
          </p:cNvSpPr>
          <p:nvPr/>
        </p:nvSpPr>
        <p:spPr bwMode="auto">
          <a:xfrm>
            <a:off x="1152525" y="260985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20000"/>
              </a:spcBef>
            </a:pPr>
            <a:r>
              <a:rPr lang="en-US" sz="2400" u="sng">
                <a:solidFill>
                  <a:srgbClr val="000000"/>
                </a:solidFill>
                <a:latin typeface="Arial" charset="0"/>
                <a:cs typeface="Arial" charset="0"/>
              </a:rPr>
              <a:t>Bethlehem</a:t>
            </a:r>
          </a:p>
        </p:txBody>
      </p:sp>
      <p:sp>
        <p:nvSpPr>
          <p:cNvPr id="39966" name="Text Box 30"/>
          <p:cNvSpPr txBox="1">
            <a:spLocks noChangeArrowheads="1"/>
          </p:cNvSpPr>
          <p:nvPr/>
        </p:nvSpPr>
        <p:spPr bwMode="auto">
          <a:xfrm>
            <a:off x="1646238" y="3105150"/>
            <a:ext cx="20669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Idolatry (17–18)</a:t>
            </a:r>
          </a:p>
          <a:p>
            <a:pPr algn="l" eaLnBrk="1" hangingPunct="1">
              <a:spcBef>
                <a:spcPct val="20000"/>
              </a:spcBef>
            </a:pPr>
            <a:r>
              <a:rPr lang="en-US" sz="2000">
                <a:solidFill>
                  <a:srgbClr val="000000"/>
                </a:solidFill>
                <a:latin typeface="Arial" charset="0"/>
                <a:cs typeface="Arial" charset="0"/>
              </a:rPr>
              <a:t>Concubine (19)</a:t>
            </a:r>
          </a:p>
        </p:txBody>
      </p:sp>
      <p:sp>
        <p:nvSpPr>
          <p:cNvPr id="39967" name="Text Box 31"/>
          <p:cNvSpPr txBox="1">
            <a:spLocks noChangeArrowheads="1"/>
          </p:cNvSpPr>
          <p:nvPr/>
        </p:nvSpPr>
        <p:spPr bwMode="auto">
          <a:xfrm>
            <a:off x="1138238" y="4019550"/>
            <a:ext cx="1228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20000"/>
              </a:spcBef>
            </a:pPr>
            <a:r>
              <a:rPr lang="en-US" sz="2400" u="sng">
                <a:solidFill>
                  <a:srgbClr val="000000"/>
                </a:solidFill>
                <a:latin typeface="Arial" charset="0"/>
                <a:cs typeface="Arial" charset="0"/>
              </a:rPr>
              <a:t>Gibeah</a:t>
            </a:r>
          </a:p>
        </p:txBody>
      </p:sp>
      <p:sp>
        <p:nvSpPr>
          <p:cNvPr id="39968" name="Text Box 32"/>
          <p:cNvSpPr txBox="1">
            <a:spLocks noChangeArrowheads="1"/>
          </p:cNvSpPr>
          <p:nvPr/>
        </p:nvSpPr>
        <p:spPr bwMode="auto">
          <a:xfrm>
            <a:off x="1619250" y="4400550"/>
            <a:ext cx="200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Murder (19–20)</a:t>
            </a:r>
          </a:p>
        </p:txBody>
      </p:sp>
      <p:sp>
        <p:nvSpPr>
          <p:cNvPr id="39969" name="Text Box 33"/>
          <p:cNvSpPr txBox="1">
            <a:spLocks noChangeArrowheads="1"/>
          </p:cNvSpPr>
          <p:nvPr/>
        </p:nvSpPr>
        <p:spPr bwMode="auto">
          <a:xfrm>
            <a:off x="3978275" y="2724150"/>
            <a:ext cx="19383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Boaz</a:t>
            </a:r>
          </a:p>
          <a:p>
            <a:pPr algn="l" eaLnBrk="1" hangingPunct="1">
              <a:spcBef>
                <a:spcPct val="20000"/>
              </a:spcBef>
            </a:pPr>
            <a:r>
              <a:rPr lang="en-US" sz="2000">
                <a:solidFill>
                  <a:srgbClr val="000000"/>
                </a:solidFill>
                <a:latin typeface="Arial" charset="0"/>
                <a:cs typeface="Arial" charset="0"/>
              </a:rPr>
              <a:t>Bethlehemites</a:t>
            </a:r>
          </a:p>
        </p:txBody>
      </p:sp>
      <p:sp>
        <p:nvSpPr>
          <p:cNvPr id="39970" name="Text Box 34"/>
          <p:cNvSpPr txBox="1">
            <a:spLocks noChangeArrowheads="1"/>
          </p:cNvSpPr>
          <p:nvPr/>
        </p:nvSpPr>
        <p:spPr bwMode="auto">
          <a:xfrm>
            <a:off x="5937250" y="4705350"/>
            <a:ext cx="727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Saul</a:t>
            </a:r>
          </a:p>
        </p:txBody>
      </p:sp>
      <p:sp>
        <p:nvSpPr>
          <p:cNvPr id="39971" name="Text Box 35"/>
          <p:cNvSpPr txBox="1">
            <a:spLocks noChangeArrowheads="1"/>
          </p:cNvSpPr>
          <p:nvPr/>
        </p:nvSpPr>
        <p:spPr bwMode="auto">
          <a:xfrm>
            <a:off x="5915025" y="2571750"/>
            <a:ext cx="88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pPr>
            <a:r>
              <a:rPr lang="en-US" sz="2000">
                <a:solidFill>
                  <a:srgbClr val="000000"/>
                </a:solidFill>
                <a:latin typeface="Arial" charset="0"/>
                <a:cs typeface="Arial" charset="0"/>
              </a:rPr>
              <a:t>David</a:t>
            </a:r>
          </a:p>
        </p:txBody>
      </p:sp>
      <p:grpSp>
        <p:nvGrpSpPr>
          <p:cNvPr id="4" name="Group 36"/>
          <p:cNvGrpSpPr>
            <a:grpSpLocks/>
          </p:cNvGrpSpPr>
          <p:nvPr/>
        </p:nvGrpSpPr>
        <p:grpSpPr bwMode="auto">
          <a:xfrm>
            <a:off x="5610225" y="5105400"/>
            <a:ext cx="1295400" cy="823913"/>
            <a:chOff x="3456" y="3456"/>
            <a:chExt cx="816" cy="519"/>
          </a:xfrm>
        </p:grpSpPr>
        <p:sp>
          <p:nvSpPr>
            <p:cNvPr id="18126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p>
              <a:pPr>
                <a:spcBef>
                  <a:spcPct val="20000"/>
                </a:spcBef>
              </a:pPr>
              <a:endParaRPr lang="en-US" sz="2400" b="0">
                <a:solidFill>
                  <a:srgbClr val="000000"/>
                </a:solidFill>
                <a:latin typeface="Arial" charset="0"/>
                <a:cs typeface="Arial" charset="0"/>
              </a:endParaRPr>
            </a:p>
          </p:txBody>
        </p:sp>
        <p:sp>
          <p:nvSpPr>
            <p:cNvPr id="18127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a:noFill/>
                </a14:hiddenFill>
              </a:ext>
            </a:extLst>
          </p:spPr>
          <p:txBody>
            <a:bodyPr/>
            <a:lstStyle/>
            <a:p>
              <a:endParaRPr lang="en-US"/>
            </a:p>
          </p:txBody>
        </p:sp>
        <p:sp>
          <p:nvSpPr>
            <p:cNvPr id="18127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a:noFill/>
                </a14:hiddenFill>
              </a:ext>
            </a:extLst>
          </p:spPr>
          <p:txBody>
            <a:bodyPr/>
            <a:lstStyle/>
            <a:p>
              <a:endParaRPr lang="en-US"/>
            </a:p>
          </p:txBody>
        </p:sp>
        <p:sp>
          <p:nvSpPr>
            <p:cNvPr id="18127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a:spcBef>
                  <a:spcPct val="20000"/>
                </a:spcBef>
              </a:pPr>
              <a:endParaRPr lang="en-US" sz="2400" b="0">
                <a:solidFill>
                  <a:srgbClr val="000000"/>
                </a:solidFill>
                <a:latin typeface="Arial" charset="0"/>
                <a:cs typeface="Arial" charset="0"/>
              </a:endParaRPr>
            </a:p>
          </p:txBody>
        </p:sp>
        <p:sp>
          <p:nvSpPr>
            <p:cNvPr id="181273" name="Rectangle 23"/>
            <p:cNvSpPr>
              <a:spLocks noChangeArrowheads="1"/>
            </p:cNvSpPr>
            <p:nvPr/>
          </p:nvSpPr>
          <p:spPr bwMode="auto">
            <a:xfrm>
              <a:off x="3482" y="3552"/>
              <a:ext cx="771" cy="231"/>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p>
              <a:pPr eaLnBrk="0" hangingPunct="0"/>
              <a:r>
                <a:rPr lang="en-US" sz="1400">
                  <a:solidFill>
                    <a:srgbClr val="000000"/>
                  </a:solidFill>
                  <a:latin typeface="Arial" charset="0"/>
                  <a:cs typeface="Arial" charset="0"/>
                </a:rPr>
                <a:t>Monarchy</a:t>
              </a:r>
            </a:p>
            <a:p>
              <a:pPr eaLnBrk="0" hangingPunct="0"/>
              <a:r>
                <a:rPr lang="en-US" sz="1400">
                  <a:solidFill>
                    <a:srgbClr val="000000"/>
                  </a:solidFill>
                  <a:latin typeface="Arial" charset="0"/>
                  <a:cs typeface="Arial" charset="0"/>
                </a:rPr>
                <a:t>Established</a:t>
              </a:r>
              <a:endParaRPr lang="en-US" sz="2400" b="0">
                <a:solidFill>
                  <a:srgbClr val="000000"/>
                </a:solidFill>
                <a:latin typeface="Arial" charset="0"/>
                <a:cs typeface="Arial" charset="0"/>
              </a:endParaRPr>
            </a:p>
          </p:txBody>
        </p:sp>
        <p:sp>
          <p:nvSpPr>
            <p:cNvPr id="18127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endParaRPr lang="en-US"/>
            </a:p>
          </p:txBody>
        </p:sp>
      </p:grpSp>
      <p:sp>
        <p:nvSpPr>
          <p:cNvPr id="181268" name="Text Box 37"/>
          <p:cNvSpPr txBox="1">
            <a:spLocks noChangeArrowheads="1"/>
          </p:cNvSpPr>
          <p:nvPr/>
        </p:nvSpPr>
        <p:spPr bwMode="auto">
          <a:xfrm>
            <a:off x="468313" y="6308725"/>
            <a:ext cx="828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20000"/>
              </a:spcBef>
            </a:pPr>
            <a:r>
              <a:rPr lang="en-US" altLang="zh-CN" sz="1200">
                <a:solidFill>
                  <a:srgbClr val="000000"/>
                </a:solidFill>
                <a:latin typeface="Arial" charset="0"/>
                <a:cs typeface="Arial" charset="0"/>
              </a:rPr>
              <a:t>Adapted from Thomas L. Constable, "A Theology of Joshua, Ruth, and Judges," </a:t>
            </a:r>
            <a:br>
              <a:rPr lang="en-US" altLang="zh-CN" sz="1200">
                <a:solidFill>
                  <a:srgbClr val="000000"/>
                </a:solidFill>
                <a:latin typeface="Arial" charset="0"/>
                <a:cs typeface="Arial" charset="0"/>
              </a:rPr>
            </a:br>
            <a:r>
              <a:rPr lang="en-US" altLang="zh-CN" sz="1200">
                <a:solidFill>
                  <a:srgbClr val="000000"/>
                </a:solidFill>
                <a:latin typeface="Arial" charset="0"/>
                <a:cs typeface="Arial" charset="0"/>
              </a:rPr>
              <a:t>in </a:t>
            </a:r>
            <a:r>
              <a:rPr lang="en-US" altLang="zh-CN" sz="1200" i="1">
                <a:solidFill>
                  <a:srgbClr val="000000"/>
                </a:solidFill>
                <a:latin typeface="Arial" charset="0"/>
                <a:cs typeface="Arial" charset="0"/>
              </a:rPr>
              <a:t>A Biblical Theology of the OT</a:t>
            </a:r>
            <a:r>
              <a:rPr lang="en-US" altLang="zh-CN" sz="1200">
                <a:solidFill>
                  <a:srgbClr val="000000"/>
                </a:solidFill>
                <a:latin typeface="Arial" charset="0"/>
                <a:cs typeface="Arial" charset="0"/>
              </a:rPr>
              <a:t>, ed. Roy B. Zuck, 95-96, 117</a:t>
            </a:r>
            <a:endParaRPr lang="en-US" sz="1200">
              <a:solidFill>
                <a:srgbClr val="000000"/>
              </a:solidFill>
              <a:latin typeface="Arial" charset="0"/>
              <a:cs typeface="Arial" charset="0"/>
            </a:endParaRPr>
          </a:p>
        </p:txBody>
      </p:sp>
    </p:spTree>
    <p:extLst>
      <p:ext uri="{BB962C8B-B14F-4D97-AF65-F5344CB8AC3E}">
        <p14:creationId xmlns:p14="http://schemas.microsoft.com/office/powerpoint/2010/main" val="41031740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130734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Samuel</a:t>
            </a:r>
          </a:p>
        </p:txBody>
      </p:sp>
      <p:grpSp>
        <p:nvGrpSpPr>
          <p:cNvPr id="200711" name="Group 9"/>
          <p:cNvGrpSpPr>
            <a:grpSpLocks/>
          </p:cNvGrpSpPr>
          <p:nvPr/>
        </p:nvGrpSpPr>
        <p:grpSpPr bwMode="auto">
          <a:xfrm>
            <a:off x="2133600" y="427038"/>
            <a:ext cx="4419600" cy="1562100"/>
            <a:chOff x="2064" y="120"/>
            <a:chExt cx="3120" cy="1176"/>
          </a:xfrm>
        </p:grpSpPr>
        <p:sp>
          <p:nvSpPr>
            <p:cNvPr id="200715" name="WordArt 10"/>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sp>
          <p:nvSpPr>
            <p:cNvPr id="200716" name="WordArt 11"/>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gr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smtClean="0">
                <a:solidFill>
                  <a:srgbClr val="FFFFFF"/>
                </a:solidFill>
                <a:latin typeface="Arial"/>
                <a:cs typeface="Arial"/>
              </a:rPr>
              <a:t>196</a:t>
            </a:r>
            <a:endParaRPr lang="en-US" sz="2400" b="0" dirty="0" smtClean="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442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423173565"/>
              </p:ext>
            </p:extLst>
          </p:nvPr>
        </p:nvGraphicFramePr>
        <p:xfrm>
          <a:off x="-107950" y="0"/>
          <a:ext cx="9251949" cy="6869351"/>
        </p:xfrm>
        <a:graphic>
          <a:graphicData uri="http://schemas.openxmlformats.org/drawingml/2006/table">
            <a:tbl>
              <a:tblPr/>
              <a:tblGrid>
                <a:gridCol w="1850717"/>
                <a:gridCol w="1893129"/>
                <a:gridCol w="2160240"/>
                <a:gridCol w="1296144"/>
                <a:gridCol w="2051719"/>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charset="0"/>
                          <a:cs typeface="Arial" charset="0"/>
                        </a:rPr>
                        <a:t>Eli</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tr>
              <a:tr h="936104">
                <a:tc>
                  <a:txBody>
                    <a:bodyPr/>
                    <a:lstStyle/>
                    <a:p>
                      <a:pPr algn="ctr">
                        <a:lnSpc>
                          <a:spcPct val="115000"/>
                        </a:lnSpc>
                        <a:spcAft>
                          <a:spcPts val="0"/>
                        </a:spcAft>
                      </a:pPr>
                      <a:r>
                        <a:rPr lang="en-US" sz="1800" b="1" i="1">
                          <a:solidFill>
                            <a:schemeClr val="bg1"/>
                          </a:solidFill>
                          <a:effectLst/>
                          <a:latin typeface="Arial"/>
                          <a:ea typeface="Times New Roman"/>
                          <a:cs typeface="Arial"/>
                        </a:rPr>
                        <a:t>Transition #1</a:t>
                      </a:r>
                      <a:endParaRPr lang="en-SG" sz="1800" b="1">
                        <a:solidFill>
                          <a:schemeClr val="bg1"/>
                        </a:solidFill>
                        <a:effectLst/>
                        <a:latin typeface="Arial"/>
                        <a:ea typeface="宋体"/>
                        <a:cs typeface="Arial"/>
                      </a:endParaRPr>
                    </a:p>
                    <a:p>
                      <a:pPr algn="ctr">
                        <a:lnSpc>
                          <a:spcPct val="115000"/>
                        </a:lnSpc>
                        <a:spcAft>
                          <a:spcPts val="0"/>
                        </a:spcAft>
                      </a:pPr>
                      <a:r>
                        <a:rPr lang="en-US" sz="1800" b="1">
                          <a:solidFill>
                            <a:schemeClr val="bg1"/>
                          </a:solidFill>
                          <a:effectLst/>
                          <a:latin typeface="Arial"/>
                          <a:ea typeface="Times New Roman"/>
                          <a:cs typeface="Arial"/>
                        </a:rPr>
                        <a:t>Eli to Samuel</a:t>
                      </a:r>
                      <a:endParaRPr lang="en-SG" sz="1800" b="1">
                        <a:solidFill>
                          <a:schemeClr val="bg1"/>
                        </a:solidFill>
                        <a:effectLst/>
                        <a:latin typeface="Arial"/>
                        <a:ea typeface="宋体"/>
                        <a:cs typeface="Arial"/>
                      </a:endParaRPr>
                    </a:p>
                    <a:p>
                      <a:pPr algn="ctr">
                        <a:lnSpc>
                          <a:spcPct val="115000"/>
                        </a:lnSpc>
                        <a:spcAft>
                          <a:spcPts val="0"/>
                        </a:spcAft>
                      </a:pPr>
                      <a:r>
                        <a:rPr lang="en-US" sz="1800" b="1">
                          <a:solidFill>
                            <a:schemeClr val="bg1"/>
                          </a:solidFill>
                          <a:effectLst/>
                          <a:latin typeface="Arial"/>
                          <a:ea typeface="Times New Roman"/>
                          <a:cs typeface="Arial"/>
                        </a:rPr>
                        <a:t>(1–3)</a:t>
                      </a:r>
                      <a:endParaRPr lang="en-SG" sz="1800" b="1">
                        <a:solidFill>
                          <a:schemeClr val="bg1"/>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c. 94 Years</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Birth of Samul (1105 BC) to Death of Saul (1011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150020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217041" y="368300"/>
            <a:ext cx="8891463" cy="1080120"/>
          </a:xfrm>
          <a:effectLst/>
          <a:extLst/>
        </p:spPr>
        <p:txBody>
          <a:bodyPr/>
          <a:lstStyle/>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Change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latin typeface="Arial" charset="0"/>
                <a:ea typeface="ＭＳ Ｐゴシック" charset="0"/>
                <a:cs typeface="ＭＳ Ｐゴシック" charset="0"/>
              </a:rPr>
              <a:t>Do you like it?</a:t>
            </a:r>
            <a:endParaRPr lang="en-US" sz="6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627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207874" name="Title 2"/>
          <p:cNvSpPr>
            <a:spLocks noGrp="1"/>
          </p:cNvSpPr>
          <p:nvPr>
            <p:ph type="title" idx="4294967295"/>
          </p:nvPr>
        </p:nvSpPr>
        <p:spPr>
          <a:xfrm>
            <a:off x="0" y="19307"/>
            <a:ext cx="9144000" cy="1681501"/>
          </a:xfrm>
        </p:spPr>
        <p:txBody>
          <a:bodyPr/>
          <a:lstStyle/>
          <a:p>
            <a:r>
              <a:rPr lang="en-US">
                <a:solidFill>
                  <a:srgbClr val="FFFFFF"/>
                </a:solidFill>
                <a:latin typeface="Arial" charset="0"/>
                <a:ea typeface="ＭＳ Ｐゴシック" charset="0"/>
              </a:rPr>
              <a:t>One wife is enough!</a:t>
            </a:r>
          </a:p>
        </p:txBody>
      </p:sp>
      <p:sp>
        <p:nvSpPr>
          <p:cNvPr id="2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latin typeface="Arial"/>
                <a:ea typeface="+mn-ea"/>
                <a:cs typeface="Arial"/>
              </a:rPr>
              <a:t>197</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275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163"/>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779" y="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Barrenness in a Mother’s World</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5316538" cy="747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5976664"/>
            <a:ext cx="8748464" cy="836712"/>
          </a:xfrm>
          <a:solidFill>
            <a:srgbClr val="800000"/>
          </a:solidFill>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Hannah Prays for a Son</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62"/>
            <a:ext cx="9144000" cy="6096000"/>
          </a:xfrm>
          <a:prstGeom prst="rect">
            <a:avLst/>
          </a:prstGeom>
        </p:spPr>
      </p:pic>
      <p:sp>
        <p:nvSpPr>
          <p:cNvPr id="44035" name="Rectangle 3"/>
          <p:cNvSpPr>
            <a:spLocks noGrp="1" noChangeArrowheads="1"/>
          </p:cNvSpPr>
          <p:nvPr>
            <p:ph type="title" idx="4294967295"/>
          </p:nvPr>
        </p:nvSpPr>
        <p:spPr>
          <a:xfrm>
            <a:off x="0" y="6021288"/>
            <a:ext cx="9144000" cy="764704"/>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God knows our heart's prayers</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extLst>
      <p:ext uri="{BB962C8B-B14F-4D97-AF65-F5344CB8AC3E}">
        <p14:creationId xmlns:p14="http://schemas.microsoft.com/office/powerpoint/2010/main" val="21376432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002278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2344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God Answers</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Hannah Cares for Samuel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099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5"/>
          <p:cNvSpPr>
            <a:spLocks noChangeArrowheads="1"/>
          </p:cNvSpPr>
          <p:nvPr/>
        </p:nvSpPr>
        <p:spPr bwMode="auto">
          <a:xfrm>
            <a:off x="323850" y="6400800"/>
            <a:ext cx="86756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a:solidFill>
                  <a:srgbClr val="000000"/>
                </a:solidFill>
                <a:latin typeface="Arial" charset="0"/>
                <a:cs typeface="Arial" charset="0"/>
              </a:rPr>
              <a:t>Donald K. Campbell, Dallas Seminary handout</a:t>
            </a: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en-US" sz="2000" dirty="0">
                <a:solidFill>
                  <a:srgbClr val="000000"/>
                </a:solidFill>
                <a:latin typeface="Arial"/>
                <a:ea typeface="+mn-ea"/>
                <a:cs typeface="Arial"/>
              </a:rPr>
              <a:t>201</a:t>
            </a:r>
          </a:p>
        </p:txBody>
      </p:sp>
      <p:sp>
        <p:nvSpPr>
          <p:cNvPr id="205827" name="Title 8"/>
          <p:cNvSpPr>
            <a:spLocks noGrp="1"/>
          </p:cNvSpPr>
          <p:nvPr>
            <p:ph type="title"/>
          </p:nvPr>
        </p:nvSpPr>
        <p:spPr>
          <a:xfrm>
            <a:off x="250825" y="228600"/>
            <a:ext cx="8207375" cy="1143000"/>
          </a:xfrm>
          <a:solidFill>
            <a:schemeClr val="tx1"/>
          </a:solidFill>
        </p:spPr>
        <p:txBody>
          <a:bodyPr/>
          <a:lstStyle/>
          <a:p>
            <a:pPr eaLnBrk="1" hangingPunct="1"/>
            <a:r>
              <a:rPr lang="en-US" sz="3600">
                <a:solidFill>
                  <a:srgbClr val="FFFFFF"/>
                </a:solidFill>
                <a:latin typeface="Arial" charset="0"/>
                <a:ea typeface="ＭＳ Ｐゴシック" charset="0"/>
              </a:rPr>
              <a:t>Biographical Contrast by Interchange </a:t>
            </a:r>
            <a:r>
              <a:rPr lang="en-US" sz="2000">
                <a:solidFill>
                  <a:srgbClr val="FFFFFF"/>
                </a:solidFill>
                <a:latin typeface="Arial" charset="0"/>
                <a:ea typeface="ＭＳ Ｐゴシック" charset="0"/>
              </a:rPr>
              <a:t>(1 Sam 1–12)</a:t>
            </a:r>
            <a:endParaRPr lang="en-US" sz="3600">
              <a:solidFill>
                <a:srgbClr val="FFFFFF"/>
              </a:solidFill>
              <a:latin typeface="Arial" charset="0"/>
              <a:ea typeface="ＭＳ Ｐゴシック" charset="0"/>
            </a:endParaRPr>
          </a:p>
        </p:txBody>
      </p:sp>
      <p:grpSp>
        <p:nvGrpSpPr>
          <p:cNvPr id="2" name="Group 8"/>
          <p:cNvGrpSpPr>
            <a:grpSpLocks/>
          </p:cNvGrpSpPr>
          <p:nvPr/>
        </p:nvGrpSpPr>
        <p:grpSpPr bwMode="auto">
          <a:xfrm>
            <a:off x="533400" y="1552575"/>
            <a:ext cx="1400175" cy="1038225"/>
            <a:chOff x="457200" y="1066800"/>
            <a:chExt cx="1399692" cy="1372766"/>
          </a:xfrm>
        </p:grpSpPr>
        <p:sp>
          <p:nvSpPr>
            <p:cNvPr id="205861" name="TextBox 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1:1–2:11</a:t>
              </a:r>
            </a:p>
          </p:txBody>
        </p:sp>
        <p:sp>
          <p:nvSpPr>
            <p:cNvPr id="205862" name="TextBox 7"/>
            <p:cNvSpPr txBox="1">
              <a:spLocks noChangeArrowheads="1"/>
            </p:cNvSpPr>
            <p:nvPr/>
          </p:nvSpPr>
          <p:spPr bwMode="auto">
            <a:xfrm>
              <a:off x="517313" y="1828800"/>
              <a:ext cx="1279467" cy="6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11" name="Down Arrow 10"/>
          <p:cNvSpPr>
            <a:spLocks noChangeArrowheads="1"/>
          </p:cNvSpPr>
          <p:nvPr/>
        </p:nvSpPr>
        <p:spPr bwMode="auto">
          <a:xfrm rot="-1263582">
            <a:off x="12636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3" name="Group 11"/>
          <p:cNvGrpSpPr>
            <a:grpSpLocks/>
          </p:cNvGrpSpPr>
          <p:nvPr/>
        </p:nvGrpSpPr>
        <p:grpSpPr bwMode="auto">
          <a:xfrm>
            <a:off x="914400" y="4267200"/>
            <a:ext cx="1644650" cy="949325"/>
            <a:chOff x="334947" y="1066801"/>
            <a:chExt cx="1644200" cy="1484418"/>
          </a:xfrm>
        </p:grpSpPr>
        <p:sp>
          <p:nvSpPr>
            <p:cNvPr id="205859" name="TextBox 12"/>
            <p:cNvSpPr txBox="1">
              <a:spLocks noChangeArrowheads="1"/>
            </p:cNvSpPr>
            <p:nvPr/>
          </p:nvSpPr>
          <p:spPr bwMode="auto">
            <a:xfrm>
              <a:off x="334947" y="1066801"/>
              <a:ext cx="1644200" cy="72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a:t>
              </a:r>
              <a:r>
                <a:rPr lang="fr-FR" altLang="ja-JP" sz="2400">
                  <a:solidFill>
                    <a:srgbClr val="000000"/>
                  </a:solidFill>
                  <a:latin typeface="Arial" charset="0"/>
                  <a:cs typeface="Arial" charset="0"/>
                </a:rPr>
                <a:t>'</a:t>
              </a:r>
              <a:r>
                <a:rPr lang="en-US" altLang="ja-JP" sz="2400">
                  <a:solidFill>
                    <a:srgbClr val="000000"/>
                  </a:solidFill>
                  <a:latin typeface="Arial" charset="0"/>
                  <a:cs typeface="Arial" charset="0"/>
                </a:rPr>
                <a:t>s Sons</a:t>
              </a:r>
              <a:endParaRPr lang="en-US" sz="2400">
                <a:solidFill>
                  <a:srgbClr val="000000"/>
                </a:solidFill>
                <a:latin typeface="Arial" charset="0"/>
                <a:cs typeface="Arial" charset="0"/>
              </a:endParaRPr>
            </a:p>
          </p:txBody>
        </p:sp>
        <p:sp>
          <p:nvSpPr>
            <p:cNvPr id="205860" name="TextBox 13"/>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2:12-17</a:t>
              </a:r>
            </a:p>
          </p:txBody>
        </p:sp>
      </p:grpSp>
      <p:sp>
        <p:nvSpPr>
          <p:cNvPr id="15" name="Down Arrow 14"/>
          <p:cNvSpPr>
            <a:spLocks noChangeArrowheads="1"/>
          </p:cNvSpPr>
          <p:nvPr/>
        </p:nvSpPr>
        <p:spPr bwMode="auto">
          <a:xfrm rot="12063582" flipH="1">
            <a:off x="214312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4" name="Group 15"/>
          <p:cNvGrpSpPr>
            <a:grpSpLocks/>
          </p:cNvGrpSpPr>
          <p:nvPr/>
        </p:nvGrpSpPr>
        <p:grpSpPr bwMode="auto">
          <a:xfrm>
            <a:off x="1774825" y="1552575"/>
            <a:ext cx="1981200" cy="1038225"/>
            <a:chOff x="87412" y="1066800"/>
            <a:chExt cx="1981201" cy="1372766"/>
          </a:xfrm>
        </p:grpSpPr>
        <p:sp>
          <p:nvSpPr>
            <p:cNvPr id="205857" name="TextBox 1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2:18-21</a:t>
              </a:r>
            </a:p>
          </p:txBody>
        </p:sp>
        <p:sp>
          <p:nvSpPr>
            <p:cNvPr id="205858" name="TextBox 17"/>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But Samuel</a:t>
              </a:r>
            </a:p>
          </p:txBody>
        </p:sp>
      </p:grpSp>
      <p:sp>
        <p:nvSpPr>
          <p:cNvPr id="19" name="Down Arrow 18"/>
          <p:cNvSpPr>
            <a:spLocks noChangeArrowheads="1"/>
          </p:cNvSpPr>
          <p:nvPr/>
        </p:nvSpPr>
        <p:spPr bwMode="auto">
          <a:xfrm rot="-1263582">
            <a:off x="30226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5" name="Group 19"/>
          <p:cNvGrpSpPr>
            <a:grpSpLocks/>
          </p:cNvGrpSpPr>
          <p:nvPr/>
        </p:nvGrpSpPr>
        <p:grpSpPr bwMode="auto">
          <a:xfrm>
            <a:off x="2413000" y="4267200"/>
            <a:ext cx="1916113" cy="949325"/>
            <a:chOff x="117559" y="1066801"/>
            <a:chExt cx="1916212" cy="1484418"/>
          </a:xfrm>
        </p:grpSpPr>
        <p:sp>
          <p:nvSpPr>
            <p:cNvPr id="205855" name="TextBox 20"/>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a:t>
              </a:r>
            </a:p>
          </p:txBody>
        </p:sp>
        <p:sp>
          <p:nvSpPr>
            <p:cNvPr id="205856" name="TextBox 21"/>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2:22-25</a:t>
              </a:r>
            </a:p>
          </p:txBody>
        </p:sp>
      </p:grpSp>
      <p:sp>
        <p:nvSpPr>
          <p:cNvPr id="23" name="Down Arrow 22"/>
          <p:cNvSpPr>
            <a:spLocks noChangeArrowheads="1"/>
          </p:cNvSpPr>
          <p:nvPr/>
        </p:nvSpPr>
        <p:spPr bwMode="auto">
          <a:xfrm rot="12063582" flipH="1">
            <a:off x="3903663"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6" name="Group 23"/>
          <p:cNvGrpSpPr>
            <a:grpSpLocks/>
          </p:cNvGrpSpPr>
          <p:nvPr/>
        </p:nvGrpSpPr>
        <p:grpSpPr bwMode="auto">
          <a:xfrm>
            <a:off x="3598863" y="1552575"/>
            <a:ext cx="1981200" cy="1038225"/>
            <a:chOff x="87412" y="1066800"/>
            <a:chExt cx="1981201" cy="1372766"/>
          </a:xfrm>
        </p:grpSpPr>
        <p:sp>
          <p:nvSpPr>
            <p:cNvPr id="205853" name="TextBox 24"/>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2:26</a:t>
              </a:r>
            </a:p>
          </p:txBody>
        </p:sp>
        <p:sp>
          <p:nvSpPr>
            <p:cNvPr id="205854" name="TextBox 25"/>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27" name="Down Arrow 26"/>
          <p:cNvSpPr>
            <a:spLocks noChangeArrowheads="1"/>
          </p:cNvSpPr>
          <p:nvPr/>
        </p:nvSpPr>
        <p:spPr bwMode="auto">
          <a:xfrm rot="-1263582">
            <a:off x="4783138"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7" name="Group 27"/>
          <p:cNvGrpSpPr>
            <a:grpSpLocks/>
          </p:cNvGrpSpPr>
          <p:nvPr/>
        </p:nvGrpSpPr>
        <p:grpSpPr bwMode="auto">
          <a:xfrm>
            <a:off x="4184650" y="4267200"/>
            <a:ext cx="1916113" cy="949325"/>
            <a:chOff x="117559" y="1066801"/>
            <a:chExt cx="1916212" cy="1484418"/>
          </a:xfrm>
        </p:grpSpPr>
        <p:sp>
          <p:nvSpPr>
            <p:cNvPr id="205851" name="TextBox 28"/>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a:t>
              </a:r>
            </a:p>
          </p:txBody>
        </p:sp>
        <p:sp>
          <p:nvSpPr>
            <p:cNvPr id="205852" name="TextBox 29"/>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2:27-36</a:t>
              </a:r>
            </a:p>
          </p:txBody>
        </p:sp>
      </p:grpSp>
      <p:sp>
        <p:nvSpPr>
          <p:cNvPr id="31" name="Down Arrow 30"/>
          <p:cNvSpPr>
            <a:spLocks noChangeArrowheads="1"/>
          </p:cNvSpPr>
          <p:nvPr/>
        </p:nvSpPr>
        <p:spPr bwMode="auto">
          <a:xfrm rot="12063582" flipH="1">
            <a:off x="56642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8" name="Group 41"/>
          <p:cNvGrpSpPr>
            <a:grpSpLocks/>
          </p:cNvGrpSpPr>
          <p:nvPr/>
        </p:nvGrpSpPr>
        <p:grpSpPr bwMode="auto">
          <a:xfrm>
            <a:off x="5421313" y="1552575"/>
            <a:ext cx="1981200" cy="1038225"/>
            <a:chOff x="5421412" y="1553154"/>
            <a:chExt cx="1981201" cy="1037646"/>
          </a:xfrm>
        </p:grpSpPr>
        <p:sp>
          <p:nvSpPr>
            <p:cNvPr id="205849" name="TextBox 32"/>
            <p:cNvSpPr txBox="1">
              <a:spLocks noChangeArrowheads="1"/>
            </p:cNvSpPr>
            <p:nvPr/>
          </p:nvSpPr>
          <p:spPr bwMode="auto">
            <a:xfrm>
              <a:off x="5791201" y="1553154"/>
              <a:ext cx="13996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3:1-4:1a</a:t>
              </a:r>
            </a:p>
          </p:txBody>
        </p:sp>
        <p:sp>
          <p:nvSpPr>
            <p:cNvPr id="205850" name="TextBox 33"/>
            <p:cNvSpPr txBox="1">
              <a:spLocks noChangeArrowheads="1"/>
            </p:cNvSpPr>
            <p:nvPr/>
          </p:nvSpPr>
          <p:spPr bwMode="auto">
            <a:xfrm>
              <a:off x="5421412" y="2129135"/>
              <a:ext cx="1981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grpSp>
        <p:nvGrpSpPr>
          <p:cNvPr id="9" name="Group 42"/>
          <p:cNvGrpSpPr>
            <a:grpSpLocks/>
          </p:cNvGrpSpPr>
          <p:nvPr/>
        </p:nvGrpSpPr>
        <p:grpSpPr bwMode="auto">
          <a:xfrm>
            <a:off x="7239000" y="1552575"/>
            <a:ext cx="1981200" cy="1038225"/>
            <a:chOff x="7238999" y="1476955"/>
            <a:chExt cx="1981201" cy="1037644"/>
          </a:xfrm>
        </p:grpSpPr>
        <p:sp>
          <p:nvSpPr>
            <p:cNvPr id="205847" name="TextBox 39"/>
            <p:cNvSpPr txBox="1">
              <a:spLocks noChangeArrowheads="1"/>
            </p:cNvSpPr>
            <p:nvPr/>
          </p:nvSpPr>
          <p:spPr bwMode="auto">
            <a:xfrm>
              <a:off x="7315201" y="1476955"/>
              <a:ext cx="16932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7:3–12:25</a:t>
              </a:r>
            </a:p>
          </p:txBody>
        </p:sp>
        <p:sp>
          <p:nvSpPr>
            <p:cNvPr id="205848" name="TextBox 40"/>
            <p:cNvSpPr txBox="1">
              <a:spLocks noChangeArrowheads="1"/>
            </p:cNvSpPr>
            <p:nvPr/>
          </p:nvSpPr>
          <p:spPr bwMode="auto">
            <a:xfrm>
              <a:off x="7238999" y="2052934"/>
              <a:ext cx="1981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35" name="Down Arrow 34"/>
          <p:cNvSpPr>
            <a:spLocks noChangeArrowheads="1"/>
          </p:cNvSpPr>
          <p:nvPr/>
        </p:nvSpPr>
        <p:spPr bwMode="auto">
          <a:xfrm rot="-1263582">
            <a:off x="654367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10" name="Group 35"/>
          <p:cNvGrpSpPr>
            <a:grpSpLocks/>
          </p:cNvGrpSpPr>
          <p:nvPr/>
        </p:nvGrpSpPr>
        <p:grpSpPr bwMode="auto">
          <a:xfrm>
            <a:off x="5954713" y="4267200"/>
            <a:ext cx="2351087" cy="1101725"/>
            <a:chOff x="117559" y="828326"/>
            <a:chExt cx="2350988" cy="1722894"/>
          </a:xfrm>
        </p:grpSpPr>
        <p:sp>
          <p:nvSpPr>
            <p:cNvPr id="205845" name="TextBox 36"/>
            <p:cNvSpPr txBox="1">
              <a:spLocks noChangeArrowheads="1"/>
            </p:cNvSpPr>
            <p:nvPr/>
          </p:nvSpPr>
          <p:spPr bwMode="auto">
            <a:xfrm>
              <a:off x="117559" y="828326"/>
              <a:ext cx="2350988" cy="13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 (Plus Results)</a:t>
              </a:r>
            </a:p>
          </p:txBody>
        </p:sp>
        <p:sp>
          <p:nvSpPr>
            <p:cNvPr id="205846" name="TextBox 37"/>
            <p:cNvSpPr txBox="1">
              <a:spLocks noChangeArrowheads="1"/>
            </p:cNvSpPr>
            <p:nvPr/>
          </p:nvSpPr>
          <p:spPr bwMode="auto">
            <a:xfrm>
              <a:off x="381896" y="1828803"/>
              <a:ext cx="1629451" cy="72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4:1b–7:2</a:t>
              </a:r>
            </a:p>
          </p:txBody>
        </p:sp>
      </p:grpSp>
      <p:sp>
        <p:nvSpPr>
          <p:cNvPr id="39" name="Down Arrow 38"/>
          <p:cNvSpPr>
            <a:spLocks noChangeArrowheads="1"/>
          </p:cNvSpPr>
          <p:nvPr/>
        </p:nvSpPr>
        <p:spPr bwMode="auto">
          <a:xfrm rot="12063582" flipH="1">
            <a:off x="74231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nodeType="after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nodeType="afterGroup">
                            <p:stCondLst>
                              <p:cond delay="500"/>
                            </p:stCondLst>
                            <p:childTnLst>
                              <p:par>
                                <p:cTn id="59" presetID="22" presetClass="entr" presetSubtype="1"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nodeType="afterGroup">
                            <p:stCondLst>
                              <p:cond delay="500"/>
                            </p:stCondLst>
                            <p:childTnLst>
                              <p:par>
                                <p:cTn id="68" presetID="2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nodeType="afterGroup">
                            <p:stCondLst>
                              <p:cond delay="5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P spid="27" grpId="0" animBg="1"/>
      <p:bldP spid="31" grpId="0" animBg="1"/>
      <p:bldP spid="35"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27384"/>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Hannah brings Samuel to Eli</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pic>
        <p:nvPicPr>
          <p:cNvPr id="210949"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8713"/>
            <a:ext cx="91440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algn="r" eaLnBrk="1" hangingPunct="1">
              <a:defRPr/>
            </a:pPr>
            <a:r>
              <a:rPr lang="en-US" dirty="0" smtClean="0">
                <a:solidFill>
                  <a:schemeClr val="bg1"/>
                </a:solidFill>
                <a:effectLst>
                  <a:glow rad="228600">
                    <a:schemeClr val="tx1"/>
                  </a:glow>
                </a:effectLst>
                <a:ea typeface="ＭＳ Ｐゴシック" charset="0"/>
              </a:rPr>
              <a:t>Eli &amp; </a:t>
            </a:r>
            <a:r>
              <a:rPr lang="en-US" dirty="0">
                <a:solidFill>
                  <a:schemeClr val="bg1"/>
                </a:solidFill>
                <a:effectLst>
                  <a:glow rad="228600">
                    <a:schemeClr val="tx1"/>
                  </a:glow>
                </a:effectLst>
                <a:ea typeface="ＭＳ Ｐゴシック" charset="0"/>
              </a:rPr>
              <a:t>S</a:t>
            </a:r>
            <a:r>
              <a:rPr lang="en-US" dirty="0" smtClean="0">
                <a:solidFill>
                  <a:schemeClr val="bg1"/>
                </a:solidFill>
                <a:effectLst>
                  <a:glow rad="228600">
                    <a:schemeClr val="tx1"/>
                  </a:glow>
                </a:effectLst>
                <a:ea typeface="ＭＳ Ｐゴシック" charset="0"/>
              </a:rPr>
              <a:t>amuel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2536" y="-171400"/>
            <a:ext cx="9649072" cy="53299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611561" y="3789040"/>
            <a:ext cx="8064895" cy="720080"/>
          </a:xfrm>
          <a:solidFill>
            <a:srgbClr val="FFFFFF"/>
          </a:solidFill>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The only constant is change.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061583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904759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pic>
        <p:nvPicPr>
          <p:cNvPr id="2150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9132936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871885151"/>
              </p:ext>
            </p:extLst>
          </p:nvPr>
        </p:nvGraphicFramePr>
        <p:xfrm>
          <a:off x="-107950" y="0"/>
          <a:ext cx="9251949" cy="6869351"/>
        </p:xfrm>
        <a:graphic>
          <a:graphicData uri="http://schemas.openxmlformats.org/drawingml/2006/table">
            <a:tbl>
              <a:tblPr/>
              <a:tblGrid>
                <a:gridCol w="1850717"/>
                <a:gridCol w="1893129"/>
                <a:gridCol w="2160240"/>
                <a:gridCol w="1296144"/>
                <a:gridCol w="2051719"/>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Eli</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FFFFFF"/>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FFFFFF"/>
                          </a:solidFill>
                          <a:effectLst/>
                          <a:latin typeface="Arial" charset="0"/>
                          <a:ea typeface="ＭＳ Ｐゴシック" charset="0"/>
                          <a:cs typeface="Arial" charset="0"/>
                        </a:rPr>
                      </a:br>
                      <a:r>
                        <a:rPr kumimoji="0" lang="en-US" sz="1800" b="1" i="0" u="none" strike="noStrike" cap="none" normalizeH="0" baseline="0" dirty="0">
                          <a:ln>
                            <a:noFill/>
                          </a:ln>
                          <a:solidFill>
                            <a:srgbClr val="FFFFFF"/>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FFFFFF"/>
                          </a:solidFill>
                          <a:effectLst/>
                          <a:latin typeface="Arial"/>
                          <a:ea typeface="Times New Roman"/>
                          <a:cs typeface="Arial"/>
                        </a:rPr>
                        <a:t>Samuel &amp; Ark’s Wanderings</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(4–7)</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c. 94 Years</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Birth of Samul (1105 BC) to Death of Saul (1011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3636284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86"/>
            <a:ext cx="9144000" cy="6789420"/>
          </a:xfrm>
          <a:prstGeom prst="rect">
            <a:avLst/>
          </a:prstGeom>
        </p:spPr>
      </p:pic>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a:extLst/>
        </p:spPr>
        <p:txBody>
          <a:bodyPr/>
          <a:lstStyle/>
          <a:p>
            <a:pPr eaLnBrk="1" hangingPunct="1">
              <a:defRPr/>
            </a:pPr>
            <a:r>
              <a:rPr lang="en-US" sz="3600" dirty="0">
                <a:solidFill>
                  <a:schemeClr val="bg1"/>
                </a:solidFill>
                <a:effectLst>
                  <a:glow rad="228600">
                    <a:schemeClr val="tx1"/>
                  </a:glow>
                </a:effectLst>
                <a:ea typeface="ＭＳ Ｐゴシック" charset="0"/>
              </a:rPr>
              <a:t>"And Samuel's word came to all Israel"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(1 Samuel 4:1 </a:t>
            </a:r>
            <a:r>
              <a:rPr lang="en-US" sz="2800" dirty="0">
                <a:solidFill>
                  <a:schemeClr val="bg1"/>
                </a:solidFill>
                <a:effectLst>
                  <a:glow rad="228600">
                    <a:schemeClr val="tx1"/>
                  </a:glow>
                </a:effectLst>
                <a:ea typeface="ＭＳ Ｐゴシック" charset="0"/>
              </a:rPr>
              <a:t>NIV</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0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000" dirty="0">
                <a:solidFill>
                  <a:schemeClr val="bg1"/>
                </a:solidFill>
                <a:effectLst>
                  <a:glow rad="228600">
                    <a:schemeClr val="tx1"/>
                  </a:glow>
                </a:effectLst>
                <a:latin typeface="Arial"/>
                <a:ea typeface="+mn-ea"/>
                <a:cs typeface="Arial"/>
              </a:rPr>
              <a:t>197</a:t>
            </a:r>
          </a:p>
        </p:txBody>
      </p:sp>
    </p:spTree>
    <p:extLst>
      <p:ext uri="{BB962C8B-B14F-4D97-AF65-F5344CB8AC3E}">
        <p14:creationId xmlns:p14="http://schemas.microsoft.com/office/powerpoint/2010/main" val="11593258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79"/>
            <a:ext cx="3617595" cy="6858000"/>
          </a:xfrm>
          <a:prstGeom prst="rect">
            <a:avLst/>
          </a:prstGeom>
        </p:spPr>
      </p:pic>
      <p:sp>
        <p:nvSpPr>
          <p:cNvPr id="218115" name="Rectangle 6"/>
          <p:cNvSpPr>
            <a:spLocks noChangeArrowheads="1"/>
          </p:cNvSpPr>
          <p:nvPr/>
        </p:nvSpPr>
        <p:spPr bwMode="auto">
          <a:xfrm>
            <a:off x="7924800" y="6248400"/>
            <a:ext cx="105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a:latin typeface="Arial" charset="0"/>
                <a:cs typeface="Arial" charset="0"/>
              </a:rPr>
              <a:t>1 Sam 4</a:t>
            </a: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197</a:t>
            </a:r>
          </a:p>
        </p:txBody>
      </p:sp>
      <p:sp>
        <p:nvSpPr>
          <p:cNvPr id="218117" name="Title 1"/>
          <p:cNvSpPr>
            <a:spLocks noGrp="1"/>
          </p:cNvSpPr>
          <p:nvPr>
            <p:ph type="title"/>
          </p:nvPr>
        </p:nvSpPr>
        <p:spPr>
          <a:xfrm>
            <a:off x="395536" y="0"/>
            <a:ext cx="8061077" cy="836712"/>
          </a:xfrm>
        </p:spPr>
        <p:txBody>
          <a:bodyPr/>
          <a:lstStyle/>
          <a:p>
            <a:r>
              <a:rPr lang="en-US">
                <a:latin typeface="Arial" charset="0"/>
                <a:ea typeface="ＭＳ Ｐゴシック" charset="0"/>
              </a:rPr>
              <a:t>A Rough Start as Judge</a:t>
            </a:r>
          </a:p>
        </p:txBody>
      </p:sp>
      <p:sp>
        <p:nvSpPr>
          <p:cNvPr id="9" name="Rectangle 2"/>
          <p:cNvSpPr txBox="1">
            <a:spLocks noChangeArrowheads="1"/>
          </p:cNvSpPr>
          <p:nvPr/>
        </p:nvSpPr>
        <p:spPr bwMode="auto">
          <a:xfrm>
            <a:off x="4211638" y="1196975"/>
            <a:ext cx="4038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lnSpc>
                <a:spcPct val="90000"/>
              </a:lnSpc>
              <a:spcBef>
                <a:spcPct val="20000"/>
              </a:spcBef>
              <a:buFontTx/>
              <a:buChar char="•"/>
            </a:pPr>
            <a:r>
              <a:rPr lang="en-US" sz="3600">
                <a:latin typeface="Arial" charset="0"/>
                <a:cs typeface="Arial" charset="0"/>
              </a:rPr>
              <a:t>The Philistines defeat Israel</a:t>
            </a:r>
          </a:p>
          <a:p>
            <a:pPr algn="l" eaLnBrk="1" hangingPunct="1">
              <a:lnSpc>
                <a:spcPct val="90000"/>
              </a:lnSpc>
              <a:spcBef>
                <a:spcPct val="20000"/>
              </a:spcBef>
              <a:buFontTx/>
              <a:buChar char="•"/>
            </a:pPr>
            <a:endParaRPr lang="en-US" sz="3600">
              <a:latin typeface="Arial" charset="0"/>
              <a:cs typeface="Arial" charset="0"/>
            </a:endParaRPr>
          </a:p>
          <a:p>
            <a:pPr algn="l" eaLnBrk="1" hangingPunct="1">
              <a:lnSpc>
                <a:spcPct val="90000"/>
              </a:lnSpc>
              <a:spcBef>
                <a:spcPct val="20000"/>
              </a:spcBef>
              <a:buFontTx/>
              <a:buChar char="•"/>
            </a:pPr>
            <a:r>
              <a:rPr lang="en-US" sz="3600">
                <a:latin typeface="Arial" charset="0"/>
                <a:cs typeface="Arial" charset="0"/>
              </a:rPr>
              <a:t>They capture the Ark of the Covenant too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9">
                                            <p:txEl>
                                              <p:pRg st="2" end="2"/>
                                            </p:txEl>
                                          </p:spTgt>
                                        </p:tgtEl>
                                        <p:attrNameLst>
                                          <p:attrName>style.visibility</p:attrName>
                                        </p:attrNameLst>
                                      </p:cBhvr>
                                      <p:to>
                                        <p:strVal val="visible"/>
                                      </p:to>
                                    </p:set>
                                    <p:anim to="" calcmode="lin" valueType="num">
                                      <p:cBhvr>
                                        <p:cTn id="12" dur="1" fill="hold"/>
                                        <p:tgtEl>
                                          <p:spTgt spid="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a:extLst/>
        </p:spPr>
        <p:txBody>
          <a:bodyPr/>
          <a:lstStyle/>
          <a:p>
            <a:pPr eaLnBrk="1" hangingPunct="1">
              <a:defRPr/>
            </a:pPr>
            <a:r>
              <a:rPr lang="en-US" sz="4000" dirty="0" smtClean="0">
                <a:solidFill>
                  <a:schemeClr val="bg1"/>
                </a:solidFill>
                <a:effectLst>
                  <a:glow rad="228600">
                    <a:schemeClr val="tx1"/>
                  </a:glow>
                </a:effectLst>
                <a:ea typeface="ＭＳ Ｐゴシック" charset="0"/>
              </a:rPr>
              <a:t>News Brought to Eli (1 Sam 4:18)</a:t>
            </a:r>
            <a:endParaRPr lang="en-US" sz="40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201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125538"/>
            <a:ext cx="83185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295909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Dagan Shamed at Ashdod </a:t>
            </a:r>
            <a:br>
              <a:rPr lang="en-US" dirty="0">
                <a:solidFill>
                  <a:schemeClr val="bg1"/>
                </a:solidFill>
                <a:effectLst>
                  <a:glow rad="228600">
                    <a:schemeClr val="tx1"/>
                  </a:glow>
                </a:effectLst>
                <a:ea typeface="ＭＳ Ｐゴシック" charset="0"/>
              </a:rPr>
            </a:br>
            <a:r>
              <a:rPr lang="en-US" dirty="0" smtClean="0">
                <a:solidFill>
                  <a:schemeClr val="bg1"/>
                </a:solidFill>
                <a:effectLst>
                  <a:glow rad="228600">
                    <a:schemeClr val="tx1"/>
                  </a:glow>
                </a:effectLst>
                <a:ea typeface="ＭＳ Ｐゴシック" charset="0"/>
              </a:rPr>
              <a:t>(1 Samuel 5:4)</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pic>
        <p:nvPicPr>
          <p:cNvPr id="2" name="Picture 1"/>
          <p:cNvPicPr>
            <a:picLocks noChangeAspect="1"/>
          </p:cNvPicPr>
          <p:nvPr/>
        </p:nvPicPr>
        <p:blipFill>
          <a:blip r:embed="rId2"/>
          <a:stretch>
            <a:fillRect/>
          </a:stretch>
        </p:blipFill>
        <p:spPr>
          <a:xfrm>
            <a:off x="0" y="0"/>
            <a:ext cx="9170904" cy="5445224"/>
          </a:xfrm>
          <a:prstGeom prst="rect">
            <a:avLst/>
          </a:prstGeom>
        </p:spPr>
      </p:pic>
    </p:spTree>
    <p:extLst>
      <p:ext uri="{BB962C8B-B14F-4D97-AF65-F5344CB8AC3E}">
        <p14:creationId xmlns:p14="http://schemas.microsoft.com/office/powerpoint/2010/main" val="5447619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7424"/>
            <a:ext cx="9144000" cy="6547104"/>
          </a:xfrm>
          <a:prstGeom prst="rect">
            <a:avLst/>
          </a:prstGeom>
        </p:spPr>
      </p:pic>
      <p:sp>
        <p:nvSpPr>
          <p:cNvPr id="44035" name="Rectangle 3"/>
          <p:cNvSpPr>
            <a:spLocks noGrp="1" noChangeArrowheads="1"/>
          </p:cNvSpPr>
          <p:nvPr>
            <p:ph type="title" idx="4294967295"/>
          </p:nvPr>
        </p:nvSpPr>
        <p:spPr>
          <a:xfrm>
            <a:off x="1" y="6021288"/>
            <a:ext cx="9143999" cy="846740"/>
          </a:xfrm>
          <a:solidFill>
            <a:srgbClr val="000000"/>
          </a:solidFill>
          <a:effectLst/>
          <a:extLst/>
        </p:spPr>
        <p:txBody>
          <a:bodyPr/>
          <a:lstStyle/>
          <a:p>
            <a:pPr eaLnBrk="1" hangingPunct="1">
              <a:defRPr/>
            </a:pPr>
            <a:r>
              <a:rPr lang="en-US" dirty="0">
                <a:solidFill>
                  <a:schemeClr val="bg1"/>
                </a:solidFill>
                <a:effectLst>
                  <a:glow rad="228600">
                    <a:schemeClr val="tx1"/>
                  </a:glow>
                </a:effectLst>
                <a:ea typeface="ＭＳ Ｐゴシック" charset="0"/>
              </a:rPr>
              <a:t>Route of the Ark</a:t>
            </a:r>
            <a:r>
              <a:rPr lang="en-US" dirty="0" smtClean="0">
                <a:solidFill>
                  <a:schemeClr val="bg1"/>
                </a:solidFill>
                <a:effectLst>
                  <a:glow rad="228600">
                    <a:schemeClr val="tx1"/>
                  </a:glow>
                </a:effectLst>
                <a:ea typeface="ＭＳ Ｐゴシック" charset="0"/>
              </a:rPr>
              <a:t> (1 Samuel 5)</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pic>
        <p:nvPicPr>
          <p:cNvPr id="4" name="Picture 3"/>
          <p:cNvPicPr>
            <a:picLocks noChangeAspect="1"/>
          </p:cNvPicPr>
          <p:nvPr/>
        </p:nvPicPr>
        <p:blipFill>
          <a:blip r:embed="rId3"/>
          <a:stretch>
            <a:fillRect/>
          </a:stretch>
        </p:blipFill>
        <p:spPr>
          <a:xfrm>
            <a:off x="5148064" y="692696"/>
            <a:ext cx="2991102" cy="2592288"/>
          </a:xfrm>
          <a:prstGeom prst="rect">
            <a:avLst/>
          </a:prstGeom>
        </p:spPr>
      </p:pic>
    </p:spTree>
    <p:extLst>
      <p:ext uri="{BB962C8B-B14F-4D97-AF65-F5344CB8AC3E}">
        <p14:creationId xmlns:p14="http://schemas.microsoft.com/office/powerpoint/2010/main" val="3082884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624" y="-243408"/>
            <a:ext cx="6840760" cy="73859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1547664" y="5301208"/>
            <a:ext cx="6120680" cy="1440160"/>
          </a:xfrm>
          <a:solidFill>
            <a:srgbClr val="FFFFFF"/>
          </a:solidFill>
          <a:effectLst/>
          <a:extLst/>
        </p:spPr>
        <p:txBody>
          <a:bodyPr/>
          <a:lstStyle/>
          <a:p>
            <a:pPr>
              <a:defRPr/>
            </a:pPr>
            <a:r>
              <a:rPr lang="en-US" sz="3200" b="1" dirty="0" smtClean="0">
                <a:solidFill>
                  <a:schemeClr val="tx2"/>
                </a:solidFill>
                <a:effectLst>
                  <a:glow rad="127000">
                    <a:schemeClr val="bg1"/>
                  </a:glow>
                </a:effectLst>
                <a:latin typeface="Arial" charset="0"/>
                <a:ea typeface="ＭＳ Ｐゴシック" charset="0"/>
                <a:cs typeface="ＭＳ Ｐゴシック" charset="0"/>
              </a:rPr>
              <a:t>I've seen this before: Combustion due to extreme resistance to change.</a:t>
            </a: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191065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50288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j030965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11113"/>
            <a:ext cx="9144000" cy="7013576"/>
          </a:xfrm>
        </p:spPr>
      </p:pic>
      <p:sp>
        <p:nvSpPr>
          <p:cNvPr id="44035" name="Rectangle 3"/>
          <p:cNvSpPr>
            <a:spLocks noGrp="1" noChangeArrowheads="1"/>
          </p:cNvSpPr>
          <p:nvPr>
            <p:ph type="title" idx="4294967295"/>
          </p:nvPr>
        </p:nvSpPr>
        <p:spPr>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What should </a:t>
            </a:r>
            <a:r>
              <a:rPr lang="en-US" dirty="0" smtClean="0">
                <a:solidFill>
                  <a:schemeClr val="bg1"/>
                </a:solidFill>
                <a:effectLst>
                  <a:glow rad="228600">
                    <a:schemeClr val="tx1"/>
                  </a:glow>
                </a:effectLst>
                <a:ea typeface="ＭＳ Ｐゴシック" charset="0"/>
              </a:rPr>
              <a:t>Israel</a:t>
            </a:r>
            <a:r>
              <a:rPr lang="fr-FR" altLang="ja-JP" dirty="0" smtClean="0">
                <a:solidFill>
                  <a:schemeClr val="bg1"/>
                </a:solidFill>
                <a:effectLst>
                  <a:glow rad="228600">
                    <a:schemeClr val="tx1"/>
                  </a:glow>
                </a:effectLst>
                <a:ea typeface="ＭＳ Ｐゴシック" charset="0"/>
              </a:rPr>
              <a:t>'</a:t>
            </a:r>
            <a:r>
              <a:rPr lang="en-US" dirty="0" smtClean="0">
                <a:solidFill>
                  <a:schemeClr val="bg1"/>
                </a:solidFill>
                <a:effectLst>
                  <a:glow rad="228600">
                    <a:schemeClr val="tx1"/>
                  </a:glow>
                </a:effectLst>
                <a:ea typeface="ＭＳ Ｐゴシック" charset="0"/>
              </a:rPr>
              <a:t>s </a:t>
            </a:r>
            <a:r>
              <a:rPr lang="en-US" dirty="0">
                <a:solidFill>
                  <a:schemeClr val="bg1"/>
                </a:solidFill>
                <a:effectLst>
                  <a:glow rad="228600">
                    <a:schemeClr val="tx1"/>
                  </a:glow>
                </a:effectLst>
                <a:ea typeface="ＭＳ Ｐゴシック" charset="0"/>
              </a:rPr>
              <a:t>next move be to protect the </a:t>
            </a:r>
            <a:r>
              <a:rPr lang="en-US" dirty="0" smtClean="0">
                <a:solidFill>
                  <a:schemeClr val="bg1"/>
                </a:solidFill>
                <a:effectLst>
                  <a:glow rad="228600">
                    <a:schemeClr val="tx1"/>
                  </a:glow>
                </a:effectLst>
                <a:ea typeface="ＭＳ Ｐゴシック" charset="0"/>
              </a:rPr>
              <a:t>Ark </a:t>
            </a:r>
            <a:r>
              <a:rPr lang="en-US" dirty="0">
                <a:solidFill>
                  <a:schemeClr val="bg1"/>
                </a:solidFill>
                <a:effectLst>
                  <a:glow rad="228600">
                    <a:schemeClr val="tx1"/>
                  </a:glow>
                </a:effectLst>
                <a:ea typeface="ＭＳ Ｐゴシック" charset="0"/>
              </a:rPr>
              <a:t>of God?</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8243888" y="115888"/>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99" y="2755900"/>
            <a:ext cx="6350000" cy="4102100"/>
          </a:xfrm>
          <a:prstGeom prst="rect">
            <a:avLst/>
          </a:prstGeom>
        </p:spPr>
      </p:pic>
      <p:sp>
        <p:nvSpPr>
          <p:cNvPr id="219140" name="Title 1"/>
          <p:cNvSpPr>
            <a:spLocks noGrp="1"/>
          </p:cNvSpPr>
          <p:nvPr>
            <p:ph type="title"/>
          </p:nvPr>
        </p:nvSpPr>
        <p:spPr>
          <a:xfrm>
            <a:off x="685800" y="-26988"/>
            <a:ext cx="7772400" cy="792163"/>
          </a:xfrm>
          <a:effectLst>
            <a:outerShdw blurRad="50800" dist="38100" dir="2700000">
              <a:srgbClr val="000000">
                <a:alpha val="43000"/>
              </a:srgbClr>
            </a:outerShdw>
          </a:effectLst>
        </p:spPr>
        <p:txBody>
          <a:bodyPr/>
          <a:lstStyle/>
          <a:p>
            <a:r>
              <a:rPr lang="en-US" b="1">
                <a:solidFill>
                  <a:srgbClr val="FFFFFF"/>
                </a:solidFill>
                <a:latin typeface="Arial" charset="0"/>
                <a:ea typeface="ＭＳ Ｐゴシック" charset="0"/>
              </a:rPr>
              <a:t>The Ark Returned</a:t>
            </a:r>
          </a:p>
        </p:txBody>
      </p:sp>
      <p:sp>
        <p:nvSpPr>
          <p:cNvPr id="219138" name="Rectangle 5"/>
          <p:cNvSpPr>
            <a:spLocks noChangeArrowheads="1"/>
          </p:cNvSpPr>
          <p:nvPr/>
        </p:nvSpPr>
        <p:spPr bwMode="auto">
          <a:xfrm>
            <a:off x="7924800" y="6248400"/>
            <a:ext cx="1057275" cy="3698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a:solidFill>
                  <a:srgbClr val="FFFFFF"/>
                </a:solidFill>
                <a:latin typeface="Arial" charset="0"/>
                <a:cs typeface="Arial" charset="0"/>
              </a:rPr>
              <a:t>1 Sam 6</a:t>
            </a: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ea typeface="+mn-ea"/>
                <a:cs typeface="Arial"/>
              </a:rPr>
              <a:t>197</a:t>
            </a:r>
          </a:p>
        </p:txBody>
      </p:sp>
      <p:sp>
        <p:nvSpPr>
          <p:cNvPr id="219141" name="Rectangle 3"/>
          <p:cNvSpPr txBox="1">
            <a:spLocks noChangeArrowheads="1"/>
          </p:cNvSpPr>
          <p:nvPr/>
        </p:nvSpPr>
        <p:spPr bwMode="auto">
          <a:xfrm>
            <a:off x="179512" y="1268760"/>
            <a:ext cx="4896544" cy="2625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buFontTx/>
              <a:buChar char="•"/>
            </a:pPr>
            <a:r>
              <a:rPr lang="en-US">
                <a:solidFill>
                  <a:srgbClr val="FFFFFF"/>
                </a:solidFill>
                <a:effectLst>
                  <a:glow rad="228600">
                    <a:schemeClr val="tx1"/>
                  </a:glow>
                </a:effectLst>
                <a:latin typeface="Arial" charset="0"/>
                <a:cs typeface="Arial" charset="0"/>
              </a:rPr>
              <a:t>The Ark was returned to the Israelites at Beth Shemesh.</a:t>
            </a:r>
          </a:p>
          <a:p>
            <a:pPr algn="l" eaLnBrk="1" hangingPunct="1">
              <a:spcBef>
                <a:spcPct val="20000"/>
              </a:spcBef>
            </a:pPr>
            <a:endParaRPr lang="en-US">
              <a:solidFill>
                <a:srgbClr val="FFFFFF"/>
              </a:solidFill>
              <a:effectLst>
                <a:glow rad="228600">
                  <a:schemeClr val="tx1"/>
                </a:glow>
              </a:effectLst>
              <a:latin typeface="Arial" charset="0"/>
              <a:cs typeface="Arial" charset="0"/>
            </a:endParaRPr>
          </a:p>
          <a:p>
            <a:pPr algn="l" eaLnBrk="1" hangingPunct="1">
              <a:spcBef>
                <a:spcPct val="20000"/>
              </a:spcBef>
              <a:buFontTx/>
              <a:buChar char="•"/>
            </a:pPr>
            <a:r>
              <a:rPr lang="en-US">
                <a:solidFill>
                  <a:srgbClr val="FFFFFF"/>
                </a:solidFill>
                <a:effectLst>
                  <a:glow rad="228600">
                    <a:schemeClr val="tx1"/>
                  </a:glow>
                </a:effectLst>
                <a:latin typeface="Arial" charset="0"/>
                <a:cs typeface="Arial" charset="0"/>
              </a:rPr>
              <a:t>The Ark was restored to Kiriath Jearim</a:t>
            </a:r>
          </a:p>
          <a:p>
            <a:pPr algn="l" eaLnBrk="1" hangingPunct="1">
              <a:spcBef>
                <a:spcPct val="20000"/>
              </a:spcBef>
              <a:buFontTx/>
              <a:buChar char="•"/>
            </a:pPr>
            <a:endParaRPr lang="en-US">
              <a:solidFill>
                <a:srgbClr val="FFFFFF"/>
              </a:solidFill>
              <a:effectLst>
                <a:glow rad="228600">
                  <a:schemeClr val="tx1"/>
                </a:glow>
              </a:effectLst>
              <a:latin typeface="Arial" charset="0"/>
              <a:cs typeface="Arial" charset="0"/>
            </a:endParaRPr>
          </a:p>
        </p:txBody>
      </p:sp>
      <p:pic>
        <p:nvPicPr>
          <p:cNvPr id="2" name="Picture 1"/>
          <p:cNvPicPr>
            <a:picLocks noChangeAspect="1"/>
          </p:cNvPicPr>
          <p:nvPr/>
        </p:nvPicPr>
        <p:blipFill>
          <a:blip r:embed="rId4"/>
          <a:stretch>
            <a:fillRect/>
          </a:stretch>
        </p:blipFill>
        <p:spPr>
          <a:xfrm>
            <a:off x="5038395" y="836712"/>
            <a:ext cx="4102100" cy="26670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checkerboard(across)">
                                      <p:cBhvr>
                                        <p:cTn id="7" dur="500"/>
                                        <p:tgtEl>
                                          <p:spTgt spid="219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9141">
                                            <p:txEl>
                                              <p:pRg st="2" end="2"/>
                                            </p:txEl>
                                          </p:spTgt>
                                        </p:tgtEl>
                                        <p:attrNameLst>
                                          <p:attrName>style.visibility</p:attrName>
                                        </p:attrNameLst>
                                      </p:cBhvr>
                                      <p:to>
                                        <p:strVal val="visible"/>
                                      </p:to>
                                    </p:set>
                                    <p:animEffect transition="in" filter="checkerboard(across)">
                                      <p:cBhvr>
                                        <p:cTn id="17" dur="500"/>
                                        <p:tgtEl>
                                          <p:spTgt spid="2191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58307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4" y="0"/>
            <a:ext cx="9144000" cy="6126480"/>
          </a:xfrm>
          <a:prstGeom prst="rect">
            <a:avLst/>
          </a:prstGeom>
        </p:spPr>
      </p:pic>
      <p:sp>
        <p:nvSpPr>
          <p:cNvPr id="44035" name="Rectangle 3"/>
          <p:cNvSpPr>
            <a:spLocks noGrp="1" noChangeArrowheads="1"/>
          </p:cNvSpPr>
          <p:nvPr>
            <p:ph type="title" idx="4294967295"/>
          </p:nvPr>
        </p:nvSpPr>
        <p:spPr>
          <a:xfrm>
            <a:off x="-23719" y="5517232"/>
            <a:ext cx="9143999" cy="1268760"/>
          </a:xfrm>
          <a:solidFill>
            <a:schemeClr val="tx1"/>
          </a:solidFill>
          <a:effectLst/>
          <a:extLst/>
        </p:spPr>
        <p:txBody>
          <a:bodyPr anchor="ctr"/>
          <a:lstStyle/>
          <a:p>
            <a:pPr eaLnBrk="1" hangingPunct="1">
              <a:defRPr/>
            </a:pPr>
            <a:r>
              <a:rPr lang="en-US" dirty="0">
                <a:solidFill>
                  <a:schemeClr val="bg1"/>
                </a:solidFill>
                <a:effectLst>
                  <a:glow rad="228600">
                    <a:schemeClr val="tx1"/>
                  </a:glow>
                </a:effectLst>
                <a:ea typeface="ＭＳ Ｐゴシック" charset="0"/>
              </a:rPr>
              <a:t>Samuel Subdues t</a:t>
            </a:r>
            <a:r>
              <a:rPr lang="en-US" dirty="0" smtClean="0">
                <a:solidFill>
                  <a:schemeClr val="bg1"/>
                </a:solidFill>
                <a:effectLst>
                  <a:glow rad="228600">
                    <a:schemeClr val="tx1"/>
                  </a:glow>
                </a:effectLst>
                <a:ea typeface="ＭＳ Ｐゴシック" charset="0"/>
              </a:rPr>
              <a:t>he Philistines at Mizpah (1 Samuel 7:2-17)</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ea typeface="+mn-ea"/>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effectLst>
                  <a:glow rad="228600">
                    <a:schemeClr val="tx1"/>
                  </a:glow>
                </a:effectLst>
                <a:latin typeface="Arial"/>
                <a:ea typeface="+mn-ea"/>
                <a:cs typeface="Arial"/>
              </a:rPr>
              <a:t>197</a:t>
            </a:r>
          </a:p>
        </p:txBody>
      </p:sp>
    </p:spTree>
    <p:extLst>
      <p:ext uri="{BB962C8B-B14F-4D97-AF65-F5344CB8AC3E}">
        <p14:creationId xmlns:p14="http://schemas.microsoft.com/office/powerpoint/2010/main" val="253234989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Samuel</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Saul</a:t>
            </a:r>
          </a:p>
        </p:txBody>
      </p:sp>
      <p:grpSp>
        <p:nvGrpSpPr>
          <p:cNvPr id="200711" name="Group 9"/>
          <p:cNvGrpSpPr>
            <a:grpSpLocks/>
          </p:cNvGrpSpPr>
          <p:nvPr/>
        </p:nvGrpSpPr>
        <p:grpSpPr bwMode="auto">
          <a:xfrm>
            <a:off x="2133600" y="427038"/>
            <a:ext cx="4419600" cy="1562100"/>
            <a:chOff x="2064" y="120"/>
            <a:chExt cx="3120" cy="1176"/>
          </a:xfrm>
        </p:grpSpPr>
        <p:sp>
          <p:nvSpPr>
            <p:cNvPr id="200715" name="WordArt 10"/>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sp>
          <p:nvSpPr>
            <p:cNvPr id="200716" name="WordArt 11"/>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gr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smtClean="0">
                <a:solidFill>
                  <a:srgbClr val="FFFFFF"/>
                </a:solidFill>
                <a:latin typeface="Arial"/>
                <a:cs typeface="Arial"/>
              </a:rPr>
              <a:t>196</a:t>
            </a:r>
            <a:endParaRPr lang="en-US" sz="2400" b="0" dirty="0" smtClean="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#2</a:t>
            </a: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731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1522663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6D48D"/>
        </a:solidFill>
        <a:effectLst/>
      </p:bgPr>
    </p:bg>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a:latin typeface="Arial" charset="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83299" name="Picture 4" descr="j02376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81000"/>
            <a:ext cx="18288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600200"/>
            <a:ext cx="3581400" cy="1219200"/>
          </a:xfrm>
          <a:prstGeom prst="rect">
            <a:avLst/>
          </a:prstGeom>
        </p:spPr>
        <p:txBody>
          <a:bodyPr wrap="none" fromWordArt="1">
            <a:prstTxWarp prst="textDeflate">
              <a:avLst>
                <a:gd name="adj" fmla="val 26227"/>
              </a:avLst>
            </a:prstTxWarp>
          </a:bodyPr>
          <a:lstStyle/>
          <a:p>
            <a:r>
              <a:rPr lang="en-US" sz="3600" kern="10">
                <a:ln w="9525" cap="sq">
                  <a:solidFill>
                    <a:srgbClr val="000000"/>
                  </a:solidFill>
                  <a:round/>
                  <a:headEnd type="none" w="sm" len="sm"/>
                  <a:tailEnd type="none" w="sm" len="sm"/>
                </a:ln>
                <a:solidFill>
                  <a:srgbClr val="0000FF"/>
                </a:solidFill>
                <a:latin typeface="Arial"/>
                <a:ea typeface="Arial"/>
                <a:cs typeface="Arial"/>
              </a:rPr>
              <a:t>1 Sam. 8:5</a:t>
            </a:r>
          </a:p>
        </p:txBody>
      </p:sp>
      <p:pic>
        <p:nvPicPr>
          <p:cNvPr id="59401" name="Picture 9" descr="DIA-Jan-2000-2">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lvl="1" algn="l">
              <a:spcBef>
                <a:spcPct val="50000"/>
              </a:spcBef>
              <a:buFontTx/>
              <a:buChar char="–"/>
            </a:pPr>
            <a:r>
              <a:rPr lang="en-US" sz="3200">
                <a:solidFill>
                  <a:srgbClr val="6600CC"/>
                </a:solidFill>
                <a:latin typeface="Arial" charset="0"/>
                <a:cs typeface="Arial" charset="0"/>
              </a:rPr>
              <a:t> Premature</a:t>
            </a:r>
          </a:p>
          <a:p>
            <a:pPr lvl="1" algn="l">
              <a:spcBef>
                <a:spcPct val="50000"/>
              </a:spcBef>
              <a:buFontTx/>
              <a:buChar char="–"/>
            </a:pPr>
            <a:r>
              <a:rPr lang="en-US" sz="3200">
                <a:solidFill>
                  <a:srgbClr val="6600CC"/>
                </a:solidFill>
                <a:latin typeface="Arial" charset="0"/>
                <a:cs typeface="Arial" charset="0"/>
              </a:rPr>
              <a:t> Wrong motive</a:t>
            </a:r>
          </a:p>
        </p:txBody>
      </p:sp>
      <p:sp>
        <p:nvSpPr>
          <p:cNvPr id="183303" name="WordArt 13"/>
          <p:cNvSpPr>
            <a:spLocks noChangeArrowheads="1" noChangeShapeType="1" noTextEdit="1"/>
          </p:cNvSpPr>
          <p:nvPr/>
        </p:nvSpPr>
        <p:spPr bwMode="auto">
          <a:xfrm>
            <a:off x="3048000" y="-76200"/>
            <a:ext cx="4953000" cy="171450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Key Verse</a:t>
            </a: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smtClean="0">
                <a:solidFill>
                  <a:srgbClr val="FFFFFF"/>
                </a:solidFill>
                <a:latin typeface="Arial"/>
                <a:cs typeface="Arial"/>
              </a:rPr>
              <a:t>194</a:t>
            </a:r>
            <a:endParaRPr lang="en-US" sz="2400" b="0" dirty="0" smtClean="0">
              <a:solidFill>
                <a:srgbClr val="FFFFFF"/>
              </a:solidFill>
              <a:latin typeface="Arial"/>
              <a:cs typeface="Arial"/>
            </a:endParaRPr>
          </a:p>
        </p:txBody>
      </p:sp>
      <p:sp>
        <p:nvSpPr>
          <p:cNvPr id="183305" name="Rectangle 16"/>
          <p:cNvSpPr>
            <a:spLocks noChangeArrowheads="1"/>
          </p:cNvSpPr>
          <p:nvPr/>
        </p:nvSpPr>
        <p:spPr bwMode="auto">
          <a:xfrm>
            <a:off x="903288"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3600">
                <a:solidFill>
                  <a:srgbClr val="000000"/>
                </a:solidFill>
                <a:latin typeface="Arial" charset="0"/>
                <a:cs typeface="Arial" charset="0"/>
              </a:rPr>
              <a:t>Let</a:t>
            </a:r>
            <a:r>
              <a:rPr lang="fr-FR" altLang="ja-JP" sz="3600">
                <a:solidFill>
                  <a:srgbClr val="000000"/>
                </a:solidFill>
                <a:latin typeface="Arial" charset="0"/>
                <a:cs typeface="Arial" charset="0"/>
              </a:rPr>
              <a:t>'</a:t>
            </a:r>
            <a:r>
              <a:rPr lang="en-US" altLang="ja-JP" sz="3600">
                <a:solidFill>
                  <a:srgbClr val="000000"/>
                </a:solidFill>
                <a:latin typeface="Arial" charset="0"/>
                <a:cs typeface="Arial" charset="0"/>
              </a:rPr>
              <a:t>s read it</a:t>
            </a:r>
          </a:p>
          <a:p>
            <a:pPr marL="342900" indent="-342900" algn="l">
              <a:spcBef>
                <a:spcPct val="20000"/>
              </a:spcBef>
              <a:buFontTx/>
              <a:buChar char="•"/>
            </a:pPr>
            <a:r>
              <a:rPr lang="en-US" sz="3600">
                <a:solidFill>
                  <a:srgbClr val="000000"/>
                </a:solidFill>
                <a:latin typeface="Arial" charset="0"/>
                <a:cs typeface="Arial" charset="0"/>
              </a:rPr>
              <a:t>Was it a good idea for Israel to ask for a king?</a:t>
            </a:r>
          </a:p>
          <a:p>
            <a:pPr marL="342900" indent="-342900" algn="l">
              <a:spcBef>
                <a:spcPct val="20000"/>
              </a:spcBef>
              <a:buFontTx/>
              <a:buChar char="•"/>
            </a:pPr>
            <a:r>
              <a:rPr lang="en-US" sz="3600">
                <a:solidFill>
                  <a:srgbClr val="000000"/>
                </a:solidFill>
                <a:latin typeface="Arial" charset="0"/>
                <a:cs typeface="Arial" charset="0"/>
              </a:rPr>
              <a:t>Why or why not?</a:t>
            </a:r>
          </a:p>
        </p:txBody>
      </p:sp>
    </p:spTree>
    <p:extLst>
      <p:ext uri="{BB962C8B-B14F-4D97-AF65-F5344CB8AC3E}">
        <p14:creationId xmlns:p14="http://schemas.microsoft.com/office/powerpoint/2010/main" val="64188668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9144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0" y="5085184"/>
            <a:ext cx="9111359"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Who deserved the crown?</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35954626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sz="4800" b="1" dirty="0">
                <a:solidFill>
                  <a:schemeClr val="bg1"/>
                </a:solidFill>
                <a:effectLst>
                  <a:glow rad="152400">
                    <a:schemeClr val="tx1">
                      <a:alpha val="95000"/>
                    </a:schemeClr>
                  </a:glow>
                </a:effectLst>
                <a:latin typeface="+mn-lt"/>
              </a:rPr>
              <a:t>Matthew: Christ as King</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lgn="l">
              <a:spcBef>
                <a:spcPct val="20000"/>
              </a:spcBef>
              <a:defRPr/>
            </a:pPr>
            <a:r>
              <a:rPr lang="en-US" sz="3200"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fr-FR" sz="3200"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algn="l" eaLnBrk="0" hangingPunct="0">
              <a:spcBef>
                <a:spcPct val="20000"/>
              </a:spcBef>
              <a:defRPr/>
            </a:pP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algn="l" eaLnBrk="0" hangingPunct="0">
              <a:spcBef>
                <a:spcPct val="20000"/>
              </a:spcBef>
              <a:defRPr/>
            </a:pPr>
            <a:r>
              <a:rPr lang="en-US"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fr-FR"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en-US" sz="2400"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609908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0"/>
            <a:ext cx="9143999" cy="14484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changes are you experiencing right now? </a:t>
            </a: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b="1" dirty="0">
                <a:solidFill>
                  <a:schemeClr val="tx2"/>
                </a:solidFill>
                <a:effectLst>
                  <a:glow rad="127000">
                    <a:schemeClr val="bg1"/>
                  </a:glow>
                </a:effectLst>
                <a:latin typeface="Arial" charset="0"/>
                <a:ea typeface="ＭＳ Ｐゴシック" charset="0"/>
                <a:cs typeface="ＭＳ Ｐゴシック" charset="0"/>
              </a:rPr>
              <a:t>Why?</a:t>
            </a:r>
          </a:p>
        </p:txBody>
      </p:sp>
    </p:spTree>
    <p:extLst>
      <p:ext uri="{BB962C8B-B14F-4D97-AF65-F5344CB8AC3E}">
        <p14:creationId xmlns:p14="http://schemas.microsoft.com/office/powerpoint/2010/main" val="26185172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837142945"/>
              </p:ext>
            </p:extLst>
          </p:nvPr>
        </p:nvGraphicFramePr>
        <p:xfrm>
          <a:off x="-107950" y="0"/>
          <a:ext cx="9251949" cy="6869351"/>
        </p:xfrm>
        <a:graphic>
          <a:graphicData uri="http://schemas.openxmlformats.org/drawingml/2006/table">
            <a:tbl>
              <a:tblPr/>
              <a:tblGrid>
                <a:gridCol w="1850717"/>
                <a:gridCol w="1893129"/>
                <a:gridCol w="2160240"/>
                <a:gridCol w="1296144"/>
                <a:gridCol w="2051719"/>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Eli</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FFFFFF"/>
                          </a:solidFill>
                          <a:effectLst/>
                          <a:latin typeface="Arial"/>
                          <a:ea typeface="Times New Roman"/>
                          <a:cs typeface="Arial"/>
                        </a:rPr>
                        <a:t>Transition #2</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Samuel to Saul</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(8–12)</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c. 94 Years</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Birth of Samul (1105 BC) to Death of Saul (1011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562967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3585108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What kind of man was Saul?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849292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25285" name="Title 1"/>
          <p:cNvSpPr>
            <a:spLocks noGrp="1"/>
          </p:cNvSpPr>
          <p:nvPr>
            <p:ph type="title"/>
          </p:nvPr>
        </p:nvSpPr>
        <p:spPr>
          <a:xfrm>
            <a:off x="685800" y="188913"/>
            <a:ext cx="7772400" cy="730250"/>
          </a:xfrm>
        </p:spPr>
        <p:txBody>
          <a:bodyPr/>
          <a:lstStyle/>
          <a:p>
            <a:r>
              <a:rPr lang="en-US">
                <a:latin typeface="Arial" charset="0"/>
                <a:ea typeface="ＭＳ Ｐゴシック" charset="0"/>
              </a:rPr>
              <a:t>Saul Anointed King</a:t>
            </a:r>
          </a:p>
        </p:txBody>
      </p:sp>
      <p:sp>
        <p:nvSpPr>
          <p:cNvPr id="9" name="Rectangle 2"/>
          <p:cNvSpPr txBox="1">
            <a:spLocks noChangeArrowheads="1"/>
          </p:cNvSpPr>
          <p:nvPr/>
        </p:nvSpPr>
        <p:spPr bwMode="auto">
          <a:xfrm>
            <a:off x="5868144" y="6140131"/>
            <a:ext cx="3275856" cy="817261"/>
          </a:xfrm>
          <a:prstGeom prst="rect">
            <a:avLst/>
          </a:prstGeom>
          <a:solidFill>
            <a:srgbClr val="000000"/>
          </a:solidFill>
          <a:ln>
            <a:noFill/>
          </a:ln>
          <a:extLst>
            <a:ext uri="{FAA26D3D-D897-4be2-8F04-BA451C77F1D7}">
              <ma14:placeholderFlag xmlns:ma14="http://schemas.microsoft.com/office/mac/drawingml/2011/main"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en-US" sz="3200">
                <a:solidFill>
                  <a:srgbClr val="FFFFFF"/>
                </a:solidFill>
                <a:latin typeface="Arial" charset="0"/>
                <a:cs typeface="Arial" charset="0"/>
              </a:rPr>
              <a:t>1 Samuel 10:1</a:t>
            </a:r>
          </a:p>
        </p:txBody>
      </p:sp>
    </p:spTree>
    <p:extLst>
      <p:ext uri="{BB962C8B-B14F-4D97-AF65-F5344CB8AC3E}">
        <p14:creationId xmlns:p14="http://schemas.microsoft.com/office/powerpoint/2010/main" val="4232781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419849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en-US" sz="3200" dirty="0">
                <a:solidFill>
                  <a:schemeClr val="bg1"/>
                </a:solidFill>
                <a:latin typeface="Arial"/>
                <a:ea typeface="+mn-ea"/>
                <a:cs typeface="Arial"/>
              </a:rPr>
              <a:t>Tell of </a:t>
            </a:r>
            <a:r>
              <a:rPr lang="en-US" sz="3200" dirty="0" err="1">
                <a:solidFill>
                  <a:schemeClr val="bg1"/>
                </a:solidFill>
                <a:latin typeface="Arial"/>
                <a:ea typeface="+mn-ea"/>
                <a:cs typeface="Arial"/>
              </a:rPr>
              <a:t>Jabesh</a:t>
            </a:r>
            <a:r>
              <a:rPr lang="en-US" sz="3200" dirty="0">
                <a:solidFill>
                  <a:schemeClr val="bg1"/>
                </a:solidFill>
                <a:latin typeface="Arial"/>
                <a:ea typeface="+mn-ea"/>
                <a:cs typeface="Arial"/>
              </a:rPr>
              <a:t> Gilead (now an olive orchard, never excavated)</a:t>
            </a: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25285" name="Title 1"/>
          <p:cNvSpPr>
            <a:spLocks noGrp="1"/>
          </p:cNvSpPr>
          <p:nvPr>
            <p:ph type="title"/>
          </p:nvPr>
        </p:nvSpPr>
        <p:spPr>
          <a:xfrm>
            <a:off x="685800" y="188913"/>
            <a:ext cx="7772400" cy="730250"/>
          </a:xfrm>
        </p:spPr>
        <p:txBody>
          <a:bodyPr/>
          <a:lstStyle/>
          <a:p>
            <a:r>
              <a:rPr lang="en-US">
                <a:latin typeface="Arial" charset="0"/>
                <a:ea typeface="ＭＳ Ｐゴシック" charset="0"/>
              </a:rPr>
              <a:t>A Great Start as King</a:t>
            </a:r>
          </a:p>
        </p:txBody>
      </p:sp>
      <p:sp>
        <p:nvSpPr>
          <p:cNvPr id="9" name="Rectangle 2"/>
          <p:cNvSpPr txBox="1">
            <a:spLocks noChangeArrowheads="1"/>
          </p:cNvSpPr>
          <p:nvPr/>
        </p:nvSpPr>
        <p:spPr bwMode="auto">
          <a:xfrm>
            <a:off x="107504" y="5589240"/>
            <a:ext cx="6999287" cy="1189037"/>
          </a:xfrm>
          <a:prstGeom prst="rect">
            <a:avLst/>
          </a:prstGeom>
          <a:solidFill>
            <a:srgbClr val="000000"/>
          </a:solidFill>
          <a:ln>
            <a:noFill/>
          </a:ln>
          <a:extLst>
            <a:ext uri="{FAA26D3D-D897-4be2-8F04-BA451C77F1D7}">
              <ma14:placeholderFlag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en-US" sz="3200">
                <a:solidFill>
                  <a:srgbClr val="FFFFFF"/>
                </a:solidFill>
                <a:latin typeface="Arial" charset="0"/>
                <a:cs typeface="Arial" charset="0"/>
              </a:rPr>
              <a:t>Saul led Israelites to victory at Jabesh Gilead (1 Sam 11)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88326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028693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457200"/>
            <a:ext cx="8229600" cy="5791200"/>
          </a:xfrm>
          <a:noFill/>
        </p:spPr>
      </p:pic>
      <p:sp>
        <p:nvSpPr>
          <p:cNvPr id="226306" name="Rectangle 4"/>
          <p:cNvSpPr>
            <a:spLocks noChangeArrowheads="1"/>
          </p:cNvSpPr>
          <p:nvPr/>
        </p:nvSpPr>
        <p:spPr bwMode="auto">
          <a:xfrm>
            <a:off x="7924800" y="6248400"/>
            <a:ext cx="118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a:latin typeface="Arial" charset="0"/>
                <a:cs typeface="Arial" charset="0"/>
              </a:rPr>
              <a:t>1 Sam 12</a:t>
            </a:r>
          </a:p>
        </p:txBody>
      </p:sp>
      <p:sp>
        <p:nvSpPr>
          <p:cNvPr id="48133"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26308" name="Title 1"/>
          <p:cNvSpPr>
            <a:spLocks noGrp="1"/>
          </p:cNvSpPr>
          <p:nvPr>
            <p:ph type="title" idx="4294967295"/>
          </p:nvPr>
        </p:nvSpPr>
        <p:spPr>
          <a:xfrm>
            <a:off x="468313" y="260350"/>
            <a:ext cx="7775575" cy="1143000"/>
          </a:xfrm>
        </p:spPr>
        <p:txBody>
          <a:bodyPr/>
          <a:lstStyle/>
          <a:p>
            <a:r>
              <a:rPr lang="en-US">
                <a:latin typeface="Arial" charset="0"/>
                <a:ea typeface="ＭＳ Ｐゴシック" charset="0"/>
              </a:rPr>
              <a:t>The Beginning of…</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299935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cause change?</a:t>
            </a:r>
          </a:p>
        </p:txBody>
      </p:sp>
    </p:spTree>
    <p:extLst>
      <p:ext uri="{BB962C8B-B14F-4D97-AF65-F5344CB8AC3E}">
        <p14:creationId xmlns:p14="http://schemas.microsoft.com/office/powerpoint/2010/main" val="24390932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776116651"/>
              </p:ext>
            </p:extLst>
          </p:nvPr>
        </p:nvGraphicFramePr>
        <p:xfrm>
          <a:off x="-107950" y="0"/>
          <a:ext cx="9251949" cy="6869351"/>
        </p:xfrm>
        <a:graphic>
          <a:graphicData uri="http://schemas.openxmlformats.org/drawingml/2006/table">
            <a:tbl>
              <a:tblPr/>
              <a:tblGrid>
                <a:gridCol w="1850717"/>
                <a:gridCol w="1893129"/>
                <a:gridCol w="2160240"/>
                <a:gridCol w="1296144"/>
                <a:gridCol w="2051719"/>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Eli</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FFFFFF"/>
                          </a:solidFill>
                          <a:effectLst/>
                          <a:latin typeface="Arial"/>
                          <a:ea typeface="Times New Roman"/>
                          <a:cs typeface="Arial"/>
                        </a:rPr>
                        <a:t>Saul </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Rejected</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(13–15)</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c. 94 Years</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Birth of Samul (1105 BC) to Death of Saul (1011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2570342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a:extLst/>
        </p:spPr>
        <p:txBody>
          <a:bodyPr/>
          <a:lstStyle/>
          <a:p>
            <a:pPr eaLnBrk="1" hangingPunct="1">
              <a:defRPr/>
            </a:pPr>
            <a:r>
              <a:rPr lang="en-US" sz="4000" dirty="0" smtClean="0">
                <a:solidFill>
                  <a:schemeClr val="bg1"/>
                </a:solidFill>
                <a:effectLst>
                  <a:glow rad="228600">
                    <a:schemeClr val="tx1"/>
                  </a:glow>
                </a:effectLst>
                <a:ea typeface="ＭＳ Ｐゴシック" charset="0"/>
              </a:rPr>
              <a:t>Saul's excuses (1 Samuel 13)</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6916"/>
            <a:ext cx="9144000" cy="6240780"/>
          </a:xfrm>
          <a:prstGeom prst="rect">
            <a:avLst/>
          </a:prstGeom>
        </p:spPr>
      </p:pic>
    </p:spTree>
    <p:extLst>
      <p:ext uri="{BB962C8B-B14F-4D97-AF65-F5344CB8AC3E}">
        <p14:creationId xmlns:p14="http://schemas.microsoft.com/office/powerpoint/2010/main" val="311114750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132751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91440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Samuel, David &amp; Saul</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53641077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54106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DFD484DF.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495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8" name="Rectangle 5"/>
          <p:cNvSpPr>
            <a:spLocks noChangeArrowheads="1"/>
          </p:cNvSpPr>
          <p:nvPr/>
        </p:nvSpPr>
        <p:spPr bwMode="auto">
          <a:xfrm>
            <a:off x="7924800" y="6248400"/>
            <a:ext cx="118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a:latin typeface="Arial" charset="0"/>
                <a:cs typeface="Arial" charset="0"/>
              </a:rPr>
              <a:t>1 Sam 15</a:t>
            </a:r>
          </a:p>
        </p:txBody>
      </p:sp>
      <p:pic>
        <p:nvPicPr>
          <p:cNvPr id="229379" name="Picture 2" descr="j0312140"/>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00188"/>
            <a:ext cx="7696200" cy="4953000"/>
          </a:xfrm>
          <a:noFill/>
        </p:spPr>
      </p:pic>
      <p:sp>
        <p:nvSpPr>
          <p:cNvPr id="51206" name="Text Box 6"/>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29381" name="Title 1"/>
          <p:cNvSpPr>
            <a:spLocks noGrp="1"/>
          </p:cNvSpPr>
          <p:nvPr>
            <p:ph type="title"/>
          </p:nvPr>
        </p:nvSpPr>
        <p:spPr>
          <a:xfrm>
            <a:off x="0" y="333375"/>
            <a:ext cx="8459788" cy="1143000"/>
          </a:xfrm>
        </p:spPr>
        <p:txBody>
          <a:bodyPr/>
          <a:lstStyle/>
          <a:p>
            <a:r>
              <a:rPr lang="en-US">
                <a:latin typeface="Arial" charset="0"/>
                <a:ea typeface="ＭＳ Ｐゴシック" charset="0"/>
              </a:rPr>
              <a:t>Saul</a:t>
            </a:r>
            <a:r>
              <a:rPr lang="fr-FR">
                <a:latin typeface="Arial" charset="0"/>
                <a:ea typeface="ＭＳ Ｐゴシック" charset="0"/>
              </a:rPr>
              <a:t>'</a:t>
            </a:r>
            <a:r>
              <a:rPr lang="en-US">
                <a:latin typeface="Arial" charset="0"/>
                <a:ea typeface="ＭＳ Ｐゴシック" charset="0"/>
              </a:rPr>
              <a:t>s Refusal to Destroy the Amalekites (1 Sam. 15)</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3200">
                <a:solidFill>
                  <a:srgbClr val="FFFFFF"/>
                </a:solidFill>
                <a:latin typeface="Arial" charset="0"/>
                <a:cs typeface="Arial" charset="0"/>
              </a:rPr>
              <a:t>Saul</a:t>
            </a: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3200">
                <a:solidFill>
                  <a:srgbClr val="FFFFFF"/>
                </a:solidFill>
                <a:latin typeface="Arial" charset="0"/>
                <a:cs typeface="Arial" charset="0"/>
              </a:rPr>
              <a:t>David</a:t>
            </a:r>
          </a:p>
        </p:txBody>
      </p:sp>
      <p:pic>
        <p:nvPicPr>
          <p:cNvPr id="53257" name="Picture 9"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27" name="Group 14"/>
          <p:cNvGrpSpPr>
            <a:grpSpLocks/>
          </p:cNvGrpSpPr>
          <p:nvPr/>
        </p:nvGrpSpPr>
        <p:grpSpPr bwMode="auto">
          <a:xfrm>
            <a:off x="2057400" y="326603"/>
            <a:ext cx="4419600" cy="1562100"/>
            <a:chOff x="2064" y="120"/>
            <a:chExt cx="3120" cy="1176"/>
          </a:xfrm>
        </p:grpSpPr>
        <p:sp>
          <p:nvSpPr>
            <p:cNvPr id="235531" name="WordArt 15"/>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sp>
          <p:nvSpPr>
            <p:cNvPr id="235532" name="WordArt 16"/>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gr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latin typeface="Arial"/>
                <a:cs typeface="Arial"/>
              </a:rPr>
              <a:t>198</a:t>
            </a:r>
          </a:p>
        </p:txBody>
      </p:sp>
      <p:sp>
        <p:nvSpPr>
          <p:cNvPr id="235530" name="Title 1"/>
          <p:cNvSpPr>
            <a:spLocks noGrp="1"/>
          </p:cNvSpPr>
          <p:nvPr>
            <p:ph type="title"/>
          </p:nvPr>
        </p:nvSpPr>
        <p:spPr>
          <a:xfrm>
            <a:off x="0" y="6884615"/>
            <a:ext cx="9144000" cy="504825"/>
          </a:xfrm>
        </p:spPr>
        <p:txBody>
          <a:bodyPr/>
          <a:lstStyle/>
          <a:p>
            <a:r>
              <a:rPr lang="en-US" sz="3600" i="1">
                <a:solidFill>
                  <a:srgbClr val="FFFFFF"/>
                </a:solidFill>
                <a:latin typeface="Arial" charset="0"/>
                <a:ea typeface="ＭＳ Ｐゴシック" charset="0"/>
              </a:rPr>
              <a:t>Transition #3 from Saul to David</a:t>
            </a:r>
          </a:p>
        </p:txBody>
      </p:sp>
      <p:pic>
        <p:nvPicPr>
          <p:cNvPr id="16"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899592" y="2061319"/>
            <a:ext cx="2915816" cy="374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796136" y="2061319"/>
            <a:ext cx="2818627"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3600" i="1">
                <a:solidFill>
                  <a:srgbClr val="FFFFFF"/>
                </a:solidFill>
                <a:latin typeface="Arial" charset="0"/>
                <a:ea typeface="ＭＳ Ｐゴシック" charset="0"/>
              </a:rPr>
              <a:t>Transition #3</a:t>
            </a:r>
          </a:p>
        </p:txBody>
      </p:sp>
    </p:spTree>
    <p:extLst>
      <p:ext uri="{BB962C8B-B14F-4D97-AF65-F5344CB8AC3E}">
        <p14:creationId xmlns:p14="http://schemas.microsoft.com/office/powerpoint/2010/main" val="164690012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6966038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316782178"/>
              </p:ext>
            </p:extLst>
          </p:nvPr>
        </p:nvGraphicFramePr>
        <p:xfrm>
          <a:off x="-107950" y="0"/>
          <a:ext cx="9251949" cy="6869351"/>
        </p:xfrm>
        <a:graphic>
          <a:graphicData uri="http://schemas.openxmlformats.org/drawingml/2006/table">
            <a:tbl>
              <a:tblPr/>
              <a:tblGrid>
                <a:gridCol w="1850717"/>
                <a:gridCol w="1893129"/>
                <a:gridCol w="2160240"/>
                <a:gridCol w="1296144"/>
                <a:gridCol w="2051719"/>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smtClean="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Eli</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FFFFFF"/>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FFFFFF"/>
                          </a:solidFill>
                          <a:effectLst/>
                          <a:latin typeface="Arial" charset="0"/>
                          <a:ea typeface="ＭＳ Ｐゴシック" charset="0"/>
                          <a:cs typeface="Arial" charset="0"/>
                        </a:rPr>
                      </a:br>
                      <a:r>
                        <a:rPr kumimoji="1" lang="en-US" sz="1800" b="1" i="0" u="none" strike="noStrike" kern="1200" cap="none" normalizeH="0" baseline="0" dirty="0">
                          <a:ln>
                            <a:noFill/>
                          </a:ln>
                          <a:solidFill>
                            <a:srgbClr val="FFFFFF"/>
                          </a:solidFill>
                          <a:effectLst/>
                          <a:latin typeface="Arial" charset="0"/>
                          <a:ea typeface="ＭＳ Ｐゴシック" charset="0"/>
                          <a:cs typeface="Arial" charset="0"/>
                        </a:rPr>
                        <a:t>God's</a:t>
                      </a:r>
                      <a:r>
                        <a:rPr kumimoji="0" lang="en-US" sz="1800" b="1" i="0" u="none" strike="noStrike" cap="none" normalizeH="0" baseline="0" dirty="0">
                          <a:ln>
                            <a:noFill/>
                          </a:ln>
                          <a:solidFill>
                            <a:srgbClr val="FFFFFF"/>
                          </a:solidFill>
                          <a:effectLst/>
                          <a:latin typeface="Arial" charset="0"/>
                          <a:ea typeface="ＭＳ Ｐゴシック" charset="0"/>
                          <a:cs typeface="Arial" charset="0"/>
                        </a:rPr>
                        <a:t> Heart</a:t>
                      </a:r>
                    </a:p>
                  </a:txBody>
                  <a:tcPr marL="91434" marR="91434" anchor="ctr" horzOverflow="overflow">
                    <a:solidFill>
                      <a:srgbClr val="800000"/>
                    </a:solidFill>
                  </a:tcPr>
                </a:tc>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Patience</a:t>
                      </a:r>
                    </a:p>
                  </a:txBody>
                  <a:tcPr marL="91434" marR="91434" anchor="ctr" horzOverflow="overflow">
                    <a:solidFill>
                      <a:srgbClr val="800000"/>
                    </a:solidFill>
                  </a:tcPr>
                </a:tc>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FFFFFF"/>
                          </a:solidFill>
                          <a:effectLst/>
                          <a:latin typeface="Arial"/>
                          <a:ea typeface="Times New Roman"/>
                          <a:cs typeface="Arial"/>
                        </a:rPr>
                        <a:t> </a:t>
                      </a:r>
                      <a:r>
                        <a:rPr lang="en-US" sz="1800" b="1" i="1">
                          <a:solidFill>
                            <a:srgbClr val="FFFFFF"/>
                          </a:solidFill>
                          <a:effectLst/>
                          <a:latin typeface="Arial"/>
                          <a:ea typeface="Times New Roman"/>
                          <a:cs typeface="Arial"/>
                        </a:rPr>
                        <a:t>Transition #3</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Saul to David</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(16–31) </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c. 94 Years</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C0000"/>
                          </a:solidFill>
                          <a:effectLst/>
                          <a:latin typeface="Arial" charset="0"/>
                          <a:ea typeface="ＭＳ Ｐゴシック" charset="0"/>
                          <a:cs typeface="Arial" charset="0"/>
                        </a:rPr>
                        <a:t>Birth of Samul (1105 BC) to Death of Saul (1011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141767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David's Sheep</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93700"/>
            <a:ext cx="9144000" cy="6063916"/>
          </a:xfrm>
          <a:prstGeom prst="rect">
            <a:avLst/>
          </a:prstGeom>
        </p:spPr>
      </p:pic>
    </p:spTree>
    <p:extLst>
      <p:ext uri="{BB962C8B-B14F-4D97-AF65-F5344CB8AC3E}">
        <p14:creationId xmlns:p14="http://schemas.microsoft.com/office/powerpoint/2010/main" val="17356805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a:extLst/>
        </p:spPr>
        <p:txBody>
          <a:bodyPr/>
          <a:lstStyle/>
          <a:p>
            <a:pPr>
              <a:defRPr/>
            </a:pPr>
            <a:r>
              <a:rPr lang="en-US" sz="5400" b="1" dirty="0" smtClean="0">
                <a:solidFill>
                  <a:schemeClr val="tx1"/>
                </a:solidFill>
                <a:effectLst/>
                <a:latin typeface="Arial" charset="0"/>
                <a:ea typeface="ＭＳ Ｐゴシック" charset="0"/>
                <a:cs typeface="ＭＳ Ｐゴシック" charset="0"/>
              </a:rPr>
              <a:t>Let</a:t>
            </a:r>
            <a:r>
              <a:rPr lang="mr-IN" sz="5400" b="1" dirty="0" smtClean="0">
                <a:solidFill>
                  <a:schemeClr val="tx1"/>
                </a:solidFill>
                <a:effectLst/>
                <a:latin typeface="Arial" charset="0"/>
                <a:ea typeface="ＭＳ Ｐゴシック" charset="0"/>
                <a:cs typeface="ＭＳ Ｐゴシック" charset="0"/>
              </a:rPr>
              <a:t>'</a:t>
            </a:r>
            <a:r>
              <a:rPr lang="en-US" sz="5400" b="1" dirty="0" smtClean="0">
                <a:solidFill>
                  <a:schemeClr val="tx1"/>
                </a:solidFill>
                <a:effectLst/>
                <a:latin typeface="Arial" charset="0"/>
                <a:ea typeface="ＭＳ Ｐゴシック" charset="0"/>
                <a:cs typeface="ＭＳ Ｐゴシック" charset="0"/>
              </a:rPr>
              <a:t>s Study Through Scripture</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smtClean="0">
                <a:solidFill>
                  <a:srgbClr val="000000"/>
                </a:solidFill>
                <a:latin typeface="Arial" charset="0"/>
                <a:ea typeface="ＭＳ Ｐゴシック" charset="0"/>
                <a:cs typeface="ＭＳ Ｐゴシック" charset="0"/>
              </a:rPr>
              <a:t>The Bible: Book by Book</a:t>
            </a:r>
            <a:endParaRPr lang="en-US" sz="5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650500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369"/>
          <a:stretch/>
        </p:blipFill>
        <p:spPr>
          <a:xfrm>
            <a:off x="-92124" y="2468"/>
            <a:ext cx="9272636" cy="5658780"/>
          </a:xfrm>
          <a:prstGeom prst="rect">
            <a:avLst/>
          </a:prstGeom>
        </p:spPr>
      </p:pic>
      <p:sp>
        <p:nvSpPr>
          <p:cNvPr id="6" name="Text Box 6"/>
          <p:cNvSpPr txBox="1">
            <a:spLocks noChangeArrowheads="1"/>
          </p:cNvSpPr>
          <p:nvPr/>
        </p:nvSpPr>
        <p:spPr bwMode="auto">
          <a:xfrm>
            <a:off x="10332640" y="47667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40322" y="5720834"/>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David's Courage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69661951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rcRect l="9641" r="4181"/>
          <a:stretch/>
        </p:blipFill>
        <p:spPr>
          <a:xfrm>
            <a:off x="0" y="-5530"/>
            <a:ext cx="9144000" cy="686353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a:latin typeface="Arial" charset="0"/>
                <a:cs typeface="Arial" charset="0"/>
              </a:rPr>
              <a:t>1 Sam 16</a:t>
            </a: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33476" name="Title 1"/>
          <p:cNvSpPr>
            <a:spLocks noGrp="1"/>
          </p:cNvSpPr>
          <p:nvPr>
            <p:ph type="title" idx="4294967295"/>
          </p:nvPr>
        </p:nvSpPr>
        <p:spPr>
          <a:xfrm>
            <a:off x="0" y="0"/>
            <a:ext cx="9144000" cy="658813"/>
          </a:xfrm>
        </p:spPr>
        <p:txBody>
          <a:bodyPr/>
          <a:lstStyle/>
          <a:p>
            <a:r>
              <a:rPr lang="en-US">
                <a:latin typeface="Arial" charset="0"/>
                <a:ea typeface="ＭＳ Ｐゴシック" charset="0"/>
              </a:rPr>
              <a:t>Samuel Anointed David</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5181600" y="1196752"/>
            <a:ext cx="4038600" cy="483235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Clr>
                <a:srgbClr val="CC0066"/>
              </a:buClr>
              <a:buFont typeface="Wingdings" charset="0"/>
              <a:buChar char="Ø"/>
            </a:pPr>
            <a:r>
              <a:rPr lang="en-US">
                <a:solidFill>
                  <a:srgbClr val="FFFFFF"/>
                </a:solidFill>
                <a:latin typeface="Arial" charset="0"/>
                <a:cs typeface="Arial" charset="0"/>
              </a:rPr>
              <a:t>Youngest son of Jesse </a:t>
            </a:r>
          </a:p>
          <a:p>
            <a:pPr algn="l" eaLnBrk="1" hangingPunct="1">
              <a:buClr>
                <a:srgbClr val="CC0066"/>
              </a:buClr>
              <a:buFont typeface="Wingdings" charset="0"/>
              <a:buNone/>
            </a:pPr>
            <a:endParaRPr lang="en-US">
              <a:solidFill>
                <a:srgbClr val="FFFFFF"/>
              </a:solidFill>
              <a:latin typeface="Arial" charset="0"/>
              <a:cs typeface="Arial" charset="0"/>
            </a:endParaRPr>
          </a:p>
          <a:p>
            <a:pPr algn="l" eaLnBrk="1" hangingPunct="1">
              <a:buClr>
                <a:srgbClr val="CC0066"/>
              </a:buClr>
              <a:buFont typeface="Wingdings" charset="0"/>
              <a:buChar char="Ø"/>
            </a:pPr>
            <a:r>
              <a:rPr lang="en-US">
                <a:solidFill>
                  <a:srgbClr val="FFFFFF"/>
                </a:solidFill>
                <a:latin typeface="Arial" charset="0"/>
                <a:cs typeface="Arial" charset="0"/>
              </a:rPr>
              <a:t>Handsome, strong, courageous</a:t>
            </a:r>
          </a:p>
          <a:p>
            <a:pPr algn="l" eaLnBrk="1" hangingPunct="1">
              <a:buClr>
                <a:srgbClr val="CC0066"/>
              </a:buClr>
              <a:buFont typeface="Wingdings" charset="0"/>
              <a:buChar char="Ø"/>
            </a:pPr>
            <a:endParaRPr lang="en-US">
              <a:solidFill>
                <a:srgbClr val="FFFFFF"/>
              </a:solidFill>
              <a:latin typeface="Arial" charset="0"/>
              <a:cs typeface="Arial" charset="0"/>
            </a:endParaRPr>
          </a:p>
          <a:p>
            <a:pPr algn="l" eaLnBrk="1" hangingPunct="1">
              <a:buClr>
                <a:srgbClr val="CC0066"/>
              </a:buClr>
              <a:buFont typeface="Wingdings" charset="0"/>
              <a:buChar char="Ø"/>
            </a:pPr>
            <a:r>
              <a:rPr lang="en-US">
                <a:solidFill>
                  <a:srgbClr val="FFFFFF"/>
                </a:solidFill>
                <a:latin typeface="Arial" charset="0"/>
                <a:cs typeface="Arial" charset="0"/>
              </a:rPr>
              <a:t>Shepherd tending his father</a:t>
            </a:r>
            <a:r>
              <a:rPr lang="fr-FR" altLang="ja-JP">
                <a:solidFill>
                  <a:srgbClr val="FFFFFF"/>
                </a:solidFill>
                <a:latin typeface="Arial" charset="0"/>
                <a:cs typeface="Arial" charset="0"/>
              </a:rPr>
              <a:t>'</a:t>
            </a:r>
            <a:r>
              <a:rPr lang="en-US" altLang="ja-JP">
                <a:solidFill>
                  <a:srgbClr val="FFFFFF"/>
                </a:solidFill>
                <a:latin typeface="Arial" charset="0"/>
                <a:cs typeface="Arial" charset="0"/>
              </a:rPr>
              <a:t>s sheep</a:t>
            </a:r>
          </a:p>
          <a:p>
            <a:pPr algn="l" eaLnBrk="1" hangingPunct="1">
              <a:buClr>
                <a:srgbClr val="CC0066"/>
              </a:buClr>
              <a:buFont typeface="Wingdings" charset="0"/>
              <a:buChar char="Ø"/>
            </a:pPr>
            <a:endParaRPr lang="en-US">
              <a:solidFill>
                <a:srgbClr val="FFFFFF"/>
              </a:solidFill>
              <a:latin typeface="Arial" charset="0"/>
              <a:cs typeface="Arial" charset="0"/>
            </a:endParaRPr>
          </a:p>
          <a:p>
            <a:pPr algn="l" eaLnBrk="1" hangingPunct="1">
              <a:buClr>
                <a:srgbClr val="CC0066"/>
              </a:buClr>
              <a:buFont typeface="Wingdings" charset="0"/>
              <a:buChar char="Ø"/>
            </a:pPr>
            <a:r>
              <a:rPr lang="en-US">
                <a:solidFill>
                  <a:srgbClr val="FFFFFF"/>
                </a:solidFill>
                <a:latin typeface="Arial" charset="0"/>
                <a:cs typeface="Arial" charset="0"/>
              </a:rPr>
              <a:t>Strong arms, excellent harpist</a:t>
            </a:r>
          </a:p>
        </p:txBody>
      </p:sp>
      <p:sp>
        <p:nvSpPr>
          <p:cNvPr id="236547" name="Rectangle 4"/>
          <p:cNvSpPr>
            <a:spLocks noChangeArrowheads="1"/>
          </p:cNvSpPr>
          <p:nvPr/>
        </p:nvSpPr>
        <p:spPr bwMode="auto">
          <a:xfrm>
            <a:off x="7885113" y="6491288"/>
            <a:ext cx="1184275" cy="369887"/>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a:solidFill>
                  <a:srgbClr val="FFFFFF"/>
                </a:solidFill>
                <a:latin typeface="Arial" charset="0"/>
                <a:cs typeface="Arial" charset="0"/>
              </a:rPr>
              <a:t>1 Sam 16</a:t>
            </a:r>
          </a:p>
        </p:txBody>
      </p:sp>
      <p:sp>
        <p:nvSpPr>
          <p:cNvPr id="236548" name="WordArt 5"/>
          <p:cNvSpPr>
            <a:spLocks noChangeArrowheads="1" noChangeShapeType="1" noTextEdit="1"/>
          </p:cNvSpPr>
          <p:nvPr/>
        </p:nvSpPr>
        <p:spPr bwMode="auto">
          <a:xfrm>
            <a:off x="3275856" y="260648"/>
            <a:ext cx="2438400" cy="1285875"/>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David</a:t>
            </a:r>
          </a:p>
        </p:txBody>
      </p:sp>
      <p:sp>
        <p:nvSpPr>
          <p:cNvPr id="922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ea typeface="+mn-ea"/>
                <a:cs typeface="Arial"/>
              </a:rPr>
              <a:t>198</a:t>
            </a:r>
          </a:p>
        </p:txBody>
      </p:sp>
      <p:sp>
        <p:nvSpPr>
          <p:cNvPr id="236550" name="Title 1"/>
          <p:cNvSpPr>
            <a:spLocks noGrp="1"/>
          </p:cNvSpPr>
          <p:nvPr>
            <p:ph type="title" idx="4294967295"/>
          </p:nvPr>
        </p:nvSpPr>
        <p:spPr>
          <a:xfrm>
            <a:off x="0" y="5516563"/>
            <a:ext cx="5076825" cy="587375"/>
          </a:xfrm>
          <a:effectLst>
            <a:outerShdw blurRad="50800" dist="38100" dir="2700000">
              <a:srgbClr val="000000">
                <a:alpha val="43000"/>
              </a:srgbClr>
            </a:outerShdw>
          </a:effectLst>
        </p:spPr>
        <p:txBody>
          <a:bodyPr/>
          <a:lstStyle/>
          <a:p>
            <a:r>
              <a:rPr lang="en-US" sz="4000" i="1">
                <a:solidFill>
                  <a:srgbClr val="FFFFFF"/>
                </a:solidFill>
                <a:latin typeface="Arial" charset="0"/>
                <a:ea typeface="ＭＳ Ｐゴシック" charset="0"/>
              </a:rPr>
              <a:t>Who was David?</a:t>
            </a:r>
          </a:p>
        </p:txBody>
      </p:sp>
      <p:pic>
        <p:nvPicPr>
          <p:cNvPr id="2" name="Picture 1"/>
          <p:cNvPicPr>
            <a:picLocks noChangeAspect="1"/>
          </p:cNvPicPr>
          <p:nvPr/>
        </p:nvPicPr>
        <p:blipFill>
          <a:blip r:embed="rId3"/>
          <a:stretch>
            <a:fillRect/>
          </a:stretch>
        </p:blipFill>
        <p:spPr>
          <a:xfrm>
            <a:off x="-1" y="1772816"/>
            <a:ext cx="4800533" cy="3600400"/>
          </a:xfrm>
          <a:prstGeom prst="rect">
            <a:avLst/>
          </a:prstGeom>
          <a:effectLst>
            <a:outerShdw blurRad="50800" dist="38100" dir="2700000">
              <a:srgbClr val="000000">
                <a:alpha val="43000"/>
              </a:srgbClr>
            </a:outerShdw>
          </a:effec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0728"/>
            <a:ext cx="9207215" cy="5877272"/>
          </a:xfrm>
          <a:prstGeom prst="rect">
            <a:avLst/>
          </a:prstGeom>
        </p:spPr>
      </p:pic>
      <p:sp>
        <p:nvSpPr>
          <p:cNvPr id="21506" name="Rectangle 2"/>
          <p:cNvSpPr>
            <a:spLocks noChangeArrowheads="1"/>
          </p:cNvSpPr>
          <p:nvPr/>
        </p:nvSpPr>
        <p:spPr bwMode="auto">
          <a:xfrm>
            <a:off x="-20681" y="5288340"/>
            <a:ext cx="9252519" cy="1569660"/>
          </a:xfrm>
          <a:prstGeom prst="rect">
            <a:avLst/>
          </a:prstGeom>
          <a:solidFill>
            <a:srgbClr val="000000"/>
          </a:solidFill>
          <a:ln>
            <a:noFill/>
          </a:ln>
          <a:extLst/>
        </p:spPr>
        <p:txBody>
          <a:bodyPr wrap="square">
            <a:spAutoFit/>
          </a:bodyPr>
          <a:lstStyle/>
          <a:p>
            <a:pPr>
              <a:spcBef>
                <a:spcPct val="50000"/>
              </a:spcBef>
              <a:buClr>
                <a:srgbClr val="FF3300"/>
              </a:buClr>
            </a:pPr>
            <a:r>
              <a:rPr lang="en-US" sz="3200">
                <a:solidFill>
                  <a:srgbClr val="FFFFFF"/>
                </a:solidFill>
                <a:latin typeface="Arial" charset="0"/>
                <a:cs typeface="Arial" charset="0"/>
              </a:rPr>
              <a:t>Chosen by the L</a:t>
            </a:r>
            <a:r>
              <a:rPr lang="en-US">
                <a:solidFill>
                  <a:srgbClr val="FFFFFF"/>
                </a:solidFill>
                <a:latin typeface="Arial" charset="0"/>
                <a:cs typeface="Arial" charset="0"/>
              </a:rPr>
              <a:t>ORD</a:t>
            </a:r>
            <a:r>
              <a:rPr lang="en-US" sz="3200">
                <a:solidFill>
                  <a:srgbClr val="FFFFFF"/>
                </a:solidFill>
                <a:latin typeface="Arial" charset="0"/>
                <a:cs typeface="Arial" charset="0"/>
              </a:rPr>
              <a:t/>
            </a:r>
            <a:br>
              <a:rPr lang="en-US" sz="3200">
                <a:solidFill>
                  <a:srgbClr val="FFFFFF"/>
                </a:solidFill>
                <a:latin typeface="Arial" charset="0"/>
                <a:cs typeface="Arial" charset="0"/>
              </a:rPr>
            </a:br>
            <a:r>
              <a:rPr lang="en-US" sz="3200">
                <a:solidFill>
                  <a:srgbClr val="FFFFFF"/>
                </a:solidFill>
                <a:latin typeface="Arial" charset="0"/>
                <a:cs typeface="Arial" charset="0"/>
              </a:rPr>
              <a:t>Anointed as Israel</a:t>
            </a:r>
            <a:r>
              <a:rPr lang="fr-FR" sz="3200">
                <a:solidFill>
                  <a:srgbClr val="FFFFFF"/>
                </a:solidFill>
                <a:latin typeface="Arial" charset="0"/>
                <a:cs typeface="Arial" charset="0"/>
              </a:rPr>
              <a:t>'</a:t>
            </a:r>
            <a:r>
              <a:rPr lang="en-US" sz="3200">
                <a:solidFill>
                  <a:srgbClr val="FFFFFF"/>
                </a:solidFill>
                <a:latin typeface="Arial" charset="0"/>
                <a:cs typeface="Arial" charset="0"/>
              </a:rPr>
              <a:t>s 2</a:t>
            </a:r>
            <a:r>
              <a:rPr lang="en-US" sz="3200" baseline="30000">
                <a:solidFill>
                  <a:srgbClr val="FFFFFF"/>
                </a:solidFill>
                <a:latin typeface="Arial" charset="0"/>
                <a:cs typeface="Arial" charset="0"/>
              </a:rPr>
              <a:t>nd</a:t>
            </a:r>
            <a:r>
              <a:rPr lang="en-US" sz="3200">
                <a:solidFill>
                  <a:srgbClr val="FFFFFF"/>
                </a:solidFill>
                <a:latin typeface="Arial" charset="0"/>
                <a:cs typeface="Arial" charset="0"/>
              </a:rPr>
              <a:t> king</a:t>
            </a:r>
            <a:br>
              <a:rPr lang="en-US" sz="3200">
                <a:solidFill>
                  <a:srgbClr val="FFFFFF"/>
                </a:solidFill>
                <a:latin typeface="Arial" charset="0"/>
                <a:cs typeface="Arial" charset="0"/>
              </a:rPr>
            </a:br>
            <a:r>
              <a:rPr lang="en-US" sz="3200">
                <a:solidFill>
                  <a:srgbClr val="FFFFFF"/>
                </a:solidFill>
                <a:latin typeface="Arial" charset="0"/>
                <a:cs typeface="Arial" charset="0"/>
              </a:rPr>
              <a:t>Spirit of God came upon Him with power</a:t>
            </a:r>
          </a:p>
        </p:txBody>
      </p:sp>
      <p:sp>
        <p:nvSpPr>
          <p:cNvPr id="237570" name="Rectangle 3"/>
          <p:cNvSpPr>
            <a:spLocks noChangeArrowheads="1"/>
          </p:cNvSpPr>
          <p:nvPr/>
        </p:nvSpPr>
        <p:spPr bwMode="auto">
          <a:xfrm>
            <a:off x="6012160" y="116632"/>
            <a:ext cx="129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a:solidFill>
                  <a:srgbClr val="FFFFFF"/>
                </a:solidFill>
                <a:latin typeface="Arial" charset="0"/>
                <a:cs typeface="Arial" charset="0"/>
              </a:rPr>
              <a:t>1 Sam 16</a:t>
            </a:r>
          </a:p>
        </p:txBody>
      </p:sp>
      <p:sp>
        <p:nvSpPr>
          <p:cNvPr id="237572" name="WordArt 5"/>
          <p:cNvSpPr>
            <a:spLocks noChangeArrowheads="1" noChangeShapeType="1" noTextEdit="1"/>
          </p:cNvSpPr>
          <p:nvPr/>
        </p:nvSpPr>
        <p:spPr bwMode="auto">
          <a:xfrm>
            <a:off x="5867400" y="542925"/>
            <a:ext cx="2438400" cy="1285875"/>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David</a:t>
            </a:r>
          </a:p>
        </p:txBody>
      </p:sp>
      <p:sp>
        <p:nvSpPr>
          <p:cNvPr id="237574" name="Title 1"/>
          <p:cNvSpPr>
            <a:spLocks noGrp="1"/>
          </p:cNvSpPr>
          <p:nvPr>
            <p:ph type="title" idx="4294967295"/>
          </p:nvPr>
        </p:nvSpPr>
        <p:spPr>
          <a:xfrm>
            <a:off x="0" y="115888"/>
            <a:ext cx="5219700" cy="765175"/>
          </a:xfrm>
        </p:spPr>
        <p:txBody>
          <a:bodyPr/>
          <a:lstStyle/>
          <a:p>
            <a:r>
              <a:rPr lang="en-US" sz="3600" i="1">
                <a:solidFill>
                  <a:srgbClr val="FFFFFF"/>
                </a:solidFill>
                <a:latin typeface="Arial" charset="0"/>
                <a:ea typeface="ＭＳ Ｐゴシック" charset="0"/>
              </a:rPr>
              <a:t>God</a:t>
            </a:r>
            <a:r>
              <a:rPr lang="fr-FR" sz="3600" i="1">
                <a:solidFill>
                  <a:srgbClr val="FFFFFF"/>
                </a:solidFill>
                <a:latin typeface="Arial" charset="0"/>
                <a:ea typeface="ＭＳ Ｐゴシック" charset="0"/>
              </a:rPr>
              <a:t>'</a:t>
            </a:r>
            <a:r>
              <a:rPr lang="en-US" sz="3600" i="1">
                <a:solidFill>
                  <a:srgbClr val="FFFFFF"/>
                </a:solidFill>
                <a:latin typeface="Arial" charset="0"/>
                <a:ea typeface="ＭＳ Ｐゴシック" charset="0"/>
              </a:rPr>
              <a:t>s Work in David</a:t>
            </a: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pic>
        <p:nvPicPr>
          <p:cNvPr id="237573" name="Picture 7" descr="king-crown-golde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2752" y="618703"/>
            <a:ext cx="20574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85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4" name="Text Box 5"/>
          <p:cNvSpPr txBox="1">
            <a:spLocks noChangeArrowheads="1"/>
          </p:cNvSpPr>
          <p:nvPr/>
        </p:nvSpPr>
        <p:spPr bwMode="auto">
          <a:xfrm>
            <a:off x="1187450" y="5973763"/>
            <a:ext cx="69135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Bethlehem: David was anointed king by Samuel here (1 Sam 16:13,15)</a:t>
            </a: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smtClean="0">
                <a:solidFill>
                  <a:srgbClr val="FFFFFF"/>
                </a:solidFill>
                <a:ea typeface="ＭＳ Ｐゴシック"/>
              </a:rPr>
              <a:t>Bethlehem</a:t>
            </a:r>
            <a:r>
              <a:rPr lang="en-US" sz="8800" dirty="0" smtClean="0">
                <a:solidFill>
                  <a:srgbClr val="FFFFFF"/>
                </a:solidFill>
              </a:rPr>
              <a:t> </a:t>
            </a:r>
            <a:endParaRPr lang="en-US" sz="880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Bethlehem plays a much larger role in ther New Testament as the birthplace of Jesus</a:t>
            </a:r>
            <a:endParaRPr lang="en-US" sz="240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smtClean="0">
                <a:solidFill>
                  <a:srgbClr val="FFFFFF"/>
                </a:solidFill>
                <a:ea typeface="ＭＳ Ｐゴシック"/>
              </a:rPr>
              <a:t>Bethlehem</a:t>
            </a:r>
            <a:r>
              <a:rPr lang="en-US" sz="8800" dirty="0" smtClean="0">
                <a:solidFill>
                  <a:srgbClr val="FFFFFF"/>
                </a:solidFill>
              </a:rPr>
              <a:t> </a:t>
            </a:r>
            <a:endParaRPr lang="en-US" sz="8800" dirty="0">
              <a:solidFill>
                <a:srgbClr val="FFFFFF"/>
              </a:solidFill>
            </a:endParaRPr>
          </a:p>
        </p:txBody>
      </p:sp>
    </p:spTree>
    <p:extLst>
      <p:ext uri="{BB962C8B-B14F-4D97-AF65-F5344CB8AC3E}">
        <p14:creationId xmlns:p14="http://schemas.microsoft.com/office/powerpoint/2010/main" val="339045483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David &amp; Saul</a:t>
            </a:r>
            <a:endParaRPr lang="en-US" dirty="0">
              <a:effectLst>
                <a:glow rad="228600">
                  <a:schemeClr val="tx1"/>
                </a:glow>
              </a:effectLst>
              <a:ea typeface="ＭＳ Ｐゴシック" charset="0"/>
            </a:endParaRPr>
          </a:p>
        </p:txBody>
      </p:sp>
      <p:pic>
        <p:nvPicPr>
          <p:cNvPr id="2314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92"/>
            <a:ext cx="9137446" cy="6018796"/>
          </a:xfrm>
          <a:prstGeom prst="rect">
            <a:avLst/>
          </a:prstGeom>
        </p:spPr>
      </p:pic>
      <p:sp>
        <p:nvSpPr>
          <p:cNvPr id="239618" name="Rectangle 9"/>
          <p:cNvSpPr>
            <a:spLocks noChangeArrowheads="1"/>
          </p:cNvSpPr>
          <p:nvPr/>
        </p:nvSpPr>
        <p:spPr bwMode="auto">
          <a:xfrm>
            <a:off x="6948488" y="6245225"/>
            <a:ext cx="1844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400">
                <a:solidFill>
                  <a:srgbClr val="FFFFFF"/>
                </a:solidFill>
                <a:effectLst>
                  <a:glow rad="228600">
                    <a:schemeClr val="tx1"/>
                  </a:glow>
                </a:effectLst>
                <a:latin typeface="Arial" charset="0"/>
                <a:cs typeface="Arial" charset="0"/>
              </a:rPr>
              <a:t>1 Sam 16</a:t>
            </a:r>
          </a:p>
        </p:txBody>
      </p:sp>
      <p:sp>
        <p:nvSpPr>
          <p:cNvPr id="2058" name="Rectangle 10"/>
          <p:cNvSpPr>
            <a:spLocks noChangeArrowheads="1"/>
          </p:cNvSpPr>
          <p:nvPr/>
        </p:nvSpPr>
        <p:spPr bwMode="auto">
          <a:xfrm>
            <a:off x="5219700" y="1835150"/>
            <a:ext cx="3852863"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55600" indent="-355600" algn="l">
              <a:spcBef>
                <a:spcPct val="50000"/>
              </a:spcBef>
              <a:buFontTx/>
              <a:buBlip>
                <a:blip r:embed="rId4"/>
              </a:buBlip>
            </a:pPr>
            <a:r>
              <a:rPr lang="en-US">
                <a:solidFill>
                  <a:srgbClr val="FFFFFF"/>
                </a:solidFill>
                <a:effectLst>
                  <a:glow rad="228600">
                    <a:schemeClr val="tx1"/>
                  </a:glow>
                </a:effectLst>
                <a:latin typeface="Arial" charset="0"/>
                <a:cs typeface="Arial" charset="0"/>
              </a:rPr>
              <a:t>The Spirit of God left King Saul</a:t>
            </a:r>
          </a:p>
          <a:p>
            <a:pPr marL="355600" indent="-355600" algn="l">
              <a:spcBef>
                <a:spcPct val="50000"/>
              </a:spcBef>
              <a:buFontTx/>
              <a:buBlip>
                <a:blip r:embed="rId4"/>
              </a:buBlip>
            </a:pPr>
            <a:r>
              <a:rPr lang="en-US">
                <a:solidFill>
                  <a:srgbClr val="FFFFFF"/>
                </a:solidFill>
                <a:effectLst>
                  <a:glow rad="228600">
                    <a:schemeClr val="tx1"/>
                  </a:glow>
                </a:effectLst>
                <a:latin typeface="Arial" charset="0"/>
                <a:cs typeface="Arial" charset="0"/>
              </a:rPr>
              <a:t>An evil spirit tormented him</a:t>
            </a:r>
          </a:p>
          <a:p>
            <a:pPr marL="355600" indent="-355600" algn="l">
              <a:spcBef>
                <a:spcPct val="50000"/>
              </a:spcBef>
              <a:buFontTx/>
              <a:buBlip>
                <a:blip r:embed="rId4"/>
              </a:buBlip>
            </a:pPr>
            <a:r>
              <a:rPr lang="en-US">
                <a:solidFill>
                  <a:srgbClr val="FFFFFF"/>
                </a:solidFill>
                <a:effectLst>
                  <a:glow rad="228600">
                    <a:schemeClr val="tx1"/>
                  </a:glow>
                </a:effectLst>
                <a:latin typeface="Arial" charset="0"/>
                <a:cs typeface="Arial" charset="0"/>
              </a:rPr>
              <a:t>David rescued him by playing harp to relieve the king </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FFFFFF"/>
                </a:solidFill>
                <a:effectLst>
                  <a:glow rad="228600">
                    <a:schemeClr val="tx1"/>
                  </a:glow>
                </a:effectLst>
                <a:latin typeface="Arial"/>
                <a:ea typeface="+mn-ea"/>
                <a:cs typeface="Arial"/>
              </a:rPr>
              <a:t>198</a:t>
            </a:r>
          </a:p>
        </p:txBody>
      </p:sp>
      <p:sp>
        <p:nvSpPr>
          <p:cNvPr id="2" name="Title 1"/>
          <p:cNvSpPr>
            <a:spLocks noGrp="1"/>
          </p:cNvSpPr>
          <p:nvPr>
            <p:ph type="title" idx="4294967295"/>
          </p:nvPr>
        </p:nvSpPr>
        <p:spPr>
          <a:xfrm>
            <a:off x="1763713" y="609600"/>
            <a:ext cx="7380287" cy="1143000"/>
          </a:xfrm>
        </p:spPr>
        <p:txBody>
          <a:bodyPr/>
          <a:lstStyle/>
          <a:p>
            <a:pPr eaLnBrk="1" hangingPunct="1">
              <a:defRPr/>
            </a:pPr>
            <a:r>
              <a:rPr lang="en-US" sz="4000" kern="1200" dirty="0" smtClean="0">
                <a:solidFill>
                  <a:srgbClr val="FFFFFF"/>
                </a:solidFill>
                <a:effectLst>
                  <a:glow rad="228600">
                    <a:schemeClr val="tx1"/>
                  </a:glow>
                </a:effectLst>
                <a:ea typeface="ＭＳ Ｐゴシック"/>
              </a:rPr>
              <a:t>David in the King</a:t>
            </a:r>
            <a:r>
              <a:rPr lang="fr-FR" sz="4000" kern="1200" dirty="0" smtClean="0">
                <a:solidFill>
                  <a:srgbClr val="FFFFFF"/>
                </a:solidFill>
                <a:effectLst>
                  <a:glow rad="228600">
                    <a:schemeClr val="tx1"/>
                  </a:glow>
                </a:effectLst>
                <a:ea typeface="ＭＳ Ｐゴシック"/>
              </a:rPr>
              <a:t>'</a:t>
            </a:r>
            <a:r>
              <a:rPr lang="en-US" sz="4000" kern="1200" dirty="0" smtClean="0">
                <a:solidFill>
                  <a:srgbClr val="FFFFFF"/>
                </a:solidFill>
                <a:effectLst>
                  <a:glow rad="228600">
                    <a:schemeClr val="tx1"/>
                  </a:glow>
                </a:effectLst>
                <a:ea typeface="ＭＳ Ｐゴシック"/>
              </a:rPr>
              <a:t>s Court</a:t>
            </a:r>
            <a:endParaRPr lang="en-US" sz="5400" dirty="0" smtClean="0">
              <a:solidFill>
                <a:srgbClr val="FFFFFF"/>
              </a:solidFill>
              <a:effectLst>
                <a:glow rad="228600">
                  <a:schemeClr val="tx1"/>
                </a:glow>
              </a:effectLst>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randombar(horizontal)">
                                      <p:cBhvr>
                                        <p:cTn id="7" dur="500"/>
                                        <p:tgtEl>
                                          <p:spTgt spid="20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8">
                                            <p:txEl>
                                              <p:pRg st="1" end="1"/>
                                            </p:txEl>
                                          </p:spTgt>
                                        </p:tgtEl>
                                        <p:attrNameLst>
                                          <p:attrName>style.visibility</p:attrName>
                                        </p:attrNameLst>
                                      </p:cBhvr>
                                      <p:to>
                                        <p:strVal val="visible"/>
                                      </p:to>
                                    </p:set>
                                    <p:animEffect transition="in" filter="randombar(horizontal)">
                                      <p:cBhvr>
                                        <p:cTn id="12" dur="500"/>
                                        <p:tgtEl>
                                          <p:spTgt spid="20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8">
                                            <p:txEl>
                                              <p:pRg st="2" end="2"/>
                                            </p:txEl>
                                          </p:spTgt>
                                        </p:tgtEl>
                                        <p:attrNameLst>
                                          <p:attrName>style.visibility</p:attrName>
                                        </p:attrNameLst>
                                      </p:cBhvr>
                                      <p:to>
                                        <p:strVal val="visible"/>
                                      </p:to>
                                    </p:set>
                                    <p:animEffect transition="in" filter="randombar(horizontal)">
                                      <p:cBhvr>
                                        <p:cTn id="17" dur="500"/>
                                        <p:tgtEl>
                                          <p:spTgt spid="2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5036367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514593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2586" y="5085184"/>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David's Enemy</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9041189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8"/>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lstStyle/>
          <a:p>
            <a:endParaRPr lang="en-US" sz="2400">
              <a:latin typeface="Arial" charset="0"/>
              <a:cs typeface="Arial" charset="0"/>
            </a:endParaRPr>
          </a:p>
        </p:txBody>
      </p:sp>
      <p:sp>
        <p:nvSpPr>
          <p:cNvPr id="71682" name="Rectangle 2"/>
          <p:cNvSpPr>
            <a:spLocks noChangeArrowheads="1"/>
          </p:cNvSpPr>
          <p:nvPr/>
        </p:nvSpPr>
        <p:spPr bwMode="auto">
          <a:xfrm>
            <a:off x="685800" y="1989138"/>
            <a:ext cx="8458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buFontTx/>
              <a:buChar char="•"/>
            </a:pPr>
            <a:r>
              <a:rPr lang="en-US" sz="3200">
                <a:solidFill>
                  <a:schemeClr val="bg1"/>
                </a:solidFill>
                <a:latin typeface="Arial" charset="0"/>
                <a:cs typeface="Arial" charset="0"/>
              </a:rPr>
              <a:t> Poor moral values during Judges era</a:t>
            </a:r>
            <a:endParaRPr lang="en-US">
              <a:solidFill>
                <a:schemeClr val="bg1"/>
              </a:solidFill>
              <a:latin typeface="Arial" charset="0"/>
              <a:cs typeface="Arial" charset="0"/>
            </a:endParaRPr>
          </a:p>
          <a:p>
            <a:pPr algn="l">
              <a:spcBef>
                <a:spcPct val="50000"/>
              </a:spcBef>
              <a:buFontTx/>
              <a:buChar char="•"/>
            </a:pPr>
            <a:r>
              <a:rPr lang="en-US" sz="3200">
                <a:solidFill>
                  <a:schemeClr val="bg1"/>
                </a:solidFill>
                <a:latin typeface="Arial" charset="0"/>
                <a:cs typeface="Arial" charset="0"/>
              </a:rPr>
              <a:t> Weak &amp; vulnerable to enemy</a:t>
            </a:r>
            <a:r>
              <a:rPr lang="en-US" altLang="ja-JP" sz="3200">
                <a:solidFill>
                  <a:schemeClr val="bg1"/>
                </a:solidFill>
                <a:latin typeface="Arial" charset="0"/>
                <a:cs typeface="Arial" charset="0"/>
              </a:rPr>
              <a:t> attacks</a:t>
            </a:r>
            <a:endParaRPr lang="en-US" sz="3200">
              <a:solidFill>
                <a:schemeClr val="bg1"/>
              </a:solidFill>
              <a:latin typeface="Arial" charset="0"/>
              <a:cs typeface="Arial" charset="0"/>
            </a:endParaRPr>
          </a:p>
        </p:txBody>
      </p:sp>
      <p:pic>
        <p:nvPicPr>
          <p:cNvPr id="71687" name="Picture 7" descr="wa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4075" y="3473450"/>
            <a:ext cx="4392613"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000" dirty="0" smtClean="0">
                <a:solidFill>
                  <a:schemeClr val="bg1"/>
                </a:solidFill>
                <a:latin typeface="Arial"/>
                <a:cs typeface="Arial"/>
              </a:rPr>
              <a:t>195</a:t>
            </a:r>
            <a:endParaRPr lang="en-US" sz="2000" b="0" dirty="0" smtClean="0">
              <a:solidFill>
                <a:schemeClr val="bg1"/>
              </a:solidFill>
              <a:latin typeface="Arial"/>
              <a:cs typeface="Arial"/>
            </a:endParaRPr>
          </a:p>
        </p:txBody>
      </p:sp>
      <p:sp>
        <p:nvSpPr>
          <p:cNvPr id="2" name="Title 1"/>
          <p:cNvSpPr>
            <a:spLocks noGrp="1"/>
          </p:cNvSpPr>
          <p:nvPr>
            <p:ph type="title" idx="4294967295"/>
          </p:nvPr>
        </p:nvSpPr>
        <p:spPr>
          <a:xfrm>
            <a:off x="0" y="260350"/>
            <a:ext cx="9180513" cy="1143000"/>
          </a:xfrm>
          <a:extLst/>
        </p:spPr>
        <p:txBody>
          <a:bodyPr/>
          <a:lstStyle/>
          <a:p>
            <a:pPr>
              <a:defRPr/>
            </a:pPr>
            <a:r>
              <a:rPr lang="en-US" sz="4800" kern="10" dirty="0" smtClean="0">
                <a:ln w="9525" cap="flat" cmpd="sng" algn="ctr">
                  <a:solidFill>
                    <a:srgbClr val="CC99FF"/>
                  </a:solidFill>
                  <a:prstDash val="solid"/>
                  <a:round/>
                </a:ln>
                <a:gradFill>
                  <a:gsLst>
                    <a:gs pos="0">
                      <a:srgbClr val="FFFF66"/>
                    </a:gs>
                    <a:gs pos="100000">
                      <a:srgbClr val="FF3300"/>
                    </a:gs>
                  </a:gsLst>
                  <a:lin ang="5400000" scaled="1"/>
                </a:gradFill>
                <a:ea typeface="Impact"/>
              </a:rPr>
              <a:t>Morality &amp; Politics</a:t>
            </a:r>
            <a:endParaRPr lang="en-US" sz="4000"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additive="base">
                                        <p:cTn id="7" dur="500" fill="hold"/>
                                        <p:tgtEl>
                                          <p:spTgt spid="716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xEl>
                                              <p:pRg st="1" end="1"/>
                                            </p:txEl>
                                          </p:spTgt>
                                        </p:tgtEl>
                                        <p:attrNameLst>
                                          <p:attrName>style.visibility</p:attrName>
                                        </p:attrNameLst>
                                      </p:cBhvr>
                                      <p:to>
                                        <p:strVal val="visible"/>
                                      </p:to>
                                    </p:set>
                                    <p:anim calcmode="lin" valueType="num">
                                      <p:cBhvr additive="base">
                                        <p:cTn id="13" dur="500" fill="hold"/>
                                        <p:tgtEl>
                                          <p:spTgt spid="716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71687"/>
                                        </p:tgtEl>
                                        <p:attrNameLst>
                                          <p:attrName>style.visibility</p:attrName>
                                        </p:attrNameLst>
                                      </p:cBhvr>
                                      <p:to>
                                        <p:strVal val="visible"/>
                                      </p:to>
                                    </p:set>
                                    <p:anim calcmode="lin" valueType="num">
                                      <p:cBhvr additive="base">
                                        <p:cTn id="18" dur="500" fill="hold"/>
                                        <p:tgtEl>
                                          <p:spTgt spid="71687"/>
                                        </p:tgtEl>
                                        <p:attrNameLst>
                                          <p:attrName>ppt_x</p:attrName>
                                        </p:attrNameLst>
                                      </p:cBhvr>
                                      <p:tavLst>
                                        <p:tav tm="0">
                                          <p:val>
                                            <p:strVal val="0-#ppt_w/2"/>
                                          </p:val>
                                        </p:tav>
                                        <p:tav tm="100000">
                                          <p:val>
                                            <p:strVal val="#ppt_x"/>
                                          </p:val>
                                        </p:tav>
                                      </p:tavLst>
                                    </p:anim>
                                    <p:anim calcmode="lin" valueType="num">
                                      <p:cBhvr additive="base">
                                        <p:cTn id="19"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024" y="0"/>
            <a:ext cx="8676456" cy="688332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David's Courage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428309712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932"/>
          </a:xfrm>
          <a:prstGeom prst="rect">
            <a:avLst/>
          </a:prstGeom>
        </p:spPr>
      </p:pic>
      <p:sp>
        <p:nvSpPr>
          <p:cNvPr id="4099" name="Text Box 3"/>
          <p:cNvSpPr txBox="1">
            <a:spLocks noChangeArrowheads="1"/>
          </p:cNvSpPr>
          <p:nvPr/>
        </p:nvSpPr>
        <p:spPr bwMode="auto">
          <a:xfrm>
            <a:off x="5121275" y="1101725"/>
            <a:ext cx="3810000" cy="3048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rgbClr val="FFFFFF"/>
                </a:solidFill>
                <a:effectLst>
                  <a:glow rad="228600">
                    <a:schemeClr val="tx1"/>
                  </a:glow>
                </a:effectLst>
                <a:latin typeface="Arial" charset="0"/>
                <a:cs typeface="Arial" charset="0"/>
              </a:rPr>
              <a:t>David Over Goliath</a:t>
            </a:r>
          </a:p>
          <a:p>
            <a:pPr eaLnBrk="1" hangingPunct="1"/>
            <a:endParaRPr lang="en-US" sz="3200">
              <a:solidFill>
                <a:srgbClr val="FFFFFF"/>
              </a:solidFill>
              <a:effectLst>
                <a:glow rad="228600">
                  <a:schemeClr val="tx1"/>
                </a:glow>
              </a:effectLst>
              <a:latin typeface="Arial" charset="0"/>
              <a:cs typeface="Arial" charset="0"/>
            </a:endParaRPr>
          </a:p>
          <a:p>
            <a:pPr eaLnBrk="1" hangingPunct="1"/>
            <a:r>
              <a:rPr lang="en-US" sz="3200">
                <a:solidFill>
                  <a:srgbClr val="FFFFFF"/>
                </a:solidFill>
                <a:effectLst>
                  <a:glow rad="228600">
                    <a:schemeClr val="tx1"/>
                  </a:glow>
                </a:effectLst>
                <a:latin typeface="Arial" charset="0"/>
                <a:cs typeface="Arial" charset="0"/>
              </a:rPr>
              <a:t>David won with only a sling &amp; stone</a:t>
            </a:r>
            <a:endParaRPr lang="en-US">
              <a:solidFill>
                <a:srgbClr val="FFFFFF"/>
              </a:solidFill>
              <a:effectLst>
                <a:glow rad="228600">
                  <a:schemeClr val="tx1"/>
                </a:glow>
              </a:effectLst>
              <a:latin typeface="Arial" charset="0"/>
              <a:cs typeface="Arial" charset="0"/>
            </a:endParaRPr>
          </a:p>
        </p:txBody>
      </p:sp>
      <p:sp>
        <p:nvSpPr>
          <p:cNvPr id="240643" name="Rectangle 4"/>
          <p:cNvSpPr>
            <a:spLocks noChangeArrowheads="1"/>
          </p:cNvSpPr>
          <p:nvPr/>
        </p:nvSpPr>
        <p:spPr bwMode="auto">
          <a:xfrm>
            <a:off x="6804025" y="6245225"/>
            <a:ext cx="2230438"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400">
                <a:solidFill>
                  <a:srgbClr val="FFFFFF"/>
                </a:solidFill>
                <a:effectLst>
                  <a:glow rad="228600">
                    <a:schemeClr val="tx1"/>
                  </a:glow>
                </a:effectLst>
                <a:latin typeface="Arial" charset="0"/>
                <a:cs typeface="Arial" charset="0"/>
              </a:rPr>
              <a:t>1 Sam. 17</a:t>
            </a:r>
          </a:p>
        </p:txBody>
      </p:sp>
      <p:sp>
        <p:nvSpPr>
          <p:cNvPr id="4101" name="Rectangle 5"/>
          <p:cNvSpPr>
            <a:spLocks noChangeArrowheads="1"/>
          </p:cNvSpPr>
          <p:nvPr/>
        </p:nvSpPr>
        <p:spPr bwMode="auto">
          <a:xfrm>
            <a:off x="5652121" y="5075238"/>
            <a:ext cx="2880320" cy="95410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solidFill>
                  <a:schemeClr val="bg1"/>
                </a:solidFill>
                <a:latin typeface="Arial" charset="0"/>
                <a:cs typeface="Arial" charset="0"/>
              </a:rPr>
              <a:t>The L</a:t>
            </a:r>
            <a:r>
              <a:rPr lang="en-US" sz="2400">
                <a:solidFill>
                  <a:schemeClr val="bg1"/>
                </a:solidFill>
                <a:latin typeface="Arial" charset="0"/>
                <a:cs typeface="Arial" charset="0"/>
              </a:rPr>
              <a:t>ORD</a:t>
            </a:r>
            <a:r>
              <a:rPr lang="en-US">
                <a:solidFill>
                  <a:schemeClr val="bg1"/>
                </a:solidFill>
                <a:latin typeface="Arial" charset="0"/>
                <a:cs typeface="Arial" charset="0"/>
              </a:rPr>
              <a:t> was with David</a:t>
            </a:r>
          </a:p>
        </p:txBody>
      </p:sp>
      <p:sp>
        <p:nvSpPr>
          <p:cNvPr id="4102" name="Text Box 6"/>
          <p:cNvSpPr txBox="1">
            <a:spLocks noChangeArrowheads="1"/>
          </p:cNvSpPr>
          <p:nvPr/>
        </p:nvSpPr>
        <p:spPr bwMode="auto">
          <a:xfrm>
            <a:off x="5087938" y="4262438"/>
            <a:ext cx="3976687"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atin typeface="Arial" charset="0"/>
                <a:cs typeface="Arial" charset="0"/>
              </a:rPr>
              <a:t>Read: </a:t>
            </a:r>
            <a:r>
              <a:rPr lang="en-US">
                <a:solidFill>
                  <a:srgbClr val="CC3300"/>
                </a:solidFill>
                <a:latin typeface="Arial" charset="0"/>
                <a:cs typeface="Arial" charset="0"/>
              </a:rPr>
              <a:t>1 Sam. 17:45-47</a:t>
            </a:r>
          </a:p>
        </p:txBody>
      </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effectLst>
                  <a:glow rad="228600">
                    <a:schemeClr val="tx1"/>
                  </a:glow>
                </a:effectLst>
                <a:latin typeface="Arial"/>
                <a:ea typeface="+mn-ea"/>
                <a:cs typeface="Arial"/>
              </a:rPr>
              <a:t>198</a:t>
            </a:r>
          </a:p>
        </p:txBody>
      </p:sp>
      <p:sp>
        <p:nvSpPr>
          <p:cNvPr id="2" name="Title 1"/>
          <p:cNvSpPr>
            <a:spLocks noGrp="1"/>
          </p:cNvSpPr>
          <p:nvPr>
            <p:ph type="title" idx="4294967295"/>
          </p:nvPr>
        </p:nvSpPr>
        <p:spPr>
          <a:xfrm>
            <a:off x="3492500" y="260350"/>
            <a:ext cx="5651500" cy="504825"/>
          </a:xfrm>
          <a:effectLst>
            <a:outerShdw blurRad="50800" dist="38100" dir="2700000">
              <a:srgbClr val="000000">
                <a:alpha val="43000"/>
              </a:srgbClr>
            </a:outerShdw>
          </a:effectLst>
        </p:spPr>
        <p:txBody>
          <a:bodyPr/>
          <a:lstStyle/>
          <a:p>
            <a:pPr algn="l" eaLnBrk="1" hangingPunct="1">
              <a:defRPr/>
            </a:pPr>
            <a:r>
              <a:rPr lang="en-US" sz="4800" kern="1200" dirty="0" smtClean="0">
                <a:solidFill>
                  <a:srgbClr val="FFFFFF"/>
                </a:solidFill>
                <a:effectLst>
                  <a:glow rad="228600">
                    <a:schemeClr val="tx1"/>
                  </a:glow>
                </a:effectLst>
                <a:ea typeface="ＭＳ Ｐゴシック"/>
              </a:rPr>
              <a:t>First Victory!</a:t>
            </a:r>
            <a:endParaRPr lang="en-US" sz="6600" dirty="0">
              <a:solidFill>
                <a:srgbClr val="FFFFFF"/>
              </a:solidFill>
              <a:effectLst>
                <a:glow rad="228600">
                  <a:schemeClr val="tx1"/>
                </a:glow>
              </a:effectLst>
            </a:endParaRPr>
          </a:p>
        </p:txBody>
      </p:sp>
      <p:pic>
        <p:nvPicPr>
          <p:cNvPr id="4" name="Picture 3"/>
          <p:cNvPicPr>
            <a:picLocks noChangeAspect="1"/>
          </p:cNvPicPr>
          <p:nvPr/>
        </p:nvPicPr>
        <p:blipFill rotWithShape="1">
          <a:blip r:embed="rId4"/>
          <a:srcRect r="23245"/>
          <a:stretch/>
        </p:blipFill>
        <p:spPr>
          <a:xfrm>
            <a:off x="0" y="0"/>
            <a:ext cx="3511835" cy="68580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1" grpId="0" animBg="1" autoUpdateAnimBg="0"/>
      <p:bldP spid="4102"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00" y="6245225"/>
            <a:ext cx="1519238"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400">
                <a:solidFill>
                  <a:srgbClr val="FFFFFF"/>
                </a:solidFill>
                <a:latin typeface="Arial" charset="0"/>
                <a:cs typeface="Arial" charset="0"/>
              </a:rPr>
              <a:t>1 Sam 17</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ea typeface="+mn-ea"/>
                <a:cs typeface="Arial"/>
              </a:rPr>
              <a:t>198</a:t>
            </a:r>
            <a:endParaRPr lang="en-US" sz="3200" dirty="0">
              <a:solidFill>
                <a:srgbClr val="FFFFFF"/>
              </a:solidFill>
              <a:latin typeface="Arial"/>
              <a:ea typeface="+mn-ea"/>
              <a:cs typeface="Arial"/>
            </a:endParaRPr>
          </a:p>
        </p:txBody>
      </p:sp>
      <p:sp>
        <p:nvSpPr>
          <p:cNvPr id="2" name="Title 1"/>
          <p:cNvSpPr>
            <a:spLocks noGrp="1"/>
          </p:cNvSpPr>
          <p:nvPr>
            <p:ph type="title" idx="4294967295"/>
          </p:nvPr>
        </p:nvSpPr>
        <p:spPr>
          <a:effectLst>
            <a:outerShdw blurRad="50800" dist="38100" dir="2700000">
              <a:srgbClr val="000000">
                <a:alpha val="43000"/>
              </a:srgbClr>
            </a:outerShdw>
          </a:effectLst>
        </p:spPr>
        <p:txBody>
          <a:bodyPr/>
          <a:lstStyle/>
          <a:p>
            <a:pPr eaLnBrk="1" hangingPunct="1">
              <a:defRPr/>
            </a:pPr>
            <a:r>
              <a:rPr lang="en-US" sz="4000" kern="1200" dirty="0" smtClean="0">
                <a:solidFill>
                  <a:srgbClr val="FFFFFF"/>
                </a:solidFill>
                <a:ea typeface="ＭＳ Ｐゴシック"/>
              </a:rPr>
              <a:t>Result: Philistines Flee</a:t>
            </a:r>
            <a:endParaRPr lang="en-US" dirty="0">
              <a:solidFill>
                <a:srgbClr val="FFFFFF"/>
              </a:solidFill>
            </a:endParaRPr>
          </a:p>
        </p:txBody>
      </p:sp>
      <p:pic>
        <p:nvPicPr>
          <p:cNvPr id="24269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773238"/>
            <a:ext cx="7213600" cy="49149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Saul initially trusted David</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414"/>
            <a:ext cx="9119164" cy="566166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163608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http://upload.wikimedia.org/wikipedia/en/f/f8/Nickolas_reigner%27s_David_with_Goliath_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7900" y="0"/>
            <a:ext cx="4356100" cy="2060575"/>
          </a:xfrm>
        </p:spPr>
        <p:txBody>
          <a:bodyPr>
            <a:normAutofit fontScale="90000"/>
          </a:bodyPr>
          <a:lstStyle/>
          <a:p>
            <a:pPr algn="ctr" eaLnBrk="1" fontAlgn="auto" hangingPunct="1">
              <a:spcAft>
                <a:spcPts val="0"/>
              </a:spcAft>
              <a:defRPr/>
            </a:pPr>
            <a:r>
              <a:rPr lang="en-NZ" dirty="0" smtClean="0">
                <a:ea typeface="+mj-ea"/>
                <a:cs typeface="+mj-cs"/>
              </a:rPr>
              <a:t>David Beheads Goliath </a:t>
            </a:r>
            <a:br>
              <a:rPr lang="en-NZ" dirty="0" smtClean="0">
                <a:ea typeface="+mj-ea"/>
                <a:cs typeface="+mj-cs"/>
              </a:rPr>
            </a:br>
            <a:r>
              <a:rPr lang="en-NZ" dirty="0" smtClean="0">
                <a:ea typeface="+mj-ea"/>
                <a:cs typeface="+mj-cs"/>
              </a:rPr>
              <a:t>(1 Sam 17:57)</a:t>
            </a:r>
            <a:endParaRPr lang="en-NZ" dirty="0">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5796136" y="1556792"/>
            <a:ext cx="3347864" cy="3807296"/>
          </a:xfrm>
          <a:effectLst>
            <a:outerShdw blurRad="63500" dist="38099" dir="2700000" algn="ctr" rotWithShape="0">
              <a:schemeClr val="tx2">
                <a:alpha val="74998"/>
              </a:schemeClr>
            </a:outerShdw>
          </a:effectLst>
          <a:extLst/>
        </p:spPr>
        <p:txBody>
          <a:bodyPr/>
          <a:lstStyle/>
          <a:p>
            <a:pPr eaLnBrk="1" hangingPunct="1">
              <a:defRPr/>
            </a:pPr>
            <a:r>
              <a:rPr lang="en-US" sz="4000" dirty="0" smtClean="0">
                <a:solidFill>
                  <a:schemeClr val="bg1"/>
                </a:solidFill>
                <a:effectLst>
                  <a:glow rad="228600">
                    <a:schemeClr val="tx1"/>
                  </a:glow>
                </a:effectLst>
                <a:ea typeface="ＭＳ Ｐゴシック" charset="0"/>
              </a:rPr>
              <a:t>Jonathan &amp; David</a:t>
            </a:r>
            <a:br>
              <a:rPr lang="en-US" sz="4000" dirty="0" smtClean="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(1 Sam 18:1)</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0"/>
            <a:ext cx="576072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30714"/>
            <a:ext cx="9144000" cy="6240780"/>
          </a:xfrm>
          <a:prstGeom prst="rect">
            <a:avLst/>
          </a:prstGeom>
        </p:spPr>
      </p:pic>
      <p:sp>
        <p:nvSpPr>
          <p:cNvPr id="248833" name="Rectangle 3"/>
          <p:cNvSpPr>
            <a:spLocks noChangeArrowheads="1"/>
          </p:cNvSpPr>
          <p:nvPr/>
        </p:nvSpPr>
        <p:spPr bwMode="auto">
          <a:xfrm>
            <a:off x="6804025" y="6324600"/>
            <a:ext cx="230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000" i="1">
                <a:solidFill>
                  <a:srgbClr val="FFFFFF"/>
                </a:solidFill>
                <a:latin typeface="Arial" charset="0"/>
                <a:cs typeface="Arial" charset="0"/>
              </a:rPr>
              <a:t>1 Sam. 18–19</a:t>
            </a:r>
          </a:p>
        </p:txBody>
      </p:sp>
      <p:sp>
        <p:nvSpPr>
          <p:cNvPr id="8196" name="Text Box 4"/>
          <p:cNvSpPr txBox="1">
            <a:spLocks noChangeArrowheads="1"/>
          </p:cNvSpPr>
          <p:nvPr/>
        </p:nvSpPr>
        <p:spPr bwMode="auto">
          <a:xfrm>
            <a:off x="4835525" y="1312863"/>
            <a:ext cx="4310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rgbClr val="FFFFFF"/>
                </a:solidFill>
                <a:effectLst>
                  <a:glow rad="228600">
                    <a:schemeClr val="tx1"/>
                  </a:glow>
                </a:effectLst>
                <a:latin typeface="Arial" charset="0"/>
                <a:cs typeface="Arial" charset="0"/>
              </a:rPr>
              <a:t>David</a:t>
            </a:r>
            <a:r>
              <a:rPr lang="fr-FR" altLang="ja-JP" sz="3200">
                <a:solidFill>
                  <a:srgbClr val="FFFFFF"/>
                </a:solidFill>
                <a:effectLst>
                  <a:glow rad="228600">
                    <a:schemeClr val="tx1"/>
                  </a:glow>
                </a:effectLst>
                <a:latin typeface="Arial" charset="0"/>
                <a:cs typeface="Arial" charset="0"/>
              </a:rPr>
              <a:t>'</a:t>
            </a:r>
            <a:r>
              <a:rPr lang="en-US" altLang="ja-JP" sz="3200">
                <a:solidFill>
                  <a:srgbClr val="FFFFFF"/>
                </a:solidFill>
                <a:effectLst>
                  <a:glow rad="228600">
                    <a:schemeClr val="tx1"/>
                  </a:glow>
                </a:effectLst>
                <a:latin typeface="Arial" charset="0"/>
                <a:cs typeface="Arial" charset="0"/>
              </a:rPr>
              <a:t>s p</a:t>
            </a:r>
            <a:r>
              <a:rPr lang="en-US" altLang="ja-JP" sz="3600">
                <a:solidFill>
                  <a:srgbClr val="FFFFFF"/>
                </a:solidFill>
                <a:effectLst>
                  <a:glow rad="228600">
                    <a:schemeClr val="tx1"/>
                  </a:glow>
                </a:effectLst>
                <a:latin typeface="Arial" charset="0"/>
                <a:cs typeface="Arial" charset="0"/>
              </a:rPr>
              <a:t>r</a:t>
            </a:r>
            <a:r>
              <a:rPr lang="en-US" altLang="ja-JP" sz="4000">
                <a:solidFill>
                  <a:srgbClr val="FFFFFF"/>
                </a:solidFill>
                <a:effectLst>
                  <a:glow rad="228600">
                    <a:schemeClr val="tx1"/>
                  </a:glow>
                </a:effectLst>
                <a:latin typeface="Arial" charset="0"/>
                <a:cs typeface="Arial" charset="0"/>
              </a:rPr>
              <a:t>e</a:t>
            </a:r>
            <a:r>
              <a:rPr lang="en-US" altLang="ja-JP" sz="4400">
                <a:solidFill>
                  <a:srgbClr val="FFFFFF"/>
                </a:solidFill>
                <a:effectLst>
                  <a:glow rad="228600">
                    <a:schemeClr val="tx1"/>
                  </a:glow>
                </a:effectLst>
                <a:latin typeface="Arial" charset="0"/>
                <a:cs typeface="Arial" charset="0"/>
              </a:rPr>
              <a:t>s</a:t>
            </a:r>
            <a:r>
              <a:rPr lang="en-US" altLang="ja-JP" sz="4800">
                <a:solidFill>
                  <a:srgbClr val="FFFFFF"/>
                </a:solidFill>
                <a:effectLst>
                  <a:glow rad="228600">
                    <a:schemeClr val="tx1"/>
                  </a:glow>
                </a:effectLst>
                <a:latin typeface="Arial" charset="0"/>
                <a:cs typeface="Arial" charset="0"/>
              </a:rPr>
              <a:t>t</a:t>
            </a:r>
            <a:r>
              <a:rPr lang="en-US" altLang="ja-JP" sz="5400">
                <a:solidFill>
                  <a:srgbClr val="FFFFFF"/>
                </a:solidFill>
                <a:effectLst>
                  <a:glow rad="228600">
                    <a:schemeClr val="tx1"/>
                  </a:glow>
                </a:effectLst>
                <a:latin typeface="Arial" charset="0"/>
                <a:cs typeface="Arial" charset="0"/>
              </a:rPr>
              <a:t>i</a:t>
            </a:r>
            <a:r>
              <a:rPr lang="en-US" altLang="ja-JP" sz="6000">
                <a:solidFill>
                  <a:srgbClr val="FFFFFF"/>
                </a:solidFill>
                <a:effectLst>
                  <a:glow rad="228600">
                    <a:schemeClr val="tx1"/>
                  </a:glow>
                </a:effectLst>
                <a:latin typeface="Arial" charset="0"/>
                <a:cs typeface="Arial" charset="0"/>
              </a:rPr>
              <a:t>g</a:t>
            </a:r>
            <a:r>
              <a:rPr lang="en-US" altLang="ja-JP" sz="6600">
                <a:solidFill>
                  <a:srgbClr val="FFFFFF"/>
                </a:solidFill>
                <a:effectLst>
                  <a:glow rad="228600">
                    <a:schemeClr val="tx1"/>
                  </a:glow>
                </a:effectLst>
                <a:latin typeface="Arial" charset="0"/>
                <a:cs typeface="Arial" charset="0"/>
              </a:rPr>
              <a:t>e</a:t>
            </a:r>
            <a:r>
              <a:rPr lang="en-US" altLang="ja-JP" sz="3200">
                <a:solidFill>
                  <a:srgbClr val="FFFFFF"/>
                </a:solidFill>
                <a:effectLst>
                  <a:glow rad="228600">
                    <a:schemeClr val="tx1"/>
                  </a:glow>
                </a:effectLst>
                <a:latin typeface="Arial" charset="0"/>
                <a:cs typeface="Arial" charset="0"/>
              </a:rPr>
              <a:t> </a:t>
            </a:r>
            <a:endParaRPr lang="en-US" sz="3200">
              <a:solidFill>
                <a:srgbClr val="FFFFFF"/>
              </a:solidFill>
              <a:effectLst>
                <a:glow rad="228600">
                  <a:schemeClr val="tx1"/>
                </a:glow>
              </a:effectLst>
              <a:latin typeface="Arial" charset="0"/>
              <a:cs typeface="Arial" charset="0"/>
            </a:endParaRPr>
          </a:p>
        </p:txBody>
      </p:sp>
      <p:sp>
        <p:nvSpPr>
          <p:cNvPr id="8200" name="AutoShape 8"/>
          <p:cNvSpPr>
            <a:spLocks noChangeArrowheads="1"/>
          </p:cNvSpPr>
          <p:nvPr/>
        </p:nvSpPr>
        <p:spPr bwMode="auto">
          <a:xfrm>
            <a:off x="6342063" y="2349500"/>
            <a:ext cx="1295400" cy="955675"/>
          </a:xfrm>
          <a:prstGeom prst="downArrow">
            <a:avLst>
              <a:gd name="adj1" fmla="val 50000"/>
              <a:gd name="adj2" fmla="val 30884"/>
            </a:avLst>
          </a:prstGeom>
          <a:solidFill>
            <a:srgbClr val="FFCC0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8201" name="Rectangle 9"/>
          <p:cNvSpPr>
            <a:spLocks noChangeArrowheads="1"/>
          </p:cNvSpPr>
          <p:nvPr/>
        </p:nvSpPr>
        <p:spPr bwMode="auto">
          <a:xfrm>
            <a:off x="4999038" y="3152775"/>
            <a:ext cx="39830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3200">
                <a:solidFill>
                  <a:srgbClr val="FFFFFF"/>
                </a:solidFill>
                <a:effectLst>
                  <a:glow rad="228600">
                    <a:schemeClr val="tx1"/>
                  </a:glow>
                </a:effectLst>
                <a:latin typeface="Arial" charset="0"/>
                <a:cs typeface="Arial" charset="0"/>
              </a:rPr>
              <a:t>Saul</a:t>
            </a:r>
            <a:r>
              <a:rPr lang="fr-FR" altLang="ja-JP" sz="3200">
                <a:solidFill>
                  <a:srgbClr val="FFFFFF"/>
                </a:solidFill>
                <a:effectLst>
                  <a:glow rad="228600">
                    <a:schemeClr val="tx1"/>
                  </a:glow>
                </a:effectLst>
                <a:latin typeface="Arial" charset="0"/>
                <a:cs typeface="Arial" charset="0"/>
              </a:rPr>
              <a:t>'</a:t>
            </a:r>
            <a:r>
              <a:rPr lang="en-US" altLang="ja-JP" sz="3200">
                <a:solidFill>
                  <a:srgbClr val="FFFFFF"/>
                </a:solidFill>
                <a:effectLst>
                  <a:glow rad="228600">
                    <a:schemeClr val="tx1"/>
                  </a:glow>
                </a:effectLst>
                <a:latin typeface="Arial" charset="0"/>
                <a:cs typeface="Arial" charset="0"/>
              </a:rPr>
              <a:t>s</a:t>
            </a:r>
            <a:r>
              <a:rPr lang="en-US" altLang="ja-JP" sz="2400">
                <a:solidFill>
                  <a:srgbClr val="FFFFFF"/>
                </a:solidFill>
                <a:effectLst>
                  <a:glow rad="228600">
                    <a:schemeClr val="tx1"/>
                  </a:glow>
                </a:effectLst>
                <a:latin typeface="Arial" charset="0"/>
                <a:cs typeface="Arial" charset="0"/>
              </a:rPr>
              <a:t> </a:t>
            </a:r>
            <a:r>
              <a:rPr lang="en-US" altLang="ja-JP" sz="3200">
                <a:solidFill>
                  <a:srgbClr val="FFFFFF"/>
                </a:solidFill>
                <a:effectLst>
                  <a:glow rad="228600">
                    <a:schemeClr val="tx1"/>
                  </a:glow>
                </a:effectLst>
                <a:latin typeface="Arial" charset="0"/>
                <a:cs typeface="Arial" charset="0"/>
              </a:rPr>
              <a:t>j</a:t>
            </a:r>
            <a:r>
              <a:rPr lang="en-US" altLang="ja-JP" sz="3600">
                <a:solidFill>
                  <a:srgbClr val="FFFFFF"/>
                </a:solidFill>
                <a:effectLst>
                  <a:glow rad="228600">
                    <a:schemeClr val="tx1"/>
                  </a:glow>
                </a:effectLst>
                <a:latin typeface="Arial" charset="0"/>
                <a:cs typeface="Arial" charset="0"/>
              </a:rPr>
              <a:t>e</a:t>
            </a:r>
            <a:r>
              <a:rPr lang="en-US" altLang="ja-JP" sz="4000">
                <a:solidFill>
                  <a:srgbClr val="FFFFFF"/>
                </a:solidFill>
                <a:effectLst>
                  <a:glow rad="228600">
                    <a:schemeClr val="tx1"/>
                  </a:glow>
                </a:effectLst>
                <a:latin typeface="Arial" charset="0"/>
                <a:cs typeface="Arial" charset="0"/>
              </a:rPr>
              <a:t>a</a:t>
            </a:r>
            <a:r>
              <a:rPr lang="en-US" altLang="ja-JP" sz="4400">
                <a:solidFill>
                  <a:srgbClr val="FFFFFF"/>
                </a:solidFill>
                <a:effectLst>
                  <a:glow rad="228600">
                    <a:schemeClr val="tx1"/>
                  </a:glow>
                </a:effectLst>
                <a:latin typeface="Arial" charset="0"/>
                <a:cs typeface="Arial" charset="0"/>
              </a:rPr>
              <a:t>l</a:t>
            </a:r>
            <a:r>
              <a:rPr lang="en-US" altLang="ja-JP" sz="4800">
                <a:solidFill>
                  <a:srgbClr val="FFFFFF"/>
                </a:solidFill>
                <a:effectLst>
                  <a:glow rad="228600">
                    <a:schemeClr val="tx1"/>
                  </a:glow>
                </a:effectLst>
                <a:latin typeface="Arial" charset="0"/>
                <a:cs typeface="Arial" charset="0"/>
              </a:rPr>
              <a:t>o</a:t>
            </a:r>
            <a:r>
              <a:rPr lang="en-US" altLang="ja-JP" sz="5400">
                <a:solidFill>
                  <a:srgbClr val="FFFFFF"/>
                </a:solidFill>
                <a:effectLst>
                  <a:glow rad="228600">
                    <a:schemeClr val="tx1"/>
                  </a:glow>
                </a:effectLst>
                <a:latin typeface="Arial" charset="0"/>
                <a:cs typeface="Arial" charset="0"/>
              </a:rPr>
              <a:t>u</a:t>
            </a:r>
            <a:r>
              <a:rPr lang="en-US" altLang="ja-JP" sz="6000">
                <a:solidFill>
                  <a:srgbClr val="FFFFFF"/>
                </a:solidFill>
                <a:effectLst>
                  <a:glow rad="228600">
                    <a:schemeClr val="tx1"/>
                  </a:glow>
                </a:effectLst>
                <a:latin typeface="Arial" charset="0"/>
                <a:cs typeface="Arial" charset="0"/>
              </a:rPr>
              <a:t>s</a:t>
            </a:r>
            <a:r>
              <a:rPr lang="en-US" altLang="ja-JP" sz="6600">
                <a:solidFill>
                  <a:srgbClr val="FFFFFF"/>
                </a:solidFill>
                <a:effectLst>
                  <a:glow rad="228600">
                    <a:schemeClr val="tx1"/>
                  </a:glow>
                </a:effectLst>
                <a:latin typeface="Arial" charset="0"/>
                <a:cs typeface="Arial" charset="0"/>
              </a:rPr>
              <a:t>y</a:t>
            </a:r>
            <a:endParaRPr lang="en-US">
              <a:solidFill>
                <a:srgbClr val="FFFFFF"/>
              </a:solidFill>
              <a:effectLst>
                <a:glow rad="228600">
                  <a:schemeClr val="tx1"/>
                </a:glow>
              </a:effectLst>
              <a:latin typeface="Arial" charset="0"/>
              <a:cs typeface="Arial" charset="0"/>
            </a:endParaRPr>
          </a:p>
        </p:txBody>
      </p:sp>
      <p:sp>
        <p:nvSpPr>
          <p:cNvPr id="8202" name="Rectangle 10"/>
          <p:cNvSpPr>
            <a:spLocks noChangeArrowheads="1"/>
          </p:cNvSpPr>
          <p:nvPr/>
        </p:nvSpPr>
        <p:spPr bwMode="auto">
          <a:xfrm>
            <a:off x="4818063" y="4146550"/>
            <a:ext cx="43434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a:solidFill>
                  <a:srgbClr val="FFFFFF"/>
                </a:solidFill>
                <a:effectLst>
                  <a:glow rad="228600">
                    <a:schemeClr val="tx1"/>
                  </a:glow>
                </a:effectLst>
                <a:latin typeface="Arial" charset="0"/>
                <a:cs typeface="Arial" charset="0"/>
              </a:rPr>
              <a:t>So Saul tried to </a:t>
            </a:r>
            <a:r>
              <a:rPr lang="en-US" sz="6000">
                <a:solidFill>
                  <a:srgbClr val="FFFFFF"/>
                </a:solidFill>
                <a:effectLst>
                  <a:glow rad="228600">
                    <a:schemeClr val="tx1"/>
                  </a:glow>
                </a:effectLst>
                <a:latin typeface="Arial" charset="0"/>
                <a:cs typeface="Arial" charset="0"/>
              </a:rPr>
              <a:t>kill</a:t>
            </a:r>
            <a:r>
              <a:rPr lang="en-US" sz="2000">
                <a:solidFill>
                  <a:srgbClr val="FFFFFF"/>
                </a:solidFill>
                <a:effectLst>
                  <a:glow rad="228600">
                    <a:schemeClr val="tx1"/>
                  </a:glow>
                </a:effectLst>
                <a:latin typeface="Arial" charset="0"/>
                <a:cs typeface="Arial" charset="0"/>
              </a:rPr>
              <a:t> </a:t>
            </a:r>
            <a:r>
              <a:rPr lang="en-US" sz="2400">
                <a:solidFill>
                  <a:srgbClr val="FFFFFF"/>
                </a:solidFill>
                <a:effectLst>
                  <a:glow rad="228600">
                    <a:schemeClr val="tx1"/>
                  </a:glow>
                </a:effectLst>
                <a:latin typeface="Arial" charset="0"/>
                <a:cs typeface="Arial" charset="0"/>
              </a:rPr>
              <a:t>David</a:t>
            </a:r>
          </a:p>
        </p:txBody>
      </p:sp>
      <p:sp>
        <p:nvSpPr>
          <p:cNvPr id="8203" name="Text Box 11"/>
          <p:cNvSpPr txBox="1">
            <a:spLocks noChangeArrowheads="1"/>
          </p:cNvSpPr>
          <p:nvPr/>
        </p:nvSpPr>
        <p:spPr bwMode="auto">
          <a:xfrm>
            <a:off x="1893888" y="5785445"/>
            <a:ext cx="7392393" cy="52322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chemeClr val="bg1"/>
                </a:solidFill>
                <a:latin typeface="Arial" charset="0"/>
                <a:cs typeface="Arial" charset="0"/>
              </a:rPr>
              <a:t>The L</a:t>
            </a:r>
            <a:r>
              <a:rPr lang="en-US" sz="2400">
                <a:solidFill>
                  <a:schemeClr val="bg1"/>
                </a:solidFill>
                <a:latin typeface="Arial" charset="0"/>
                <a:cs typeface="Arial" charset="0"/>
              </a:rPr>
              <a:t>ORD</a:t>
            </a:r>
            <a:r>
              <a:rPr lang="en-US">
                <a:solidFill>
                  <a:schemeClr val="bg1"/>
                </a:solidFill>
                <a:latin typeface="Arial" charset="0"/>
                <a:cs typeface="Arial" charset="0"/>
              </a:rPr>
              <a:t> was with David but had left Saul</a:t>
            </a:r>
          </a:p>
        </p:txBody>
      </p:sp>
      <p:sp>
        <p:nvSpPr>
          <p:cNvPr id="2" name="Title 1"/>
          <p:cNvSpPr>
            <a:spLocks noGrp="1"/>
          </p:cNvSpPr>
          <p:nvPr>
            <p:ph type="title" idx="4294967295"/>
          </p:nvPr>
        </p:nvSpPr>
        <p:spPr>
          <a:xfrm>
            <a:off x="4859338" y="115888"/>
            <a:ext cx="4284662" cy="936625"/>
          </a:xfrm>
        </p:spPr>
        <p:txBody>
          <a:bodyPr/>
          <a:lstStyle/>
          <a:p>
            <a:pPr eaLnBrk="1" hangingPunct="1">
              <a:defRPr/>
            </a:pPr>
            <a:r>
              <a:rPr lang="en-US" sz="4000" kern="1200" dirty="0" smtClean="0">
                <a:solidFill>
                  <a:srgbClr val="FFFFFF"/>
                </a:solidFill>
                <a:effectLst>
                  <a:glow rad="228600">
                    <a:schemeClr val="tx1"/>
                  </a:glow>
                </a:effectLst>
                <a:ea typeface="ＭＳ Ｐゴシック"/>
              </a:rPr>
              <a:t>Saul</a:t>
            </a:r>
            <a:r>
              <a:rPr lang="fr-FR" sz="4000" kern="1200" dirty="0" smtClean="0">
                <a:solidFill>
                  <a:srgbClr val="FFFFFF"/>
                </a:solidFill>
                <a:effectLst>
                  <a:glow rad="228600">
                    <a:schemeClr val="tx1"/>
                  </a:glow>
                </a:effectLst>
                <a:ea typeface="ＭＳ Ｐゴシック"/>
              </a:rPr>
              <a:t>'</a:t>
            </a:r>
            <a:r>
              <a:rPr lang="en-US" sz="4000" kern="1200" dirty="0" smtClean="0">
                <a:solidFill>
                  <a:srgbClr val="FFFFFF"/>
                </a:solidFill>
                <a:effectLst>
                  <a:glow rad="228600">
                    <a:schemeClr val="tx1"/>
                  </a:glow>
                </a:effectLst>
                <a:ea typeface="ＭＳ Ｐゴシック"/>
              </a:rPr>
              <a:t>s Jealousy of David</a:t>
            </a:r>
            <a:endParaRPr lang="en-US" sz="6000" dirty="0">
              <a:solidFill>
                <a:srgbClr val="FFFFFF"/>
              </a:solidFill>
              <a:effectLst>
                <a:glow rad="228600">
                  <a:schemeClr val="tx1"/>
                </a:glow>
              </a:effectLst>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up)">
                                      <p:cBhvr>
                                        <p:cTn id="12" dur="500"/>
                                        <p:tgtEl>
                                          <p:spTgt spid="8200"/>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dissolve">
                                      <p:cBhvr>
                                        <p:cTn id="16" dur="500"/>
                                        <p:tgtEl>
                                          <p:spTgt spid="82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202"/>
                                        </p:tgtEl>
                                        <p:attrNameLst>
                                          <p:attrName>style.visibility</p:attrName>
                                        </p:attrNameLst>
                                      </p:cBhvr>
                                      <p:to>
                                        <p:strVal val="visible"/>
                                      </p:to>
                                    </p:set>
                                    <p:anim calcmode="lin" valueType="num">
                                      <p:cBhvr additive="base">
                                        <p:cTn id="21" dur="500" fill="hold"/>
                                        <p:tgtEl>
                                          <p:spTgt spid="8202"/>
                                        </p:tgtEl>
                                        <p:attrNameLst>
                                          <p:attrName>ppt_x</p:attrName>
                                        </p:attrNameLst>
                                      </p:cBhvr>
                                      <p:tavLst>
                                        <p:tav tm="0">
                                          <p:val>
                                            <p:strVal val="0-#ppt_w/2"/>
                                          </p:val>
                                        </p:tav>
                                        <p:tav tm="100000">
                                          <p:val>
                                            <p:strVal val="#ppt_x"/>
                                          </p:val>
                                        </p:tav>
                                      </p:tavLst>
                                    </p:anim>
                                    <p:anim calcmode="lin" valueType="num">
                                      <p:cBhvr additive="base">
                                        <p:cTn id="2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checkerboard(across)">
                                      <p:cBhvr>
                                        <p:cTn id="27"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animBg="1"/>
      <p:bldP spid="8201" grpId="0" autoUpdateAnimBg="0"/>
      <p:bldP spid="8202" grpId="0" autoUpdateAnimBg="0"/>
      <p:bldP spid="8203"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Saul distrusts David</a:t>
            </a:r>
            <a:endParaRPr lang="en-US" dirty="0">
              <a:effectLst>
                <a:glow rad="228600">
                  <a:schemeClr val="tx1"/>
                </a:glow>
              </a:effectLst>
              <a:ea typeface="ＭＳ Ｐゴシック" charset="0"/>
            </a:endParaRPr>
          </a:p>
        </p:txBody>
      </p:sp>
      <p:pic>
        <p:nvPicPr>
          <p:cNvPr id="2478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3288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55563"/>
            <a:ext cx="5184775"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Paranoia</a:t>
            </a:r>
            <a:endParaRPr lang="en-US" dirty="0">
              <a:effectLst>
                <a:glow rad="228600">
                  <a:schemeClr val="tx1"/>
                </a:glow>
              </a:effectLst>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Word</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dirty="0" smtClean="0">
                <a:solidFill>
                  <a:srgbClr val="FFFFFF"/>
                </a:solidFill>
                <a:effectLst>
                  <a:glow rad="127000">
                    <a:srgbClr val="000000"/>
                  </a:glow>
                </a:effectLst>
                <a:latin typeface="Arial" charset="0"/>
                <a:ea typeface="ＭＳ Ｐゴシック" charset="0"/>
                <a:cs typeface="ＭＳ Ｐゴシック" charset="0"/>
              </a:rPr>
              <a:t>Transition</a:t>
            </a:r>
            <a:endParaRPr lang="en-US" sz="40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smtClean="0">
                <a:solidFill>
                  <a:srgbClr val="FFFFFF"/>
                </a:solidFill>
                <a:effectLst>
                  <a:glow rad="127000">
                    <a:srgbClr val="000000"/>
                  </a:glow>
                </a:effectLst>
                <a:latin typeface="Arial" charset="0"/>
                <a:ea typeface="ＭＳ Ｐゴシック" charset="0"/>
                <a:cs typeface="ＭＳ Ｐゴシック" charset="0"/>
              </a:rPr>
              <a:t>1 Samuel</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266438"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dirty="0" err="1">
                <a:solidFill>
                  <a:prstClr val="white"/>
                </a:solidFill>
                <a:effectLst>
                  <a:outerShdw blurRad="50800" dist="38100" dir="2700000" algn="tl" rotWithShape="0">
                    <a:srgbClr val="000000">
                      <a:alpha val="96000"/>
                    </a:srgbClr>
                  </a:outerShdw>
                </a:effectLst>
                <a:latin typeface="Arial"/>
                <a:cs typeface="Arial"/>
              </a:rPr>
              <a:t>194</a:t>
            </a:r>
            <a:endParaRPr lang="en-US" altLang="zh-CN" dirty="0" smtClean="0">
              <a:solidFill>
                <a:prstClr val="white"/>
              </a:solidFill>
              <a:effectLst>
                <a:outerShdw blurRad="50800" dist="38100" dir="2700000" algn="tl" rotWithShape="0">
                  <a:srgbClr val="000000">
                    <a:alpha val="96000"/>
                  </a:srgbClr>
                </a:outerShdw>
              </a:effectLst>
              <a:latin typeface="Arial"/>
              <a:cs typeface="Arial"/>
            </a:endParaRPr>
          </a:p>
          <a:p>
            <a:pPr defTabSz="457200" fontAlgn="auto">
              <a:spcBef>
                <a:spcPts val="0"/>
              </a:spcBef>
              <a:spcAft>
                <a:spcPts val="0"/>
              </a:spcAft>
            </a:pPr>
            <a:r>
              <a:rPr lang="en-US" altLang="zh-CN" dirty="0" smtClean="0">
                <a:solidFill>
                  <a:prstClr val="white"/>
                </a:solidFill>
                <a:effectLst>
                  <a:outerShdw blurRad="50800" dist="38100" dir="2700000" algn="tl" rotWithShape="0">
                    <a:srgbClr val="000000">
                      <a:alpha val="96000"/>
                    </a:srgbClr>
                  </a:outerShdw>
                </a:effectLst>
                <a:latin typeface="Arial"/>
                <a:cs typeface="Arial"/>
              </a:rPr>
              <a:t>39</a:t>
            </a:r>
            <a:endParaRPr lang="en-US" altLang="zh-CN"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3680837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4_1"/>
          <p:cNvPicPr>
            <a:picLocks noChangeAspect="1" noChangeArrowheads="1"/>
          </p:cNvPicPr>
          <p:nvPr/>
        </p:nvPicPr>
        <p:blipFill>
          <a:blip r:embed="rId2" cstate="screen">
            <a:clrChange>
              <a:clrFrom>
                <a:srgbClr val="E0DCDE"/>
              </a:clrFrom>
              <a:clrTo>
                <a:srgbClr val="E0DCDE">
                  <a:alpha val="0"/>
                </a:srgbClr>
              </a:clrTo>
            </a:clrChange>
            <a:extLst>
              <a:ext uri="{28A0092B-C50C-407E-A947-70E740481C1C}">
                <a14:useLocalDpi xmlns:a14="http://schemas.microsoft.com/office/drawing/2010/main"/>
              </a:ext>
            </a:extLst>
          </a:blip>
          <a:srcRect/>
          <a:stretch>
            <a:fillRect/>
          </a:stretch>
        </p:blipFill>
        <p:spPr bwMode="auto">
          <a:xfrm>
            <a:off x="0" y="152400"/>
            <a:ext cx="5105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4"/>
          <p:cNvSpPr>
            <a:spLocks noChangeArrowheads="1"/>
          </p:cNvSpPr>
          <p:nvPr/>
        </p:nvSpPr>
        <p:spPr bwMode="auto">
          <a:xfrm>
            <a:off x="6588125" y="6324600"/>
            <a:ext cx="251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000" i="1">
                <a:latin typeface="Arial" charset="0"/>
                <a:cs typeface="Arial" charset="0"/>
              </a:rPr>
              <a:t>1 Sam. 18–19</a:t>
            </a:r>
          </a:p>
        </p:txBody>
      </p:sp>
      <p:sp>
        <p:nvSpPr>
          <p:cNvPr id="251907" name="Text Box 5"/>
          <p:cNvSpPr txBox="1">
            <a:spLocks noChangeArrowheads="1"/>
          </p:cNvSpPr>
          <p:nvPr/>
        </p:nvSpPr>
        <p:spPr bwMode="auto">
          <a:xfrm>
            <a:off x="5076825" y="1978025"/>
            <a:ext cx="387667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latin typeface="Arial" charset="0"/>
                <a:cs typeface="Arial" charset="0"/>
              </a:rPr>
              <a:t>Was loved by his wife Michal</a:t>
            </a:r>
          </a:p>
          <a:p>
            <a:pPr eaLnBrk="1" hangingPunct="1"/>
            <a:endParaRPr lang="en-US">
              <a:latin typeface="Arial" charset="0"/>
              <a:cs typeface="Arial" charset="0"/>
            </a:endParaRPr>
          </a:p>
          <a:p>
            <a:pPr eaLnBrk="1" hangingPunct="1"/>
            <a:r>
              <a:rPr lang="en-US">
                <a:latin typeface="Arial" charset="0"/>
                <a:cs typeface="Arial" charset="0"/>
              </a:rPr>
              <a:t>She deceived her father (Saul) to help David flee and escape from being killed by her father </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 name="Title 1"/>
          <p:cNvSpPr>
            <a:spLocks noGrp="1"/>
          </p:cNvSpPr>
          <p:nvPr>
            <p:ph type="title" idx="4294967295"/>
          </p:nvPr>
        </p:nvSpPr>
        <p:spPr>
          <a:xfrm>
            <a:off x="4787900" y="260350"/>
            <a:ext cx="4356100" cy="1492250"/>
          </a:xfrm>
        </p:spPr>
        <p:txBody>
          <a:bodyPr/>
          <a:lstStyle/>
          <a:p>
            <a:pPr eaLnBrk="1" hangingPunct="1">
              <a:defRPr/>
            </a:pPr>
            <a:r>
              <a:rPr lang="en-US" kern="1200" dirty="0" smtClean="0">
                <a:solidFill>
                  <a:srgbClr val="000000"/>
                </a:solidFill>
                <a:ea typeface="ＭＳ Ｐゴシック"/>
              </a:rPr>
              <a:t>David the Refugee</a:t>
            </a:r>
            <a:endParaRPr lang="en-US" sz="6000" dirty="0"/>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19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299514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David the fugitive</a:t>
            </a:r>
            <a:endParaRPr lang="en-US" dirty="0">
              <a:effectLst>
                <a:glow rad="228600">
                  <a:schemeClr val="tx1"/>
                </a:glow>
              </a:effectLst>
              <a:ea typeface="ＭＳ Ｐゴシック" charset="0"/>
            </a:endParaRPr>
          </a:p>
        </p:txBody>
      </p:sp>
      <p:pic>
        <p:nvPicPr>
          <p:cNvPr id="2529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3000" y="1841500"/>
            <a:ext cx="43053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9144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27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297099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8320088" y="-45943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0" y="6832470"/>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A Tale of Three Kings</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0"/>
            <a:ext cx="4572000" cy="6858000"/>
          </a:xfrm>
          <a:prstGeom prst="rect">
            <a:avLst/>
          </a:prstGeom>
        </p:spPr>
      </p:pic>
      <p:pic>
        <p:nvPicPr>
          <p:cNvPr id="3" name="Picture 2"/>
          <p:cNvPicPr>
            <a:picLocks noChangeAspect="1"/>
          </p:cNvPicPr>
          <p:nvPr/>
        </p:nvPicPr>
        <p:blipFill>
          <a:blip r:embed="rId4"/>
          <a:stretch>
            <a:fillRect/>
          </a:stretch>
        </p:blipFill>
        <p:spPr>
          <a:xfrm>
            <a:off x="4644008" y="764704"/>
            <a:ext cx="1990292" cy="1990292"/>
          </a:xfrm>
          <a:prstGeom prst="rect">
            <a:avLst/>
          </a:prstGeom>
        </p:spPr>
      </p:pic>
      <p:pic>
        <p:nvPicPr>
          <p:cNvPr id="9" name="Picture 8"/>
          <p:cNvPicPr>
            <a:picLocks noChangeAspect="1"/>
          </p:cNvPicPr>
          <p:nvPr/>
        </p:nvPicPr>
        <p:blipFill>
          <a:blip r:embed="rId4"/>
          <a:stretch>
            <a:fillRect/>
          </a:stretch>
        </p:blipFill>
        <p:spPr>
          <a:xfrm>
            <a:off x="4644008" y="2528900"/>
            <a:ext cx="1990292" cy="1990292"/>
          </a:xfrm>
          <a:prstGeom prst="rect">
            <a:avLst/>
          </a:prstGeom>
        </p:spPr>
      </p:pic>
      <p:pic>
        <p:nvPicPr>
          <p:cNvPr id="10" name="Picture 9"/>
          <p:cNvPicPr>
            <a:picLocks noChangeAspect="1"/>
          </p:cNvPicPr>
          <p:nvPr/>
        </p:nvPicPr>
        <p:blipFill>
          <a:blip r:embed="rId4"/>
          <a:stretch>
            <a:fillRect/>
          </a:stretch>
        </p:blipFill>
        <p:spPr>
          <a:xfrm>
            <a:off x="4644008" y="4293096"/>
            <a:ext cx="1990292" cy="1990292"/>
          </a:xfrm>
          <a:prstGeom prst="rect">
            <a:avLst/>
          </a:prstGeom>
        </p:spPr>
      </p:pic>
      <p:sp>
        <p:nvSpPr>
          <p:cNvPr id="7" name="Rectangle 3"/>
          <p:cNvSpPr txBox="1">
            <a:spLocks noChangeArrowheads="1"/>
          </p:cNvSpPr>
          <p:nvPr/>
        </p:nvSpPr>
        <p:spPr bwMode="auto">
          <a:xfrm>
            <a:off x="4600541" y="188640"/>
            <a:ext cx="4363947" cy="666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r" eaLnBrk="1" hangingPunct="1">
              <a:defRPr/>
            </a:pPr>
            <a:r>
              <a:rPr lang="en-US" sz="4000" dirty="0" smtClean="0">
                <a:solidFill>
                  <a:schemeClr val="bg1"/>
                </a:solidFill>
                <a:effectLst>
                  <a:glow rad="228600">
                    <a:schemeClr val="tx1"/>
                  </a:glow>
                </a:effectLst>
                <a:ea typeface="ＭＳ Ｐゴシック" charset="0"/>
              </a:rPr>
              <a:t>The Three Kings:</a:t>
            </a:r>
          </a:p>
          <a:p>
            <a:pPr algn="r" eaLnBrk="1" hangingPunct="1">
              <a:defRPr/>
            </a:pPr>
            <a:endParaRPr lang="en-US" sz="4000" dirty="0" smtClean="0">
              <a:solidFill>
                <a:schemeClr val="bg1"/>
              </a:solidFill>
              <a:effectLst>
                <a:glow rad="228600">
                  <a:schemeClr val="tx1"/>
                </a:glow>
              </a:effectLst>
              <a:ea typeface="ＭＳ Ｐゴシック" charset="0"/>
            </a:endParaRPr>
          </a:p>
          <a:p>
            <a:pPr algn="r" eaLnBrk="1" hangingPunct="1">
              <a:defRPr/>
            </a:pPr>
            <a:r>
              <a:rPr lang="en-US" sz="4000" dirty="0">
                <a:solidFill>
                  <a:schemeClr val="bg1"/>
                </a:solidFill>
                <a:effectLst>
                  <a:glow rad="228600">
                    <a:schemeClr val="tx1"/>
                  </a:glow>
                </a:effectLst>
                <a:ea typeface="ＭＳ Ｐゴシック" charset="0"/>
              </a:rPr>
              <a:t>Saul</a:t>
            </a:r>
          </a:p>
          <a:p>
            <a:pPr algn="r" eaLnBrk="1" hangingPunct="1">
              <a:defRPr/>
            </a:pPr>
            <a:endParaRPr lang="en-US" sz="4000" dirty="0">
              <a:solidFill>
                <a:schemeClr val="bg1"/>
              </a:solidFill>
              <a:effectLst>
                <a:glow rad="228600">
                  <a:schemeClr val="tx1"/>
                </a:glow>
              </a:effectLst>
              <a:ea typeface="ＭＳ Ｐゴシック" charset="0"/>
            </a:endParaRPr>
          </a:p>
          <a:p>
            <a:pPr algn="r" eaLnBrk="1" hangingPunct="1">
              <a:defRPr/>
            </a:pPr>
            <a:endParaRPr lang="en-US" sz="4000" dirty="0">
              <a:solidFill>
                <a:schemeClr val="bg1"/>
              </a:solidFill>
              <a:effectLst>
                <a:glow rad="228600">
                  <a:schemeClr val="tx1"/>
                </a:glow>
              </a:effectLst>
              <a:ea typeface="ＭＳ Ｐゴシック" charset="0"/>
            </a:endParaRPr>
          </a:p>
          <a:p>
            <a:pPr algn="r" eaLnBrk="1" hangingPunct="1">
              <a:defRPr/>
            </a:pPr>
            <a:r>
              <a:rPr lang="en-US" sz="4000" dirty="0">
                <a:solidFill>
                  <a:schemeClr val="bg1"/>
                </a:solidFill>
                <a:effectLst>
                  <a:glow rad="228600">
                    <a:schemeClr val="tx1"/>
                  </a:glow>
                </a:effectLst>
                <a:ea typeface="ＭＳ Ｐゴシック" charset="0"/>
              </a:rPr>
              <a:t>David</a:t>
            </a:r>
          </a:p>
          <a:p>
            <a:pPr algn="r" eaLnBrk="1" hangingPunct="1">
              <a:defRPr/>
            </a:pPr>
            <a:endParaRPr lang="en-US" sz="4000" dirty="0">
              <a:solidFill>
                <a:schemeClr val="bg1"/>
              </a:solidFill>
              <a:effectLst>
                <a:glow rad="228600">
                  <a:schemeClr val="tx1"/>
                </a:glow>
              </a:effectLst>
              <a:ea typeface="ＭＳ Ｐゴシック" charset="0"/>
            </a:endParaRPr>
          </a:p>
          <a:p>
            <a:pPr algn="r" eaLnBrk="1" hangingPunct="1">
              <a:defRPr/>
            </a:pPr>
            <a:endParaRPr lang="en-US" sz="4000" dirty="0">
              <a:solidFill>
                <a:schemeClr val="bg1"/>
              </a:solidFill>
              <a:effectLst>
                <a:glow rad="228600">
                  <a:schemeClr val="tx1"/>
                </a:glow>
              </a:effectLst>
              <a:ea typeface="ＭＳ Ｐゴシック" charset="0"/>
            </a:endParaRPr>
          </a:p>
          <a:p>
            <a:pPr algn="r" eaLnBrk="1" hangingPunct="1">
              <a:defRPr/>
            </a:pPr>
            <a:r>
              <a:rPr lang="en-US" sz="4000" dirty="0">
                <a:solidFill>
                  <a:schemeClr val="bg1"/>
                </a:solidFill>
                <a:effectLst>
                  <a:glow rad="228600">
                    <a:schemeClr val="tx1"/>
                  </a:glow>
                </a:effectLst>
                <a:ea typeface="ＭＳ Ｐゴシック" charset="0"/>
              </a:rPr>
              <a:t>Absalom</a:t>
            </a:r>
            <a:endParaRPr lang="en-US" sz="4000" dirty="0">
              <a:effectLst>
                <a:glow rad="228600">
                  <a:schemeClr val="tx1"/>
                </a:glow>
              </a:effectLst>
              <a:ea typeface="ＭＳ Ｐゴシック" charset="0"/>
            </a:endParaRPr>
          </a:p>
        </p:txBody>
      </p:sp>
    </p:spTree>
    <p:extLst>
      <p:ext uri="{BB962C8B-B14F-4D97-AF65-F5344CB8AC3E}">
        <p14:creationId xmlns:p14="http://schemas.microsoft.com/office/powerpoint/2010/main" val="628571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704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David exults in God alone</a:t>
            </a:r>
            <a:endParaRPr lang="en-US" dirty="0">
              <a:effectLst>
                <a:glow rad="228600">
                  <a:schemeClr val="tx1"/>
                </a:glow>
              </a:effectLst>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1 Samuel 28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546298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7" name="Rectangle 2"/>
          <p:cNvSpPr>
            <a:spLocks noChangeArrowheads="1"/>
          </p:cNvSpPr>
          <p:nvPr/>
        </p:nvSpPr>
        <p:spPr bwMode="auto">
          <a:xfrm>
            <a:off x="6588125" y="62484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400" i="1">
                <a:solidFill>
                  <a:srgbClr val="FFFFFF"/>
                </a:solidFill>
                <a:latin typeface="Arial" charset="0"/>
                <a:cs typeface="Arial" charset="0"/>
              </a:rPr>
              <a:t>1 Sam. 28</a:t>
            </a:r>
          </a:p>
        </p:txBody>
      </p:sp>
      <p:sp>
        <p:nvSpPr>
          <p:cNvPr id="10243" name="Text Box 3"/>
          <p:cNvSpPr txBox="1">
            <a:spLocks noChangeArrowheads="1"/>
          </p:cNvSpPr>
          <p:nvPr/>
        </p:nvSpPr>
        <p:spPr bwMode="auto">
          <a:xfrm>
            <a:off x="4724400" y="1403350"/>
            <a:ext cx="42400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buFontTx/>
              <a:buChar char="-"/>
            </a:pPr>
            <a:r>
              <a:rPr lang="en-US">
                <a:solidFill>
                  <a:srgbClr val="FFFFFF"/>
                </a:solidFill>
                <a:latin typeface="Arial" charset="0"/>
                <a:cs typeface="Arial" charset="0"/>
              </a:rPr>
              <a:t> Philistines set up camp and Saul was afraid </a:t>
            </a:r>
          </a:p>
          <a:p>
            <a:pPr eaLnBrk="1" hangingPunct="1"/>
            <a:r>
              <a:rPr lang="en-US">
                <a:solidFill>
                  <a:srgbClr val="FFFFFF"/>
                </a:solidFill>
                <a:latin typeface="Arial" charset="0"/>
                <a:cs typeface="Arial" charset="0"/>
              </a:rPr>
              <a:t> </a:t>
            </a:r>
          </a:p>
          <a:p>
            <a:pPr eaLnBrk="1" hangingPunct="1">
              <a:buFontTx/>
              <a:buChar char="-"/>
            </a:pPr>
            <a:r>
              <a:rPr lang="en-US">
                <a:solidFill>
                  <a:srgbClr val="FFFFFF"/>
                </a:solidFill>
                <a:latin typeface="Arial" charset="0"/>
                <a:cs typeface="Arial" charset="0"/>
              </a:rPr>
              <a:t> Inquired of the L</a:t>
            </a:r>
            <a:r>
              <a:rPr lang="en-US" sz="2400">
                <a:solidFill>
                  <a:srgbClr val="FFFFFF"/>
                </a:solidFill>
                <a:latin typeface="Arial" charset="0"/>
                <a:cs typeface="Arial" charset="0"/>
              </a:rPr>
              <a:t>ORD</a:t>
            </a:r>
            <a:r>
              <a:rPr lang="en-US">
                <a:solidFill>
                  <a:srgbClr val="FFFFFF"/>
                </a:solidFill>
                <a:latin typeface="Arial" charset="0"/>
                <a:cs typeface="Arial" charset="0"/>
              </a:rPr>
              <a:t> how to deal with the Philistine army</a:t>
            </a:r>
          </a:p>
          <a:p>
            <a:pPr eaLnBrk="1" hangingPunct="1"/>
            <a:endParaRPr lang="en-US">
              <a:solidFill>
                <a:srgbClr val="FFFFFF"/>
              </a:solidFill>
              <a:latin typeface="Arial" charset="0"/>
              <a:cs typeface="Arial" charset="0"/>
            </a:endParaRPr>
          </a:p>
          <a:p>
            <a:pPr eaLnBrk="1" hangingPunct="1"/>
            <a:r>
              <a:rPr lang="en-US">
                <a:solidFill>
                  <a:srgbClr val="FFFFFF"/>
                </a:solidFill>
                <a:latin typeface="Arial" charset="0"/>
                <a:cs typeface="Arial" charset="0"/>
              </a:rPr>
              <a:t>- What did the L</a:t>
            </a:r>
            <a:r>
              <a:rPr lang="en-US" sz="2400">
                <a:solidFill>
                  <a:srgbClr val="FFFFFF"/>
                </a:solidFill>
                <a:latin typeface="Arial" charset="0"/>
                <a:cs typeface="Arial" charset="0"/>
              </a:rPr>
              <a:t>ORD</a:t>
            </a:r>
            <a:r>
              <a:rPr lang="en-US">
                <a:solidFill>
                  <a:srgbClr val="FFFFFF"/>
                </a:solidFill>
                <a:latin typeface="Arial" charset="0"/>
                <a:cs typeface="Arial" charset="0"/>
              </a:rPr>
              <a:t> say?</a:t>
            </a:r>
          </a:p>
        </p:txBody>
      </p:sp>
      <p:grpSp>
        <p:nvGrpSpPr>
          <p:cNvPr id="2" name="Group 12"/>
          <p:cNvGrpSpPr>
            <a:grpSpLocks/>
          </p:cNvGrpSpPr>
          <p:nvPr/>
        </p:nvGrpSpPr>
        <p:grpSpPr bwMode="auto">
          <a:xfrm>
            <a:off x="152400" y="1371600"/>
            <a:ext cx="4876800" cy="4114800"/>
            <a:chOff x="3264" y="1152"/>
            <a:chExt cx="2051" cy="1961"/>
          </a:xfrm>
        </p:grpSpPr>
        <p:pic>
          <p:nvPicPr>
            <p:cNvPr id="265222" name="Picture 9" descr="no-sig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4" y="1152"/>
              <a:ext cx="2051" cy="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3" name="WordArt 11"/>
            <p:cNvSpPr>
              <a:spLocks noChangeArrowheads="1" noChangeShapeType="1" noTextEdit="1"/>
            </p:cNvSpPr>
            <p:nvPr/>
          </p:nvSpPr>
          <p:spPr bwMode="auto">
            <a:xfrm>
              <a:off x="3648" y="1434"/>
              <a:ext cx="1344" cy="1350"/>
            </a:xfrm>
            <a:prstGeom prst="rect">
              <a:avLst/>
            </a:prstGeom>
          </p:spPr>
          <p:txBody>
            <a:bodyPr wrap="none" fromWordArt="1">
              <a:prstTxWarp prst="textSlantUp">
                <a:avLst>
                  <a:gd name="adj" fmla="val 55556"/>
                </a:avLst>
              </a:prstTxWarp>
            </a:bodyPr>
            <a:lstStyle/>
            <a:p>
              <a:r>
                <a:rPr lang="en-US" sz="3600" kern="10">
                  <a:ln w="9525" cap="sq">
                    <a:solidFill>
                      <a:srgbClr val="000000"/>
                    </a:solidFill>
                    <a:round/>
                    <a:headEnd/>
                    <a:tailEnd/>
                  </a:ln>
                  <a:solidFill>
                    <a:srgbClr val="993366"/>
                  </a:solidFill>
                  <a:latin typeface="Arial"/>
                  <a:ea typeface="Arial"/>
                  <a:cs typeface="Arial"/>
                </a:rPr>
                <a:t>Reply</a:t>
              </a:r>
            </a:p>
          </p:txBody>
        </p:sp>
      </p:gr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rgbClr val="FFFFFF"/>
                </a:solidFill>
                <a:latin typeface="Arial"/>
                <a:ea typeface="+mn-ea"/>
                <a:cs typeface="Arial"/>
              </a:rPr>
              <a:t>199</a:t>
            </a:r>
          </a:p>
        </p:txBody>
      </p:sp>
      <p:sp>
        <p:nvSpPr>
          <p:cNvPr id="3" name="Title 2"/>
          <p:cNvSpPr>
            <a:spLocks noGrp="1"/>
          </p:cNvSpPr>
          <p:nvPr>
            <p:ph type="title" idx="4294967295"/>
          </p:nvPr>
        </p:nvSpPr>
        <p:spPr>
          <a:xfrm>
            <a:off x="0" y="115888"/>
            <a:ext cx="9144000" cy="1143000"/>
          </a:xfrm>
        </p:spPr>
        <p:txBody>
          <a:bodyPr/>
          <a:lstStyle/>
          <a:p>
            <a:pPr eaLnBrk="1" hangingPunct="1">
              <a:defRPr/>
            </a:pPr>
            <a:r>
              <a:rPr lang="en-US" kern="1200" dirty="0" smtClean="0">
                <a:solidFill>
                  <a:srgbClr val="FFFFFF"/>
                </a:solidFill>
                <a:ea typeface="ＭＳ Ｐゴシック"/>
              </a:rPr>
              <a:t>Saul</a:t>
            </a:r>
            <a:r>
              <a:rPr lang="fr-FR" kern="1200" dirty="0" smtClean="0">
                <a:solidFill>
                  <a:srgbClr val="FFFFFF"/>
                </a:solidFill>
                <a:ea typeface="ＭＳ Ｐゴシック"/>
              </a:rPr>
              <a:t>'</a:t>
            </a:r>
            <a:r>
              <a:rPr lang="en-US" kern="1200" dirty="0" smtClean="0">
                <a:solidFill>
                  <a:srgbClr val="FFFFFF"/>
                </a:solidFill>
                <a:ea typeface="ＭＳ Ｐゴシック"/>
              </a:rPr>
              <a:t>s Final Decline!</a:t>
            </a:r>
            <a:endParaRPr lang="en-US" sz="600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 calcmode="lin" valueType="num">
                                      <p:cBhvr>
                                        <p:cTn id="13"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02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anim calcmode="lin" valueType="num">
                                      <p:cBhvr>
                                        <p:cTn id="19" dur="500" fill="hold"/>
                                        <p:tgtEl>
                                          <p:spTgt spid="1024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02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570" t="2377" r="3305" b="2527"/>
          <a:stretch/>
        </p:blipFill>
        <p:spPr>
          <a:xfrm>
            <a:off x="0" y="27384"/>
            <a:ext cx="9144000" cy="6858000"/>
          </a:xfrm>
          <a:prstGeom prst="rect">
            <a:avLst/>
          </a:prstGeom>
        </p:spPr>
      </p:pic>
      <p:sp>
        <p:nvSpPr>
          <p:cNvPr id="266242" name="Rectangle 4"/>
          <p:cNvSpPr>
            <a:spLocks noChangeArrowheads="1"/>
          </p:cNvSpPr>
          <p:nvPr/>
        </p:nvSpPr>
        <p:spPr bwMode="auto">
          <a:xfrm>
            <a:off x="6126163" y="6386830"/>
            <a:ext cx="3017837" cy="461963"/>
          </a:xfrm>
          <a:prstGeom prst="rect">
            <a:avLst/>
          </a:prstGeom>
          <a:solidFill>
            <a:srgbClr val="000000"/>
          </a:solidFill>
          <a:ln>
            <a:noFill/>
          </a:ln>
          <a:extLst/>
        </p:spPr>
        <p:txBody>
          <a:bodyPr>
            <a:spAutoFit/>
          </a:bodyPr>
          <a:lstStyle/>
          <a:p>
            <a:r>
              <a:rPr lang="en-US" sz="2400" i="1">
                <a:solidFill>
                  <a:srgbClr val="FFFFFF"/>
                </a:solidFill>
                <a:latin typeface="Arial" charset="0"/>
                <a:cs typeface="Arial" charset="0"/>
              </a:rPr>
              <a:t>1 Sam. 28</a:t>
            </a:r>
          </a:p>
        </p:txBody>
      </p:sp>
      <p:sp>
        <p:nvSpPr>
          <p:cNvPr id="141317" name="Text Box 5"/>
          <p:cNvSpPr txBox="1">
            <a:spLocks noChangeArrowheads="1"/>
          </p:cNvSpPr>
          <p:nvPr/>
        </p:nvSpPr>
        <p:spPr bwMode="auto">
          <a:xfrm>
            <a:off x="5292080" y="3212976"/>
            <a:ext cx="3429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600">
                <a:solidFill>
                  <a:schemeClr val="bg1"/>
                </a:solidFill>
                <a:effectLst>
                  <a:glow rad="228600">
                    <a:schemeClr val="tx1"/>
                  </a:glow>
                </a:effectLst>
                <a:latin typeface="Arial" charset="0"/>
                <a:cs typeface="Arial" charset="0"/>
              </a:rPr>
              <a:t>Succumbed to</a:t>
            </a:r>
          </a:p>
          <a:p>
            <a:pPr eaLnBrk="1" hangingPunct="1"/>
            <a:r>
              <a:rPr lang="en-US" sz="3600">
                <a:solidFill>
                  <a:schemeClr val="bg1"/>
                </a:solidFill>
                <a:effectLst>
                  <a:glow rad="228600">
                    <a:schemeClr val="tx1"/>
                  </a:glow>
                </a:effectLst>
                <a:latin typeface="Arial" charset="0"/>
                <a:cs typeface="Arial" charset="0"/>
              </a:rPr>
              <a:t> idol worship</a:t>
            </a:r>
          </a:p>
          <a:p>
            <a:pPr eaLnBrk="1" hangingPunct="1"/>
            <a:endParaRPr lang="en-US" sz="3600">
              <a:solidFill>
                <a:schemeClr val="bg1"/>
              </a:solidFill>
              <a:effectLst>
                <a:glow rad="228600">
                  <a:schemeClr val="tx1"/>
                </a:glow>
              </a:effectLst>
              <a:latin typeface="Arial" charset="0"/>
              <a:cs typeface="Arial" charset="0"/>
            </a:endParaRPr>
          </a:p>
          <a:p>
            <a:pPr eaLnBrk="1" hangingPunct="1"/>
            <a:r>
              <a:rPr lang="en-US" sz="3600">
                <a:solidFill>
                  <a:schemeClr val="bg1"/>
                </a:solidFill>
                <a:effectLst>
                  <a:glow rad="228600">
                    <a:schemeClr val="tx1"/>
                  </a:glow>
                </a:effectLst>
                <a:latin typeface="Arial" charset="0"/>
                <a:cs typeface="Arial" charset="0"/>
              </a:rPr>
              <a:t>Disobeyed the L</a:t>
            </a:r>
            <a:r>
              <a:rPr lang="en-US" sz="3200">
                <a:solidFill>
                  <a:schemeClr val="bg1"/>
                </a:solidFill>
                <a:effectLst>
                  <a:glow rad="228600">
                    <a:schemeClr val="tx1"/>
                  </a:glow>
                </a:effectLst>
                <a:latin typeface="Arial" charset="0"/>
                <a:cs typeface="Arial" charset="0"/>
              </a:rPr>
              <a:t>ORD</a:t>
            </a:r>
            <a:r>
              <a:rPr lang="en-US" sz="3600">
                <a:solidFill>
                  <a:schemeClr val="bg1"/>
                </a:solidFill>
                <a:effectLst>
                  <a:glow rad="228600">
                    <a:schemeClr val="tx1"/>
                  </a:glow>
                </a:effectLst>
                <a:latin typeface="Arial" charset="0"/>
                <a:cs typeface="Arial" charset="0"/>
              </a:rPr>
              <a:t>!</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en-US" sz="2400" dirty="0">
                <a:solidFill>
                  <a:srgbClr val="FFFFFF"/>
                </a:solidFill>
                <a:latin typeface="Arial"/>
                <a:ea typeface="+mn-ea"/>
                <a:cs typeface="Arial"/>
              </a:rPr>
              <a:t>199</a:t>
            </a:r>
          </a:p>
        </p:txBody>
      </p:sp>
      <p:sp>
        <p:nvSpPr>
          <p:cNvPr id="2" name="Title 1"/>
          <p:cNvSpPr>
            <a:spLocks noGrp="1"/>
          </p:cNvSpPr>
          <p:nvPr>
            <p:ph type="title" idx="4294967295"/>
          </p:nvPr>
        </p:nvSpPr>
        <p:spPr>
          <a:xfrm>
            <a:off x="0" y="44624"/>
            <a:ext cx="9144000" cy="936402"/>
          </a:xfrm>
        </p:spPr>
        <p:txBody>
          <a:bodyPr/>
          <a:lstStyle/>
          <a:p>
            <a:pPr>
              <a:defRPr/>
            </a:pPr>
            <a:r>
              <a:rPr lang="en-US" kern="1200" dirty="0" smtClean="0">
                <a:solidFill>
                  <a:schemeClr val="bg1"/>
                </a:solidFill>
                <a:effectLst>
                  <a:glow rad="228600">
                    <a:schemeClr val="tx1"/>
                  </a:glow>
                </a:effectLst>
                <a:ea typeface="ＭＳ Ｐゴシック"/>
              </a:rPr>
              <a:t>Saul Consulted a Medium</a:t>
            </a:r>
            <a:endParaRPr lang="en-US" sz="5400" dirty="0">
              <a:solidFill>
                <a:schemeClr val="bg1"/>
              </a:solidFill>
              <a:effectLst>
                <a:glow rad="228600">
                  <a:schemeClr val="tx1"/>
                </a:glow>
              </a:effectLst>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additive="base">
                                        <p:cTn id="7" dur="500" fill="hold"/>
                                        <p:tgtEl>
                                          <p:spTgt spid="141317"/>
                                        </p:tgtEl>
                                        <p:attrNameLst>
                                          <p:attrName>ppt_x</p:attrName>
                                        </p:attrNameLst>
                                      </p:cBhvr>
                                      <p:tavLst>
                                        <p:tav tm="0">
                                          <p:val>
                                            <p:strVal val="0-#ppt_w/2"/>
                                          </p:val>
                                        </p:tav>
                                        <p:tav tm="100000">
                                          <p:val>
                                            <p:strVal val="#ppt_x"/>
                                          </p:val>
                                        </p:tav>
                                      </p:tavLst>
                                    </p:anim>
                                    <p:anim calcmode="lin" valueType="num">
                                      <p:cBhvr additive="base">
                                        <p:cTn id="8"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pic>
        <p:nvPicPr>
          <p:cNvPr id="26726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smtClean="0">
                <a:solidFill>
                  <a:schemeClr val="bg1"/>
                </a:solidFill>
                <a:effectLst>
                  <a:glow rad="228600">
                    <a:schemeClr val="tx1"/>
                  </a:glow>
                </a:effectLst>
                <a:ea typeface="ＭＳ Ｐゴシック" charset="0"/>
              </a:rPr>
              <a:t>The witch of </a:t>
            </a:r>
            <a:r>
              <a:rPr lang="en-US" dirty="0" err="1" smtClean="0">
                <a:solidFill>
                  <a:schemeClr val="bg1"/>
                </a:solidFill>
                <a:effectLst>
                  <a:glow rad="228600">
                    <a:schemeClr val="tx1"/>
                  </a:glow>
                </a:effectLst>
                <a:ea typeface="ＭＳ Ｐゴシック" charset="0"/>
              </a:rPr>
              <a:t>Endor</a:t>
            </a:r>
            <a:r>
              <a:rPr lang="en-US" dirty="0" smtClean="0">
                <a:solidFill>
                  <a:schemeClr val="bg1"/>
                </a:solidFill>
                <a:effectLst>
                  <a:glow rad="228600">
                    <a:schemeClr val="tx1"/>
                  </a:glow>
                </a:effectLst>
                <a:ea typeface="ＭＳ Ｐゴシック" charset="0"/>
              </a:rPr>
              <a:t> was a fake</a:t>
            </a:r>
            <a:endParaRPr lang="en-US" dirty="0">
              <a:effectLst>
                <a:glow rad="228600">
                  <a:schemeClr val="tx1"/>
                </a:glow>
              </a:effectLst>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13214</TotalTime>
  <Words>4000</Words>
  <Application>Microsoft Macintosh PowerPoint</Application>
  <PresentationFormat>On-screen Show (4:3)</PresentationFormat>
  <Paragraphs>790</Paragraphs>
  <Slides>122</Slides>
  <Notes>70</Notes>
  <HiddenSlides>0</HiddenSlides>
  <MMClips>0</MMClips>
  <ScaleCrop>false</ScaleCrop>
  <HeadingPairs>
    <vt:vector size="6" baseType="variant">
      <vt:variant>
        <vt:lpstr>Theme</vt:lpstr>
      </vt:variant>
      <vt:variant>
        <vt:i4>12</vt:i4>
      </vt:variant>
      <vt:variant>
        <vt:lpstr>Slide Titles</vt:lpstr>
      </vt:variant>
      <vt:variant>
        <vt:i4>122</vt:i4>
      </vt:variant>
      <vt:variant>
        <vt:lpstr>Custom Shows</vt:lpstr>
      </vt:variant>
      <vt:variant>
        <vt:i4>1</vt:i4>
      </vt:variant>
    </vt:vector>
  </HeadingPairs>
  <TitlesOfParts>
    <vt:vector size="135" baseType="lpstr">
      <vt:lpstr>Default Design</vt:lpstr>
      <vt:lpstr>1_Expedition</vt:lpstr>
      <vt:lpstr>Median</vt:lpstr>
      <vt:lpstr>1_Default Design</vt:lpstr>
      <vt:lpstr>4_Default Design</vt:lpstr>
      <vt:lpstr>6_Default Design</vt:lpstr>
      <vt:lpstr>7_Default Design</vt:lpstr>
      <vt:lpstr>8_Default Design</vt:lpstr>
      <vt:lpstr>49_Blank Presentation</vt:lpstr>
      <vt:lpstr>2_Default Design</vt:lpstr>
      <vt:lpstr>10_Default Design</vt:lpstr>
      <vt:lpstr>Blank Presentation</vt:lpstr>
      <vt:lpstr>Be  Changed</vt:lpstr>
      <vt:lpstr>Change</vt:lpstr>
      <vt:lpstr>The only constant is change.</vt:lpstr>
      <vt:lpstr>I've seen this before: Combustion due to extreme resistance to change.</vt:lpstr>
      <vt:lpstr>What changes are you experiencing right now? </vt:lpstr>
      <vt:lpstr>Why does God cause change?</vt:lpstr>
      <vt:lpstr>Let's Study Through Scripture</vt:lpstr>
      <vt:lpstr>Morality &amp; Politics</vt:lpstr>
      <vt:lpstr>Key Word</vt:lpstr>
      <vt:lpstr>Genealogy of Perez</vt:lpstr>
      <vt:lpstr>Theme</vt:lpstr>
      <vt:lpstr>Purpose of this Book</vt:lpstr>
      <vt:lpstr>Change</vt:lpstr>
      <vt:lpstr>Why does God cause change?</vt:lpstr>
      <vt:lpstr>I. God had always planned to rule through Davidic kings.</vt:lpstr>
      <vt:lpstr>Theology of Judges-Ruth-Samuel</vt:lpstr>
      <vt:lpstr>Slides on  1 Samuel 1</vt:lpstr>
      <vt:lpstr>Transition #1</vt:lpstr>
      <vt:lpstr>Book Chart</vt:lpstr>
      <vt:lpstr>One wife is enough!</vt:lpstr>
      <vt:lpstr>Barrenness in a Mother’s World</vt:lpstr>
      <vt:lpstr>Hannah Prays for a Son</vt:lpstr>
      <vt:lpstr>God knows our heart's prayers</vt:lpstr>
      <vt:lpstr>Slides on  1 Samuel 2</vt:lpstr>
      <vt:lpstr>God Answers</vt:lpstr>
      <vt:lpstr>Hannah Cares for Samuel</vt:lpstr>
      <vt:lpstr>Biographical Contrast by Interchange (1 Sam 1–12)</vt:lpstr>
      <vt:lpstr>Hannah brings Samuel to Eli</vt:lpstr>
      <vt:lpstr>Eli &amp; Samuel</vt:lpstr>
      <vt:lpstr>Slides on  1 Samuel 3</vt:lpstr>
      <vt:lpstr>The Boy Samuel</vt:lpstr>
      <vt:lpstr>Slides on  1 Samuel 4</vt:lpstr>
      <vt:lpstr>Book Chart</vt:lpstr>
      <vt:lpstr>"And Samuel's word came to all Israel"  (1 Samuel 4:1 NIV)</vt:lpstr>
      <vt:lpstr>A Rough Start as Judge</vt:lpstr>
      <vt:lpstr>News Brought to Eli (1 Sam 4:18)</vt:lpstr>
      <vt:lpstr>Slides on  1 Samuel 5</vt:lpstr>
      <vt:lpstr>Dagan Shamed at Ashdod  (1 Samuel 5:4)</vt:lpstr>
      <vt:lpstr>Route of the Ark (1 Samuel 5)</vt:lpstr>
      <vt:lpstr>Slides on  1 Samuel 6</vt:lpstr>
      <vt:lpstr>What should Israel's next move be to protect the Ark of God?</vt:lpstr>
      <vt:lpstr>The Ark Returned</vt:lpstr>
      <vt:lpstr>Slides on  1 Samuel 7</vt:lpstr>
      <vt:lpstr>Samuel Subdues the Philistines at Mizpah (1 Samuel 7:2-17)</vt:lpstr>
      <vt:lpstr>Transition #2</vt:lpstr>
      <vt:lpstr>Slides on  1 Samuel 8</vt:lpstr>
      <vt:lpstr>Key Verse</vt:lpstr>
      <vt:lpstr>Who deserved the crown?</vt:lpstr>
      <vt:lpstr>Matthew: Christ as King</vt:lpstr>
      <vt:lpstr>Book Chart</vt:lpstr>
      <vt:lpstr>Slides on  1 Samuel 9</vt:lpstr>
      <vt:lpstr>What kind of man was Saul?</vt:lpstr>
      <vt:lpstr>Slides on  1 Samuel 10</vt:lpstr>
      <vt:lpstr>Saul Anointed King</vt:lpstr>
      <vt:lpstr>Slides on  1 Samuel 11</vt:lpstr>
      <vt:lpstr>A Great Start as King</vt:lpstr>
      <vt:lpstr>Slides on  1 Samuel 12</vt:lpstr>
      <vt:lpstr>The Beginning of…</vt:lpstr>
      <vt:lpstr>Slides on  1 Samuel 13</vt:lpstr>
      <vt:lpstr>Book Chart</vt:lpstr>
      <vt:lpstr>Saul's excuses (1 Samuel 13)</vt:lpstr>
      <vt:lpstr>Slides on  1 Samuel 14</vt:lpstr>
      <vt:lpstr>Samuel, David &amp; Saul</vt:lpstr>
      <vt:lpstr>Slides on  1 Samuel 15</vt:lpstr>
      <vt:lpstr>Saul's Refusal to Destroy the Amalekites (1 Sam. 15)</vt:lpstr>
      <vt:lpstr>Transition #3 from Saul to David</vt:lpstr>
      <vt:lpstr>Slides on  1 Samuel 16</vt:lpstr>
      <vt:lpstr>Book Chart</vt:lpstr>
      <vt:lpstr>David's Sheep</vt:lpstr>
      <vt:lpstr>David's Courage</vt:lpstr>
      <vt:lpstr>Samuel Anointed David</vt:lpstr>
      <vt:lpstr>Who was David?</vt:lpstr>
      <vt:lpstr>God's Work in David</vt:lpstr>
      <vt:lpstr>Bethlehem </vt:lpstr>
      <vt:lpstr>Bethlehem </vt:lpstr>
      <vt:lpstr>David &amp; Saul</vt:lpstr>
      <vt:lpstr>David in the King's Court</vt:lpstr>
      <vt:lpstr>Slides on  1 Samuel 17</vt:lpstr>
      <vt:lpstr>David's Enemy</vt:lpstr>
      <vt:lpstr>David's Courage</vt:lpstr>
      <vt:lpstr>First Victory!</vt:lpstr>
      <vt:lpstr>Result: Philistines Flee</vt:lpstr>
      <vt:lpstr>Saul initially trusted David</vt:lpstr>
      <vt:lpstr>Slides on  1 Samuel 18</vt:lpstr>
      <vt:lpstr>David Beheads Goliath  (1 Sam 17:57)</vt:lpstr>
      <vt:lpstr>Jonathan &amp; David (1 Sam 18:1)</vt:lpstr>
      <vt:lpstr>Saul's Jealousy of David</vt:lpstr>
      <vt:lpstr>Saul distrusts David</vt:lpstr>
      <vt:lpstr>Paranoia</vt:lpstr>
      <vt:lpstr>David the Refugee</vt:lpstr>
      <vt:lpstr>Slides on  1 Samuel 19</vt:lpstr>
      <vt:lpstr>David the fugitive</vt:lpstr>
      <vt:lpstr>Slides on  1 Samuel 27</vt:lpstr>
      <vt:lpstr>A Tale of Three Kings</vt:lpstr>
      <vt:lpstr>David exults in God alone</vt:lpstr>
      <vt:lpstr>Slides on  1 Samuel 28</vt:lpstr>
      <vt:lpstr>Saul's Final Decline!</vt:lpstr>
      <vt:lpstr>Saul Consulted a Medium</vt:lpstr>
      <vt:lpstr>The witch of Endor was a fake</vt:lpstr>
      <vt:lpstr>Slides on  1 Samuel 29</vt:lpstr>
      <vt:lpstr>David Enlisted by Achish &amp; Rejected</vt:lpstr>
      <vt:lpstr>David Pretended to Befriend Philistines</vt:lpstr>
      <vt:lpstr>Slides on  1 Samuel 30</vt:lpstr>
      <vt:lpstr>David Pursues the Amalekites</vt:lpstr>
      <vt:lpstr>Slides on  1 Samuel 31</vt:lpstr>
      <vt:lpstr>Saul died with his sons Jonathan, Abinadab, and Malkishua (1 Sam. 31:2)</vt:lpstr>
      <vt:lpstr>Saul killed himself  (1 Sam. 31:4) but an Amalekite lied by saying he did it instead (2 Sam. 1:10)</vt:lpstr>
      <vt:lpstr>Saul's Body</vt:lpstr>
      <vt:lpstr>I. God had always planned to rule through Davidic kings.</vt:lpstr>
      <vt:lpstr>II. God initiates change to fulfill his plans for us.</vt:lpstr>
      <vt:lpstr>Sometimes change comes though our desire to be like the world </vt:lpstr>
      <vt:lpstr>The better way to change is for us to let God lead us </vt:lpstr>
      <vt:lpstr>"The world has yet to see what God can do through one man who is totally yielded to him"   —Dwight L. Moody— </vt:lpstr>
      <vt:lpstr>Why does God cause change?</vt:lpstr>
      <vt:lpstr>I. God had always planned to rule through Davidic kings.</vt:lpstr>
      <vt:lpstr>II. God initiates change to fulfill his plans for us.</vt:lpstr>
      <vt:lpstr>Be  Changed</vt:lpstr>
      <vt:lpstr>Change</vt:lpstr>
      <vt:lpstr>If nothing ever changed, there'd be no butterflies. —Unknown</vt:lpstr>
      <vt:lpstr>Change</vt:lpstr>
      <vt:lpstr>Black</vt:lpstr>
      <vt:lpstr>OT Preaching link at BibleStudyDownloads.org</vt:lpstr>
      <vt:lpstr>Custom Show 1</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 Hwee Ping</dc:creator>
  <cp:lastModifiedBy>Rick Griffith</cp:lastModifiedBy>
  <cp:revision>676</cp:revision>
  <dcterms:created xsi:type="dcterms:W3CDTF">2009-08-25T03:06:31Z</dcterms:created>
  <dcterms:modified xsi:type="dcterms:W3CDTF">2018-08-23T08:35:56Z</dcterms:modified>
</cp:coreProperties>
</file>